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1111" autoAdjust="0"/>
  </p:normalViewPr>
  <p:slideViewPr>
    <p:cSldViewPr snapToGrid="0">
      <p:cViewPr varScale="1">
        <p:scale>
          <a:sx n="70" d="100"/>
          <a:sy n="70" d="100"/>
        </p:scale>
        <p:origin x="21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A9C12-7CB7-4F6F-861D-A5245B1106BD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588C3-A75A-45F8-AFB1-6791A771D6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6421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/>
              <a:t>Met</a:t>
            </a:r>
            <a:r>
              <a:rPr lang="it-IT" dirty="0"/>
              <a:t> de </a:t>
            </a:r>
            <a:r>
              <a:rPr lang="it-IT" dirty="0" err="1"/>
              <a:t>mond</a:t>
            </a:r>
            <a:r>
              <a:rPr lang="it-IT" dirty="0"/>
              <a:t> </a:t>
            </a:r>
            <a:r>
              <a:rPr lang="it-IT" dirty="0" err="1"/>
              <a:t>vol</a:t>
            </a:r>
            <a:r>
              <a:rPr lang="it-IT" dirty="0"/>
              <a:t> </a:t>
            </a:r>
            <a:r>
              <a:rPr lang="it-IT" dirty="0" err="1"/>
              <a:t>tanden</a:t>
            </a:r>
            <a:r>
              <a:rPr lang="it-IT" dirty="0"/>
              <a:t> </a:t>
            </a:r>
            <a:r>
              <a:rPr lang="it-IT" dirty="0" err="1"/>
              <a:t>zitten</a:t>
            </a:r>
            <a:r>
              <a:rPr lang="it-IT" dirty="0"/>
              <a:t> = </a:t>
            </a:r>
            <a:r>
              <a:rPr lang="it-IT" dirty="0" err="1"/>
              <a:t>niet</a:t>
            </a:r>
            <a:r>
              <a:rPr lang="it-IT" dirty="0"/>
              <a:t> </a:t>
            </a:r>
            <a:r>
              <a:rPr lang="it-IT" dirty="0" err="1"/>
              <a:t>weten</a:t>
            </a:r>
            <a:r>
              <a:rPr lang="it-IT" dirty="0"/>
              <a:t> wat te </a:t>
            </a:r>
            <a:r>
              <a:rPr lang="it-IT" dirty="0" err="1"/>
              <a:t>zeggen</a:t>
            </a:r>
            <a:r>
              <a:rPr lang="it-IT" dirty="0"/>
              <a:t> = non rispondere perché non si sa qualcosa, oppure perché si è colti di sorpresa</a:t>
            </a:r>
          </a:p>
          <a:p>
            <a:r>
              <a:rPr lang="it-IT" dirty="0" err="1"/>
              <a:t>Zijn</a:t>
            </a:r>
            <a:r>
              <a:rPr lang="it-IT" dirty="0"/>
              <a:t> </a:t>
            </a:r>
            <a:r>
              <a:rPr lang="it-IT" dirty="0" err="1"/>
              <a:t>ogen</a:t>
            </a:r>
            <a:r>
              <a:rPr lang="it-IT" dirty="0"/>
              <a:t> </a:t>
            </a:r>
            <a:r>
              <a:rPr lang="it-IT" dirty="0" err="1"/>
              <a:t>uitkijken</a:t>
            </a:r>
            <a:r>
              <a:rPr lang="it-IT" dirty="0"/>
              <a:t> = ammirare una cosa (</a:t>
            </a:r>
            <a:r>
              <a:rPr lang="it-IT" dirty="0" err="1"/>
              <a:t>ik</a:t>
            </a:r>
            <a:r>
              <a:rPr lang="it-IT" dirty="0"/>
              <a:t> </a:t>
            </a:r>
            <a:r>
              <a:rPr lang="it-IT" dirty="0" err="1"/>
              <a:t>kom</a:t>
            </a:r>
            <a:r>
              <a:rPr lang="it-IT" dirty="0"/>
              <a:t> </a:t>
            </a:r>
            <a:r>
              <a:rPr lang="it-IT" dirty="0" err="1"/>
              <a:t>ogen</a:t>
            </a:r>
            <a:r>
              <a:rPr lang="it-IT" dirty="0"/>
              <a:t> </a:t>
            </a:r>
            <a:r>
              <a:rPr lang="it-IT" dirty="0" err="1"/>
              <a:t>tekort</a:t>
            </a:r>
            <a:r>
              <a:rPr lang="it-IT" dirty="0"/>
              <a:t>), rifarsi gli occhi </a:t>
            </a:r>
          </a:p>
          <a:p>
            <a:r>
              <a:rPr lang="it-IT" dirty="0" err="1"/>
              <a:t>Iemand</a:t>
            </a:r>
            <a:r>
              <a:rPr lang="it-IT" dirty="0"/>
              <a:t> </a:t>
            </a:r>
            <a:r>
              <a:rPr lang="it-IT" dirty="0" err="1"/>
              <a:t>een</a:t>
            </a:r>
            <a:r>
              <a:rPr lang="it-IT" dirty="0"/>
              <a:t> </a:t>
            </a:r>
            <a:r>
              <a:rPr lang="it-IT" dirty="0" err="1"/>
              <a:t>draai</a:t>
            </a:r>
            <a:r>
              <a:rPr lang="it-IT" dirty="0"/>
              <a:t> </a:t>
            </a:r>
            <a:r>
              <a:rPr lang="it-IT" dirty="0" err="1"/>
              <a:t>om</a:t>
            </a:r>
            <a:r>
              <a:rPr lang="it-IT" dirty="0"/>
              <a:t> </a:t>
            </a:r>
            <a:r>
              <a:rPr lang="it-IT" dirty="0" err="1"/>
              <a:t>zijn</a:t>
            </a:r>
            <a:r>
              <a:rPr lang="it-IT" dirty="0"/>
              <a:t> OREN </a:t>
            </a:r>
            <a:r>
              <a:rPr lang="it-IT" dirty="0" err="1"/>
              <a:t>geven</a:t>
            </a:r>
            <a:r>
              <a:rPr lang="it-IT" dirty="0"/>
              <a:t> = fare una ramanzina, anche dare uno schiaffo (</a:t>
            </a:r>
            <a:r>
              <a:rPr lang="it-IT" dirty="0" err="1"/>
              <a:t>draai</a:t>
            </a:r>
            <a:r>
              <a:rPr lang="it-IT" dirty="0"/>
              <a:t> = girata) </a:t>
            </a:r>
          </a:p>
          <a:p>
            <a:r>
              <a:rPr lang="it-IT" dirty="0"/>
              <a:t>Op </a:t>
            </a:r>
            <a:r>
              <a:rPr lang="it-IT" dirty="0" err="1"/>
              <a:t>zijn</a:t>
            </a:r>
            <a:r>
              <a:rPr lang="it-IT" dirty="0"/>
              <a:t> NEUS </a:t>
            </a:r>
            <a:r>
              <a:rPr lang="it-IT" dirty="0" err="1"/>
              <a:t>kijken</a:t>
            </a:r>
            <a:r>
              <a:rPr lang="it-IT" dirty="0"/>
              <a:t> = </a:t>
            </a:r>
            <a:r>
              <a:rPr lang="it-IT" dirty="0" err="1"/>
              <a:t>teleurgesteld</a:t>
            </a:r>
            <a:r>
              <a:rPr lang="it-IT" dirty="0"/>
              <a:t> </a:t>
            </a:r>
            <a:r>
              <a:rPr lang="it-IT" dirty="0" err="1"/>
              <a:t>zijn</a:t>
            </a:r>
            <a:r>
              <a:rPr lang="it-IT" dirty="0"/>
              <a:t> van </a:t>
            </a:r>
            <a:r>
              <a:rPr lang="it-IT" dirty="0" err="1"/>
              <a:t>iets</a:t>
            </a:r>
            <a:r>
              <a:rPr lang="it-IT" dirty="0"/>
              <a:t>, rimanere deluso di qualcosa </a:t>
            </a:r>
          </a:p>
          <a:p>
            <a:r>
              <a:rPr lang="it-IT" dirty="0" err="1"/>
              <a:t>Weinig</a:t>
            </a:r>
            <a:r>
              <a:rPr lang="it-IT" dirty="0"/>
              <a:t> OOG </a:t>
            </a:r>
            <a:r>
              <a:rPr lang="it-IT" dirty="0" err="1"/>
              <a:t>hebben</a:t>
            </a:r>
            <a:r>
              <a:rPr lang="it-IT" dirty="0"/>
              <a:t> voor </a:t>
            </a:r>
            <a:r>
              <a:rPr lang="it-IT" dirty="0" err="1"/>
              <a:t>iets</a:t>
            </a:r>
            <a:r>
              <a:rPr lang="it-IT" dirty="0"/>
              <a:t> = infischiarsene di qualcosa, non essere interessato </a:t>
            </a:r>
          </a:p>
          <a:p>
            <a:r>
              <a:rPr lang="it-IT" dirty="0" err="1"/>
              <a:t>Het</a:t>
            </a:r>
            <a:r>
              <a:rPr lang="it-IT" dirty="0"/>
              <a:t> HOOFD </a:t>
            </a:r>
            <a:r>
              <a:rPr lang="it-IT" dirty="0" err="1"/>
              <a:t>koel</a:t>
            </a:r>
            <a:r>
              <a:rPr lang="it-IT" dirty="0"/>
              <a:t> </a:t>
            </a:r>
            <a:r>
              <a:rPr lang="it-IT" dirty="0" err="1"/>
              <a:t>houden</a:t>
            </a:r>
            <a:r>
              <a:rPr lang="it-IT" dirty="0"/>
              <a:t> = mantenere la calma, il sangue freddo in tutte le situazioni </a:t>
            </a:r>
          </a:p>
          <a:p>
            <a:r>
              <a:rPr lang="it-IT" dirty="0" err="1"/>
              <a:t>Het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een</a:t>
            </a:r>
            <a:r>
              <a:rPr lang="it-IT" dirty="0"/>
              <a:t> </a:t>
            </a:r>
            <a:r>
              <a:rPr lang="it-IT" dirty="0" err="1"/>
              <a:t>kolfje</a:t>
            </a:r>
            <a:r>
              <a:rPr lang="it-IT" dirty="0"/>
              <a:t> </a:t>
            </a:r>
            <a:r>
              <a:rPr lang="it-IT" dirty="0" err="1"/>
              <a:t>naar</a:t>
            </a:r>
            <a:r>
              <a:rPr lang="it-IT" dirty="0"/>
              <a:t> </a:t>
            </a:r>
            <a:r>
              <a:rPr lang="it-IT" dirty="0" err="1"/>
              <a:t>mijn</a:t>
            </a:r>
            <a:r>
              <a:rPr lang="it-IT" dirty="0"/>
              <a:t> HAND = una cosa che mi piace e che sono in grado di fare </a:t>
            </a:r>
          </a:p>
          <a:p>
            <a:r>
              <a:rPr lang="nl-NL" sz="1200" dirty="0">
                <a:latin typeface="+mj-lt"/>
                <a:cs typeface="Calibri" panose="020F0502020204030204" pitchFamily="34" charset="0"/>
              </a:rPr>
              <a:t>Iemand het vuur na aan de </a:t>
            </a:r>
            <a:r>
              <a:rPr lang="nl-NL" sz="1200" i="0" dirty="0">
                <a:latin typeface="+mj-lt"/>
                <a:cs typeface="Calibri" panose="020F0502020204030204" pitchFamily="34" charset="0"/>
              </a:rPr>
              <a:t>SCHENEN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leggen =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rendere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la vita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difficile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a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qualcuno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</a:p>
          <a:p>
            <a:r>
              <a:rPr lang="nl-NL" sz="1200" dirty="0">
                <a:latin typeface="+mj-lt"/>
                <a:cs typeface="Calibri" panose="020F0502020204030204" pitchFamily="34" charset="0"/>
              </a:rPr>
              <a:t>Iemand op de HIELEN zitten =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stare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alle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calcagna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di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qualcuno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</a:p>
          <a:p>
            <a:r>
              <a:rPr lang="nl-NL" sz="1200" dirty="0">
                <a:latin typeface="+mj-lt"/>
                <a:cs typeface="Calibri" panose="020F0502020204030204" pitchFamily="34" charset="0"/>
              </a:rPr>
              <a:t>De hand in eigen BOEZEM steken =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farsi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un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esame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di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coscienza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</a:p>
          <a:p>
            <a:r>
              <a:rPr lang="nl-NL" sz="1200" dirty="0">
                <a:latin typeface="+mj-lt"/>
                <a:cs typeface="Calibri" panose="020F0502020204030204" pitchFamily="34" charset="0"/>
              </a:rPr>
              <a:t>Iemand de hand boven het hoofd houden =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proteggere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qualcuno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</a:p>
          <a:p>
            <a:r>
              <a:rPr lang="nl-NL" sz="1200" dirty="0">
                <a:latin typeface="+mj-lt"/>
                <a:cs typeface="Calibri" panose="020F0502020204030204" pitchFamily="34" charset="0"/>
              </a:rPr>
              <a:t>Iemand onder de duim houden (solo con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persone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) =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avere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il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controllo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su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qualcuno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</a:p>
          <a:p>
            <a:r>
              <a:rPr lang="nl-NL" sz="1200" dirty="0">
                <a:latin typeface="+mj-lt"/>
                <a:cs typeface="Calibri" panose="020F0502020204030204" pitchFamily="34" charset="0"/>
              </a:rPr>
              <a:t>Een verhaal uit zijn DUIM zuigen =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inventarsi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qualcosa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di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sana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pianta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</a:p>
          <a:p>
            <a:endParaRPr lang="nl-NL" sz="1200" dirty="0">
              <a:latin typeface="+mj-lt"/>
              <a:cs typeface="Calibri" panose="020F0502020204030204" pitchFamily="34" charset="0"/>
            </a:endParaRPr>
          </a:p>
          <a:p>
            <a:r>
              <a:rPr lang="nl-NL" sz="1200" dirty="0">
                <a:latin typeface="+mj-lt"/>
                <a:cs typeface="Calibri" panose="020F0502020204030204" pitchFamily="34" charset="0"/>
              </a:rPr>
              <a:t>INVENTARE = UITVINDEN / VERZINNEN </a:t>
            </a:r>
          </a:p>
          <a:p>
            <a:endParaRPr lang="it-IT" sz="1200" dirty="0">
              <a:latin typeface="+mj-lt"/>
              <a:cs typeface="Calibri" panose="020F0502020204030204" pitchFamily="34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D588C3-A75A-45F8-AFB1-6791A771D68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85978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/>
              <a:t>Adjectief</a:t>
            </a:r>
            <a:r>
              <a:rPr lang="it-IT" dirty="0"/>
              <a:t> </a:t>
            </a:r>
            <a:r>
              <a:rPr lang="it-IT" dirty="0" err="1"/>
              <a:t>hebt</a:t>
            </a:r>
            <a:r>
              <a:rPr lang="it-IT" dirty="0"/>
              <a:t> in de </a:t>
            </a:r>
            <a:r>
              <a:rPr lang="it-IT" dirty="0" err="1"/>
              <a:t>vorm</a:t>
            </a:r>
            <a:r>
              <a:rPr lang="it-IT" dirty="0"/>
              <a:t> van </a:t>
            </a:r>
            <a:r>
              <a:rPr lang="it-IT" dirty="0" err="1"/>
              <a:t>een</a:t>
            </a:r>
            <a:r>
              <a:rPr lang="it-IT" dirty="0"/>
              <a:t> </a:t>
            </a:r>
            <a:r>
              <a:rPr lang="it-IT" dirty="0" err="1"/>
              <a:t>tegenwoordige</a:t>
            </a:r>
            <a:r>
              <a:rPr lang="it-IT" dirty="0"/>
              <a:t> </a:t>
            </a:r>
            <a:r>
              <a:rPr lang="it-IT" dirty="0" err="1"/>
              <a:t>deelwoord</a:t>
            </a:r>
            <a:r>
              <a:rPr lang="it-IT" dirty="0"/>
              <a:t> (participio presente), in IT </a:t>
            </a:r>
            <a:r>
              <a:rPr lang="it-IT" dirty="0" err="1"/>
              <a:t>zelfstandige</a:t>
            </a:r>
            <a:r>
              <a:rPr lang="it-IT" dirty="0"/>
              <a:t> </a:t>
            </a:r>
            <a:r>
              <a:rPr lang="it-IT" dirty="0" err="1"/>
              <a:t>naamwoord</a:t>
            </a:r>
            <a:r>
              <a:rPr lang="it-IT" dirty="0"/>
              <a:t> </a:t>
            </a:r>
          </a:p>
          <a:p>
            <a:endParaRPr lang="it-IT" dirty="0"/>
          </a:p>
          <a:p>
            <a:pPr>
              <a:spcBef>
                <a:spcPts val="0"/>
              </a:spcBef>
            </a:pPr>
            <a:r>
              <a:rPr lang="nl-NL" sz="1200" dirty="0">
                <a:latin typeface="+mj-lt"/>
                <a:cs typeface="Calibri" panose="020F0502020204030204" pitchFamily="34" charset="0"/>
              </a:rPr>
              <a:t>- Duitsland krijgt te maken met een dalende welvaart en stijgende werkloosheid = La DE ha a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che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fare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con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un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calo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del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benessere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e con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un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aumento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della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disoccupazione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(in NL si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può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dire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met een verhoging van werkloosheid, ma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risulta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pesante). KRIJGEN TE MAKEN MET = si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trova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ad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affrontare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,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dovrà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fare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i conti con…KRIJGEN è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incoativo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,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descrive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l’azione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che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1200" dirty="0" err="1">
                <a:latin typeface="+mj-lt"/>
                <a:cs typeface="Calibri" panose="020F0502020204030204" pitchFamily="34" charset="0"/>
              </a:rPr>
              <a:t>inizia</a:t>
            </a:r>
            <a:r>
              <a:rPr lang="nl-NL" sz="1200" dirty="0">
                <a:latin typeface="+mj-lt"/>
                <a:cs typeface="Calibri" panose="020F0502020204030204" pitchFamily="34" charset="0"/>
              </a:rPr>
              <a:t> </a:t>
            </a:r>
            <a:endParaRPr lang="it-IT" sz="1200" dirty="0">
              <a:latin typeface="+mj-lt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it-IT" sz="1200" dirty="0">
                <a:latin typeface="+mj-lt"/>
                <a:cs typeface="Calibri" panose="020F0502020204030204" pitchFamily="34" charset="0"/>
              </a:rPr>
              <a:t>- un calo di fiducia dei consumatori = </a:t>
            </a:r>
          </a:p>
          <a:p>
            <a:pPr>
              <a:spcBef>
                <a:spcPts val="0"/>
              </a:spcBef>
            </a:pPr>
            <a:r>
              <a:rPr lang="it-IT" sz="1200" dirty="0">
                <a:latin typeface="+mj-lt"/>
                <a:cs typeface="Calibri" panose="020F0502020204030204" pitchFamily="34" charset="0"/>
              </a:rPr>
              <a:t>- </a:t>
            </a:r>
            <a:r>
              <a:rPr lang="it-IT" sz="1200" dirty="0" err="1">
                <a:latin typeface="+mj-lt"/>
                <a:cs typeface="Calibri" panose="020F0502020204030204" pitchFamily="34" charset="0"/>
              </a:rPr>
              <a:t>Teruggang</a:t>
            </a:r>
            <a:r>
              <a:rPr lang="it-IT" sz="1200" dirty="0">
                <a:latin typeface="+mj-lt"/>
                <a:cs typeface="Calibri" panose="020F0502020204030204" pitchFamily="34" charset="0"/>
              </a:rPr>
              <a:t> van  </a:t>
            </a:r>
            <a:r>
              <a:rPr lang="en-GB" sz="1200" dirty="0" err="1">
                <a:latin typeface="+mj-lt"/>
                <a:cs typeface="Calibri" panose="020F0502020204030204" pitchFamily="34" charset="0"/>
              </a:rPr>
              <a:t>consumentenvertrouwen</a:t>
            </a:r>
            <a:endParaRPr lang="en-GB" sz="1200" b="1" dirty="0">
              <a:latin typeface="+mj-lt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</a:pPr>
            <a:endParaRPr lang="en-GB" sz="1200" b="1" dirty="0">
              <a:latin typeface="+mj-lt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</a:pPr>
            <a:r>
              <a:rPr lang="en-GB" sz="1200" b="1" dirty="0" err="1">
                <a:latin typeface="+mj-lt"/>
                <a:cs typeface="Calibri" panose="020F0502020204030204" pitchFamily="34" charset="0"/>
              </a:rPr>
              <a:t>Adjectief</a:t>
            </a:r>
            <a:r>
              <a:rPr lang="en-GB" sz="1200" b="1" dirty="0">
                <a:latin typeface="+mj-lt"/>
                <a:cs typeface="Calibri" panose="020F0502020204030204" pitchFamily="34" charset="0"/>
              </a:rPr>
              <a:t> + </a:t>
            </a:r>
            <a:r>
              <a:rPr lang="en-GB" sz="1200" b="1" dirty="0" err="1">
                <a:latin typeface="+mj-lt"/>
                <a:cs typeface="Calibri" panose="020F0502020204030204" pitchFamily="34" charset="0"/>
              </a:rPr>
              <a:t>vergrotende</a:t>
            </a:r>
            <a:r>
              <a:rPr lang="en-GB" sz="1200" b="1" dirty="0">
                <a:latin typeface="+mj-lt"/>
                <a:cs typeface="Calibri" panose="020F0502020204030204" pitchFamily="34" charset="0"/>
              </a:rPr>
              <a:t> trap</a:t>
            </a:r>
            <a:endParaRPr lang="it-IT" sz="1200" dirty="0">
              <a:latin typeface="+mj-lt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it-IT" sz="1200" dirty="0" err="1">
                <a:latin typeface="+mj-lt"/>
                <a:cs typeface="Calibri" panose="020F0502020204030204" pitchFamily="34" charset="0"/>
              </a:rPr>
              <a:t>hogere</a:t>
            </a:r>
            <a:r>
              <a:rPr lang="it-IT" sz="1200" dirty="0">
                <a:latin typeface="+mj-lt"/>
                <a:cs typeface="Calibri" panose="020F0502020204030204" pitchFamily="34" charset="0"/>
              </a:rPr>
              <a:t> </a:t>
            </a:r>
            <a:r>
              <a:rPr lang="it-IT" sz="1200" dirty="0" err="1">
                <a:latin typeface="+mj-lt"/>
                <a:cs typeface="Calibri" panose="020F0502020204030204" pitchFamily="34" charset="0"/>
              </a:rPr>
              <a:t>prijzen</a:t>
            </a:r>
            <a:r>
              <a:rPr lang="it-IT" sz="1200" dirty="0">
                <a:latin typeface="+mj-lt"/>
                <a:cs typeface="Calibri" panose="020F0502020204030204" pitchFamily="34" charset="0"/>
              </a:rPr>
              <a:t> = un aumento dei prezzi</a:t>
            </a:r>
          </a:p>
          <a:p>
            <a:pPr>
              <a:spcBef>
                <a:spcPts val="0"/>
              </a:spcBef>
            </a:pPr>
            <a:r>
              <a:rPr lang="nl-NL" sz="1200" dirty="0">
                <a:latin typeface="+mj-lt"/>
                <a:cs typeface="Calibri" panose="020F0502020204030204" pitchFamily="34" charset="0"/>
              </a:rPr>
              <a:t>Ze eisen strengere maatregelen = …</a:t>
            </a:r>
            <a:endParaRPr lang="it-IT" sz="1200" dirty="0">
              <a:latin typeface="+mj-lt"/>
              <a:cs typeface="Calibri" panose="020F0502020204030204" pitchFamily="34" charset="0"/>
            </a:endParaRP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D588C3-A75A-45F8-AFB1-6791A771D68C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6816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/>
              <a:t>Twee</a:t>
            </a:r>
            <a:r>
              <a:rPr lang="it-IT" dirty="0"/>
              <a:t> </a:t>
            </a:r>
            <a:r>
              <a:rPr lang="it-IT" dirty="0" err="1"/>
              <a:t>handen</a:t>
            </a:r>
            <a:r>
              <a:rPr lang="it-IT" dirty="0"/>
              <a:t> op </a:t>
            </a:r>
            <a:r>
              <a:rPr lang="it-IT" dirty="0" err="1"/>
              <a:t>een</a:t>
            </a:r>
            <a:r>
              <a:rPr lang="it-IT" dirty="0"/>
              <a:t> BUIK = due persone che vanno molto d’accordo</a:t>
            </a:r>
          </a:p>
          <a:p>
            <a:r>
              <a:rPr lang="it-IT" dirty="0" err="1"/>
              <a:t>Zij</a:t>
            </a:r>
            <a:r>
              <a:rPr lang="it-IT" dirty="0"/>
              <a:t> </a:t>
            </a:r>
            <a:r>
              <a:rPr lang="it-IT" dirty="0" err="1"/>
              <a:t>hebben</a:t>
            </a:r>
            <a:r>
              <a:rPr lang="it-IT" dirty="0"/>
              <a:t> </a:t>
            </a:r>
            <a:r>
              <a:rPr lang="it-IT" dirty="0" err="1"/>
              <a:t>hun</a:t>
            </a:r>
            <a:r>
              <a:rPr lang="it-IT" dirty="0"/>
              <a:t> BUIK </a:t>
            </a:r>
            <a:r>
              <a:rPr lang="it-IT" dirty="0" err="1"/>
              <a:t>vol</a:t>
            </a:r>
            <a:r>
              <a:rPr lang="it-IT" dirty="0"/>
              <a:t> </a:t>
            </a:r>
            <a:r>
              <a:rPr lang="it-IT" dirty="0" err="1"/>
              <a:t>daarvan</a:t>
            </a:r>
            <a:r>
              <a:rPr lang="it-IT" dirty="0"/>
              <a:t>= averne abbastanza di qualcosa </a:t>
            </a:r>
          </a:p>
          <a:p>
            <a:r>
              <a:rPr lang="it-IT" dirty="0" err="1"/>
              <a:t>Hij</a:t>
            </a:r>
            <a:r>
              <a:rPr lang="it-IT" dirty="0"/>
              <a:t> </a:t>
            </a:r>
            <a:r>
              <a:rPr lang="it-IT" dirty="0" err="1"/>
              <a:t>heeft</a:t>
            </a:r>
            <a:r>
              <a:rPr lang="it-IT" dirty="0"/>
              <a:t> </a:t>
            </a:r>
            <a:r>
              <a:rPr lang="it-IT" dirty="0" err="1"/>
              <a:t>het</a:t>
            </a:r>
            <a:r>
              <a:rPr lang="it-IT" dirty="0"/>
              <a:t> </a:t>
            </a:r>
            <a:r>
              <a:rPr lang="it-IT" dirty="0" err="1"/>
              <a:t>hart</a:t>
            </a:r>
            <a:r>
              <a:rPr lang="it-IT" dirty="0"/>
              <a:t> op de TONG = parlare senza filtri </a:t>
            </a:r>
          </a:p>
          <a:p>
            <a:r>
              <a:rPr lang="it-IT" dirty="0" err="1"/>
              <a:t>Iemand</a:t>
            </a:r>
            <a:r>
              <a:rPr lang="it-IT" dirty="0"/>
              <a:t> </a:t>
            </a:r>
            <a:r>
              <a:rPr lang="it-IT" dirty="0" err="1"/>
              <a:t>iets</a:t>
            </a:r>
            <a:r>
              <a:rPr lang="it-IT" dirty="0"/>
              <a:t> op </a:t>
            </a:r>
            <a:r>
              <a:rPr lang="it-IT" dirty="0" err="1"/>
              <a:t>het</a:t>
            </a:r>
            <a:r>
              <a:rPr lang="it-IT" dirty="0"/>
              <a:t> HART </a:t>
            </a:r>
            <a:r>
              <a:rPr lang="it-IT" dirty="0" err="1"/>
              <a:t>drukken</a:t>
            </a:r>
            <a:r>
              <a:rPr lang="it-IT" dirty="0"/>
              <a:t> = dire a qualcuno cosa deve fare (mamma che dice ‘mi </a:t>
            </a:r>
            <a:r>
              <a:rPr lang="it-IT" dirty="0" err="1"/>
              <a:t>raccomando’</a:t>
            </a:r>
            <a:r>
              <a:rPr lang="it-IT" dirty="0"/>
              <a:t>) </a:t>
            </a:r>
          </a:p>
          <a:p>
            <a:r>
              <a:rPr lang="it-IT" dirty="0" err="1"/>
              <a:t>Iemand</a:t>
            </a:r>
            <a:r>
              <a:rPr lang="it-IT" dirty="0"/>
              <a:t> </a:t>
            </a:r>
            <a:r>
              <a:rPr lang="it-IT" dirty="0" err="1"/>
              <a:t>een</a:t>
            </a:r>
            <a:r>
              <a:rPr lang="it-IT" dirty="0"/>
              <a:t> HART </a:t>
            </a:r>
            <a:r>
              <a:rPr lang="it-IT" dirty="0" err="1"/>
              <a:t>onder</a:t>
            </a:r>
            <a:r>
              <a:rPr lang="it-IT" dirty="0"/>
              <a:t> de </a:t>
            </a:r>
            <a:r>
              <a:rPr lang="it-IT" dirty="0" err="1"/>
              <a:t>riem</a:t>
            </a:r>
            <a:r>
              <a:rPr lang="it-IT" dirty="0"/>
              <a:t> </a:t>
            </a:r>
            <a:r>
              <a:rPr lang="it-IT" dirty="0" err="1"/>
              <a:t>steken</a:t>
            </a:r>
            <a:r>
              <a:rPr lang="it-IT" dirty="0"/>
              <a:t> = incoraggiare qualcuno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D588C3-A75A-45F8-AFB1-6791A771D68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779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Iemand op het </a:t>
            </a:r>
            <a:r>
              <a:rPr lang="nl-BE" b="1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SLEEPTOUW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nemen =  iemand meeslepen, helpen =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aiutare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qualcuno</a:t>
            </a:r>
            <a:r>
              <a:rPr lang="en-US" b="0" i="0" dirty="0"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Van </a:t>
            </a:r>
            <a:r>
              <a:rPr lang="nl-BE" b="1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WAL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steken = beginnen =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cominciare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 </a:t>
            </a:r>
            <a:r>
              <a:rPr lang="en-US" b="0" i="0" dirty="0"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Alle </a:t>
            </a:r>
            <a:r>
              <a:rPr lang="nl-BE" b="1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SCHEPEN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achter zich verbranden = een beslissing nemen en niet meer terug kunnen =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prendere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una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decisione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e non poter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tornare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indietro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 </a:t>
            </a:r>
            <a:r>
              <a:rPr lang="en-US" b="0" i="0" dirty="0"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Schoon </a:t>
            </a:r>
            <a:r>
              <a:rPr lang="nl-BE" b="1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SCHIP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maken = het verleden achterlaten of vergeten =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lasciarsi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il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passato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alle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spalle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o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dimenticarlo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,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voltare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 pagina</a:t>
            </a:r>
            <a:r>
              <a:rPr lang="en-US" b="0" i="0" dirty="0"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Nog veel werk voor de </a:t>
            </a:r>
            <a:r>
              <a:rPr lang="nl-BE" b="1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BOEG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(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prua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) hebben = nog veel werk te doen hebben =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avere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ancora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molto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lavoro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da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fare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, 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essere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sommersi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di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lavoro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da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fare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 </a:t>
            </a:r>
            <a:r>
              <a:rPr lang="en-US" b="0" i="0" dirty="0"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Het loopt de </a:t>
            </a:r>
            <a:r>
              <a:rPr lang="nl-BE" b="1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SPUIGATEN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uit = het loopt uit de hand, het wordt niet meer geaccepteerd = la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situazione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sta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sfuggendo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di 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mano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, non è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più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accettabile</a:t>
            </a:r>
            <a:r>
              <a:rPr lang="en-US" b="0" i="0" dirty="0"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Iemand de </a:t>
            </a:r>
            <a:r>
              <a:rPr lang="nl-BE" b="1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LOEF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afsteken = iemand te snel af zijn, iemand overtreffen =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superare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qualcuno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(loef = ORZA </a:t>
            </a:r>
            <a:r>
              <a:rPr lang="it-IT" b="0" i="0" dirty="0">
                <a:solidFill>
                  <a:srgbClr val="3E3F3E"/>
                </a:solidFill>
                <a:effectLst/>
                <a:latin typeface="Crimson Text"/>
              </a:rPr>
              <a:t>Il lato della nave dove arriva il vento, cioè il lato sopravvento)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Roeien met de </a:t>
            </a:r>
            <a:r>
              <a:rPr lang="nl-BE" b="1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RIEMEN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die je hebt = naar vermogen je best doen =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arrangiarsi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con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quello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che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si ha, hai 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voluto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la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bici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,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ora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pedala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 </a:t>
            </a:r>
            <a:r>
              <a:rPr lang="en-US" b="0" i="0" dirty="0"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Een oogje in het </a:t>
            </a:r>
            <a:r>
              <a:rPr lang="nl-BE" b="1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ZEIL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houden = iets in de gaten houden =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tenere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d’occhio</a:t>
            </a:r>
            <a:r>
              <a:rPr lang="en-US" b="0" i="0" dirty="0"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Op de </a:t>
            </a:r>
            <a:r>
              <a:rPr lang="nl-BE" b="1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VALREEP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iets doen = op het laatste moment iets doen =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fare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qualcosa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all'ultimo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minuto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 </a:t>
            </a:r>
            <a:r>
              <a:rPr lang="en-US" b="0" i="0" dirty="0"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In iemands </a:t>
            </a:r>
            <a:r>
              <a:rPr lang="nl-BE" b="1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VAARWATER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zitten = hij werkt me tegen, hij hindert me =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mettere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i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bastoni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fra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le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nl-BE" b="0" i="0" u="none" strike="noStrike" dirty="0" err="1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ruote</a:t>
            </a:r>
            <a:r>
              <a:rPr lang="nl-BE" b="0" i="0" u="none" strike="noStrike" dirty="0">
                <a:solidFill>
                  <a:srgbClr val="262626"/>
                </a:solidFill>
                <a:effectLst/>
                <a:latin typeface="Gill Sans MT" panose="020B0502020104020203" pitchFamily="34" charset="0"/>
              </a:rPr>
              <a:t> 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None/>
            </a:pP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D588C3-A75A-45F8-AFB1-6791A771D68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2386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/>
              <a:t>Beter</a:t>
            </a:r>
            <a:r>
              <a:rPr lang="it-IT" dirty="0"/>
              <a:t> </a:t>
            </a:r>
            <a:r>
              <a:rPr lang="it-IT" dirty="0" err="1"/>
              <a:t>worden</a:t>
            </a:r>
            <a:r>
              <a:rPr lang="it-IT" dirty="0"/>
              <a:t> in </a:t>
            </a:r>
            <a:r>
              <a:rPr lang="it-IT" dirty="0" err="1"/>
              <a:t>vertaling</a:t>
            </a:r>
            <a:r>
              <a:rPr lang="it-IT" dirty="0"/>
              <a:t> </a:t>
            </a:r>
            <a:r>
              <a:rPr lang="it-IT" dirty="0" err="1"/>
              <a:t>komt</a:t>
            </a:r>
            <a:r>
              <a:rPr lang="it-IT" dirty="0"/>
              <a:t> </a:t>
            </a:r>
            <a:r>
              <a:rPr lang="it-IT" dirty="0" err="1"/>
              <a:t>erop</a:t>
            </a:r>
            <a:r>
              <a:rPr lang="it-IT" dirty="0"/>
              <a:t> </a:t>
            </a:r>
            <a:r>
              <a:rPr lang="it-IT" dirty="0" err="1"/>
              <a:t>neer</a:t>
            </a:r>
            <a:r>
              <a:rPr lang="it-IT" dirty="0"/>
              <a:t>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D588C3-A75A-45F8-AFB1-6791A771D68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3246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Lo stile nominale è molto importante in italiano, di più che in NL. In generale le lingue romanze hanno preferenza per le nominalizzazioni. </a:t>
            </a:r>
          </a:p>
          <a:p>
            <a:r>
              <a:rPr lang="it-IT" dirty="0"/>
              <a:t>Ma in generale tutte le lingue usano la nominalizzazione. In quali contesti viene usata più spesso? </a:t>
            </a:r>
          </a:p>
          <a:p>
            <a:pPr marL="171450" indent="-171450">
              <a:buFontTx/>
              <a:buChar char="-"/>
            </a:pPr>
            <a:r>
              <a:rPr lang="it-IT" dirty="0"/>
              <a:t>Titoli (anche se in NL più verbi) </a:t>
            </a:r>
          </a:p>
          <a:p>
            <a:pPr marL="171450" indent="-171450">
              <a:buFontTx/>
              <a:buChar char="-"/>
            </a:pPr>
            <a:r>
              <a:rPr lang="it-IT" dirty="0"/>
              <a:t>Testi informativi, scientifici perché sono più </a:t>
            </a:r>
            <a:r>
              <a:rPr lang="it-IT" dirty="0" err="1"/>
              <a:t>onpersoonlijk</a:t>
            </a:r>
            <a:r>
              <a:rPr lang="it-IT" dirty="0"/>
              <a:t> </a:t>
            </a:r>
          </a:p>
          <a:p>
            <a:pPr marL="171450" indent="-171450">
              <a:buFontTx/>
              <a:buChar char="-"/>
            </a:pPr>
            <a:r>
              <a:rPr lang="it-IT" dirty="0" err="1"/>
              <a:t>Formele</a:t>
            </a:r>
            <a:r>
              <a:rPr lang="it-IT" dirty="0"/>
              <a:t> </a:t>
            </a:r>
            <a:r>
              <a:rPr lang="it-IT" dirty="0" err="1"/>
              <a:t>registers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D588C3-A75A-45F8-AFB1-6791A771D68C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2132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it-IT" dirty="0" err="1"/>
              <a:t>Bijwoordelijke</a:t>
            </a:r>
            <a:r>
              <a:rPr lang="it-IT" dirty="0"/>
              <a:t> </a:t>
            </a:r>
            <a:r>
              <a:rPr lang="it-IT" dirty="0" err="1"/>
              <a:t>formaties</a:t>
            </a:r>
            <a:r>
              <a:rPr lang="it-IT" dirty="0"/>
              <a:t> (formazioni avverbiali) </a:t>
            </a:r>
          </a:p>
          <a:p>
            <a:pPr marL="0" indent="0">
              <a:buNone/>
            </a:pPr>
            <a:r>
              <a:rPr lang="it-IT" dirty="0"/>
              <a:t>In Ritardo = te </a:t>
            </a:r>
            <a:r>
              <a:rPr lang="it-IT" dirty="0" err="1"/>
              <a:t>laat</a:t>
            </a: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/>
              <a:t>In anticipo = te </a:t>
            </a:r>
            <a:r>
              <a:rPr lang="it-IT" dirty="0" err="1"/>
              <a:t>vroef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Il tempo passa in fretta = de </a:t>
            </a:r>
            <a:r>
              <a:rPr lang="it-IT" dirty="0" err="1"/>
              <a:t>tijd</a:t>
            </a:r>
            <a:r>
              <a:rPr lang="it-IT" dirty="0"/>
              <a:t> </a:t>
            </a:r>
            <a:r>
              <a:rPr lang="it-IT" dirty="0" err="1"/>
              <a:t>gaat</a:t>
            </a:r>
            <a:r>
              <a:rPr lang="it-IT" dirty="0"/>
              <a:t> </a:t>
            </a:r>
            <a:r>
              <a:rPr lang="it-IT" dirty="0" err="1"/>
              <a:t>snel</a:t>
            </a:r>
            <a:r>
              <a:rPr lang="it-IT" dirty="0"/>
              <a:t> </a:t>
            </a:r>
            <a:r>
              <a:rPr lang="it-IT" dirty="0" err="1"/>
              <a:t>voorbij</a:t>
            </a: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/>
              <a:t>In tante occasioni = </a:t>
            </a:r>
            <a:r>
              <a:rPr lang="it-IT" dirty="0" err="1"/>
              <a:t>zo</a:t>
            </a:r>
            <a:r>
              <a:rPr lang="it-IT" dirty="0"/>
              <a:t> </a:t>
            </a:r>
            <a:r>
              <a:rPr lang="it-IT" dirty="0" err="1"/>
              <a:t>vaak</a:t>
            </a:r>
            <a:r>
              <a:rPr lang="it-IT" dirty="0"/>
              <a:t> (traduzione letterale: </a:t>
            </a:r>
            <a:r>
              <a:rPr lang="it-IT" dirty="0" err="1"/>
              <a:t>bij</a:t>
            </a:r>
            <a:r>
              <a:rPr lang="it-IT" dirty="0"/>
              <a:t> </a:t>
            </a:r>
            <a:r>
              <a:rPr lang="it-IT" dirty="0" err="1"/>
              <a:t>zo</a:t>
            </a:r>
            <a:r>
              <a:rPr lang="it-IT" dirty="0"/>
              <a:t> </a:t>
            </a:r>
            <a:r>
              <a:rPr lang="it-IT" dirty="0" err="1"/>
              <a:t>veel</a:t>
            </a:r>
            <a:r>
              <a:rPr lang="it-IT" dirty="0"/>
              <a:t> </a:t>
            </a:r>
            <a:r>
              <a:rPr lang="it-IT" dirty="0" err="1"/>
              <a:t>gelegenheden</a:t>
            </a:r>
            <a:r>
              <a:rPr lang="it-IT" dirty="0"/>
              <a:t>). In IT più formale </a:t>
            </a:r>
          </a:p>
          <a:p>
            <a:pPr marL="0" indent="0">
              <a:buNone/>
            </a:pPr>
            <a:r>
              <a:rPr lang="it-IT" dirty="0"/>
              <a:t>Sapere con certezza = </a:t>
            </a:r>
            <a:r>
              <a:rPr lang="it-IT" dirty="0" err="1"/>
              <a:t>zeker</a:t>
            </a:r>
            <a:r>
              <a:rPr lang="it-IT" dirty="0"/>
              <a:t> </a:t>
            </a:r>
            <a:r>
              <a:rPr lang="it-IT" dirty="0" err="1"/>
              <a:t>weten</a:t>
            </a: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/>
              <a:t>Mantenere la calma = </a:t>
            </a:r>
            <a:r>
              <a:rPr lang="it-IT" dirty="0" err="1"/>
              <a:t>kalm</a:t>
            </a:r>
            <a:r>
              <a:rPr lang="it-IT" dirty="0"/>
              <a:t> </a:t>
            </a:r>
            <a:r>
              <a:rPr lang="it-IT" dirty="0" err="1"/>
              <a:t>blijven</a:t>
            </a:r>
            <a:r>
              <a:rPr lang="it-IT" dirty="0"/>
              <a:t>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D588C3-A75A-45F8-AFB1-6791A771D68C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32223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>
                <a:latin typeface="+mj-lt"/>
                <a:cs typeface="Calibri" panose="020F0502020204030204" pitchFamily="34" charset="0"/>
              </a:rPr>
              <a:t>Bijwoord</a:t>
            </a:r>
            <a:r>
              <a:rPr lang="it-IT" dirty="0">
                <a:latin typeface="+mj-lt"/>
                <a:cs typeface="Calibri" panose="020F0502020204030204" pitchFamily="34" charset="0"/>
              </a:rPr>
              <a:t> = avverbio </a:t>
            </a:r>
          </a:p>
          <a:p>
            <a:r>
              <a:rPr lang="it-IT" dirty="0">
                <a:latin typeface="+mj-lt"/>
                <a:cs typeface="Calibri" panose="020F0502020204030204" pitchFamily="34" charset="0"/>
              </a:rPr>
              <a:t>di nascosto = </a:t>
            </a:r>
            <a:r>
              <a:rPr lang="it-IT" dirty="0" err="1">
                <a:latin typeface="+mj-lt"/>
                <a:cs typeface="Calibri" panose="020F0502020204030204" pitchFamily="34" charset="0"/>
              </a:rPr>
              <a:t>stiekem</a:t>
            </a:r>
            <a:r>
              <a:rPr lang="it-IT" dirty="0">
                <a:latin typeface="+mj-lt"/>
                <a:cs typeface="Calibri" panose="020F0502020204030204" pitchFamily="34" charset="0"/>
              </a:rPr>
              <a:t> </a:t>
            </a:r>
          </a:p>
          <a:p>
            <a:r>
              <a:rPr lang="it-IT" dirty="0" err="1">
                <a:latin typeface="+mj-lt"/>
                <a:cs typeface="Calibri" panose="020F0502020204030204" pitchFamily="34" charset="0"/>
              </a:rPr>
              <a:t>vurig</a:t>
            </a:r>
            <a:r>
              <a:rPr lang="it-IT" dirty="0">
                <a:latin typeface="+mj-lt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+mj-lt"/>
                <a:cs typeface="Calibri" panose="020F0502020204030204" pitchFamily="34" charset="0"/>
              </a:rPr>
              <a:t>bidden</a:t>
            </a:r>
            <a:r>
              <a:rPr lang="it-IT" dirty="0">
                <a:latin typeface="+mj-lt"/>
                <a:cs typeface="Calibri" panose="020F0502020204030204" pitchFamily="34" charset="0"/>
              </a:rPr>
              <a:t> = pregare con trasporto, fervore </a:t>
            </a:r>
          </a:p>
          <a:p>
            <a:r>
              <a:rPr lang="it-IT" dirty="0">
                <a:latin typeface="+mj-lt"/>
                <a:cs typeface="Calibri" panose="020F0502020204030204" pitchFamily="34" charset="0"/>
              </a:rPr>
              <a:t>gestire con cura = </a:t>
            </a:r>
            <a:r>
              <a:rPr lang="it-IT" dirty="0" err="1">
                <a:latin typeface="+mj-lt"/>
                <a:cs typeface="Calibri" panose="020F0502020204030204" pitchFamily="34" charset="0"/>
              </a:rPr>
              <a:t>behandelen</a:t>
            </a:r>
            <a:r>
              <a:rPr lang="it-IT" dirty="0">
                <a:latin typeface="+mj-lt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+mj-lt"/>
                <a:cs typeface="Calibri" panose="020F0502020204030204" pitchFamily="34" charset="0"/>
              </a:rPr>
              <a:t>met</a:t>
            </a:r>
            <a:r>
              <a:rPr lang="it-IT" dirty="0">
                <a:latin typeface="+mj-lt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+mj-lt"/>
                <a:cs typeface="Calibri" panose="020F0502020204030204" pitchFamily="34" charset="0"/>
              </a:rPr>
              <a:t>zorg</a:t>
            </a:r>
            <a:r>
              <a:rPr lang="it-IT" dirty="0">
                <a:latin typeface="+mj-lt"/>
                <a:cs typeface="Calibri" panose="020F0502020204030204" pitchFamily="34" charset="0"/>
              </a:rPr>
              <a:t> / </a:t>
            </a:r>
            <a:r>
              <a:rPr lang="it-IT" dirty="0" err="1">
                <a:latin typeface="+mj-lt"/>
                <a:cs typeface="Calibri" panose="020F0502020204030204" pitchFamily="34" charset="0"/>
              </a:rPr>
              <a:t>zorgvuldig</a:t>
            </a:r>
            <a:r>
              <a:rPr lang="it-IT" dirty="0">
                <a:latin typeface="+mj-lt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+mj-lt"/>
                <a:cs typeface="Calibri" panose="020F0502020204030204" pitchFamily="34" charset="0"/>
              </a:rPr>
              <a:t>behandelen</a:t>
            </a:r>
            <a:r>
              <a:rPr lang="it-IT" dirty="0">
                <a:latin typeface="+mj-lt"/>
                <a:cs typeface="Calibri" panose="020F0502020204030204" pitchFamily="34" charset="0"/>
              </a:rPr>
              <a:t> </a:t>
            </a:r>
          </a:p>
          <a:p>
            <a:r>
              <a:rPr lang="nl-NL" dirty="0">
                <a:latin typeface="+mj-lt"/>
                <a:cs typeface="Calibri" panose="020F0502020204030204" pitchFamily="34" charset="0"/>
              </a:rPr>
              <a:t>(….), specie se </a:t>
            </a:r>
            <a:r>
              <a:rPr lang="nl-NL" dirty="0" err="1">
                <a:latin typeface="+mj-lt"/>
                <a:cs typeface="Calibri" panose="020F0502020204030204" pitchFamily="34" charset="0"/>
              </a:rPr>
              <a:t>gli</a:t>
            </a:r>
            <a:r>
              <a:rPr lang="nl-NL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dirty="0" err="1">
                <a:latin typeface="+mj-lt"/>
                <a:cs typeface="Calibri" panose="020F0502020204030204" pitchFamily="34" charset="0"/>
              </a:rPr>
              <a:t>studi</a:t>
            </a:r>
            <a:r>
              <a:rPr lang="nl-NL" dirty="0">
                <a:latin typeface="+mj-lt"/>
                <a:cs typeface="Calibri" panose="020F0502020204030204" pitchFamily="34" charset="0"/>
              </a:rPr>
              <a:t> clinici non </a:t>
            </a:r>
            <a:r>
              <a:rPr lang="nl-NL" dirty="0" err="1">
                <a:latin typeface="+mj-lt"/>
                <a:cs typeface="Calibri" panose="020F0502020204030204" pitchFamily="34" charset="0"/>
              </a:rPr>
              <a:t>sono</a:t>
            </a:r>
            <a:r>
              <a:rPr lang="nl-NL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dirty="0" err="1">
                <a:latin typeface="+mj-lt"/>
                <a:cs typeface="Calibri" panose="020F0502020204030204" pitchFamily="34" charset="0"/>
              </a:rPr>
              <a:t>condotti</a:t>
            </a:r>
            <a:r>
              <a:rPr lang="nl-NL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u="sng" dirty="0">
                <a:latin typeface="+mj-lt"/>
                <a:cs typeface="Calibri" panose="020F0502020204030204" pitchFamily="34" charset="0"/>
              </a:rPr>
              <a:t>con </a:t>
            </a:r>
            <a:r>
              <a:rPr lang="nl-NL" u="sng" dirty="0" err="1">
                <a:latin typeface="+mj-lt"/>
                <a:cs typeface="Calibri" panose="020F0502020204030204" pitchFamily="34" charset="0"/>
              </a:rPr>
              <a:t>rigore</a:t>
            </a:r>
            <a:r>
              <a:rPr lang="nl-NL" u="sng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dirty="0">
                <a:latin typeface="+mj-lt"/>
                <a:cs typeface="Calibri" panose="020F0502020204030204" pitchFamily="34" charset="0"/>
              </a:rPr>
              <a:t>= […] met .................?? &gt; heel rigoureus/ nauwkeurig/ zorgvuldig, wetenschappelijk verantwoord.</a:t>
            </a:r>
            <a:endParaRPr lang="it-IT" dirty="0">
              <a:latin typeface="+mj-lt"/>
              <a:cs typeface="Calibri" panose="020F0502020204030204" pitchFamily="34" charset="0"/>
            </a:endParaRPr>
          </a:p>
          <a:p>
            <a:r>
              <a:rPr lang="it-IT" dirty="0" err="1"/>
              <a:t>Vooral</a:t>
            </a:r>
            <a:r>
              <a:rPr lang="it-IT" dirty="0"/>
              <a:t> </a:t>
            </a:r>
            <a:r>
              <a:rPr lang="it-IT" dirty="0" err="1"/>
              <a:t>als</a:t>
            </a:r>
            <a:r>
              <a:rPr lang="it-IT" dirty="0"/>
              <a:t> de </a:t>
            </a:r>
            <a:r>
              <a:rPr lang="it-IT" dirty="0" err="1"/>
              <a:t>klinische</a:t>
            </a:r>
            <a:r>
              <a:rPr lang="it-IT" dirty="0"/>
              <a:t> studies </a:t>
            </a:r>
            <a:r>
              <a:rPr lang="it-IT" dirty="0" err="1"/>
              <a:t>niet</a:t>
            </a:r>
            <a:r>
              <a:rPr lang="it-IT" dirty="0"/>
              <a:t> </a:t>
            </a:r>
            <a:r>
              <a:rPr lang="it-IT" dirty="0" err="1"/>
              <a:t>zorgvuldig</a:t>
            </a:r>
            <a:r>
              <a:rPr lang="it-IT" dirty="0"/>
              <a:t> </a:t>
            </a:r>
            <a:r>
              <a:rPr lang="it-IT" dirty="0" err="1"/>
              <a:t>worden</a:t>
            </a:r>
            <a:r>
              <a:rPr lang="it-IT" dirty="0"/>
              <a:t> </a:t>
            </a:r>
            <a:r>
              <a:rPr lang="it-IT" dirty="0" err="1"/>
              <a:t>uitgevoerd</a:t>
            </a:r>
            <a:r>
              <a:rPr lang="it-IT" dirty="0"/>
              <a:t> 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D588C3-A75A-45F8-AFB1-6791A771D68C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11559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Espansione a destra del gruppo nominale</a:t>
            </a:r>
          </a:p>
          <a:p>
            <a:endParaRPr lang="it-IT" dirty="0"/>
          </a:p>
          <a:p>
            <a:pPr marL="0" lvl="0" indent="0">
              <a:spcBef>
                <a:spcPts val="0"/>
              </a:spcBef>
              <a:buNone/>
            </a:pPr>
            <a:r>
              <a:rPr lang="nl-NL" b="1" dirty="0">
                <a:latin typeface="Calibri" panose="020F0502020204030204" pitchFamily="34" charset="0"/>
                <a:cs typeface="Calibri" panose="020F0502020204030204" pitchFamily="34" charset="0"/>
              </a:rPr>
              <a:t>Soms hetzelfde patroon in het Nederlands: 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storia a lieto fine =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verhaal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met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happy end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quei liberi professionisti dal reddito alto = die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zzp’ers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met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hoge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inkomen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Nella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stragrande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maggioranza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queste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soluzioni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non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funzionano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in NL 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buFont typeface="Wingdings" pitchFamily="2" charset="2"/>
              <a:buChar char="v"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Of je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opteert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voor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bijvoeglijk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naamwoord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bijvoorbeeld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grootscheeps / grootschalig = ad </a:t>
            </a:r>
            <a:r>
              <a:rPr lang="nl-NL" dirty="0" err="1">
                <a:latin typeface="Calibri" panose="020F0502020204030204" pitchFamily="34" charset="0"/>
                <a:cs typeface="Calibri" panose="020F0502020204030204" pitchFamily="34" charset="0"/>
              </a:rPr>
              <a:t>ampio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dirty="0" err="1">
                <a:latin typeface="Calibri" panose="020F0502020204030204" pitchFamily="34" charset="0"/>
                <a:cs typeface="Calibri" panose="020F0502020204030204" pitchFamily="34" charset="0"/>
              </a:rPr>
              <a:t>raggio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gelijke rechten (?gelijkheid van rechten)  =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un fenomeno di relativa novità =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betrekkelijk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nieuw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verschijnsel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[…] conserva tuttora una notevole importanza = […]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nog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steeds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belangrijk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D588C3-A75A-45F8-AFB1-6791A771D68C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39686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Nella &gt; dei casi quando in italiano c’è una nominalizzazione in NL si usa una frase relativa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nl-NL" b="1" dirty="0">
                <a:latin typeface="Calibri" panose="020F0502020204030204" pitchFamily="34" charset="0"/>
                <a:cs typeface="Calibri" panose="020F0502020204030204" pitchFamily="34" charset="0"/>
              </a:rPr>
              <a:t>ITALIAANSE UITBREIDING NAAR RECHTS.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nl-NL" b="1" dirty="0">
                <a:latin typeface="Calibri" panose="020F0502020204030204" pitchFamily="34" charset="0"/>
                <a:cs typeface="Calibri" panose="020F0502020204030204" pitchFamily="34" charset="0"/>
              </a:rPr>
              <a:t>Of - ook een goede optie – je kiest in het Nederlands voor een relatieve bijzin.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nl-NL" dirty="0" err="1">
                <a:latin typeface="Calibri" panose="020F0502020204030204" pitchFamily="34" charset="0"/>
                <a:cs typeface="Calibri" panose="020F0502020204030204" pitchFamily="34" charset="0"/>
              </a:rPr>
              <a:t>Un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dirty="0" err="1">
                <a:latin typeface="Calibri" panose="020F0502020204030204" pitchFamily="34" charset="0"/>
                <a:cs typeface="Calibri" panose="020F0502020204030204" pitchFamily="34" charset="0"/>
              </a:rPr>
              <a:t>sito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nl-NL" dirty="0" err="1">
                <a:latin typeface="Calibri" panose="020F0502020204030204" pitchFamily="34" charset="0"/>
                <a:cs typeface="Calibri" panose="020F0502020204030204" pitchFamily="34" charset="0"/>
              </a:rPr>
              <a:t>facile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dirty="0" err="1">
                <a:latin typeface="Calibri" panose="020F0502020204030204" pitchFamily="34" charset="0"/>
                <a:cs typeface="Calibri" panose="020F0502020204030204" pitchFamily="34" charset="0"/>
              </a:rPr>
              <a:t>navigazione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= een site waar je snel doorheen kunt surfen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- Un libro di rapida consultazione =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vlug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kunt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raadplegen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doorbladeren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- Un argomento di facile confutazione</a:t>
            </a: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</a:t>
            </a: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it-IT" i="1" dirty="0">
                <a:latin typeface="Calibri" panose="020F0502020204030204" pitchFamily="34" charset="0"/>
                <a:cs typeface="Calibri" panose="020F0502020204030204" pitchFamily="34" charset="0"/>
              </a:rPr>
              <a:t>confutare = </a:t>
            </a:r>
            <a:r>
              <a:rPr lang="it-IT" i="1" dirty="0" err="1">
                <a:latin typeface="Calibri" panose="020F0502020204030204" pitchFamily="34" charset="0"/>
                <a:cs typeface="Calibri" panose="020F0502020204030204" pitchFamily="34" charset="0"/>
              </a:rPr>
              <a:t>weerleggen</a:t>
            </a:r>
            <a:r>
              <a:rPr lang="it-IT" i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457200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argument dat men/je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makkelijk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kunt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weerleggen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lvl="0" indent="-457200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argument dat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makkelijk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weergelegd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kan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worden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lvl="0" indent="-457200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argument dat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makkelijk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om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te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weerleggen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lvl="0" indent="-457200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Een [bijwoord] + [adjectief] / [INF] argument- 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D588C3-A75A-45F8-AFB1-6791A771D68C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0187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2/13/2023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136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8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163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09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470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9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0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73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20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225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4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8C28A28C-4C6A-46EA-90C0-4EE0B89CC5C7}" type="datetimeFigureOut">
              <a:rPr lang="en-US" smtClean="0"/>
              <a:pPr/>
              <a:t>2/13/2023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0A827-D7BF-4CA4-8C29-5AE54ADA4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427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582D13D2-65E0-4FFC-8DB7-8D2DD1EFAA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Un motivo di acquerello astratto blu su sfondo bianco">
            <a:extLst>
              <a:ext uri="{FF2B5EF4-FFF2-40B4-BE49-F238E27FC236}">
                <a16:creationId xmlns:a16="http://schemas.microsoft.com/office/drawing/2014/main" id="{A14C8C0F-700F-EC8E-2668-177BCD927A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65" b="7865"/>
          <a:stretch/>
        </p:blipFill>
        <p:spPr>
          <a:xfrm>
            <a:off x="1" y="10"/>
            <a:ext cx="12192000" cy="6857990"/>
          </a:xfrm>
          <a:prstGeom prst="rect">
            <a:avLst/>
          </a:prstGeom>
        </p:spPr>
      </p:pic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29630B53-6977-418F-925E-BE1CA24A78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904353" cy="6858001"/>
          </a:xfrm>
          <a:custGeom>
            <a:avLst/>
            <a:gdLst>
              <a:gd name="connsiteX0" fmla="*/ 0 w 6904353"/>
              <a:gd name="connsiteY0" fmla="*/ 0 h 6858001"/>
              <a:gd name="connsiteX1" fmla="*/ 3484074 w 6904353"/>
              <a:gd name="connsiteY1" fmla="*/ 0 h 6858001"/>
              <a:gd name="connsiteX2" fmla="*/ 3484074 w 6904353"/>
              <a:gd name="connsiteY2" fmla="*/ 1 h 6858001"/>
              <a:gd name="connsiteX3" fmla="*/ 3498999 w 6904353"/>
              <a:gd name="connsiteY3" fmla="*/ 1 h 6858001"/>
              <a:gd name="connsiteX4" fmla="*/ 3498999 w 6904353"/>
              <a:gd name="connsiteY4" fmla="*/ 3509702 h 6858001"/>
              <a:gd name="connsiteX5" fmla="*/ 3499967 w 6904353"/>
              <a:gd name="connsiteY5" fmla="*/ 3548799 h 6858001"/>
              <a:gd name="connsiteX6" fmla="*/ 6740079 w 6904353"/>
              <a:gd name="connsiteY6" fmla="*/ 6853740 h 6858001"/>
              <a:gd name="connsiteX7" fmla="*/ 6904353 w 6904353"/>
              <a:gd name="connsiteY7" fmla="*/ 6857851 h 6858001"/>
              <a:gd name="connsiteX8" fmla="*/ 6904353 w 6904353"/>
              <a:gd name="connsiteY8" fmla="*/ 6858001 h 6858001"/>
              <a:gd name="connsiteX9" fmla="*/ 3498012 w 6904353"/>
              <a:gd name="connsiteY9" fmla="*/ 6858001 h 6858001"/>
              <a:gd name="connsiteX10" fmla="*/ 3498012 w 6904353"/>
              <a:gd name="connsiteY10" fmla="*/ 6858000 h 6858001"/>
              <a:gd name="connsiteX11" fmla="*/ 3484074 w 6904353"/>
              <a:gd name="connsiteY11" fmla="*/ 6858000 h 6858001"/>
              <a:gd name="connsiteX12" fmla="*/ 3484074 w 6904353"/>
              <a:gd name="connsiteY12" fmla="*/ 6858000 h 6858001"/>
              <a:gd name="connsiteX13" fmla="*/ 0 w 6904353"/>
              <a:gd name="connsiteY13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904353" h="6858001">
                <a:moveTo>
                  <a:pt x="0" y="0"/>
                </a:moveTo>
                <a:lnTo>
                  <a:pt x="3484074" y="0"/>
                </a:lnTo>
                <a:lnTo>
                  <a:pt x="3484074" y="1"/>
                </a:lnTo>
                <a:lnTo>
                  <a:pt x="3498999" y="1"/>
                </a:lnTo>
                <a:lnTo>
                  <a:pt x="3498999" y="3509702"/>
                </a:lnTo>
                <a:lnTo>
                  <a:pt x="3499967" y="3548799"/>
                </a:lnTo>
                <a:cubicBezTo>
                  <a:pt x="3588569" y="5334535"/>
                  <a:pt x="4991452" y="6766016"/>
                  <a:pt x="6740079" y="6853740"/>
                </a:cubicBezTo>
                <a:lnTo>
                  <a:pt x="6904353" y="6857851"/>
                </a:lnTo>
                <a:lnTo>
                  <a:pt x="6904353" y="6858001"/>
                </a:lnTo>
                <a:lnTo>
                  <a:pt x="3498012" y="6858001"/>
                </a:lnTo>
                <a:lnTo>
                  <a:pt x="3498012" y="6858000"/>
                </a:lnTo>
                <a:lnTo>
                  <a:pt x="3484074" y="6858000"/>
                </a:lnTo>
                <a:lnTo>
                  <a:pt x="348407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AD6425B-297F-3CD4-F46F-476B11E2EA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7133" y="3697858"/>
            <a:ext cx="2428633" cy="2150852"/>
          </a:xfrm>
        </p:spPr>
        <p:txBody>
          <a:bodyPr>
            <a:normAutofit/>
          </a:bodyPr>
          <a:lstStyle/>
          <a:p>
            <a:r>
              <a:rPr lang="it-IT" sz="2400" dirty="0" err="1">
                <a:solidFill>
                  <a:srgbClr val="FFFFFF"/>
                </a:solidFill>
              </a:rPr>
              <a:t>Les</a:t>
            </a:r>
            <a:r>
              <a:rPr lang="it-IT" sz="2400" dirty="0">
                <a:solidFill>
                  <a:srgbClr val="FFFFFF"/>
                </a:solidFill>
              </a:rPr>
              <a:t> 7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2B4CC83-3276-428E-AA86-359BE0B639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7134" y="1495245"/>
            <a:ext cx="2838866" cy="1313788"/>
          </a:xfrm>
        </p:spPr>
        <p:txBody>
          <a:bodyPr anchor="t">
            <a:normAutofit/>
          </a:bodyPr>
          <a:lstStyle/>
          <a:p>
            <a:r>
              <a:rPr lang="it-IT" sz="2400" b="1" dirty="0">
                <a:solidFill>
                  <a:srgbClr val="FFFFFF"/>
                </a:solidFill>
              </a:rPr>
              <a:t>13 </a:t>
            </a:r>
            <a:r>
              <a:rPr lang="it-IT" sz="2400" b="1" dirty="0" err="1">
                <a:solidFill>
                  <a:srgbClr val="FFFFFF"/>
                </a:solidFill>
              </a:rPr>
              <a:t>februari</a:t>
            </a:r>
            <a:r>
              <a:rPr lang="it-IT" sz="2400" b="1" dirty="0">
                <a:solidFill>
                  <a:srgbClr val="FFFFFF"/>
                </a:solidFill>
              </a:rPr>
              <a:t> 2023</a:t>
            </a:r>
          </a:p>
        </p:txBody>
      </p:sp>
    </p:spTree>
    <p:extLst>
      <p:ext uri="{BB962C8B-B14F-4D97-AF65-F5344CB8AC3E}">
        <p14:creationId xmlns:p14="http://schemas.microsoft.com/office/powerpoint/2010/main" val="2163428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A939CB-CE4C-F400-9942-45FA21A72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0"/>
            <a:ext cx="9950103" cy="1507376"/>
          </a:xfrm>
        </p:spPr>
        <p:txBody>
          <a:bodyPr/>
          <a:lstStyle/>
          <a:p>
            <a:r>
              <a:rPr lang="it-IT" dirty="0" err="1"/>
              <a:t>Italiaanse</a:t>
            </a:r>
            <a:r>
              <a:rPr lang="it-IT" dirty="0"/>
              <a:t> </a:t>
            </a:r>
            <a:r>
              <a:rPr lang="it-IT" dirty="0" err="1"/>
              <a:t>uitbreiding</a:t>
            </a:r>
            <a:r>
              <a:rPr lang="it-IT" dirty="0"/>
              <a:t> </a:t>
            </a:r>
            <a:r>
              <a:rPr lang="it-IT" dirty="0" err="1"/>
              <a:t>naar</a:t>
            </a:r>
            <a:r>
              <a:rPr lang="it-IT" dirty="0"/>
              <a:t> </a:t>
            </a:r>
            <a:r>
              <a:rPr lang="it-IT" dirty="0" err="1"/>
              <a:t>rechts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26438D-0A72-B2D7-66B3-BE2A58559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133600"/>
            <a:ext cx="9950103" cy="3807230"/>
          </a:xfrm>
        </p:spPr>
        <p:txBody>
          <a:bodyPr>
            <a:normAutofit fontScale="92500"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nl-NL" sz="2400" b="1" dirty="0">
                <a:latin typeface="+mj-lt"/>
                <a:cs typeface="Calibri" panose="020F0502020204030204" pitchFamily="34" charset="0"/>
              </a:rPr>
              <a:t>Of - ook een goede optie – je kiest in het Nederlands voor een relatieve bijzin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endParaRPr lang="it-IT" sz="2400" dirty="0">
              <a:latin typeface="+mj-lt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nl-NL" sz="2400" dirty="0">
                <a:latin typeface="+mj-lt"/>
                <a:cs typeface="Calibri" panose="020F0502020204030204" pitchFamily="34" charset="0"/>
              </a:rPr>
              <a:t>- </a:t>
            </a:r>
            <a:r>
              <a:rPr lang="nl-NL" sz="2400" dirty="0" err="1">
                <a:latin typeface="+mj-lt"/>
                <a:cs typeface="Calibri" panose="020F0502020204030204" pitchFamily="34" charset="0"/>
              </a:rPr>
              <a:t>Un</a:t>
            </a:r>
            <a:r>
              <a:rPr lang="nl-NL" sz="24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2400" dirty="0" err="1">
                <a:latin typeface="+mj-lt"/>
                <a:cs typeface="Calibri" panose="020F0502020204030204" pitchFamily="34" charset="0"/>
              </a:rPr>
              <a:t>sito</a:t>
            </a:r>
            <a:r>
              <a:rPr lang="nl-NL" sz="2400" dirty="0">
                <a:latin typeface="+mj-lt"/>
                <a:cs typeface="Calibri" panose="020F0502020204030204" pitchFamily="34" charset="0"/>
              </a:rPr>
              <a:t> di </a:t>
            </a:r>
            <a:r>
              <a:rPr lang="nl-NL" sz="2400" dirty="0" err="1">
                <a:latin typeface="+mj-lt"/>
                <a:cs typeface="Calibri" panose="020F0502020204030204" pitchFamily="34" charset="0"/>
              </a:rPr>
              <a:t>facile</a:t>
            </a:r>
            <a:r>
              <a:rPr lang="nl-NL" sz="24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2400" dirty="0" err="1">
                <a:latin typeface="+mj-lt"/>
                <a:cs typeface="Calibri" panose="020F0502020204030204" pitchFamily="34" charset="0"/>
              </a:rPr>
              <a:t>navigazione</a:t>
            </a:r>
            <a:r>
              <a:rPr lang="nl-NL" sz="2400" dirty="0">
                <a:latin typeface="+mj-lt"/>
                <a:cs typeface="Calibri" panose="020F0502020204030204" pitchFamily="34" charset="0"/>
              </a:rPr>
              <a:t> = een site waar je snel doorheen kunt surfen</a:t>
            </a:r>
            <a:endParaRPr lang="it-IT" sz="2400" dirty="0">
              <a:latin typeface="+mj-lt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2400" dirty="0">
                <a:latin typeface="+mj-lt"/>
                <a:cs typeface="Calibri" panose="020F0502020204030204" pitchFamily="34" charset="0"/>
              </a:rPr>
              <a:t>- Un libro di rapida consultazione = </a:t>
            </a:r>
            <a:r>
              <a:rPr lang="it-IT" sz="2400" dirty="0" err="1">
                <a:latin typeface="+mj-lt"/>
                <a:cs typeface="Calibri" panose="020F0502020204030204" pitchFamily="34" charset="0"/>
              </a:rPr>
              <a:t>dat</a:t>
            </a:r>
            <a:r>
              <a:rPr lang="it-IT" sz="2400" dirty="0">
                <a:latin typeface="+mj-lt"/>
                <a:cs typeface="Calibri" panose="020F0502020204030204" pitchFamily="34" charset="0"/>
              </a:rPr>
              <a:t> je </a:t>
            </a:r>
            <a:r>
              <a:rPr lang="it-IT" sz="2400" dirty="0" err="1">
                <a:latin typeface="+mj-lt"/>
                <a:cs typeface="Calibri" panose="020F0502020204030204" pitchFamily="34" charset="0"/>
              </a:rPr>
              <a:t>vlug</a:t>
            </a:r>
            <a:r>
              <a:rPr lang="it-IT" sz="2400" dirty="0">
                <a:latin typeface="+mj-lt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+mj-lt"/>
                <a:cs typeface="Calibri" panose="020F0502020204030204" pitchFamily="34" charset="0"/>
              </a:rPr>
              <a:t>kunt</a:t>
            </a:r>
            <a:r>
              <a:rPr lang="it-IT" sz="2400" dirty="0">
                <a:latin typeface="+mj-lt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+mj-lt"/>
                <a:cs typeface="Calibri" panose="020F0502020204030204" pitchFamily="34" charset="0"/>
              </a:rPr>
              <a:t>raadplegen</a:t>
            </a:r>
            <a:r>
              <a:rPr lang="it-IT" sz="2400" dirty="0">
                <a:latin typeface="+mj-lt"/>
                <a:cs typeface="Calibri" panose="020F0502020204030204" pitchFamily="34" charset="0"/>
              </a:rPr>
              <a:t> / </a:t>
            </a:r>
            <a:r>
              <a:rPr lang="it-IT" sz="2400" dirty="0" err="1">
                <a:latin typeface="+mj-lt"/>
                <a:cs typeface="Calibri" panose="020F0502020204030204" pitchFamily="34" charset="0"/>
              </a:rPr>
              <a:t>doorbladeren</a:t>
            </a:r>
            <a:endParaRPr lang="it-IT" sz="2400" dirty="0">
              <a:latin typeface="+mj-lt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2400" dirty="0">
                <a:latin typeface="+mj-lt"/>
                <a:cs typeface="Calibri" panose="020F0502020204030204" pitchFamily="34" charset="0"/>
              </a:rPr>
              <a:t>- Un argomento di facile confutazione</a:t>
            </a:r>
            <a:r>
              <a:rPr lang="it-IT" sz="2400" b="1" dirty="0">
                <a:latin typeface="+mj-lt"/>
                <a:cs typeface="Calibri" panose="020F0502020204030204" pitchFamily="34" charset="0"/>
              </a:rPr>
              <a:t> </a:t>
            </a:r>
            <a:r>
              <a:rPr lang="en-GB" sz="2400" b="1" dirty="0">
                <a:latin typeface="+mj-lt"/>
                <a:cs typeface="Calibri" panose="020F0502020204030204" pitchFamily="34" charset="0"/>
                <a:sym typeface="Wingdings" pitchFamily="2" charset="2"/>
              </a:rPr>
              <a:t></a:t>
            </a:r>
            <a:r>
              <a:rPr lang="it-IT" sz="2400" b="1" dirty="0">
                <a:latin typeface="+mj-lt"/>
                <a:cs typeface="Calibri" panose="020F0502020204030204" pitchFamily="34" charset="0"/>
              </a:rPr>
              <a:t> (</a:t>
            </a:r>
            <a:r>
              <a:rPr lang="it-IT" sz="2400" i="1" dirty="0">
                <a:latin typeface="+mj-lt"/>
                <a:cs typeface="Calibri" panose="020F0502020204030204" pitchFamily="34" charset="0"/>
              </a:rPr>
              <a:t>confutare = </a:t>
            </a:r>
            <a:r>
              <a:rPr lang="it-IT" sz="2400" i="1" dirty="0" err="1">
                <a:latin typeface="+mj-lt"/>
                <a:cs typeface="Calibri" panose="020F0502020204030204" pitchFamily="34" charset="0"/>
              </a:rPr>
              <a:t>weerleggen</a:t>
            </a:r>
            <a:r>
              <a:rPr lang="it-IT" sz="2400" i="1" dirty="0">
                <a:latin typeface="+mj-lt"/>
                <a:cs typeface="Calibri" panose="020F0502020204030204" pitchFamily="34" charset="0"/>
              </a:rPr>
              <a:t>)</a:t>
            </a:r>
            <a:r>
              <a:rPr lang="it-IT" sz="2400" b="1" dirty="0">
                <a:latin typeface="+mj-lt"/>
                <a:cs typeface="Calibri" panose="020F0502020204030204" pitchFamily="34" charset="0"/>
              </a:rPr>
              <a:t> </a:t>
            </a:r>
            <a:endParaRPr lang="it-IT" sz="2400" dirty="0">
              <a:latin typeface="+mj-lt"/>
              <a:cs typeface="Calibri" panose="020F0502020204030204" pitchFamily="34" charset="0"/>
            </a:endParaRPr>
          </a:p>
          <a:p>
            <a:pPr marL="457200" lvl="0" indent="-457200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nl-NL" sz="2400" dirty="0">
                <a:latin typeface="+mj-lt"/>
                <a:cs typeface="Calibri" panose="020F0502020204030204" pitchFamily="34" charset="0"/>
              </a:rPr>
              <a:t>argument dat men/je…………………</a:t>
            </a:r>
            <a:endParaRPr lang="it-IT" sz="2400" dirty="0">
              <a:latin typeface="+mj-lt"/>
              <a:cs typeface="Calibri" panose="020F0502020204030204" pitchFamily="34" charset="0"/>
            </a:endParaRPr>
          </a:p>
          <a:p>
            <a:pPr marL="457200" lvl="0" indent="-457200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nl-NL" sz="2400" dirty="0">
                <a:latin typeface="+mj-lt"/>
                <a:cs typeface="Calibri" panose="020F0502020204030204" pitchFamily="34" charset="0"/>
              </a:rPr>
              <a:t>argument dat …………………………. (passief)</a:t>
            </a:r>
            <a:endParaRPr lang="it-IT" sz="2400" dirty="0">
              <a:latin typeface="+mj-lt"/>
              <a:cs typeface="Calibri" panose="020F0502020204030204" pitchFamily="34" charset="0"/>
            </a:endParaRPr>
          </a:p>
          <a:p>
            <a:pPr marL="457200" lvl="0" indent="-457200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nl-NL" sz="2400" dirty="0">
                <a:latin typeface="+mj-lt"/>
                <a:cs typeface="Calibri" panose="020F0502020204030204" pitchFamily="34" charset="0"/>
              </a:rPr>
              <a:t>argument dat………………………….. (te + INF)</a:t>
            </a:r>
            <a:endParaRPr lang="it-IT" sz="2400" dirty="0">
              <a:latin typeface="+mj-lt"/>
              <a:cs typeface="Calibri" panose="020F0502020204030204" pitchFamily="34" charset="0"/>
            </a:endParaRPr>
          </a:p>
          <a:p>
            <a:pPr marL="457200" lvl="0" indent="-457200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nl-NL" sz="2400" dirty="0">
                <a:latin typeface="+mj-lt"/>
                <a:cs typeface="Calibri" panose="020F0502020204030204" pitchFamily="34" charset="0"/>
              </a:rPr>
              <a:t>Een [bijwoord] + [adjectief] / [INF] argument- </a:t>
            </a:r>
            <a:endParaRPr lang="it-IT" sz="2400" dirty="0">
              <a:latin typeface="+mj-lt"/>
              <a:cs typeface="Calibri" panose="020F0502020204030204" pitchFamily="34" charset="0"/>
            </a:endParaRPr>
          </a:p>
          <a:p>
            <a:endParaRPr lang="it-IT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70958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B737F7-2D19-CF7B-2F82-C2B301B66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b="1" dirty="0">
                <a:cs typeface="Calibri" panose="020F0502020204030204" pitchFamily="34" charset="0"/>
              </a:rPr>
              <a:t>Adjectief in de vorm van een tegenwoordig deelwoord in het Nederlands</a:t>
            </a:r>
            <a:r>
              <a:rPr lang="it-IT" dirty="0">
                <a:cs typeface="Calibri" panose="020F0502020204030204" pitchFamily="34" charset="0"/>
              </a:rPr>
              <a:t/>
            </a:r>
            <a:br>
              <a:rPr lang="it-IT" dirty="0">
                <a:cs typeface="Calibri" panose="020F0502020204030204" pitchFamily="34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1AA456-3687-E886-B641-F6DC17216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934" y="2359583"/>
            <a:ext cx="10502532" cy="3513514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nl-NL" sz="2400" dirty="0">
                <a:latin typeface="+mj-lt"/>
                <a:cs typeface="Calibri" panose="020F0502020204030204" pitchFamily="34" charset="0"/>
              </a:rPr>
              <a:t>- Duitsland krijgt te maken met een dalende welvaart en stijgende werkloosheid = …</a:t>
            </a:r>
            <a:endParaRPr lang="it-IT" sz="2400" dirty="0">
              <a:latin typeface="+mj-lt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it-IT" sz="2400" dirty="0">
                <a:latin typeface="+mj-lt"/>
                <a:cs typeface="Calibri" panose="020F0502020204030204" pitchFamily="34" charset="0"/>
              </a:rPr>
              <a:t>- un calo di fiducia dei consumatori = … </a:t>
            </a:r>
          </a:p>
          <a:p>
            <a:pPr>
              <a:spcBef>
                <a:spcPts val="0"/>
              </a:spcBef>
            </a:pPr>
            <a:r>
              <a:rPr lang="it-IT" sz="2400" dirty="0">
                <a:latin typeface="+mj-lt"/>
                <a:cs typeface="Calibri" panose="020F0502020204030204" pitchFamily="34" charset="0"/>
              </a:rPr>
              <a:t>- </a:t>
            </a:r>
            <a:r>
              <a:rPr lang="it-IT" sz="2400" dirty="0" err="1">
                <a:latin typeface="+mj-lt"/>
                <a:cs typeface="Calibri" panose="020F0502020204030204" pitchFamily="34" charset="0"/>
              </a:rPr>
              <a:t>terug</a:t>
            </a:r>
            <a:r>
              <a:rPr lang="it-IT" sz="2400" dirty="0">
                <a:latin typeface="+mj-lt"/>
                <a:cs typeface="Calibri" panose="020F0502020204030204" pitchFamily="34" charset="0"/>
              </a:rPr>
              <a:t>……………  </a:t>
            </a:r>
            <a:r>
              <a:rPr lang="en-GB" sz="2400" dirty="0" err="1">
                <a:latin typeface="+mj-lt"/>
                <a:cs typeface="Calibri" panose="020F0502020204030204" pitchFamily="34" charset="0"/>
              </a:rPr>
              <a:t>consumentenvertrouwen</a:t>
            </a:r>
            <a:endParaRPr lang="en-GB" sz="2400" b="1" dirty="0">
              <a:latin typeface="+mj-lt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</a:pPr>
            <a:endParaRPr lang="en-GB" sz="2400" b="1" dirty="0">
              <a:latin typeface="+mj-lt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</a:pPr>
            <a:r>
              <a:rPr lang="en-GB" sz="2400" b="1" dirty="0" err="1">
                <a:latin typeface="+mj-lt"/>
                <a:cs typeface="Calibri" panose="020F0502020204030204" pitchFamily="34" charset="0"/>
              </a:rPr>
              <a:t>Adjectief</a:t>
            </a:r>
            <a:r>
              <a:rPr lang="en-GB" sz="2400" b="1" dirty="0">
                <a:latin typeface="+mj-lt"/>
                <a:cs typeface="Calibri" panose="020F0502020204030204" pitchFamily="34" charset="0"/>
              </a:rPr>
              <a:t> + </a:t>
            </a:r>
            <a:r>
              <a:rPr lang="en-GB" sz="2400" b="1" dirty="0" err="1">
                <a:latin typeface="+mj-lt"/>
                <a:cs typeface="Calibri" panose="020F0502020204030204" pitchFamily="34" charset="0"/>
              </a:rPr>
              <a:t>vergrotende</a:t>
            </a:r>
            <a:r>
              <a:rPr lang="en-GB" sz="2400" b="1" dirty="0">
                <a:latin typeface="+mj-lt"/>
                <a:cs typeface="Calibri" panose="020F0502020204030204" pitchFamily="34" charset="0"/>
              </a:rPr>
              <a:t> trap</a:t>
            </a:r>
            <a:endParaRPr lang="it-IT" sz="2400" dirty="0">
              <a:latin typeface="+mj-lt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it-IT" sz="2400" dirty="0" err="1">
                <a:latin typeface="+mj-lt"/>
                <a:cs typeface="Calibri" panose="020F0502020204030204" pitchFamily="34" charset="0"/>
              </a:rPr>
              <a:t>hogere</a:t>
            </a:r>
            <a:r>
              <a:rPr lang="it-IT" sz="2400" dirty="0">
                <a:latin typeface="+mj-lt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+mj-lt"/>
                <a:cs typeface="Calibri" panose="020F0502020204030204" pitchFamily="34" charset="0"/>
              </a:rPr>
              <a:t>prijzen</a:t>
            </a:r>
            <a:r>
              <a:rPr lang="it-IT" sz="2400" dirty="0">
                <a:latin typeface="+mj-lt"/>
                <a:cs typeface="Calibri" panose="020F0502020204030204" pitchFamily="34" charset="0"/>
              </a:rPr>
              <a:t> = un aumento dei prezzi</a:t>
            </a:r>
          </a:p>
          <a:p>
            <a:pPr>
              <a:spcBef>
                <a:spcPts val="0"/>
              </a:spcBef>
            </a:pPr>
            <a:r>
              <a:rPr lang="nl-NL" sz="2400" dirty="0">
                <a:latin typeface="+mj-lt"/>
                <a:cs typeface="Calibri" panose="020F0502020204030204" pitchFamily="34" charset="0"/>
              </a:rPr>
              <a:t>Ze eisen strengere maatregelen = …</a:t>
            </a:r>
            <a:endParaRPr lang="it-IT" sz="2400" dirty="0">
              <a:latin typeface="+mj-lt"/>
              <a:cs typeface="Calibri" panose="020F0502020204030204" pitchFamily="34" charset="0"/>
            </a:endParaRPr>
          </a:p>
          <a:p>
            <a:endParaRPr lang="it-IT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45609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5A2A31-3BB7-8E93-3590-15939EFD8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TEN SLOTTE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0D04FD-F50E-A793-6B20-F09F89A90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it-IT" sz="2800" b="1" dirty="0">
                <a:latin typeface="+mj-lt"/>
                <a:cs typeface="Calibri" panose="020F0502020204030204" pitchFamily="34" charset="0"/>
              </a:rPr>
              <a:t>A</a:t>
            </a:r>
            <a:r>
              <a:rPr lang="en-GB" sz="2800" b="1" dirty="0" err="1">
                <a:latin typeface="+mj-lt"/>
                <a:cs typeface="Calibri" panose="020F0502020204030204" pitchFamily="34" charset="0"/>
              </a:rPr>
              <a:t>djectieven</a:t>
            </a:r>
            <a:r>
              <a:rPr lang="en-GB" sz="2800" b="1" dirty="0">
                <a:latin typeface="+mj-lt"/>
                <a:cs typeface="Calibri" panose="020F0502020204030204" pitchFamily="34" charset="0"/>
              </a:rPr>
              <a:t> met </a:t>
            </a:r>
            <a:r>
              <a:rPr lang="en-GB" sz="2800" b="1" dirty="0" err="1">
                <a:latin typeface="+mj-lt"/>
                <a:cs typeface="Calibri" panose="020F0502020204030204" pitchFamily="34" charset="0"/>
              </a:rPr>
              <a:t>uitbreiding</a:t>
            </a:r>
            <a:r>
              <a:rPr lang="en-GB" sz="2800" b="1" dirty="0">
                <a:latin typeface="+mj-lt"/>
                <a:cs typeface="Calibri" panose="020F0502020204030204" pitchFamily="34" charset="0"/>
              </a:rPr>
              <a:t> </a:t>
            </a:r>
            <a:r>
              <a:rPr lang="en-GB" sz="2800" b="1" dirty="0" err="1">
                <a:latin typeface="+mj-lt"/>
                <a:cs typeface="Calibri" panose="020F0502020204030204" pitchFamily="34" charset="0"/>
              </a:rPr>
              <a:t>naar</a:t>
            </a:r>
            <a:r>
              <a:rPr lang="en-GB" sz="2800" b="1" dirty="0">
                <a:latin typeface="+mj-lt"/>
                <a:cs typeface="Calibri" panose="020F0502020204030204" pitchFamily="34" charset="0"/>
              </a:rPr>
              <a:t> </a:t>
            </a:r>
            <a:r>
              <a:rPr lang="en-GB" sz="2800" b="1" dirty="0" err="1">
                <a:latin typeface="+mj-lt"/>
                <a:cs typeface="Calibri" panose="020F0502020204030204" pitchFamily="34" charset="0"/>
              </a:rPr>
              <a:t>rechts</a:t>
            </a:r>
            <a:endParaRPr lang="it-IT" sz="2800" dirty="0">
              <a:latin typeface="+mj-lt"/>
              <a:cs typeface="Calibri" panose="020F0502020204030204" pitchFamily="34" charset="0"/>
            </a:endParaRPr>
          </a:p>
          <a:p>
            <a:r>
              <a:rPr lang="nl-NL" sz="2800" dirty="0">
                <a:latin typeface="+mj-lt"/>
                <a:cs typeface="Calibri" panose="020F0502020204030204" pitchFamily="34" charset="0"/>
              </a:rPr>
              <a:t>Virussen die hersenvliesontsteking veroorzaken = virus </a:t>
            </a:r>
            <a:r>
              <a:rPr lang="nl-NL" sz="2800" dirty="0" err="1">
                <a:latin typeface="+mj-lt"/>
                <a:cs typeface="Calibri" panose="020F0502020204030204" pitchFamily="34" charset="0"/>
              </a:rPr>
              <a:t>responsabili</a:t>
            </a:r>
            <a:r>
              <a:rPr lang="nl-NL" sz="2800" dirty="0">
                <a:latin typeface="+mj-lt"/>
                <a:cs typeface="Calibri" panose="020F0502020204030204" pitchFamily="34" charset="0"/>
              </a:rPr>
              <a:t> di…</a:t>
            </a:r>
            <a:endParaRPr lang="it-IT" sz="2800" dirty="0">
              <a:latin typeface="+mj-lt"/>
              <a:cs typeface="Calibri" panose="020F0502020204030204" pitchFamily="34" charset="0"/>
            </a:endParaRPr>
          </a:p>
          <a:p>
            <a:r>
              <a:rPr lang="nl-NL" sz="2800" dirty="0">
                <a:latin typeface="+mj-lt"/>
                <a:cs typeface="Calibri" panose="020F0502020204030204" pitchFamily="34" charset="0"/>
              </a:rPr>
              <a:t>Een techniek om medicijnen toch naar binnen te smokkelen = </a:t>
            </a:r>
            <a:r>
              <a:rPr lang="nl-NL" sz="2800" dirty="0" err="1">
                <a:latin typeface="+mj-lt"/>
                <a:cs typeface="Calibri" panose="020F0502020204030204" pitchFamily="34" charset="0"/>
              </a:rPr>
              <a:t>una</a:t>
            </a:r>
            <a:r>
              <a:rPr lang="nl-NL" sz="28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2800" dirty="0" err="1">
                <a:latin typeface="+mj-lt"/>
                <a:cs typeface="Calibri" panose="020F0502020204030204" pitchFamily="34" charset="0"/>
              </a:rPr>
              <a:t>tecnica</a:t>
            </a:r>
            <a:r>
              <a:rPr lang="nl-NL" sz="28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2800" dirty="0" err="1">
                <a:latin typeface="+mj-lt"/>
                <a:cs typeface="Calibri" panose="020F0502020204030204" pitchFamily="34" charset="0"/>
              </a:rPr>
              <a:t>capace</a:t>
            </a:r>
            <a:r>
              <a:rPr lang="nl-NL" sz="2800" dirty="0">
                <a:latin typeface="+mj-lt"/>
                <a:cs typeface="Calibri" panose="020F0502020204030204" pitchFamily="34" charset="0"/>
              </a:rPr>
              <a:t> di …..</a:t>
            </a:r>
            <a:endParaRPr lang="it-IT" sz="2800" dirty="0">
              <a:latin typeface="+mj-lt"/>
              <a:cs typeface="Calibri" panose="020F0502020204030204" pitchFamily="34" charset="0"/>
            </a:endParaRPr>
          </a:p>
          <a:p>
            <a:endParaRPr lang="it-IT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8536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948CBC-7C3C-E7F0-081C-4F7D91FA7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374" y="154950"/>
            <a:ext cx="9950103" cy="823886"/>
          </a:xfrm>
        </p:spPr>
        <p:txBody>
          <a:bodyPr/>
          <a:lstStyle/>
          <a:p>
            <a:r>
              <a:rPr lang="it-IT" dirty="0" err="1"/>
              <a:t>Uitdrukkingen</a:t>
            </a:r>
            <a:r>
              <a:rPr lang="it-IT" dirty="0"/>
              <a:t> </a:t>
            </a:r>
            <a:r>
              <a:rPr lang="it-IT" dirty="0" err="1"/>
              <a:t>met</a:t>
            </a:r>
            <a:r>
              <a:rPr lang="it-IT" dirty="0"/>
              <a:t> </a:t>
            </a:r>
            <a:r>
              <a:rPr lang="it-IT" dirty="0" err="1"/>
              <a:t>lichaamsdelen</a:t>
            </a:r>
            <a:r>
              <a:rPr lang="it-IT" dirty="0"/>
              <a:t> 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81DB7B-4901-8F05-3123-30826E197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387" y="1227221"/>
            <a:ext cx="10508392" cy="5305659"/>
          </a:xfrm>
        </p:spPr>
        <p:txBody>
          <a:bodyPr>
            <a:normAutofit fontScale="92500" lnSpcReduction="20000"/>
          </a:bodyPr>
          <a:lstStyle/>
          <a:p>
            <a:r>
              <a:rPr lang="nl-NL" sz="1800" dirty="0">
                <a:latin typeface="+mj-lt"/>
                <a:cs typeface="Calibri" panose="020F0502020204030204" pitchFamily="34" charset="0"/>
              </a:rPr>
              <a:t>met de M - - -  vol tanden zitten</a:t>
            </a:r>
            <a:endParaRPr lang="it-IT" sz="1800" dirty="0">
              <a:latin typeface="+mj-lt"/>
              <a:cs typeface="Calibri" panose="020F0502020204030204" pitchFamily="34" charset="0"/>
            </a:endParaRPr>
          </a:p>
          <a:p>
            <a:r>
              <a:rPr lang="nl-NL" sz="1800" dirty="0">
                <a:latin typeface="+mj-lt"/>
                <a:cs typeface="Calibri" panose="020F0502020204030204" pitchFamily="34" charset="0"/>
              </a:rPr>
              <a:t>zijn O - - -   uitkijken</a:t>
            </a:r>
            <a:endParaRPr lang="it-IT" sz="1800" dirty="0">
              <a:latin typeface="+mj-lt"/>
              <a:cs typeface="Calibri" panose="020F0502020204030204" pitchFamily="34" charset="0"/>
            </a:endParaRPr>
          </a:p>
          <a:p>
            <a:r>
              <a:rPr lang="nl-NL" sz="1800" dirty="0">
                <a:latin typeface="+mj-lt"/>
                <a:cs typeface="Calibri" panose="020F0502020204030204" pitchFamily="34" charset="0"/>
              </a:rPr>
              <a:t>Iemand een draai om zijn O - - -     geven</a:t>
            </a:r>
            <a:endParaRPr lang="it-IT" sz="1800" dirty="0">
              <a:latin typeface="+mj-lt"/>
              <a:cs typeface="Calibri" panose="020F0502020204030204" pitchFamily="34" charset="0"/>
            </a:endParaRPr>
          </a:p>
          <a:p>
            <a:r>
              <a:rPr lang="nl-NL" sz="1800" dirty="0">
                <a:latin typeface="+mj-lt"/>
                <a:cs typeface="Calibri" panose="020F0502020204030204" pitchFamily="34" charset="0"/>
              </a:rPr>
              <a:t>op zijn N - - -     kijken</a:t>
            </a:r>
            <a:endParaRPr lang="it-IT" sz="1800" dirty="0">
              <a:latin typeface="+mj-lt"/>
              <a:cs typeface="Calibri" panose="020F0502020204030204" pitchFamily="34" charset="0"/>
            </a:endParaRPr>
          </a:p>
          <a:p>
            <a:r>
              <a:rPr lang="nl-NL" sz="1800" dirty="0">
                <a:latin typeface="+mj-lt"/>
                <a:cs typeface="Calibri" panose="020F0502020204030204" pitchFamily="34" charset="0"/>
              </a:rPr>
              <a:t>weinig O - -  hebben voor iets</a:t>
            </a:r>
            <a:endParaRPr lang="it-IT" sz="1800" dirty="0">
              <a:latin typeface="+mj-lt"/>
              <a:cs typeface="Calibri" panose="020F0502020204030204" pitchFamily="34" charset="0"/>
            </a:endParaRPr>
          </a:p>
          <a:p>
            <a:r>
              <a:rPr lang="nl-NL" sz="1800" dirty="0">
                <a:latin typeface="+mj-lt"/>
                <a:cs typeface="Calibri" panose="020F0502020204030204" pitchFamily="34" charset="0"/>
              </a:rPr>
              <a:t>het HO - - -     koel houden</a:t>
            </a:r>
            <a:endParaRPr lang="it-IT" sz="1800" dirty="0">
              <a:latin typeface="+mj-lt"/>
              <a:cs typeface="Calibri" panose="020F0502020204030204" pitchFamily="34" charset="0"/>
            </a:endParaRPr>
          </a:p>
          <a:p>
            <a:r>
              <a:rPr lang="nl-NL" sz="1800" dirty="0">
                <a:latin typeface="+mj-lt"/>
                <a:cs typeface="Calibri" panose="020F0502020204030204" pitchFamily="34" charset="0"/>
              </a:rPr>
              <a:t>dat is een kolfje naar mijn H - - -</a:t>
            </a:r>
            <a:endParaRPr lang="it-IT" sz="1800" dirty="0">
              <a:latin typeface="+mj-lt"/>
              <a:cs typeface="Calibri" panose="020F0502020204030204" pitchFamily="34" charset="0"/>
            </a:endParaRPr>
          </a:p>
          <a:p>
            <a:r>
              <a:rPr lang="nl-NL" sz="1800" dirty="0">
                <a:latin typeface="+mj-lt"/>
                <a:cs typeface="Calibri" panose="020F0502020204030204" pitchFamily="34" charset="0"/>
              </a:rPr>
              <a:t>Iemand het vuur na aan de </a:t>
            </a:r>
            <a:r>
              <a:rPr lang="nl-NL" sz="1800" i="1" dirty="0">
                <a:latin typeface="+mj-lt"/>
                <a:cs typeface="Calibri" panose="020F0502020204030204" pitchFamily="34" charset="0"/>
              </a:rPr>
              <a:t>schenen</a:t>
            </a:r>
            <a:r>
              <a:rPr lang="nl-NL" sz="1800" dirty="0">
                <a:latin typeface="+mj-lt"/>
                <a:cs typeface="Calibri" panose="020F0502020204030204" pitchFamily="34" charset="0"/>
              </a:rPr>
              <a:t> leggen </a:t>
            </a:r>
            <a:endParaRPr lang="it-IT" sz="1800" dirty="0">
              <a:latin typeface="+mj-lt"/>
              <a:cs typeface="Calibri" panose="020F0502020204030204" pitchFamily="34" charset="0"/>
            </a:endParaRPr>
          </a:p>
          <a:p>
            <a:r>
              <a:rPr lang="nl-NL" sz="1800" dirty="0">
                <a:latin typeface="+mj-lt"/>
                <a:cs typeface="Calibri" panose="020F0502020204030204" pitchFamily="34" charset="0"/>
              </a:rPr>
              <a:t>Iemand op de HIE - - -    zitten</a:t>
            </a:r>
            <a:endParaRPr lang="it-IT" sz="1800" dirty="0">
              <a:latin typeface="+mj-lt"/>
              <a:cs typeface="Calibri" panose="020F0502020204030204" pitchFamily="34" charset="0"/>
            </a:endParaRPr>
          </a:p>
          <a:p>
            <a:r>
              <a:rPr lang="nl-NL" sz="1800" dirty="0">
                <a:latin typeface="+mj-lt"/>
                <a:cs typeface="Calibri" panose="020F0502020204030204" pitchFamily="34" charset="0"/>
              </a:rPr>
              <a:t>De hand in eigen BOE - - -     steken</a:t>
            </a:r>
            <a:endParaRPr lang="it-IT" sz="1800" dirty="0">
              <a:latin typeface="+mj-lt"/>
              <a:cs typeface="Calibri" panose="020F0502020204030204" pitchFamily="34" charset="0"/>
            </a:endParaRPr>
          </a:p>
          <a:p>
            <a:r>
              <a:rPr lang="nl-NL" sz="1800" dirty="0">
                <a:latin typeface="+mj-lt"/>
                <a:cs typeface="Calibri" panose="020F0502020204030204" pitchFamily="34" charset="0"/>
              </a:rPr>
              <a:t>Iemand de HA - -     boven het hoofd houden</a:t>
            </a:r>
          </a:p>
          <a:p>
            <a:r>
              <a:rPr lang="nl-NL" dirty="0">
                <a:latin typeface="+mj-lt"/>
                <a:cs typeface="Calibri" panose="020F0502020204030204" pitchFamily="34" charset="0"/>
              </a:rPr>
              <a:t>Iemand onder de D---- houden </a:t>
            </a:r>
          </a:p>
          <a:p>
            <a:r>
              <a:rPr lang="nl-NL" sz="1800" dirty="0">
                <a:latin typeface="+mj-lt"/>
                <a:cs typeface="Calibri" panose="020F0502020204030204" pitchFamily="34" charset="0"/>
              </a:rPr>
              <a:t>Een verhaal uit zijn D---- zuigen </a:t>
            </a:r>
            <a:endParaRPr lang="it-IT" sz="1800" dirty="0">
              <a:latin typeface="+mj-lt"/>
              <a:cs typeface="Calibri" panose="020F0502020204030204" pitchFamily="34" charset="0"/>
            </a:endParaRPr>
          </a:p>
          <a:p>
            <a:endParaRPr lang="it-I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16414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93C0950-3C3C-4FE9-BE59-DAF5AEF993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03CEB2E-A6C0-F016-4773-0D7323D33186}"/>
              </a:ext>
            </a:extLst>
          </p:cNvPr>
          <p:cNvSpPr txBox="1"/>
          <p:nvPr/>
        </p:nvSpPr>
        <p:spPr>
          <a:xfrm>
            <a:off x="507999" y="846668"/>
            <a:ext cx="7890933" cy="5094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latin typeface="+mj-lt"/>
              </a:rPr>
              <a:t>Twee </a:t>
            </a:r>
            <a:r>
              <a:rPr lang="en-US" sz="2400" dirty="0" err="1">
                <a:latin typeface="+mj-lt"/>
              </a:rPr>
              <a:t>handen</a:t>
            </a:r>
            <a:r>
              <a:rPr lang="en-US" sz="2400" dirty="0">
                <a:latin typeface="+mj-lt"/>
              </a:rPr>
              <a:t> op </a:t>
            </a:r>
            <a:r>
              <a:rPr lang="en-US" sz="2400" dirty="0" err="1">
                <a:latin typeface="+mj-lt"/>
              </a:rPr>
              <a:t>één</a:t>
            </a:r>
            <a:r>
              <a:rPr lang="en-US" sz="2400" dirty="0">
                <a:latin typeface="+mj-lt"/>
              </a:rPr>
              <a:t> BU  - -   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latin typeface="+mj-lt"/>
              </a:rPr>
              <a:t>Ze </a:t>
            </a:r>
            <a:r>
              <a:rPr lang="en-US" sz="2400" dirty="0" err="1">
                <a:latin typeface="+mj-lt"/>
              </a:rPr>
              <a:t>hebben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hun</a:t>
            </a:r>
            <a:r>
              <a:rPr lang="en-US" sz="2400" dirty="0">
                <a:latin typeface="+mj-lt"/>
              </a:rPr>
              <a:t> B - - -     vol </a:t>
            </a:r>
            <a:r>
              <a:rPr lang="en-US" sz="2400" dirty="0" err="1">
                <a:latin typeface="+mj-lt"/>
              </a:rPr>
              <a:t>daarvan</a:t>
            </a:r>
            <a:endParaRPr lang="en-US" sz="2400" dirty="0">
              <a:latin typeface="+mj-lt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2400" dirty="0" err="1">
                <a:latin typeface="+mj-lt"/>
              </a:rPr>
              <a:t>Hij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heeft</a:t>
            </a:r>
            <a:r>
              <a:rPr lang="en-US" sz="2400" dirty="0">
                <a:latin typeface="+mj-lt"/>
              </a:rPr>
              <a:t> het hart op de T - - -  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2400" dirty="0" err="1">
                <a:latin typeface="+mj-lt"/>
              </a:rPr>
              <a:t>Iemand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iets</a:t>
            </a:r>
            <a:r>
              <a:rPr lang="en-US" sz="2400" dirty="0">
                <a:latin typeface="+mj-lt"/>
              </a:rPr>
              <a:t> op het  H - - -       </a:t>
            </a:r>
            <a:r>
              <a:rPr lang="en-US" sz="2400" dirty="0" err="1">
                <a:latin typeface="+mj-lt"/>
              </a:rPr>
              <a:t>drukken</a:t>
            </a:r>
            <a:endParaRPr lang="en-US" sz="2400" dirty="0">
              <a:latin typeface="+mj-lt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2400" dirty="0" err="1">
                <a:latin typeface="+mj-lt"/>
              </a:rPr>
              <a:t>Iemand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een</a:t>
            </a:r>
            <a:r>
              <a:rPr lang="en-US" sz="2400" dirty="0">
                <a:latin typeface="+mj-lt"/>
              </a:rPr>
              <a:t> H - - -    </a:t>
            </a:r>
            <a:r>
              <a:rPr lang="en-US" sz="2400" dirty="0" err="1">
                <a:latin typeface="+mj-lt"/>
              </a:rPr>
              <a:t>onder</a:t>
            </a:r>
            <a:r>
              <a:rPr lang="en-US" sz="2400" dirty="0">
                <a:latin typeface="+mj-lt"/>
              </a:rPr>
              <a:t> de </a:t>
            </a:r>
            <a:r>
              <a:rPr lang="en-US" sz="2400" dirty="0" err="1">
                <a:latin typeface="+mj-lt"/>
              </a:rPr>
              <a:t>riem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steken</a:t>
            </a:r>
            <a:endParaRPr lang="en-US" sz="2400" dirty="0">
              <a:latin typeface="+mj-lt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sz="2400" dirty="0"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415DDA-2676-413C-8636-3E46EB18FA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7925" y="3401303"/>
            <a:ext cx="3485994" cy="345669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CD5FADB-FB52-448C-9702-2000373C29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8707923" y="-131"/>
            <a:ext cx="3488653" cy="34061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0F2F495-5DE2-4DF5-8741-3841A9DE41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8707925" y="3406925"/>
            <a:ext cx="3485990" cy="3451076"/>
          </a:xfrm>
          <a:custGeom>
            <a:avLst/>
            <a:gdLst>
              <a:gd name="connsiteX0" fmla="*/ 0 w 2559050"/>
              <a:gd name="connsiteY0" fmla="*/ 0 h 2559050"/>
              <a:gd name="connsiteX1" fmla="*/ 2559050 w 2559050"/>
              <a:gd name="connsiteY1" fmla="*/ 0 h 2559050"/>
              <a:gd name="connsiteX2" fmla="*/ 0 w 2559050"/>
              <a:gd name="connsiteY2" fmla="*/ 2559050 h 255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9050" h="2559050">
                <a:moveTo>
                  <a:pt x="0" y="0"/>
                </a:moveTo>
                <a:lnTo>
                  <a:pt x="2559050" y="0"/>
                </a:lnTo>
                <a:cubicBezTo>
                  <a:pt x="2559050" y="1413324"/>
                  <a:pt x="1413324" y="2559050"/>
                  <a:pt x="0" y="25590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ectangle 34">
            <a:extLst>
              <a:ext uri="{FF2B5EF4-FFF2-40B4-BE49-F238E27FC236}">
                <a16:creationId xmlns:a16="http://schemas.microsoft.com/office/drawing/2014/main" id="{6A740D2F-CBAA-486B-B578-F35085ECE7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49175" y="-41251"/>
            <a:ext cx="3417103" cy="3499599"/>
          </a:xfrm>
          <a:custGeom>
            <a:avLst/>
            <a:gdLst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3484819 w 3484819"/>
              <a:gd name="connsiteY2" fmla="*/ 3430264 h 3430264"/>
              <a:gd name="connsiteX3" fmla="*/ 0 w 3484819"/>
              <a:gd name="connsiteY3" fmla="*/ 3430264 h 3430264"/>
              <a:gd name="connsiteX4" fmla="*/ 0 w 3484819"/>
              <a:gd name="connsiteY4" fmla="*/ 0 h 3430264"/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0 w 3484819"/>
              <a:gd name="connsiteY2" fmla="*/ 3430264 h 3430264"/>
              <a:gd name="connsiteX3" fmla="*/ 0 w 3484819"/>
              <a:gd name="connsiteY3" fmla="*/ 0 h 343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4819" h="3430264">
                <a:moveTo>
                  <a:pt x="0" y="0"/>
                </a:moveTo>
                <a:lnTo>
                  <a:pt x="3484819" y="0"/>
                </a:lnTo>
                <a:lnTo>
                  <a:pt x="0" y="343026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2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85A573-814A-024F-274A-AB7D624DC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629" y="330200"/>
            <a:ext cx="10437305" cy="6197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1800" b="1" dirty="0">
                <a:latin typeface="+mj-lt"/>
                <a:cs typeface="Calibri" panose="020F0502020204030204" pitchFamily="34" charset="0"/>
              </a:rPr>
              <a:t>Uitdrukkingen afkomstig uit de scheepvaart</a:t>
            </a:r>
          </a:p>
          <a:p>
            <a:pPr marL="0" indent="0">
              <a:buNone/>
            </a:pPr>
            <a:r>
              <a:rPr lang="nl-NL" sz="1800" b="1" dirty="0">
                <a:latin typeface="+mj-lt"/>
                <a:cs typeface="Calibri" panose="020F0502020204030204" pitchFamily="34" charset="0"/>
              </a:rPr>
              <a:t> </a:t>
            </a:r>
            <a:endParaRPr lang="it-IT" sz="1800" dirty="0">
              <a:latin typeface="+mj-lt"/>
              <a:cs typeface="Calibri" panose="020F0502020204030204" pitchFamily="34" charset="0"/>
            </a:endParaRPr>
          </a:p>
          <a:p>
            <a:r>
              <a:rPr lang="nl-NL" sz="2000" dirty="0">
                <a:latin typeface="+mj-lt"/>
                <a:cs typeface="Calibri" panose="020F0502020204030204" pitchFamily="34" charset="0"/>
              </a:rPr>
              <a:t>Iemand op sleept- - -   nemen</a:t>
            </a:r>
            <a:endParaRPr lang="it-IT" sz="2000" dirty="0">
              <a:latin typeface="+mj-lt"/>
              <a:cs typeface="Calibri" panose="020F0502020204030204" pitchFamily="34" charset="0"/>
            </a:endParaRPr>
          </a:p>
          <a:p>
            <a:r>
              <a:rPr lang="nl-NL" sz="2000" dirty="0">
                <a:highlight>
                  <a:srgbClr val="FFFF00"/>
                </a:highlight>
                <a:latin typeface="+mj-lt"/>
                <a:cs typeface="Calibri" panose="020F0502020204030204" pitchFamily="34" charset="0"/>
              </a:rPr>
              <a:t>van w - -  steken</a:t>
            </a:r>
            <a:endParaRPr lang="it-IT" sz="2000" dirty="0">
              <a:highlight>
                <a:srgbClr val="FFFF00"/>
              </a:highlight>
              <a:latin typeface="+mj-lt"/>
              <a:cs typeface="Calibri" panose="020F0502020204030204" pitchFamily="34" charset="0"/>
            </a:endParaRPr>
          </a:p>
          <a:p>
            <a:r>
              <a:rPr lang="nl-NL" sz="2000" dirty="0">
                <a:latin typeface="+mj-lt"/>
                <a:cs typeface="Calibri" panose="020F0502020204030204" pitchFamily="34" charset="0"/>
              </a:rPr>
              <a:t>Alle </a:t>
            </a:r>
            <a:r>
              <a:rPr lang="nl-NL" sz="2000" dirty="0" err="1">
                <a:latin typeface="+mj-lt"/>
                <a:cs typeface="Calibri" panose="020F0502020204030204" pitchFamily="34" charset="0"/>
              </a:rPr>
              <a:t>sch</a:t>
            </a:r>
            <a:r>
              <a:rPr lang="nl-NL" sz="2000" dirty="0">
                <a:latin typeface="+mj-lt"/>
                <a:cs typeface="Calibri" panose="020F0502020204030204" pitchFamily="34" charset="0"/>
              </a:rPr>
              <a:t> - - - -   achter zich verbranden</a:t>
            </a:r>
            <a:endParaRPr lang="it-IT" sz="2000" dirty="0">
              <a:latin typeface="+mj-lt"/>
              <a:cs typeface="Calibri" panose="020F0502020204030204" pitchFamily="34" charset="0"/>
            </a:endParaRPr>
          </a:p>
          <a:p>
            <a:r>
              <a:rPr lang="nl-NL" sz="2000" dirty="0">
                <a:latin typeface="+mj-lt"/>
                <a:cs typeface="Calibri" panose="020F0502020204030204" pitchFamily="34" charset="0"/>
              </a:rPr>
              <a:t>Schoon s - - - -   maken</a:t>
            </a:r>
            <a:endParaRPr lang="it-IT" sz="2000" dirty="0">
              <a:latin typeface="+mj-lt"/>
              <a:cs typeface="Calibri" panose="020F0502020204030204" pitchFamily="34" charset="0"/>
            </a:endParaRPr>
          </a:p>
          <a:p>
            <a:r>
              <a:rPr lang="nl-NL" sz="2000" dirty="0">
                <a:latin typeface="+mj-lt"/>
                <a:cs typeface="Calibri" panose="020F0502020204030204" pitchFamily="34" charset="0"/>
              </a:rPr>
              <a:t>(Nog veel werk) voor de b - - -  hebben</a:t>
            </a:r>
            <a:endParaRPr lang="it-IT" sz="2000" dirty="0">
              <a:latin typeface="+mj-lt"/>
              <a:cs typeface="Calibri" panose="020F0502020204030204" pitchFamily="34" charset="0"/>
            </a:endParaRPr>
          </a:p>
          <a:p>
            <a:r>
              <a:rPr lang="nl-NL" sz="2000" dirty="0">
                <a:latin typeface="+mj-lt"/>
                <a:cs typeface="Calibri" panose="020F0502020204030204" pitchFamily="34" charset="0"/>
              </a:rPr>
              <a:t>Het loopt de </a:t>
            </a:r>
            <a:r>
              <a:rPr lang="nl-NL" sz="2000" dirty="0" err="1">
                <a:latin typeface="+mj-lt"/>
                <a:cs typeface="Calibri" panose="020F0502020204030204" pitchFamily="34" charset="0"/>
              </a:rPr>
              <a:t>spuig</a:t>
            </a:r>
            <a:r>
              <a:rPr lang="nl-NL" sz="2000" dirty="0">
                <a:latin typeface="+mj-lt"/>
                <a:cs typeface="Calibri" panose="020F0502020204030204" pitchFamily="34" charset="0"/>
              </a:rPr>
              <a:t> - - - -   uit</a:t>
            </a:r>
            <a:endParaRPr lang="it-IT" sz="2000" dirty="0">
              <a:latin typeface="+mj-lt"/>
              <a:cs typeface="Calibri" panose="020F0502020204030204" pitchFamily="34" charset="0"/>
            </a:endParaRPr>
          </a:p>
          <a:p>
            <a:r>
              <a:rPr lang="nl-NL" sz="2000" dirty="0">
                <a:latin typeface="+mj-lt"/>
                <a:cs typeface="Calibri" panose="020F0502020204030204" pitchFamily="34" charset="0"/>
              </a:rPr>
              <a:t>Iemand de l - - -  afsteken</a:t>
            </a:r>
            <a:endParaRPr lang="it-IT" sz="2000" dirty="0">
              <a:latin typeface="+mj-lt"/>
              <a:cs typeface="Calibri" panose="020F0502020204030204" pitchFamily="34" charset="0"/>
            </a:endParaRPr>
          </a:p>
          <a:p>
            <a:r>
              <a:rPr lang="nl-NL" sz="2000" dirty="0">
                <a:latin typeface="+mj-lt"/>
                <a:cs typeface="Calibri" panose="020F0502020204030204" pitchFamily="34" charset="0"/>
              </a:rPr>
              <a:t>Roeien met de </a:t>
            </a:r>
            <a:r>
              <a:rPr lang="nl-NL" sz="2000" dirty="0" err="1">
                <a:latin typeface="+mj-lt"/>
                <a:cs typeface="Calibri" panose="020F0502020204030204" pitchFamily="34" charset="0"/>
              </a:rPr>
              <a:t>rie</a:t>
            </a:r>
            <a:r>
              <a:rPr lang="nl-NL" sz="2000" dirty="0">
                <a:latin typeface="+mj-lt"/>
                <a:cs typeface="Calibri" panose="020F0502020204030204" pitchFamily="34" charset="0"/>
              </a:rPr>
              <a:t> - - -   die je hebt</a:t>
            </a:r>
            <a:endParaRPr lang="it-IT" sz="2000" dirty="0">
              <a:latin typeface="+mj-lt"/>
              <a:cs typeface="Calibri" panose="020F0502020204030204" pitchFamily="34" charset="0"/>
            </a:endParaRPr>
          </a:p>
          <a:p>
            <a:r>
              <a:rPr lang="nl-NL" sz="2000" dirty="0">
                <a:latin typeface="+mj-lt"/>
                <a:cs typeface="Calibri" panose="020F0502020204030204" pitchFamily="34" charset="0"/>
              </a:rPr>
              <a:t>Een oogje in het </a:t>
            </a:r>
            <a:r>
              <a:rPr lang="nl-NL" sz="2000" dirty="0" err="1">
                <a:latin typeface="+mj-lt"/>
                <a:cs typeface="Calibri" panose="020F0502020204030204" pitchFamily="34" charset="0"/>
              </a:rPr>
              <a:t>z</a:t>
            </a:r>
            <a:r>
              <a:rPr lang="nl-NL" sz="2000" dirty="0">
                <a:latin typeface="+mj-lt"/>
                <a:cs typeface="Calibri" panose="020F0502020204030204" pitchFamily="34" charset="0"/>
              </a:rPr>
              <a:t>- - -   houden</a:t>
            </a:r>
            <a:endParaRPr lang="it-IT" sz="2000" dirty="0">
              <a:latin typeface="+mj-lt"/>
              <a:cs typeface="Calibri" panose="020F0502020204030204" pitchFamily="34" charset="0"/>
            </a:endParaRPr>
          </a:p>
          <a:p>
            <a:r>
              <a:rPr lang="nl-NL" sz="2000" dirty="0">
                <a:latin typeface="+mj-lt"/>
                <a:cs typeface="Calibri" panose="020F0502020204030204" pitchFamily="34" charset="0"/>
              </a:rPr>
              <a:t>Op de </a:t>
            </a:r>
            <a:r>
              <a:rPr lang="nl-NL" sz="2000" dirty="0" err="1">
                <a:latin typeface="+mj-lt"/>
                <a:cs typeface="Calibri" panose="020F0502020204030204" pitchFamily="34" charset="0"/>
              </a:rPr>
              <a:t>valr</a:t>
            </a:r>
            <a:r>
              <a:rPr lang="nl-NL" sz="2000" dirty="0">
                <a:latin typeface="+mj-lt"/>
                <a:cs typeface="Calibri" panose="020F0502020204030204" pitchFamily="34" charset="0"/>
              </a:rPr>
              <a:t>- - -    iets doen</a:t>
            </a:r>
            <a:endParaRPr lang="it-IT" sz="2000" dirty="0">
              <a:latin typeface="+mj-lt"/>
              <a:cs typeface="Calibri" panose="020F0502020204030204" pitchFamily="34" charset="0"/>
            </a:endParaRPr>
          </a:p>
          <a:p>
            <a:r>
              <a:rPr lang="nl-NL" sz="2000" dirty="0">
                <a:latin typeface="+mj-lt"/>
                <a:cs typeface="Calibri" panose="020F0502020204030204" pitchFamily="34" charset="0"/>
              </a:rPr>
              <a:t>In iemands vaar- - - - -    zitten</a:t>
            </a:r>
            <a:endParaRPr lang="it-IT" sz="2000" dirty="0">
              <a:latin typeface="+mj-lt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307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C63562-4920-3FC9-6046-326DB4A1C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PAKKET VERTAALSTRATEGIEËN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D9EE3A-2617-44B4-7C7E-4F0B29662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itchFamily="2" charset="2"/>
              <a:buChar char="ü"/>
            </a:pPr>
            <a:r>
              <a:rPr lang="en-GB" sz="2400" dirty="0">
                <a:latin typeface="+mj-lt"/>
                <a:cs typeface="Calibri" panose="020F0502020204030204" pitchFamily="34" charset="0"/>
              </a:rPr>
              <a:t>Translators need to see patterns and regularities both within a language and across languages.</a:t>
            </a:r>
            <a:endParaRPr lang="it-IT" sz="2400" dirty="0">
              <a:latin typeface="+mj-lt"/>
              <a:cs typeface="Calibri" panose="020F0502020204030204" pitchFamily="34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en-US" sz="2400" dirty="0">
                <a:latin typeface="+mj-lt"/>
                <a:cs typeface="Calibri" panose="020F0502020204030204" pitchFamily="34" charset="0"/>
              </a:rPr>
              <a:t>Getting better at translation involves more than amassing knowledge: it means using more effective strategies.</a:t>
            </a:r>
            <a:endParaRPr lang="it-IT" sz="2400" dirty="0">
              <a:latin typeface="+mj-lt"/>
              <a:cs typeface="Calibri" panose="020F0502020204030204" pitchFamily="34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nl-NL" sz="2400" dirty="0">
                <a:latin typeface="+mj-lt"/>
                <a:cs typeface="Calibri" panose="020F0502020204030204" pitchFamily="34" charset="0"/>
              </a:rPr>
              <a:t>Hoed je voor de beperkende verleidingen van de syntaxis van de brontekst (‘</a:t>
            </a:r>
            <a:r>
              <a:rPr lang="nl-NL" sz="2400" dirty="0" err="1">
                <a:latin typeface="+mj-lt"/>
                <a:cs typeface="Calibri" panose="020F0502020204030204" pitchFamily="34" charset="0"/>
              </a:rPr>
              <a:t>restricting</a:t>
            </a:r>
            <a:r>
              <a:rPr lang="nl-NL" sz="24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2400" dirty="0" err="1">
                <a:latin typeface="+mj-lt"/>
                <a:cs typeface="Calibri" panose="020F0502020204030204" pitchFamily="34" charset="0"/>
              </a:rPr>
              <a:t>temptations</a:t>
            </a:r>
            <a:r>
              <a:rPr lang="nl-NL" sz="2400" dirty="0">
                <a:latin typeface="+mj-lt"/>
                <a:cs typeface="Calibri" panose="020F0502020204030204" pitchFamily="34" charset="0"/>
              </a:rPr>
              <a:t> of </a:t>
            </a:r>
            <a:r>
              <a:rPr lang="nl-NL" sz="2400" dirty="0" err="1">
                <a:latin typeface="+mj-lt"/>
                <a:cs typeface="Calibri" panose="020F0502020204030204" pitchFamily="34" charset="0"/>
              </a:rPr>
              <a:t>the</a:t>
            </a:r>
            <a:r>
              <a:rPr lang="nl-NL" sz="2400" dirty="0">
                <a:latin typeface="+mj-lt"/>
                <a:cs typeface="Calibri" panose="020F0502020204030204" pitchFamily="34" charset="0"/>
              </a:rPr>
              <a:t> source syntax’).</a:t>
            </a:r>
            <a:endParaRPr lang="it-IT" sz="2400" dirty="0">
              <a:latin typeface="+mj-lt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6958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AE0C6C-DBA9-51F6-34E1-225C773F5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vertaalstrategie nr. 1: naamwoordstijl en  denominaliseringstechnieken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5B1F5E-E3B1-77E2-F027-AFD74528F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800" b="1" dirty="0">
                <a:latin typeface="+mj-lt"/>
                <a:cs typeface="Calibri" panose="020F0502020204030204" pitchFamily="34" charset="0"/>
              </a:rPr>
              <a:t>Succes van de naamwoordstijl in het Italiaans:</a:t>
            </a:r>
            <a:endParaRPr lang="it-IT" sz="1800" dirty="0">
              <a:latin typeface="+mj-lt"/>
              <a:cs typeface="Calibri" panose="020F0502020204030204" pitchFamily="34" charset="0"/>
            </a:endParaRPr>
          </a:p>
          <a:p>
            <a:r>
              <a:rPr lang="it-IT" sz="1800" dirty="0">
                <a:latin typeface="+mj-lt"/>
                <a:cs typeface="Calibri" panose="020F0502020204030204" pitchFamily="34" charset="0"/>
              </a:rPr>
              <a:t>- ‘Il sintagma nominale è una ‘struttura modulare facilmente inseribile nei più vari contesti’ [...] </a:t>
            </a:r>
          </a:p>
          <a:p>
            <a:r>
              <a:rPr lang="it-IT" sz="1800" dirty="0">
                <a:latin typeface="+mj-lt"/>
                <a:cs typeface="Calibri" panose="020F0502020204030204" pitchFamily="34" charset="0"/>
              </a:rPr>
              <a:t>- Un’altra ragione di successo è di natura pragmatica: lo stile nominale risulta, a parità di condizioni, più reticente, occulta infatti tutti gli indicatori del verbo, vale a dire le modalità dell’azione, i tempi e le persone’ (Dardano 1993: 402). </a:t>
            </a:r>
          </a:p>
          <a:p>
            <a:r>
              <a:rPr lang="nl-NL" sz="1800" dirty="0">
                <a:latin typeface="+mj-lt"/>
                <a:cs typeface="Calibri" panose="020F0502020204030204" pitchFamily="34" charset="0"/>
              </a:rPr>
              <a:t>DUS: algemeen gesproken, in welk soort taalgebruik en tekstsoorten past nominalisering extra goed?</a:t>
            </a:r>
            <a:endParaRPr lang="it-IT" sz="1800" dirty="0">
              <a:latin typeface="+mj-lt"/>
              <a:cs typeface="Calibri" panose="020F0502020204030204" pitchFamily="34" charset="0"/>
            </a:endParaRPr>
          </a:p>
          <a:p>
            <a:endParaRPr lang="it-I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65491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0901EA4-6CA0-4A64-939C-F76E88D155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2888AA9-7ADC-804E-3154-669443AD7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5"/>
            <a:ext cx="4855352" cy="15073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2700"/>
              <a:t>WAT VINDEN WE ZOAL OP DE NOMINALISATIESCHAAL?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049471-44A8-F923-4498-C499E573E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427316"/>
            <a:ext cx="4855352" cy="3513514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en-GB" b="1">
                <a:latin typeface="+mj-lt"/>
                <a:cs typeface="Calibri" panose="020F0502020204030204" pitchFamily="34" charset="0"/>
              </a:rPr>
              <a:t>1. </a:t>
            </a:r>
            <a:r>
              <a:rPr lang="en-GB" b="1" err="1">
                <a:latin typeface="+mj-lt"/>
                <a:cs typeface="Calibri" panose="020F0502020204030204" pitchFamily="34" charset="0"/>
              </a:rPr>
              <a:t>Bijwoordelijke</a:t>
            </a:r>
            <a:r>
              <a:rPr lang="en-GB" b="1">
                <a:latin typeface="+mj-lt"/>
                <a:cs typeface="Calibri" panose="020F0502020204030204" pitchFamily="34" charset="0"/>
              </a:rPr>
              <a:t> </a:t>
            </a:r>
            <a:r>
              <a:rPr lang="en-GB" b="1" err="1">
                <a:latin typeface="+mj-lt"/>
                <a:cs typeface="Calibri" panose="020F0502020204030204" pitchFamily="34" charset="0"/>
              </a:rPr>
              <a:t>formaties</a:t>
            </a:r>
            <a:endParaRPr lang="it-IT">
              <a:latin typeface="+mj-lt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it-IT">
                <a:latin typeface="+mj-lt"/>
                <a:cs typeface="Calibri" panose="020F0502020204030204" pitchFamily="34" charset="0"/>
              </a:rPr>
              <a:t>in ritardo = </a:t>
            </a:r>
          </a:p>
          <a:p>
            <a:pPr>
              <a:spcBef>
                <a:spcPts val="0"/>
              </a:spcBef>
            </a:pPr>
            <a:r>
              <a:rPr lang="it-IT">
                <a:latin typeface="+mj-lt"/>
                <a:cs typeface="Calibri" panose="020F0502020204030204" pitchFamily="34" charset="0"/>
              </a:rPr>
              <a:t>in anticipo = </a:t>
            </a:r>
          </a:p>
          <a:p>
            <a:pPr>
              <a:spcBef>
                <a:spcPts val="0"/>
              </a:spcBef>
            </a:pPr>
            <a:r>
              <a:rPr lang="it-IT">
                <a:latin typeface="+mj-lt"/>
                <a:cs typeface="Calibri" panose="020F0502020204030204" pitchFamily="34" charset="0"/>
              </a:rPr>
              <a:t>il tempo passa in fretta = </a:t>
            </a:r>
          </a:p>
          <a:p>
            <a:pPr>
              <a:spcBef>
                <a:spcPts val="0"/>
              </a:spcBef>
            </a:pPr>
            <a:r>
              <a:rPr lang="it-IT">
                <a:latin typeface="+mj-lt"/>
                <a:cs typeface="Calibri" panose="020F0502020204030204" pitchFamily="34" charset="0"/>
              </a:rPr>
              <a:t>in tante occasioni = </a:t>
            </a:r>
            <a:r>
              <a:rPr lang="it-IT" err="1">
                <a:latin typeface="+mj-lt"/>
                <a:cs typeface="Calibri" panose="020F0502020204030204" pitchFamily="34" charset="0"/>
              </a:rPr>
              <a:t>zo</a:t>
            </a:r>
            <a:r>
              <a:rPr lang="it-IT">
                <a:latin typeface="+mj-lt"/>
                <a:cs typeface="Calibri" panose="020F0502020204030204" pitchFamily="34" charset="0"/>
              </a:rPr>
              <a:t> </a:t>
            </a:r>
            <a:r>
              <a:rPr lang="it-IT" err="1">
                <a:latin typeface="+mj-lt"/>
                <a:cs typeface="Calibri" panose="020F0502020204030204" pitchFamily="34" charset="0"/>
              </a:rPr>
              <a:t>vaak</a:t>
            </a:r>
            <a:r>
              <a:rPr lang="it-IT">
                <a:latin typeface="+mj-lt"/>
                <a:cs typeface="Calibri" panose="020F0502020204030204" pitchFamily="34" charset="0"/>
              </a:rPr>
              <a:t> / (lett.):….</a:t>
            </a:r>
          </a:p>
          <a:p>
            <a:pPr>
              <a:spcBef>
                <a:spcPts val="0"/>
              </a:spcBef>
            </a:pPr>
            <a:r>
              <a:rPr lang="it-IT">
                <a:latin typeface="+mj-lt"/>
                <a:cs typeface="Calibri" panose="020F0502020204030204" pitchFamily="34" charset="0"/>
              </a:rPr>
              <a:t>sapere con certezza =  </a:t>
            </a:r>
          </a:p>
          <a:p>
            <a:pPr>
              <a:spcBef>
                <a:spcPts val="0"/>
              </a:spcBef>
            </a:pPr>
            <a:r>
              <a:rPr lang="it-IT">
                <a:latin typeface="+mj-lt"/>
                <a:cs typeface="Calibri" panose="020F0502020204030204" pitchFamily="34" charset="0"/>
              </a:rPr>
              <a:t>mantenere la calma = </a:t>
            </a:r>
          </a:p>
          <a:p>
            <a:pPr marL="0" indent="0">
              <a:spcBef>
                <a:spcPts val="0"/>
              </a:spcBef>
              <a:buNone/>
            </a:pPr>
            <a:endParaRPr lang="it-IT">
              <a:latin typeface="+mj-lt"/>
              <a:cs typeface="Calibri" panose="020F0502020204030204" pitchFamily="34" charset="0"/>
            </a:endParaRPr>
          </a:p>
          <a:p>
            <a:endParaRPr lang="it-IT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E3B2BA1-50FC-4574-838F-AB0B5B93B9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3268" y="3431554"/>
            <a:ext cx="3488732" cy="3432751"/>
          </a:xfrm>
          <a:custGeom>
            <a:avLst/>
            <a:gdLst>
              <a:gd name="connsiteX0" fmla="*/ 3488731 w 3488732"/>
              <a:gd name="connsiteY0" fmla="*/ 0 h 3432751"/>
              <a:gd name="connsiteX1" fmla="*/ 3488732 w 3488732"/>
              <a:gd name="connsiteY1" fmla="*/ 0 h 3432751"/>
              <a:gd name="connsiteX2" fmla="*/ 3488732 w 3488732"/>
              <a:gd name="connsiteY2" fmla="*/ 3432751 h 3432751"/>
              <a:gd name="connsiteX3" fmla="*/ 0 w 3488732"/>
              <a:gd name="connsiteY3" fmla="*/ 3432751 h 3432751"/>
              <a:gd name="connsiteX4" fmla="*/ 0 w 3488732"/>
              <a:gd name="connsiteY4" fmla="*/ 3431630 h 3432751"/>
              <a:gd name="connsiteX5" fmla="*/ 80 w 3488732"/>
              <a:gd name="connsiteY5" fmla="*/ 3431628 h 3432751"/>
              <a:gd name="connsiteX6" fmla="*/ 7516 w 3488732"/>
              <a:gd name="connsiteY6" fmla="*/ 3431628 h 3432751"/>
              <a:gd name="connsiteX7" fmla="*/ 7516 w 3488732"/>
              <a:gd name="connsiteY7" fmla="*/ 3431443 h 3432751"/>
              <a:gd name="connsiteX8" fmla="*/ 179530 w 3488732"/>
              <a:gd name="connsiteY8" fmla="*/ 3427154 h 3432751"/>
              <a:gd name="connsiteX9" fmla="*/ 3484471 w 3488732"/>
              <a:gd name="connsiteY9" fmla="*/ 162232 h 3432751"/>
              <a:gd name="connsiteX10" fmla="*/ 3488328 w 3488732"/>
              <a:gd name="connsiteY10" fmla="*/ 6924 h 3432751"/>
              <a:gd name="connsiteX11" fmla="*/ 3488731 w 3488732"/>
              <a:gd name="connsiteY11" fmla="*/ 6924 h 3432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88732" h="3432751">
                <a:moveTo>
                  <a:pt x="3488731" y="0"/>
                </a:moveTo>
                <a:lnTo>
                  <a:pt x="3488732" y="0"/>
                </a:lnTo>
                <a:lnTo>
                  <a:pt x="3488732" y="3432751"/>
                </a:lnTo>
                <a:lnTo>
                  <a:pt x="0" y="3432751"/>
                </a:lnTo>
                <a:lnTo>
                  <a:pt x="0" y="3431630"/>
                </a:lnTo>
                <a:lnTo>
                  <a:pt x="80" y="3431628"/>
                </a:lnTo>
                <a:lnTo>
                  <a:pt x="7516" y="3431628"/>
                </a:lnTo>
                <a:lnTo>
                  <a:pt x="7516" y="3431443"/>
                </a:lnTo>
                <a:lnTo>
                  <a:pt x="179530" y="3427154"/>
                </a:lnTo>
                <a:cubicBezTo>
                  <a:pt x="1965266" y="3337873"/>
                  <a:pt x="3396747" y="1924247"/>
                  <a:pt x="3484471" y="162232"/>
                </a:cubicBezTo>
                <a:lnTo>
                  <a:pt x="3488328" y="6924"/>
                </a:lnTo>
                <a:lnTo>
                  <a:pt x="3488731" y="692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Hartvormige grotopening">
            <a:extLst>
              <a:ext uri="{FF2B5EF4-FFF2-40B4-BE49-F238E27FC236}">
                <a16:creationId xmlns:a16="http://schemas.microsoft.com/office/drawing/2014/main" id="{729A3D0D-562C-D7F9-9D1F-9B41D7585F4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094" r="30089" b="1"/>
          <a:stretch/>
        </p:blipFill>
        <p:spPr>
          <a:xfrm>
            <a:off x="6967018" y="10"/>
            <a:ext cx="5224982" cy="6863174"/>
          </a:xfrm>
          <a:custGeom>
            <a:avLst/>
            <a:gdLst/>
            <a:ahLst/>
            <a:cxnLst/>
            <a:rect l="l" t="t" r="r" b="b"/>
            <a:pathLst>
              <a:path w="5224982" h="6846790">
                <a:moveTo>
                  <a:pt x="0" y="0"/>
                </a:moveTo>
                <a:lnTo>
                  <a:pt x="5224981" y="0"/>
                </a:lnTo>
                <a:lnTo>
                  <a:pt x="5224981" y="3414038"/>
                </a:lnTo>
                <a:lnTo>
                  <a:pt x="5224982" y="3414038"/>
                </a:lnTo>
                <a:lnTo>
                  <a:pt x="5224981" y="3414080"/>
                </a:lnTo>
                <a:lnTo>
                  <a:pt x="5224981" y="3430264"/>
                </a:lnTo>
                <a:lnTo>
                  <a:pt x="5224578" y="3430264"/>
                </a:lnTo>
                <a:lnTo>
                  <a:pt x="5220721" y="3585201"/>
                </a:lnTo>
                <a:cubicBezTo>
                  <a:pt x="5132997" y="5343007"/>
                  <a:pt x="3701516" y="6753257"/>
                  <a:pt x="1915780" y="6842324"/>
                </a:cubicBezTo>
                <a:lnTo>
                  <a:pt x="1743766" y="6846603"/>
                </a:lnTo>
                <a:lnTo>
                  <a:pt x="1743766" y="6846788"/>
                </a:lnTo>
                <a:lnTo>
                  <a:pt x="1736330" y="6846788"/>
                </a:lnTo>
                <a:lnTo>
                  <a:pt x="1736250" y="6846790"/>
                </a:lnTo>
                <a:lnTo>
                  <a:pt x="1736250" y="6846788"/>
                </a:lnTo>
                <a:lnTo>
                  <a:pt x="0" y="684678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83565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93C0950-3C3C-4FE9-BE59-DAF5AEF993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EFA22AA-C563-4F09-4FC7-4ED231A30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5"/>
            <a:ext cx="6608086" cy="1507375"/>
          </a:xfrm>
        </p:spPr>
        <p:txBody>
          <a:bodyPr>
            <a:normAutofit/>
          </a:bodyPr>
          <a:lstStyle/>
          <a:p>
            <a:r>
              <a:rPr lang="it-IT"/>
              <a:t>WAT VINDEN WE ZOAL OP DE NOMINALISATIESCHAAL?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2E8D01-F056-6E27-EE2F-6E7A315F5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434974"/>
            <a:ext cx="6999838" cy="4423026"/>
          </a:xfrm>
        </p:spPr>
        <p:txBody>
          <a:bodyPr>
            <a:normAutofit/>
          </a:bodyPr>
          <a:lstStyle/>
          <a:p>
            <a:r>
              <a:rPr lang="it-IT" sz="2400" b="1" dirty="0" err="1">
                <a:latin typeface="+mj-lt"/>
                <a:cs typeface="Calibri" panose="020F0502020204030204" pitchFamily="34" charset="0"/>
              </a:rPr>
              <a:t>Bijwoorden</a:t>
            </a:r>
            <a:r>
              <a:rPr lang="it-IT" sz="2400" b="1" dirty="0">
                <a:latin typeface="+mj-lt"/>
                <a:cs typeface="Calibri" panose="020F0502020204030204" pitchFamily="34" charset="0"/>
              </a:rPr>
              <a:t> van </a:t>
            </a:r>
            <a:r>
              <a:rPr lang="it-IT" sz="2400" b="1" dirty="0" err="1">
                <a:latin typeface="+mj-lt"/>
                <a:cs typeface="Calibri" panose="020F0502020204030204" pitchFamily="34" charset="0"/>
              </a:rPr>
              <a:t>modaliteit</a:t>
            </a:r>
            <a:endParaRPr lang="it-IT" sz="2400" dirty="0">
              <a:latin typeface="+mj-lt"/>
              <a:cs typeface="Calibri" panose="020F0502020204030204" pitchFamily="34" charset="0"/>
            </a:endParaRPr>
          </a:p>
          <a:p>
            <a:r>
              <a:rPr lang="it-IT" sz="2400" dirty="0">
                <a:latin typeface="+mj-lt"/>
                <a:cs typeface="Calibri" panose="020F0502020204030204" pitchFamily="34" charset="0"/>
              </a:rPr>
              <a:t>di nascosto =</a:t>
            </a:r>
          </a:p>
          <a:p>
            <a:r>
              <a:rPr lang="it-IT" sz="2400" dirty="0" err="1">
                <a:latin typeface="+mj-lt"/>
                <a:cs typeface="Calibri" panose="020F0502020204030204" pitchFamily="34" charset="0"/>
              </a:rPr>
              <a:t>vurig</a:t>
            </a:r>
            <a:r>
              <a:rPr lang="it-IT" sz="2400" dirty="0">
                <a:latin typeface="+mj-lt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+mj-lt"/>
                <a:cs typeface="Calibri" panose="020F0502020204030204" pitchFamily="34" charset="0"/>
              </a:rPr>
              <a:t>bidden</a:t>
            </a:r>
            <a:r>
              <a:rPr lang="it-IT" sz="2400" dirty="0">
                <a:latin typeface="+mj-lt"/>
                <a:cs typeface="Calibri" panose="020F0502020204030204" pitchFamily="34" charset="0"/>
              </a:rPr>
              <a:t> = pregare con ……</a:t>
            </a:r>
          </a:p>
          <a:p>
            <a:r>
              <a:rPr lang="it-IT" sz="2400" dirty="0">
                <a:latin typeface="+mj-lt"/>
                <a:cs typeface="Calibri" panose="020F0502020204030204" pitchFamily="34" charset="0"/>
              </a:rPr>
              <a:t>gestire con cura = </a:t>
            </a:r>
          </a:p>
          <a:p>
            <a:r>
              <a:rPr lang="nl-NL" sz="2400" dirty="0">
                <a:latin typeface="+mj-lt"/>
                <a:cs typeface="Calibri" panose="020F0502020204030204" pitchFamily="34" charset="0"/>
              </a:rPr>
              <a:t>(….), specie se </a:t>
            </a:r>
            <a:r>
              <a:rPr lang="nl-NL" sz="2400" dirty="0" err="1">
                <a:latin typeface="+mj-lt"/>
                <a:cs typeface="Calibri" panose="020F0502020204030204" pitchFamily="34" charset="0"/>
              </a:rPr>
              <a:t>gli</a:t>
            </a:r>
            <a:r>
              <a:rPr lang="nl-NL" sz="24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2400" dirty="0" err="1">
                <a:latin typeface="+mj-lt"/>
                <a:cs typeface="Calibri" panose="020F0502020204030204" pitchFamily="34" charset="0"/>
              </a:rPr>
              <a:t>studi</a:t>
            </a:r>
            <a:r>
              <a:rPr lang="nl-NL" sz="2400" dirty="0">
                <a:latin typeface="+mj-lt"/>
                <a:cs typeface="Calibri" panose="020F0502020204030204" pitchFamily="34" charset="0"/>
              </a:rPr>
              <a:t> clinici non </a:t>
            </a:r>
            <a:r>
              <a:rPr lang="nl-NL" sz="2400" dirty="0" err="1">
                <a:latin typeface="+mj-lt"/>
                <a:cs typeface="Calibri" panose="020F0502020204030204" pitchFamily="34" charset="0"/>
              </a:rPr>
              <a:t>sono</a:t>
            </a:r>
            <a:r>
              <a:rPr lang="nl-NL" sz="24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2400" dirty="0" err="1">
                <a:latin typeface="+mj-lt"/>
                <a:cs typeface="Calibri" panose="020F0502020204030204" pitchFamily="34" charset="0"/>
              </a:rPr>
              <a:t>condotti</a:t>
            </a:r>
            <a:r>
              <a:rPr lang="nl-NL" sz="24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2400" u="sng" dirty="0">
                <a:latin typeface="+mj-lt"/>
                <a:cs typeface="Calibri" panose="020F0502020204030204" pitchFamily="34" charset="0"/>
              </a:rPr>
              <a:t>con </a:t>
            </a:r>
            <a:r>
              <a:rPr lang="nl-NL" sz="2400" u="sng" dirty="0" err="1">
                <a:latin typeface="+mj-lt"/>
                <a:cs typeface="Calibri" panose="020F0502020204030204" pitchFamily="34" charset="0"/>
              </a:rPr>
              <a:t>rigore</a:t>
            </a:r>
            <a:r>
              <a:rPr lang="nl-NL" sz="2400" u="sng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2400" dirty="0">
                <a:latin typeface="+mj-lt"/>
                <a:cs typeface="Calibri" panose="020F0502020204030204" pitchFamily="34" charset="0"/>
              </a:rPr>
              <a:t>= […] met .................?? &gt; heel rigoureus/ nauwkeurig/ zorgvuldig, wetenschappelijk verantwoord.</a:t>
            </a:r>
            <a:endParaRPr lang="it-IT" sz="2400" dirty="0">
              <a:latin typeface="+mj-lt"/>
              <a:cs typeface="Calibri" panose="020F0502020204030204" pitchFamily="34" charset="0"/>
            </a:endParaRPr>
          </a:p>
          <a:p>
            <a:endParaRPr lang="it-IT" sz="2400" dirty="0"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415DDA-2676-413C-8636-3E46EB18FA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7925" y="3401303"/>
            <a:ext cx="3485994" cy="345669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CD5FADB-FB52-448C-9702-2000373C29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8707923" y="-131"/>
            <a:ext cx="3488653" cy="34061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0F2F495-5DE2-4DF5-8741-3841A9DE41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8707925" y="3406925"/>
            <a:ext cx="3485990" cy="3451076"/>
          </a:xfrm>
          <a:custGeom>
            <a:avLst/>
            <a:gdLst>
              <a:gd name="connsiteX0" fmla="*/ 0 w 2559050"/>
              <a:gd name="connsiteY0" fmla="*/ 0 h 2559050"/>
              <a:gd name="connsiteX1" fmla="*/ 2559050 w 2559050"/>
              <a:gd name="connsiteY1" fmla="*/ 0 h 2559050"/>
              <a:gd name="connsiteX2" fmla="*/ 0 w 2559050"/>
              <a:gd name="connsiteY2" fmla="*/ 2559050 h 255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9050" h="2559050">
                <a:moveTo>
                  <a:pt x="0" y="0"/>
                </a:moveTo>
                <a:lnTo>
                  <a:pt x="2559050" y="0"/>
                </a:lnTo>
                <a:cubicBezTo>
                  <a:pt x="2559050" y="1413324"/>
                  <a:pt x="1413324" y="2559050"/>
                  <a:pt x="0" y="25590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ectangle 34">
            <a:extLst>
              <a:ext uri="{FF2B5EF4-FFF2-40B4-BE49-F238E27FC236}">
                <a16:creationId xmlns:a16="http://schemas.microsoft.com/office/drawing/2014/main" id="{6A740D2F-CBAA-486B-B578-F35085ECE7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49175" y="-41251"/>
            <a:ext cx="3417103" cy="3499599"/>
          </a:xfrm>
          <a:custGeom>
            <a:avLst/>
            <a:gdLst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3484819 w 3484819"/>
              <a:gd name="connsiteY2" fmla="*/ 3430264 h 3430264"/>
              <a:gd name="connsiteX3" fmla="*/ 0 w 3484819"/>
              <a:gd name="connsiteY3" fmla="*/ 3430264 h 3430264"/>
              <a:gd name="connsiteX4" fmla="*/ 0 w 3484819"/>
              <a:gd name="connsiteY4" fmla="*/ 0 h 3430264"/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0 w 3484819"/>
              <a:gd name="connsiteY2" fmla="*/ 3430264 h 3430264"/>
              <a:gd name="connsiteX3" fmla="*/ 0 w 3484819"/>
              <a:gd name="connsiteY3" fmla="*/ 0 h 343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4819" h="3430264">
                <a:moveTo>
                  <a:pt x="0" y="0"/>
                </a:moveTo>
                <a:lnTo>
                  <a:pt x="3484819" y="0"/>
                </a:lnTo>
                <a:lnTo>
                  <a:pt x="0" y="343026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747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793D18-58D6-44D1-B719-41CC6C883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cs typeface="Calibri" panose="020F0502020204030204" pitchFamily="34" charset="0"/>
              </a:rPr>
              <a:t>‘Uitbreiding naar rechts’ van de nominale groep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20795F-B5F2-53C6-0E74-DC77A7EF4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62" y="1940869"/>
            <a:ext cx="10894505" cy="4196697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nl-NL" sz="2400" b="1" dirty="0">
                <a:latin typeface="+mj-lt"/>
                <a:cs typeface="Calibri" panose="020F0502020204030204" pitchFamily="34" charset="0"/>
              </a:rPr>
              <a:t>Soms hetzelfde patroon in het Nederlands: </a:t>
            </a:r>
            <a:endParaRPr lang="it-IT" sz="2400" dirty="0">
              <a:latin typeface="+mj-lt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400" dirty="0">
                <a:latin typeface="+mj-lt"/>
                <a:cs typeface="Calibri" panose="020F0502020204030204" pitchFamily="34" charset="0"/>
              </a:rPr>
              <a:t>storia a lieto fine = ………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400" dirty="0">
                <a:latin typeface="+mj-lt"/>
                <a:cs typeface="Calibri" panose="020F0502020204030204" pitchFamily="34" charset="0"/>
              </a:rPr>
              <a:t>quei liberi professionisti dal reddito alto =…………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sz="2400" b="1" dirty="0">
                <a:latin typeface="+mj-lt"/>
                <a:cs typeface="Calibri" panose="020F0502020204030204" pitchFamily="34" charset="0"/>
              </a:rPr>
              <a:t>Maar </a:t>
            </a:r>
            <a:r>
              <a:rPr lang="en-GB" sz="2400" b="1" dirty="0" err="1">
                <a:latin typeface="+mj-lt"/>
                <a:cs typeface="Calibri" panose="020F0502020204030204" pitchFamily="34" charset="0"/>
              </a:rPr>
              <a:t>meestal</a:t>
            </a:r>
            <a:r>
              <a:rPr lang="en-GB" sz="2400" b="1" dirty="0">
                <a:latin typeface="+mj-lt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latin typeface="+mj-lt"/>
                <a:cs typeface="Calibri" panose="020F0502020204030204" pitchFamily="34" charset="0"/>
              </a:rPr>
              <a:t>niet</a:t>
            </a:r>
            <a:r>
              <a:rPr lang="en-GB" sz="2400" b="1" dirty="0">
                <a:latin typeface="+mj-lt"/>
                <a:cs typeface="Calibri" panose="020F0502020204030204" pitchFamily="34" charset="0"/>
              </a:rPr>
              <a:t>. </a:t>
            </a:r>
          </a:p>
          <a:p>
            <a:pPr lvl="0">
              <a:spcBef>
                <a:spcPts val="0"/>
              </a:spcBef>
              <a:buFont typeface="Wingdings" pitchFamily="2" charset="2"/>
              <a:buChar char="v"/>
            </a:pPr>
            <a:r>
              <a:rPr lang="en-GB" sz="2400" b="1" dirty="0">
                <a:latin typeface="+mj-lt"/>
                <a:cs typeface="Calibri" panose="020F0502020204030204" pitchFamily="34" charset="0"/>
              </a:rPr>
              <a:t>Of je </a:t>
            </a:r>
            <a:r>
              <a:rPr lang="en-GB" sz="2400" b="1" dirty="0" err="1">
                <a:latin typeface="+mj-lt"/>
                <a:cs typeface="Calibri" panose="020F0502020204030204" pitchFamily="34" charset="0"/>
              </a:rPr>
              <a:t>opteert</a:t>
            </a:r>
            <a:r>
              <a:rPr lang="en-GB" sz="2400" b="1" dirty="0">
                <a:latin typeface="+mj-lt"/>
                <a:cs typeface="Calibri" panose="020F0502020204030204" pitchFamily="34" charset="0"/>
              </a:rPr>
              <a:t> voor </a:t>
            </a:r>
            <a:r>
              <a:rPr lang="en-GB" sz="2400" b="1" dirty="0" err="1">
                <a:latin typeface="+mj-lt"/>
                <a:cs typeface="Calibri" panose="020F0502020204030204" pitchFamily="34" charset="0"/>
              </a:rPr>
              <a:t>een</a:t>
            </a:r>
            <a:r>
              <a:rPr lang="en-GB" sz="2400" b="1" dirty="0">
                <a:latin typeface="+mj-lt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latin typeface="+mj-lt"/>
                <a:cs typeface="Calibri" panose="020F0502020204030204" pitchFamily="34" charset="0"/>
              </a:rPr>
              <a:t>bijvoeglijk</a:t>
            </a:r>
            <a:r>
              <a:rPr lang="en-GB" sz="2400" b="1" dirty="0">
                <a:latin typeface="+mj-lt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latin typeface="+mj-lt"/>
                <a:cs typeface="Calibri" panose="020F0502020204030204" pitchFamily="34" charset="0"/>
              </a:rPr>
              <a:t>naamwoord</a:t>
            </a:r>
            <a:r>
              <a:rPr lang="en-GB" sz="2400" b="1" dirty="0">
                <a:latin typeface="+mj-lt"/>
                <a:cs typeface="Calibri" panose="020F0502020204030204" pitchFamily="34" charset="0"/>
              </a:rPr>
              <a:t>, </a:t>
            </a:r>
            <a:r>
              <a:rPr lang="en-GB" sz="2400" b="1" dirty="0" err="1">
                <a:latin typeface="+mj-lt"/>
                <a:cs typeface="Calibri" panose="020F0502020204030204" pitchFamily="34" charset="0"/>
              </a:rPr>
              <a:t>bijvoorbeeld</a:t>
            </a:r>
            <a:r>
              <a:rPr lang="en-GB" sz="2400" b="1" dirty="0">
                <a:latin typeface="+mj-lt"/>
                <a:cs typeface="Calibri" panose="020F0502020204030204" pitchFamily="34" charset="0"/>
              </a:rPr>
              <a:t>:</a:t>
            </a:r>
            <a:endParaRPr lang="it-IT" sz="2400" dirty="0">
              <a:latin typeface="+mj-lt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l-NL" sz="2400" dirty="0">
                <a:latin typeface="+mj-lt"/>
                <a:cs typeface="Calibri" panose="020F0502020204030204" pitchFamily="34" charset="0"/>
              </a:rPr>
              <a:t>grootscheeps / grootschalig = ad </a:t>
            </a:r>
            <a:r>
              <a:rPr lang="nl-NL" sz="2400" dirty="0" err="1">
                <a:latin typeface="+mj-lt"/>
                <a:cs typeface="Calibri" panose="020F0502020204030204" pitchFamily="34" charset="0"/>
              </a:rPr>
              <a:t>ampio</a:t>
            </a:r>
            <a:r>
              <a:rPr lang="nl-NL" sz="2400" dirty="0">
                <a:latin typeface="+mj-lt"/>
                <a:cs typeface="Calibri" panose="020F0502020204030204" pitchFamily="34" charset="0"/>
              </a:rPr>
              <a:t> </a:t>
            </a:r>
            <a:r>
              <a:rPr lang="nl-NL" sz="2400" dirty="0" err="1">
                <a:latin typeface="+mj-lt"/>
                <a:cs typeface="Calibri" panose="020F0502020204030204" pitchFamily="34" charset="0"/>
              </a:rPr>
              <a:t>raggio</a:t>
            </a:r>
            <a:r>
              <a:rPr lang="nl-NL" sz="2400" dirty="0">
                <a:latin typeface="+mj-lt"/>
                <a:cs typeface="Calibri" panose="020F0502020204030204" pitchFamily="34" charset="0"/>
              </a:rPr>
              <a:t>, ……</a:t>
            </a:r>
            <a:endParaRPr lang="it-IT" sz="2400" dirty="0">
              <a:latin typeface="+mj-lt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l-NL" sz="2400" dirty="0">
                <a:latin typeface="+mj-lt"/>
                <a:cs typeface="Calibri" panose="020F0502020204030204" pitchFamily="34" charset="0"/>
              </a:rPr>
              <a:t>gelijke rechten (?gelijkheid van rechten)  = ………</a:t>
            </a:r>
            <a:endParaRPr lang="it-IT" sz="2400" dirty="0">
              <a:latin typeface="+mj-lt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400" dirty="0">
                <a:latin typeface="+mj-lt"/>
                <a:cs typeface="Calibri" panose="020F0502020204030204" pitchFamily="34" charset="0"/>
              </a:rPr>
              <a:t>un fenomeno di relativa novità = ….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400" dirty="0">
                <a:latin typeface="+mj-lt"/>
                <a:cs typeface="Calibri" panose="020F0502020204030204" pitchFamily="34" charset="0"/>
              </a:rPr>
              <a:t>[…] conserva tuttora una notevole importanza = […] </a:t>
            </a:r>
            <a:r>
              <a:rPr lang="it-IT" sz="2400" dirty="0" err="1">
                <a:latin typeface="+mj-lt"/>
                <a:cs typeface="Calibri" panose="020F0502020204030204" pitchFamily="34" charset="0"/>
              </a:rPr>
              <a:t>is</a:t>
            </a:r>
            <a:r>
              <a:rPr lang="it-IT" sz="2400" dirty="0">
                <a:latin typeface="+mj-lt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+mj-lt"/>
                <a:cs typeface="Calibri" panose="020F0502020204030204" pitchFamily="34" charset="0"/>
              </a:rPr>
              <a:t>nog</a:t>
            </a:r>
            <a:r>
              <a:rPr lang="it-IT" sz="2400" dirty="0">
                <a:latin typeface="+mj-lt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+mj-lt"/>
                <a:cs typeface="Calibri" panose="020F0502020204030204" pitchFamily="34" charset="0"/>
              </a:rPr>
              <a:t>steeds</a:t>
            </a:r>
            <a:r>
              <a:rPr lang="it-IT" sz="2400" dirty="0">
                <a:latin typeface="+mj-lt"/>
                <a:cs typeface="Calibri" panose="020F0502020204030204" pitchFamily="34" charset="0"/>
              </a:rPr>
              <a:t> …………</a:t>
            </a:r>
          </a:p>
          <a:p>
            <a:endParaRPr lang="it-IT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51866798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AnalogousFromDarkSeedLeftStep">
      <a:dk1>
        <a:srgbClr val="000000"/>
      </a:dk1>
      <a:lt1>
        <a:srgbClr val="FFFFFF"/>
      </a:lt1>
      <a:dk2>
        <a:srgbClr val="1B2830"/>
      </a:dk2>
      <a:lt2>
        <a:srgbClr val="F1F3F0"/>
      </a:lt2>
      <a:accent1>
        <a:srgbClr val="A629E7"/>
      </a:accent1>
      <a:accent2>
        <a:srgbClr val="592FD9"/>
      </a:accent2>
      <a:accent3>
        <a:srgbClr val="294AE7"/>
      </a:accent3>
      <a:accent4>
        <a:srgbClr val="1787D5"/>
      </a:accent4>
      <a:accent5>
        <a:srgbClr val="22BFBE"/>
      </a:accent5>
      <a:accent6>
        <a:srgbClr val="16C67B"/>
      </a:accent6>
      <a:hlink>
        <a:srgbClr val="3897A9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1808</Words>
  <Application>Microsoft Office PowerPoint</Application>
  <PresentationFormat>Widescreen</PresentationFormat>
  <Paragraphs>181</Paragraphs>
  <Slides>12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1" baseType="lpstr">
      <vt:lpstr>Arial</vt:lpstr>
      <vt:lpstr>Avenir Next LT Pro</vt:lpstr>
      <vt:lpstr>Avenir Next LT Pro Light</vt:lpstr>
      <vt:lpstr>Calibri</vt:lpstr>
      <vt:lpstr>Calibri Light</vt:lpstr>
      <vt:lpstr>Crimson Text</vt:lpstr>
      <vt:lpstr>Gill Sans MT</vt:lpstr>
      <vt:lpstr>Wingdings</vt:lpstr>
      <vt:lpstr>BlocksVTI</vt:lpstr>
      <vt:lpstr>Les 7</vt:lpstr>
      <vt:lpstr>Uitdrukkingen met lichaamsdelen  </vt:lpstr>
      <vt:lpstr>Presentazione standard di PowerPoint</vt:lpstr>
      <vt:lpstr>Presentazione standard di PowerPoint</vt:lpstr>
      <vt:lpstr>PAKKET VERTAALSTRATEGIEËN  </vt:lpstr>
      <vt:lpstr>vertaalstrategie nr. 1: naamwoordstijl en  denominaliseringstechnieken </vt:lpstr>
      <vt:lpstr>WAT VINDEN WE ZOAL OP DE NOMINALISATIESCHAAL?</vt:lpstr>
      <vt:lpstr>WAT VINDEN WE ZOAL OP DE NOMINALISATIESCHAAL?</vt:lpstr>
      <vt:lpstr>‘Uitbreiding naar rechts’ van de nominale groep </vt:lpstr>
      <vt:lpstr>Italiaanse uitbreiding naar rechts</vt:lpstr>
      <vt:lpstr>Adjectief in de vorm van een tegenwoordig deelwoord in het Nederlands </vt:lpstr>
      <vt:lpstr>TEN SLOTTE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7</dc:title>
  <dc:creator>GENTILE PAOLA</dc:creator>
  <cp:lastModifiedBy>GENTILE PAOLA</cp:lastModifiedBy>
  <cp:revision>52</cp:revision>
  <dcterms:created xsi:type="dcterms:W3CDTF">2023-02-12T11:34:46Z</dcterms:created>
  <dcterms:modified xsi:type="dcterms:W3CDTF">2023-02-13T14:32:10Z</dcterms:modified>
</cp:coreProperties>
</file>