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81"/>
  </p:notesMasterIdLst>
  <p:sldIdLst>
    <p:sldId id="256" r:id="rId3"/>
    <p:sldId id="257" r:id="rId4"/>
    <p:sldId id="258" r:id="rId5"/>
    <p:sldId id="261" r:id="rId6"/>
    <p:sldId id="266" r:id="rId7"/>
    <p:sldId id="379" r:id="rId8"/>
    <p:sldId id="262" r:id="rId9"/>
    <p:sldId id="259" r:id="rId10"/>
    <p:sldId id="380" r:id="rId11"/>
    <p:sldId id="381" r:id="rId12"/>
    <p:sldId id="382" r:id="rId13"/>
    <p:sldId id="265" r:id="rId14"/>
    <p:sldId id="267" r:id="rId15"/>
    <p:sldId id="388" r:id="rId16"/>
    <p:sldId id="268" r:id="rId17"/>
    <p:sldId id="383" r:id="rId18"/>
    <p:sldId id="269" r:id="rId19"/>
    <p:sldId id="270" r:id="rId20"/>
    <p:sldId id="271" r:id="rId21"/>
    <p:sldId id="272" r:id="rId22"/>
    <p:sldId id="385" r:id="rId23"/>
    <p:sldId id="386" r:id="rId24"/>
    <p:sldId id="273" r:id="rId25"/>
    <p:sldId id="387" r:id="rId26"/>
    <p:sldId id="274" r:id="rId27"/>
    <p:sldId id="390" r:id="rId28"/>
    <p:sldId id="260" r:id="rId29"/>
    <p:sldId id="389" r:id="rId30"/>
    <p:sldId id="276" r:id="rId31"/>
    <p:sldId id="391" r:id="rId32"/>
    <p:sldId id="277" r:id="rId33"/>
    <p:sldId id="393" r:id="rId34"/>
    <p:sldId id="278" r:id="rId35"/>
    <p:sldId id="394" r:id="rId36"/>
    <p:sldId id="279" r:id="rId37"/>
    <p:sldId id="280" r:id="rId38"/>
    <p:sldId id="281" r:id="rId39"/>
    <p:sldId id="395" r:id="rId40"/>
    <p:sldId id="282" r:id="rId41"/>
    <p:sldId id="396" r:id="rId42"/>
    <p:sldId id="284" r:id="rId43"/>
    <p:sldId id="285" r:id="rId44"/>
    <p:sldId id="286" r:id="rId45"/>
    <p:sldId id="397" r:id="rId46"/>
    <p:sldId id="399" r:id="rId47"/>
    <p:sldId id="400" r:id="rId48"/>
    <p:sldId id="401" r:id="rId49"/>
    <p:sldId id="287" r:id="rId50"/>
    <p:sldId id="409" r:id="rId51"/>
    <p:sldId id="403" r:id="rId52"/>
    <p:sldId id="290" r:id="rId53"/>
    <p:sldId id="404" r:id="rId54"/>
    <p:sldId id="291" r:id="rId55"/>
    <p:sldId id="293" r:id="rId56"/>
    <p:sldId id="405" r:id="rId57"/>
    <p:sldId id="406" r:id="rId58"/>
    <p:sldId id="407" r:id="rId59"/>
    <p:sldId id="292" r:id="rId60"/>
    <p:sldId id="294" r:id="rId61"/>
    <p:sldId id="297" r:id="rId62"/>
    <p:sldId id="408" r:id="rId63"/>
    <p:sldId id="298" r:id="rId64"/>
    <p:sldId id="300" r:id="rId65"/>
    <p:sldId id="410" r:id="rId66"/>
    <p:sldId id="301" r:id="rId67"/>
    <p:sldId id="303" r:id="rId68"/>
    <p:sldId id="302" r:id="rId69"/>
    <p:sldId id="304" r:id="rId70"/>
    <p:sldId id="305" r:id="rId71"/>
    <p:sldId id="307" r:id="rId72"/>
    <p:sldId id="306" r:id="rId73"/>
    <p:sldId id="411" r:id="rId74"/>
    <p:sldId id="412" r:id="rId75"/>
    <p:sldId id="414" r:id="rId76"/>
    <p:sldId id="275" r:id="rId77"/>
    <p:sldId id="416" r:id="rId78"/>
    <p:sldId id="417" r:id="rId79"/>
    <p:sldId id="418" r:id="rId80"/>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87"/>
    <p:restoredTop sz="93631"/>
  </p:normalViewPr>
  <p:slideViewPr>
    <p:cSldViewPr>
      <p:cViewPr varScale="1">
        <p:scale>
          <a:sx n="120" d="100"/>
          <a:sy n="120" d="100"/>
        </p:scale>
        <p:origin x="1872" y="184"/>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3487A39-0A95-4820-B8CE-145728E2A3B7}" type="slidenum">
              <a:rPr lang="it-IT" altLang="it-IT"/>
              <a:pPr/>
              <a:t>1</a:t>
            </a:fld>
            <a:endParaRPr lang="it-IT" altLang="it-IT"/>
          </a:p>
        </p:txBody>
      </p:sp>
      <p:sp>
        <p:nvSpPr>
          <p:cNvPr id="13004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37CE0D6-893D-43CA-AD98-1D22AC0E31AC}" type="slidenum">
              <a:rPr lang="it-IT" altLang="it-IT"/>
              <a:pPr/>
              <a:t>15</a:t>
            </a:fld>
            <a:endParaRPr lang="it-IT" altLang="it-IT"/>
          </a:p>
        </p:txBody>
      </p:sp>
      <p:sp>
        <p:nvSpPr>
          <p:cNvPr id="14233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0CD1699-D790-495E-B730-9F26D3585602}" type="slidenum">
              <a:rPr lang="it-IT" altLang="it-IT"/>
              <a:pPr/>
              <a:t>17</a:t>
            </a:fld>
            <a:endParaRPr lang="it-IT" altLang="it-IT"/>
          </a:p>
        </p:txBody>
      </p:sp>
      <p:sp>
        <p:nvSpPr>
          <p:cNvPr id="143361"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2A3C8B-732B-4BC5-93A6-9C6780B1F455}" type="slidenum">
              <a:rPr lang="it-IT" altLang="it-IT"/>
              <a:pPr/>
              <a:t>18</a:t>
            </a:fld>
            <a:endParaRPr lang="it-IT" altLang="it-IT"/>
          </a:p>
        </p:txBody>
      </p:sp>
      <p:sp>
        <p:nvSpPr>
          <p:cNvPr id="144385"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A52F8A1-B603-4C46-A22D-ED5875626E22}" type="slidenum">
              <a:rPr lang="it-IT" altLang="it-IT"/>
              <a:pPr/>
              <a:t>19</a:t>
            </a:fld>
            <a:endParaRPr lang="it-IT" altLang="it-IT"/>
          </a:p>
        </p:txBody>
      </p:sp>
      <p:sp>
        <p:nvSpPr>
          <p:cNvPr id="14540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B8D1784-A754-40FB-9599-D3E54BBB690D}" type="slidenum">
              <a:rPr lang="it-IT" altLang="it-IT"/>
              <a:pPr/>
              <a:t>20</a:t>
            </a:fld>
            <a:endParaRPr lang="it-IT" altLang="it-IT"/>
          </a:p>
        </p:txBody>
      </p:sp>
      <p:sp>
        <p:nvSpPr>
          <p:cNvPr id="14643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0CDD21F-D0A2-4F39-9A81-EAAF9762DB99}" type="slidenum">
              <a:rPr lang="it-IT" altLang="it-IT"/>
              <a:pPr/>
              <a:t>23</a:t>
            </a:fld>
            <a:endParaRPr lang="it-IT" altLang="it-IT"/>
          </a:p>
        </p:txBody>
      </p:sp>
      <p:sp>
        <p:nvSpPr>
          <p:cNvPr id="1474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976230F-C622-41B7-86F2-36E0F2540BC9}" type="slidenum">
              <a:rPr lang="it-IT" altLang="it-IT"/>
              <a:pPr/>
              <a:t>25</a:t>
            </a:fld>
            <a:endParaRPr lang="it-IT" altLang="it-IT"/>
          </a:p>
        </p:txBody>
      </p:sp>
      <p:sp>
        <p:nvSpPr>
          <p:cNvPr id="14848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2C8388F-A908-4FB8-B460-415B5336517D}" type="slidenum">
              <a:rPr lang="it-IT" altLang="it-IT"/>
              <a:pPr/>
              <a:t>29</a:t>
            </a:fld>
            <a:endParaRPr lang="it-IT" altLang="it-IT"/>
          </a:p>
        </p:txBody>
      </p:sp>
      <p:sp>
        <p:nvSpPr>
          <p:cNvPr id="15052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63F9766-8FA2-4F84-9CA4-022B935ED985}" type="slidenum">
              <a:rPr lang="it-IT" altLang="it-IT"/>
              <a:pPr/>
              <a:t>31</a:t>
            </a:fld>
            <a:endParaRPr lang="it-IT" altLang="it-IT"/>
          </a:p>
        </p:txBody>
      </p:sp>
      <p:sp>
        <p:nvSpPr>
          <p:cNvPr id="1515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A6D6B9F-823C-493F-B9E1-4FD401E5D3D7}" type="slidenum">
              <a:rPr lang="it-IT" altLang="it-IT"/>
              <a:pPr/>
              <a:t>33</a:t>
            </a:fld>
            <a:endParaRPr lang="it-IT" altLang="it-IT"/>
          </a:p>
        </p:txBody>
      </p:sp>
      <p:sp>
        <p:nvSpPr>
          <p:cNvPr id="15257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D680F7-3447-4772-8655-2AE588FC8193}" type="slidenum">
              <a:rPr lang="it-IT" altLang="it-IT"/>
              <a:pPr/>
              <a:t>2</a:t>
            </a:fld>
            <a:endParaRPr lang="it-IT" altLang="it-IT"/>
          </a:p>
        </p:txBody>
      </p:sp>
      <p:sp>
        <p:nvSpPr>
          <p:cNvPr id="13107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ECC630-D3DD-4E00-B1D8-3BE7CEE41694}" type="slidenum">
              <a:rPr lang="it-IT" altLang="it-IT"/>
              <a:pPr/>
              <a:t>35</a:t>
            </a:fld>
            <a:endParaRPr lang="it-IT" altLang="it-IT"/>
          </a:p>
        </p:txBody>
      </p:sp>
      <p:sp>
        <p:nvSpPr>
          <p:cNvPr id="1536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914400" y="4291013"/>
            <a:ext cx="5029200" cy="42291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0466EF3-3FFC-4156-BC9A-9806FF887C4A}" type="slidenum">
              <a:rPr lang="it-IT" altLang="it-IT"/>
              <a:pPr/>
              <a:t>36</a:t>
            </a:fld>
            <a:endParaRPr lang="it-IT" altLang="it-IT"/>
          </a:p>
        </p:txBody>
      </p:sp>
      <p:sp>
        <p:nvSpPr>
          <p:cNvPr id="1546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21C3044-DE1C-4660-8651-DB3F5D6CFE07}" type="slidenum">
              <a:rPr lang="it-IT" altLang="it-IT"/>
              <a:pPr/>
              <a:t>37</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21C3044-DE1C-4660-8651-DB3F5D6CFE07}" type="slidenum">
              <a:rPr lang="it-IT" altLang="it-IT"/>
              <a:pPr/>
              <a:t>38</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94883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7FBFF75-D0CE-4491-92D1-7987E1ADFCB1}" type="slidenum">
              <a:rPr lang="it-IT" altLang="it-IT"/>
              <a:pPr/>
              <a:t>39</a:t>
            </a:fld>
            <a:endParaRPr lang="it-IT" altLang="it-IT"/>
          </a:p>
        </p:txBody>
      </p:sp>
      <p:sp>
        <p:nvSpPr>
          <p:cNvPr id="1566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F0843C7-921E-491B-83FE-2BDEBC07DCA8}" type="slidenum">
              <a:rPr lang="it-IT" altLang="it-IT"/>
              <a:pPr/>
              <a:t>41</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1535602-C3A8-4392-9227-1599D649C2FB}" type="slidenum">
              <a:rPr lang="it-IT" altLang="it-IT"/>
              <a:pPr/>
              <a:t>42</a:t>
            </a:fld>
            <a:endParaRPr lang="it-IT" altLang="it-IT"/>
          </a:p>
        </p:txBody>
      </p:sp>
      <p:sp>
        <p:nvSpPr>
          <p:cNvPr id="159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CCAC110-8BF0-46E9-9947-86F8450191F3}" type="slidenum">
              <a:rPr lang="it-IT" altLang="it-IT"/>
              <a:pPr/>
              <a:t>43</a:t>
            </a:fld>
            <a:endParaRPr lang="it-IT" altLang="it-IT"/>
          </a:p>
        </p:txBody>
      </p:sp>
      <p:sp>
        <p:nvSpPr>
          <p:cNvPr id="1607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EB4A996-0E0F-4C8A-8E5D-D99FC5AE6329}" type="slidenum">
              <a:rPr lang="it-IT" altLang="it-IT"/>
              <a:pPr/>
              <a:t>48</a:t>
            </a:fld>
            <a:endParaRPr lang="it-IT" altLang="it-IT"/>
          </a:p>
        </p:txBody>
      </p:sp>
      <p:sp>
        <p:nvSpPr>
          <p:cNvPr id="1617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17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A2D502E-0537-4FE5-8533-64175BD009EE}" type="slidenum">
              <a:rPr lang="it-IT" altLang="it-IT"/>
              <a:pPr/>
              <a:t>51</a:t>
            </a:fld>
            <a:endParaRPr lang="it-IT" altLang="it-IT"/>
          </a:p>
        </p:txBody>
      </p:sp>
      <p:sp>
        <p:nvSpPr>
          <p:cNvPr id="1648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760161E-2CEA-4AA9-8AD1-51568C551F95}" type="slidenum">
              <a:rPr lang="it-IT" altLang="it-IT"/>
              <a:pPr/>
              <a:t>3</a:t>
            </a:fld>
            <a:endParaRPr lang="it-IT" altLang="it-IT"/>
          </a:p>
        </p:txBody>
      </p:sp>
      <p:sp>
        <p:nvSpPr>
          <p:cNvPr id="1320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8656F77-9B1A-486D-AAC3-BC2E2021864F}" type="slidenum">
              <a:rPr lang="it-IT" altLang="it-IT"/>
              <a:pPr/>
              <a:t>53</a:t>
            </a:fld>
            <a:endParaRPr lang="it-IT" altLang="it-IT"/>
          </a:p>
        </p:txBody>
      </p:sp>
      <p:sp>
        <p:nvSpPr>
          <p:cNvPr id="165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F9EECDF-2DBA-43CD-8318-564540E3E5A0}" type="slidenum">
              <a:rPr lang="it-IT" altLang="it-IT"/>
              <a:pPr/>
              <a:t>54</a:t>
            </a:fld>
            <a:endParaRPr lang="it-IT" altLang="it-IT"/>
          </a:p>
        </p:txBody>
      </p:sp>
      <p:sp>
        <p:nvSpPr>
          <p:cNvPr id="167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91E99B3-02D0-4A66-8E81-F72AB2E13A75}" type="slidenum">
              <a:rPr lang="it-IT" altLang="it-IT"/>
              <a:pPr/>
              <a:t>58</a:t>
            </a:fld>
            <a:endParaRPr lang="it-IT" altLang="it-IT"/>
          </a:p>
        </p:txBody>
      </p:sp>
      <p:sp>
        <p:nvSpPr>
          <p:cNvPr id="1669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AD1E812-2E86-4B92-8000-00E96F27F5D0}" type="slidenum">
              <a:rPr lang="it-IT" altLang="it-IT"/>
              <a:pPr/>
              <a:t>59</a:t>
            </a:fld>
            <a:endParaRPr lang="it-IT" altLang="it-IT"/>
          </a:p>
        </p:txBody>
      </p:sp>
      <p:sp>
        <p:nvSpPr>
          <p:cNvPr id="168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F3B8404-7255-400A-ABBD-E69B73B40589}" type="slidenum">
              <a:rPr lang="it-IT" altLang="it-IT"/>
              <a:pPr/>
              <a:t>60</a:t>
            </a:fld>
            <a:endParaRPr lang="it-IT" altLang="it-IT"/>
          </a:p>
        </p:txBody>
      </p:sp>
      <p:sp>
        <p:nvSpPr>
          <p:cNvPr id="1720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20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347A737-B672-48D8-B6AE-22701EC0C749}" type="slidenum">
              <a:rPr lang="it-IT" altLang="it-IT"/>
              <a:pPr/>
              <a:t>62</a:t>
            </a:fld>
            <a:endParaRPr lang="it-IT" altLang="it-IT"/>
          </a:p>
        </p:txBody>
      </p:sp>
      <p:sp>
        <p:nvSpPr>
          <p:cNvPr id="173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D383FD5-66E4-4587-B88C-305336576161}" type="slidenum">
              <a:rPr lang="it-IT" altLang="it-IT"/>
              <a:pPr/>
              <a:t>63</a:t>
            </a:fld>
            <a:endParaRPr lang="it-IT" altLang="it-IT"/>
          </a:p>
        </p:txBody>
      </p:sp>
      <p:sp>
        <p:nvSpPr>
          <p:cNvPr id="175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5C7F3BF-F6F1-4D8F-806C-E39D07B4928B}" type="slidenum">
              <a:rPr lang="it-IT" altLang="it-IT"/>
              <a:pPr/>
              <a:t>65</a:t>
            </a:fld>
            <a:endParaRPr lang="it-IT" altLang="it-IT"/>
          </a:p>
        </p:txBody>
      </p:sp>
      <p:sp>
        <p:nvSpPr>
          <p:cNvPr id="176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D6DA9BC-7E7B-4A8A-ADBC-7A8A409628A5}" type="slidenum">
              <a:rPr lang="it-IT" altLang="it-IT"/>
              <a:pPr/>
              <a:t>66</a:t>
            </a:fld>
            <a:endParaRPr lang="it-IT" altLang="it-IT"/>
          </a:p>
        </p:txBody>
      </p:sp>
      <p:sp>
        <p:nvSpPr>
          <p:cNvPr id="178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BFAC83E-CEF2-4016-84EB-48C08B57884A}" type="slidenum">
              <a:rPr lang="it-IT" altLang="it-IT"/>
              <a:pPr/>
              <a:t>67</a:t>
            </a:fld>
            <a:endParaRPr lang="it-IT" altLang="it-IT"/>
          </a:p>
        </p:txBody>
      </p:sp>
      <p:sp>
        <p:nvSpPr>
          <p:cNvPr id="177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E8DD448-4575-4412-8336-5A1FC7958448}" type="slidenum">
              <a:rPr lang="it-IT" altLang="it-IT"/>
              <a:pPr/>
              <a:t>4</a:t>
            </a:fld>
            <a:endParaRPr lang="it-IT" altLang="it-IT"/>
          </a:p>
        </p:txBody>
      </p:sp>
      <p:sp>
        <p:nvSpPr>
          <p:cNvPr id="13516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E15A170-58B5-4680-AC37-28E3B19D7889}" type="slidenum">
              <a:rPr lang="it-IT" altLang="it-IT"/>
              <a:pPr/>
              <a:t>68</a:t>
            </a:fld>
            <a:endParaRPr lang="it-IT" altLang="it-IT"/>
          </a:p>
        </p:txBody>
      </p:sp>
      <p:sp>
        <p:nvSpPr>
          <p:cNvPr id="179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61EABC4-319B-4487-AADE-BEE165FAD7F9}" type="slidenum">
              <a:rPr lang="it-IT" altLang="it-IT"/>
              <a:pPr/>
              <a:t>69</a:t>
            </a:fld>
            <a:endParaRPr lang="it-IT" altLang="it-IT"/>
          </a:p>
        </p:txBody>
      </p:sp>
      <p:sp>
        <p:nvSpPr>
          <p:cNvPr id="180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0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0E5AD51-5C46-47B8-930A-7BB3AB0F2E68}" type="slidenum">
              <a:rPr lang="it-IT" altLang="it-IT"/>
              <a:pPr/>
              <a:t>70</a:t>
            </a:fld>
            <a:endParaRPr lang="it-IT" altLang="it-IT"/>
          </a:p>
        </p:txBody>
      </p:sp>
      <p:sp>
        <p:nvSpPr>
          <p:cNvPr id="182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F08F65B-5511-4B99-B18F-E55D387EEB00}" type="slidenum">
              <a:rPr lang="it-IT" altLang="it-IT"/>
              <a:pPr/>
              <a:t>71</a:t>
            </a:fld>
            <a:endParaRPr lang="it-IT" altLang="it-IT"/>
          </a:p>
        </p:txBody>
      </p:sp>
      <p:sp>
        <p:nvSpPr>
          <p:cNvPr id="181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1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7763" y="687388"/>
            <a:ext cx="4543425" cy="34067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fld id="{42AB79C2-C74D-4F6B-A705-7BDC5E117FA9}" type="slidenum">
              <a:rPr lang="it-IT" altLang="it-IT" smtClean="0"/>
              <a:pPr/>
              <a:t>78</a:t>
            </a:fld>
            <a:endParaRPr lang="it-IT" altLang="it-IT"/>
          </a:p>
        </p:txBody>
      </p:sp>
    </p:spTree>
    <p:extLst>
      <p:ext uri="{BB962C8B-B14F-4D97-AF65-F5344CB8AC3E}">
        <p14:creationId xmlns:p14="http://schemas.microsoft.com/office/powerpoint/2010/main" val="398889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063B7B7-B0AC-4AF6-8D38-0663FE6118BE}" type="slidenum">
              <a:rPr lang="it-IT" altLang="it-IT"/>
              <a:pPr/>
              <a:t>5</a:t>
            </a:fld>
            <a:endParaRPr lang="it-IT" altLang="it-IT"/>
          </a:p>
        </p:txBody>
      </p:sp>
      <p:sp>
        <p:nvSpPr>
          <p:cNvPr id="14028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73594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39317F8-9193-4CA3-A27F-C048098B79AE}" type="slidenum">
              <a:rPr lang="it-IT" altLang="it-IT"/>
              <a:pPr/>
              <a:t>7</a:t>
            </a:fld>
            <a:endParaRPr lang="it-IT" altLang="it-IT"/>
          </a:p>
        </p:txBody>
      </p:sp>
      <p:sp>
        <p:nvSpPr>
          <p:cNvPr id="1361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B4B0425-9DE0-4646-8958-19552613857C}" type="slidenum">
              <a:rPr lang="it-IT" altLang="it-IT"/>
              <a:pPr/>
              <a:t>8</a:t>
            </a:fld>
            <a:endParaRPr lang="it-IT" altLang="it-IT"/>
          </a:p>
        </p:txBody>
      </p:sp>
      <p:sp>
        <p:nvSpPr>
          <p:cNvPr id="1331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34778FF-95FA-4FC8-ABEE-BE0B2C1D6FD5}" type="slidenum">
              <a:rPr lang="it-IT" altLang="it-IT"/>
              <a:pPr/>
              <a:t>12</a:t>
            </a:fld>
            <a:endParaRPr lang="it-IT" altLang="it-IT"/>
          </a:p>
        </p:txBody>
      </p:sp>
      <p:sp>
        <p:nvSpPr>
          <p:cNvPr id="1392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17C165-31DE-48D4-A22B-3902225761CA}" type="slidenum">
              <a:rPr lang="it-IT" altLang="it-IT"/>
              <a:pPr/>
              <a:t>13</a:t>
            </a:fld>
            <a:endParaRPr lang="it-IT" altLang="it-IT"/>
          </a:p>
        </p:txBody>
      </p:sp>
      <p:sp>
        <p:nvSpPr>
          <p:cNvPr id="14131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766F1-7DE8-4F0C-8E94-0CFCC24A56AB}" type="datetimeFigureOut">
              <a:rPr lang="en-US" smtClean="0"/>
              <a:t>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610977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29987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766F1-7DE8-4F0C-8E94-0CFCC24A56AB}" type="datetimeFigureOut">
              <a:rPr lang="en-US" smtClean="0"/>
              <a:t>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150528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766F1-7DE8-4F0C-8E94-0CFCC24A56AB}" type="datetimeFigureOut">
              <a:rPr lang="en-US" smtClean="0"/>
              <a:t>3/1/21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912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766F1-7DE8-4F0C-8E94-0CFCC24A56AB}" type="datetimeFigureOut">
              <a:rPr lang="en-US" smtClean="0"/>
              <a:t>3/1/21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22572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B766F1-7DE8-4F0C-8E94-0CFCC24A56AB}" type="datetimeFigureOut">
              <a:rPr lang="en-US" smtClean="0"/>
              <a:t>3/1/21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28150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766F1-7DE8-4F0C-8E94-0CFCC24A56AB}" type="datetimeFigureOut">
              <a:rPr lang="en-US" smtClean="0"/>
              <a:t>3/1/21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92656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3/1/21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022586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3/1/21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5374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420571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4061913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766F1-7DE8-4F0C-8E94-0CFCC24A56AB}" type="datetimeFigureOut">
              <a:rPr lang="en-US" smtClean="0"/>
              <a:t>3/1/21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4C99-CCC0-40D5-AFFF-9DF41CD6262D}" type="slidenum">
              <a:rPr lang="en-US" smtClean="0"/>
              <a:t>‹N›</a:t>
            </a:fld>
            <a:endParaRPr lang="en-US"/>
          </a:p>
        </p:txBody>
      </p:sp>
    </p:spTree>
    <p:extLst>
      <p:ext uri="{BB962C8B-B14F-4D97-AF65-F5344CB8AC3E}">
        <p14:creationId xmlns:p14="http://schemas.microsoft.com/office/powerpoint/2010/main" val="3126428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684213" y="2708275"/>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solidFill>
                  <a:schemeClr val="tx1"/>
                </a:solidFill>
                <a:latin typeface="Arial Black" panose="020B0A04020102020204" pitchFamily="34" charset="0"/>
              </a:rPr>
            </a:br>
            <a:endParaRPr lang="it-IT" altLang="it-IT" sz="5400" dirty="0">
              <a:solidFill>
                <a:schemeClr val="tx1"/>
              </a:solidFill>
              <a:latin typeface="Arial Black" panose="020B0A04020102020204" pitchFamily="34" charset="0"/>
            </a:endParaRPr>
          </a:p>
        </p:txBody>
      </p:sp>
      <p:sp>
        <p:nvSpPr>
          <p:cNvPr id="2" name="Rettangolo 1">
            <a:extLst>
              <a:ext uri="{FF2B5EF4-FFF2-40B4-BE49-F238E27FC236}">
                <a16:creationId xmlns:a16="http://schemas.microsoft.com/office/drawing/2014/main" id="{FBF7596B-E45F-D740-86AC-09122689C424}"/>
              </a:ext>
            </a:extLst>
          </p:cNvPr>
          <p:cNvSpPr/>
          <p:nvPr/>
        </p:nvSpPr>
        <p:spPr>
          <a:xfrm>
            <a:off x="1907704" y="2385109"/>
            <a:ext cx="6179897" cy="646331"/>
          </a:xfrm>
          <a:prstGeom prst="rect">
            <a:avLst/>
          </a:prstGeom>
        </p:spPr>
        <p:txBody>
          <a:bodyPr wrap="none">
            <a:spAutoFit/>
          </a:bodyPr>
          <a:lstStyle/>
          <a:p>
            <a:r>
              <a:rPr lang="it-IT" altLang="it-IT" sz="3600" b="1" dirty="0">
                <a:solidFill>
                  <a:schemeClr val="tx1"/>
                </a:solidFill>
                <a:latin typeface="Gurmukhi MN" panose="02020600050405020304" pitchFamily="18" charset="0"/>
                <a:cs typeface="Gurmukhi MN" panose="02020600050405020304" pitchFamily="18" charset="0"/>
              </a:rPr>
              <a:t>SISTEMA CIRCOLATORIO</a:t>
            </a:r>
            <a:endParaRPr lang="it-IT" sz="36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23"/>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72848" y="548680"/>
            <a:ext cx="6776789" cy="5899793"/>
          </a:xfrm>
          <a:prstGeom prst="rect">
            <a:avLst/>
          </a:prstGeom>
          <a:noFill/>
          <a:ln>
            <a:noFill/>
          </a:ln>
        </p:spPr>
      </p:pic>
      <p:pic>
        <p:nvPicPr>
          <p:cNvPr id="3" name="Picture 1" descr="2223">
            <a:extLst>
              <a:ext uri="{FF2B5EF4-FFF2-40B4-BE49-F238E27FC236}">
                <a16:creationId xmlns:a16="http://schemas.microsoft.com/office/drawing/2014/main" id="{705AEEE3-CAFE-304A-A2D4-2602A9C7B150}"/>
              </a:ext>
            </a:extLst>
          </p:cNvPr>
          <p:cNvPicPr>
            <a:picLocks noGrp="1" noChangeAspect="1"/>
          </p:cNvPicPr>
          <p:nvPr isPhoto="1"/>
        </p:nvPicPr>
        <p:blipFill rotWithShape="1">
          <a:blip r:embed="rId3"/>
          <a:srcRect/>
          <a:stretch/>
        </p:blipFill>
        <p:spPr>
          <a:xfrm>
            <a:off x="1971675" y="6597352"/>
            <a:ext cx="1664221" cy="413048"/>
          </a:xfrm>
          <a:prstGeom prst="rect">
            <a:avLst/>
          </a:prstGeom>
          <a:noFill/>
          <a:ln>
            <a:noFill/>
          </a:ln>
        </p:spPr>
      </p:pic>
      <p:pic>
        <p:nvPicPr>
          <p:cNvPr id="4" name="Picture 1" descr="2223">
            <a:extLst>
              <a:ext uri="{FF2B5EF4-FFF2-40B4-BE49-F238E27FC236}">
                <a16:creationId xmlns:a16="http://schemas.microsoft.com/office/drawing/2014/main" id="{2FDD6EDD-FFB4-6744-AD9F-E40B762D2F04}"/>
              </a:ext>
            </a:extLst>
          </p:cNvPr>
          <p:cNvPicPr>
            <a:picLocks noGrp="1" noChangeAspect="1"/>
          </p:cNvPicPr>
          <p:nvPr isPhoto="1"/>
        </p:nvPicPr>
        <p:blipFill rotWithShape="1">
          <a:blip r:embed="rId4" cstate="screen">
            <a:lum/>
            <a:extLst>
              <a:ext uri="{28A0092B-C50C-407E-A947-70E740481C1C}">
                <a14:useLocalDpi xmlns:a14="http://schemas.microsoft.com/office/drawing/2010/main"/>
              </a:ext>
            </a:extLst>
          </a:blip>
          <a:srcRect/>
          <a:stretch/>
        </p:blipFill>
        <p:spPr>
          <a:xfrm>
            <a:off x="735861" y="86663"/>
            <a:ext cx="2471628" cy="576064"/>
          </a:xfrm>
          <a:prstGeom prst="rect">
            <a:avLst/>
          </a:prstGeom>
          <a:noFill/>
          <a:ln>
            <a:noFill/>
          </a:ln>
        </p:spPr>
      </p:pic>
      <p:pic>
        <p:nvPicPr>
          <p:cNvPr id="5" name="Picture 1" descr="2223">
            <a:extLst>
              <a:ext uri="{FF2B5EF4-FFF2-40B4-BE49-F238E27FC236}">
                <a16:creationId xmlns:a16="http://schemas.microsoft.com/office/drawing/2014/main" id="{6F5DE094-B01D-0142-87D6-16BA8C532C64}"/>
              </a:ext>
            </a:extLst>
          </p:cNvPr>
          <p:cNvPicPr>
            <a:picLocks noGrp="1" noChangeAspect="1"/>
          </p:cNvPicPr>
          <p:nvPr isPhoto="1"/>
        </p:nvPicPr>
        <p:blipFill rotWithShape="1">
          <a:blip r:embed="rId5" cstate="screen">
            <a:lum/>
            <a:extLst>
              <a:ext uri="{28A0092B-C50C-407E-A947-70E740481C1C}">
                <a14:useLocalDpi xmlns:a14="http://schemas.microsoft.com/office/drawing/2010/main"/>
              </a:ext>
            </a:extLst>
          </a:blip>
          <a:srcRect/>
          <a:stretch/>
        </p:blipFill>
        <p:spPr>
          <a:xfrm>
            <a:off x="6633223" y="35383"/>
            <a:ext cx="2482616" cy="2284005"/>
          </a:xfrm>
          <a:prstGeom prst="rect">
            <a:avLst/>
          </a:prstGeom>
          <a:noFill/>
          <a:ln>
            <a:noFill/>
          </a:ln>
        </p:spPr>
      </p:pic>
    </p:spTree>
    <p:extLst>
      <p:ext uri="{BB962C8B-B14F-4D97-AF65-F5344CB8AC3E}">
        <p14:creationId xmlns:p14="http://schemas.microsoft.com/office/powerpoint/2010/main" val="1078513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223">
            <a:extLst>
              <a:ext uri="{FF2B5EF4-FFF2-40B4-BE49-F238E27FC236}">
                <a16:creationId xmlns:a16="http://schemas.microsoft.com/office/drawing/2014/main" id="{2873BC4F-049B-C34B-9DF7-731D638C6F84}"/>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40074" y="1052736"/>
            <a:ext cx="8971249" cy="5589240"/>
          </a:xfrm>
          <a:prstGeom prst="rect">
            <a:avLst/>
          </a:prstGeom>
          <a:noFill/>
          <a:ln>
            <a:noFill/>
          </a:ln>
        </p:spPr>
      </p:pic>
    </p:spTree>
    <p:extLst>
      <p:ext uri="{BB962C8B-B14F-4D97-AF65-F5344CB8AC3E}">
        <p14:creationId xmlns:p14="http://schemas.microsoft.com/office/powerpoint/2010/main" val="3163497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46888"/>
          </a:xfrm>
          <a:prstGeom prst="rect">
            <a:avLst/>
          </a:prstGeom>
          <a:noFill/>
          <a:ln>
            <a:noFill/>
          </a:ln>
          <a:effectLst/>
          <a:extLst>
            <a:ext uri="{909E8E84-426E-40DD-AFC4-6F175D3DCCD1}">
              <a14:hiddenFill xmlns:a14="http://schemas.microsoft.com/office/drawing/2010/main">
                <a:blipFill dpi="0" rotWithShape="0">
                  <a:blip/>
                  <a:srcRect l="5600" r="6827" b="51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p:cNvSpPr>
            <a:spLocks noGrp="1" noChangeArrowheads="1"/>
          </p:cNvSpPr>
          <p:nvPr>
            <p:ph type="title" idx="4294967295"/>
          </p:nvPr>
        </p:nvSpPr>
        <p:spPr>
          <a:xfrm>
            <a:off x="-6308" y="-257708"/>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TONACHE  DEI  VASI  SANGUIFERI</a:t>
            </a:r>
          </a:p>
        </p:txBody>
      </p:sp>
      <p:sp>
        <p:nvSpPr>
          <p:cNvPr id="15362" name="Rectangle 2"/>
          <p:cNvSpPr>
            <a:spLocks noGrp="1" noChangeArrowheads="1"/>
          </p:cNvSpPr>
          <p:nvPr>
            <p:ph type="body" idx="1"/>
          </p:nvPr>
        </p:nvSpPr>
        <p:spPr>
          <a:xfrm>
            <a:off x="-1" y="764704"/>
            <a:ext cx="9144000" cy="5867400"/>
          </a:xfrm>
          <a:ln/>
        </p:spPr>
        <p:txBody>
          <a:bodyPr/>
          <a:lstStyle/>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A PARTIRE DAL LUME:</a:t>
            </a:r>
          </a:p>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TONACA  INTIMA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(con ENDOTELIO, STRATO </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SOTTOENDOTELIALE ed eventuale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LAMINA ELASTICA INTERNA)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Chalkduster" panose="03050602040202020205" pitchFamily="66" charset="77"/>
            </a:endParaRPr>
          </a:p>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pperplate" panose="02000504000000020004" pitchFamily="2" charset="77"/>
              </a:rPr>
              <a:t>TONACA  MEDIA</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(Tessuto Connettivo di </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Vario Tipo e/o Muscolare Liscio)</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Arial Black" panose="020B0A04020102020204" pitchFamily="34" charset="0"/>
            </a:endParaRPr>
          </a:p>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halkduster" panose="03050602040202020205" pitchFamily="66" charset="77"/>
              </a:rPr>
              <a:t>TONACA  AVVENTIZIA</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(Tessuto Connettivo Pro-</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err="1">
                <a:solidFill>
                  <a:schemeClr val="tx1"/>
                </a:solidFill>
                <a:latin typeface="Chalkduster" panose="03050602040202020205" pitchFamily="66" charset="77"/>
              </a:rPr>
              <a:t>Priamente</a:t>
            </a:r>
            <a:r>
              <a:rPr lang="it-IT" altLang="it-IT" sz="2400" dirty="0">
                <a:solidFill>
                  <a:schemeClr val="tx1"/>
                </a:solidFill>
                <a:latin typeface="Chalkduster" panose="03050602040202020205" pitchFamily="66" charset="77"/>
              </a:rPr>
              <a:t> Detto)</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77436" y="2780928"/>
            <a:ext cx="3966563" cy="40770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665E3E49-D9F5-1C42-9A02-D0753DF49F93}"/>
              </a:ext>
            </a:extLst>
          </p:cNvPr>
          <p:cNvSpPr txBox="1"/>
          <p:nvPr/>
        </p:nvSpPr>
        <p:spPr>
          <a:xfrm>
            <a:off x="6000225" y="495544"/>
            <a:ext cx="3131840" cy="2554545"/>
          </a:xfrm>
          <a:prstGeom prst="rect">
            <a:avLst/>
          </a:prstGeom>
          <a:noFill/>
        </p:spPr>
        <p:txBody>
          <a:bodyPr wrap="square" rtlCol="0">
            <a:spAutoFit/>
          </a:bodyPr>
          <a:lstStyle/>
          <a:p>
            <a:pPr algn="ctr"/>
            <a:r>
              <a:rPr lang="it-IT" sz="2000" b="1" dirty="0">
                <a:solidFill>
                  <a:schemeClr val="tx1"/>
                </a:solidFill>
                <a:latin typeface="Comic Sans MS" panose="030F0902030302020204" pitchFamily="66" charset="0"/>
              </a:rPr>
              <a:t>Nei Vasi di calibro </a:t>
            </a:r>
            <a:r>
              <a:rPr lang="it-IT" sz="2000" b="1" dirty="0" err="1">
                <a:solidFill>
                  <a:schemeClr val="tx1"/>
                </a:solidFill>
                <a:latin typeface="Comic Sans MS" panose="030F0902030302020204" pitchFamily="66" charset="0"/>
              </a:rPr>
              <a:t>piu’</a:t>
            </a:r>
            <a:endParaRPr lang="it-IT" sz="2000" b="1" dirty="0">
              <a:solidFill>
                <a:schemeClr val="tx1"/>
              </a:solidFill>
              <a:latin typeface="Comic Sans MS" panose="030F0902030302020204" pitchFamily="66" charset="0"/>
            </a:endParaRPr>
          </a:p>
          <a:p>
            <a:pPr algn="ctr"/>
            <a:r>
              <a:rPr lang="it-IT" sz="2000" b="1" dirty="0">
                <a:solidFill>
                  <a:schemeClr val="tx1"/>
                </a:solidFill>
                <a:latin typeface="Comic Sans MS" panose="030F0902030302020204" pitchFamily="66" charset="0"/>
              </a:rPr>
              <a:t>Cospicuo, i VASA VASORUM</a:t>
            </a:r>
          </a:p>
          <a:p>
            <a:pPr algn="ctr"/>
            <a:r>
              <a:rPr lang="it-IT" sz="2000" b="1" dirty="0">
                <a:solidFill>
                  <a:schemeClr val="tx1"/>
                </a:solidFill>
                <a:latin typeface="Comic Sans MS" panose="030F0902030302020204" pitchFamily="66" charset="0"/>
              </a:rPr>
              <a:t>Dell’ Avventizia permettono l’ irrorazione</a:t>
            </a:r>
          </a:p>
          <a:p>
            <a:pPr algn="ctr"/>
            <a:r>
              <a:rPr lang="it-IT" sz="2000" b="1" dirty="0">
                <a:solidFill>
                  <a:schemeClr val="tx1"/>
                </a:solidFill>
                <a:latin typeface="Comic Sans MS" panose="030F0902030302020204" pitchFamily="66" charset="0"/>
              </a:rPr>
              <a:t>Specifica della parete del vaso stesso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magine 1">
            <a:extLst>
              <a:ext uri="{FF2B5EF4-FFF2-40B4-BE49-F238E27FC236}">
                <a16:creationId xmlns:a16="http://schemas.microsoft.com/office/drawing/2014/main" id="{F1AEFC19-1057-A142-A71C-1DE6487F774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2738" y="241300"/>
            <a:ext cx="59785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531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3175" y="7938"/>
            <a:ext cx="9144000" cy="6027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ARTERIA vs. VENA</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41438"/>
            <a:ext cx="6516688" cy="3248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27788" y="3213100"/>
            <a:ext cx="2716212" cy="3644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4"/>
          <p:cNvSpPr txBox="1">
            <a:spLocks noChangeArrowheads="1"/>
          </p:cNvSpPr>
          <p:nvPr/>
        </p:nvSpPr>
        <p:spPr bwMode="auto">
          <a:xfrm>
            <a:off x="7829550" y="3284538"/>
            <a:ext cx="13112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CC"/>
                </a:solidFill>
                <a:latin typeface="Arial Black" panose="020B0A04020102020204" pitchFamily="34" charset="0"/>
              </a:rPr>
              <a:t>ARTERIA</a:t>
            </a:r>
          </a:p>
        </p:txBody>
      </p:sp>
      <p:sp>
        <p:nvSpPr>
          <p:cNvPr id="16389" name="Text Box 5"/>
          <p:cNvSpPr txBox="1">
            <a:spLocks noChangeArrowheads="1"/>
          </p:cNvSpPr>
          <p:nvPr/>
        </p:nvSpPr>
        <p:spPr bwMode="auto">
          <a:xfrm>
            <a:off x="6516688" y="6308725"/>
            <a:ext cx="8921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CC"/>
                </a:solidFill>
                <a:latin typeface="Arial Black" panose="020B0A04020102020204" pitchFamily="34" charset="0"/>
              </a:rPr>
              <a:t>VENA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DB105F-B381-A741-AF9B-16AF41D2FF58}"/>
              </a:ext>
            </a:extLst>
          </p:cNvPr>
          <p:cNvSpPr>
            <a:spLocks noGrp="1"/>
          </p:cNvSpPr>
          <p:nvPr>
            <p:ph type="title"/>
          </p:nvPr>
        </p:nvSpPr>
        <p:spPr>
          <a:xfrm>
            <a:off x="0" y="35897"/>
            <a:ext cx="9036496" cy="1123950"/>
          </a:xfrm>
        </p:spPr>
        <p:txBody>
          <a:bodyPr/>
          <a:lstStyle/>
          <a:p>
            <a:r>
              <a:rPr lang="it-IT" dirty="0">
                <a:solidFill>
                  <a:schemeClr val="tx1"/>
                </a:solidFill>
                <a:latin typeface="Gurmukhi MN" panose="02020600050405020304" pitchFamily="18" charset="0"/>
                <a:cs typeface="Gurmukhi MN" panose="02020600050405020304" pitchFamily="18" charset="0"/>
              </a:rPr>
              <a:t>ARTERIE</a:t>
            </a:r>
          </a:p>
        </p:txBody>
      </p:sp>
      <p:sp>
        <p:nvSpPr>
          <p:cNvPr id="3" name="Segnaposto contenuto 2">
            <a:extLst>
              <a:ext uri="{FF2B5EF4-FFF2-40B4-BE49-F238E27FC236}">
                <a16:creationId xmlns:a16="http://schemas.microsoft.com/office/drawing/2014/main" id="{F0CA0603-F5CE-8E42-8D0F-CEC891E91426}"/>
              </a:ext>
            </a:extLst>
          </p:cNvPr>
          <p:cNvSpPr>
            <a:spLocks noGrp="1"/>
          </p:cNvSpPr>
          <p:nvPr>
            <p:ph idx="1"/>
          </p:nvPr>
        </p:nvSpPr>
        <p:spPr>
          <a:xfrm>
            <a:off x="107504" y="980728"/>
            <a:ext cx="8928992" cy="5698153"/>
          </a:xfrm>
        </p:spPr>
        <p:txBody>
          <a:bodyPr/>
          <a:lstStyle/>
          <a:p>
            <a:r>
              <a:rPr lang="it-IT" sz="2800" dirty="0">
                <a:solidFill>
                  <a:schemeClr val="tx1"/>
                </a:solidFill>
                <a:latin typeface="Chalkduster" panose="03050602040202020205" pitchFamily="66" charset="77"/>
              </a:rPr>
              <a:t>I vasi arteriosi (EFFERENTI dal CUORE) possono essere suddivisi in base alle caratteristiche dimensionali e della loro Tonaca Media:</a:t>
            </a:r>
          </a:p>
          <a:p>
            <a:endParaRPr lang="it-IT" sz="2800" dirty="0">
              <a:solidFill>
                <a:schemeClr val="tx1"/>
              </a:solidFill>
              <a:latin typeface="Chalkduster" panose="03050602040202020205" pitchFamily="66" charset="77"/>
            </a:endParaRPr>
          </a:p>
          <a:p>
            <a:pPr marL="457200" indent="-457200">
              <a:buFontTx/>
              <a:buChar char="-"/>
            </a:pPr>
            <a:r>
              <a:rPr lang="it-IT" sz="2800" b="1" dirty="0">
                <a:solidFill>
                  <a:schemeClr val="tx1"/>
                </a:solidFill>
                <a:latin typeface="Copperplate" panose="02000504000000020004" pitchFamily="2" charset="77"/>
              </a:rPr>
              <a:t>ARTERIE DI GROSSO CALIBRO o ELASTICHE</a:t>
            </a:r>
          </a:p>
          <a:p>
            <a:pPr marL="0" indent="0"/>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mic Sans MS" panose="030F0902030302020204" pitchFamily="66" charset="0"/>
              </a:rPr>
              <a:t>ARTERIE DI MEDIO CALIBRO o MUSCOLARI</a:t>
            </a:r>
          </a:p>
          <a:p>
            <a:pPr marL="0" indent="0"/>
            <a:endParaRPr lang="it-IT" sz="2800" b="1" dirty="0">
              <a:solidFill>
                <a:schemeClr val="tx1"/>
              </a:solidFill>
              <a:latin typeface="Comic Sans MS" panose="030F0902030302020204" pitchFamily="66" charset="0"/>
            </a:endParaRPr>
          </a:p>
          <a:p>
            <a:pPr marL="457200" indent="-457200">
              <a:buFontTx/>
              <a:buChar char="-"/>
            </a:pPr>
            <a:r>
              <a:rPr lang="it-IT" sz="2800" dirty="0">
                <a:solidFill>
                  <a:schemeClr val="tx1"/>
                </a:solidFill>
                <a:latin typeface="Franklin Gothic Medium" panose="020B0603020102020204" pitchFamily="34" charset="0"/>
                <a:cs typeface="Arial Hebrew Scholar" pitchFamily="2" charset="-79"/>
              </a:rPr>
              <a:t>ARTERIE DI PICCOLO CALIBRO e/o ARTERIOLE</a:t>
            </a:r>
          </a:p>
        </p:txBody>
      </p:sp>
    </p:spTree>
    <p:extLst>
      <p:ext uri="{BB962C8B-B14F-4D97-AF65-F5344CB8AC3E}">
        <p14:creationId xmlns:p14="http://schemas.microsoft.com/office/powerpoint/2010/main" val="2342734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DI GROSSO CALIBRO o ELASTICHE</a:t>
            </a:r>
          </a:p>
        </p:txBody>
      </p:sp>
      <p:sp>
        <p:nvSpPr>
          <p:cNvPr id="17410" name="Rectangle 2"/>
          <p:cNvSpPr>
            <a:spLocks noGrp="1" noChangeArrowheads="1"/>
          </p:cNvSpPr>
          <p:nvPr>
            <p:ph type="body" idx="1"/>
          </p:nvPr>
        </p:nvSpPr>
        <p:spPr>
          <a:xfrm>
            <a:off x="0" y="1295400"/>
            <a:ext cx="9144000" cy="5562600"/>
          </a:xfrm>
          <a:ln/>
        </p:spPr>
        <p:txBody>
          <a:bodyPr/>
          <a:lstStyle/>
          <a:p>
            <a:pPr marL="323850" indent="-323850">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Sono rappresentate dall’ AORTA e dal TRONCO ARTERIOSO POLMONARE.</a:t>
            </a:r>
          </a:p>
          <a:p>
            <a:pPr marL="323850" indent="-323850">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La TONACA INTIMA di Endotelio poggia su una TONACA MEDIA ricca di FIBRE ELASTICHE e scarse Fibrocellule Muscolari Lisce.</a:t>
            </a:r>
          </a:p>
          <a:p>
            <a:pPr marL="323850" indent="-323850">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La presenza di abbondanti Fibre Elastiche nella Tonaca Media giustifica la proprietà funzionale dei suddetti vasi di potersi adattare ad un’elevata pressione nella Sistole Ventricolare del Cuore, accumulare così energia potenziale nel Tessuto Elastico e «spenderla» come energia propulsiva per far progredire il sangue.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DI MEDIO CALIBRO o MUSCOLARI</a:t>
            </a:r>
          </a:p>
        </p:txBody>
      </p:sp>
      <p:sp>
        <p:nvSpPr>
          <p:cNvPr id="18434" name="Rectangle 2"/>
          <p:cNvSpPr>
            <a:spLocks noGrp="1" noChangeArrowheads="1"/>
          </p:cNvSpPr>
          <p:nvPr>
            <p:ph type="body" idx="1"/>
          </p:nvPr>
        </p:nvSpPr>
        <p:spPr>
          <a:xfrm>
            <a:off x="0" y="1295400"/>
            <a:ext cx="9144000" cy="5791200"/>
          </a:xfrm>
          <a:ln/>
        </p:spPr>
        <p:txBody>
          <a:bodyPr/>
          <a:lstStyle/>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pperplate" panose="02000504000000020004" pitchFamily="2" charset="77"/>
              </a:rPr>
              <a:t>Molte arterie sono rappresentate da questa tipologia (es: Succlavia, Carotide, Celiaca, Mesenteriche, Renali e molte ancora)</a:t>
            </a:r>
          </a:p>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pperplate" panose="02000504000000020004" pitchFamily="2" charset="77"/>
              </a:rPr>
              <a:t>La loro TONACA MEDIA è RICCA di FIBROCELLULE MUSCOLARI LISCE, deputate, con la loro contrazione, a far progredire il sangue verso i diversi distretti corporei, in considerazione del calo pressorio man mano che ci si allontana dal cuore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DI PICCOLO CALIBRO e/o ARTERIOLE</a:t>
            </a:r>
          </a:p>
        </p:txBody>
      </p:sp>
      <p:sp>
        <p:nvSpPr>
          <p:cNvPr id="19458" name="Rectangle 2"/>
          <p:cNvSpPr>
            <a:spLocks noGrp="1" noChangeArrowheads="1"/>
          </p:cNvSpPr>
          <p:nvPr>
            <p:ph type="body" idx="1"/>
          </p:nvPr>
        </p:nvSpPr>
        <p:spPr>
          <a:xfrm>
            <a:off x="0" y="1524000"/>
            <a:ext cx="9144000" cy="5638800"/>
          </a:xfrm>
          <a:ln/>
        </p:spPr>
        <p:txBody>
          <a:bodyPr/>
          <a:lstStyle/>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Presentano un diametro MINORE di 2.5 mm.</a:t>
            </a:r>
          </a:p>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Profondamente all’ Endotelio, allo Strato </a:t>
            </a:r>
            <a:r>
              <a:rPr lang="it-IT" altLang="it-IT" sz="2800" dirty="0" err="1">
                <a:solidFill>
                  <a:schemeClr val="tx1"/>
                </a:solidFill>
                <a:latin typeface="Chalkboard" panose="03050602040202020205" pitchFamily="66" charset="77"/>
              </a:rPr>
              <a:t>Sottoendoteliale</a:t>
            </a:r>
            <a:r>
              <a:rPr lang="it-IT" altLang="it-IT" sz="2800" dirty="0">
                <a:solidFill>
                  <a:schemeClr val="tx1"/>
                </a:solidFill>
                <a:latin typeface="Chalkboard" panose="03050602040202020205" pitchFamily="66" charset="77"/>
              </a:rPr>
              <a:t> ed alla Lamina Elastica Interna si nota la presenza di alcuni strati di FIBROCELLULE MUSCOLARI LISCE (non una vera e propria tonaca media), che, con la loro contrazione (controllata dal Sistema Nervoso Autonomo Ortosimpatico), modulano l’ afflusso di sangue nei microcircoli, svolgendo in tal modo un ruolo peculiare nel controllo della pressione sanguigna (concetti di Pressione Arteriosa Massima e Minima che verranno chiariti in Fisiologia).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6858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a:t>
            </a:r>
          </a:p>
        </p:txBody>
      </p:sp>
      <p:sp>
        <p:nvSpPr>
          <p:cNvPr id="5122" name="Rectangle 2"/>
          <p:cNvSpPr>
            <a:spLocks noGrp="1" noChangeArrowheads="1"/>
          </p:cNvSpPr>
          <p:nvPr>
            <p:ph type="body" idx="1"/>
          </p:nvPr>
        </p:nvSpPr>
        <p:spPr>
          <a:xfrm>
            <a:off x="0" y="1052736"/>
            <a:ext cx="9144000" cy="5943600"/>
          </a:xfrm>
          <a:ln/>
        </p:spPr>
        <p:txBody>
          <a:bodyPr/>
          <a:lstStyle/>
          <a:p>
            <a:pPr marL="323850" indent="-323850" algn="just">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CONSTA DI DUE DISTINTI SISTEMI CIRCOLATORI, TUTTAVIA TRA LORO INTEGRATI DAL PUNTO DI VISTA MORFO-FUNZIONALE, NELL’ AMBITO DEI QUALI SCORRONO TESSUTI CONNETTIVI «A MATRICE EXTRACELLULARE LIQUIDA»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SISTEMA CIRCOLATORIO SANGUIFERO, in cui vi scorre il SANGUE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SISTEMA CIRCOLATORIO LINFATICO, in cui vi scorre la LINFA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a:t>
            </a:r>
          </a:p>
        </p:txBody>
      </p:sp>
      <p:sp>
        <p:nvSpPr>
          <p:cNvPr id="20482" name="Rectangle 2"/>
          <p:cNvSpPr>
            <a:spLocks noGrp="1" noChangeArrowheads="1"/>
          </p:cNvSpPr>
          <p:nvPr>
            <p:ph type="body" idx="1"/>
          </p:nvPr>
        </p:nvSpPr>
        <p:spPr>
          <a:xfrm>
            <a:off x="0" y="1066800"/>
            <a:ext cx="9144000" cy="5791200"/>
          </a:xfrm>
          <a:ln/>
        </p:spPr>
        <p:txBody>
          <a:bodyPr/>
          <a:lstStyle/>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mic Sans MS" panose="030F0902030302020204" pitchFamily="66" charset="0"/>
              </a:rPr>
              <a:t>A differenza delle Arterie, nelle VENE non si possono distinguere nettamente le varie tonache, essendo molto meno evidenti, se non addirittura assenti, le Lamine Elastiche Interna ed Esterna.</a:t>
            </a:r>
          </a:p>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A partire dai Microcircoli, si possono comunque descrivere:</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VENE DI PICCOLO CALIBRO o VENULE</a:t>
            </a:r>
            <a:r>
              <a:rPr lang="it-IT" altLang="it-IT" sz="2600" dirty="0">
                <a:solidFill>
                  <a:schemeClr val="tx1"/>
                </a:solidFill>
                <a:latin typeface="Chalkboard" panose="03050602040202020205" pitchFamily="66" charset="77"/>
              </a:rPr>
              <a:t>: raccolgono il sangue refluo dai Microcircoli</a:t>
            </a:r>
            <a:r>
              <a:rPr lang="it-IT" altLang="it-IT" sz="2600" dirty="0">
                <a:solidFill>
                  <a:schemeClr val="tx1"/>
                </a:solidFill>
                <a:latin typeface="Copperplate" panose="02000504000000020004" pitchFamily="2" charset="77"/>
              </a:rPr>
              <a:t>.</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VENE DI TIPO RECETTIVO</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Arial Hebrew Scholar" pitchFamily="2" charset="-79"/>
                <a:cs typeface="Arial Hebrew Scholar" pitchFamily="2" charset="-79"/>
              </a:rPr>
              <a:t>VENE DI TIPO PROPULSIVO</a:t>
            </a:r>
            <a:r>
              <a:rPr lang="it-IT" altLang="it-IT" sz="2600" dirty="0">
                <a:solidFill>
                  <a:schemeClr val="tx1"/>
                </a:solidFill>
                <a:latin typeface="Arial Hebrew Scholar" pitchFamily="2" charset="-79"/>
                <a:cs typeface="Arial Hebrew Scholar" pitchFamily="2" charset="-79"/>
              </a:rPr>
              <a:t>.</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Arial Hebrew Scholar" pitchFamily="2" charset="-79"/>
              <a:cs typeface="Arial Hebrew Scholar" pitchFamily="2" charset="-79"/>
            </a:endParaRPr>
          </a:p>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Queste due ultime tipologie tengono conto sia del Calo pressorio nel ritorno venoso, sia della normale stazione eretta del corpo umano.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261EBA-791A-BD4F-A4DA-8593E5F74FE4}"/>
              </a:ext>
            </a:extLst>
          </p:cNvPr>
          <p:cNvSpPr>
            <a:spLocks noGrp="1"/>
          </p:cNvSpPr>
          <p:nvPr>
            <p:ph type="title"/>
          </p:nvPr>
        </p:nvSpPr>
        <p:spPr>
          <a:xfrm>
            <a:off x="661676" y="13679"/>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VENE DI TIPO RECETTIVO</a:t>
            </a:r>
          </a:p>
        </p:txBody>
      </p:sp>
      <p:sp>
        <p:nvSpPr>
          <p:cNvPr id="3" name="Segnaposto contenuto 2">
            <a:extLst>
              <a:ext uri="{FF2B5EF4-FFF2-40B4-BE49-F238E27FC236}">
                <a16:creationId xmlns:a16="http://schemas.microsoft.com/office/drawing/2014/main" id="{DA5C16F8-D2F9-C347-BD1F-459C1938288D}"/>
              </a:ext>
            </a:extLst>
          </p:cNvPr>
          <p:cNvSpPr>
            <a:spLocks noGrp="1"/>
          </p:cNvSpPr>
          <p:nvPr>
            <p:ph idx="1"/>
          </p:nvPr>
        </p:nvSpPr>
        <p:spPr>
          <a:xfrm>
            <a:off x="107504" y="1340768"/>
            <a:ext cx="8928992" cy="5517232"/>
          </a:xfrm>
        </p:spPr>
        <p:txBody>
          <a:bodyPr/>
          <a:lstStyle/>
          <a:p>
            <a:r>
              <a:rPr lang="it-IT" sz="2800" dirty="0">
                <a:solidFill>
                  <a:schemeClr val="tx1"/>
                </a:solidFill>
                <a:latin typeface="Chalkduster" panose="03050602040202020205" pitchFamily="66" charset="77"/>
              </a:rPr>
              <a:t>Sono rappresentate dalle Vene che drenano il sangue dai distretti corporei SOPRADIAFRAMMATICI del corpo, situati pertanto SUPERIORMENTE al Cuore (che poggia sul Centro Frenico del Diaframma).</a:t>
            </a:r>
          </a:p>
          <a:p>
            <a:r>
              <a:rPr lang="it-IT" sz="2800" dirty="0">
                <a:solidFill>
                  <a:schemeClr val="tx1"/>
                </a:solidFill>
                <a:latin typeface="Chalkboard" panose="03050602040202020205" pitchFamily="66" charset="77"/>
              </a:rPr>
              <a:t>Il sangue, pertanto, </a:t>
            </a:r>
            <a:r>
              <a:rPr lang="it-IT" sz="2800" dirty="0" err="1">
                <a:solidFill>
                  <a:schemeClr val="tx1"/>
                </a:solidFill>
                <a:latin typeface="Chalkboard" panose="03050602040202020205" pitchFamily="66" charset="77"/>
              </a:rPr>
              <a:t>puo’</a:t>
            </a:r>
            <a:r>
              <a:rPr lang="it-IT" sz="2800" dirty="0">
                <a:solidFill>
                  <a:schemeClr val="tx1"/>
                </a:solidFill>
                <a:latin typeface="Chalkboard" panose="03050602040202020205" pitchFamily="66" charset="77"/>
              </a:rPr>
              <a:t> in un certo senso «sfruttare» la gravità per favorire il suo ritorno venoso al cuore.</a:t>
            </a:r>
          </a:p>
        </p:txBody>
      </p:sp>
    </p:spTree>
    <p:extLst>
      <p:ext uri="{BB962C8B-B14F-4D97-AF65-F5344CB8AC3E}">
        <p14:creationId xmlns:p14="http://schemas.microsoft.com/office/powerpoint/2010/main" val="2247977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261EBA-791A-BD4F-A4DA-8593E5F74FE4}"/>
              </a:ext>
            </a:extLst>
          </p:cNvPr>
          <p:cNvSpPr>
            <a:spLocks noGrp="1"/>
          </p:cNvSpPr>
          <p:nvPr>
            <p:ph type="title"/>
          </p:nvPr>
        </p:nvSpPr>
        <p:spPr>
          <a:xfrm>
            <a:off x="661676" y="13679"/>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VENE DI TIPO PROPULSIVO</a:t>
            </a:r>
          </a:p>
        </p:txBody>
      </p:sp>
      <p:sp>
        <p:nvSpPr>
          <p:cNvPr id="3" name="Segnaposto contenuto 2">
            <a:extLst>
              <a:ext uri="{FF2B5EF4-FFF2-40B4-BE49-F238E27FC236}">
                <a16:creationId xmlns:a16="http://schemas.microsoft.com/office/drawing/2014/main" id="{DA5C16F8-D2F9-C347-BD1F-459C1938288D}"/>
              </a:ext>
            </a:extLst>
          </p:cNvPr>
          <p:cNvSpPr>
            <a:spLocks noGrp="1"/>
          </p:cNvSpPr>
          <p:nvPr>
            <p:ph idx="1"/>
          </p:nvPr>
        </p:nvSpPr>
        <p:spPr>
          <a:xfrm>
            <a:off x="73855" y="1052736"/>
            <a:ext cx="8928992" cy="5517232"/>
          </a:xfrm>
        </p:spPr>
        <p:txBody>
          <a:bodyPr/>
          <a:lstStyle/>
          <a:p>
            <a:r>
              <a:rPr lang="it-IT" sz="2400" dirty="0">
                <a:solidFill>
                  <a:schemeClr val="tx1"/>
                </a:solidFill>
                <a:latin typeface="Copperplate" panose="02000504000000020004" pitchFamily="2" charset="77"/>
              </a:rPr>
              <a:t>Per il Ritorno Venoso del Sangue dai Distretti Corporei Sottodiaframmatici, il flusso del sangue deve «</a:t>
            </a:r>
            <a:r>
              <a:rPr lang="it-IT" sz="2400" dirty="0" err="1">
                <a:solidFill>
                  <a:schemeClr val="tx1"/>
                </a:solidFill>
                <a:latin typeface="Copperplate" panose="02000504000000020004" pitchFamily="2" charset="77"/>
              </a:rPr>
              <a:t>vincere»la</a:t>
            </a:r>
            <a:r>
              <a:rPr lang="it-IT" sz="2400" dirty="0">
                <a:solidFill>
                  <a:schemeClr val="tx1"/>
                </a:solidFill>
                <a:latin typeface="Copperplate" panose="02000504000000020004" pitchFamily="2" charset="77"/>
              </a:rPr>
              <a:t> gravità, pertanto la loro Tonaca MEDIA / AVVENTIZIA presenta un cospicuo contingente di FIBROCELLULE MUSCOLARI LISCE che, con la loro contrazione, favoriscono il procedere del sangue verso il cuore.</a:t>
            </a:r>
          </a:p>
          <a:p>
            <a:r>
              <a:rPr lang="it-IT" sz="2400" dirty="0">
                <a:solidFill>
                  <a:schemeClr val="tx1"/>
                </a:solidFill>
                <a:latin typeface="Copperplate" panose="02000504000000020004" pitchFamily="2" charset="77"/>
              </a:rPr>
              <a:t>All’ interno del lume sono poi presenti delle VALVOLE A NIDO di RONDINE, che si chiudono al passaggio del sangue, impedendone, in condizioni normali, il reflusso verso i distretti inferiori. </a:t>
            </a:r>
          </a:p>
          <a:p>
            <a:r>
              <a:rPr lang="it-IT" sz="2400" dirty="0">
                <a:solidFill>
                  <a:schemeClr val="tx1"/>
                </a:solidFill>
                <a:latin typeface="Copperplate" panose="02000504000000020004" pitchFamily="2" charset="77"/>
              </a:rPr>
              <a:t>La loro azione è ulteriormente coadiuvata dalle contrazioni dei muscoli striati scheletrici del distretto anatomico di competenza. </a:t>
            </a:r>
          </a:p>
        </p:txBody>
      </p:sp>
    </p:spTree>
    <p:extLst>
      <p:ext uri="{BB962C8B-B14F-4D97-AF65-F5344CB8AC3E}">
        <p14:creationId xmlns:p14="http://schemas.microsoft.com/office/powerpoint/2010/main" val="482730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16125" y="0"/>
            <a:ext cx="6048375" cy="6767513"/>
          </a:xfrm>
          <a:prstGeom prst="rect">
            <a:avLst/>
          </a:prstGeom>
          <a:noFill/>
          <a:ln>
            <a:noFill/>
          </a:ln>
          <a:effectLst/>
          <a:extLst>
            <a:ext uri="{909E8E84-426E-40DD-AFC4-6F175D3DCCD1}">
              <a14:hiddenFill xmlns:a14="http://schemas.microsoft.com/office/drawing/2010/main">
                <a:blipFill dpi="0" rotWithShape="0">
                  <a:blip/>
                  <a:srcRect l="5396" t="4115" r="5666" b="144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4A4F75-560D-684D-A97A-6D345F874B2A}"/>
              </a:ext>
            </a:extLst>
          </p:cNvPr>
          <p:cNvSpPr>
            <a:spLocks noGrp="1"/>
          </p:cNvSpPr>
          <p:nvPr>
            <p:ph type="title"/>
          </p:nvPr>
        </p:nvSpPr>
        <p:spPr>
          <a:xfrm>
            <a:off x="611560" y="2276872"/>
            <a:ext cx="7753350" cy="1123950"/>
          </a:xfrm>
        </p:spPr>
        <p:txBody>
          <a:bodyPr/>
          <a:lstStyle/>
          <a:p>
            <a:r>
              <a:rPr lang="it-IT" dirty="0">
                <a:solidFill>
                  <a:schemeClr val="tx1"/>
                </a:solidFill>
                <a:latin typeface="Gurmukhi MN" panose="02020600050405020304" pitchFamily="18" charset="0"/>
                <a:cs typeface="Gurmukhi MN" panose="02020600050405020304" pitchFamily="18" charset="0"/>
              </a:rPr>
              <a:t>MICROCIRCOLI  SANGUIFERI</a:t>
            </a:r>
          </a:p>
        </p:txBody>
      </p:sp>
    </p:spTree>
    <p:extLst>
      <p:ext uri="{BB962C8B-B14F-4D97-AF65-F5344CB8AC3E}">
        <p14:creationId xmlns:p14="http://schemas.microsoft.com/office/powerpoint/2010/main" val="2518064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90538" y="6384925"/>
            <a:ext cx="830580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4572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9144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1371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18288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marL="0" lvl="4" indent="0">
              <a:buClrTx/>
              <a:buFontTx/>
              <a:buNone/>
            </a:pPr>
            <a:r>
              <a:rPr lang="it-IT" altLang="it-IT" sz="1000">
                <a:solidFill>
                  <a:srgbClr val="000000"/>
                </a:solidFill>
                <a:latin typeface="Arial" panose="020B0604020202020204" pitchFamily="34" charset="0"/>
                <a:cs typeface="Arial" panose="020B0604020202020204" pitchFamily="34" charset="0"/>
              </a:rPr>
              <a:t>G.J. Tortora, M.T. Nielsen                                                                                 </a:t>
            </a:r>
            <a:r>
              <a:rPr lang="it-IT" altLang="it-IT" sz="1000" b="1">
                <a:solidFill>
                  <a:srgbClr val="000000"/>
                </a:solidFill>
                <a:latin typeface="Arial" panose="020B0604020202020204" pitchFamily="34" charset="0"/>
                <a:cs typeface="Arial" panose="020B0604020202020204" pitchFamily="34" charset="0"/>
              </a:rPr>
              <a:t>Principi di Anatomia umana</a:t>
            </a:r>
            <a:r>
              <a:rPr lang="it-IT" altLang="it-IT" sz="1000">
                <a:solidFill>
                  <a:srgbClr val="000000"/>
                </a:solidFill>
                <a:latin typeface="Arial" panose="020B0604020202020204" pitchFamily="34" charset="0"/>
                <a:cs typeface="Arial" panose="020B0604020202020204" pitchFamily="34" charset="0"/>
              </a:rPr>
              <a:t>                                                                                   Copyright 2012 C.E.A. Casa Editrice Ambrosiana</a:t>
            </a:r>
            <a:r>
              <a:rPr lang="it-IT" altLang="it-IT" sz="1200">
                <a:solidFill>
                  <a:srgbClr val="000000"/>
                </a:solidFill>
                <a:latin typeface="Arial" panose="020B0604020202020204" pitchFamily="34" charset="0"/>
                <a:cs typeface="Arial" panose="020B0604020202020204" pitchFamily="34" charset="0"/>
              </a:rPr>
              <a:t> </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01888" y="223838"/>
            <a:ext cx="4330700" cy="599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33B4B42-2286-3C46-A1D7-8631A792A665}"/>
              </a:ext>
            </a:extLst>
          </p:cNvPr>
          <p:cNvSpPr>
            <a:spLocks noGrp="1"/>
          </p:cNvSpPr>
          <p:nvPr>
            <p:ph type="title"/>
          </p:nvPr>
        </p:nvSpPr>
        <p:spPr>
          <a:xfrm>
            <a:off x="685800" y="1463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MICROCIRCOLI. SANGUIFERI</a:t>
            </a:r>
          </a:p>
        </p:txBody>
      </p:sp>
      <p:sp>
        <p:nvSpPr>
          <p:cNvPr id="5" name="Segnaposto contenuto 4">
            <a:extLst>
              <a:ext uri="{FF2B5EF4-FFF2-40B4-BE49-F238E27FC236}">
                <a16:creationId xmlns:a16="http://schemas.microsoft.com/office/drawing/2014/main" id="{E6760911-F6C7-F74F-8C57-A5D5151CBCBF}"/>
              </a:ext>
            </a:extLst>
          </p:cNvPr>
          <p:cNvSpPr>
            <a:spLocks noGrp="1"/>
          </p:cNvSpPr>
          <p:nvPr>
            <p:ph idx="1"/>
          </p:nvPr>
        </p:nvSpPr>
        <p:spPr>
          <a:xfrm>
            <a:off x="0" y="1052736"/>
            <a:ext cx="9036496" cy="5517232"/>
          </a:xfrm>
        </p:spPr>
        <p:txBody>
          <a:bodyPr/>
          <a:lstStyle/>
          <a:p>
            <a:r>
              <a:rPr lang="it-IT" sz="2500" dirty="0">
                <a:solidFill>
                  <a:schemeClr val="tx1"/>
                </a:solidFill>
                <a:latin typeface="Copperplate" panose="02000504000000020004" pitchFamily="2" charset="77"/>
              </a:rPr>
              <a:t>Sono Distretti vascolari di INTERPOSIZIONE, di norma (con alcune eccezioni), tra un Circolo Arterioso ed un Circolo Venoso, sia della Circolazione Sistemica, sia della Circolazione Polmonare. </a:t>
            </a:r>
          </a:p>
          <a:p>
            <a:r>
              <a:rPr lang="it-IT" sz="2500" dirty="0">
                <a:solidFill>
                  <a:schemeClr val="tx1"/>
                </a:solidFill>
                <a:latin typeface="Copperplate" panose="02000504000000020004" pitchFamily="2" charset="77"/>
              </a:rPr>
              <a:t>I vasi dei Microcircoli sono:</a:t>
            </a:r>
          </a:p>
          <a:p>
            <a:pPr marL="457200" indent="-457200">
              <a:buFontTx/>
              <a:buChar char="-"/>
            </a:pPr>
            <a:r>
              <a:rPr lang="it-IT" sz="2500" dirty="0">
                <a:solidFill>
                  <a:schemeClr val="tx1"/>
                </a:solidFill>
                <a:latin typeface="Copperplate" panose="02000504000000020004" pitchFamily="2" charset="77"/>
              </a:rPr>
              <a:t>CAPILLARI (calibro 7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suddivisi:</a:t>
            </a:r>
          </a:p>
          <a:p>
            <a:pPr marL="0" indent="0"/>
            <a:r>
              <a:rPr lang="it-IT" sz="2500" dirty="0">
                <a:solidFill>
                  <a:schemeClr val="tx1"/>
                </a:solidFill>
                <a:latin typeface="Copperplate" panose="02000504000000020004" pitchFamily="2" charset="77"/>
              </a:rPr>
              <a:t>     CAPILLARI CONTINUI</a:t>
            </a:r>
          </a:p>
          <a:p>
            <a:pPr marL="0" indent="0"/>
            <a:r>
              <a:rPr lang="it-IT" sz="2500" dirty="0">
                <a:solidFill>
                  <a:schemeClr val="tx1"/>
                </a:solidFill>
                <a:latin typeface="Copperplate" panose="02000504000000020004" pitchFamily="2" charset="77"/>
              </a:rPr>
              <a:t>     CAPILLARI FENESTRATI</a:t>
            </a:r>
          </a:p>
          <a:p>
            <a:pPr marL="0" indent="0"/>
            <a:r>
              <a:rPr lang="it-IT" sz="2500" dirty="0">
                <a:solidFill>
                  <a:schemeClr val="tx1"/>
                </a:solidFill>
                <a:latin typeface="Copperplate" panose="02000504000000020004" pitchFamily="2" charset="77"/>
              </a:rPr>
              <a:t>- SINUSOIDI (calibro 20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localizzati in organi dove avvengono scambi di strutture di rilevanti dimensioni (non solo molecole, ma anche cellule, come nel midollo osseo)</a:t>
            </a:r>
          </a:p>
        </p:txBody>
      </p:sp>
    </p:spTree>
    <p:extLst>
      <p:ext uri="{BB962C8B-B14F-4D97-AF65-F5344CB8AC3E}">
        <p14:creationId xmlns:p14="http://schemas.microsoft.com/office/powerpoint/2010/main" val="1322526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03"/>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311150"/>
            <a:ext cx="9144000" cy="6235700"/>
          </a:xfrm>
          <a:prstGeom prst="rect">
            <a:avLst/>
          </a:prstGeom>
          <a:noFill/>
          <a:ln>
            <a:noFill/>
          </a:ln>
        </p:spPr>
      </p:pic>
    </p:spTree>
    <p:extLst>
      <p:ext uri="{BB962C8B-B14F-4D97-AF65-F5344CB8AC3E}">
        <p14:creationId xmlns:p14="http://schemas.microsoft.com/office/powerpoint/2010/main" val="3402086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1">
            <a:extLst>
              <a:ext uri="{FF2B5EF4-FFF2-40B4-BE49-F238E27FC236}">
                <a16:creationId xmlns:a16="http://schemas.microsoft.com/office/drawing/2014/main" id="{24F273D2-598F-8046-9015-D2996E7C51C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92425" y="241300"/>
            <a:ext cx="33591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450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577" name="Group 1"/>
          <p:cNvGrpSpPr>
            <a:grpSpLocks/>
          </p:cNvGrpSpPr>
          <p:nvPr/>
        </p:nvGrpSpPr>
        <p:grpSpPr bwMode="auto">
          <a:xfrm>
            <a:off x="5397500" y="215900"/>
            <a:ext cx="3727450" cy="6623050"/>
            <a:chOff x="3400" y="136"/>
            <a:chExt cx="2348" cy="4172"/>
          </a:xfrm>
        </p:grpSpPr>
        <p:pic>
          <p:nvPicPr>
            <p:cNvPr id="24578"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3400" y="136"/>
              <a:ext cx="2348" cy="417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Rectangle 3"/>
            <p:cNvSpPr>
              <a:spLocks noChangeArrowheads="1"/>
            </p:cNvSpPr>
            <p:nvPr/>
          </p:nvSpPr>
          <p:spPr bwMode="auto">
            <a:xfrm>
              <a:off x="3458" y="165"/>
              <a:ext cx="2224" cy="4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2458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765175"/>
            <a:ext cx="5300663" cy="5689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Line 5"/>
          <p:cNvSpPr>
            <a:spLocks noChangeShapeType="1"/>
          </p:cNvSpPr>
          <p:nvPr/>
        </p:nvSpPr>
        <p:spPr bwMode="auto">
          <a:xfrm>
            <a:off x="5292725" y="1557338"/>
            <a:ext cx="792163" cy="158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2" name="Line 6"/>
          <p:cNvSpPr>
            <a:spLocks noChangeShapeType="1"/>
          </p:cNvSpPr>
          <p:nvPr/>
        </p:nvSpPr>
        <p:spPr bwMode="auto">
          <a:xfrm>
            <a:off x="5219700" y="3357563"/>
            <a:ext cx="1008063" cy="7143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3" name="Line 7"/>
          <p:cNvSpPr>
            <a:spLocks noChangeShapeType="1"/>
          </p:cNvSpPr>
          <p:nvPr/>
        </p:nvSpPr>
        <p:spPr bwMode="auto">
          <a:xfrm>
            <a:off x="5219700" y="5373688"/>
            <a:ext cx="865188" cy="215900"/>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4" name="Text Box 8"/>
          <p:cNvSpPr txBox="1">
            <a:spLocks noChangeArrowheads="1"/>
          </p:cNvSpPr>
          <p:nvPr/>
        </p:nvSpPr>
        <p:spPr bwMode="auto">
          <a:xfrm>
            <a:off x="900113" y="193675"/>
            <a:ext cx="383820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Gurmukhi MN" panose="02020600050405020304" pitchFamily="18" charset="0"/>
                <a:cs typeface="Gurmukhi MN" panose="02020600050405020304" pitchFamily="18" charset="0"/>
              </a:rPr>
              <a:t>CAPILLARI e SINUSOIDI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040313" cy="6858000"/>
          </a:xfrm>
          <a:prstGeom prst="rect">
            <a:avLst/>
          </a:prstGeom>
          <a:noFill/>
          <a:ln>
            <a:noFill/>
          </a:ln>
          <a:effectLst/>
          <a:extLst>
            <a:ext uri="{909E8E84-426E-40DD-AFC4-6F175D3DCCD1}">
              <a14:hiddenFill xmlns:a14="http://schemas.microsoft.com/office/drawing/2010/main">
                <a:blipFill dpi="0" rotWithShape="0">
                  <a:blip/>
                  <a:srcRect l="7382" t="4440" r="7654" b="1979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4775" y="0"/>
            <a:ext cx="3887788" cy="6846888"/>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C6622E-B59F-C249-AF13-465CF402BA59}"/>
              </a:ext>
            </a:extLst>
          </p:cNvPr>
          <p:cNvSpPr>
            <a:spLocks noGrp="1"/>
          </p:cNvSpPr>
          <p:nvPr>
            <p:ph type="title"/>
          </p:nvPr>
        </p:nvSpPr>
        <p:spPr>
          <a:xfrm>
            <a:off x="666077" y="35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CAPILLARI SANGUIFERI</a:t>
            </a:r>
          </a:p>
        </p:txBody>
      </p:sp>
      <p:sp>
        <p:nvSpPr>
          <p:cNvPr id="3" name="Segnaposto contenuto 2">
            <a:extLst>
              <a:ext uri="{FF2B5EF4-FFF2-40B4-BE49-F238E27FC236}">
                <a16:creationId xmlns:a16="http://schemas.microsoft.com/office/drawing/2014/main" id="{52853C98-F8A5-EC4E-8284-936B716013EE}"/>
              </a:ext>
            </a:extLst>
          </p:cNvPr>
          <p:cNvSpPr>
            <a:spLocks noGrp="1"/>
          </p:cNvSpPr>
          <p:nvPr>
            <p:ph idx="1"/>
          </p:nvPr>
        </p:nvSpPr>
        <p:spPr>
          <a:xfrm>
            <a:off x="0" y="908720"/>
            <a:ext cx="9144000" cy="5805264"/>
          </a:xfrm>
        </p:spPr>
        <p:txBody>
          <a:bodyPr/>
          <a:lstStyle/>
          <a:p>
            <a:r>
              <a:rPr lang="it-IT" sz="2500" dirty="0">
                <a:solidFill>
                  <a:schemeClr val="tx1"/>
                </a:solidFill>
                <a:latin typeface="Chalkboard" panose="03050602040202020205" pitchFamily="66" charset="77"/>
              </a:rPr>
              <a:t>Il loro LUME è limitato da Cellule Endoteliali.</a:t>
            </a:r>
          </a:p>
          <a:p>
            <a:r>
              <a:rPr lang="it-IT" sz="2500" dirty="0">
                <a:solidFill>
                  <a:schemeClr val="tx1"/>
                </a:solidFill>
                <a:latin typeface="Chalkboard" panose="03050602040202020205" pitchFamily="66" charset="77"/>
              </a:rPr>
              <a:t>Esternamente all’Endotelio sono presenti i PERICITI (Cellule con proprietà Contrattili e Fagocitarie).</a:t>
            </a:r>
          </a:p>
          <a:p>
            <a:r>
              <a:rPr lang="it-IT" sz="2500" dirty="0">
                <a:solidFill>
                  <a:schemeClr val="tx1"/>
                </a:solidFill>
                <a:latin typeface="Chalkboard" panose="03050602040202020205" pitchFamily="66" charset="77"/>
              </a:rPr>
              <a:t>Molecole LIPOFILE passano per semplice diffusione.</a:t>
            </a:r>
          </a:p>
          <a:p>
            <a:r>
              <a:rPr lang="it-IT" sz="2500" dirty="0">
                <a:solidFill>
                  <a:schemeClr val="tx1"/>
                </a:solidFill>
                <a:latin typeface="Chalkboard" panose="03050602040202020205" pitchFamily="66" charset="77"/>
              </a:rPr>
              <a:t>Nei Capillari CONTINUI il passaggio di molecole è limitato all’ acqua ed a specie chimiche IDROFILE di piccole dimensioni (ioni e piccole molecole organiche, quale è il Glucosio), eventualmente mediante l’ impiego di specifici «</a:t>
            </a:r>
            <a:r>
              <a:rPr lang="it-IT" sz="2500" dirty="0" err="1">
                <a:solidFill>
                  <a:schemeClr val="tx1"/>
                </a:solidFill>
                <a:latin typeface="Chalkboard" panose="03050602040202020205" pitchFamily="66" charset="77"/>
              </a:rPr>
              <a:t>carriers</a:t>
            </a:r>
            <a:r>
              <a:rPr lang="it-IT" sz="2500" dirty="0">
                <a:solidFill>
                  <a:schemeClr val="tx1"/>
                </a:solidFill>
                <a:latin typeface="Chalkboard" panose="03050602040202020205" pitchFamily="66" charset="77"/>
              </a:rPr>
              <a:t>».</a:t>
            </a:r>
          </a:p>
          <a:p>
            <a:r>
              <a:rPr lang="it-IT" sz="2500" dirty="0">
                <a:solidFill>
                  <a:schemeClr val="tx1"/>
                </a:solidFill>
                <a:latin typeface="Chalkboard" panose="03050602040202020205" pitchFamily="66" charset="77"/>
              </a:rPr>
              <a:t>Nei capillari FENESTRATI sono presenti sull’Endotelio aperture che, associate alla Membrana Basale dello stesso, consentono il passaggio di molecole di peso molecolare cospicuo (circa 70 </a:t>
            </a:r>
            <a:r>
              <a:rPr lang="it-IT" sz="2500" dirty="0" err="1">
                <a:solidFill>
                  <a:schemeClr val="tx1"/>
                </a:solidFill>
                <a:latin typeface="Chalkboard" panose="03050602040202020205" pitchFamily="66" charset="77"/>
              </a:rPr>
              <a:t>kDa</a:t>
            </a:r>
            <a:r>
              <a:rPr lang="it-IT" sz="2500" dirty="0">
                <a:solidFill>
                  <a:schemeClr val="tx1"/>
                </a:solidFill>
                <a:latin typeface="Chalkboard" panose="03050602040202020205" pitchFamily="66" charset="77"/>
              </a:rPr>
              <a:t> nei capillari del Glomerulo Renale, impegnato nella Ultrafiltrazione del Plasma, per la produzione della PREURINA</a:t>
            </a:r>
            <a:r>
              <a:rPr lang="it-IT" sz="2800" dirty="0">
                <a:solidFill>
                  <a:schemeClr val="tx1"/>
                </a:solidFill>
                <a:latin typeface="Chalkboard" panose="03050602040202020205" pitchFamily="66" charset="77"/>
              </a:rPr>
              <a:t>) </a:t>
            </a:r>
          </a:p>
        </p:txBody>
      </p:sp>
    </p:spTree>
    <p:extLst>
      <p:ext uri="{BB962C8B-B14F-4D97-AF65-F5344CB8AC3E}">
        <p14:creationId xmlns:p14="http://schemas.microsoft.com/office/powerpoint/2010/main" val="1076517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189" t="2560" r="7043" b="10675"/>
          <a:stretch>
            <a:fillRect/>
          </a:stretch>
        </p:blipFill>
        <p:spPr bwMode="auto">
          <a:xfrm>
            <a:off x="71438" y="71438"/>
            <a:ext cx="8999537" cy="6767512"/>
          </a:xfrm>
          <a:prstGeom prst="rect">
            <a:avLst/>
          </a:prstGeom>
          <a:noFill/>
          <a:ln>
            <a:noFill/>
          </a:ln>
          <a:effectLst/>
          <a:extLst>
            <a:ext uri="{909E8E84-426E-40DD-AFC4-6F175D3DCCD1}">
              <a14:hiddenFill xmlns:a14="http://schemas.microsoft.com/office/drawing/2010/main">
                <a:blipFill dpi="0" rotWithShape="0">
                  <a:blip/>
                  <a:srcRect l="4189" t="2560" r="7043" b="1067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87AF97-E8A4-784A-961F-EFEAE6DF882E}"/>
              </a:ext>
            </a:extLst>
          </p:cNvPr>
          <p:cNvSpPr>
            <a:spLocks noGrp="1"/>
          </p:cNvSpPr>
          <p:nvPr>
            <p:ph type="title"/>
          </p:nvPr>
        </p:nvSpPr>
        <p:spPr>
          <a:xfrm>
            <a:off x="611560" y="2564904"/>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INTERAZIONI MORFO-FUNZIONALI tra CIRCOLO SANGUIFERO e LINFATICO a LIVELLO dei MICROCIRCOLI e RIASSORBIMENTO del LIQUIDO INTERSTIZIALE</a:t>
            </a:r>
          </a:p>
        </p:txBody>
      </p:sp>
    </p:spTree>
    <p:extLst>
      <p:ext uri="{BB962C8B-B14F-4D97-AF65-F5344CB8AC3E}">
        <p14:creationId xmlns:p14="http://schemas.microsoft.com/office/powerpoint/2010/main" val="4042198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l="821" r="2820" b="8383"/>
          <a:stretch>
            <a:fillRect/>
          </a:stretch>
        </p:blipFill>
        <p:spPr bwMode="auto">
          <a:xfrm>
            <a:off x="18372" y="404664"/>
            <a:ext cx="9125628" cy="6453336"/>
          </a:xfrm>
          <a:prstGeom prst="rect">
            <a:avLst/>
          </a:prstGeom>
          <a:noFill/>
          <a:ln>
            <a:noFill/>
          </a:ln>
          <a:effectLst/>
          <a:extLst>
            <a:ext uri="{909E8E84-426E-40DD-AFC4-6F175D3DCCD1}">
              <a14:hiddenFill xmlns:a14="http://schemas.microsoft.com/office/drawing/2010/main">
                <a:blipFill dpi="0" rotWithShape="0">
                  <a:blip>
                    <a:lum bright="12000" contrast="6000"/>
                  </a:blip>
                  <a:srcRect l="821" r="2820" b="83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92BFBF0B-4DB1-304D-9566-9810EC231B67}"/>
              </a:ext>
            </a:extLst>
          </p:cNvPr>
          <p:cNvSpPr txBox="1"/>
          <p:nvPr/>
        </p:nvSpPr>
        <p:spPr>
          <a:xfrm>
            <a:off x="6588223" y="188640"/>
            <a:ext cx="2376265" cy="1938992"/>
          </a:xfrm>
          <a:prstGeom prst="rect">
            <a:avLst/>
          </a:prstGeom>
          <a:noFill/>
        </p:spPr>
        <p:txBody>
          <a:bodyPr wrap="square" rtlCol="0">
            <a:spAutoFit/>
          </a:bodyPr>
          <a:lstStyle/>
          <a:p>
            <a:pPr algn="ctr"/>
            <a:r>
              <a:rPr lang="it-IT" sz="2000" b="1" dirty="0">
                <a:solidFill>
                  <a:schemeClr val="tx1"/>
                </a:solidFill>
                <a:latin typeface="Gurmukhi MN" panose="02020600050405020304" pitchFamily="18" charset="0"/>
                <a:cs typeface="Gurmukhi MN" panose="02020600050405020304" pitchFamily="18" charset="0"/>
              </a:rPr>
              <a:t>SPAZIO</a:t>
            </a:r>
          </a:p>
          <a:p>
            <a:pPr algn="ctr"/>
            <a:r>
              <a:rPr lang="it-IT" sz="2000" b="1" dirty="0">
                <a:solidFill>
                  <a:schemeClr val="tx1"/>
                </a:solidFill>
                <a:latin typeface="Gurmukhi MN" panose="02020600050405020304" pitchFamily="18" charset="0"/>
                <a:cs typeface="Gurmukhi MN" panose="02020600050405020304" pitchFamily="18" charset="0"/>
              </a:rPr>
              <a:t>INTERSTIZIALE:</a:t>
            </a:r>
          </a:p>
          <a:p>
            <a:pPr algn="ctr"/>
            <a:r>
              <a:rPr lang="it-IT" sz="2000" b="1" dirty="0">
                <a:solidFill>
                  <a:schemeClr val="tx1"/>
                </a:solidFill>
                <a:latin typeface="Gurmukhi MN" panose="02020600050405020304" pitchFamily="18" charset="0"/>
                <a:cs typeface="Gurmukhi MN" panose="02020600050405020304" pitchFamily="18" charset="0"/>
              </a:rPr>
              <a:t>MICROCIRCOLO e </a:t>
            </a:r>
            <a:br>
              <a:rPr lang="it-IT" sz="2000" b="1" dirty="0">
                <a:solidFill>
                  <a:schemeClr val="tx1"/>
                </a:solidFill>
                <a:latin typeface="Gurmukhi MN" panose="02020600050405020304" pitchFamily="18" charset="0"/>
                <a:cs typeface="Gurmukhi MN" panose="02020600050405020304" pitchFamily="18" charset="0"/>
              </a:rPr>
            </a:br>
            <a:r>
              <a:rPr lang="it-IT" sz="2000" b="1" dirty="0">
                <a:solidFill>
                  <a:schemeClr val="tx1"/>
                </a:solidFill>
                <a:latin typeface="Gurmukhi MN" panose="02020600050405020304" pitchFamily="18" charset="0"/>
                <a:cs typeface="Gurmukhi MN" panose="02020600050405020304" pitchFamily="18" charset="0"/>
              </a:rPr>
              <a:t>CAPILLARE LINFATICO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5A52A7-E6C2-AC4C-9200-DCD826E1E83E}"/>
              </a:ext>
            </a:extLst>
          </p:cNvPr>
          <p:cNvSpPr>
            <a:spLocks noGrp="1"/>
          </p:cNvSpPr>
          <p:nvPr>
            <p:ph type="title"/>
          </p:nvPr>
        </p:nvSpPr>
        <p:spPr>
          <a:xfrm>
            <a:off x="685800" y="35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FORMAZIONE e RIASSORBIMENTO del LIQUIDO INTERSTIZIALE</a:t>
            </a:r>
          </a:p>
        </p:txBody>
      </p:sp>
      <p:sp>
        <p:nvSpPr>
          <p:cNvPr id="3" name="Segnaposto contenuto 2">
            <a:extLst>
              <a:ext uri="{FF2B5EF4-FFF2-40B4-BE49-F238E27FC236}">
                <a16:creationId xmlns:a16="http://schemas.microsoft.com/office/drawing/2014/main" id="{02DA6EC1-8477-5242-AF77-6CDD72309F5A}"/>
              </a:ext>
            </a:extLst>
          </p:cNvPr>
          <p:cNvSpPr>
            <a:spLocks noGrp="1"/>
          </p:cNvSpPr>
          <p:nvPr>
            <p:ph idx="1"/>
          </p:nvPr>
        </p:nvSpPr>
        <p:spPr>
          <a:xfrm>
            <a:off x="107504" y="1184598"/>
            <a:ext cx="9036496" cy="5589240"/>
          </a:xfrm>
        </p:spPr>
        <p:txBody>
          <a:bodyPr/>
          <a:lstStyle/>
          <a:p>
            <a:r>
              <a:rPr lang="it-IT" sz="2400" dirty="0">
                <a:solidFill>
                  <a:schemeClr val="tx1"/>
                </a:solidFill>
                <a:latin typeface="Comic Sans MS" panose="030F0902030302020204" pitchFamily="66" charset="0"/>
              </a:rPr>
              <a:t>In condizioni NORMALI, viene a formarsi, dal Plasma Sanguigno, il LIQUIDO INTERSTIZIALE, che diffonde nei Tessuti (in particolare nei Connettivi), attraverso meccanismi di Gradiente Pressorio.</a:t>
            </a:r>
          </a:p>
          <a:p>
            <a:r>
              <a:rPr lang="it-IT" sz="2400" dirty="0">
                <a:solidFill>
                  <a:schemeClr val="tx1"/>
                </a:solidFill>
                <a:latin typeface="Comic Sans MS" panose="030F0902030302020204" pitchFamily="66" charset="0"/>
              </a:rPr>
              <a:t>Per un normale equilibrio, questo liquido deve essere poi riassorbito nel sangue, per veicolare nello stesso CATABOLITI di rifiuto, che debbano essere eliminati, prevalentemente tramite l’ urina o il sudore. In caso di deficiente riassorbimento per varie cause, si vengono a formare gli EDEMI (ossia rigonfiamenti da accumulo di liquido).</a:t>
            </a:r>
          </a:p>
          <a:p>
            <a:r>
              <a:rPr lang="it-IT" sz="2400" dirty="0">
                <a:solidFill>
                  <a:schemeClr val="tx1"/>
                </a:solidFill>
                <a:latin typeface="Comic Sans MS" panose="030F0902030302020204" pitchFamily="66" charset="0"/>
              </a:rPr>
              <a:t>Nel RIASSORBIMENTO sono coinvolti:</a:t>
            </a:r>
          </a:p>
          <a:p>
            <a:pPr>
              <a:buFontTx/>
              <a:buChar char="-"/>
            </a:pPr>
            <a:r>
              <a:rPr lang="it-IT" sz="2400" dirty="0">
                <a:solidFill>
                  <a:schemeClr val="tx1"/>
                </a:solidFill>
                <a:latin typeface="Comic Sans MS" panose="030F0902030302020204" pitchFamily="66" charset="0"/>
              </a:rPr>
              <a:t>Estremo VENULARE del Microcircolo Sanguifero;</a:t>
            </a:r>
          </a:p>
          <a:p>
            <a:pPr>
              <a:buFontTx/>
              <a:buChar char="-"/>
            </a:pPr>
            <a:r>
              <a:rPr lang="it-IT" sz="2400" dirty="0">
                <a:solidFill>
                  <a:schemeClr val="tx1"/>
                </a:solidFill>
                <a:latin typeface="Comic Sans MS" panose="030F0902030302020204" pitchFamily="66" charset="0"/>
              </a:rPr>
              <a:t>CAPILLARI  LINFATICI</a:t>
            </a:r>
          </a:p>
        </p:txBody>
      </p:sp>
    </p:spTree>
    <p:extLst>
      <p:ext uri="{BB962C8B-B14F-4D97-AF65-F5344CB8AC3E}">
        <p14:creationId xmlns:p14="http://schemas.microsoft.com/office/powerpoint/2010/main" val="3343055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3608" y="12040"/>
            <a:ext cx="6048672" cy="67651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755650" y="3500438"/>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dirty="0"/>
              <a:t> </a:t>
            </a:r>
            <a:r>
              <a:rPr lang="it-IT" altLang="it-IT" sz="3600" dirty="0">
                <a:solidFill>
                  <a:schemeClr val="tx1"/>
                </a:solidFill>
                <a:latin typeface="Gurmukhi MN" panose="02020600050405020304" pitchFamily="18" charset="0"/>
                <a:cs typeface="Gurmukhi MN" panose="02020600050405020304" pitchFamily="18" charset="0"/>
              </a:rPr>
              <a:t>C U O </a:t>
            </a:r>
            <a:r>
              <a:rPr lang="it-IT" altLang="it-IT" sz="3600" dirty="0" err="1">
                <a:solidFill>
                  <a:schemeClr val="tx1"/>
                </a:solidFill>
                <a:latin typeface="Gurmukhi MN" panose="02020600050405020304" pitchFamily="18" charset="0"/>
                <a:cs typeface="Gurmukhi MN" panose="02020600050405020304" pitchFamily="18" charset="0"/>
              </a:rPr>
              <a:t>R</a:t>
            </a:r>
            <a:r>
              <a:rPr lang="it-IT" altLang="it-IT" sz="3600" dirty="0">
                <a:solidFill>
                  <a:schemeClr val="tx1"/>
                </a:solidFill>
                <a:latin typeface="Gurmukhi MN" panose="02020600050405020304" pitchFamily="18" charset="0"/>
                <a:cs typeface="Gurmukhi MN" panose="02020600050405020304" pitchFamily="18" charset="0"/>
              </a:rPr>
              <a:t> E</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32138" y="261938"/>
            <a:ext cx="2879725" cy="287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762000" y="304800"/>
            <a:ext cx="77724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a:t>
            </a:r>
          </a:p>
        </p:txBody>
      </p:sp>
      <p:sp>
        <p:nvSpPr>
          <p:cNvPr id="29698" name="Rectangle 2"/>
          <p:cNvSpPr>
            <a:spLocks noGrp="1" noChangeArrowheads="1"/>
          </p:cNvSpPr>
          <p:nvPr>
            <p:ph type="body" idx="1"/>
          </p:nvPr>
        </p:nvSpPr>
        <p:spPr>
          <a:xfrm>
            <a:off x="0" y="1196752"/>
            <a:ext cx="9144000" cy="5867400"/>
          </a:xfrm>
          <a:ln/>
        </p:spPr>
        <p:txBody>
          <a:bodyPr/>
          <a:lstStyle/>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È un Organo CAVO, impari e mediano, prevalentemente MUSCOLARE (Tessuto Muscolare Striato Cardiaco o MIOCARDIO), localizzato nella regione MEDIANA della Cavità Toracica (MEDIASTINO), compreso tra le due Cavità Pleuriche.</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pperplate" panose="02000504000000020004" pitchFamily="2" charset="77"/>
              </a:rPr>
              <a:t>Ha una forma assimilabile ad un CONO, con una BASE localizzata in Alto, Indietro e a Destra, ed il suo APICE (decisamente smusso, arrotondato) localizzato in Basso, in Avanti ed a Sinistra.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duster" panose="03050602040202020205" pitchFamily="66" charset="77"/>
              </a:rPr>
              <a:t>Ha un peso variabile sui 300 g nel Maschio e i 250 g nella Femmina.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762000" y="304800"/>
            <a:ext cx="77724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RIFERIMENTI TOPOGRAFICI</a:t>
            </a:r>
          </a:p>
        </p:txBody>
      </p:sp>
      <p:sp>
        <p:nvSpPr>
          <p:cNvPr id="29698" name="Rectangle 2"/>
          <p:cNvSpPr>
            <a:spLocks noGrp="1" noChangeArrowheads="1"/>
          </p:cNvSpPr>
          <p:nvPr>
            <p:ph type="body" idx="1"/>
          </p:nvPr>
        </p:nvSpPr>
        <p:spPr>
          <a:xfrm>
            <a:off x="0" y="1080918"/>
            <a:ext cx="9144000" cy="5867400"/>
          </a:xfrm>
          <a:ln/>
        </p:spPr>
        <p:txBody>
          <a:bodyPr/>
          <a:lstStyle/>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La BASE del Cuore, postero-superiormente si localizza a livello della Terza Costa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L’ APICE si situa </a:t>
            </a:r>
            <a:r>
              <a:rPr lang="it-IT" altLang="it-IT" sz="2800" dirty="0" err="1">
                <a:solidFill>
                  <a:schemeClr val="tx1"/>
                </a:solidFill>
                <a:latin typeface="Comic Sans MS" panose="030F0902030302020204" pitchFamily="66" charset="0"/>
              </a:rPr>
              <a:t>piu’</a:t>
            </a:r>
            <a:r>
              <a:rPr lang="it-IT" altLang="it-IT" sz="2800" dirty="0">
                <a:solidFill>
                  <a:schemeClr val="tx1"/>
                </a:solidFill>
                <a:latin typeface="Comic Sans MS" panose="030F0902030302020204" pitchFamily="66" charset="0"/>
              </a:rPr>
              <a:t> anteriormente, a livello del Quarto Spazio Intercostale, dove </a:t>
            </a:r>
            <a:r>
              <a:rPr lang="it-IT" altLang="it-IT" sz="2800" dirty="0" err="1">
                <a:solidFill>
                  <a:schemeClr val="tx1"/>
                </a:solidFill>
                <a:latin typeface="Comic Sans MS" panose="030F0902030302020204" pitchFamily="66" charset="0"/>
              </a:rPr>
              <a:t>puo’</a:t>
            </a:r>
            <a:r>
              <a:rPr lang="it-IT" altLang="it-IT" sz="2800" dirty="0">
                <a:solidFill>
                  <a:schemeClr val="tx1"/>
                </a:solidFill>
                <a:latin typeface="Comic Sans MS" panose="030F0902030302020204" pitchFamily="66" charset="0"/>
              </a:rPr>
              <a:t> essere anche sottoposto a palpazione durante visita medica.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mic Sans MS" panose="030F0902030302020204" pitchFamily="66" charset="0"/>
              </a:rPr>
              <a:t>A livello della gabbia toracica si possono pure identificare degli specifici Punti di Auscultazione per verificare, in Semeiotica Clinica, il funzionamento delle diverse VALVOLE CARDIACHE.</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8355849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4935" t="2036" r="9438" b="12491"/>
          <a:stretch>
            <a:fillRect/>
          </a:stretch>
        </p:blipFill>
        <p:spPr bwMode="auto">
          <a:xfrm>
            <a:off x="71438" y="576263"/>
            <a:ext cx="8999537" cy="5111750"/>
          </a:xfrm>
          <a:prstGeom prst="rect">
            <a:avLst/>
          </a:prstGeom>
          <a:noFill/>
          <a:ln>
            <a:noFill/>
          </a:ln>
          <a:effectLst/>
          <a:extLst>
            <a:ext uri="{909E8E84-426E-40DD-AFC4-6F175D3DCCD1}">
              <a14:hiddenFill xmlns:a14="http://schemas.microsoft.com/office/drawing/2010/main">
                <a:blipFill dpi="0" rotWithShape="0">
                  <a:blip/>
                  <a:srcRect l="4935" t="2036" r="9438" b="124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0" y="0"/>
            <a:ext cx="91440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 SANGUIFERO</a:t>
            </a:r>
          </a:p>
        </p:txBody>
      </p:sp>
      <p:sp>
        <p:nvSpPr>
          <p:cNvPr id="9218" name="Rectangle 2"/>
          <p:cNvSpPr>
            <a:spLocks noGrp="1" noChangeArrowheads="1"/>
          </p:cNvSpPr>
          <p:nvPr>
            <p:ph type="body" idx="1"/>
          </p:nvPr>
        </p:nvSpPr>
        <p:spPr>
          <a:xfrm>
            <a:off x="-16425" y="836712"/>
            <a:ext cx="9144000" cy="5867400"/>
          </a:xfrm>
          <a:ln/>
        </p:spPr>
        <p:txBody>
          <a:bodyPr/>
          <a:lstStyle/>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PUO’ ESSERE DEFINITO UN SISTEMA IDRAULICO “</a:t>
            </a:r>
            <a:r>
              <a:rPr lang="it-IT" altLang="it-IT" sz="2400" i="1" dirty="0">
                <a:solidFill>
                  <a:schemeClr val="tx1"/>
                </a:solidFill>
                <a:latin typeface="Copperplate" panose="02000504000000020004" pitchFamily="2" charset="77"/>
              </a:rPr>
              <a:t>CHIUSO</a:t>
            </a:r>
            <a:r>
              <a:rPr lang="it-IT" altLang="it-IT" sz="2400" dirty="0">
                <a:solidFill>
                  <a:schemeClr val="tx1"/>
                </a:solidFill>
                <a:latin typeface="Copperplate" panose="02000504000000020004" pitchFamily="2" charset="77"/>
              </a:rPr>
              <a:t>” PIUTTOSTO SIMILE AD UN IMPIANTO DI RISCALDAMENTO/RAFFREDDAMENTO</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VI SCORRE IL SANGUE, COMPLESSO TESSUTO CONNETTIVO A MATRICE (ECM) LIQUIDA</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CONSTA DI UNA POMPA PROPULSIVA (CUORE),CHE OPERA ANCHE COME ORGANO RECETTORE DEL SANGUE REFLUO</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DI VASI EFFERENTI DAL CUORE : ARTERIE</a:t>
            </a:r>
          </a:p>
          <a:p>
            <a:pPr marL="323850" indent="-323850">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DI VASI AFFERENTI AL CUORE : VENE</a:t>
            </a:r>
          </a:p>
          <a:p>
            <a:pPr marL="323850" indent="-323850" algn="just">
              <a:spcBef>
                <a:spcPts val="700"/>
              </a:spcBef>
              <a:buClr>
                <a:srgbClr val="FF00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DI MICROCIRCOLI: SITI DI INTERPOSIZIONE TRA LA SEZIONE ARTERIOSA e VENOSA (di norma) DOVE AVVENGONO SCAMBI GASSOSI E SI VERIFICA IL PROCESSO FISIOLOGICO DI TRASUDAZIONE (PASSAGGIO SELETTIVO DI ACQUA E SOLUTI).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44F5DA-60AF-C94F-970A-4CB037818F22}"/>
              </a:ext>
            </a:extLst>
          </p:cNvPr>
          <p:cNvSpPr>
            <a:spLocks noGrp="1"/>
          </p:cNvSpPr>
          <p:nvPr>
            <p:ph type="title"/>
          </p:nvPr>
        </p:nvSpPr>
        <p:spPr>
          <a:xfrm>
            <a:off x="0" y="25265"/>
            <a:ext cx="9144000" cy="739439"/>
          </a:xfrm>
        </p:spPr>
        <p:txBody>
          <a:bodyPr/>
          <a:lstStyle/>
          <a:p>
            <a:r>
              <a:rPr lang="it-IT" sz="3200" dirty="0">
                <a:solidFill>
                  <a:schemeClr val="tx1"/>
                </a:solidFill>
                <a:latin typeface="Gurmukhi MN" panose="02020600050405020304" pitchFamily="18" charset="0"/>
                <a:cs typeface="Gurmukhi MN" panose="02020600050405020304" pitchFamily="18" charset="0"/>
              </a:rPr>
              <a:t>PERICARDIO</a:t>
            </a:r>
          </a:p>
        </p:txBody>
      </p:sp>
      <p:sp>
        <p:nvSpPr>
          <p:cNvPr id="3" name="Segnaposto contenuto 2">
            <a:extLst>
              <a:ext uri="{FF2B5EF4-FFF2-40B4-BE49-F238E27FC236}">
                <a16:creationId xmlns:a16="http://schemas.microsoft.com/office/drawing/2014/main" id="{DE7F3E21-1698-6743-965F-79C26E692C0B}"/>
              </a:ext>
            </a:extLst>
          </p:cNvPr>
          <p:cNvSpPr>
            <a:spLocks noGrp="1"/>
          </p:cNvSpPr>
          <p:nvPr>
            <p:ph idx="1"/>
          </p:nvPr>
        </p:nvSpPr>
        <p:spPr>
          <a:xfrm>
            <a:off x="107504" y="777869"/>
            <a:ext cx="9036496" cy="5328592"/>
          </a:xfrm>
        </p:spPr>
        <p:txBody>
          <a:bodyPr/>
          <a:lstStyle/>
          <a:p>
            <a:r>
              <a:rPr lang="it-IT" sz="2600" b="1" dirty="0">
                <a:solidFill>
                  <a:schemeClr val="tx1"/>
                </a:solidFill>
                <a:latin typeface="Comic Sans MS" panose="030F0902030302020204" pitchFamily="66" charset="0"/>
              </a:rPr>
              <a:t>Macroscopicamente, asportata la parete toracica anteriore, il Cuore non appare immediatamente nella sua intima struttura, ma si presenta rivestito da una formazione biancastra che costituisce il PERICARDIO FIBROSO.</a:t>
            </a:r>
          </a:p>
          <a:p>
            <a:r>
              <a:rPr lang="it-IT" sz="2600" b="1" dirty="0">
                <a:solidFill>
                  <a:schemeClr val="tx1"/>
                </a:solidFill>
                <a:latin typeface="Comic Sans MS" panose="030F0902030302020204" pitchFamily="66" charset="0"/>
              </a:rPr>
              <a:t>Esso è rivestito, internamente, da MESOTELIO, che ne costituisce il PERICARDIO SIEROSO, che dalla struttura fibrosa si «riflette» (ossia, trapassa) direttamente sulla componente muscolare o MIOCARDIO</a:t>
            </a:r>
          </a:p>
          <a:p>
            <a:endParaRPr lang="it-IT" sz="2600" b="1" dirty="0">
              <a:solidFill>
                <a:schemeClr val="tx1"/>
              </a:solidFill>
              <a:latin typeface="Comic Sans MS" panose="030F0902030302020204" pitchFamily="66" charset="0"/>
            </a:endParaRPr>
          </a:p>
          <a:p>
            <a:r>
              <a:rPr lang="it-IT" sz="2600" b="1" dirty="0">
                <a:solidFill>
                  <a:schemeClr val="tx1"/>
                </a:solidFill>
                <a:latin typeface="Comic Sans MS" panose="030F0902030302020204" pitchFamily="66" charset="0"/>
              </a:rPr>
              <a:t>Il Pericardio riveste, inoltre, le porzioni più prossime al cuore dei Grossi Vasi Sanguiferi (PEDUNCOLO VASCOLARE)</a:t>
            </a:r>
          </a:p>
        </p:txBody>
      </p:sp>
    </p:spTree>
    <p:extLst>
      <p:ext uri="{BB962C8B-B14F-4D97-AF65-F5344CB8AC3E}">
        <p14:creationId xmlns:p14="http://schemas.microsoft.com/office/powerpoint/2010/main" val="3974492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cstate="screen">
            <a:lum bright="-36000" contrast="30000"/>
            <a:extLst>
              <a:ext uri="{28A0092B-C50C-407E-A947-70E740481C1C}">
                <a14:useLocalDpi xmlns:a14="http://schemas.microsoft.com/office/drawing/2010/main"/>
              </a:ext>
            </a:extLst>
          </a:blip>
          <a:srcRect l="8231" t="3207" b="2992"/>
          <a:stretch>
            <a:fillRect/>
          </a:stretch>
        </p:blipFill>
        <p:spPr bwMode="auto">
          <a:xfrm>
            <a:off x="0" y="720725"/>
            <a:ext cx="4824413" cy="5327650"/>
          </a:xfrm>
          <a:prstGeom prst="rect">
            <a:avLst/>
          </a:prstGeom>
          <a:noFill/>
          <a:ln>
            <a:noFill/>
          </a:ln>
          <a:effectLst/>
          <a:extLst>
            <a:ext uri="{909E8E84-426E-40DD-AFC4-6F175D3DCCD1}">
              <a14:hiddenFill xmlns:a14="http://schemas.microsoft.com/office/drawing/2010/main">
                <a:blipFill dpi="0" rotWithShape="0">
                  <a:blip>
                    <a:lum bright="-36000" contrast="30000"/>
                  </a:blip>
                  <a:srcRect l="8231" t="3207" b="29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0" name="Picture 2"/>
          <p:cNvPicPr>
            <a:picLocks noChangeAspect="1" noChangeArrowheads="1"/>
          </p:cNvPicPr>
          <p:nvPr/>
        </p:nvPicPr>
        <p:blipFill>
          <a:blip r:embed="rId4" cstate="screen">
            <a:lum bright="-30000" contrast="30000"/>
            <a:extLst>
              <a:ext uri="{28A0092B-C50C-407E-A947-70E740481C1C}">
                <a14:useLocalDpi xmlns:a14="http://schemas.microsoft.com/office/drawing/2010/main"/>
              </a:ext>
            </a:extLst>
          </a:blip>
          <a:srcRect t="1230"/>
          <a:stretch>
            <a:fillRect/>
          </a:stretch>
        </p:blipFill>
        <p:spPr bwMode="auto">
          <a:xfrm>
            <a:off x="4824413" y="863600"/>
            <a:ext cx="4319587" cy="4967288"/>
          </a:xfrm>
          <a:prstGeom prst="rect">
            <a:avLst/>
          </a:prstGeom>
          <a:noFill/>
          <a:ln>
            <a:noFill/>
          </a:ln>
          <a:effectLst/>
          <a:extLst>
            <a:ext uri="{909E8E84-426E-40DD-AFC4-6F175D3DCCD1}">
              <a14:hiddenFill xmlns:a14="http://schemas.microsoft.com/office/drawing/2010/main">
                <a:blipFill dpi="0" rotWithShape="0">
                  <a:blip>
                    <a:lum bright="-30000" contrast="30000"/>
                  </a:blip>
                  <a:srcRect t="123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755576" y="-171400"/>
            <a:ext cx="7772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PERICARDIO</a:t>
            </a:r>
          </a:p>
        </p:txBody>
      </p:sp>
      <p:pic>
        <p:nvPicPr>
          <p:cNvPr id="33794"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683568" y="430215"/>
            <a:ext cx="7344816" cy="6427785"/>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969" y="548680"/>
            <a:ext cx="9206498" cy="6145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92234-8EB9-764A-8C99-CD55D8DF4DEE}"/>
              </a:ext>
            </a:extLst>
          </p:cNvPr>
          <p:cNvSpPr>
            <a:spLocks noGrp="1"/>
          </p:cNvSpPr>
          <p:nvPr>
            <p:ph type="title"/>
          </p:nvPr>
        </p:nvSpPr>
        <p:spPr>
          <a:xfrm>
            <a:off x="-9525" y="-99392"/>
            <a:ext cx="9144000" cy="864096"/>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ESTERNA DEL CUORE</a:t>
            </a:r>
          </a:p>
        </p:txBody>
      </p:sp>
      <p:sp>
        <p:nvSpPr>
          <p:cNvPr id="3" name="Segnaposto contenuto 2">
            <a:extLst>
              <a:ext uri="{FF2B5EF4-FFF2-40B4-BE49-F238E27FC236}">
                <a16:creationId xmlns:a16="http://schemas.microsoft.com/office/drawing/2014/main" id="{E342EB9F-AEB0-E04D-9F30-F818CAC66DDE}"/>
              </a:ext>
            </a:extLst>
          </p:cNvPr>
          <p:cNvSpPr>
            <a:spLocks noGrp="1"/>
          </p:cNvSpPr>
          <p:nvPr>
            <p:ph idx="1"/>
          </p:nvPr>
        </p:nvSpPr>
        <p:spPr>
          <a:xfrm>
            <a:off x="179511" y="980728"/>
            <a:ext cx="8954963" cy="5877272"/>
          </a:xfrm>
        </p:spPr>
        <p:txBody>
          <a:bodyPr/>
          <a:lstStyle/>
          <a:p>
            <a:r>
              <a:rPr lang="it-IT" b="1" dirty="0">
                <a:solidFill>
                  <a:schemeClr val="tx1"/>
                </a:solidFill>
                <a:latin typeface="Bradley Hand" pitchFamily="2" charset="77"/>
              </a:rPr>
              <a:t>Si possono descrivere:</a:t>
            </a:r>
          </a:p>
          <a:p>
            <a:pPr marL="457200" indent="-457200">
              <a:buFontTx/>
              <a:buChar char="-"/>
            </a:pPr>
            <a:r>
              <a:rPr lang="it-IT" b="1" dirty="0">
                <a:solidFill>
                  <a:schemeClr val="tx1"/>
                </a:solidFill>
                <a:latin typeface="Bradley Hand" pitchFamily="2" charset="77"/>
              </a:rPr>
              <a:t>BASE, diretta postero-superiormente e verso destra;</a:t>
            </a:r>
          </a:p>
          <a:p>
            <a:pPr marL="457200" indent="-457200">
              <a:buFontTx/>
              <a:buChar char="-"/>
            </a:pPr>
            <a:r>
              <a:rPr lang="it-IT" b="1" dirty="0">
                <a:solidFill>
                  <a:schemeClr val="tx1"/>
                </a:solidFill>
                <a:latin typeface="Bradley Hand" pitchFamily="2" charset="77"/>
              </a:rPr>
              <a:t>APICE, infero-anteriormente e verso sinistra;</a:t>
            </a:r>
          </a:p>
          <a:p>
            <a:pPr marL="457200" indent="-457200">
              <a:buFontTx/>
              <a:buChar char="-"/>
            </a:pPr>
            <a:r>
              <a:rPr lang="it-IT" b="1" dirty="0">
                <a:solidFill>
                  <a:schemeClr val="tx1"/>
                </a:solidFill>
                <a:latin typeface="Bradley Hand" pitchFamily="2" charset="77"/>
              </a:rPr>
              <a:t>FACCIA STERNO-COSTALE, supero-anteriormente;</a:t>
            </a:r>
          </a:p>
          <a:p>
            <a:pPr marL="457200" indent="-457200">
              <a:buFontTx/>
              <a:buChar char="-"/>
            </a:pPr>
            <a:r>
              <a:rPr lang="it-IT" b="1" dirty="0">
                <a:solidFill>
                  <a:schemeClr val="tx1"/>
                </a:solidFill>
                <a:latin typeface="Bradley Hand" pitchFamily="2" charset="77"/>
              </a:rPr>
              <a:t>FACCIA DIAFRAMMATICA, postero-inferiormente.</a:t>
            </a:r>
          </a:p>
        </p:txBody>
      </p:sp>
    </p:spTree>
    <p:extLst>
      <p:ext uri="{BB962C8B-B14F-4D97-AF65-F5344CB8AC3E}">
        <p14:creationId xmlns:p14="http://schemas.microsoft.com/office/powerpoint/2010/main" val="778057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6A8E89-6360-864E-9EF3-E5454508B6BC}"/>
              </a:ext>
            </a:extLst>
          </p:cNvPr>
          <p:cNvSpPr>
            <a:spLocks noGrp="1"/>
          </p:cNvSpPr>
          <p:nvPr>
            <p:ph type="title"/>
          </p:nvPr>
        </p:nvSpPr>
        <p:spPr>
          <a:xfrm>
            <a:off x="659256" y="-243408"/>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BASE del CUORE</a:t>
            </a:r>
          </a:p>
        </p:txBody>
      </p:sp>
      <p:sp>
        <p:nvSpPr>
          <p:cNvPr id="3" name="Segnaposto contenuto 2">
            <a:extLst>
              <a:ext uri="{FF2B5EF4-FFF2-40B4-BE49-F238E27FC236}">
                <a16:creationId xmlns:a16="http://schemas.microsoft.com/office/drawing/2014/main" id="{FB6A3744-B5D0-554E-B814-CCB8948A47DA}"/>
              </a:ext>
            </a:extLst>
          </p:cNvPr>
          <p:cNvSpPr>
            <a:spLocks noGrp="1"/>
          </p:cNvSpPr>
          <p:nvPr>
            <p:ph idx="1"/>
          </p:nvPr>
        </p:nvSpPr>
        <p:spPr>
          <a:xfrm>
            <a:off x="0" y="764704"/>
            <a:ext cx="9144000" cy="6093296"/>
          </a:xfrm>
        </p:spPr>
        <p:txBody>
          <a:bodyPr/>
          <a:lstStyle/>
          <a:p>
            <a:r>
              <a:rPr lang="it-IT" b="1" dirty="0">
                <a:solidFill>
                  <a:schemeClr val="tx1"/>
                </a:solidFill>
                <a:latin typeface="Chalkboard" panose="03050602040202020205" pitchFamily="66" charset="77"/>
              </a:rPr>
              <a:t>A livello della BASE, costituita dalle Cavità Superiori del Cuore, denominate ATRII, si osservano le porzioni più prossime al cuore dei Grossi Vasi (Peduncolo Vascolare), che da destra verso sinistra sono VENA CAVA SUPERIORE, AORTA ASCENDENTE e TRONCO ARTERIOSO POLMONARE.</a:t>
            </a:r>
          </a:p>
        </p:txBody>
      </p:sp>
    </p:spTree>
    <p:extLst>
      <p:ext uri="{BB962C8B-B14F-4D97-AF65-F5344CB8AC3E}">
        <p14:creationId xmlns:p14="http://schemas.microsoft.com/office/powerpoint/2010/main" val="3534731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6A8E89-6360-864E-9EF3-E5454508B6BC}"/>
              </a:ext>
            </a:extLst>
          </p:cNvPr>
          <p:cNvSpPr>
            <a:spLocks noGrp="1"/>
          </p:cNvSpPr>
          <p:nvPr>
            <p:ph type="title"/>
          </p:nvPr>
        </p:nvSpPr>
        <p:spPr>
          <a:xfrm>
            <a:off x="659256" y="-243408"/>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 CUORE: FACCIA STERNO-COSTALE</a:t>
            </a:r>
          </a:p>
        </p:txBody>
      </p:sp>
      <p:sp>
        <p:nvSpPr>
          <p:cNvPr id="3" name="Segnaposto contenuto 2">
            <a:extLst>
              <a:ext uri="{FF2B5EF4-FFF2-40B4-BE49-F238E27FC236}">
                <a16:creationId xmlns:a16="http://schemas.microsoft.com/office/drawing/2014/main" id="{FB6A3744-B5D0-554E-B814-CCB8948A47DA}"/>
              </a:ext>
            </a:extLst>
          </p:cNvPr>
          <p:cNvSpPr>
            <a:spLocks noGrp="1"/>
          </p:cNvSpPr>
          <p:nvPr>
            <p:ph idx="1"/>
          </p:nvPr>
        </p:nvSpPr>
        <p:spPr>
          <a:xfrm>
            <a:off x="-19209" y="620688"/>
            <a:ext cx="9144000" cy="6093296"/>
          </a:xfrm>
        </p:spPr>
        <p:txBody>
          <a:bodyPr/>
          <a:lstStyle/>
          <a:p>
            <a:r>
              <a:rPr lang="it-IT" sz="2400" b="1" dirty="0" err="1">
                <a:solidFill>
                  <a:schemeClr val="tx1"/>
                </a:solidFill>
                <a:latin typeface="Copperplate" panose="02000504000000020004" pitchFamily="2" charset="77"/>
              </a:rPr>
              <a:t>Puo’</a:t>
            </a:r>
            <a:r>
              <a:rPr lang="it-IT" sz="2400" b="1" dirty="0">
                <a:solidFill>
                  <a:schemeClr val="tx1"/>
                </a:solidFill>
                <a:latin typeface="Copperplate" panose="02000504000000020004" pitchFamily="2" charset="77"/>
              </a:rPr>
              <a:t> essere suddivisa in una Porzione POSTERO-SUPERIORE (di competenza ATRIALE) ed una INFERO-ANTERIORE (di competenza VENTRICOLARE), separate dal SOLCO ATRIO-VENTRICOLARE (o CORONARIO) ANTERIORE. </a:t>
            </a:r>
          </a:p>
          <a:p>
            <a:r>
              <a:rPr lang="it-IT" sz="2400" b="1" dirty="0">
                <a:solidFill>
                  <a:schemeClr val="tx1"/>
                </a:solidFill>
                <a:latin typeface="Copperplate" panose="02000504000000020004" pitchFamily="2" charset="77"/>
              </a:rPr>
              <a:t>Nella porzione ATRIALE la maggior parte dei due atri è coperta dalla presenza del Peduncolo Vascolare. Vi si possono osservare le loro propaggini Antero-Laterali dette AURICOLE.</a:t>
            </a:r>
          </a:p>
          <a:p>
            <a:r>
              <a:rPr lang="it-IT" sz="2400" b="1" dirty="0">
                <a:solidFill>
                  <a:schemeClr val="tx1"/>
                </a:solidFill>
                <a:latin typeface="Copperplate" panose="02000504000000020004" pitchFamily="2" charset="77"/>
              </a:rPr>
              <a:t>Nella Porzione VENTRICOLARE è apprezzabile il SOLCO INTERVENTRICOLARE ANTERIORE, corrispondente al Setto Interventricolare della conformazione interna.</a:t>
            </a:r>
          </a:p>
          <a:p>
            <a:r>
              <a:rPr lang="it-IT" sz="2400" b="1" dirty="0">
                <a:solidFill>
                  <a:schemeClr val="tx1"/>
                </a:solidFill>
                <a:latin typeface="Copperplate" panose="02000504000000020004" pitchFamily="2" charset="77"/>
              </a:rPr>
              <a:t>Circa due terzi sono di competenza del Ventricolo Destro, un terzo del Ventricolo Sinistro.</a:t>
            </a:r>
          </a:p>
        </p:txBody>
      </p:sp>
    </p:spTree>
    <p:extLst>
      <p:ext uri="{BB962C8B-B14F-4D97-AF65-F5344CB8AC3E}">
        <p14:creationId xmlns:p14="http://schemas.microsoft.com/office/powerpoint/2010/main" val="31200216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6A8E89-6360-864E-9EF3-E5454508B6BC}"/>
              </a:ext>
            </a:extLst>
          </p:cNvPr>
          <p:cNvSpPr>
            <a:spLocks noGrp="1"/>
          </p:cNvSpPr>
          <p:nvPr>
            <p:ph type="title"/>
          </p:nvPr>
        </p:nvSpPr>
        <p:spPr>
          <a:xfrm>
            <a:off x="659256" y="-243408"/>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 CUORE: FACCIA DIAFRAMMATICA</a:t>
            </a:r>
          </a:p>
        </p:txBody>
      </p:sp>
      <p:sp>
        <p:nvSpPr>
          <p:cNvPr id="3" name="Segnaposto contenuto 2">
            <a:extLst>
              <a:ext uri="{FF2B5EF4-FFF2-40B4-BE49-F238E27FC236}">
                <a16:creationId xmlns:a16="http://schemas.microsoft.com/office/drawing/2014/main" id="{FB6A3744-B5D0-554E-B814-CCB8948A47DA}"/>
              </a:ext>
            </a:extLst>
          </p:cNvPr>
          <p:cNvSpPr>
            <a:spLocks noGrp="1"/>
          </p:cNvSpPr>
          <p:nvPr>
            <p:ph idx="1"/>
          </p:nvPr>
        </p:nvSpPr>
        <p:spPr>
          <a:xfrm>
            <a:off x="-19209" y="620688"/>
            <a:ext cx="9144000" cy="6093296"/>
          </a:xfrm>
        </p:spPr>
        <p:txBody>
          <a:bodyPr/>
          <a:lstStyle/>
          <a:p>
            <a:r>
              <a:rPr lang="it-IT" sz="2400" b="1" dirty="0">
                <a:solidFill>
                  <a:schemeClr val="tx1"/>
                </a:solidFill>
                <a:latin typeface="Comic Sans MS" panose="030F0902030302020204" pitchFamily="66" charset="0"/>
              </a:rPr>
              <a:t>Poggia sul Centro Frenico (o Aponeurotico) del Muscolo Diaframma.</a:t>
            </a:r>
          </a:p>
          <a:p>
            <a:r>
              <a:rPr lang="it-IT" sz="2400" b="1" dirty="0">
                <a:solidFill>
                  <a:schemeClr val="tx1"/>
                </a:solidFill>
                <a:latin typeface="Comic Sans MS" panose="030F0902030302020204" pitchFamily="66" charset="0"/>
              </a:rPr>
              <a:t>Le Porzioni ATRIALE e VENTRICOLARE sono separate dal SOLCO ATRIO-VENTRICOLARE (o CORONARIO) POSTERIORE</a:t>
            </a:r>
          </a:p>
          <a:p>
            <a:r>
              <a:rPr lang="it-IT" sz="2400" b="1" dirty="0">
                <a:solidFill>
                  <a:schemeClr val="tx1"/>
                </a:solidFill>
                <a:latin typeface="Comic Sans MS" panose="030F0902030302020204" pitchFamily="66" charset="0"/>
              </a:rPr>
              <a:t>Nella Porzione ATRIALE si possono osservare le facce posteriori dei due atrii. L’ Atrio Destro, di forma cubica, presenta l’ afferenza delle VENE CAVE SUPERIORE ed INFERIORE e del SENO VENOSO CORONARIO. L’ATRIO SINISTRO l’afferenza delle 4 VENE POLMONARI.</a:t>
            </a:r>
          </a:p>
          <a:p>
            <a:r>
              <a:rPr lang="it-IT" sz="2400" b="1" dirty="0">
                <a:solidFill>
                  <a:schemeClr val="tx1"/>
                </a:solidFill>
                <a:latin typeface="Comic Sans MS" panose="030F0902030302020204" pitchFamily="66" charset="0"/>
              </a:rPr>
              <a:t>Nella PORZIONE VENTRICOLARE è presente il SOLCO INTERVENTRICOLARE POSTERIORE.</a:t>
            </a:r>
          </a:p>
          <a:p>
            <a:r>
              <a:rPr lang="it-IT" sz="2400" b="1" dirty="0">
                <a:solidFill>
                  <a:schemeClr val="tx1"/>
                </a:solidFill>
                <a:latin typeface="Comic Sans MS" panose="030F0902030302020204" pitchFamily="66" charset="0"/>
              </a:rPr>
              <a:t>Prevale la porzione di competenza dell’ Atrio Sinistro (due terzi) rispetto all’ Atrio Destro (un terzo).</a:t>
            </a:r>
          </a:p>
          <a:p>
            <a:endParaRPr lang="it-IT" sz="2400"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17452665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1295400"/>
            <a:ext cx="8999537" cy="5184775"/>
          </a:xfrm>
          <a:prstGeom prst="rect">
            <a:avLst/>
          </a:prstGeom>
          <a:noFill/>
          <a:ln>
            <a:noFill/>
          </a:ln>
          <a:effectLst/>
          <a:extLst>
            <a:ext uri="{909E8E84-426E-40DD-AFC4-6F175D3DCCD1}">
              <a14:hiddenFill xmlns:a14="http://schemas.microsoft.com/office/drawing/2010/main">
                <a:blipFill dpi="0" rotWithShape="0">
                  <a:blip/>
                  <a:srcRect l="4062" t="5617" r="2448" b="1430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2" name="Text Box 2"/>
          <p:cNvSpPr txBox="1">
            <a:spLocks noChangeArrowheads="1"/>
          </p:cNvSpPr>
          <p:nvPr/>
        </p:nvSpPr>
        <p:spPr bwMode="auto">
          <a:xfrm>
            <a:off x="0" y="98425"/>
            <a:ext cx="9144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dirty="0">
                <a:solidFill>
                  <a:schemeClr val="tx1"/>
                </a:solidFill>
                <a:effectLst>
                  <a:outerShdw blurRad="38100" dist="38100" dir="2700000" algn="tl">
                    <a:srgbClr val="C0C0C0"/>
                  </a:outerShdw>
                </a:effectLst>
                <a:latin typeface="Gurmukhi MN" panose="02020600050405020304" pitchFamily="18" charset="0"/>
                <a:cs typeface="Gurmukhi MN" panose="02020600050405020304" pitchFamily="18" charset="0"/>
              </a:rPr>
              <a:t>CUORE:  CONFORMAZIONE ESTERNA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B6A4A9-C438-7A46-87D9-CB2B970EF4E3}"/>
              </a:ext>
            </a:extLst>
          </p:cNvPr>
          <p:cNvSpPr>
            <a:spLocks noGrp="1"/>
          </p:cNvSpPr>
          <p:nvPr>
            <p:ph type="title"/>
          </p:nvPr>
        </p:nvSpPr>
        <p:spPr>
          <a:xfrm>
            <a:off x="695325" y="-315416"/>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RAPPORTI PRINCIPALI del CUORE</a:t>
            </a:r>
          </a:p>
        </p:txBody>
      </p:sp>
      <p:sp>
        <p:nvSpPr>
          <p:cNvPr id="3" name="Segnaposto contenuto 2">
            <a:extLst>
              <a:ext uri="{FF2B5EF4-FFF2-40B4-BE49-F238E27FC236}">
                <a16:creationId xmlns:a16="http://schemas.microsoft.com/office/drawing/2014/main" id="{1011BC38-1C8B-DB45-9C29-25B0D7563304}"/>
              </a:ext>
            </a:extLst>
          </p:cNvPr>
          <p:cNvSpPr>
            <a:spLocks noGrp="1"/>
          </p:cNvSpPr>
          <p:nvPr>
            <p:ph idx="1"/>
          </p:nvPr>
        </p:nvSpPr>
        <p:spPr>
          <a:xfrm>
            <a:off x="0" y="620688"/>
            <a:ext cx="9144000" cy="5445224"/>
          </a:xfrm>
        </p:spPr>
        <p:txBody>
          <a:bodyPr/>
          <a:lstStyle/>
          <a:p>
            <a:r>
              <a:rPr lang="it-IT" sz="2400" b="1" dirty="0">
                <a:solidFill>
                  <a:schemeClr val="tx1"/>
                </a:solidFill>
                <a:latin typeface="Chalkboard" panose="03050602040202020205" pitchFamily="66" charset="77"/>
              </a:rPr>
              <a:t>Anteriormente: con la Parete Toracica Anteriore e con la formazione linfoide del TIMO</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Lateralmente: con le CAVITA’ PLEURICHE contenenti i POLMONI.</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Posteriormente: con la Biforcazione della Trachea nei 2 BRONCHI EXTRAPOLMONARI, l’ ESOFAGO e l’AORTA DISCENDENTE TORACICA</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Superiormente: con i Grossi Vasi del Peduncolo Vascolare.</a:t>
            </a:r>
          </a:p>
          <a:p>
            <a:endParaRPr lang="it-IT" sz="2400" b="1" dirty="0">
              <a:solidFill>
                <a:schemeClr val="tx1"/>
              </a:solidFill>
              <a:latin typeface="Chalkboard" panose="03050602040202020205" pitchFamily="66" charset="77"/>
            </a:endParaRPr>
          </a:p>
          <a:p>
            <a:r>
              <a:rPr lang="it-IT" sz="2400" b="1" dirty="0">
                <a:solidFill>
                  <a:schemeClr val="tx1"/>
                </a:solidFill>
                <a:latin typeface="Chalkboard" panose="03050602040202020205" pitchFamily="66" charset="77"/>
              </a:rPr>
              <a:t>Inferiormente: Muscolo DIAFRAMMA</a:t>
            </a:r>
          </a:p>
        </p:txBody>
      </p:sp>
    </p:spTree>
    <p:extLst>
      <p:ext uri="{BB962C8B-B14F-4D97-AF65-F5344CB8AC3E}">
        <p14:creationId xmlns:p14="http://schemas.microsoft.com/office/powerpoint/2010/main" val="819165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TIPI DI VASI PRESENTI NEL SISTEMA CIRCOLATORIO SANGUIFERO</a:t>
            </a:r>
          </a:p>
        </p:txBody>
      </p:sp>
      <p:sp>
        <p:nvSpPr>
          <p:cNvPr id="14338" name="Rectangle 2"/>
          <p:cNvSpPr>
            <a:spLocks noGrp="1" noChangeArrowheads="1"/>
          </p:cNvSpPr>
          <p:nvPr>
            <p:ph type="body" idx="1"/>
          </p:nvPr>
        </p:nvSpPr>
        <p:spPr>
          <a:xfrm>
            <a:off x="0" y="1143000"/>
            <a:ext cx="9144000" cy="5715000"/>
          </a:xfrm>
          <a:ln/>
        </p:spPr>
        <p:txBody>
          <a:bodyPr/>
          <a:lstStyle/>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ARTERIE: conducono il sangue dal CUORE nei vari DISTRETTI CORPOREI, indipendentemente se esse contengono sangue ossigenato o meno</a:t>
            </a:r>
          </a:p>
          <a:p>
            <a:pPr marL="323850" indent="-304800" algn="just">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VENE: conducono il sangue dai vari DISTRETTI CORPOREI al CUORE</a:t>
            </a: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VASI DEI MICROCIRCOLI: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CAPILLARI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CONTINUI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FENESTRATI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SINUSOIDI</a:t>
            </a:r>
          </a:p>
        </p:txBody>
      </p:sp>
    </p:spTree>
    <p:extLst>
      <p:ext uri="{BB962C8B-B14F-4D97-AF65-F5344CB8AC3E}">
        <p14:creationId xmlns:p14="http://schemas.microsoft.com/office/powerpoint/2010/main" val="14081045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05B1A-F7CE-6840-97B5-40C0703E53EF}"/>
              </a:ext>
            </a:extLst>
          </p:cNvPr>
          <p:cNvSpPr>
            <a:spLocks noGrp="1"/>
          </p:cNvSpPr>
          <p:nvPr>
            <p:ph type="title"/>
          </p:nvPr>
        </p:nvSpPr>
        <p:spPr>
          <a:xfrm>
            <a:off x="0"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INTERNA del CUORE</a:t>
            </a:r>
          </a:p>
        </p:txBody>
      </p:sp>
      <p:sp>
        <p:nvSpPr>
          <p:cNvPr id="3" name="Segnaposto contenuto 2">
            <a:extLst>
              <a:ext uri="{FF2B5EF4-FFF2-40B4-BE49-F238E27FC236}">
                <a16:creationId xmlns:a16="http://schemas.microsoft.com/office/drawing/2014/main" id="{97B8F056-A37B-0545-9EDB-E7ECE4E19C52}"/>
              </a:ext>
            </a:extLst>
          </p:cNvPr>
          <p:cNvSpPr>
            <a:spLocks noGrp="1"/>
          </p:cNvSpPr>
          <p:nvPr>
            <p:ph idx="1"/>
          </p:nvPr>
        </p:nvSpPr>
        <p:spPr>
          <a:xfrm>
            <a:off x="0" y="908720"/>
            <a:ext cx="9144000" cy="5949280"/>
          </a:xfrm>
        </p:spPr>
        <p:txBody>
          <a:bodyPr/>
          <a:lstStyle/>
          <a:p>
            <a:r>
              <a:rPr lang="it-IT" sz="2500" b="1" dirty="0" err="1">
                <a:solidFill>
                  <a:schemeClr val="tx1"/>
                </a:solidFill>
                <a:latin typeface="Comic Sans MS" panose="030F0902030302020204" pitchFamily="66" charset="0"/>
              </a:rPr>
              <a:t>Puo’</a:t>
            </a:r>
            <a:r>
              <a:rPr lang="it-IT" sz="2500" b="1" dirty="0">
                <a:solidFill>
                  <a:schemeClr val="tx1"/>
                </a:solidFill>
                <a:latin typeface="Comic Sans MS" panose="030F0902030302020204" pitchFamily="66" charset="0"/>
              </a:rPr>
              <a:t> essere apprezzata mediante un piano di sezione OBLIQUO secondo un piano che segua l’ asse maggiore dell’ organo</a:t>
            </a:r>
          </a:p>
          <a:p>
            <a:r>
              <a:rPr lang="it-IT" sz="2500" b="1" dirty="0">
                <a:solidFill>
                  <a:schemeClr val="tx1"/>
                </a:solidFill>
                <a:latin typeface="Comic Sans MS" panose="030F0902030302020204" pitchFamily="66" charset="0"/>
              </a:rPr>
              <a:t>Tale sezione permette di osservare:</a:t>
            </a:r>
          </a:p>
          <a:p>
            <a:pPr marL="457200" indent="-457200">
              <a:buFontTx/>
              <a:buChar char="-"/>
            </a:pPr>
            <a:r>
              <a:rPr lang="it-IT" sz="2500" b="1" dirty="0">
                <a:solidFill>
                  <a:schemeClr val="tx1"/>
                </a:solidFill>
                <a:latin typeface="Comic Sans MS" panose="030F0902030302020204" pitchFamily="66" charset="0"/>
              </a:rPr>
              <a:t>2 CAVITA’ SUPERIORI: ATRII con AURICOLE</a:t>
            </a:r>
          </a:p>
          <a:p>
            <a:pPr marL="457200" indent="-457200">
              <a:buFontTx/>
              <a:buChar char="-"/>
            </a:pPr>
            <a:r>
              <a:rPr lang="it-IT" sz="2500" b="1" dirty="0">
                <a:solidFill>
                  <a:schemeClr val="tx1"/>
                </a:solidFill>
                <a:latin typeface="Comic Sans MS" panose="030F0902030302020204" pitchFamily="66" charset="0"/>
              </a:rPr>
              <a:t>2 CAVITA’ INFERIORI: VENTRICOLI</a:t>
            </a:r>
          </a:p>
          <a:p>
            <a:pPr marL="457200" indent="-457200">
              <a:buFontTx/>
              <a:buChar char="-"/>
            </a:pPr>
            <a:r>
              <a:rPr lang="it-IT" sz="2500" b="1" dirty="0">
                <a:solidFill>
                  <a:schemeClr val="tx1"/>
                </a:solidFill>
                <a:latin typeface="Comic Sans MS" panose="030F0902030302020204" pitchFamily="66" charset="0"/>
              </a:rPr>
              <a:t>2 ORIFIZI (OSTII) ATRIO-VENTRICOLARI o VENOSI, con relative VALVOLE VENOSE (CUSPIDALI)</a:t>
            </a:r>
          </a:p>
          <a:p>
            <a:pPr marL="457200" indent="-457200">
              <a:buFontTx/>
              <a:buChar char="-"/>
            </a:pPr>
            <a:r>
              <a:rPr lang="it-IT" sz="2500" b="1" dirty="0">
                <a:solidFill>
                  <a:schemeClr val="tx1"/>
                </a:solidFill>
                <a:latin typeface="Comic Sans MS" panose="030F0902030302020204" pitchFamily="66" charset="0"/>
              </a:rPr>
              <a:t>2 ORIFIZI ARTERIOSI (POLMONARE e AORTICO), con relative VALVOLE ARTERIOSE.</a:t>
            </a:r>
          </a:p>
          <a:p>
            <a:pPr marL="0" indent="0"/>
            <a:r>
              <a:rPr lang="it-IT" sz="2500" b="1" dirty="0">
                <a:solidFill>
                  <a:schemeClr val="tx1"/>
                </a:solidFill>
                <a:latin typeface="Comic Sans MS" panose="030F0902030302020204" pitchFamily="66" charset="0"/>
              </a:rPr>
              <a:t>Le CAVITA’ DESTRE e SINISTRE NON COMUNICANO FRA LORO nella vita postnatale. </a:t>
            </a:r>
          </a:p>
        </p:txBody>
      </p:sp>
    </p:spTree>
    <p:extLst>
      <p:ext uri="{BB962C8B-B14F-4D97-AF65-F5344CB8AC3E}">
        <p14:creationId xmlns:p14="http://schemas.microsoft.com/office/powerpoint/2010/main" val="38133985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224" t="4659" r="5373" b="11829"/>
          <a:stretch>
            <a:fillRect/>
          </a:stretch>
        </p:blipFill>
        <p:spPr bwMode="auto">
          <a:xfrm>
            <a:off x="0" y="431800"/>
            <a:ext cx="9072563" cy="6264275"/>
          </a:xfrm>
          <a:prstGeom prst="rect">
            <a:avLst/>
          </a:prstGeom>
          <a:noFill/>
          <a:ln>
            <a:noFill/>
          </a:ln>
          <a:effectLst/>
          <a:extLst>
            <a:ext uri="{909E8E84-426E-40DD-AFC4-6F175D3DCCD1}">
              <a14:hiddenFill xmlns:a14="http://schemas.microsoft.com/office/drawing/2010/main">
                <a:blipFill dpi="0" rotWithShape="0">
                  <a:blip/>
                  <a:srcRect l="6224" t="4659" r="5373" b="1182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05B1A-F7CE-6840-97B5-40C0703E53EF}"/>
              </a:ext>
            </a:extLst>
          </p:cNvPr>
          <p:cNvSpPr>
            <a:spLocks noGrp="1"/>
          </p:cNvSpPr>
          <p:nvPr>
            <p:ph type="title"/>
          </p:nvPr>
        </p:nvSpPr>
        <p:spPr>
          <a:xfrm>
            <a:off x="0"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INTERNA degli ATRII</a:t>
            </a:r>
          </a:p>
        </p:txBody>
      </p:sp>
      <p:sp>
        <p:nvSpPr>
          <p:cNvPr id="3" name="Segnaposto contenuto 2">
            <a:extLst>
              <a:ext uri="{FF2B5EF4-FFF2-40B4-BE49-F238E27FC236}">
                <a16:creationId xmlns:a16="http://schemas.microsoft.com/office/drawing/2014/main" id="{97B8F056-A37B-0545-9EDB-E7ECE4E19C52}"/>
              </a:ext>
            </a:extLst>
          </p:cNvPr>
          <p:cNvSpPr>
            <a:spLocks noGrp="1"/>
          </p:cNvSpPr>
          <p:nvPr>
            <p:ph idx="1"/>
          </p:nvPr>
        </p:nvSpPr>
        <p:spPr>
          <a:xfrm>
            <a:off x="0" y="908720"/>
            <a:ext cx="9144000" cy="5949280"/>
          </a:xfrm>
        </p:spPr>
        <p:txBody>
          <a:bodyPr/>
          <a:lstStyle/>
          <a:p>
            <a:r>
              <a:rPr lang="it-IT" sz="2500" b="1" dirty="0">
                <a:solidFill>
                  <a:schemeClr val="tx1"/>
                </a:solidFill>
                <a:latin typeface="Copperplate" panose="02000504000000020004" pitchFamily="2" charset="77"/>
              </a:rPr>
              <a:t>La parete interna degli atrii si presenta liscia, ad eccezione delle due Porzioni Antero-Laterali (AURICOLE) dove sono presenti i rilievi dei MUSCOLI PETTINATI.</a:t>
            </a:r>
          </a:p>
          <a:p>
            <a:r>
              <a:rPr lang="it-IT" sz="2500" b="1" dirty="0">
                <a:solidFill>
                  <a:schemeClr val="tx1"/>
                </a:solidFill>
                <a:latin typeface="Copperplate" panose="02000504000000020004" pitchFamily="2" charset="77"/>
              </a:rPr>
              <a:t>Sulla PARETE MEDIALE è presente la FOSSA OVALE come residuo del FORAME di BOTALLO della Vita Prenatale. Nell’ ATRIO DESTRO si osservano gli SBOCCHI delle VENE CAVE SUPERIORE, INFERIORE (con VALVOLA di EUSTACHIO) e del SENO VENOSO CORONARIO (con VALVOLA di TEBESIO)</a:t>
            </a:r>
          </a:p>
          <a:p>
            <a:r>
              <a:rPr lang="it-IT" sz="2500" b="1" dirty="0">
                <a:solidFill>
                  <a:schemeClr val="tx1"/>
                </a:solidFill>
                <a:latin typeface="Copperplate" panose="02000504000000020004" pitchFamily="2" charset="77"/>
              </a:rPr>
              <a:t>Nell’ ATRIO SINISTRO, </a:t>
            </a:r>
            <a:r>
              <a:rPr lang="it-IT" sz="2500" b="1" dirty="0" err="1">
                <a:solidFill>
                  <a:schemeClr val="tx1"/>
                </a:solidFill>
                <a:latin typeface="Copperplate" panose="02000504000000020004" pitchFamily="2" charset="77"/>
              </a:rPr>
              <a:t>volumetricamente</a:t>
            </a:r>
            <a:r>
              <a:rPr lang="it-IT" sz="2500" b="1" dirty="0">
                <a:solidFill>
                  <a:schemeClr val="tx1"/>
                </a:solidFill>
                <a:latin typeface="Copperplate" panose="02000504000000020004" pitchFamily="2" charset="77"/>
              </a:rPr>
              <a:t> maggiore, si riscontrano gli sbocchi delle 4 VENE POLMONARI.</a:t>
            </a:r>
          </a:p>
        </p:txBody>
      </p:sp>
    </p:spTree>
    <p:extLst>
      <p:ext uri="{BB962C8B-B14F-4D97-AF65-F5344CB8AC3E}">
        <p14:creationId xmlns:p14="http://schemas.microsoft.com/office/powerpoint/2010/main" val="20603867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idx="4294967295"/>
          </p:nvPr>
        </p:nvSpPr>
        <p:spPr>
          <a:xfrm>
            <a:off x="0" y="103188"/>
            <a:ext cx="88392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ATRIO DESTRO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39938" name="Picture 2"/>
          <p:cNvPicPr>
            <a:picLocks noChangeAspect="1" noChangeArrowheads="1"/>
          </p:cNvPicPr>
          <p:nvPr/>
        </p:nvPicPr>
        <p:blipFill>
          <a:blip r:embed="rId3" cstate="screen">
            <a:lum bright="-36000" contrast="30000"/>
            <a:extLst>
              <a:ext uri="{28A0092B-C50C-407E-A947-70E740481C1C}">
                <a14:useLocalDpi xmlns:a14="http://schemas.microsoft.com/office/drawing/2010/main"/>
              </a:ext>
            </a:extLst>
          </a:blip>
          <a:srcRect l="1573" t="2531" r="784"/>
          <a:stretch>
            <a:fillRect/>
          </a:stretch>
        </p:blipFill>
        <p:spPr bwMode="auto">
          <a:xfrm>
            <a:off x="144463" y="1511300"/>
            <a:ext cx="8928100" cy="5346700"/>
          </a:xfrm>
          <a:prstGeom prst="rect">
            <a:avLst/>
          </a:prstGeom>
          <a:noFill/>
          <a:ln>
            <a:noFill/>
          </a:ln>
          <a:effectLst/>
          <a:extLst>
            <a:ext uri="{909E8E84-426E-40DD-AFC4-6F175D3DCCD1}">
              <a14:hiddenFill xmlns:a14="http://schemas.microsoft.com/office/drawing/2010/main">
                <a:blipFill dpi="0" rotWithShape="0">
                  <a:blip>
                    <a:lum bright="-36000" contrast="30000"/>
                  </a:blip>
                  <a:srcRect l="1573" t="2531" r="7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p:cNvSpPr>
            <a:spLocks noGrp="1" noChangeArrowheads="1"/>
          </p:cNvSpPr>
          <p:nvPr>
            <p:ph type="title" idx="4294967295"/>
          </p:nvPr>
        </p:nvSpPr>
        <p:spPr>
          <a:xfrm>
            <a:off x="0" y="15240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SINISTRO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 </a:t>
            </a:r>
          </a:p>
        </p:txBody>
      </p:sp>
      <p:pic>
        <p:nvPicPr>
          <p:cNvPr id="41986" name="Picture 2"/>
          <p:cNvPicPr>
            <a:picLocks noChangeAspect="1" noChangeArrowheads="1"/>
          </p:cNvPicPr>
          <p:nvPr/>
        </p:nvPicPr>
        <p:blipFill>
          <a:blip r:embed="rId3">
            <a:lum bright="-36000" contrast="42000"/>
            <a:extLst>
              <a:ext uri="{28A0092B-C50C-407E-A947-70E740481C1C}">
                <a14:useLocalDpi xmlns:a14="http://schemas.microsoft.com/office/drawing/2010/main"/>
              </a:ext>
            </a:extLst>
          </a:blip>
          <a:srcRect/>
          <a:stretch>
            <a:fillRect/>
          </a:stretch>
        </p:blipFill>
        <p:spPr bwMode="auto">
          <a:xfrm>
            <a:off x="0" y="1711325"/>
            <a:ext cx="9144000" cy="5146675"/>
          </a:xfrm>
          <a:prstGeom prst="rect">
            <a:avLst/>
          </a:prstGeom>
          <a:noFill/>
          <a:ln>
            <a:noFill/>
          </a:ln>
          <a:effectLst/>
          <a:extLst>
            <a:ext uri="{909E8E84-426E-40DD-AFC4-6F175D3DCCD1}">
              <a14:hiddenFill xmlns:a14="http://schemas.microsoft.com/office/drawing/2010/main">
                <a:blipFill dpi="0" rotWithShape="0">
                  <a:blip>
                    <a:lum bright="-36000" contrast="4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05B1A-F7CE-6840-97B5-40C0703E53EF}"/>
              </a:ext>
            </a:extLst>
          </p:cNvPr>
          <p:cNvSpPr>
            <a:spLocks noGrp="1"/>
          </p:cNvSpPr>
          <p:nvPr>
            <p:ph type="title"/>
          </p:nvPr>
        </p:nvSpPr>
        <p:spPr>
          <a:xfrm>
            <a:off x="0" y="25265"/>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INTERNA dei VENTRICOLI</a:t>
            </a:r>
          </a:p>
        </p:txBody>
      </p:sp>
      <p:sp>
        <p:nvSpPr>
          <p:cNvPr id="3" name="Segnaposto contenuto 2">
            <a:extLst>
              <a:ext uri="{FF2B5EF4-FFF2-40B4-BE49-F238E27FC236}">
                <a16:creationId xmlns:a16="http://schemas.microsoft.com/office/drawing/2014/main" id="{97B8F056-A37B-0545-9EDB-E7ECE4E19C52}"/>
              </a:ext>
            </a:extLst>
          </p:cNvPr>
          <p:cNvSpPr>
            <a:spLocks noGrp="1"/>
          </p:cNvSpPr>
          <p:nvPr>
            <p:ph idx="1"/>
          </p:nvPr>
        </p:nvSpPr>
        <p:spPr>
          <a:xfrm>
            <a:off x="0" y="908720"/>
            <a:ext cx="9144000" cy="5949280"/>
          </a:xfrm>
        </p:spPr>
        <p:txBody>
          <a:bodyPr/>
          <a:lstStyle/>
          <a:p>
            <a:r>
              <a:rPr lang="it-IT" sz="2500" b="1" dirty="0">
                <a:solidFill>
                  <a:schemeClr val="tx1"/>
                </a:solidFill>
                <a:latin typeface="Comic Sans MS" panose="030F0902030302020204" pitchFamily="66" charset="0"/>
              </a:rPr>
              <a:t>I VENTRICOLI hanno una morfologia CONICA con APICE INFERIORE e BASE SUPERIORE. A livello della Base si riscontrano sia l’ ORIFIZIO ATRIO-VENTRICOLARE (o VENOSO), sia l’ ORIFIZIO ARTERIOSO, controllati da Formazioni Valvolari.</a:t>
            </a:r>
          </a:p>
          <a:p>
            <a:r>
              <a:rPr lang="it-IT" sz="2500" b="1" dirty="0">
                <a:solidFill>
                  <a:schemeClr val="tx1"/>
                </a:solidFill>
                <a:latin typeface="Comic Sans MS" panose="030F0902030302020204" pitchFamily="66" charset="0"/>
              </a:rPr>
              <a:t>Il Setto INTERVENTRICOLARE separa il Ventricolo Destro dal Ventricolo Sinistro.</a:t>
            </a:r>
          </a:p>
          <a:p>
            <a:r>
              <a:rPr lang="it-IT" sz="2500" b="1" dirty="0">
                <a:solidFill>
                  <a:schemeClr val="tx1"/>
                </a:solidFill>
                <a:latin typeface="Comic Sans MS" panose="030F0902030302020204" pitchFamily="66" charset="0"/>
              </a:rPr>
              <a:t>La PARETE VENTRICOLARE presenta notevoli RILIEVI (TRABECOLE CARNEE) di vario ordine </a:t>
            </a:r>
            <a:r>
              <a:rPr lang="it-IT" sz="2500" b="1" dirty="0" err="1">
                <a:solidFill>
                  <a:schemeClr val="tx1"/>
                </a:solidFill>
                <a:latin typeface="Comic Sans MS" panose="030F0902030302020204" pitchFamily="66" charset="0"/>
              </a:rPr>
              <a:t>strutturale.Tra</a:t>
            </a:r>
            <a:r>
              <a:rPr lang="it-IT" sz="2500" b="1" dirty="0">
                <a:solidFill>
                  <a:schemeClr val="tx1"/>
                </a:solidFill>
                <a:latin typeface="Comic Sans MS" panose="030F0902030302020204" pitchFamily="66" charset="0"/>
              </a:rPr>
              <a:t> questi, i MUSCOLI PAPILLARI, collegati alle CORDE TENDINEE delle Cuspidi delle Valvole Atrio-Ventricolari, trattengono le cuspidi stesse, impedendone il «ribaltamento» nell’ aumento pressorio dovuto alla Sistole Ventricolare</a:t>
            </a:r>
            <a:r>
              <a:rPr lang="it-IT" sz="2700" b="1" dirty="0">
                <a:solidFill>
                  <a:schemeClr val="tx1"/>
                </a:solidFill>
                <a:latin typeface="Comic Sans MS" panose="030F0902030302020204" pitchFamily="66" charset="0"/>
              </a:rPr>
              <a:t>.</a:t>
            </a:r>
          </a:p>
        </p:txBody>
      </p:sp>
    </p:spTree>
    <p:extLst>
      <p:ext uri="{BB962C8B-B14F-4D97-AF65-F5344CB8AC3E}">
        <p14:creationId xmlns:p14="http://schemas.microsoft.com/office/powerpoint/2010/main" val="28225648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AD5DB-B5AF-E342-8796-DBD1555008D7}"/>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VALVOLE ATRIO-VENTRICOLARI (o VENOSE)</a:t>
            </a:r>
          </a:p>
        </p:txBody>
      </p:sp>
      <p:sp>
        <p:nvSpPr>
          <p:cNvPr id="3" name="Segnaposto contenuto 2">
            <a:extLst>
              <a:ext uri="{FF2B5EF4-FFF2-40B4-BE49-F238E27FC236}">
                <a16:creationId xmlns:a16="http://schemas.microsoft.com/office/drawing/2014/main" id="{251EAF5C-17FC-6546-8630-AD00C4B59CB1}"/>
              </a:ext>
            </a:extLst>
          </p:cNvPr>
          <p:cNvSpPr>
            <a:spLocks noGrp="1"/>
          </p:cNvSpPr>
          <p:nvPr>
            <p:ph idx="1"/>
          </p:nvPr>
        </p:nvSpPr>
        <p:spPr>
          <a:xfrm>
            <a:off x="107504" y="620688"/>
            <a:ext cx="8928992" cy="5805264"/>
          </a:xfrm>
        </p:spPr>
        <p:txBody>
          <a:bodyPr/>
          <a:lstStyle/>
          <a:p>
            <a:r>
              <a:rPr lang="it-IT" sz="2500" b="1" dirty="0">
                <a:solidFill>
                  <a:schemeClr val="tx1"/>
                </a:solidFill>
                <a:latin typeface="Chalkboard" panose="03050602040202020205" pitchFamily="66" charset="77"/>
              </a:rPr>
              <a:t>Fanno comunicare ciascun Atrio con il rispettivo Ventricolo.</a:t>
            </a:r>
          </a:p>
          <a:p>
            <a:r>
              <a:rPr lang="it-IT" sz="2500" b="1" dirty="0">
                <a:solidFill>
                  <a:schemeClr val="tx1"/>
                </a:solidFill>
                <a:latin typeface="Chalkboard" panose="03050602040202020205" pitchFamily="66" charset="77"/>
              </a:rPr>
              <a:t>Sono controllate dalle VALVOLE CUSPIDALI.</a:t>
            </a:r>
          </a:p>
          <a:p>
            <a:r>
              <a:rPr lang="it-IT" sz="2500" b="1" dirty="0">
                <a:solidFill>
                  <a:schemeClr val="tx1"/>
                </a:solidFill>
                <a:latin typeface="Chalkboard" panose="03050602040202020205" pitchFamily="66" charset="77"/>
              </a:rPr>
              <a:t>A DESTRA presenta 3 CUSPIDI (Valvola TRICUSPIDE).</a:t>
            </a:r>
          </a:p>
          <a:p>
            <a:r>
              <a:rPr lang="it-IT" sz="2500" b="1" dirty="0">
                <a:solidFill>
                  <a:schemeClr val="tx1"/>
                </a:solidFill>
                <a:latin typeface="Chalkboard" panose="03050602040202020205" pitchFamily="66" charset="77"/>
              </a:rPr>
              <a:t>A SINISTRA ci sono 2 CUSPIDI (Valvola BICUSPIDE o MITRALE).</a:t>
            </a:r>
          </a:p>
          <a:p>
            <a:r>
              <a:rPr lang="it-IT" sz="2500" b="1" dirty="0">
                <a:solidFill>
                  <a:schemeClr val="tx1"/>
                </a:solidFill>
                <a:latin typeface="Chalkboard" panose="03050602040202020205" pitchFamily="66" charset="77"/>
              </a:rPr>
              <a:t>Gli Apici delle Cuspidi Atrio-Ventricolari sono connesse ai Muscoli Papillari del rispettivo Ventricolo tramite le CORDE TENDINEE.</a:t>
            </a:r>
          </a:p>
          <a:p>
            <a:r>
              <a:rPr lang="it-IT" sz="2500" b="1" dirty="0">
                <a:solidFill>
                  <a:schemeClr val="tx1"/>
                </a:solidFill>
                <a:latin typeface="Chalkboard" panose="03050602040202020205" pitchFamily="66" charset="77"/>
              </a:rPr>
              <a:t>Le VALVOLE CUSPIDALI si aprono nella SISTOLE ATRIALE e si chiudono nella SISTOLE VENTRICOLARE e chiuse sono mantenute dall’ azione di «trattenimento» dei Muscoli Papillari tramite le Corde Tendinee.</a:t>
            </a:r>
          </a:p>
        </p:txBody>
      </p:sp>
    </p:spTree>
    <p:extLst>
      <p:ext uri="{BB962C8B-B14F-4D97-AF65-F5344CB8AC3E}">
        <p14:creationId xmlns:p14="http://schemas.microsoft.com/office/powerpoint/2010/main" val="14549766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AD5DB-B5AF-E342-8796-DBD1555008D7}"/>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VALVOLE ARTERIOSE </a:t>
            </a:r>
          </a:p>
        </p:txBody>
      </p:sp>
      <p:sp>
        <p:nvSpPr>
          <p:cNvPr id="3" name="Segnaposto contenuto 2">
            <a:extLst>
              <a:ext uri="{FF2B5EF4-FFF2-40B4-BE49-F238E27FC236}">
                <a16:creationId xmlns:a16="http://schemas.microsoft.com/office/drawing/2014/main" id="{251EAF5C-17FC-6546-8630-AD00C4B59CB1}"/>
              </a:ext>
            </a:extLst>
          </p:cNvPr>
          <p:cNvSpPr>
            <a:spLocks noGrp="1"/>
          </p:cNvSpPr>
          <p:nvPr>
            <p:ph idx="1"/>
          </p:nvPr>
        </p:nvSpPr>
        <p:spPr>
          <a:xfrm>
            <a:off x="107504" y="620688"/>
            <a:ext cx="8928992" cy="5805264"/>
          </a:xfrm>
        </p:spPr>
        <p:txBody>
          <a:bodyPr/>
          <a:lstStyle/>
          <a:p>
            <a:r>
              <a:rPr lang="it-IT" sz="2600" b="1" dirty="0">
                <a:solidFill>
                  <a:schemeClr val="tx1"/>
                </a:solidFill>
                <a:latin typeface="Copperplate" panose="02000504000000020004" pitchFamily="2" charset="77"/>
              </a:rPr>
              <a:t>Hanno forma SEMILUNARE (o A NIDO DI RONDINE).</a:t>
            </a:r>
          </a:p>
          <a:p>
            <a:r>
              <a:rPr lang="it-IT" sz="2600" b="1" dirty="0">
                <a:solidFill>
                  <a:schemeClr val="tx1"/>
                </a:solidFill>
                <a:latin typeface="Copperplate" panose="02000504000000020004" pitchFamily="2" charset="77"/>
              </a:rPr>
              <a:t>Controllano, rispettivamente, l’ ORIFZIO ARTERIOSO POLMONARE (VENTRICOLO DESTRO) e l’ ORIFIZIO AORTICO (VENTRICOLO SINISTRO).</a:t>
            </a:r>
          </a:p>
          <a:p>
            <a:r>
              <a:rPr lang="it-IT" sz="2600" b="1" dirty="0">
                <a:solidFill>
                  <a:schemeClr val="tx1"/>
                </a:solidFill>
                <a:latin typeface="Copperplate" panose="02000504000000020004" pitchFamily="2" charset="77"/>
              </a:rPr>
              <a:t>Sono 3 per ciascun orifizio e si denominano sulla base della loro collocazione topografica.</a:t>
            </a:r>
          </a:p>
          <a:p>
            <a:r>
              <a:rPr lang="it-IT" sz="2600" b="1" dirty="0">
                <a:solidFill>
                  <a:schemeClr val="tx1"/>
                </a:solidFill>
                <a:latin typeface="Copperplate" panose="02000504000000020004" pitchFamily="2" charset="77"/>
              </a:rPr>
              <a:t>Esse si aprono nella SISTOLE VENTRICOLARE, lasciano passare il sangue nel Tronco Arterioso Polmonare e, successivamente, per aumento di pressione nelle arterie, si chiudono, impedendo il reflusso del sangue nel rispettivo ventricolo.</a:t>
            </a:r>
          </a:p>
          <a:p>
            <a:r>
              <a:rPr lang="it-IT" sz="2600" b="1" dirty="0">
                <a:solidFill>
                  <a:schemeClr val="tx1"/>
                </a:solidFill>
                <a:latin typeface="Copperplate" panose="02000504000000020004" pitchFamily="2" charset="77"/>
              </a:rPr>
              <a:t> </a:t>
            </a:r>
          </a:p>
        </p:txBody>
      </p:sp>
    </p:spTree>
    <p:extLst>
      <p:ext uri="{BB962C8B-B14F-4D97-AF65-F5344CB8AC3E}">
        <p14:creationId xmlns:p14="http://schemas.microsoft.com/office/powerpoint/2010/main" val="1686683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
          <p:cNvSpPr>
            <a:spLocks noGrp="1" noChangeArrowheads="1"/>
          </p:cNvSpPr>
          <p:nvPr>
            <p:ph type="title" idx="4294967295"/>
          </p:nvPr>
        </p:nvSpPr>
        <p:spPr>
          <a:xfrm>
            <a:off x="685800" y="1254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VENTRICOLO DESTRO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40962" name="Picture 2"/>
          <p:cNvPicPr>
            <a:picLocks noChangeAspect="1" noChangeArrowheads="1"/>
          </p:cNvPicPr>
          <p:nvPr/>
        </p:nvPicPr>
        <p:blipFill>
          <a:blip r:embed="rId3" cstate="screen">
            <a:lum bright="-36000" contrast="30000"/>
            <a:extLst>
              <a:ext uri="{28A0092B-C50C-407E-A947-70E740481C1C}">
                <a14:useLocalDpi xmlns:a14="http://schemas.microsoft.com/office/drawing/2010/main"/>
              </a:ext>
            </a:extLst>
          </a:blip>
          <a:srcRect b="4179"/>
          <a:stretch>
            <a:fillRect/>
          </a:stretch>
        </p:blipFill>
        <p:spPr bwMode="auto">
          <a:xfrm>
            <a:off x="179388" y="1268413"/>
            <a:ext cx="8713787" cy="5356225"/>
          </a:xfrm>
          <a:prstGeom prst="rect">
            <a:avLst/>
          </a:prstGeom>
          <a:noFill/>
          <a:ln>
            <a:noFill/>
          </a:ln>
          <a:effectLst/>
          <a:extLst>
            <a:ext uri="{909E8E84-426E-40DD-AFC4-6F175D3DCCD1}">
              <a14:hiddenFill xmlns:a14="http://schemas.microsoft.com/office/drawing/2010/main">
                <a:blipFill dpi="0" rotWithShape="0">
                  <a:blip>
                    <a:lum bright="-36000" contrast="30000"/>
                  </a:blip>
                  <a:srcRect b="417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1"/>
          <p:cNvSpPr>
            <a:spLocks noGrp="1" noChangeArrowheads="1"/>
          </p:cNvSpPr>
          <p:nvPr>
            <p:ph type="title" idx="4294967295"/>
          </p:nvPr>
        </p:nvSpPr>
        <p:spPr>
          <a:xfrm>
            <a:off x="685800" y="-315416"/>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VENTRICOLO SINISTRO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43010" name="Picture 2"/>
          <p:cNvPicPr>
            <a:picLocks noChangeAspect="1" noChangeArrowheads="1"/>
          </p:cNvPicPr>
          <p:nvPr/>
        </p:nvPicPr>
        <p:blipFill>
          <a:blip r:embed="rId3">
            <a:lum bright="-30000" contrast="30000"/>
            <a:extLst>
              <a:ext uri="{28A0092B-C50C-407E-A947-70E740481C1C}">
                <a14:useLocalDpi xmlns:a14="http://schemas.microsoft.com/office/drawing/2010/main"/>
              </a:ext>
            </a:extLst>
          </a:blip>
          <a:srcRect/>
          <a:stretch>
            <a:fillRect/>
          </a:stretch>
        </p:blipFill>
        <p:spPr bwMode="auto">
          <a:xfrm>
            <a:off x="0" y="1557338"/>
            <a:ext cx="9144000" cy="5300662"/>
          </a:xfrm>
          <a:prstGeom prst="rect">
            <a:avLst/>
          </a:prstGeom>
          <a:noFill/>
          <a:ln>
            <a:noFill/>
          </a:ln>
          <a:effectLst/>
          <a:extLst>
            <a:ext uri="{909E8E84-426E-40DD-AFC4-6F175D3DCCD1}">
              <a14:hiddenFill xmlns:a14="http://schemas.microsoft.com/office/drawing/2010/main">
                <a:blipFill dpi="0" rotWithShape="0">
                  <a:blip>
                    <a:lum bright="-30000" contrast="30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DE0F27-2400-E44F-80F4-34D7D7E7888B}"/>
              </a:ext>
            </a:extLst>
          </p:cNvPr>
          <p:cNvSpPr>
            <a:spLocks noGrp="1"/>
          </p:cNvSpPr>
          <p:nvPr>
            <p:ph type="title"/>
          </p:nvPr>
        </p:nvSpPr>
        <p:spPr>
          <a:xfrm>
            <a:off x="7185" y="1463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SANGUE</a:t>
            </a:r>
          </a:p>
        </p:txBody>
      </p:sp>
      <p:sp>
        <p:nvSpPr>
          <p:cNvPr id="3" name="Segnaposto contenuto 2">
            <a:extLst>
              <a:ext uri="{FF2B5EF4-FFF2-40B4-BE49-F238E27FC236}">
                <a16:creationId xmlns:a16="http://schemas.microsoft.com/office/drawing/2014/main" id="{1AC3F5CB-732A-0D45-9FFC-860C6B4C3263}"/>
              </a:ext>
            </a:extLst>
          </p:cNvPr>
          <p:cNvSpPr>
            <a:spLocks noGrp="1"/>
          </p:cNvSpPr>
          <p:nvPr>
            <p:ph idx="1"/>
          </p:nvPr>
        </p:nvSpPr>
        <p:spPr>
          <a:xfrm>
            <a:off x="7185" y="1129015"/>
            <a:ext cx="9144000" cy="5517232"/>
          </a:xfrm>
        </p:spPr>
        <p:txBody>
          <a:bodyPr/>
          <a:lstStyle/>
          <a:p>
            <a:r>
              <a:rPr lang="it-IT" sz="2800" dirty="0">
                <a:solidFill>
                  <a:schemeClr val="tx1"/>
                </a:solidFill>
                <a:latin typeface="Chalkboard SE" panose="03050602040202020205" pitchFamily="66" charset="77"/>
              </a:rPr>
              <a:t>Tessuto CONNETTIVO con ECM Liquida, nell’ambito del quale le Cellule della Serie Rossa (ERITROCITI) sono deputate ad attuare gli SCAMBI GASSOSI Ossigeno vs. Anidride Carbonica, sia nell’ ambito dei diversi distretti corporei (fornitura di Ossigeno ed asporto di Anidride Carbonica), sia nello specifico ambito polmonare (prelevare Ossigeno dall’ Aria Inspirata ed espellere Anidride Carbonica nell’ Aria Espirata).</a:t>
            </a:r>
          </a:p>
          <a:p>
            <a:r>
              <a:rPr lang="it-IT" sz="2800" dirty="0">
                <a:solidFill>
                  <a:schemeClr val="tx1"/>
                </a:solidFill>
                <a:latin typeface="Chalkboard SE" panose="03050602040202020205" pitchFamily="66" charset="77"/>
              </a:rPr>
              <a:t>Per tale motivo, sono necessarie 2 distinte sezioni </a:t>
            </a:r>
            <a:r>
              <a:rPr lang="it-IT" sz="2800" dirty="0" err="1">
                <a:solidFill>
                  <a:schemeClr val="tx1"/>
                </a:solidFill>
                <a:latin typeface="Chalkboard SE" panose="03050602040202020205" pitchFamily="66" charset="77"/>
              </a:rPr>
              <a:t>morfofunzionali</a:t>
            </a:r>
            <a:r>
              <a:rPr lang="it-IT" sz="2800" dirty="0">
                <a:solidFill>
                  <a:schemeClr val="tx1"/>
                </a:solidFill>
                <a:latin typeface="Chalkboard SE" panose="03050602040202020205" pitchFamily="66" charset="77"/>
              </a:rPr>
              <a:t>.</a:t>
            </a:r>
          </a:p>
          <a:p>
            <a:pPr marL="457200" indent="-457200">
              <a:buFontTx/>
              <a:buChar char="-"/>
            </a:pPr>
            <a:r>
              <a:rPr lang="it-IT" sz="2800" dirty="0">
                <a:solidFill>
                  <a:schemeClr val="tx1"/>
                </a:solidFill>
                <a:latin typeface="Chalkboard SE" panose="03050602040202020205" pitchFamily="66" charset="77"/>
              </a:rPr>
              <a:t>GRANDE CIRCOLAZIONE o SISTEMICA</a:t>
            </a:r>
          </a:p>
          <a:p>
            <a:pPr marL="457200" indent="-457200">
              <a:buFontTx/>
              <a:buChar char="-"/>
            </a:pPr>
            <a:r>
              <a:rPr lang="it-IT" sz="2800" dirty="0">
                <a:solidFill>
                  <a:schemeClr val="tx1"/>
                </a:solidFill>
                <a:latin typeface="Chalkboard SE" panose="03050602040202020205" pitchFamily="66" charset="77"/>
              </a:rPr>
              <a:t>PICCOLA CIRCOLAZIONE o POLMONARE</a:t>
            </a:r>
          </a:p>
        </p:txBody>
      </p:sp>
    </p:spTree>
    <p:extLst>
      <p:ext uri="{BB962C8B-B14F-4D97-AF65-F5344CB8AC3E}">
        <p14:creationId xmlns:p14="http://schemas.microsoft.com/office/powerpoint/2010/main" val="14956499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VALVOLE CARDIACHE e</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PUNTI DI AUSCULTAZIONE</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1268760"/>
            <a:ext cx="5715000" cy="5389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D0FAA958-31E6-D14E-B161-CD6DA800EF4C}"/>
              </a:ext>
            </a:extLst>
          </p:cNvPr>
          <p:cNvSpPr txBox="1"/>
          <p:nvPr/>
        </p:nvSpPr>
        <p:spPr>
          <a:xfrm>
            <a:off x="5228979" y="1556792"/>
            <a:ext cx="3231454" cy="2677656"/>
          </a:xfrm>
          <a:prstGeom prst="rect">
            <a:avLst/>
          </a:prstGeom>
          <a:noFill/>
        </p:spPr>
        <p:txBody>
          <a:bodyPr wrap="square" rtlCol="0">
            <a:spAutoFit/>
          </a:bodyPr>
          <a:lstStyle/>
          <a:p>
            <a:pPr algn="ctr"/>
            <a:r>
              <a:rPr lang="it-IT" b="1" dirty="0">
                <a:solidFill>
                  <a:schemeClr val="tx1"/>
                </a:solidFill>
                <a:latin typeface="Copperplate" panose="02000504000000020004" pitchFamily="2" charset="77"/>
              </a:rPr>
              <a:t>l’auscultazione</a:t>
            </a:r>
          </a:p>
          <a:p>
            <a:pPr algn="ctr"/>
            <a:r>
              <a:rPr lang="it-IT" b="1" dirty="0">
                <a:solidFill>
                  <a:schemeClr val="tx1"/>
                </a:solidFill>
                <a:latin typeface="Copperplate" panose="02000504000000020004" pitchFamily="2" charset="77"/>
              </a:rPr>
              <a:t>consente di apprezzare</a:t>
            </a:r>
          </a:p>
          <a:p>
            <a:pPr algn="ctr"/>
            <a:r>
              <a:rPr lang="it-IT" b="1" dirty="0">
                <a:solidFill>
                  <a:schemeClr val="tx1"/>
                </a:solidFill>
                <a:latin typeface="Copperplate" panose="02000504000000020004" pitchFamily="2" charset="77"/>
              </a:rPr>
              <a:t>eventuali anomalie morfo-funzionali («soffi»)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7660FF-3496-0646-B37C-1A3F1196EE72}"/>
              </a:ext>
            </a:extLst>
          </p:cNvPr>
          <p:cNvSpPr>
            <a:spLocks noGrp="1"/>
          </p:cNvSpPr>
          <p:nvPr>
            <p:ph type="title"/>
          </p:nvPr>
        </p:nvSpPr>
        <p:spPr>
          <a:xfrm>
            <a:off x="0" y="25265"/>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STRUTTURA ANATOMO-MICROSCOPICA del CUORE</a:t>
            </a:r>
          </a:p>
        </p:txBody>
      </p:sp>
      <p:sp>
        <p:nvSpPr>
          <p:cNvPr id="3" name="Segnaposto contenuto 2">
            <a:extLst>
              <a:ext uri="{FF2B5EF4-FFF2-40B4-BE49-F238E27FC236}">
                <a16:creationId xmlns:a16="http://schemas.microsoft.com/office/drawing/2014/main" id="{57B2894B-868C-1A43-84E9-9018F078DF7E}"/>
              </a:ext>
            </a:extLst>
          </p:cNvPr>
          <p:cNvSpPr>
            <a:spLocks noGrp="1"/>
          </p:cNvSpPr>
          <p:nvPr>
            <p:ph idx="1"/>
          </p:nvPr>
        </p:nvSpPr>
        <p:spPr>
          <a:xfrm>
            <a:off x="0" y="1052736"/>
            <a:ext cx="9144000" cy="5805264"/>
          </a:xfrm>
        </p:spPr>
        <p:txBody>
          <a:bodyPr/>
          <a:lstStyle/>
          <a:p>
            <a:r>
              <a:rPr lang="it-IT" sz="2800" b="1" dirty="0">
                <a:solidFill>
                  <a:schemeClr val="tx1"/>
                </a:solidFill>
                <a:latin typeface="Chalkboard" panose="03050602040202020205" pitchFamily="66" charset="77"/>
              </a:rPr>
              <a:t>La Tonaca Intima del Cuore riveste le 4 Cavità e viene definita ENDOCARDIO (cellule appiattite).</a:t>
            </a:r>
          </a:p>
          <a:p>
            <a:r>
              <a:rPr lang="it-IT" sz="2800" b="1" dirty="0">
                <a:solidFill>
                  <a:schemeClr val="tx1"/>
                </a:solidFill>
                <a:latin typeface="Chalkboard" panose="03050602040202020205" pitchFamily="66" charset="77"/>
              </a:rPr>
              <a:t>Profondamente allo Strato </a:t>
            </a:r>
            <a:r>
              <a:rPr lang="it-IT" sz="2800" b="1" dirty="0" err="1">
                <a:solidFill>
                  <a:schemeClr val="tx1"/>
                </a:solidFill>
                <a:latin typeface="Chalkboard" panose="03050602040202020205" pitchFamily="66" charset="77"/>
              </a:rPr>
              <a:t>Sottoendocardico</a:t>
            </a:r>
            <a:r>
              <a:rPr lang="it-IT" sz="2800" b="1" dirty="0">
                <a:solidFill>
                  <a:schemeClr val="tx1"/>
                </a:solidFill>
                <a:latin typeface="Chalkboard" panose="03050602040202020205" pitchFamily="66" charset="77"/>
              </a:rPr>
              <a:t> si localizza la Tonaca Media (molto spessa) del MIOCARDIO.</a:t>
            </a:r>
          </a:p>
          <a:p>
            <a:r>
              <a:rPr lang="it-IT" sz="2800" b="1" dirty="0">
                <a:solidFill>
                  <a:schemeClr val="tx1"/>
                </a:solidFill>
                <a:latin typeface="Chalkboard" panose="03050602040202020205" pitchFamily="66" charset="77"/>
              </a:rPr>
              <a:t>La Tonaca </a:t>
            </a:r>
            <a:r>
              <a:rPr lang="it-IT" sz="2800" b="1" dirty="0" err="1">
                <a:solidFill>
                  <a:schemeClr val="tx1"/>
                </a:solidFill>
                <a:latin typeface="Chalkboard" panose="03050602040202020205" pitchFamily="66" charset="77"/>
              </a:rPr>
              <a:t>piu’</a:t>
            </a:r>
            <a:r>
              <a:rPr lang="it-IT" sz="2800" b="1" dirty="0">
                <a:solidFill>
                  <a:schemeClr val="tx1"/>
                </a:solidFill>
                <a:latin typeface="Chalkboard" panose="03050602040202020205" pitchFamily="66" charset="77"/>
              </a:rPr>
              <a:t> esterna è la SIEROSA PERICARDICA con la porzione che aderisce al miocardio, denominata EPICARDIO. L’ Epicardio si «riflette» sul PERICARDIO FIBROSO e fra queste 2 porzioni sierose si delimita uno spazio, con una minima quantità di liquido (Cavità Pericardica), che garantisce l’ottimale attività contrattile del cuore.</a:t>
            </a:r>
          </a:p>
        </p:txBody>
      </p:sp>
    </p:spTree>
    <p:extLst>
      <p:ext uri="{BB962C8B-B14F-4D97-AF65-F5344CB8AC3E}">
        <p14:creationId xmlns:p14="http://schemas.microsoft.com/office/powerpoint/2010/main" val="39046112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SCHEMA STRUTTURALE</a:t>
            </a:r>
          </a:p>
        </p:txBody>
      </p:sp>
      <p:pic>
        <p:nvPicPr>
          <p:cNvPr id="47107" name="Picture 3"/>
          <p:cNvPicPr>
            <a:picLocks noChangeAspect="1" noChangeArrowheads="1"/>
          </p:cNvPicPr>
          <p:nvPr/>
        </p:nvPicPr>
        <p:blipFill>
          <a:blip r:embed="rId3" cstate="screen">
            <a:lum bright="-42000" contrast="24000"/>
            <a:extLst>
              <a:ext uri="{28A0092B-C50C-407E-A947-70E740481C1C}">
                <a14:useLocalDpi xmlns:a14="http://schemas.microsoft.com/office/drawing/2010/main"/>
              </a:ext>
            </a:extLst>
          </a:blip>
          <a:srcRect/>
          <a:stretch>
            <a:fillRect/>
          </a:stretch>
        </p:blipFill>
        <p:spPr bwMode="auto">
          <a:xfrm>
            <a:off x="1061579" y="764704"/>
            <a:ext cx="7020842" cy="5872285"/>
          </a:xfrm>
          <a:prstGeom prst="rect">
            <a:avLst/>
          </a:prstGeom>
          <a:noFill/>
          <a:ln>
            <a:noFill/>
          </a:ln>
          <a:effectLst/>
          <a:extLst>
            <a:ext uri="{909E8E84-426E-40DD-AFC4-6F175D3DCCD1}">
              <a14:hiddenFill xmlns:a14="http://schemas.microsoft.com/office/drawing/2010/main">
                <a:blipFill dpi="0" rotWithShape="0">
                  <a:blip>
                    <a:lum bright="-42000" contrast="24000"/>
                  </a:blip>
                  <a:srcRect l="7361" t="16508" r="322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idx="4294967295"/>
          </p:nvPr>
        </p:nvSpPr>
        <p:spPr>
          <a:xfrm>
            <a:off x="685800" y="-315416"/>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a:t>
            </a:r>
          </a:p>
        </p:txBody>
      </p:sp>
      <p:sp>
        <p:nvSpPr>
          <p:cNvPr id="49154" name="Rectangle 2"/>
          <p:cNvSpPr>
            <a:spLocks noGrp="1" noChangeArrowheads="1"/>
          </p:cNvSpPr>
          <p:nvPr>
            <p:ph type="body" idx="1"/>
          </p:nvPr>
        </p:nvSpPr>
        <p:spPr>
          <a:xfrm>
            <a:off x="0" y="620688"/>
            <a:ext cx="9144000" cy="5867400"/>
          </a:xfrm>
          <a:ln/>
        </p:spPr>
        <p:txBody>
          <a:bodyPr/>
          <a:lstStyle/>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Il MIOCARDIO è un Tessuto Muscolare Striato caratterizzato dal possedere CELLULE MONONUCLEATE (FIBROCELLULE), che prende inserzione sul cosiddetto SCHELETRO FIBROSO del Cuore.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b="1" dirty="0">
              <a:solidFill>
                <a:schemeClr val="tx1"/>
              </a:solidFill>
              <a:latin typeface="Comic Sans MS" panose="030F0902030302020204" pitchFamily="66" charset="0"/>
            </a:endParaRP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Morfo-Funzionalmente si suddivide in :</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b="1" dirty="0">
              <a:solidFill>
                <a:schemeClr val="tx1"/>
              </a:solidFill>
              <a:latin typeface="Comic Sans MS" panose="030F0902030302020204" pitchFamily="66" charset="0"/>
            </a:endParaRP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MIOCARDIO COMUNE o DI LAVORO : la componente prevalente, che provvede alla effettiva attività contrattile del Cuore.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MIOCARDIO SPECIFICO o TESSUTO DI CONDUZIONE: «sostituisce» nel Cuore l’attività diretta del Sistema Nervoso per indurre la contrazione del Miocardio Comune. Tuttavia, esiste un controllo del Sistema Nervoso sul Tessuto di Conduzione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86872B-0FB6-204B-AFCB-400962518E8C}"/>
              </a:ext>
            </a:extLst>
          </p:cNvPr>
          <p:cNvSpPr>
            <a:spLocks noGrp="1"/>
          </p:cNvSpPr>
          <p:nvPr>
            <p:ph type="title"/>
          </p:nvPr>
        </p:nvSpPr>
        <p:spPr>
          <a:xfrm>
            <a:off x="35604" y="-9939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MIOCARDIO COMUNE: ASPETTI STRUTTURALI</a:t>
            </a:r>
          </a:p>
        </p:txBody>
      </p:sp>
      <p:sp>
        <p:nvSpPr>
          <p:cNvPr id="3" name="Segnaposto contenuto 2">
            <a:extLst>
              <a:ext uri="{FF2B5EF4-FFF2-40B4-BE49-F238E27FC236}">
                <a16:creationId xmlns:a16="http://schemas.microsoft.com/office/drawing/2014/main" id="{DC94A857-C511-DD45-A93B-2AA77B038818}"/>
              </a:ext>
            </a:extLst>
          </p:cNvPr>
          <p:cNvSpPr>
            <a:spLocks noGrp="1"/>
          </p:cNvSpPr>
          <p:nvPr>
            <p:ph idx="1"/>
          </p:nvPr>
        </p:nvSpPr>
        <p:spPr>
          <a:xfrm>
            <a:off x="575956" y="1018152"/>
            <a:ext cx="8568044" cy="5661248"/>
          </a:xfrm>
        </p:spPr>
        <p:txBody>
          <a:bodyPr/>
          <a:lstStyle/>
          <a:p>
            <a:r>
              <a:rPr lang="it-IT" sz="3000" b="1" dirty="0">
                <a:solidFill>
                  <a:schemeClr val="tx1"/>
                </a:solidFill>
                <a:latin typeface="Chalkduster" panose="03050602040202020205" pitchFamily="66" charset="77"/>
              </a:rPr>
              <a:t>È  costituito da FIBROCELLULE STRIATE, connesse tra loro mediante Giunzioni Serrate, che consentono il passaggio di soluti tra le fibrocellule stesse. Le giunzioni si dispongono anche «obliquamente» tra le fibrocellule, costituendo i cosiddetti DISCHI INTERCALARI, che per la loro caratteristica disposizione «a scalare», si definiscono anche Strie Scalariformi</a:t>
            </a:r>
          </a:p>
        </p:txBody>
      </p:sp>
    </p:spTree>
    <p:extLst>
      <p:ext uri="{BB962C8B-B14F-4D97-AF65-F5344CB8AC3E}">
        <p14:creationId xmlns:p14="http://schemas.microsoft.com/office/powerpoint/2010/main" val="28740540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idx="4294967295"/>
          </p:nvPr>
        </p:nvSpPr>
        <p:spPr>
          <a:xfrm>
            <a:off x="228600" y="381000"/>
            <a:ext cx="3048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COMUNE</a:t>
            </a:r>
          </a:p>
        </p:txBody>
      </p:sp>
      <p:pic>
        <p:nvPicPr>
          <p:cNvPr id="50178"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3608388" y="0"/>
            <a:ext cx="5535612" cy="685800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79" name="Text Box 3"/>
          <p:cNvSpPr txBox="1">
            <a:spLocks noChangeArrowheads="1"/>
          </p:cNvSpPr>
          <p:nvPr/>
        </p:nvSpPr>
        <p:spPr bwMode="auto">
          <a:xfrm>
            <a:off x="228600" y="2598738"/>
            <a:ext cx="27892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Chalkduster" panose="03050602040202020205" pitchFamily="66" charset="77"/>
              </a:rPr>
              <a:t>FIBROCELLULA</a:t>
            </a:r>
          </a:p>
        </p:txBody>
      </p:sp>
      <p:sp>
        <p:nvSpPr>
          <p:cNvPr id="50180" name="Line 4"/>
          <p:cNvSpPr>
            <a:spLocks noChangeShapeType="1"/>
          </p:cNvSpPr>
          <p:nvPr/>
        </p:nvSpPr>
        <p:spPr bwMode="auto">
          <a:xfrm flipV="1">
            <a:off x="2971800" y="1504950"/>
            <a:ext cx="3200400" cy="1257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0181" name="Text Box 5"/>
          <p:cNvSpPr txBox="1">
            <a:spLocks noChangeArrowheads="1"/>
          </p:cNvSpPr>
          <p:nvPr/>
        </p:nvSpPr>
        <p:spPr bwMode="auto">
          <a:xfrm>
            <a:off x="1050925" y="3249613"/>
            <a:ext cx="1260579"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Franklin Gothic Medium" panose="020B0603020102020204" pitchFamily="34" charset="0"/>
              </a:rPr>
              <a:t>NUCLEO</a:t>
            </a:r>
          </a:p>
        </p:txBody>
      </p:sp>
      <p:sp>
        <p:nvSpPr>
          <p:cNvPr id="50182" name="Line 6"/>
          <p:cNvSpPr>
            <a:spLocks noChangeShapeType="1"/>
          </p:cNvSpPr>
          <p:nvPr/>
        </p:nvSpPr>
        <p:spPr bwMode="auto">
          <a:xfrm flipV="1">
            <a:off x="2667000" y="1733550"/>
            <a:ext cx="3429000" cy="1790700"/>
          </a:xfrm>
          <a:prstGeom prst="line">
            <a:avLst/>
          </a:prstGeom>
          <a:noFill/>
          <a:ln w="2844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0183" name="Text Box 7"/>
          <p:cNvSpPr txBox="1">
            <a:spLocks noChangeArrowheads="1"/>
          </p:cNvSpPr>
          <p:nvPr/>
        </p:nvSpPr>
        <p:spPr bwMode="auto">
          <a:xfrm>
            <a:off x="0" y="4191000"/>
            <a:ext cx="342783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DISCO INTERCALARE</a:t>
            </a:r>
            <a:r>
              <a:rPr lang="it-IT" altLang="it-IT" b="1" dirty="0">
                <a:solidFill>
                  <a:schemeClr val="tx1"/>
                </a:solidFill>
                <a:latin typeface="Comic Sans MS" panose="030F0902030302020204" pitchFamily="66" charset="0"/>
              </a:rPr>
              <a:t> </a:t>
            </a:r>
          </a:p>
          <a:p>
            <a:pPr>
              <a:buClrTx/>
              <a:buFontTx/>
              <a:buNone/>
            </a:pPr>
            <a:r>
              <a:rPr lang="it-IT" altLang="it-IT" b="1" dirty="0">
                <a:solidFill>
                  <a:schemeClr val="tx1"/>
                </a:solidFill>
                <a:latin typeface="Comic Sans MS" panose="030F0902030302020204" pitchFamily="66" charset="0"/>
              </a:rPr>
              <a:t>(stria scalariforme)</a:t>
            </a:r>
          </a:p>
        </p:txBody>
      </p:sp>
      <p:sp>
        <p:nvSpPr>
          <p:cNvPr id="50184" name="Line 8"/>
          <p:cNvSpPr>
            <a:spLocks noChangeShapeType="1"/>
          </p:cNvSpPr>
          <p:nvPr/>
        </p:nvSpPr>
        <p:spPr bwMode="auto">
          <a:xfrm flipV="1">
            <a:off x="3505200" y="2266950"/>
            <a:ext cx="3810000" cy="2400300"/>
          </a:xfrm>
          <a:prstGeom prst="line">
            <a:avLst/>
          </a:prstGeom>
          <a:noFill/>
          <a:ln w="38160" cap="sq">
            <a:solidFill>
              <a:srgbClr val="99FF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Rectangle 1"/>
          <p:cNvSpPr>
            <a:spLocks noGrp="1" noChangeArrowheads="1"/>
          </p:cNvSpPr>
          <p:nvPr>
            <p:ph type="title" idx="4294967295"/>
          </p:nvPr>
        </p:nvSpPr>
        <p:spPr>
          <a:xfrm>
            <a:off x="7620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STRUTTURALE TRIDIMENSIONALE DEL MIOCARDIO COMUNE</a:t>
            </a:r>
          </a:p>
        </p:txBody>
      </p:sp>
      <p:pic>
        <p:nvPicPr>
          <p:cNvPr id="52226" name="Picture 2"/>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792163" y="1143000"/>
            <a:ext cx="7991475" cy="5715000"/>
          </a:xfrm>
          <a:prstGeom prst="rect">
            <a:avLst/>
          </a:prstGeom>
          <a:noFill/>
          <a:ln>
            <a:noFill/>
          </a:ln>
          <a:effectLst/>
          <a:extLst>
            <a:ext uri="{909E8E84-426E-40DD-AFC4-6F175D3DCCD1}">
              <a14:hiddenFill xmlns:a14="http://schemas.microsoft.com/office/drawing/2010/main">
                <a:blipFill dpi="0" rotWithShape="0">
                  <a:blip>
                    <a:lum bright="-18000" contrast="12000"/>
                  </a:blip>
                  <a:srcRect l="3145" t="2538" r="94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Rectangle 1"/>
          <p:cNvSpPr>
            <a:spLocks noGrp="1" noChangeArrowheads="1"/>
          </p:cNvSpPr>
          <p:nvPr>
            <p:ph type="title" idx="4294967295"/>
          </p:nvPr>
        </p:nvSpPr>
        <p:spPr>
          <a:xfrm>
            <a:off x="152400" y="228600"/>
            <a:ext cx="87630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MIOCARDIO COMUNE: ULTRASTRUTTURA</a:t>
            </a:r>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163638"/>
            <a:ext cx="8001000" cy="5489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0" y="-8238"/>
            <a:ext cx="9144000" cy="1066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SPECIFICO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SISTEMA DI CONDUZIONE</a:t>
            </a:r>
          </a:p>
        </p:txBody>
      </p:sp>
      <p:sp>
        <p:nvSpPr>
          <p:cNvPr id="53250" name="Rectangle 2"/>
          <p:cNvSpPr>
            <a:spLocks noGrp="1" noChangeArrowheads="1"/>
          </p:cNvSpPr>
          <p:nvPr>
            <p:ph type="body" idx="1"/>
          </p:nvPr>
        </p:nvSpPr>
        <p:spPr>
          <a:xfrm>
            <a:off x="323528" y="1058562"/>
            <a:ext cx="8496944" cy="5334000"/>
          </a:xfrm>
          <a:ln/>
        </p:spPr>
        <p:txBody>
          <a:bodyPr/>
          <a:lstStyle/>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Le</a:t>
            </a:r>
            <a:r>
              <a:rPr lang="it-IT" altLang="it-IT" sz="2600" b="1" dirty="0">
                <a:solidFill>
                  <a:schemeClr val="tx1"/>
                </a:solidFill>
                <a:latin typeface="Comic Sans MS" panose="030F0902030302020204" pitchFamily="66" charset="0"/>
              </a:rPr>
              <a:t> </a:t>
            </a:r>
            <a:r>
              <a:rPr lang="it-IT" altLang="it-IT" sz="2400" b="1" dirty="0">
                <a:solidFill>
                  <a:schemeClr val="tx1"/>
                </a:solidFill>
                <a:latin typeface="Comic Sans MS" panose="030F0902030302020204" pitchFamily="66" charset="0"/>
              </a:rPr>
              <a:t>cellule del MIOCARDIO SPECIFICO sono SPROVVISTE della Striatura e sono distinguibili al microscopio come cellule decisamente più chiare.</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b="1" dirty="0">
              <a:solidFill>
                <a:schemeClr val="tx1"/>
              </a:solidFill>
              <a:latin typeface="Comic Sans MS" panose="030F0902030302020204" pitchFamily="66" charset="0"/>
            </a:endParaRP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Il Miocardio Specifico si organizza in raggruppamenti cellulari costituenti il cosiddetto</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 SISTEMA di CONDUZIONE del CUORE:</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b="1" dirty="0">
              <a:solidFill>
                <a:schemeClr val="tx1"/>
              </a:solidFill>
              <a:latin typeface="Comic Sans MS" panose="030F0902030302020204" pitchFamily="66" charset="0"/>
            </a:endParaRP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SISTEMA NODALE: </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NODO SENO-ATRIALE e NODO ATRIO-VENTRICOLARE</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SISTEMA ATRIO-VENTRICOLARE con FASCIO di HIS e BRANCHE VENTRICOLARI DESTRA e SINISTRA</a:t>
            </a:r>
          </a:p>
          <a:p>
            <a:pPr marL="457200" indent="-457200">
              <a:spcBef>
                <a:spcPts val="700"/>
              </a:spcBef>
              <a:buClr>
                <a:srgbClr val="00FFFF"/>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b="1" dirty="0">
              <a:solidFill>
                <a:schemeClr val="tx1"/>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Rectangle 1"/>
          <p:cNvSpPr>
            <a:spLocks noGrp="1" noChangeArrowheads="1"/>
          </p:cNvSpPr>
          <p:nvPr>
            <p:ph type="title" idx="4294967295"/>
          </p:nvPr>
        </p:nvSpPr>
        <p:spPr>
          <a:xfrm>
            <a:off x="683568" y="-171400"/>
            <a:ext cx="77724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SPECIFICO</a:t>
            </a: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9752" y="740981"/>
            <a:ext cx="4614664" cy="60948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SEZIONI MORFO-FUNZIONALI DEL SISTEMA CIRCOLATORIO SANGUIFERO</a:t>
            </a:r>
          </a:p>
        </p:txBody>
      </p:sp>
      <p:sp>
        <p:nvSpPr>
          <p:cNvPr id="10242" name="Rectangle 2"/>
          <p:cNvSpPr>
            <a:spLocks noGrp="1" noChangeArrowheads="1"/>
          </p:cNvSpPr>
          <p:nvPr>
            <p:ph type="body" idx="1"/>
          </p:nvPr>
        </p:nvSpPr>
        <p:spPr>
          <a:xfrm>
            <a:off x="0" y="1066800"/>
            <a:ext cx="9144000" cy="5562600"/>
          </a:xfrm>
          <a:ln/>
        </p:spPr>
        <p:txBody>
          <a:bodyPr/>
          <a:lstStyle/>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SISTEMICA o GRANDE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APPORTA OSSIGENO e METABOLITI AI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VARI DISTRETTI CORPOREI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NE ASPORTA ANIDRIDE CARBONICA e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CATABOLITI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3000" dirty="0">
              <a:solidFill>
                <a:schemeClr val="tx1"/>
              </a:solidFill>
              <a:latin typeface="Chalkboard SE" panose="03050602040202020205" pitchFamily="66" charset="77"/>
            </a:endParaRPr>
          </a:p>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POLMONARE o PICCOLA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VEICOLA IL SANGUE AI POLMONI PER LA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SUA OSSIGENAZIONE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rgbClr val="00FFFF"/>
              </a:solidFill>
              <a:latin typeface="Arial Black" panose="020B0A04020102020204" pitchFamily="34" charset="0"/>
            </a:endParaRP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latin typeface="Arial Black" panose="020B0A04020102020204" pitchFamily="34" charset="0"/>
              </a:rPr>
              <a:t>   </a:t>
            </a: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1" name="Rectangle 1"/>
          <p:cNvSpPr>
            <a:spLocks noGrp="1" noChangeArrowheads="1"/>
          </p:cNvSpPr>
          <p:nvPr>
            <p:ph type="title" idx="4294967295"/>
          </p:nvPr>
        </p:nvSpPr>
        <p:spPr>
          <a:xfrm>
            <a:off x="0" y="15240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DI CONDUZIONE DEL CUORE</a:t>
            </a: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790575"/>
            <a:ext cx="8153400" cy="5991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Rectangle 1"/>
          <p:cNvSpPr>
            <a:spLocks noGrp="1" noChangeArrowheads="1"/>
          </p:cNvSpPr>
          <p:nvPr>
            <p:ph type="title" idx="4294967295"/>
          </p:nvPr>
        </p:nvSpPr>
        <p:spPr>
          <a:xfrm>
            <a:off x="609600" y="0"/>
            <a:ext cx="7772400" cy="47667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latin typeface="Arial Black" panose="020B0A04020102020204" pitchFamily="34" charset="0"/>
              </a:rPr>
              <a:t> </a:t>
            </a:r>
            <a:r>
              <a:rPr lang="it-IT" altLang="it-IT" sz="3200" dirty="0">
                <a:solidFill>
                  <a:schemeClr val="tx1"/>
                </a:solidFill>
                <a:latin typeface="Gurmukhi MN" panose="02020600050405020304" pitchFamily="18" charset="0"/>
                <a:cs typeface="Gurmukhi MN" panose="02020600050405020304" pitchFamily="18" charset="0"/>
              </a:rPr>
              <a:t>SISTEMA NODALE</a:t>
            </a:r>
          </a:p>
        </p:txBody>
      </p:sp>
      <p:sp>
        <p:nvSpPr>
          <p:cNvPr id="55298" name="Rectangle 2"/>
          <p:cNvSpPr>
            <a:spLocks noGrp="1" noChangeArrowheads="1"/>
          </p:cNvSpPr>
          <p:nvPr>
            <p:ph type="body" idx="1"/>
          </p:nvPr>
        </p:nvSpPr>
        <p:spPr>
          <a:xfrm>
            <a:off x="0" y="620688"/>
            <a:ext cx="8915400" cy="5715000"/>
          </a:xfrm>
          <a:ln/>
        </p:spPr>
        <p:txBody>
          <a:bodyPr/>
          <a:lstStyle/>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NODO SENO-ATRIALE è situato in prossimità dello sbocco della VENA CAVA SUPERIORE nell’ ATRIO DESTRO.</a:t>
            </a:r>
          </a:p>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È definito il SEGNAPASSO («Pace Maker»), determinando l’ avvio e il ritmo della Frequenza Cardiaca (numero di battiti al minuto). Dal Nodo Seno-Atriale si dipartono Fibre di Miocardio Specifico che lo collegano al NODO ATRIO-VENTRICOLARE ed al Miocardio Comune dell’ Atrio Sinistro.</a:t>
            </a:r>
          </a:p>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b="1" dirty="0">
              <a:solidFill>
                <a:schemeClr val="tx1"/>
              </a:solidFill>
              <a:latin typeface="Chalkboard" panose="03050602040202020205" pitchFamily="66" charset="77"/>
            </a:endParaRPr>
          </a:p>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NODO ATRIO-VENTRICOLARE è situato in Atrio Destro in prossimità del Setto Interatriale. Provvede a rallentare la Frequenza Cardiaca per garantire la completa contrazione degli Atrii</a:t>
            </a:r>
          </a:p>
          <a:p>
            <a:pPr marL="0" indent="0">
              <a:lnSpc>
                <a:spcPct val="90000"/>
              </a:lnSpc>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halkboard" panose="03050602040202020205" pitchFamily="66"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DE5768-DA3E-004D-93C8-04694CC1F08E}"/>
              </a:ext>
            </a:extLst>
          </p:cNvPr>
          <p:cNvSpPr>
            <a:spLocks noGrp="1"/>
          </p:cNvSpPr>
          <p:nvPr>
            <p:ph type="title"/>
          </p:nvPr>
        </p:nvSpPr>
        <p:spPr>
          <a:xfrm>
            <a:off x="685800" y="35897"/>
            <a:ext cx="7753350" cy="728807"/>
          </a:xfrm>
        </p:spPr>
        <p:txBody>
          <a:bodyPr/>
          <a:lstStyle/>
          <a:p>
            <a:r>
              <a:rPr lang="it-IT" sz="3200" dirty="0">
                <a:solidFill>
                  <a:schemeClr val="tx1"/>
                </a:solidFill>
                <a:latin typeface="Gurmukhi MN" panose="02020600050405020304" pitchFamily="18" charset="0"/>
                <a:cs typeface="Gurmukhi MN" panose="02020600050405020304" pitchFamily="18" charset="0"/>
              </a:rPr>
              <a:t>SISTEMA   ATRIOVENTRICOLARE</a:t>
            </a:r>
          </a:p>
        </p:txBody>
      </p:sp>
      <p:sp>
        <p:nvSpPr>
          <p:cNvPr id="3" name="Segnaposto contenuto 2">
            <a:extLst>
              <a:ext uri="{FF2B5EF4-FFF2-40B4-BE49-F238E27FC236}">
                <a16:creationId xmlns:a16="http://schemas.microsoft.com/office/drawing/2014/main" id="{75657DA7-8255-3448-959A-163543897EC8}"/>
              </a:ext>
            </a:extLst>
          </p:cNvPr>
          <p:cNvSpPr>
            <a:spLocks noGrp="1"/>
          </p:cNvSpPr>
          <p:nvPr>
            <p:ph idx="1"/>
          </p:nvPr>
        </p:nvSpPr>
        <p:spPr>
          <a:xfrm>
            <a:off x="0" y="1052736"/>
            <a:ext cx="9144000" cy="5805264"/>
          </a:xfrm>
        </p:spPr>
        <p:txBody>
          <a:bodyPr/>
          <a:lstStyle/>
          <a:p>
            <a:r>
              <a:rPr lang="it-IT" b="1" dirty="0">
                <a:solidFill>
                  <a:schemeClr val="tx1"/>
                </a:solidFill>
                <a:latin typeface="Bradley Hand" pitchFamily="2" charset="77"/>
              </a:rPr>
              <a:t>Nel SETTO INTERATRIALE si origina a partire dal Nodo </a:t>
            </a:r>
            <a:r>
              <a:rPr lang="it-IT" b="1" dirty="0" err="1">
                <a:solidFill>
                  <a:schemeClr val="tx1"/>
                </a:solidFill>
                <a:latin typeface="Bradley Hand" pitchFamily="2" charset="77"/>
              </a:rPr>
              <a:t>AtrioVentricolare</a:t>
            </a:r>
            <a:r>
              <a:rPr lang="it-IT" b="1" dirty="0">
                <a:solidFill>
                  <a:schemeClr val="tx1"/>
                </a:solidFill>
                <a:latin typeface="Bradley Hand" pitchFamily="2" charset="77"/>
              </a:rPr>
              <a:t> per proseguire per un breve tratto nel SETTO INTERVENTRICOLARE.</a:t>
            </a:r>
          </a:p>
          <a:p>
            <a:endParaRPr lang="it-IT" b="1" dirty="0">
              <a:solidFill>
                <a:schemeClr val="tx1"/>
              </a:solidFill>
              <a:latin typeface="Bradley Hand" pitchFamily="2" charset="77"/>
            </a:endParaRPr>
          </a:p>
          <a:p>
            <a:r>
              <a:rPr lang="it-IT" b="1" dirty="0">
                <a:solidFill>
                  <a:schemeClr val="tx1"/>
                </a:solidFill>
                <a:latin typeface="Bradley Hand" pitchFamily="2" charset="77"/>
              </a:rPr>
              <a:t>Vi si dipartono le 2 BRANCHE DESTRA e SINISTRA che distribuiscono l’ impulso contrattile ai Ventricoli, tramite le cosiddette FIBRE di PURKINJE</a:t>
            </a:r>
          </a:p>
        </p:txBody>
      </p:sp>
    </p:spTree>
    <p:extLst>
      <p:ext uri="{BB962C8B-B14F-4D97-AF65-F5344CB8AC3E}">
        <p14:creationId xmlns:p14="http://schemas.microsoft.com/office/powerpoint/2010/main" val="33986192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magine 1">
            <a:extLst>
              <a:ext uri="{FF2B5EF4-FFF2-40B4-BE49-F238E27FC236}">
                <a16:creationId xmlns:a16="http://schemas.microsoft.com/office/drawing/2014/main" id="{36F7D488-991D-704C-9CA7-0F29A13C90B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600" y="525463"/>
            <a:ext cx="892810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0494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89D828-0CEB-9648-9AE2-170F94BE20FB}"/>
              </a:ext>
            </a:extLst>
          </p:cNvPr>
          <p:cNvSpPr>
            <a:spLocks noGrp="1"/>
          </p:cNvSpPr>
          <p:nvPr>
            <p:ph type="title"/>
          </p:nvPr>
        </p:nvSpPr>
        <p:spPr>
          <a:xfrm>
            <a:off x="0" y="-9939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INNERVAZIONE AUTONOMA del CUORE</a:t>
            </a:r>
          </a:p>
        </p:txBody>
      </p:sp>
      <p:sp>
        <p:nvSpPr>
          <p:cNvPr id="3" name="Segnaposto contenuto 2">
            <a:extLst>
              <a:ext uri="{FF2B5EF4-FFF2-40B4-BE49-F238E27FC236}">
                <a16:creationId xmlns:a16="http://schemas.microsoft.com/office/drawing/2014/main" id="{0D3EC063-2099-AA40-8C1C-5C6340662D88}"/>
              </a:ext>
            </a:extLst>
          </p:cNvPr>
          <p:cNvSpPr>
            <a:spLocks noGrp="1"/>
          </p:cNvSpPr>
          <p:nvPr>
            <p:ph idx="1"/>
          </p:nvPr>
        </p:nvSpPr>
        <p:spPr>
          <a:xfrm>
            <a:off x="0" y="764704"/>
            <a:ext cx="9144000" cy="6093296"/>
          </a:xfrm>
        </p:spPr>
        <p:txBody>
          <a:bodyPr/>
          <a:lstStyle/>
          <a:p>
            <a:r>
              <a:rPr lang="it-IT" sz="2800" b="1" dirty="0">
                <a:solidFill>
                  <a:schemeClr val="tx1"/>
                </a:solidFill>
                <a:latin typeface="Copperplate" panose="02000504000000020004" pitchFamily="2" charset="77"/>
              </a:rPr>
              <a:t>Il Sistema Nervoso Autonomo influenza il SISTEMA DI CONDUZIONE DEL CUORE modulandone l’attività.</a:t>
            </a:r>
          </a:p>
          <a:p>
            <a:r>
              <a:rPr lang="it-IT" sz="2800" b="1" dirty="0">
                <a:solidFill>
                  <a:schemeClr val="tx1"/>
                </a:solidFill>
                <a:latin typeface="Copperplate" panose="02000504000000020004" pitchFamily="2" charset="77"/>
              </a:rPr>
              <a:t>Il CENTRO CARDIOACCELERATORE del BULBO influenza il SISTEMA NERVOSO ORTOSIMPATICO (</a:t>
            </a:r>
            <a:r>
              <a:rPr lang="it-IT" sz="2800" b="1" dirty="0" err="1">
                <a:solidFill>
                  <a:schemeClr val="tx1"/>
                </a:solidFill>
                <a:latin typeface="Copperplate" panose="02000504000000020004" pitchFamily="2" charset="77"/>
              </a:rPr>
              <a:t>mielomeri</a:t>
            </a:r>
            <a:r>
              <a:rPr lang="it-IT" sz="2800" b="1" dirty="0">
                <a:solidFill>
                  <a:schemeClr val="tx1"/>
                </a:solidFill>
                <a:latin typeface="Copperplate" panose="02000504000000020004" pitchFamily="2" charset="77"/>
              </a:rPr>
              <a:t> T1-T4), incrementando la Frequenza Cardiaca;</a:t>
            </a:r>
          </a:p>
          <a:p>
            <a:r>
              <a:rPr lang="it-IT" sz="2800" b="1" dirty="0">
                <a:solidFill>
                  <a:schemeClr val="tx1"/>
                </a:solidFill>
                <a:latin typeface="Copperplate" panose="02000504000000020004" pitchFamily="2" charset="77"/>
              </a:rPr>
              <a:t>Il centro CARDIOINIBITORE, stimolando il Nucleo Motore Dorsale del NERVO VAGO (X paio), attiva il Sistema Nervoso PARASIMPATICO che provvede a rallentare l’attività cardiaca.</a:t>
            </a:r>
          </a:p>
        </p:txBody>
      </p:sp>
    </p:spTree>
    <p:extLst>
      <p:ext uri="{BB962C8B-B14F-4D97-AF65-F5344CB8AC3E}">
        <p14:creationId xmlns:p14="http://schemas.microsoft.com/office/powerpoint/2010/main" val="11703197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12"/>
          <p:cNvPicPr>
            <a:picLocks noGrp="1" noChangeAspect="1"/>
          </p:cNvPicPr>
          <p:nvPr isPhoto="1"/>
        </p:nvPicPr>
        <p:blipFill>
          <a:blip r:embed="rId2">
            <a:extLst>
              <a:ext uri="{BEBA8EAE-BF5A-486C-A8C5-ECC9F3942E4B}">
                <a14:imgProps xmlns:a14="http://schemas.microsoft.com/office/drawing/2010/main">
                  <a14:imgLayer>
                    <a14:imgEffect>
                      <a14:sharpenSoften amount="43000"/>
                    </a14:imgEffect>
                    <a14:imgEffect>
                      <a14:brightnessContrast contrast="18000"/>
                    </a14:imgEffect>
                  </a14:imgLayer>
                </a14:imgProps>
              </a:ext>
              <a:ext uri="{28A0092B-C50C-407E-A947-70E740481C1C}">
                <a14:useLocalDpi xmlns:a14="http://schemas.microsoft.com/office/drawing/2010/main"/>
              </a:ext>
            </a:extLst>
          </a:blip>
          <a:stretch>
            <a:fillRect/>
          </a:stretch>
        </p:blipFill>
        <p:spPr>
          <a:xfrm>
            <a:off x="2259013" y="0"/>
            <a:ext cx="4625975" cy="6858000"/>
          </a:xfrm>
          <a:prstGeom prst="rect">
            <a:avLst/>
          </a:prstGeom>
          <a:noFill/>
          <a:ln>
            <a:noFill/>
          </a:ln>
        </p:spPr>
      </p:pic>
    </p:spTree>
    <p:extLst>
      <p:ext uri="{BB962C8B-B14F-4D97-AF65-F5344CB8AC3E}">
        <p14:creationId xmlns:p14="http://schemas.microsoft.com/office/powerpoint/2010/main" val="21583883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9541DC-D5DE-D84B-926A-2D692E95777D}"/>
              </a:ext>
            </a:extLst>
          </p:cNvPr>
          <p:cNvSpPr>
            <a:spLocks noGrp="1"/>
          </p:cNvSpPr>
          <p:nvPr>
            <p:ph type="title"/>
          </p:nvPr>
        </p:nvSpPr>
        <p:spPr>
          <a:xfrm>
            <a:off x="106551" y="2276872"/>
            <a:ext cx="9036496"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CIRCOLAZIONE  CORONARICA</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 Vascolarizzazione Sanguifera del Cuore</a:t>
            </a:r>
          </a:p>
        </p:txBody>
      </p:sp>
    </p:spTree>
    <p:extLst>
      <p:ext uri="{BB962C8B-B14F-4D97-AF65-F5344CB8AC3E}">
        <p14:creationId xmlns:p14="http://schemas.microsoft.com/office/powerpoint/2010/main" val="11683978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BFF55AEB-C077-304F-8DC8-96A951BEB8C1}"/>
              </a:ext>
            </a:extLst>
          </p:cNvPr>
          <p:cNvSpPr>
            <a:spLocks noGrp="1"/>
          </p:cNvSpPr>
          <p:nvPr>
            <p:ph type="title"/>
          </p:nvPr>
        </p:nvSpPr>
        <p:spPr>
          <a:xfrm>
            <a:off x="0" y="21892"/>
            <a:ext cx="9144000" cy="814820"/>
          </a:xfrm>
        </p:spPr>
        <p:txBody>
          <a:bodyPr/>
          <a:lstStyle/>
          <a:p>
            <a:r>
              <a:rPr lang="it-IT" sz="3200" dirty="0">
                <a:solidFill>
                  <a:schemeClr val="tx1"/>
                </a:solidFill>
                <a:latin typeface="Gurmukhi MN" panose="02020600050405020304" pitchFamily="18" charset="0"/>
                <a:cs typeface="Gurmukhi MN" panose="02020600050405020304" pitchFamily="18" charset="0"/>
              </a:rPr>
              <a:t>CIRCOLAZIONE  CORONARIA</a:t>
            </a:r>
          </a:p>
        </p:txBody>
      </p:sp>
      <p:sp>
        <p:nvSpPr>
          <p:cNvPr id="4" name="Segnaposto contenuto 3">
            <a:extLst>
              <a:ext uri="{FF2B5EF4-FFF2-40B4-BE49-F238E27FC236}">
                <a16:creationId xmlns:a16="http://schemas.microsoft.com/office/drawing/2014/main" id="{CABCFE7A-7B0A-0B4F-9756-33C94BB3860C}"/>
              </a:ext>
            </a:extLst>
          </p:cNvPr>
          <p:cNvSpPr>
            <a:spLocks noGrp="1"/>
          </p:cNvSpPr>
          <p:nvPr>
            <p:ph idx="1"/>
          </p:nvPr>
        </p:nvSpPr>
        <p:spPr>
          <a:xfrm>
            <a:off x="107504" y="1052736"/>
            <a:ext cx="9036496" cy="5805264"/>
          </a:xfrm>
        </p:spPr>
        <p:txBody>
          <a:bodyPr/>
          <a:lstStyle/>
          <a:p>
            <a:r>
              <a:rPr lang="it-IT" sz="2400" dirty="0">
                <a:solidFill>
                  <a:schemeClr val="tx1"/>
                </a:solidFill>
                <a:latin typeface="Comic Sans MS" panose="030F0902030302020204" pitchFamily="66" charset="0"/>
              </a:rPr>
              <a:t>Costituisce la Circolazione Sanguifera che provvede alla irrorazione del Miocardio</a:t>
            </a:r>
          </a:p>
          <a:p>
            <a:endParaRPr lang="it-IT" sz="2400" dirty="0">
              <a:solidFill>
                <a:schemeClr val="tx1"/>
              </a:solidFill>
              <a:latin typeface="Comic Sans MS" panose="030F0902030302020204" pitchFamily="66" charset="0"/>
            </a:endParaRPr>
          </a:p>
          <a:p>
            <a:r>
              <a:rPr lang="it-IT" sz="2400" dirty="0">
                <a:solidFill>
                  <a:schemeClr val="tx1"/>
                </a:solidFill>
                <a:latin typeface="Comic Sans MS" panose="030F0902030302020204" pitchFamily="66" charset="0"/>
              </a:rPr>
              <a:t>Consta delle 2 ARTERIE CORONARIE (Destra e Sinistra), che originano dalla Aorta Ascendente e si dispongono nei 2 Solchi Atrioventricolari Posteriore ed Anteriore, per emettere ulteriori rami nei Solchi Interventricolari Posteriore ed Anteriore.</a:t>
            </a:r>
          </a:p>
          <a:p>
            <a:endParaRPr lang="it-IT" sz="2400" dirty="0">
              <a:solidFill>
                <a:schemeClr val="tx1"/>
              </a:solidFill>
              <a:latin typeface="Comic Sans MS" panose="030F0902030302020204" pitchFamily="66" charset="0"/>
            </a:endParaRPr>
          </a:p>
          <a:p>
            <a:r>
              <a:rPr lang="it-IT" sz="2400" dirty="0">
                <a:solidFill>
                  <a:schemeClr val="tx1"/>
                </a:solidFill>
                <a:latin typeface="Comic Sans MS" panose="030F0902030302020204" pitchFamily="66" charset="0"/>
              </a:rPr>
              <a:t>I Microcircoli drenano in una Rete Venosa che confluisce nel SENO VENOSO CORONARIO e, i minima parte, nella Vena Cardiaca Magna, che affluisco all’ Atrio Destro</a:t>
            </a:r>
          </a:p>
        </p:txBody>
      </p:sp>
    </p:spTree>
    <p:extLst>
      <p:ext uri="{BB962C8B-B14F-4D97-AF65-F5344CB8AC3E}">
        <p14:creationId xmlns:p14="http://schemas.microsoft.com/office/powerpoint/2010/main" val="10277691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110">
            <a:extLst>
              <a:ext uri="{FF2B5EF4-FFF2-40B4-BE49-F238E27FC236}">
                <a16:creationId xmlns:a16="http://schemas.microsoft.com/office/drawing/2014/main" id="{5499740C-4996-3D4B-B3C0-4EE79DE3D13C}"/>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1907704" y="0"/>
            <a:ext cx="4824536" cy="6857998"/>
          </a:xfrm>
          <a:prstGeom prst="rect">
            <a:avLst/>
          </a:prstGeom>
          <a:noFill/>
          <a:ln>
            <a:noFill/>
          </a:ln>
        </p:spPr>
      </p:pic>
    </p:spTree>
    <p:extLst>
      <p:ext uri="{BB962C8B-B14F-4D97-AF65-F5344CB8AC3E}">
        <p14:creationId xmlns:p14="http://schemas.microsoft.com/office/powerpoint/2010/main" val="3185085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2388" y="71438"/>
            <a:ext cx="4679950" cy="6767512"/>
          </a:xfrm>
          <a:prstGeom prst="rect">
            <a:avLst/>
          </a:prstGeom>
          <a:noFill/>
          <a:ln>
            <a:noFill/>
          </a:ln>
          <a:effectLst/>
          <a:extLst>
            <a:ext uri="{909E8E84-426E-40DD-AFC4-6F175D3DCCD1}">
              <a14:hiddenFill xmlns:a14="http://schemas.microsoft.com/office/drawing/2010/main">
                <a:blipFill dpi="0" rotWithShape="0">
                  <a:blip/>
                  <a:srcRect l="8708" t="2780" r="4375"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37976-695D-E841-8EAF-F26A7E188BF2}"/>
              </a:ext>
            </a:extLst>
          </p:cNvPr>
          <p:cNvSpPr>
            <a:spLocks noGrp="1"/>
          </p:cNvSpPr>
          <p:nvPr>
            <p:ph type="title"/>
          </p:nvPr>
        </p:nvSpPr>
        <p:spPr>
          <a:xfrm>
            <a:off x="665638" y="400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CENNI ALLA CIRCOLAZIONE FETALE</a:t>
            </a:r>
          </a:p>
        </p:txBody>
      </p:sp>
      <p:sp>
        <p:nvSpPr>
          <p:cNvPr id="3" name="Segnaposto contenuto 2">
            <a:extLst>
              <a:ext uri="{FF2B5EF4-FFF2-40B4-BE49-F238E27FC236}">
                <a16:creationId xmlns:a16="http://schemas.microsoft.com/office/drawing/2014/main" id="{9A72D05D-8B37-944F-9F2F-41C56EA2ADC1}"/>
              </a:ext>
            </a:extLst>
          </p:cNvPr>
          <p:cNvSpPr>
            <a:spLocks noGrp="1"/>
          </p:cNvSpPr>
          <p:nvPr>
            <p:ph idx="1"/>
          </p:nvPr>
        </p:nvSpPr>
        <p:spPr>
          <a:xfrm>
            <a:off x="0" y="980728"/>
            <a:ext cx="9036496" cy="5877272"/>
          </a:xfrm>
        </p:spPr>
        <p:txBody>
          <a:bodyPr/>
          <a:lstStyle/>
          <a:p>
            <a:r>
              <a:rPr lang="it-IT" sz="2400" dirty="0">
                <a:solidFill>
                  <a:schemeClr val="tx1"/>
                </a:solidFill>
                <a:latin typeface="Chalkboard SE" panose="03050602040202020205" pitchFamily="66" charset="77"/>
              </a:rPr>
              <a:t>Il Feto, essendo immerso nel Liquido Amniotico, non </a:t>
            </a:r>
            <a:r>
              <a:rPr lang="it-IT" sz="2400" dirty="0" err="1">
                <a:solidFill>
                  <a:schemeClr val="tx1"/>
                </a:solidFill>
                <a:latin typeface="Chalkboard SE" panose="03050602040202020205" pitchFamily="66" charset="77"/>
              </a:rPr>
              <a:t>puo’</a:t>
            </a:r>
            <a:r>
              <a:rPr lang="it-IT" sz="2400" dirty="0">
                <a:solidFill>
                  <a:schemeClr val="tx1"/>
                </a:solidFill>
                <a:latin typeface="Chalkboard SE" panose="03050602040202020205" pitchFamily="66" charset="77"/>
              </a:rPr>
              <a:t> utilizzare i polmoni, pertanto l’ Ossigenazione del Sangue avviene nella PLACENTA.</a:t>
            </a:r>
          </a:p>
          <a:p>
            <a:r>
              <a:rPr lang="it-IT" sz="2400" dirty="0">
                <a:solidFill>
                  <a:schemeClr val="tx1"/>
                </a:solidFill>
                <a:latin typeface="Chalkboard SE" panose="03050602040202020205" pitchFamily="66" charset="77"/>
              </a:rPr>
              <a:t>Il Sangue Fetale vi giunge attraverso le 2 ARTERIE OMBELICALI che decorrono nel Cordone Ombelicale. Dalla Placenta, il Sangue rientra nel Feto tramite l’ UNICA VENA OMBELICALE, che, mediante un sistema di raccordo vascolare a livello del Fegato (Dotto Venoso di </a:t>
            </a:r>
            <a:r>
              <a:rPr lang="it-IT" sz="2400" dirty="0" err="1">
                <a:solidFill>
                  <a:schemeClr val="tx1"/>
                </a:solidFill>
                <a:latin typeface="Chalkboard SE" panose="03050602040202020205" pitchFamily="66" charset="77"/>
              </a:rPr>
              <a:t>Aranzio</a:t>
            </a:r>
            <a:r>
              <a:rPr lang="it-IT" sz="2400" dirty="0">
                <a:solidFill>
                  <a:schemeClr val="tx1"/>
                </a:solidFill>
                <a:latin typeface="Chalkboard SE" panose="03050602040202020205" pitchFamily="66" charset="77"/>
              </a:rPr>
              <a:t>), lo riversa nella Vena Cava Inferiore del Circolo Sistemico.</a:t>
            </a:r>
          </a:p>
          <a:p>
            <a:r>
              <a:rPr lang="it-IT" sz="2400" dirty="0">
                <a:solidFill>
                  <a:schemeClr val="tx1"/>
                </a:solidFill>
                <a:latin typeface="Chalkboard SE" panose="03050602040202020205" pitchFamily="66" charset="77"/>
              </a:rPr>
              <a:t>A livello del cuore, il sangue (parzialmente ossigenato), non impegna il circolo polmonare, ma passa direttamente dall’ atrio destro a quello sinistro tramite il FORO OVALE, come pure dall’ Arco Aortico all’ Arteria Polmonare tramite il Dotto Arterioso di </a:t>
            </a:r>
            <a:r>
              <a:rPr lang="it-IT" sz="2400" dirty="0" err="1">
                <a:solidFill>
                  <a:schemeClr val="tx1"/>
                </a:solidFill>
                <a:latin typeface="Chalkboard SE" panose="03050602040202020205" pitchFamily="66" charset="77"/>
              </a:rPr>
              <a:t>Botallo</a:t>
            </a:r>
            <a:r>
              <a:rPr lang="it-IT" sz="2400" dirty="0">
                <a:solidFill>
                  <a:schemeClr val="tx1"/>
                </a:solidFill>
                <a:latin typeface="Chalkboard SE" panose="03050602040202020205" pitchFamily="66" charset="77"/>
              </a:rPr>
              <a:t>.</a:t>
            </a:r>
          </a:p>
        </p:txBody>
      </p:sp>
    </p:spTree>
    <p:extLst>
      <p:ext uri="{BB962C8B-B14F-4D97-AF65-F5344CB8AC3E}">
        <p14:creationId xmlns:p14="http://schemas.microsoft.com/office/powerpoint/2010/main" val="171198878"/>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5933</TotalTime>
  <Words>3247</Words>
  <Application>Microsoft Macintosh PowerPoint</Application>
  <PresentationFormat>Presentazione su schermo (4:3)</PresentationFormat>
  <Paragraphs>308</Paragraphs>
  <Slides>78</Slides>
  <Notes>44</Notes>
  <HiddenSlides>0</HiddenSlides>
  <MMClips>0</MMClips>
  <ScaleCrop>false</ScaleCrop>
  <HeadingPairs>
    <vt:vector size="6" baseType="variant">
      <vt:variant>
        <vt:lpstr>Caratteri utilizzati</vt:lpstr>
      </vt:variant>
      <vt:variant>
        <vt:i4>17</vt:i4>
      </vt:variant>
      <vt:variant>
        <vt:lpstr>Tema</vt:lpstr>
      </vt:variant>
      <vt:variant>
        <vt:i4>2</vt:i4>
      </vt:variant>
      <vt:variant>
        <vt:lpstr>Titoli diapositive</vt:lpstr>
      </vt:variant>
      <vt:variant>
        <vt:i4>78</vt:i4>
      </vt:variant>
    </vt:vector>
  </HeadingPairs>
  <TitlesOfParts>
    <vt:vector size="97" baseType="lpstr">
      <vt:lpstr>Microsoft YaHei</vt:lpstr>
      <vt:lpstr>ＭＳ Ｐゴシック</vt:lpstr>
      <vt:lpstr>Arial</vt:lpstr>
      <vt:lpstr>Arial Black</vt:lpstr>
      <vt:lpstr>Arial Hebrew Scholar</vt:lpstr>
      <vt:lpstr>Bradley Hand</vt:lpstr>
      <vt:lpstr>Calibri</vt:lpstr>
      <vt:lpstr>Chalkboard</vt:lpstr>
      <vt:lpstr>Chalkboard SE</vt:lpstr>
      <vt:lpstr>Chalkduster</vt:lpstr>
      <vt:lpstr>Comic Sans MS</vt:lpstr>
      <vt:lpstr>Copperplate</vt:lpstr>
      <vt:lpstr>Franklin Gothic Medium</vt:lpstr>
      <vt:lpstr>Gurmukhi MN</vt:lpstr>
      <vt:lpstr>Lucida Sans Unicode</vt:lpstr>
      <vt:lpstr>Times New Roman</vt:lpstr>
      <vt:lpstr>Wingdings</vt:lpstr>
      <vt:lpstr>Tema di Office</vt:lpstr>
      <vt:lpstr>Office Theme</vt:lpstr>
      <vt:lpstr> </vt:lpstr>
      <vt:lpstr>SISTEMA  CIRCOLATORIO</vt:lpstr>
      <vt:lpstr>Presentazione standard di PowerPoint</vt:lpstr>
      <vt:lpstr>SISTEMA CIRCOLATORIO SANGUIFERO</vt:lpstr>
      <vt:lpstr>TIPI DI VASI PRESENTI NEL SISTEMA CIRCOLATORIO SANGUIFERO</vt:lpstr>
      <vt:lpstr>SANGUE</vt:lpstr>
      <vt:lpstr>SEZIONI MORFO-FUNZIONALI DEL SISTEMA CIRCOLATORIO SANGUIFERO</vt:lpstr>
      <vt:lpstr>Presentazione standard di PowerPoint</vt:lpstr>
      <vt:lpstr>CENNI ALLA CIRCOLAZIONE FETALE</vt:lpstr>
      <vt:lpstr>Presentazione standard di PowerPoint</vt:lpstr>
      <vt:lpstr>Presentazione standard di PowerPoint</vt:lpstr>
      <vt:lpstr>Presentazione standard di PowerPoint</vt:lpstr>
      <vt:lpstr>TONACHE  DEI  VASI  SANGUIFERI</vt:lpstr>
      <vt:lpstr>Presentazione standard di PowerPoint</vt:lpstr>
      <vt:lpstr> ARTERIA vs. VENA</vt:lpstr>
      <vt:lpstr>ARTERIE</vt:lpstr>
      <vt:lpstr>ARTERIE DI GROSSO CALIBRO o ELASTICHE</vt:lpstr>
      <vt:lpstr>ARTERIE DI MEDIO CALIBRO o MUSCOLARI</vt:lpstr>
      <vt:lpstr>ARTERIE DI PICCOLO CALIBRO e/o ARTERIOLE</vt:lpstr>
      <vt:lpstr>VENE</vt:lpstr>
      <vt:lpstr>VENE DI TIPO RECETTIVO</vt:lpstr>
      <vt:lpstr>VENE DI TIPO PROPULSIVO</vt:lpstr>
      <vt:lpstr>Presentazione standard di PowerPoint</vt:lpstr>
      <vt:lpstr>MICROCIRCOLI  SANGUIFERI</vt:lpstr>
      <vt:lpstr>Presentazione standard di PowerPoint</vt:lpstr>
      <vt:lpstr>MICROCIRCOLI. SANGUIFERI</vt:lpstr>
      <vt:lpstr>Presentazione standard di PowerPoint</vt:lpstr>
      <vt:lpstr>Presentazione standard di PowerPoint</vt:lpstr>
      <vt:lpstr>Presentazione standard di PowerPoint</vt:lpstr>
      <vt:lpstr>CAPILLARI SANGUIFERI</vt:lpstr>
      <vt:lpstr>Presentazione standard di PowerPoint</vt:lpstr>
      <vt:lpstr>INTERAZIONI MORFO-FUNZIONALI tra CIRCOLO SANGUIFERO e LINFATICO a LIVELLO dei MICROCIRCOLI e RIASSORBIMENTO del LIQUIDO INTERSTIZIALE</vt:lpstr>
      <vt:lpstr>Presentazione standard di PowerPoint</vt:lpstr>
      <vt:lpstr>FORMAZIONE e RIASSORBIMENTO del LIQUIDO INTERSTIZIALE</vt:lpstr>
      <vt:lpstr>Presentazione standard di PowerPoint</vt:lpstr>
      <vt:lpstr> C U O R E</vt:lpstr>
      <vt:lpstr>CUORE</vt:lpstr>
      <vt:lpstr>CUORE: RIFERIMENTI TOPOGRAFICI</vt:lpstr>
      <vt:lpstr>Presentazione standard di PowerPoint</vt:lpstr>
      <vt:lpstr>PERICARDIO</vt:lpstr>
      <vt:lpstr>Presentazione standard di PowerPoint</vt:lpstr>
      <vt:lpstr>PERICARDIO</vt:lpstr>
      <vt:lpstr>Presentazione standard di PowerPoint</vt:lpstr>
      <vt:lpstr>CONFORMAZIONE ESTERNA DEL CUORE</vt:lpstr>
      <vt:lpstr>BASE del CUORE</vt:lpstr>
      <vt:lpstr> CUORE: FACCIA STERNO-COSTALE</vt:lpstr>
      <vt:lpstr> CUORE: FACCIA DIAFRAMMATICA</vt:lpstr>
      <vt:lpstr>Presentazione standard di PowerPoint</vt:lpstr>
      <vt:lpstr>RAPPORTI PRINCIPALI del CUORE</vt:lpstr>
      <vt:lpstr>CONFORMAZIONE INTERNA del CUORE</vt:lpstr>
      <vt:lpstr>Presentazione standard di PowerPoint</vt:lpstr>
      <vt:lpstr>CONFORMAZIONE INTERNA degli ATRII</vt:lpstr>
      <vt:lpstr>ATRIO DESTRO  CONFORMAZIONE INTERNA</vt:lpstr>
      <vt:lpstr>CUORE SINISTRO CONFORMAZIONE INTERNA </vt:lpstr>
      <vt:lpstr>CONFORMAZIONE INTERNA dei VENTRICOLI</vt:lpstr>
      <vt:lpstr>VALVOLE ATRIO-VENTRICOLARI (o VENOSE)</vt:lpstr>
      <vt:lpstr>VALVOLE ARTERIOSE </vt:lpstr>
      <vt:lpstr>VENTRICOLO DESTRO CONFORMAZIONE INTERNA</vt:lpstr>
      <vt:lpstr> VENTRICOLO SINISTRO CONFORMAZIONE  INTERNA</vt:lpstr>
      <vt:lpstr>VALVOLE CARDIACHE e PUNTI DI AUSCULTAZIONE</vt:lpstr>
      <vt:lpstr>STRUTTURA ANATOMO-MICROSCOPICA del CUORE</vt:lpstr>
      <vt:lpstr>CUORE: SCHEMA STRUTTURALE</vt:lpstr>
      <vt:lpstr>MIOCARDIO </vt:lpstr>
      <vt:lpstr>MIOCARDIO COMUNE: ASPETTI STRUTTURALI</vt:lpstr>
      <vt:lpstr>MIOCARDIO  COMUNE</vt:lpstr>
      <vt:lpstr>STRUTTURALE TRIDIMENSIONALE DEL MIOCARDIO COMUNE</vt:lpstr>
      <vt:lpstr>MIOCARDIO COMUNE: ULTRASTRUTTURA</vt:lpstr>
      <vt:lpstr>MIOCARDIO SPECIFICO  SISTEMA DI CONDUZIONE</vt:lpstr>
      <vt:lpstr>MIOCARDIO  SPECIFICO</vt:lpstr>
      <vt:lpstr>SISTEMA DI CONDUZIONE DEL CUORE</vt:lpstr>
      <vt:lpstr> SISTEMA NODALE</vt:lpstr>
      <vt:lpstr>SISTEMA   ATRIOVENTRICOLARE</vt:lpstr>
      <vt:lpstr>Presentazione standard di PowerPoint</vt:lpstr>
      <vt:lpstr>INNERVAZIONE AUTONOMA del CUORE</vt:lpstr>
      <vt:lpstr>Presentazione standard di PowerPoint</vt:lpstr>
      <vt:lpstr>CIRCOLAZIONE  CORONARICA - Vascolarizzazione Sanguifera del Cuore</vt:lpstr>
      <vt:lpstr>CIRCOLAZIONE  CORONARIA</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Vittorio Grill</cp:lastModifiedBy>
  <cp:revision>419</cp:revision>
  <cp:lastPrinted>2020-02-13T11:48:13Z</cp:lastPrinted>
  <dcterms:created xsi:type="dcterms:W3CDTF">2000-11-30T12:44:42Z</dcterms:created>
  <dcterms:modified xsi:type="dcterms:W3CDTF">2021-03-01T11:01:28Z</dcterms:modified>
</cp:coreProperties>
</file>