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6"/>
  </p:notesMasterIdLst>
  <p:sldIdLst>
    <p:sldId id="256" r:id="rId2"/>
    <p:sldId id="269" r:id="rId3"/>
    <p:sldId id="334" r:id="rId4"/>
    <p:sldId id="331"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 id="309" r:id="rId52"/>
    <p:sldId id="310" r:id="rId53"/>
    <p:sldId id="314" r:id="rId54"/>
    <p:sldId id="355" r:id="rId55"/>
    <p:sldId id="312" r:id="rId56"/>
    <p:sldId id="313" r:id="rId57"/>
    <p:sldId id="315" r:id="rId58"/>
    <p:sldId id="316" r:id="rId59"/>
    <p:sldId id="356" r:id="rId60"/>
    <p:sldId id="324" r:id="rId61"/>
    <p:sldId id="317" r:id="rId62"/>
    <p:sldId id="321" r:id="rId63"/>
    <p:sldId id="322" r:id="rId64"/>
    <p:sldId id="323" r:id="rId65"/>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7"/>
    <p:restoredTop sz="94674"/>
  </p:normalViewPr>
  <p:slideViewPr>
    <p:cSldViewPr snapToGrid="0" snapToObjects="1">
      <p:cViewPr varScale="1">
        <p:scale>
          <a:sx n="124" d="100"/>
          <a:sy n="124" d="100"/>
        </p:scale>
        <p:origin x="17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21/03/21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60</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21/03/21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21/03/21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21/03/21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21/03/21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21/03/21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21/03/21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231112" y="1808703"/>
            <a:ext cx="8746462"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1243526"/>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4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PALEOCORTEX dell’ </a:t>
            </a:r>
            <a:r>
              <a:rPr lang="it-IT" altLang="it-IT" sz="3000" b="1" dirty="0" err="1">
                <a:latin typeface="Comic Sans MS" panose="030F0902030302020204" pitchFamily="66" charset="0"/>
              </a:rPr>
              <a:t>Uncus</a:t>
            </a:r>
            <a:r>
              <a:rPr lang="it-IT" altLang="it-IT" sz="30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359597" y="982132"/>
            <a:ext cx="8548098" cy="5875867"/>
          </a:xfrm>
        </p:spPr>
        <p:txBody>
          <a:bodyPr>
            <a:normAutofit/>
          </a:bodyPr>
          <a:lstStyle/>
          <a:p>
            <a:r>
              <a:rPr lang="it-IT" sz="22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Alcuni di questi si trovano nel cosiddetto PROENCEFALO BASALE, topograficamente localizzati tra Lobo Frontale e Lobo Temporale.</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 </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416688" y="914400"/>
            <a:ext cx="8310623" cy="5943600"/>
          </a:xfrm>
        </p:spPr>
        <p:txBody>
          <a:bodyPr>
            <a:normAutofit lnSpcReduction="10000"/>
          </a:bodyPr>
          <a:lstStyle/>
          <a:p>
            <a:pPr marL="0" indent="0">
              <a:buNone/>
            </a:pPr>
            <a:r>
              <a:rPr lang="it-IT" sz="2600" b="1" dirty="0">
                <a:latin typeface="Chalkboard" panose="03050602040202020205" pitchFamily="66" charset="77"/>
              </a:rPr>
              <a:t>Formazioni Telencefaliche Sottocorticali di Sostanza Grigia.</a:t>
            </a:r>
          </a:p>
          <a:p>
            <a:pPr marL="0" indent="0">
              <a:buNone/>
            </a:pPr>
            <a:r>
              <a:rPr lang="it-IT" sz="2600" b="1" dirty="0">
                <a:latin typeface="Chalkboard" panose="03050602040202020205" pitchFamily="66" charset="77"/>
              </a:rPr>
              <a:t>I NUCLEI costituenti, localizzati in stretta vicinanza del Talamo, sono:</a:t>
            </a:r>
          </a:p>
          <a:p>
            <a:pPr marL="0" indent="0">
              <a:buNone/>
            </a:pPr>
            <a:endParaRPr lang="it-IT" sz="2600" b="1" dirty="0">
              <a:latin typeface="Chalkboard" panose="03050602040202020205" pitchFamily="66" charset="77"/>
            </a:endParaRPr>
          </a:p>
          <a:p>
            <a:pPr>
              <a:buFontTx/>
              <a:buChar char="-"/>
            </a:pPr>
            <a:r>
              <a:rPr lang="it-IT" sz="2600" b="1" dirty="0">
                <a:latin typeface="Chalkboard" panose="03050602040202020205" pitchFamily="66" charset="77"/>
              </a:rPr>
              <a:t>NUCLEO CAUDATO</a:t>
            </a:r>
          </a:p>
          <a:p>
            <a:pPr>
              <a:buFontTx/>
              <a:buChar char="-"/>
            </a:pPr>
            <a:r>
              <a:rPr lang="it-IT" sz="2600" b="1" dirty="0">
                <a:latin typeface="Chalkboard" panose="03050602040202020205" pitchFamily="66" charset="77"/>
              </a:rPr>
              <a:t>NUCLEO LENTICOLARE (o LENTIFORME), suddiviso in PUTAMEN e GLOBO PALLIDO</a:t>
            </a:r>
          </a:p>
          <a:p>
            <a:pPr marL="0" indent="0">
              <a:buNone/>
            </a:pPr>
            <a:r>
              <a:rPr lang="it-IT" sz="2600" b="1" dirty="0">
                <a:latin typeface="Chalkboard" panose="03050602040202020205" pitchFamily="66" charset="77"/>
              </a:rPr>
              <a:t>Morfo-funzionalmente il NUCLEO CAUDATO con il PUTAMEN del Nucleo Lenticolare costituisce il CORPO STRIATO.</a:t>
            </a:r>
          </a:p>
          <a:p>
            <a:pPr marL="0" indent="0">
              <a:buNone/>
            </a:pPr>
            <a:r>
              <a:rPr lang="it-IT" sz="2600" b="1" dirty="0">
                <a:latin typeface="Chalkboard" panose="03050602040202020205" pitchFamily="66" charset="77"/>
              </a:rPr>
              <a:t>Correlati funzionalmente a queste strutture telencefaliche sono il NUCLEO SUBTALAMICO (Diencefalo) e la SUBSTANTIA NIGRA (con una Pars </a:t>
            </a:r>
            <a:r>
              <a:rPr lang="it-IT" sz="2600" b="1" dirty="0" err="1">
                <a:latin typeface="Chalkboard" panose="03050602040202020205" pitchFamily="66" charset="77"/>
              </a:rPr>
              <a:t>Compacta</a:t>
            </a:r>
            <a:r>
              <a:rPr lang="it-IT" sz="2600" b="1" dirty="0">
                <a:latin typeface="Chalkboard" panose="03050602040202020205" pitchFamily="66" charset="77"/>
              </a:rPr>
              <a:t> e una Pars </a:t>
            </a:r>
            <a:r>
              <a:rPr lang="it-IT" sz="2600" b="1" dirty="0" err="1">
                <a:latin typeface="Chalkboard" panose="03050602040202020205" pitchFamily="66" charset="77"/>
              </a:rPr>
              <a:t>Reticulata</a:t>
            </a:r>
            <a:r>
              <a:rPr lang="it-IT" sz="26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 dai Nuclei della Base,</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buClr>
                <a:schemeClr val="tx1"/>
              </a:buClr>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dei Nuclei della Base e contiene neuroni dopaminergici i cui assoni formano il FASCIO NIGROSTRIATALE, raggiungendo il CORPO STRIATO).</a:t>
            </a:r>
          </a:p>
        </p:txBody>
      </p:sp>
    </p:spTree>
    <p:extLst>
      <p:ext uri="{BB962C8B-B14F-4D97-AF65-F5344CB8AC3E}">
        <p14:creationId xmlns:p14="http://schemas.microsoft.com/office/powerpoint/2010/main" val="2628083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come proiezione finale, aree del LOBO FRONTALE del Telencefalo.</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168965" y="1073426"/>
            <a:ext cx="8746436" cy="5635487"/>
          </a:xfrm>
        </p:spPr>
        <p:txBody>
          <a:bodyPr>
            <a:normAutofit lnSpcReduction="10000"/>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a:p>
            <a:pPr marL="0" indent="0">
              <a:buNone/>
            </a:pPr>
            <a:r>
              <a:rPr lang="it-IT" sz="24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4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1699</TotalTime>
  <Words>1830</Words>
  <Application>Microsoft Macintosh PowerPoint</Application>
  <PresentationFormat>Presentazione su schermo (4:3)</PresentationFormat>
  <Paragraphs>248</Paragraphs>
  <Slides>64</Slides>
  <Notes>37</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64</vt:i4>
      </vt:variant>
    </vt:vector>
  </HeadingPairs>
  <TitlesOfParts>
    <vt:vector size="80"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Presentazione standard di PowerPoint</vt:lpstr>
      <vt:lpstr>CIRCUITI FONDAMENTALI dei Nuclei della Base</vt:lpstr>
      <vt:lpstr>NUCLEI [GANGLI ] DELLA BASE</vt:lpstr>
      <vt:lpstr>Presentazione standard di PowerPoint</vt:lpstr>
      <vt:lpstr>SUBSTANTIA NIGRA (SOSTANZA NERA)</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140</cp:revision>
  <dcterms:created xsi:type="dcterms:W3CDTF">2019-03-18T10:27:20Z</dcterms:created>
  <dcterms:modified xsi:type="dcterms:W3CDTF">2021-03-21T15:22:13Z</dcterms:modified>
</cp:coreProperties>
</file>