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8"/>
  </p:notesMasterIdLst>
  <p:sldIdLst>
    <p:sldId id="256" r:id="rId3"/>
    <p:sldId id="257" r:id="rId4"/>
    <p:sldId id="259" r:id="rId5"/>
    <p:sldId id="260" r:id="rId6"/>
    <p:sldId id="261" r:id="rId7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513"/>
  </p:normalViewPr>
  <p:slideViewPr>
    <p:cSldViewPr>
      <p:cViewPr varScale="1">
        <p:scale>
          <a:sx n="83" d="100"/>
          <a:sy n="83" d="100"/>
        </p:scale>
        <p:origin x="1704" y="1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075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076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077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078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26012" cy="369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18112" cy="409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89DFB-F936-4813-A8C4-A116B1ECEFA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98584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08DD5-4C7E-430F-8103-BD046CCF907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64050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00913" y="301625"/>
            <a:ext cx="2265362" cy="64484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5275" cy="644842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1514D-4D89-43AB-8097-1CFE347ED53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49548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199708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684647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014889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41363" y="1963738"/>
            <a:ext cx="4305300" cy="492918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99063" y="1963738"/>
            <a:ext cx="4306887" cy="492918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156501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596810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3872440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003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94745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0360A-7FC4-4CB8-B53F-A6226F59E58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096333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2723176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500592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15200" y="282575"/>
            <a:ext cx="2190750" cy="661035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741363" y="282575"/>
            <a:ext cx="6421437" cy="661035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371028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1363" y="282575"/>
            <a:ext cx="8599487" cy="12541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404026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0977B-4F9A-4B9D-BE54-69B400ACC3D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36273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4525" cy="49815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10163" y="1768475"/>
            <a:ext cx="4456112" cy="49815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A7979-BFC9-4779-B04B-3AD1FC4BE66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04535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28E08-5EE5-491C-A014-121E9DD2389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49240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198AB-C48E-45FB-A760-78BD18BBB26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76744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4D771-4142-46F9-B293-C9662E6C0BE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01883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7846B-B2DE-4BB4-9B25-88B08B7B9CC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2889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19B28-F3A9-4D50-BB21-B99DAC4CC71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70424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3037" cy="125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3037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399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8770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399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7243930-04DE-4176-BFFA-EE26E1082B7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282575"/>
            <a:ext cx="8599487" cy="125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1363" y="1963738"/>
            <a:ext cx="8764587" cy="492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51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2052" name="AutoShape 3"/>
          <p:cNvSpPr>
            <a:spLocks noChangeArrowheads="1"/>
          </p:cNvSpPr>
          <p:nvPr/>
        </p:nvSpPr>
        <p:spPr bwMode="auto">
          <a:xfrm>
            <a:off x="725488" y="7077075"/>
            <a:ext cx="9355137" cy="96838"/>
          </a:xfrm>
          <a:prstGeom prst="roundRect">
            <a:avLst>
              <a:gd name="adj" fmla="val 1667"/>
            </a:avLst>
          </a:pr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053" name="AutoShape 4"/>
          <p:cNvSpPr>
            <a:spLocks noChangeArrowheads="1"/>
          </p:cNvSpPr>
          <p:nvPr/>
        </p:nvSpPr>
        <p:spPr bwMode="auto">
          <a:xfrm>
            <a:off x="1987550" y="7289800"/>
            <a:ext cx="8091488" cy="96838"/>
          </a:xfrm>
          <a:prstGeom prst="roundRect">
            <a:avLst>
              <a:gd name="adj" fmla="val 1667"/>
            </a:avLst>
          </a:pr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 kern="1200">
          <a:solidFill>
            <a:srgbClr val="FF996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49263" rtl="0" eaLnBrk="0" fontAlgn="base" hangingPunct="0">
        <a:lnSpc>
          <a:spcPct val="9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E6E6E6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j-lt"/>
          <a:ea typeface="Microsoft YaHei" panose="020B0503020204020204" pitchFamily="34" charset="-122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j-lt"/>
          <a:ea typeface="Microsoft YaHei" panose="020B0503020204020204" pitchFamily="34" charset="-122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j-lt"/>
          <a:ea typeface="Microsoft YaHei" panose="020B0503020204020204" pitchFamily="34" charset="-122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j-lt"/>
          <a:ea typeface="Microsoft YaHe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003366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560015" y="141510"/>
            <a:ext cx="8781563" cy="1262063"/>
          </a:xfrm>
          <a:solidFill>
            <a:schemeClr val="accent3"/>
          </a:solidFill>
        </p:spPr>
        <p:txBody>
          <a:bodyPr tIns="21240"/>
          <a:lstStyle/>
          <a:p>
            <a:pPr algn="ctr"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dirty="0"/>
              <a:t>Università degli Studi di Trieste</a:t>
            </a:r>
            <a:br>
              <a:rPr lang="it-IT" altLang="it-IT" dirty="0"/>
            </a:br>
            <a:r>
              <a:rPr lang="it-IT" altLang="it-IT" dirty="0"/>
              <a:t>Corso di Laurea in </a:t>
            </a:r>
            <a:br>
              <a:rPr lang="it-IT" altLang="it-IT" dirty="0"/>
            </a:br>
            <a:r>
              <a:rPr lang="it-IT" altLang="it-IT" dirty="0"/>
              <a:t>SCIENZE E TECNOLOGIE BIOLOGICHE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43769" y="1403573"/>
            <a:ext cx="9649072" cy="7223125"/>
          </a:xfrm>
          <a:solidFill>
            <a:schemeClr val="accent3"/>
          </a:solidFill>
        </p:spPr>
        <p:txBody>
          <a:bodyPr/>
          <a:lstStyle/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it-IT" altLang="it-IT" dirty="0">
                <a:solidFill>
                  <a:schemeClr val="tx1"/>
                </a:solidFill>
              </a:rPr>
              <a:t>Insegnamento di</a:t>
            </a: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it-IT" altLang="it-IT" b="1" dirty="0">
                <a:solidFill>
                  <a:schemeClr val="tx1"/>
                </a:solidFill>
              </a:rPr>
              <a:t>ANATOMIA  UMANA </a:t>
            </a: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endParaRPr lang="it-IT" altLang="it-IT" b="1" dirty="0">
              <a:solidFill>
                <a:schemeClr val="tx1"/>
              </a:solidFill>
            </a:endParaRP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it-IT" altLang="it-IT" b="1" dirty="0">
                <a:solidFill>
                  <a:schemeClr val="tx1"/>
                </a:solidFill>
              </a:rPr>
              <a:t>Docente</a:t>
            </a: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it-IT" altLang="it-IT" b="1" dirty="0">
                <a:solidFill>
                  <a:schemeClr val="tx1"/>
                </a:solidFill>
              </a:rPr>
              <a:t>Prof. Vittorio GRILL</a:t>
            </a: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it-IT" altLang="it-IT" b="1" dirty="0">
                <a:solidFill>
                  <a:schemeClr val="tx1"/>
                </a:solidFill>
              </a:rPr>
              <a:t>Professore Associato del SSD BIO/16-Anatomia Umana</a:t>
            </a: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endParaRPr lang="it-IT" altLang="it-IT" b="1" dirty="0">
              <a:solidFill>
                <a:schemeClr val="tx1"/>
              </a:solidFill>
            </a:endParaRP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it-IT" altLang="it-IT" b="1" dirty="0">
                <a:solidFill>
                  <a:schemeClr val="tx1"/>
                </a:solidFill>
              </a:rPr>
              <a:t>Sede di Riferimento:</a:t>
            </a: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it-IT" altLang="it-IT" b="1" dirty="0">
                <a:solidFill>
                  <a:schemeClr val="tx1"/>
                </a:solidFill>
              </a:rPr>
              <a:t>Edificio di VIA MANZONI n. 16 – Trieste</a:t>
            </a: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it-IT" altLang="it-IT" b="1" dirty="0">
                <a:solidFill>
                  <a:schemeClr val="tx1"/>
                </a:solidFill>
              </a:rPr>
              <a:t>(ex Istituto di Anatomia Umana Normale, ex Dipartimento di Morfologia Umana Normale, ex Dipartimento di Biomedicina)</a:t>
            </a: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endParaRPr lang="it-IT" altLang="it-IT" b="1" dirty="0">
              <a:solidFill>
                <a:schemeClr val="tx1"/>
              </a:solidFill>
            </a:endParaRP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it-IT" altLang="it-IT" b="1" dirty="0">
                <a:solidFill>
                  <a:schemeClr val="tx1"/>
                </a:solidFill>
              </a:rPr>
              <a:t>Telefono Ufficio +39 040 5586006</a:t>
            </a: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it-IT" altLang="it-IT" b="1" dirty="0">
                <a:solidFill>
                  <a:schemeClr val="tx1"/>
                </a:solidFill>
              </a:rPr>
              <a:t>E-mail  </a:t>
            </a:r>
            <a:r>
              <a:rPr lang="it-IT" altLang="it-IT" b="1" dirty="0" err="1">
                <a:solidFill>
                  <a:schemeClr val="tx1"/>
                </a:solidFill>
              </a:rPr>
              <a:t>grill@units.it</a:t>
            </a:r>
            <a:endParaRPr lang="it-IT" altLang="it-IT" b="1" dirty="0">
              <a:solidFill>
                <a:schemeClr val="tx1"/>
              </a:solidFill>
            </a:endParaRP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endParaRPr lang="it-IT" altLang="it-IT" dirty="0">
              <a:solidFill>
                <a:srgbClr val="CCCCCC"/>
              </a:solidFill>
            </a:endParaRP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endParaRPr lang="it-IT" altLang="it-IT" dirty="0">
              <a:solidFill>
                <a:srgbClr val="CCCCCC"/>
              </a:solidFill>
            </a:endParaRPr>
          </a:p>
          <a:p>
            <a:pPr marL="215900" indent="-207963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endParaRPr lang="it-IT" altLang="it-IT" dirty="0">
              <a:solidFill>
                <a:srgbClr val="CCCCCC"/>
              </a:solidFill>
            </a:endParaRP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endParaRPr lang="it-IT" altLang="it-IT" dirty="0">
              <a:solidFill>
                <a:srgbClr val="CCCCCC"/>
              </a:solidFill>
            </a:endParaRP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endParaRPr lang="it-IT" altLang="it-IT" dirty="0">
              <a:solidFill>
                <a:srgbClr val="CCCCCC"/>
              </a:solidFill>
            </a:endParaRPr>
          </a:p>
          <a:p>
            <a:pPr marL="215900" indent="-207963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endParaRPr lang="it-IT" altLang="it-IT" dirty="0">
              <a:solidFill>
                <a:srgbClr val="CCCCCC"/>
              </a:solidFill>
            </a:endParaRPr>
          </a:p>
          <a:p>
            <a:pPr marL="215900" indent="-207963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endParaRPr lang="it-IT" altLang="it-IT" dirty="0">
              <a:solidFill>
                <a:srgbClr val="CCCCCC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282575"/>
            <a:ext cx="8607425" cy="1262063"/>
          </a:xfrm>
        </p:spPr>
        <p:txBody>
          <a:bodyPr/>
          <a:lstStyle/>
          <a:p>
            <a:pPr eaLnBrk="1"/>
            <a:endParaRPr lang="it-IT" altLang="it-IT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1363" y="1963738"/>
            <a:ext cx="8772525" cy="5000625"/>
          </a:xfrm>
        </p:spPr>
        <p:txBody>
          <a:bodyPr/>
          <a:lstStyle/>
          <a:p>
            <a:pPr eaLnBrk="1"/>
            <a:endParaRPr lang="it-IT" altLang="it-IT"/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360363"/>
            <a:ext cx="4824412" cy="705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431800"/>
            <a:ext cx="5111750" cy="698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8577" y="107429"/>
            <a:ext cx="9505055" cy="1254125"/>
          </a:xfrm>
        </p:spPr>
        <p:txBody>
          <a:bodyPr/>
          <a:lstStyle/>
          <a:p>
            <a:pPr algn="ctr"/>
            <a:r>
              <a:rPr lang="it-IT" sz="3200" dirty="0"/>
              <a:t>INFORMAZIONI ESSENZIALI SULL’ INSEGNAMENTO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8577" y="1187549"/>
            <a:ext cx="9648279" cy="4929187"/>
          </a:xfrm>
        </p:spPr>
        <p:txBody>
          <a:bodyPr/>
          <a:lstStyle/>
          <a:p>
            <a:r>
              <a:rPr lang="it-IT" dirty="0"/>
              <a:t> </a:t>
            </a:r>
            <a:r>
              <a:rPr lang="it-IT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L’ attività didattica consterà di unità didattiche frontali con proiezione di </a:t>
            </a:r>
            <a:r>
              <a:rPr lang="it-IT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files</a:t>
            </a:r>
            <a:r>
              <a:rPr lang="it-IT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 formato </a:t>
            </a:r>
            <a:r>
              <a:rPr lang="it-IT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pptx</a:t>
            </a:r>
            <a:r>
              <a:rPr lang="it-IT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di PowerPoint</a:t>
            </a:r>
          </a:p>
          <a:p>
            <a:r>
              <a:rPr lang="it-IT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Verranno messe a disposizione su piattaforme </a:t>
            </a:r>
            <a:r>
              <a:rPr lang="it-IT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Moodle</a:t>
            </a:r>
            <a:r>
              <a:rPr lang="it-IT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ma potrebbero avere delle minime variazioni causa modifiche dell’ ultimo momento</a:t>
            </a:r>
          </a:p>
          <a:p>
            <a:r>
              <a:rPr lang="it-IT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Gli argomenti non seguono pedissequamente quanto esposto nel testo consigliato</a:t>
            </a:r>
          </a:p>
          <a:p>
            <a:r>
              <a:rPr lang="it-IT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Attività tutoriale problematica, sia per carenza di personale dedicato («docente unico»), sia per cessione dei locali di Via Manzoni 16, dove era possibile avere degli  spazi dedicati.</a:t>
            </a:r>
          </a:p>
          <a:p>
            <a:pPr algn="ctr">
              <a:lnSpc>
                <a:spcPct val="100000"/>
              </a:lnSpc>
            </a:pPr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 prove di ESAME saranno </a:t>
            </a:r>
          </a:p>
          <a:p>
            <a:pPr algn="ctr">
              <a:lnSpc>
                <a:spcPct val="100000"/>
              </a:lnSpc>
            </a:pPr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ESCLUSIVAMENTE in forma ORALE.</a:t>
            </a:r>
          </a:p>
        </p:txBody>
      </p:sp>
    </p:spTree>
    <p:extLst>
      <p:ext uri="{BB962C8B-B14F-4D97-AF65-F5344CB8AC3E}">
        <p14:creationId xmlns:p14="http://schemas.microsoft.com/office/powerpoint/2010/main" val="2466960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975342F6-256E-1B40-A410-6ACE52DADD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768" y="1259557"/>
            <a:ext cx="3429000" cy="4940300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0248EEBF-56BE-4941-947F-6A8A78DC750A}"/>
              </a:ext>
            </a:extLst>
          </p:cNvPr>
          <p:cNvSpPr/>
          <p:nvPr/>
        </p:nvSpPr>
        <p:spPr>
          <a:xfrm>
            <a:off x="4446048" y="5436021"/>
            <a:ext cx="51666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rgbClr val="000000"/>
                </a:solidFill>
                <a:latin typeface="Asap"/>
              </a:rPr>
              <a:t>Edizione</a:t>
            </a:r>
            <a:r>
              <a:rPr lang="it-IT" sz="2400" b="1" dirty="0" err="1">
                <a:solidFill>
                  <a:srgbClr val="333333"/>
                </a:solidFill>
                <a:latin typeface="Asap"/>
              </a:rPr>
              <a:t>VII</a:t>
            </a:r>
            <a:r>
              <a:rPr lang="it-IT" sz="2400" b="1" dirty="0">
                <a:solidFill>
                  <a:srgbClr val="333333"/>
                </a:solidFill>
                <a:latin typeface="Asap"/>
              </a:rPr>
              <a:t>/2019</a:t>
            </a:r>
            <a:endParaRPr lang="it-IT" sz="2400" dirty="0">
              <a:solidFill>
                <a:srgbClr val="333333"/>
              </a:solidFill>
              <a:latin typeface="Asap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0000"/>
                </a:solidFill>
                <a:latin typeface="Asap"/>
              </a:rPr>
              <a:t>N. Pagine </a:t>
            </a:r>
            <a:r>
              <a:rPr lang="it-IT" sz="2400" b="1" dirty="0">
                <a:solidFill>
                  <a:srgbClr val="333333"/>
                </a:solidFill>
                <a:latin typeface="Asap"/>
              </a:rPr>
              <a:t>888</a:t>
            </a:r>
            <a:endParaRPr lang="it-IT" sz="2400" dirty="0">
              <a:solidFill>
                <a:srgbClr val="333333"/>
              </a:solidFill>
              <a:latin typeface="Asap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0000"/>
                </a:solidFill>
                <a:latin typeface="Asap"/>
              </a:rPr>
              <a:t>ISBN </a:t>
            </a:r>
            <a:r>
              <a:rPr lang="it-IT" sz="2400" b="1" dirty="0">
                <a:solidFill>
                  <a:srgbClr val="333333"/>
                </a:solidFill>
                <a:latin typeface="Asap"/>
              </a:rPr>
              <a:t>9788833190259</a:t>
            </a:r>
            <a:endParaRPr lang="it-IT" sz="2400" b="0" i="0" u="none" strike="noStrike" dirty="0">
              <a:solidFill>
                <a:srgbClr val="333333"/>
              </a:solidFill>
              <a:effectLst/>
              <a:latin typeface="Asap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AD41002-22AE-B04A-89E9-BD94BC654729}"/>
              </a:ext>
            </a:extLst>
          </p:cNvPr>
          <p:cNvSpPr/>
          <p:nvPr/>
        </p:nvSpPr>
        <p:spPr>
          <a:xfrm>
            <a:off x="3608080" y="1763613"/>
            <a:ext cx="61926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chemeClr val="tx1"/>
                </a:solidFill>
                <a:latin typeface="Dosis"/>
              </a:rPr>
              <a:t>Anatomia Umana</a:t>
            </a:r>
          </a:p>
          <a:p>
            <a:pPr algn="ctr"/>
            <a:r>
              <a:rPr lang="it-IT" sz="2800" dirty="0" err="1">
                <a:solidFill>
                  <a:schemeClr val="tx1"/>
                </a:solidFill>
                <a:latin typeface="+mj-lt"/>
              </a:rPr>
              <a:t>F</a:t>
            </a:r>
            <a:r>
              <a:rPr lang="it-IT" sz="2800" dirty="0">
                <a:solidFill>
                  <a:schemeClr val="tx1"/>
                </a:solidFill>
                <a:latin typeface="+mj-lt"/>
              </a:rPr>
              <a:t>. H. Martini, </a:t>
            </a:r>
            <a:r>
              <a:rPr lang="it-IT" sz="2800" dirty="0" err="1">
                <a:solidFill>
                  <a:schemeClr val="tx1"/>
                </a:solidFill>
                <a:latin typeface="+mj-lt"/>
              </a:rPr>
              <a:t>R</a:t>
            </a:r>
            <a:r>
              <a:rPr lang="it-IT" sz="2800" dirty="0">
                <a:solidFill>
                  <a:schemeClr val="tx1"/>
                </a:solidFill>
                <a:latin typeface="+mj-lt"/>
              </a:rPr>
              <a:t>. B. </a:t>
            </a:r>
            <a:r>
              <a:rPr lang="it-IT" sz="2800" dirty="0" err="1">
                <a:solidFill>
                  <a:schemeClr val="tx1"/>
                </a:solidFill>
                <a:latin typeface="+mj-lt"/>
              </a:rPr>
              <a:t>Tallitsch</a:t>
            </a:r>
            <a:r>
              <a:rPr lang="it-IT" sz="2800" dirty="0">
                <a:solidFill>
                  <a:schemeClr val="tx1"/>
                </a:solidFill>
                <a:latin typeface="+mj-lt"/>
              </a:rPr>
              <a:t>, </a:t>
            </a:r>
            <a:r>
              <a:rPr lang="it-IT" sz="2800" dirty="0" err="1">
                <a:solidFill>
                  <a:schemeClr val="tx1"/>
                </a:solidFill>
                <a:latin typeface="+mj-lt"/>
              </a:rPr>
              <a:t>J</a:t>
            </a:r>
            <a:r>
              <a:rPr lang="it-IT" sz="2800" dirty="0">
                <a:solidFill>
                  <a:schemeClr val="tx1"/>
                </a:solidFill>
                <a:latin typeface="+mj-lt"/>
              </a:rPr>
              <a:t>. L. </a:t>
            </a:r>
            <a:r>
              <a:rPr lang="it-IT" sz="2800" dirty="0" err="1">
                <a:solidFill>
                  <a:schemeClr val="tx1"/>
                </a:solidFill>
                <a:latin typeface="+mj-lt"/>
              </a:rPr>
              <a:t>Nath</a:t>
            </a:r>
            <a:endParaRPr lang="it-IT" sz="28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it-IT" sz="2800" b="1" dirty="0">
              <a:solidFill>
                <a:srgbClr val="028EA8"/>
              </a:solidFill>
              <a:latin typeface="Dosis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rgbClr val="000000"/>
                </a:solidFill>
                <a:latin typeface="Dosis"/>
              </a:rPr>
              <a:t>€  71,25</a:t>
            </a:r>
            <a:endParaRPr lang="it-IT" sz="2800" b="0" i="0" u="none" strike="noStrike" dirty="0">
              <a:solidFill>
                <a:srgbClr val="333333"/>
              </a:solidFill>
              <a:effectLst/>
              <a:latin typeface="Dosis"/>
            </a:endParaRPr>
          </a:p>
        </p:txBody>
      </p:sp>
    </p:spTree>
    <p:extLst>
      <p:ext uri="{BB962C8B-B14F-4D97-AF65-F5344CB8AC3E}">
        <p14:creationId xmlns:p14="http://schemas.microsoft.com/office/powerpoint/2010/main" val="1800034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E3439913-36F6-3943-84D9-9376D809CFF9}"/>
              </a:ext>
            </a:extLst>
          </p:cNvPr>
          <p:cNvSpPr/>
          <p:nvPr/>
        </p:nvSpPr>
        <p:spPr>
          <a:xfrm>
            <a:off x="4824288" y="6730425"/>
            <a:ext cx="50387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dirty="0" err="1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https</a:t>
            </a:r>
            <a:r>
              <a:rPr lang="it-IT" dirty="0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://</a:t>
            </a:r>
            <a:r>
              <a:rPr lang="it-IT" dirty="0" err="1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www.piccin.it</a:t>
            </a:r>
            <a:r>
              <a:rPr lang="it-IT" dirty="0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</a:t>
            </a:r>
            <a:r>
              <a:rPr lang="it-IT" dirty="0" err="1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it</a:t>
            </a:r>
            <a:r>
              <a:rPr lang="it-IT" dirty="0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/anatomia-umana/2783-Anatomia_umana-9788829932160.html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7E320A0-B9C1-C644-8AE6-575E22C1F0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89" b="10527"/>
          <a:stretch/>
        </p:blipFill>
        <p:spPr>
          <a:xfrm>
            <a:off x="0" y="827128"/>
            <a:ext cx="4824288" cy="6226462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5065E3D4-00AE-E449-9603-08801723E93D}"/>
              </a:ext>
            </a:extLst>
          </p:cNvPr>
          <p:cNvSpPr/>
          <p:nvPr/>
        </p:nvSpPr>
        <p:spPr>
          <a:xfrm>
            <a:off x="4809788" y="2051645"/>
            <a:ext cx="49764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chemeClr val="tx1"/>
                </a:solidFill>
                <a:latin typeface="Dosis"/>
              </a:rPr>
              <a:t>Anatomia Umana</a:t>
            </a:r>
          </a:p>
          <a:p>
            <a:pPr algn="ctr"/>
            <a:r>
              <a:rPr lang="it-IT" sz="2800" b="1" dirty="0">
                <a:solidFill>
                  <a:schemeClr val="tx1"/>
                </a:solidFill>
                <a:latin typeface="Dosis"/>
              </a:rPr>
              <a:t>K. S. </a:t>
            </a:r>
            <a:r>
              <a:rPr lang="it-IT" sz="2800" b="1" dirty="0" err="1">
                <a:solidFill>
                  <a:schemeClr val="tx1"/>
                </a:solidFill>
                <a:latin typeface="Dosis"/>
              </a:rPr>
              <a:t>Saladin</a:t>
            </a:r>
            <a:endParaRPr lang="it-IT" sz="2800" b="1" dirty="0">
              <a:solidFill>
                <a:schemeClr val="tx1"/>
              </a:solidFill>
              <a:latin typeface="Dosis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rgbClr val="000000"/>
                </a:solidFill>
                <a:latin typeface="Dosis"/>
              </a:rPr>
              <a:t>€  50,00</a:t>
            </a:r>
            <a:endParaRPr lang="it-IT" sz="2800" b="0" i="0" u="none" strike="noStrike" dirty="0">
              <a:solidFill>
                <a:srgbClr val="333333"/>
              </a:solidFill>
              <a:effectLst/>
              <a:latin typeface="Dosis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2D9F9A8-8ECB-3A48-86E2-F58BF12EFD5B}"/>
              </a:ext>
            </a:extLst>
          </p:cNvPr>
          <p:cNvSpPr/>
          <p:nvPr/>
        </p:nvSpPr>
        <p:spPr>
          <a:xfrm>
            <a:off x="4826008" y="4211885"/>
            <a:ext cx="51666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rgbClr val="000000"/>
                </a:solidFill>
                <a:latin typeface="Asap"/>
              </a:rPr>
              <a:t>Edizione</a:t>
            </a:r>
            <a:r>
              <a:rPr lang="it-IT" sz="2400" b="1" dirty="0" err="1">
                <a:solidFill>
                  <a:srgbClr val="333333"/>
                </a:solidFill>
                <a:latin typeface="Asap"/>
              </a:rPr>
              <a:t>VI</a:t>
            </a:r>
            <a:r>
              <a:rPr lang="it-IT" sz="2400" b="1" dirty="0">
                <a:solidFill>
                  <a:srgbClr val="333333"/>
                </a:solidFill>
                <a:latin typeface="Asap"/>
              </a:rPr>
              <a:t>/2021</a:t>
            </a:r>
            <a:endParaRPr lang="it-IT" sz="2400" dirty="0">
              <a:solidFill>
                <a:srgbClr val="333333"/>
              </a:solidFill>
              <a:latin typeface="Asap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0000"/>
                </a:solidFill>
                <a:latin typeface="Asap"/>
              </a:rPr>
              <a:t>N. Pagine </a:t>
            </a:r>
            <a:r>
              <a:rPr lang="it-IT" sz="2400" b="1" dirty="0">
                <a:solidFill>
                  <a:srgbClr val="333333"/>
                </a:solidFill>
                <a:latin typeface="Asap"/>
              </a:rPr>
              <a:t>800</a:t>
            </a:r>
            <a:endParaRPr lang="it-IT" sz="2400" dirty="0">
              <a:solidFill>
                <a:srgbClr val="333333"/>
              </a:solidFill>
              <a:latin typeface="Asap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/>
                </a:solidFill>
                <a:latin typeface="Asap"/>
              </a:rPr>
              <a:t>ISBN </a:t>
            </a:r>
            <a:r>
              <a:rPr lang="it-IT" sz="2400" b="1" dirty="0">
                <a:solidFill>
                  <a:schemeClr val="tx1"/>
                </a:solidFill>
              </a:rPr>
              <a:t>978-88-299-3216-0</a:t>
            </a:r>
            <a:endParaRPr lang="it-IT" sz="2400" b="0" i="0" u="none" strike="noStrike" dirty="0">
              <a:solidFill>
                <a:schemeClr val="tx1"/>
              </a:solidFill>
              <a:effectLst/>
              <a:latin typeface="Asap"/>
            </a:endParaRPr>
          </a:p>
        </p:txBody>
      </p:sp>
    </p:spTree>
    <p:extLst>
      <p:ext uri="{BB962C8B-B14F-4D97-AF65-F5344CB8AC3E}">
        <p14:creationId xmlns:p14="http://schemas.microsoft.com/office/powerpoint/2010/main" val="8537643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Lucida Sans Unicode"/>
      </a:majorFont>
      <a:minorFont>
        <a:latin typeface="Times New Roman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6523</TotalTime>
  <Words>242</Words>
  <Application>Microsoft Macintosh PowerPoint</Application>
  <PresentationFormat>Personalizzato</PresentationFormat>
  <Paragraphs>40</Paragraphs>
  <Slides>5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5</vt:i4>
      </vt:variant>
    </vt:vector>
  </HeadingPairs>
  <TitlesOfParts>
    <vt:vector size="14" baseType="lpstr">
      <vt:lpstr>Microsoft YaHei</vt:lpstr>
      <vt:lpstr>Arial</vt:lpstr>
      <vt:lpstr>Asap</vt:lpstr>
      <vt:lpstr>Calibri</vt:lpstr>
      <vt:lpstr>Dosis</vt:lpstr>
      <vt:lpstr>Lucida Sans Unicode</vt:lpstr>
      <vt:lpstr>Times New Roman</vt:lpstr>
      <vt:lpstr>Tema di Office</vt:lpstr>
      <vt:lpstr>Tema di Office</vt:lpstr>
      <vt:lpstr>Università degli Studi di Trieste Corso di Laurea in  SCIENZE E TECNOLOGIE BIOLOGICHE</vt:lpstr>
      <vt:lpstr>Presentazione standard di PowerPoint</vt:lpstr>
      <vt:lpstr>INFORMAZIONI ESSENZIALI SULL’ INSEGNAMENTO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Università degli Studi di Trieste Corso di Laurea in  SCIENZE E TECNOLOGIE BIOLOGICHE</dc:title>
  <dc:creator>VITTORIO GRILL</dc:creator>
  <cp:lastModifiedBy>Utente di Microsoft Office</cp:lastModifiedBy>
  <cp:revision>25</cp:revision>
  <cp:lastPrinted>1601-01-01T00:00:00Z</cp:lastPrinted>
  <dcterms:created xsi:type="dcterms:W3CDTF">2013-10-15T17:22:17Z</dcterms:created>
  <dcterms:modified xsi:type="dcterms:W3CDTF">2023-02-24T17:31:03Z</dcterms:modified>
</cp:coreProperties>
</file>