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sldIdLst>
    <p:sldId id="266" r:id="rId5"/>
    <p:sldId id="258" r:id="rId6"/>
    <p:sldId id="265" r:id="rId7"/>
    <p:sldId id="267" r:id="rId8"/>
    <p:sldId id="268" r:id="rId9"/>
    <p:sldId id="269" r:id="rId10"/>
    <p:sldId id="270" r:id="rId11"/>
  </p:sldIdLst>
  <p:sldSz cx="6858000" cy="9144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08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6701B-5A5B-4944-A029-31CBC41A7E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D5AA6-E5E9-4C4E-BF5B-C4318DFBB6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CFF66-DA94-4B10-84E4-5FF8478432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A8B2-A20D-47A5-84CE-8C83A9507C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B314-1B8D-4031-9344-F924D72DC4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19777-C029-402C-B620-5C1DBF1B98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F44E7-55B6-4B38-B7A7-C2889968B7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C3AC7-E5C3-41F8-B7A4-9E875B18CA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A9744-DEB1-4ECC-9C34-A741271F16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00212-2895-4A34-B56C-BB81558CC9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16011-7892-4B68-9D25-232049455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CE43609-73C7-4799-9A5E-C77D371707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Repubblica (</a:t>
            </a:r>
            <a:r>
              <a:rPr lang="it-IT" b="1" i="1"/>
              <a:t>Politèia</a:t>
            </a:r>
            <a:r>
              <a:rPr lang="it-IT" b="1" i="1" dirty="0"/>
              <a:t>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495566"/>
              </p:ext>
            </p:extLst>
          </p:nvPr>
        </p:nvGraphicFramePr>
        <p:xfrm>
          <a:off x="514350" y="2641600"/>
          <a:ext cx="5829300" cy="315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474">
                  <a:extLst>
                    <a:ext uri="{9D8B030D-6E8A-4147-A177-3AD203B41FA5}">
                      <a16:colId xmlns:a16="http://schemas.microsoft.com/office/drawing/2014/main" val="3166037326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21656612"/>
                    </a:ext>
                  </a:extLst>
                </a:gridCol>
                <a:gridCol w="1978546">
                  <a:extLst>
                    <a:ext uri="{9D8B030D-6E8A-4147-A177-3AD203B41FA5}">
                      <a16:colId xmlns:a16="http://schemas.microsoft.com/office/drawing/2014/main" val="3478567272"/>
                    </a:ext>
                  </a:extLst>
                </a:gridCol>
              </a:tblGrid>
              <a:tr h="1051512">
                <a:tc>
                  <a:txBody>
                    <a:bodyPr/>
                    <a:lstStyle/>
                    <a:p>
                      <a:r>
                        <a:rPr lang="it-IT" sz="1400" dirty="0"/>
                        <a:t>Governanti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anima razionale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sapienza</a:t>
                      </a:r>
                    </a:p>
                    <a:p>
                      <a:pPr algn="ctr"/>
                      <a:r>
                        <a:rPr lang="it-IT" sz="1400" dirty="0"/>
                        <a:t>saggezza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957652"/>
                  </a:ext>
                </a:extLst>
              </a:tr>
              <a:tr h="1051512">
                <a:tc>
                  <a:txBody>
                    <a:bodyPr/>
                    <a:lstStyle/>
                    <a:p>
                      <a:r>
                        <a:rPr lang="it-IT" sz="1400" dirty="0"/>
                        <a:t>Custodi</a:t>
                      </a:r>
                    </a:p>
                    <a:p>
                      <a:r>
                        <a:rPr lang="it-IT" sz="1400" dirty="0"/>
                        <a:t>Guerrieri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anima</a:t>
                      </a:r>
                    </a:p>
                    <a:p>
                      <a:pPr algn="ctr"/>
                      <a:r>
                        <a:rPr lang="it-IT" sz="1400" dirty="0"/>
                        <a:t>irascibile /impulsiva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fortezza / coraggio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173322"/>
                  </a:ext>
                </a:extLst>
              </a:tr>
              <a:tr h="1051512">
                <a:tc>
                  <a:txBody>
                    <a:bodyPr/>
                    <a:lstStyle/>
                    <a:p>
                      <a:r>
                        <a:rPr lang="it-IT" sz="1400" dirty="0"/>
                        <a:t>Produttori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anima</a:t>
                      </a:r>
                    </a:p>
                    <a:p>
                      <a:pPr algn="ctr"/>
                      <a:r>
                        <a:rPr lang="it-IT" sz="1400" dirty="0"/>
                        <a:t>concupiscente</a:t>
                      </a:r>
                      <a:r>
                        <a:rPr lang="it-IT" sz="1400" baseline="0" dirty="0"/>
                        <a:t> / </a:t>
                      </a:r>
                      <a:r>
                        <a:rPr lang="it-IT" sz="1400" dirty="0"/>
                        <a:t>appetitiva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temperanza /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dirty="0"/>
                        <a:t>continenza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941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34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Politico</a:t>
            </a:r>
            <a:br>
              <a:rPr lang="it-IT" b="1" dirty="0"/>
            </a:br>
            <a:endParaRPr lang="it-IT" dirty="0"/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698167"/>
              </p:ext>
            </p:extLst>
          </p:nvPr>
        </p:nvGraphicFramePr>
        <p:xfrm>
          <a:off x="514350" y="2641600"/>
          <a:ext cx="5829300" cy="35145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4650">
                  <a:extLst>
                    <a:ext uri="{9D8B030D-6E8A-4147-A177-3AD203B41FA5}">
                      <a16:colId xmlns:a16="http://schemas.microsoft.com/office/drawing/2014/main" val="632688153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1578932296"/>
                    </a:ext>
                  </a:extLst>
                </a:gridCol>
              </a:tblGrid>
              <a:tr h="1171525">
                <a:tc>
                  <a:txBody>
                    <a:bodyPr/>
                    <a:lstStyle/>
                    <a:p>
                      <a:r>
                        <a:rPr lang="it-IT" dirty="0"/>
                        <a:t>MONARCHIA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TIRANNIDE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415676"/>
                  </a:ext>
                </a:extLst>
              </a:tr>
              <a:tr h="1171525">
                <a:tc>
                  <a:txBody>
                    <a:bodyPr/>
                    <a:lstStyle/>
                    <a:p>
                      <a:r>
                        <a:rPr lang="it-IT" dirty="0"/>
                        <a:t>ARISTOCRAZIA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OLIGARCHIA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480605"/>
                  </a:ext>
                </a:extLst>
              </a:tr>
              <a:tr h="1171525">
                <a:tc>
                  <a:txBody>
                    <a:bodyPr/>
                    <a:lstStyle/>
                    <a:p>
                      <a:r>
                        <a:rPr lang="it-IT" dirty="0"/>
                        <a:t>DEMOCRAZIA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DEMOCRAZIA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206597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925F84-6377-4E6A-8C10-B80E0837A6A3}"/>
              </a:ext>
            </a:extLst>
          </p:cNvPr>
          <p:cNvSpPr txBox="1"/>
          <p:nvPr/>
        </p:nvSpPr>
        <p:spPr>
          <a:xfrm>
            <a:off x="514350" y="6588224"/>
            <a:ext cx="291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rispetto delle leggi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D1C6B71-E78D-42B4-9216-CBB5F25E2F41}"/>
              </a:ext>
            </a:extLst>
          </p:cNvPr>
          <p:cNvSpPr txBox="1"/>
          <p:nvPr/>
        </p:nvSpPr>
        <p:spPr>
          <a:xfrm>
            <a:off x="3429000" y="6588224"/>
            <a:ext cx="291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violazione delle leggi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Leggi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373278"/>
              </p:ext>
            </p:extLst>
          </p:nvPr>
        </p:nvGraphicFramePr>
        <p:xfrm>
          <a:off x="514350" y="2641600"/>
          <a:ext cx="5829300" cy="315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92143732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379289174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743539084"/>
                    </a:ext>
                  </a:extLst>
                </a:gridCol>
              </a:tblGrid>
              <a:tr h="1051512">
                <a:tc>
                  <a:txBody>
                    <a:bodyPr/>
                    <a:lstStyle/>
                    <a:p>
                      <a:r>
                        <a:rPr lang="it-IT" dirty="0"/>
                        <a:t>Monarchia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Concordia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256482"/>
                  </a:ext>
                </a:extLst>
              </a:tr>
              <a:tr h="1051512">
                <a:tc>
                  <a:txBody>
                    <a:bodyPr/>
                    <a:lstStyle/>
                    <a:p>
                      <a:r>
                        <a:rPr lang="it-IT" dirty="0"/>
                        <a:t>Aristocrazia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Saggezza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Consiglio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531062"/>
                  </a:ext>
                </a:extLst>
              </a:tr>
              <a:tr h="1051512">
                <a:tc>
                  <a:txBody>
                    <a:bodyPr/>
                    <a:lstStyle/>
                    <a:p>
                      <a:r>
                        <a:rPr lang="it-IT" dirty="0"/>
                        <a:t>Democrazia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Libertà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Assemblea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24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30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Idea (</a:t>
            </a:r>
            <a:r>
              <a:rPr lang="it-IT" i="1" dirty="0" err="1"/>
              <a:t>èidos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Forma intelligibile</a:t>
            </a:r>
          </a:p>
          <a:p>
            <a:r>
              <a:rPr lang="it-IT" dirty="0"/>
              <a:t>Modello (</a:t>
            </a:r>
            <a:r>
              <a:rPr lang="it-IT" i="1" dirty="0" err="1"/>
              <a:t>paràdeigma</a:t>
            </a:r>
            <a:r>
              <a:rPr lang="it-IT" dirty="0"/>
              <a:t>)</a:t>
            </a:r>
          </a:p>
          <a:p>
            <a:r>
              <a:rPr lang="it-IT" dirty="0"/>
              <a:t>Realtà separata</a:t>
            </a:r>
          </a:p>
          <a:p>
            <a:r>
              <a:rPr lang="it-IT" dirty="0"/>
              <a:t>Realtà universale</a:t>
            </a:r>
          </a:p>
          <a:p>
            <a:r>
              <a:rPr lang="it-IT" dirty="0"/>
              <a:t>Realtà immutabile</a:t>
            </a:r>
          </a:p>
        </p:txBody>
      </p:sp>
    </p:spTree>
    <p:extLst>
      <p:ext uri="{BB962C8B-B14F-4D97-AF65-F5344CB8AC3E}">
        <p14:creationId xmlns:p14="http://schemas.microsoft.com/office/powerpoint/2010/main" val="420922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/>
              <a:t>Parmenide</a:t>
            </a:r>
            <a:br>
              <a:rPr lang="it-IT" sz="3200" b="1" i="1" dirty="0"/>
            </a:br>
            <a:r>
              <a:rPr lang="it-IT" sz="3200" b="1" i="1" dirty="0"/>
              <a:t>Sofista</a:t>
            </a:r>
            <a:br>
              <a:rPr lang="it-IT" sz="3200" b="1" i="1" dirty="0"/>
            </a:br>
            <a:r>
              <a:rPr lang="it-IT" sz="3200" b="1" i="1" dirty="0" err="1"/>
              <a:t>Filebo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4350" y="3131840"/>
            <a:ext cx="5829300" cy="4996160"/>
          </a:xfrm>
        </p:spPr>
        <p:txBody>
          <a:bodyPr/>
          <a:lstStyle/>
          <a:p>
            <a:r>
              <a:rPr lang="it-IT" sz="2800" dirty="0"/>
              <a:t>Idea: unità e molteplicità</a:t>
            </a:r>
          </a:p>
          <a:p>
            <a:r>
              <a:rPr lang="it-IT" sz="2800" dirty="0"/>
              <a:t>Essere, Identico, Diverso</a:t>
            </a:r>
          </a:p>
          <a:p>
            <a:r>
              <a:rPr lang="it-IT" sz="2800" dirty="0"/>
              <a:t>Moto, Quiete</a:t>
            </a:r>
          </a:p>
          <a:p>
            <a:r>
              <a:rPr lang="it-IT" sz="2800" dirty="0"/>
              <a:t>Limite, Illimitato (Numero)</a:t>
            </a:r>
          </a:p>
        </p:txBody>
      </p:sp>
    </p:spTree>
    <p:extLst>
      <p:ext uri="{BB962C8B-B14F-4D97-AF65-F5344CB8AC3E}">
        <p14:creationId xmlns:p14="http://schemas.microsoft.com/office/powerpoint/2010/main" val="132687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Conoscenza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33779"/>
              </p:ext>
            </p:extLst>
          </p:nvPr>
        </p:nvGraphicFramePr>
        <p:xfrm>
          <a:off x="366986" y="2843808"/>
          <a:ext cx="6230366" cy="421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628">
                  <a:extLst>
                    <a:ext uri="{9D8B030D-6E8A-4147-A177-3AD203B41FA5}">
                      <a16:colId xmlns:a16="http://schemas.microsoft.com/office/drawing/2014/main" val="2627917802"/>
                    </a:ext>
                  </a:extLst>
                </a:gridCol>
                <a:gridCol w="1694097">
                  <a:extLst>
                    <a:ext uri="{9D8B030D-6E8A-4147-A177-3AD203B41FA5}">
                      <a16:colId xmlns:a16="http://schemas.microsoft.com/office/drawing/2014/main" val="1705657635"/>
                    </a:ext>
                  </a:extLst>
                </a:gridCol>
                <a:gridCol w="1672473">
                  <a:extLst>
                    <a:ext uri="{9D8B030D-6E8A-4147-A177-3AD203B41FA5}">
                      <a16:colId xmlns:a16="http://schemas.microsoft.com/office/drawing/2014/main" val="348350779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803257482"/>
                    </a:ext>
                  </a:extLst>
                </a:gridCol>
              </a:tblGrid>
              <a:tr h="844636">
                <a:tc>
                  <a:txBody>
                    <a:bodyPr/>
                    <a:lstStyle/>
                    <a:p>
                      <a:r>
                        <a:rPr lang="it-IT" sz="1800" dirty="0"/>
                        <a:t>sensibile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sovrasensibile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31954"/>
                  </a:ext>
                </a:extLst>
              </a:tr>
              <a:tr h="1897311">
                <a:tc>
                  <a:txBody>
                    <a:bodyPr/>
                    <a:lstStyle/>
                    <a:p>
                      <a:endParaRPr lang="it-IT" sz="1600" dirty="0"/>
                    </a:p>
                    <a:p>
                      <a:endParaRPr lang="it-IT" sz="1600" dirty="0"/>
                    </a:p>
                    <a:p>
                      <a:r>
                        <a:rPr lang="it-IT" sz="1800" b="1" dirty="0"/>
                        <a:t>opinione</a:t>
                      </a:r>
                    </a:p>
                    <a:p>
                      <a:r>
                        <a:rPr lang="it-IT" sz="1800" i="1" dirty="0" err="1"/>
                        <a:t>doxa</a:t>
                      </a:r>
                      <a:endParaRPr lang="it-IT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600" b="1" dirty="0"/>
                        <a:t>Immaginazione</a:t>
                      </a:r>
                      <a:r>
                        <a:rPr lang="it-IT" sz="1600" baseline="0" dirty="0"/>
                        <a:t> </a:t>
                      </a:r>
                      <a:r>
                        <a:rPr lang="it-IT" sz="1600" i="1" dirty="0" err="1"/>
                        <a:t>eikasìa</a:t>
                      </a:r>
                      <a:endParaRPr lang="it-IT" sz="16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600" i="0" u="none" dirty="0"/>
                        <a:t>immagini sensibili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6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600" b="0" i="0" dirty="0"/>
                        <a:t>credenza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600" b="0" i="1" dirty="0" err="1"/>
                        <a:t>pìstis</a:t>
                      </a:r>
                      <a:endParaRPr lang="it-IT" sz="1600" b="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600" b="0" i="0" u="none" dirty="0"/>
                        <a:t>oggetti sensibili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600" b="0" i="1" dirty="0"/>
                    </a:p>
                    <a:p>
                      <a:endParaRPr lang="it-IT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scienza</a:t>
                      </a:r>
                    </a:p>
                    <a:p>
                      <a:r>
                        <a:rPr lang="it-IT" i="1" dirty="0" err="1"/>
                        <a:t>epistème</a:t>
                      </a:r>
                      <a:endParaRPr lang="it-IT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/>
                        <a:t>ragione</a:t>
                      </a:r>
                    </a:p>
                    <a:p>
                      <a:r>
                        <a:rPr lang="it-IT" sz="1600" i="1" dirty="0" err="1"/>
                        <a:t>Diànoia</a:t>
                      </a:r>
                      <a:endParaRPr lang="it-IT" sz="1600" i="1" dirty="0"/>
                    </a:p>
                    <a:p>
                      <a:r>
                        <a:rPr lang="it-IT" sz="1600" i="0" dirty="0"/>
                        <a:t>enti matematici</a:t>
                      </a:r>
                    </a:p>
                    <a:p>
                      <a:endParaRPr lang="it-IT" dirty="0"/>
                    </a:p>
                    <a:p>
                      <a:r>
                        <a:rPr lang="it-IT" sz="1600" b="1" dirty="0"/>
                        <a:t>intelletto</a:t>
                      </a:r>
                    </a:p>
                    <a:p>
                      <a:r>
                        <a:rPr lang="it-IT" sz="1600" i="1" dirty="0"/>
                        <a:t>nous</a:t>
                      </a:r>
                    </a:p>
                    <a:p>
                      <a:r>
                        <a:rPr lang="it-IT" sz="1600" i="0" dirty="0"/>
                        <a:t>idee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51262"/>
                  </a:ext>
                </a:extLst>
              </a:tr>
              <a:tr h="84463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65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02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«dottrine non scritte»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4350" y="2641600"/>
            <a:ext cx="5829300" cy="617887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             Uno           Diade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Idee-numeri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Idee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Enti sensibili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Ricettacolo – «Spazio» - </a:t>
            </a:r>
            <a:r>
              <a:rPr lang="it-IT" i="1" dirty="0" err="1"/>
              <a:t>chòra</a:t>
            </a:r>
            <a:endParaRPr lang="it-IT" i="1" dirty="0"/>
          </a:p>
        </p:txBody>
      </p:sp>
      <p:cxnSp>
        <p:nvCxnSpPr>
          <p:cNvPr id="5" name="Connettore 2 4"/>
          <p:cNvCxnSpPr/>
          <p:nvPr/>
        </p:nvCxnSpPr>
        <p:spPr bwMode="auto">
          <a:xfrm>
            <a:off x="3429000" y="3203848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Connettore 2 10"/>
          <p:cNvCxnSpPr/>
          <p:nvPr/>
        </p:nvCxnSpPr>
        <p:spPr bwMode="auto">
          <a:xfrm>
            <a:off x="3429000" y="4499992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ttore 2 14"/>
          <p:cNvCxnSpPr/>
          <p:nvPr/>
        </p:nvCxnSpPr>
        <p:spPr bwMode="auto">
          <a:xfrm>
            <a:off x="3429000" y="5580112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Connettore 2 16"/>
          <p:cNvCxnSpPr/>
          <p:nvPr/>
        </p:nvCxnSpPr>
        <p:spPr bwMode="auto">
          <a:xfrm>
            <a:off x="3429000" y="6732240"/>
            <a:ext cx="0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8087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EF00CFA1444C4292040A41AE3C25C9" ma:contentTypeVersion="0" ma:contentTypeDescription="Creare un nuovo documento." ma:contentTypeScope="" ma:versionID="cd1e6fc654218868dd9af71b2bad266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F06F17-C988-43CE-BD85-5A6F1CA7AB8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D4C871-F644-48E8-AA23-4EB227C6CA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4D9C7D-EBC0-4BFF-9E67-3412E43DC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131</Words>
  <Application>Microsoft Office PowerPoint</Application>
  <PresentationFormat>Presentazione su schermo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Repubblica (Politèia)</vt:lpstr>
      <vt:lpstr>Politico </vt:lpstr>
      <vt:lpstr>Leggi</vt:lpstr>
      <vt:lpstr>Idea (èidos)</vt:lpstr>
      <vt:lpstr>Parmenide Sofista Filebo</vt:lpstr>
      <vt:lpstr>Conoscenza</vt:lpstr>
      <vt:lpstr>«dottrine non scritte»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caratteristiche della SOSTANZA</dc:title>
  <dc:creator>*</dc:creator>
  <cp:lastModifiedBy>fulvio</cp:lastModifiedBy>
  <cp:revision>29</cp:revision>
  <dcterms:created xsi:type="dcterms:W3CDTF">2002-11-03T13:32:26Z</dcterms:created>
  <dcterms:modified xsi:type="dcterms:W3CDTF">2023-02-25T16:02:10Z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0x01010046EF00CFA1444C4292040A41AE3C25C9</vt:lpwstr>
  </property>
</Properties>
</file>