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73" r:id="rId3"/>
    <p:sldId id="274" r:id="rId4"/>
    <p:sldId id="256" r:id="rId5"/>
    <p:sldId id="257" r:id="rId6"/>
    <p:sldId id="258" r:id="rId7"/>
    <p:sldId id="275" r:id="rId8"/>
    <p:sldId id="276" r:id="rId9"/>
    <p:sldId id="277" r:id="rId10"/>
    <p:sldId id="278" r:id="rId11"/>
    <p:sldId id="279" r:id="rId12"/>
    <p:sldId id="267" r:id="rId13"/>
    <p:sldId id="280" r:id="rId14"/>
    <p:sldId id="268" r:id="rId15"/>
    <p:sldId id="269" r:id="rId16"/>
    <p:sldId id="281" r:id="rId17"/>
    <p:sldId id="270" r:id="rId18"/>
    <p:sldId id="271" r:id="rId19"/>
    <p:sldId id="282" r:id="rId20"/>
    <p:sldId id="28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94" d="100"/>
          <a:sy n="94" d="100"/>
        </p:scale>
        <p:origin x="154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ura.chies@deams.units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3platform.jrc.ec.europa.eu/synergies-tool" TargetMode="External"/><Relationship Id="rId7" Type="http://schemas.openxmlformats.org/officeDocument/2006/relationships/hyperlink" Target="https://research-and-innovation.ec.europa.eu/strategy/support-policy-making/support-national-research-and-innovation-policy-making/transitions-performance-index-tpi_en" TargetMode="External"/><Relationship Id="rId2" Type="http://schemas.openxmlformats.org/officeDocument/2006/relationships/hyperlink" Target="https://s3platform.jrc.ec.europa.eu/s3conce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earch-and-innovation.ec.europa.eu/strategy/support-policy-making/support-national-research-and-innovation-policy-making/srip-report_en" TargetMode="External"/><Relationship Id="rId5" Type="http://schemas.openxmlformats.org/officeDocument/2006/relationships/hyperlink" Target="https://research-and-innovation.ec.europa.eu/statistics/performance-indicators/regional-innovation-scoreboard_en" TargetMode="External"/><Relationship Id="rId4" Type="http://schemas.openxmlformats.org/officeDocument/2006/relationships/hyperlink" Target="https://research-and-innovation.ec.europa.eu/statistics/performance-indicators/european-innovation-scoreboard_e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2.units.it/course/view.php?id=946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cache/recovery-dashboard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rostat/web/european-pillar-of-social-rights/indicators/data-by-region" TargetMode="External"/><Relationship Id="rId2" Type="http://schemas.openxmlformats.org/officeDocument/2006/relationships/hyperlink" Target="https://commission.europa.eu/strategy-and-policy/priorities-2019-2024/economy-works-people/jobs-growth-and-investment/european-pillar-social-rights/european-pillar-social-rights-action-plan_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c.europa.eu/european-social-fund-plus/en/esf-partnership" TargetMode="External"/><Relationship Id="rId4" Type="http://schemas.openxmlformats.org/officeDocument/2006/relationships/hyperlink" Target="https://ec.europa.eu/european-social-fund-plus/en/support-your-countr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-agenda-data.eu/datasets/digital_agenda_scoreboard_key_indicators/visualizations" TargetMode="External"/><Relationship Id="rId7" Type="http://schemas.openxmlformats.org/officeDocument/2006/relationships/hyperlink" Target="https://innovazione.gov.it/dipartimento/focus/pa-digitale-2026-materiali-e-risorse/" TargetMode="External"/><Relationship Id="rId2" Type="http://schemas.openxmlformats.org/officeDocument/2006/relationships/hyperlink" Target="https://commission.europa.eu/strategy-and-policy/priorities-2019-2024/europe-fit-digital-age/europes-digital-decade-digital-targets-2030_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novazione.gov.it/" TargetMode="External"/><Relationship Id="rId5" Type="http://schemas.openxmlformats.org/officeDocument/2006/relationships/hyperlink" Target="https://digital-strategy.ec.europa.eu/en/policies/europes-digital-decade#tab_2" TargetMode="External"/><Relationship Id="rId4" Type="http://schemas.openxmlformats.org/officeDocument/2006/relationships/hyperlink" Target="https://digital-agenda-data.eu/charts/desi-see-the-evolution-of-two-indicators-and-compare-countries#chart={%22indicator%22:%22desi%22,%22breakdown%22:%22desi_hc%22,%22unit-measure%22:%22pc_desi%22,%22ref-area%22:[%22BG%22,%22EU%22,%22FI%22,%22IT%22]}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66239" y="2178304"/>
            <a:ext cx="8772911" cy="3001264"/>
          </a:xfrm>
        </p:spPr>
        <p:txBody>
          <a:bodyPr>
            <a:normAutofit fontScale="92500" lnSpcReduction="10000"/>
          </a:bodyPr>
          <a:lstStyle/>
          <a:p>
            <a:r>
              <a:rPr lang="it-IT" b="1" i="1" dirty="0">
                <a:cs typeface="Times New Roman" pitchFamily="18" charset="0"/>
              </a:rPr>
              <a:t>Prof.ssa Laura Chies</a:t>
            </a:r>
            <a:br>
              <a:rPr lang="it-IT" dirty="0"/>
            </a:br>
            <a:r>
              <a:rPr lang="it-IT" b="1" i="1" dirty="0">
                <a:cs typeface="Times New Roman" pitchFamily="18" charset="0"/>
              </a:rPr>
              <a:t>Email: </a:t>
            </a:r>
            <a:r>
              <a:rPr lang="it-IT" b="1" i="1" dirty="0">
                <a:solidFill>
                  <a:schemeClr val="tx1"/>
                </a:solidFill>
                <a:highlight>
                  <a:srgbClr val="FFFF00"/>
                </a:highlight>
                <a:cs typeface="Times New Roman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laura.chies@deams.units.it</a:t>
            </a:r>
            <a:br>
              <a:rPr lang="it-IT" b="1" i="1" dirty="0">
                <a:cs typeface="Times New Roman" pitchFamily="18" charset="0"/>
              </a:rPr>
            </a:br>
            <a:r>
              <a:rPr lang="it-IT" b="1" dirty="0"/>
              <a:t>Studio 2.20 – Secondo piano Ed. D</a:t>
            </a:r>
            <a:br>
              <a:rPr lang="it-IT" b="1" dirty="0"/>
            </a:br>
            <a:r>
              <a:rPr lang="it-IT" i="1" dirty="0">
                <a:cs typeface="Times New Roman" pitchFamily="18" charset="0"/>
              </a:rPr>
              <a:t>Telefono 040-558 2517 (studio)</a:t>
            </a:r>
            <a:br>
              <a:rPr lang="it-IT" dirty="0"/>
            </a:br>
            <a:br>
              <a:rPr lang="it-IT" dirty="0"/>
            </a:br>
            <a:r>
              <a:rPr lang="it-IT" b="1" dirty="0">
                <a:solidFill>
                  <a:schemeClr val="tx1"/>
                </a:solidFill>
              </a:rPr>
              <a:t>Orario Lezioni Edificio di Economia</a:t>
            </a:r>
            <a:r>
              <a:rPr lang="it-IT" dirty="0">
                <a:solidFill>
                  <a:schemeClr val="tx1"/>
                </a:solidFill>
              </a:rPr>
              <a:t>:</a:t>
            </a:r>
            <a:r>
              <a:rPr lang="it-IT" dirty="0"/>
              <a:t> </a:t>
            </a:r>
          </a:p>
          <a:p>
            <a:r>
              <a:rPr lang="it-IT" dirty="0"/>
              <a:t>Martedì 12-14	</a:t>
            </a:r>
            <a:r>
              <a:rPr lang="it-IT" b="1" dirty="0">
                <a:solidFill>
                  <a:schemeClr val="tx1"/>
                </a:solidFill>
              </a:rPr>
              <a:t> Aula T_A</a:t>
            </a:r>
            <a:br>
              <a:rPr lang="it-IT" dirty="0"/>
            </a:br>
            <a:r>
              <a:rPr lang="it-IT" dirty="0"/>
              <a:t>Giovedì 10-12	</a:t>
            </a:r>
            <a:r>
              <a:rPr lang="it-IT" b="1" dirty="0">
                <a:solidFill>
                  <a:schemeClr val="tx1"/>
                </a:solidFill>
              </a:rPr>
              <a:t> Aula 3_A</a:t>
            </a:r>
            <a:br>
              <a:rPr lang="it-IT" dirty="0"/>
            </a:br>
            <a:r>
              <a:rPr lang="it-IT" dirty="0"/>
              <a:t>Venerdì 10-12	</a:t>
            </a:r>
            <a:r>
              <a:rPr lang="it-IT" b="1" dirty="0">
                <a:solidFill>
                  <a:schemeClr val="tx1"/>
                </a:solidFill>
              </a:rPr>
              <a:t> Aula 3_A</a:t>
            </a:r>
            <a:endParaRPr lang="it-IT" dirty="0"/>
          </a:p>
          <a:p>
            <a:br>
              <a:rPr lang="it-IT" dirty="0"/>
            </a:br>
            <a:r>
              <a:rPr lang="it-IT" b="1" dirty="0">
                <a:solidFill>
                  <a:schemeClr val="tx1"/>
                </a:solidFill>
              </a:rPr>
              <a:t>Ricevimento</a:t>
            </a:r>
            <a:r>
              <a:rPr lang="it-IT" dirty="0"/>
              <a:t>: Mercoledì ore 11.00-13.00</a:t>
            </a:r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1D805DC-FBF1-447D-B57F-9B82E7E35EC4}"/>
              </a:ext>
            </a:extLst>
          </p:cNvPr>
          <p:cNvSpPr/>
          <p:nvPr/>
        </p:nvSpPr>
        <p:spPr>
          <a:xfrm>
            <a:off x="2714712" y="1329746"/>
            <a:ext cx="73452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/>
              <a:t>Politica Economica Internazionale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522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8667E7-66C4-4A25-83B4-F0E9DEF53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politiche Europee per la crescita e l’innovazione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344A31-7984-4754-BB79-ECE5D7B83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concetto di </a:t>
            </a:r>
            <a:r>
              <a:rPr lang="it-IT" dirty="0">
                <a:hlinkClick r:id="rId2"/>
              </a:rPr>
              <a:t>Strategia di Specializzazione Intelligente </a:t>
            </a:r>
            <a:r>
              <a:rPr lang="it-IT" dirty="0"/>
              <a:t>o S3 o RIS3 della Commissione Europea</a:t>
            </a:r>
          </a:p>
          <a:p>
            <a:r>
              <a:rPr lang="it-IT" dirty="0"/>
              <a:t>Confronto tra regioni simili: un </a:t>
            </a:r>
            <a:r>
              <a:rPr lang="it-IT" dirty="0" err="1">
                <a:hlinkClick r:id="rId3"/>
              </a:rPr>
              <a:t>tool</a:t>
            </a:r>
            <a:r>
              <a:rPr lang="it-IT" dirty="0"/>
              <a:t> del JRC</a:t>
            </a:r>
          </a:p>
          <a:p>
            <a:r>
              <a:rPr lang="it-IT" dirty="0"/>
              <a:t>Le analisi Paese sulla base degli indicatori Su Ricerca &amp; Sviluppo: l’</a:t>
            </a:r>
            <a:r>
              <a:rPr lang="it-IT" dirty="0">
                <a:hlinkClick r:id="rId4"/>
              </a:rPr>
              <a:t>EIS</a:t>
            </a:r>
            <a:r>
              <a:rPr lang="it-IT" dirty="0"/>
              <a:t>, il </a:t>
            </a:r>
            <a:r>
              <a:rPr lang="it-IT" dirty="0">
                <a:hlinkClick r:id="rId5"/>
              </a:rPr>
              <a:t>RIS</a:t>
            </a:r>
            <a:r>
              <a:rPr lang="it-IT" dirty="0"/>
              <a:t>, lo </a:t>
            </a:r>
            <a:r>
              <a:rPr lang="en-US" dirty="0">
                <a:hlinkClick r:id="rId6"/>
              </a:rPr>
              <a:t>SRIP</a:t>
            </a:r>
            <a:r>
              <a:rPr lang="en-US" dirty="0"/>
              <a:t> ed </a:t>
            </a:r>
            <a:r>
              <a:rPr lang="en-US" dirty="0" err="1"/>
              <a:t>infine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indicatori</a:t>
            </a:r>
            <a:r>
              <a:rPr lang="en-US" dirty="0"/>
              <a:t> per la </a:t>
            </a:r>
            <a:r>
              <a:rPr lang="en-US" dirty="0" err="1"/>
              <a:t>sostenibilità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>
                <a:hlinkClick r:id="rId7"/>
              </a:rPr>
              <a:t>TPI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SEMINARIO DELL’ING. </a:t>
            </a:r>
            <a:r>
              <a:rPr lang="en-US" dirty="0">
                <a:solidFill>
                  <a:srgbClr val="FF0000"/>
                </a:solidFill>
              </a:rPr>
              <a:t>FABIO MOREA </a:t>
            </a:r>
            <a:r>
              <a:rPr lang="en-US" dirty="0"/>
              <a:t>di </a:t>
            </a:r>
            <a:r>
              <a:rPr lang="en-US" b="1" dirty="0"/>
              <a:t>AREA SCIENCE PARK</a:t>
            </a:r>
            <a:r>
              <a:rPr lang="en-US" dirty="0"/>
              <a:t>: “L’S3 in FVG: la </a:t>
            </a:r>
            <a:r>
              <a:rPr lang="en-US" dirty="0" err="1"/>
              <a:t>realizzazione</a:t>
            </a:r>
            <a:r>
              <a:rPr lang="en-US" dirty="0"/>
              <a:t> di una governance </a:t>
            </a:r>
            <a:r>
              <a:rPr lang="en-US" dirty="0" err="1"/>
              <a:t>territoriale</a:t>
            </a:r>
            <a:r>
              <a:rPr lang="en-US" dirty="0"/>
              <a:t>”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8172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60D84A9-78AF-4D46-8850-E0F1AFC43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Introduzione al corso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08375FE-D068-4973-A761-83C671C06A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 problemi della Politica Economica in ambito internazionale</a:t>
            </a:r>
          </a:p>
        </p:txBody>
      </p:sp>
    </p:spTree>
    <p:extLst>
      <p:ext uri="{BB962C8B-B14F-4D97-AF65-F5344CB8AC3E}">
        <p14:creationId xmlns:p14="http://schemas.microsoft.com/office/powerpoint/2010/main" val="32395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7FE7FA-D853-4A18-87A2-E1204F172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Una breve introduzione: obiettivo del 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27DB7C-0368-4DBE-BFD9-104A43897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Lo scopo del corso è quello di esplorare il potenziale e i limiti della politica economica su un piano internazionale </a:t>
            </a:r>
          </a:p>
          <a:p>
            <a:r>
              <a:rPr lang="it-IT" dirty="0"/>
              <a:t>Il nostro «piano internazionale» sarà soprattutto l’Unione Europea e le relazioni della stessa con gli altri Paesi o le altre Aree/Regioni estere</a:t>
            </a:r>
          </a:p>
          <a:p>
            <a:r>
              <a:rPr lang="it-IT" dirty="0"/>
              <a:t>Le politiche economiche servono in generale a porre rimedio a fallimenti dei mercati, i più importanti sono:</a:t>
            </a:r>
          </a:p>
          <a:p>
            <a:pPr lvl="1"/>
            <a:r>
              <a:rPr lang="it-IT" dirty="0"/>
              <a:t>Le politiche distributive</a:t>
            </a:r>
          </a:p>
          <a:p>
            <a:pPr lvl="1"/>
            <a:r>
              <a:rPr lang="it-IT" dirty="0"/>
              <a:t>Le politiche fiscali</a:t>
            </a:r>
          </a:p>
          <a:p>
            <a:pPr lvl="1"/>
            <a:r>
              <a:rPr lang="it-IT" dirty="0"/>
              <a:t>Le politiche monetarie e finanziarie</a:t>
            </a:r>
          </a:p>
          <a:p>
            <a:pPr lvl="1"/>
            <a:r>
              <a:rPr lang="it-IT" dirty="0"/>
              <a:t>Le politiche commerciali</a:t>
            </a:r>
          </a:p>
          <a:p>
            <a:r>
              <a:rPr lang="it-IT" dirty="0"/>
              <a:t>Molto importanti sono i risultati che si possono ottenere dalle loro interazioni e i limiti dell’azione pubblica in questo contesto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5655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EFB6D9-FD4B-4236-91CE-35C556F4C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 TRILEMMI: come coordinare le politiche economiche in ambito europeo?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AA0BF2-4222-4734-BEBD-E9C8DBAC1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trilemmi sulla scelta delle politiche economiche più adatte vengono spesso evocati, quando un sistema economico si apre alle relazioni con il resto del mondo. Citiamo i trilemmi più importanti: </a:t>
            </a:r>
          </a:p>
          <a:p>
            <a:r>
              <a:rPr lang="it-IT" dirty="0"/>
              <a:t>Il Trilemma (macroeconomico) di </a:t>
            </a:r>
            <a:r>
              <a:rPr lang="it-IT" dirty="0" err="1"/>
              <a:t>Mundell</a:t>
            </a:r>
            <a:r>
              <a:rPr lang="it-IT" dirty="0"/>
              <a:t>-Fleming (1961, 1962)</a:t>
            </a:r>
          </a:p>
          <a:p>
            <a:r>
              <a:rPr lang="it-IT" dirty="0"/>
              <a:t>Il Trilemma dell’UEM Il Trilemma (politico-economico) di </a:t>
            </a:r>
            <a:r>
              <a:rPr lang="it-IT" dirty="0" err="1"/>
              <a:t>Rodrik</a:t>
            </a:r>
            <a:r>
              <a:rPr lang="it-IT" dirty="0"/>
              <a:t> (2000)</a:t>
            </a:r>
          </a:p>
          <a:p>
            <a:r>
              <a:rPr lang="it-IT" dirty="0"/>
              <a:t>Il Trilemma impossibile dell’Eurozona (Pisani-Ferry, 2011) e dell’UEM (</a:t>
            </a:r>
            <a:r>
              <a:rPr lang="it-IT" dirty="0" err="1"/>
              <a:t>Boitani</a:t>
            </a:r>
            <a:r>
              <a:rPr lang="it-IT" dirty="0"/>
              <a:t> A. , </a:t>
            </a:r>
            <a:r>
              <a:rPr lang="it-IT" dirty="0" err="1"/>
              <a:t>Tamborini</a:t>
            </a:r>
            <a:r>
              <a:rPr lang="it-IT" dirty="0"/>
              <a:t> R., 2021)</a:t>
            </a:r>
          </a:p>
        </p:txBody>
      </p:sp>
    </p:spTree>
    <p:extLst>
      <p:ext uri="{BB962C8B-B14F-4D97-AF65-F5344CB8AC3E}">
        <p14:creationId xmlns:p14="http://schemas.microsoft.com/office/powerpoint/2010/main" val="3795442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15C638-78E0-4537-8486-5E102144A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Trilemma di </a:t>
            </a:r>
            <a:r>
              <a:rPr lang="it-IT" dirty="0" err="1"/>
              <a:t>Mundell</a:t>
            </a:r>
            <a:r>
              <a:rPr lang="it-IT" dirty="0"/>
              <a:t>-Fleming dell’Economia Aperta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27321E-CB60-4741-984E-A5BD81DCA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293743"/>
            <a:ext cx="6281873" cy="3701883"/>
          </a:xfrm>
        </p:spPr>
        <p:txBody>
          <a:bodyPr/>
          <a:lstStyle/>
          <a:p>
            <a:r>
              <a:rPr lang="it-IT" dirty="0"/>
              <a:t>Secondo gli economisti R.A. </a:t>
            </a:r>
            <a:r>
              <a:rPr lang="it-IT" dirty="0" err="1"/>
              <a:t>Mundell</a:t>
            </a:r>
            <a:r>
              <a:rPr lang="it-IT" dirty="0"/>
              <a:t> (1961) e J.M. Fleming (1962) in economie aperte agli scambi con l’estero, in regime di cambi fissi o di cambi fluttuanti, sussiste il </a:t>
            </a:r>
            <a:r>
              <a:rPr lang="it-IT" dirty="0">
                <a:highlight>
                  <a:srgbClr val="FFFF00"/>
                </a:highlight>
              </a:rPr>
              <a:t>cosiddetto principio dell’impossibile trinità</a:t>
            </a:r>
            <a:r>
              <a:rPr lang="it-IT" dirty="0"/>
              <a:t>, o trilemma di M.- F., secondo il quale </a:t>
            </a:r>
            <a:r>
              <a:rPr lang="it-IT" dirty="0">
                <a:solidFill>
                  <a:srgbClr val="FF0000"/>
                </a:solidFill>
              </a:rPr>
              <a:t>non è possibile mantenere simultaneamente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un regime di </a:t>
            </a:r>
            <a:r>
              <a:rPr lang="it-IT" b="1" dirty="0"/>
              <a:t>cambi fissi</a:t>
            </a:r>
            <a:r>
              <a:rPr lang="it-IT" dirty="0"/>
              <a:t>, </a:t>
            </a:r>
          </a:p>
          <a:p>
            <a:pPr lvl="1"/>
            <a:r>
              <a:rPr lang="it-IT" dirty="0"/>
              <a:t>una </a:t>
            </a:r>
            <a:r>
              <a:rPr lang="it-IT" b="1" dirty="0"/>
              <a:t>perfetta mobilità dei capitali</a:t>
            </a:r>
            <a:r>
              <a:rPr lang="it-IT" dirty="0"/>
              <a:t> e </a:t>
            </a:r>
          </a:p>
          <a:p>
            <a:pPr lvl="1"/>
            <a:r>
              <a:rPr lang="it-IT" dirty="0"/>
              <a:t>una </a:t>
            </a:r>
            <a:r>
              <a:rPr lang="it-IT" b="1" dirty="0"/>
              <a:t>politica monetaria indipendente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776AD08-DE51-449B-B3D9-F502A8B9F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617" y="3593026"/>
            <a:ext cx="4956679" cy="267698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C628A04-2108-4AD6-AD71-9BCE9BD2E002}"/>
              </a:ext>
            </a:extLst>
          </p:cNvPr>
          <p:cNvSpPr txBox="1"/>
          <p:nvPr/>
        </p:nvSpPr>
        <p:spPr>
          <a:xfrm>
            <a:off x="7624064" y="6284892"/>
            <a:ext cx="432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= restrizione nella mobilità dei capitali</a:t>
            </a:r>
          </a:p>
        </p:txBody>
      </p:sp>
      <p:sp>
        <p:nvSpPr>
          <p:cNvPr id="7" name="Freccia angolare bidirezionale 6">
            <a:extLst>
              <a:ext uri="{FF2B5EF4-FFF2-40B4-BE49-F238E27FC236}">
                <a16:creationId xmlns:a16="http://schemas.microsoft.com/office/drawing/2014/main" id="{FA7AEEA9-0734-4FE3-AFBA-CBA59E2DABA7}"/>
              </a:ext>
            </a:extLst>
          </p:cNvPr>
          <p:cNvSpPr/>
          <p:nvPr/>
        </p:nvSpPr>
        <p:spPr>
          <a:xfrm rot="18594935">
            <a:off x="10135617" y="5153152"/>
            <a:ext cx="430784" cy="75590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005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92E717-4CB0-4560-BDB9-C2057D4D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/>
              <a:t>Il Trilemma di </a:t>
            </a:r>
            <a:r>
              <a:rPr lang="it-IT" sz="3600" b="1" dirty="0" err="1"/>
              <a:t>Rodrik</a:t>
            </a:r>
            <a:r>
              <a:rPr lang="it-IT" sz="3600" dirty="0"/>
              <a:t>: </a:t>
            </a:r>
            <a:r>
              <a:rPr lang="en-US" sz="2700" dirty="0"/>
              <a:t>How Far Will International Economic</a:t>
            </a:r>
            <a:br>
              <a:rPr lang="en-US" sz="2700" dirty="0"/>
            </a:br>
            <a:r>
              <a:rPr lang="it-IT" sz="2700" dirty="0"/>
              <a:t>Integration Go?</a:t>
            </a:r>
            <a:br>
              <a:rPr lang="it-IT" sz="2700" dirty="0"/>
            </a:br>
            <a:r>
              <a:rPr lang="en-US" sz="1800" i="1" dirty="0"/>
              <a:t>Journal of Economic Perspectives</a:t>
            </a:r>
            <a:r>
              <a:rPr lang="en-US" sz="1800" dirty="0"/>
              <a:t>—</a:t>
            </a:r>
            <a:r>
              <a:rPr lang="en-US" sz="1800" i="1" dirty="0"/>
              <a:t>Volume 14, Number 1</a:t>
            </a:r>
            <a:r>
              <a:rPr lang="en-US" sz="1800" dirty="0"/>
              <a:t>—</a:t>
            </a:r>
            <a:r>
              <a:rPr lang="en-US" sz="1800" i="1" dirty="0"/>
              <a:t>Winter 2000</a:t>
            </a:r>
            <a:r>
              <a:rPr lang="en-US" sz="1800" dirty="0"/>
              <a:t>—</a:t>
            </a:r>
            <a:r>
              <a:rPr lang="en-US" sz="1800" i="1" dirty="0"/>
              <a:t>Pages 177-1</a:t>
            </a:r>
            <a:endParaRPr lang="it-IT" sz="1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55C442-633C-489B-A3E1-4FE40DDB8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3575" y="1171746"/>
            <a:ext cx="6281873" cy="240640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Dani </a:t>
            </a:r>
            <a:r>
              <a:rPr lang="it-IT" dirty="0" err="1"/>
              <a:t>Rodrik</a:t>
            </a:r>
            <a:r>
              <a:rPr lang="it-IT" dirty="0"/>
              <a:t> (2000) fa riferimento al concetto di «Globalizzazione» che preferisce definire «Integrazione Economica Internazionale»</a:t>
            </a:r>
          </a:p>
          <a:p>
            <a:r>
              <a:rPr lang="it-IT" dirty="0"/>
              <a:t>Il Trilemma per l’autore è politico invece, cioè non è possibile avere contemporaneamente</a:t>
            </a:r>
          </a:p>
          <a:p>
            <a:pPr lvl="1"/>
            <a:r>
              <a:rPr lang="it-IT" dirty="0"/>
              <a:t>una </a:t>
            </a:r>
            <a:r>
              <a:rPr lang="it-IT" dirty="0" err="1"/>
              <a:t>iperglobalizzazione</a:t>
            </a:r>
            <a:r>
              <a:rPr lang="it-IT" dirty="0"/>
              <a:t> dei sistemi economici, </a:t>
            </a:r>
          </a:p>
          <a:p>
            <a:pPr lvl="1"/>
            <a:r>
              <a:rPr lang="it-IT" dirty="0"/>
              <a:t>Un regime democratico e </a:t>
            </a:r>
          </a:p>
          <a:p>
            <a:pPr lvl="1"/>
            <a:r>
              <a:rPr lang="it-IT" dirty="0"/>
              <a:t>Un’autodeterminazione nazionale.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363B46D-CB8E-4343-A4BF-2778B8EC2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874" y="3928062"/>
            <a:ext cx="4689815" cy="24064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25CFB14-24C9-4075-B034-549D38140C88}"/>
              </a:ext>
            </a:extLst>
          </p:cNvPr>
          <p:cNvSpPr txBox="1"/>
          <p:nvPr/>
        </p:nvSpPr>
        <p:spPr>
          <a:xfrm rot="3499518">
            <a:off x="8868021" y="4906801"/>
            <a:ext cx="3092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= rinuncia allo stato sovrano e federalismo globale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DA58391-AD51-4FE7-8031-42E493A67616}"/>
              </a:ext>
            </a:extLst>
          </p:cNvPr>
          <p:cNvSpPr txBox="1"/>
          <p:nvPr/>
        </p:nvSpPr>
        <p:spPr>
          <a:xfrm rot="18273178">
            <a:off x="4083521" y="4577614"/>
            <a:ext cx="309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= riduzione importante della democrazia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879025D-B1D6-44B0-A511-1B9969CEDED9}"/>
              </a:ext>
            </a:extLst>
          </p:cNvPr>
          <p:cNvSpPr txBox="1"/>
          <p:nvPr/>
        </p:nvSpPr>
        <p:spPr>
          <a:xfrm>
            <a:off x="6721856" y="6284533"/>
            <a:ext cx="432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= poche  semplici regole internazionali</a:t>
            </a:r>
          </a:p>
        </p:txBody>
      </p:sp>
    </p:spTree>
    <p:extLst>
      <p:ext uri="{BB962C8B-B14F-4D97-AF65-F5344CB8AC3E}">
        <p14:creationId xmlns:p14="http://schemas.microsoft.com/office/powerpoint/2010/main" val="3904409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DB2563-C2A0-4ED2-B5DB-962C005C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crisi dell’Unione Europea e i Trilemmi dopo le crisi economiche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CEFA1C-B1C8-424B-881E-D340484D5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1614894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La crisi del 2008 porta con sé decisioni importanti sulle politiche fiscali che i singoli Stati membri devono adottare nell’ Area Valutaria Comune</a:t>
            </a:r>
          </a:p>
          <a:p>
            <a:r>
              <a:rPr lang="it-IT" dirty="0"/>
              <a:t>Obiettivo è di ridare fiducia all’Euro quale moneta unica europea di riferimento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C406ADA-A05E-40A1-B3DD-D928B18C9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5949" y="2918442"/>
            <a:ext cx="5976885" cy="3287286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26252B88-8876-4283-96AB-4F2E13AF270A}"/>
              </a:ext>
            </a:extLst>
          </p:cNvPr>
          <p:cNvSpPr/>
          <p:nvPr/>
        </p:nvSpPr>
        <p:spPr>
          <a:xfrm>
            <a:off x="556877" y="5655482"/>
            <a:ext cx="42590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Jean Pisani-Ferry </a:t>
            </a:r>
            <a:r>
              <a:rPr lang="en-US" sz="1200" dirty="0"/>
              <a:t>(2012), The euro crisis and the new impossible trinity</a:t>
            </a:r>
          </a:p>
          <a:p>
            <a:r>
              <a:rPr lang="en-US" sz="1200" dirty="0"/>
              <a:t>1Paper prepared for the AEEF Conference “Impact of Eurozone Debt Crisis on East Asian Countries”,</a:t>
            </a:r>
          </a:p>
          <a:p>
            <a:r>
              <a:rPr lang="en-US" sz="1200" dirty="0"/>
              <a:t>Seoul, 8-9 December 2012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532598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1D9D8-8EA8-419D-87BC-6388830BE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Trilemma dell’Eurozona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73B78F-711F-4A9C-A961-DC295E1E0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politica economica dell’Eurozona è impantanata in quello che l’economista Pisani-Ferry ha definito </a:t>
            </a:r>
            <a:r>
              <a:rPr lang="it-IT" dirty="0">
                <a:highlight>
                  <a:srgbClr val="FFFF00"/>
                </a:highlight>
              </a:rPr>
              <a:t>il trilemma impossibile</a:t>
            </a:r>
            <a:r>
              <a:rPr lang="it-IT" dirty="0"/>
              <a:t>, vale a dire </a:t>
            </a:r>
            <a:r>
              <a:rPr lang="it-IT" u="sng" dirty="0"/>
              <a:t>le tre caratteristiche fondanti dell’architettura dell’Euro </a:t>
            </a:r>
            <a:r>
              <a:rPr lang="it-IT" dirty="0"/>
              <a:t>che non sono sostenibili contemporaneamente:</a:t>
            </a:r>
          </a:p>
          <a:p>
            <a:pPr lvl="1"/>
            <a:r>
              <a:rPr lang="it-IT" dirty="0"/>
              <a:t>garantire il </a:t>
            </a:r>
            <a:r>
              <a:rPr lang="it-IT" b="1" dirty="0"/>
              <a:t>divieto</a:t>
            </a:r>
            <a:r>
              <a:rPr lang="it-IT" dirty="0"/>
              <a:t> per governi nazionali e istituzioni dell’Unione Europea </a:t>
            </a:r>
            <a:r>
              <a:rPr lang="it-IT" b="1" dirty="0"/>
              <a:t>di finanziare il debito di altri stati membri</a:t>
            </a:r>
            <a:r>
              <a:rPr lang="it-IT" dirty="0"/>
              <a:t>, </a:t>
            </a:r>
          </a:p>
          <a:p>
            <a:pPr lvl="1"/>
            <a:r>
              <a:rPr lang="it-IT" b="1" dirty="0"/>
              <a:t>vietare l’acquisto di titoli sovrani da parte della Bce </a:t>
            </a:r>
            <a:r>
              <a:rPr lang="it-IT" dirty="0"/>
              <a:t>ed infine</a:t>
            </a:r>
          </a:p>
          <a:p>
            <a:pPr lvl="1"/>
            <a:r>
              <a:rPr lang="it-IT" dirty="0"/>
              <a:t>Vietare la detenzione da parte delle </a:t>
            </a:r>
            <a:r>
              <a:rPr lang="it-IT" b="1" dirty="0"/>
              <a:t>banche</a:t>
            </a:r>
            <a:r>
              <a:rPr lang="it-IT" dirty="0"/>
              <a:t> di titoli pubblici </a:t>
            </a:r>
            <a:r>
              <a:rPr lang="it-IT" b="1" dirty="0"/>
              <a:t>del proprio stato nazionale in proporzioni eccessive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476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A0F13-8F16-40EB-8878-F3328603C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Trilemma dell’UEM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094530-069F-4ED5-A129-E336C42B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234933"/>
            <a:ext cx="6281873" cy="2251211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«Se UEM è colpita da importanti shock sistemici si possono »salvare« solo due dei suoi tre pilastri: </a:t>
            </a:r>
          </a:p>
          <a:p>
            <a:r>
              <a:rPr lang="it-IT" dirty="0"/>
              <a:t>1) </a:t>
            </a:r>
            <a:r>
              <a:rPr lang="it-IT" b="1" dirty="0"/>
              <a:t>l’integrità  e irreversibilità dell’Unione Monetaria</a:t>
            </a:r>
            <a:r>
              <a:rPr lang="it-IT" dirty="0"/>
              <a:t>; </a:t>
            </a:r>
          </a:p>
          <a:p>
            <a:r>
              <a:rPr lang="it-IT" dirty="0"/>
              <a:t>2) </a:t>
            </a:r>
            <a:r>
              <a:rPr lang="it-IT" b="1" dirty="0"/>
              <a:t>l’ortodossia monetaria </a:t>
            </a:r>
            <a:r>
              <a:rPr lang="it-IT" dirty="0"/>
              <a:t>(priorità della stabilità dei prezzi e divieto di monetizzazione dei debiti pubblici); </a:t>
            </a:r>
          </a:p>
          <a:p>
            <a:r>
              <a:rPr lang="it-IT" dirty="0"/>
              <a:t>3) </a:t>
            </a:r>
            <a:r>
              <a:rPr lang="it-IT" b="1" dirty="0"/>
              <a:t>l’ortodossia fiscale </a:t>
            </a:r>
            <a:r>
              <a:rPr lang="it-IT" dirty="0"/>
              <a:t>(sovranità fiscale nazionale, sottoposta solo a vincoli di deficit e debito, con l’aggiunta di disciplina di mercato sul debito).»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CB98745-399B-4B72-898A-F229E7F65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3536" y="444377"/>
            <a:ext cx="3726688" cy="368117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153D9337-838F-4032-B7E5-D2D96C0265FA}"/>
              </a:ext>
            </a:extLst>
          </p:cNvPr>
          <p:cNvSpPr/>
          <p:nvPr/>
        </p:nvSpPr>
        <p:spPr>
          <a:xfrm>
            <a:off x="9806432" y="3434851"/>
            <a:ext cx="22988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</a:t>
            </a:r>
            <a:r>
              <a:rPr lang="it-IT" sz="1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Boitani</a:t>
            </a:r>
            <a:r>
              <a:rPr lang="it-IT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e </a:t>
            </a:r>
            <a:r>
              <a:rPr lang="it-IT" sz="1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Tamborini</a:t>
            </a:r>
            <a:r>
              <a:rPr lang="it-IT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(2021), p.3</a:t>
            </a:r>
            <a:endParaRPr lang="it-IT" sz="1400" i="1" dirty="0"/>
          </a:p>
        </p:txBody>
      </p:sp>
      <p:sp>
        <p:nvSpPr>
          <p:cNvPr id="7" name="Esplosione: 14 punte 6">
            <a:extLst>
              <a:ext uri="{FF2B5EF4-FFF2-40B4-BE49-F238E27FC236}">
                <a16:creationId xmlns:a16="http://schemas.microsoft.com/office/drawing/2014/main" id="{CEAEDA23-96B8-4F5C-AD31-F7BBA7BB5AE2}"/>
              </a:ext>
            </a:extLst>
          </p:cNvPr>
          <p:cNvSpPr/>
          <p:nvPr/>
        </p:nvSpPr>
        <p:spPr>
          <a:xfrm>
            <a:off x="8961120" y="244004"/>
            <a:ext cx="3144210" cy="273490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Soluzione?</a:t>
            </a:r>
          </a:p>
          <a:p>
            <a:pPr algn="ctr"/>
            <a:r>
              <a:rPr lang="it-IT" dirty="0"/>
              <a:t>Mix di politiche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1BC2B06-6037-4CEE-8379-4F8712125A1F}"/>
              </a:ext>
            </a:extLst>
          </p:cNvPr>
          <p:cNvSpPr/>
          <p:nvPr/>
        </p:nvSpPr>
        <p:spPr>
          <a:xfrm>
            <a:off x="292608" y="5536107"/>
            <a:ext cx="4576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b="1" dirty="0"/>
              <a:t>Andrea </a:t>
            </a:r>
            <a:r>
              <a:rPr lang="it-IT" sz="1200" b="1" dirty="0" err="1"/>
              <a:t>Boitani</a:t>
            </a:r>
            <a:r>
              <a:rPr lang="it-IT" sz="1200" b="1" dirty="0"/>
              <a:t> e Roberto </a:t>
            </a:r>
            <a:r>
              <a:rPr lang="it-IT" sz="1200" b="1" dirty="0" err="1"/>
              <a:t>Tamborini</a:t>
            </a:r>
            <a:r>
              <a:rPr lang="it-IT" sz="1200" dirty="0"/>
              <a:t> (2021), RIFORMARE LE REGOLE EUROPEE, Economia e Finanza, Friedrich </a:t>
            </a:r>
            <a:r>
              <a:rPr lang="it-IT" sz="1200" dirty="0" err="1"/>
              <a:t>Ebert</a:t>
            </a:r>
            <a:r>
              <a:rPr lang="it-IT" sz="1200" dirty="0"/>
              <a:t> </a:t>
            </a:r>
            <a:r>
              <a:rPr lang="it-IT" sz="1200" dirty="0" err="1"/>
              <a:t>Stiftung</a:t>
            </a:r>
            <a:r>
              <a:rPr lang="it-IT" sz="1200" dirty="0"/>
              <a:t>, Dicembre 2021</a:t>
            </a:r>
          </a:p>
        </p:txBody>
      </p:sp>
    </p:spTree>
    <p:extLst>
      <p:ext uri="{BB962C8B-B14F-4D97-AF65-F5344CB8AC3E}">
        <p14:creationId xmlns:p14="http://schemas.microsoft.com/office/powerpoint/2010/main" val="54411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3C5FD4-CA39-42D4-B4CC-395966460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soluzione 2012-2019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E9A3B07-47DE-4652-82C4-9EFC95907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317" y="1398016"/>
            <a:ext cx="7191246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20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Accesso al corso e materiali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materiali del corso sono/saranno disponibili nel sito </a:t>
            </a:r>
            <a:r>
              <a:rPr lang="it-IT" dirty="0" err="1"/>
              <a:t>moodle</a:t>
            </a:r>
            <a:r>
              <a:rPr lang="it-IT" dirty="0"/>
              <a:t> del corso insieme al </a:t>
            </a:r>
            <a:r>
              <a:rPr lang="it-IT" dirty="0">
                <a:solidFill>
                  <a:srgbClr val="FF0000"/>
                </a:solidFill>
              </a:rPr>
              <a:t>programma</a:t>
            </a:r>
            <a:r>
              <a:rPr lang="it-IT" dirty="0"/>
              <a:t> (</a:t>
            </a:r>
            <a:r>
              <a:rPr lang="it-IT" dirty="0">
                <a:hlinkClick r:id="rId2"/>
              </a:rPr>
              <a:t>077EC - POLITICA ECONOMICA INTERNAZIONALE 2022</a:t>
            </a:r>
            <a:r>
              <a:rPr lang="it-IT" dirty="0"/>
              <a:t>). Per chi non si è ancora iscritto la chiave d’accesso è </a:t>
            </a:r>
            <a:r>
              <a:rPr lang="it-IT" b="1" dirty="0"/>
              <a:t>077EC_23</a:t>
            </a:r>
          </a:p>
          <a:p>
            <a:r>
              <a:rPr lang="it-IT" dirty="0"/>
              <a:t>I </a:t>
            </a:r>
            <a:r>
              <a:rPr lang="it-IT" dirty="0">
                <a:solidFill>
                  <a:srgbClr val="FF0000"/>
                </a:solidFill>
              </a:rPr>
              <a:t>materiali (articoli, riferimenti a pagine web)</a:t>
            </a:r>
            <a:r>
              <a:rPr lang="it-IT" dirty="0"/>
              <a:t> su cui si baseranno le lezioni sono indicati nel programma del corso, il testo di riferimento è principalmente:</a:t>
            </a:r>
          </a:p>
          <a:p>
            <a:pPr lvl="1"/>
            <a:r>
              <a:rPr lang="it-IT" dirty="0" err="1"/>
              <a:t>Bénassy-Quéré</a:t>
            </a:r>
            <a:r>
              <a:rPr lang="it-IT" dirty="0"/>
              <a:t> A. et al (2019). Politica Economica – Teoria e pratica, Il Mulino.</a:t>
            </a:r>
          </a:p>
          <a:p>
            <a:pPr lvl="1"/>
            <a:r>
              <a:rPr lang="it-IT" dirty="0"/>
              <a:t>Altri riferimenti bibliografici: vedi </a:t>
            </a:r>
            <a:r>
              <a:rPr lang="it-IT" dirty="0" err="1"/>
              <a:t>Moodle</a:t>
            </a:r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89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6A23DC-0FA6-4112-A0B9-508A414B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soluzione 2020…..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66D419E-ED11-4328-8250-0E5418537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668" y="1414390"/>
            <a:ext cx="7054123" cy="402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387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dell’esame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L’esame è costituito di </a:t>
            </a:r>
            <a:r>
              <a:rPr lang="it-IT" b="1" dirty="0"/>
              <a:t>due parti</a:t>
            </a:r>
            <a:r>
              <a:rPr lang="it-IT" dirty="0"/>
              <a:t>:</a:t>
            </a:r>
          </a:p>
          <a:p>
            <a:pPr lvl="1"/>
            <a:r>
              <a:rPr lang="it-IT" u="sng" dirty="0"/>
              <a:t>Prima parte</a:t>
            </a:r>
            <a:r>
              <a:rPr lang="it-IT" dirty="0"/>
              <a:t>: seminario di gruppo in aula</a:t>
            </a:r>
          </a:p>
          <a:p>
            <a:pPr lvl="1"/>
            <a:r>
              <a:rPr lang="it-IT" u="sng" dirty="0"/>
              <a:t>Seconda parte</a:t>
            </a:r>
            <a:r>
              <a:rPr lang="it-IT" dirty="0"/>
              <a:t>: esame scritto sugli argomenti approfonditi durante il corso. Valutazione: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dirty="0"/>
              <a:t>Nel caso eccezionale in cui non si riesca a partecipare ad un gruppo, può essere presentata una tesina individuale, in questo caso il peso è rimodulato: 30% tesina e 70% scritto.</a:t>
            </a:r>
          </a:p>
          <a:p>
            <a:pPr lvl="1"/>
            <a:r>
              <a:rPr lang="it-IT" dirty="0"/>
              <a:t>I criteri per i due casi sono disponibili nel sito </a:t>
            </a:r>
            <a:r>
              <a:rPr lang="it-IT" dirty="0" err="1"/>
              <a:t>moodle</a:t>
            </a:r>
            <a:r>
              <a:rPr lang="it-IT" dirty="0"/>
              <a:t> del corso</a:t>
            </a:r>
            <a:endParaRPr lang="en-US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/>
          </p:nvPr>
        </p:nvGraphicFramePr>
        <p:xfrm>
          <a:off x="4645152" y="2867239"/>
          <a:ext cx="7296912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2304">
                  <a:extLst>
                    <a:ext uri="{9D8B030D-6E8A-4147-A177-3AD203B41FA5}">
                      <a16:colId xmlns:a16="http://schemas.microsoft.com/office/drawing/2014/main" val="2172027494"/>
                    </a:ext>
                  </a:extLst>
                </a:gridCol>
                <a:gridCol w="2432304">
                  <a:extLst>
                    <a:ext uri="{9D8B030D-6E8A-4147-A177-3AD203B41FA5}">
                      <a16:colId xmlns:a16="http://schemas.microsoft.com/office/drawing/2014/main" val="3095087829"/>
                    </a:ext>
                  </a:extLst>
                </a:gridCol>
                <a:gridCol w="2432304">
                  <a:extLst>
                    <a:ext uri="{9D8B030D-6E8A-4147-A177-3AD203B41FA5}">
                      <a16:colId xmlns:a16="http://schemas.microsoft.com/office/drawing/2014/main" val="2793842835"/>
                    </a:ext>
                  </a:extLst>
                </a:gridCol>
              </a:tblGrid>
              <a:tr h="4621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Seminario</a:t>
                      </a:r>
                      <a:r>
                        <a:rPr lang="en-US" sz="1800" u="none" strike="noStrike" dirty="0">
                          <a:effectLst/>
                        </a:rPr>
                        <a:t> di </a:t>
                      </a:r>
                      <a:r>
                        <a:rPr lang="en-US" sz="1800" u="none" strike="noStrike" dirty="0" err="1">
                          <a:effectLst/>
                        </a:rPr>
                        <a:t>gruppo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Esposizione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individuale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Esame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scritto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0683511"/>
                  </a:ext>
                </a:extLst>
              </a:tr>
              <a:tr h="246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x*30%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x*10%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x*60%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97057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30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B7C500-CF49-44A3-ADB6-00B61F576E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Laboratorio e seminari di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1D75F53-7D1A-4E0E-9796-B1DE7EE847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POLITICA ECONOMICA INTERNAZIONALE</a:t>
            </a:r>
          </a:p>
        </p:txBody>
      </p:sp>
    </p:spTree>
    <p:extLst>
      <p:ext uri="{BB962C8B-B14F-4D97-AF65-F5344CB8AC3E}">
        <p14:creationId xmlns:p14="http://schemas.microsoft.com/office/powerpoint/2010/main" val="131184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1114B8-97AE-4720-B6C5-A396159C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caratteristiche dei Paesi in un accordo regionale:</a:t>
            </a:r>
            <a:br>
              <a:rPr lang="it-IT" dirty="0"/>
            </a:br>
            <a:r>
              <a:rPr lang="it-IT" dirty="0"/>
              <a:t>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611A98-A238-4A24-812C-8489CD815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Obiettivo</a:t>
            </a:r>
            <a:r>
              <a:rPr lang="it-IT" dirty="0"/>
              <a:t>: descrivere le caratteristiche principali dei sistemi economici nazionali all’interno dell’Unione Europea per comprendere le sfide della politica economica comune negli ambiti di analisi che individueremo</a:t>
            </a:r>
          </a:p>
          <a:p>
            <a:r>
              <a:rPr lang="it-IT" b="1" dirty="0"/>
              <a:t>Risultato</a:t>
            </a:r>
            <a:r>
              <a:rPr lang="it-IT" dirty="0"/>
              <a:t>: </a:t>
            </a:r>
            <a:r>
              <a:rPr lang="it-IT" b="1" dirty="0">
                <a:solidFill>
                  <a:srgbClr val="FF0000"/>
                </a:solidFill>
              </a:rPr>
              <a:t>Report da esporre a fine corso</a:t>
            </a:r>
          </a:p>
          <a:p>
            <a:pPr lvl="1"/>
            <a:r>
              <a:rPr lang="it-IT" dirty="0"/>
              <a:t>obiettivi individuati dai Paesi, </a:t>
            </a:r>
          </a:p>
          <a:p>
            <a:pPr lvl="1"/>
            <a:r>
              <a:rPr lang="it-IT" dirty="0"/>
              <a:t>il tipo di </a:t>
            </a:r>
            <a:r>
              <a:rPr lang="it-IT" dirty="0" err="1"/>
              <a:t>Governance</a:t>
            </a:r>
            <a:r>
              <a:rPr lang="it-IT" dirty="0"/>
              <a:t> necessaria, </a:t>
            </a:r>
          </a:p>
          <a:p>
            <a:pPr lvl="1"/>
            <a:r>
              <a:rPr lang="it-IT" dirty="0"/>
              <a:t>il budget dedicato e </a:t>
            </a:r>
          </a:p>
          <a:p>
            <a:pPr lvl="1"/>
            <a:r>
              <a:rPr lang="it-IT" dirty="0"/>
              <a:t>il monitoraggio e la valutazione (indici e indicatori)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1EC0287-432D-4A55-BE67-9AC0172C73EE}"/>
              </a:ext>
            </a:extLst>
          </p:cNvPr>
          <p:cNvSpPr/>
          <p:nvPr/>
        </p:nvSpPr>
        <p:spPr>
          <a:xfrm>
            <a:off x="888631" y="1682496"/>
            <a:ext cx="36142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La Politica Economica Internazionale </a:t>
            </a:r>
          </a:p>
        </p:txBody>
      </p:sp>
    </p:spTree>
    <p:extLst>
      <p:ext uri="{BB962C8B-B14F-4D97-AF65-F5344CB8AC3E}">
        <p14:creationId xmlns:p14="http://schemas.microsoft.com/office/powerpoint/2010/main" val="1206786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EE2274-8B0D-46AB-81E6-E5CFBD78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L’analisi dei dati dell’area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FB79C8-9A28-4366-82CE-511ED0672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dati necessari per i confronti macroeconomici e le decisioni e i risultati degli interventi di Politica economica: trovate il quadro per tutti i Paesi UE nella pagina web del </a:t>
            </a:r>
            <a:r>
              <a:rPr lang="it-IT" dirty="0">
                <a:hlinkClick r:id="rId2"/>
              </a:rPr>
              <a:t>Recovery Dashboard </a:t>
            </a:r>
            <a:r>
              <a:rPr lang="it-IT" dirty="0"/>
              <a:t>di Eurostat.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975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79FD14C-A7ED-4AD0-A166-B68065A7E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temi per i seminari in aula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0DC156-EEEA-413C-98E3-250DC7BEE7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… e per le eventuali tesine dei singoli studenti </a:t>
            </a:r>
          </a:p>
        </p:txBody>
      </p:sp>
    </p:spTree>
    <p:extLst>
      <p:ext uri="{BB962C8B-B14F-4D97-AF65-F5344CB8AC3E}">
        <p14:creationId xmlns:p14="http://schemas.microsoft.com/office/powerpoint/2010/main" val="3630610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04F9E5-9353-4DD5-BFED-F8D18E83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Fondi FSE+ e </a:t>
            </a:r>
            <a:r>
              <a:rPr lang="it-IT" dirty="0" err="1"/>
              <a:t>Next</a:t>
            </a:r>
            <a:r>
              <a:rPr lang="it-IT" dirty="0"/>
              <a:t> Generation EU: le Politiche Sociali di Coesione dell’UE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C5691F-B967-4A27-A97D-AB28E444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Quali sono gli </a:t>
            </a:r>
            <a:r>
              <a:rPr lang="it-IT" dirty="0">
                <a:hlinkClick r:id="rId2"/>
              </a:rPr>
              <a:t>obiettivi dell’UE 2030 </a:t>
            </a:r>
            <a:r>
              <a:rPr lang="it-IT" dirty="0"/>
              <a:t>in ambito sociale? Le analisi degli obiettivi per i singoli Paesi Membri</a:t>
            </a:r>
          </a:p>
          <a:p>
            <a:pPr lvl="1"/>
            <a:r>
              <a:rPr lang="it-IT" dirty="0"/>
              <a:t>Approfondimento sui dati contenuti nel «</a:t>
            </a:r>
            <a:r>
              <a:rPr lang="it-IT" dirty="0">
                <a:hlinkClick r:id="rId3"/>
              </a:rPr>
              <a:t>Social </a:t>
            </a:r>
            <a:r>
              <a:rPr lang="it-IT" dirty="0" err="1">
                <a:hlinkClick r:id="rId3"/>
              </a:rPr>
              <a:t>Scoreboard</a:t>
            </a:r>
            <a:r>
              <a:rPr lang="it-IT" dirty="0"/>
              <a:t>»</a:t>
            </a:r>
          </a:p>
          <a:p>
            <a:r>
              <a:rPr lang="it-IT" dirty="0"/>
              <a:t>Il Pilastro Europeo per i Diritti Sociali: I </a:t>
            </a:r>
            <a:r>
              <a:rPr lang="it-IT" dirty="0">
                <a:hlinkClick r:id="rId4"/>
              </a:rPr>
              <a:t>fondi dedicati</a:t>
            </a:r>
            <a:r>
              <a:rPr lang="it-IT" dirty="0"/>
              <a:t>, </a:t>
            </a:r>
            <a:r>
              <a:rPr lang="it-IT" dirty="0">
                <a:hlinkClick r:id="rId5"/>
              </a:rPr>
              <a:t>gli obiettivi specifici</a:t>
            </a:r>
            <a:r>
              <a:rPr lang="it-IT" dirty="0"/>
              <a:t> e le politiche di sostegno UE ai Paesi Membri</a:t>
            </a:r>
          </a:p>
          <a:p>
            <a:endParaRPr lang="it-IT" dirty="0"/>
          </a:p>
          <a:p>
            <a:r>
              <a:rPr lang="it-IT" dirty="0"/>
              <a:t>SEMINARIO DELLA DOTT.SSA </a:t>
            </a:r>
            <a:r>
              <a:rPr lang="it-IT" dirty="0">
                <a:solidFill>
                  <a:srgbClr val="FF0000"/>
                </a:solidFill>
              </a:rPr>
              <a:t>FRANCESCA PEDRON </a:t>
            </a:r>
            <a:r>
              <a:rPr lang="it-IT" dirty="0"/>
              <a:t>(</a:t>
            </a:r>
            <a:r>
              <a:rPr lang="it-IT" b="1" dirty="0"/>
              <a:t>Osservatorio Regionale sul Mercato del Lavoro e le Politiche del Lavoro FVG</a:t>
            </a:r>
            <a:r>
              <a:rPr lang="it-IT" dirty="0"/>
              <a:t>): «Garanzia di occupabilità dei lavoratori – GOL in FVG»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8852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5C6FEA-1899-479F-8876-3DC262C5E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Piano Nazionale di Ripresa e Resilienza: la digitalizzazione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AED305-3C5C-496C-8B40-2E6B2BDE8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piani europei di transizione digitale: gli </a:t>
            </a:r>
            <a:r>
              <a:rPr lang="it-IT" dirty="0">
                <a:hlinkClick r:id="rId2"/>
              </a:rPr>
              <a:t>obiettivi</a:t>
            </a:r>
            <a:r>
              <a:rPr lang="it-IT" dirty="0"/>
              <a:t> al 2030</a:t>
            </a:r>
          </a:p>
          <a:p>
            <a:r>
              <a:rPr lang="it-IT" dirty="0"/>
              <a:t>Gli </a:t>
            </a:r>
            <a:r>
              <a:rPr lang="it-IT" dirty="0">
                <a:hlinkClick r:id="rId3"/>
              </a:rPr>
              <a:t>indicatori chiave </a:t>
            </a:r>
            <a:r>
              <a:rPr lang="it-IT" dirty="0"/>
              <a:t>per l’analisi dell’efficacia delle politiche: esempio </a:t>
            </a:r>
            <a:r>
              <a:rPr lang="it-IT" dirty="0">
                <a:hlinkClick r:id="rId4"/>
              </a:rPr>
              <a:t>DESI</a:t>
            </a:r>
            <a:endParaRPr lang="it-IT" dirty="0"/>
          </a:p>
          <a:p>
            <a:r>
              <a:rPr lang="it-IT" dirty="0"/>
              <a:t>Le politiche per la digitalizzazione: </a:t>
            </a:r>
            <a:r>
              <a:rPr lang="it-IT" dirty="0">
                <a:hlinkClick r:id="rId5"/>
              </a:rPr>
              <a:t>misurare il progresso</a:t>
            </a:r>
            <a:endParaRPr lang="it-IT" dirty="0"/>
          </a:p>
          <a:p>
            <a:pPr lvl="1"/>
            <a:r>
              <a:rPr lang="it-IT" dirty="0"/>
              <a:t>Il caso </a:t>
            </a:r>
            <a:r>
              <a:rPr lang="it-IT" dirty="0">
                <a:hlinkClick r:id="rId6"/>
              </a:rPr>
              <a:t>italiano</a:t>
            </a:r>
            <a:r>
              <a:rPr lang="it-IT" dirty="0"/>
              <a:t>: la digitalizzazione della </a:t>
            </a:r>
            <a:r>
              <a:rPr lang="it-IT" dirty="0">
                <a:hlinkClick r:id="rId7"/>
              </a:rPr>
              <a:t>PA</a:t>
            </a:r>
            <a:endParaRPr lang="it-IT" dirty="0"/>
          </a:p>
          <a:p>
            <a:endParaRPr lang="it-IT" dirty="0"/>
          </a:p>
          <a:p>
            <a:r>
              <a:rPr lang="it-IT" dirty="0"/>
              <a:t>SEMINARIO DELLA DOTT.SSA </a:t>
            </a:r>
            <a:r>
              <a:rPr lang="it-IT" dirty="0">
                <a:solidFill>
                  <a:srgbClr val="FF0000"/>
                </a:solidFill>
              </a:rPr>
              <a:t>ALESSANDRA NASSIVERA </a:t>
            </a:r>
            <a:r>
              <a:rPr lang="it-IT" dirty="0"/>
              <a:t>DELL’</a:t>
            </a:r>
            <a:r>
              <a:rPr lang="it-IT" b="1" dirty="0"/>
              <a:t>INSIEL</a:t>
            </a:r>
            <a:r>
              <a:rPr lang="it-IT" dirty="0"/>
              <a:t> </a:t>
            </a:r>
            <a:r>
              <a:rPr lang="it-IT" dirty="0" err="1"/>
              <a:t>SpA</a:t>
            </a:r>
            <a:r>
              <a:rPr lang="it-IT" dirty="0"/>
              <a:t> SU «Digitalizzazione della PA in pratica»</a:t>
            </a:r>
          </a:p>
        </p:txBody>
      </p:sp>
    </p:spTree>
    <p:extLst>
      <p:ext uri="{BB962C8B-B14F-4D97-AF65-F5344CB8AC3E}">
        <p14:creationId xmlns:p14="http://schemas.microsoft.com/office/powerpoint/2010/main" val="2249055557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TM16401371[[fn=Atlante]]</Template>
  <TotalTime>7666</TotalTime>
  <Words>1341</Words>
  <Application>Microsoft Office PowerPoint</Application>
  <PresentationFormat>Widescreen</PresentationFormat>
  <Paragraphs>111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6" baseType="lpstr">
      <vt:lpstr>Calibri</vt:lpstr>
      <vt:lpstr>Calibri Light</vt:lpstr>
      <vt:lpstr>Rockwell</vt:lpstr>
      <vt:lpstr>Times New Roman</vt:lpstr>
      <vt:lpstr>Wingdings</vt:lpstr>
      <vt:lpstr>Atlante</vt:lpstr>
      <vt:lpstr> </vt:lpstr>
      <vt:lpstr>Accesso al corso e materiali</vt:lpstr>
      <vt:lpstr>Struttura dell’esame</vt:lpstr>
      <vt:lpstr>Laboratorio e seminari di</vt:lpstr>
      <vt:lpstr>Le caratteristiche dei Paesi in un accordo regionale: l’Unione Europea</vt:lpstr>
      <vt:lpstr>L’analisi dei dati dell’area</vt:lpstr>
      <vt:lpstr>I temi per i seminari in aula</vt:lpstr>
      <vt:lpstr>Fondi FSE+ e Next Generation EU: le Politiche Sociali di Coesione dell’UE </vt:lpstr>
      <vt:lpstr>Piano Nazionale di Ripresa e Resilienza: la digitalizzazione</vt:lpstr>
      <vt:lpstr>Le politiche Europee per la crescita e l’innovazione</vt:lpstr>
      <vt:lpstr>Introduzione al corso</vt:lpstr>
      <vt:lpstr>Una breve introduzione: obiettivo del corso</vt:lpstr>
      <vt:lpstr>I TRILEMMI: come coordinare le politiche economiche in ambito europeo?</vt:lpstr>
      <vt:lpstr>Il Trilemma di Mundell-Fleming dell’Economia Aperta</vt:lpstr>
      <vt:lpstr>Il Trilemma di Rodrik: How Far Will International Economic Integration Go? Journal of Economic Perspectives—Volume 14, Number 1—Winter 2000—Pages 177-1</vt:lpstr>
      <vt:lpstr>La crisi dell’Unione Europea e i Trilemmi dopo le crisi economiche</vt:lpstr>
      <vt:lpstr>Il Trilemma dell’Eurozona</vt:lpstr>
      <vt:lpstr>Il Trilemma dell’UEM</vt:lpstr>
      <vt:lpstr>La soluzione 2012-2019</vt:lpstr>
      <vt:lpstr>La soluzione 2020…..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per i seminari di</dc:title>
  <dc:creator>CHIES LAURA</dc:creator>
  <cp:lastModifiedBy>CHIES LAURA</cp:lastModifiedBy>
  <cp:revision>47</cp:revision>
  <dcterms:created xsi:type="dcterms:W3CDTF">2022-02-24T11:39:04Z</dcterms:created>
  <dcterms:modified xsi:type="dcterms:W3CDTF">2023-02-28T10:53:12Z</dcterms:modified>
</cp:coreProperties>
</file>