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60" r:id="rId2"/>
    <p:sldId id="261" r:id="rId3"/>
    <p:sldId id="262" r:id="rId4"/>
    <p:sldId id="263" r:id="rId5"/>
    <p:sldId id="264" r:id="rId6"/>
    <p:sldId id="265" r:id="rId7"/>
    <p:sldId id="332" r:id="rId8"/>
    <p:sldId id="333" r:id="rId9"/>
    <p:sldId id="334" r:id="rId10"/>
    <p:sldId id="266" r:id="rId11"/>
    <p:sldId id="335" r:id="rId12"/>
    <p:sldId id="267" r:id="rId13"/>
    <p:sldId id="268" r:id="rId14"/>
    <p:sldId id="269" r:id="rId15"/>
    <p:sldId id="270" r:id="rId16"/>
    <p:sldId id="271" r:id="rId17"/>
    <p:sldId id="273" r:id="rId18"/>
    <p:sldId id="275"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0" autoAdjust="0"/>
    <p:restoredTop sz="94660"/>
  </p:normalViewPr>
  <p:slideViewPr>
    <p:cSldViewPr snapToGrid="0">
      <p:cViewPr varScale="1">
        <p:scale>
          <a:sx n="89" d="100"/>
          <a:sy n="89" d="100"/>
        </p:scale>
        <p:origin x="80" y="4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9246DEA-3354-45D6-94C7-6C54432C96C1}" type="datetimeFigureOut">
              <a:rPr lang="it-IT" smtClean="0"/>
              <a:t>02/03/2023</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BA24E53-AA88-44C6-85CE-B32145466FB3}" type="slidenum">
              <a:rPr lang="it-IT" smtClean="0"/>
              <a:t>‹N›</a:t>
            </a:fld>
            <a:endParaRPr lang="it-IT"/>
          </a:p>
        </p:txBody>
      </p:sp>
    </p:spTree>
    <p:extLst>
      <p:ext uri="{BB962C8B-B14F-4D97-AF65-F5344CB8AC3E}">
        <p14:creationId xmlns:p14="http://schemas.microsoft.com/office/powerpoint/2010/main" val="38539678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a:t>
            </a:r>
            <a:endParaRPr lang="en-US"/>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a:p>
        </p:txBody>
      </p:sp>
      <p:sp>
        <p:nvSpPr>
          <p:cNvPr id="4" name="Segnaposto data 3"/>
          <p:cNvSpPr>
            <a:spLocks noGrp="1"/>
          </p:cNvSpPr>
          <p:nvPr>
            <p:ph type="dt" sz="half" idx="10"/>
          </p:nvPr>
        </p:nvSpPr>
        <p:spPr/>
        <p:txBody>
          <a:bodyPr/>
          <a:lstStyle/>
          <a:p>
            <a:fld id="{66DC3E74-62D4-49C5-ACB5-485D3C63C115}" type="datetime1">
              <a:rPr lang="en-US" smtClean="0"/>
              <a:t>3/2/2023</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A9A6D829-A7BA-4E1C-A264-FFB1E4602FB5}" type="slidenum">
              <a:rPr lang="en-US" smtClean="0"/>
              <a:t>‹N›</a:t>
            </a:fld>
            <a:endParaRPr lang="en-US"/>
          </a:p>
        </p:txBody>
      </p:sp>
    </p:spTree>
    <p:extLst>
      <p:ext uri="{BB962C8B-B14F-4D97-AF65-F5344CB8AC3E}">
        <p14:creationId xmlns:p14="http://schemas.microsoft.com/office/powerpoint/2010/main" val="29091490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3" name="Segnaposto testo verticale 2"/>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3"/>
          <p:cNvSpPr>
            <a:spLocks noGrp="1"/>
          </p:cNvSpPr>
          <p:nvPr>
            <p:ph type="dt" sz="half" idx="10"/>
          </p:nvPr>
        </p:nvSpPr>
        <p:spPr/>
        <p:txBody>
          <a:bodyPr/>
          <a:lstStyle/>
          <a:p>
            <a:fld id="{9F48584B-2B9F-4452-BDAA-952966C876D1}" type="datetime1">
              <a:rPr lang="en-US" smtClean="0"/>
              <a:t>3/2/2023</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A9A6D829-A7BA-4E1C-A264-FFB1E4602FB5}" type="slidenum">
              <a:rPr lang="en-US" smtClean="0"/>
              <a:t>‹N›</a:t>
            </a:fld>
            <a:endParaRPr lang="en-US"/>
          </a:p>
        </p:txBody>
      </p:sp>
    </p:spTree>
    <p:extLst>
      <p:ext uri="{BB962C8B-B14F-4D97-AF65-F5344CB8AC3E}">
        <p14:creationId xmlns:p14="http://schemas.microsoft.com/office/powerpoint/2010/main" val="4275584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lo stile del titolo</a:t>
            </a:r>
            <a:endParaRPr lang="en-US"/>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3"/>
          <p:cNvSpPr>
            <a:spLocks noGrp="1"/>
          </p:cNvSpPr>
          <p:nvPr>
            <p:ph type="dt" sz="half" idx="10"/>
          </p:nvPr>
        </p:nvSpPr>
        <p:spPr/>
        <p:txBody>
          <a:bodyPr/>
          <a:lstStyle/>
          <a:p>
            <a:fld id="{BAC1F136-54B5-43D5-91E3-E7D034D8DDF3}" type="datetime1">
              <a:rPr lang="en-US" smtClean="0"/>
              <a:t>3/2/2023</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A9A6D829-A7BA-4E1C-A264-FFB1E4602FB5}" type="slidenum">
              <a:rPr lang="en-US" smtClean="0"/>
              <a:t>‹N›</a:t>
            </a:fld>
            <a:endParaRPr lang="en-US"/>
          </a:p>
        </p:txBody>
      </p:sp>
    </p:spTree>
    <p:extLst>
      <p:ext uri="{BB962C8B-B14F-4D97-AF65-F5344CB8AC3E}">
        <p14:creationId xmlns:p14="http://schemas.microsoft.com/office/powerpoint/2010/main" val="21245355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3" name="Segnaposto contenuto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3"/>
          <p:cNvSpPr>
            <a:spLocks noGrp="1"/>
          </p:cNvSpPr>
          <p:nvPr>
            <p:ph type="dt" sz="half" idx="10"/>
          </p:nvPr>
        </p:nvSpPr>
        <p:spPr/>
        <p:txBody>
          <a:bodyPr/>
          <a:lstStyle/>
          <a:p>
            <a:fld id="{DF55442E-E0D8-4448-92AE-A49D95882AD7}" type="datetime1">
              <a:rPr lang="en-US" smtClean="0"/>
              <a:t>3/2/2023</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A9A6D829-A7BA-4E1C-A264-FFB1E4602FB5}" type="slidenum">
              <a:rPr lang="en-US" smtClean="0"/>
              <a:t>‹N›</a:t>
            </a:fld>
            <a:endParaRPr lang="en-US"/>
          </a:p>
        </p:txBody>
      </p:sp>
    </p:spTree>
    <p:extLst>
      <p:ext uri="{BB962C8B-B14F-4D97-AF65-F5344CB8AC3E}">
        <p14:creationId xmlns:p14="http://schemas.microsoft.com/office/powerpoint/2010/main" val="9211385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a:t>
            </a:r>
            <a:endParaRPr lang="en-US"/>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Segnaposto data 3"/>
          <p:cNvSpPr>
            <a:spLocks noGrp="1"/>
          </p:cNvSpPr>
          <p:nvPr>
            <p:ph type="dt" sz="half" idx="10"/>
          </p:nvPr>
        </p:nvSpPr>
        <p:spPr/>
        <p:txBody>
          <a:bodyPr/>
          <a:lstStyle/>
          <a:p>
            <a:fld id="{087C3D7A-6F2D-4704-A4FA-BAE9A39A5F68}" type="datetime1">
              <a:rPr lang="en-US" smtClean="0"/>
              <a:t>3/2/2023</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A9A6D829-A7BA-4E1C-A264-FFB1E4602FB5}" type="slidenum">
              <a:rPr lang="en-US" smtClean="0"/>
              <a:t>‹N›</a:t>
            </a:fld>
            <a:endParaRPr lang="en-US"/>
          </a:p>
        </p:txBody>
      </p:sp>
    </p:spTree>
    <p:extLst>
      <p:ext uri="{BB962C8B-B14F-4D97-AF65-F5344CB8AC3E}">
        <p14:creationId xmlns:p14="http://schemas.microsoft.com/office/powerpoint/2010/main" val="4825025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3" name="Segnaposto contenuto 2"/>
          <p:cNvSpPr>
            <a:spLocks noGrp="1"/>
          </p:cNvSpPr>
          <p:nvPr>
            <p:ph sz="half" idx="1"/>
          </p:nvPr>
        </p:nvSpPr>
        <p:spPr>
          <a:xfrm>
            <a:off x="838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contenuto 3"/>
          <p:cNvSpPr>
            <a:spLocks noGrp="1"/>
          </p:cNvSpPr>
          <p:nvPr>
            <p:ph sz="half" idx="2"/>
          </p:nvPr>
        </p:nvSpPr>
        <p:spPr>
          <a:xfrm>
            <a:off x="6172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Segnaposto data 4"/>
          <p:cNvSpPr>
            <a:spLocks noGrp="1"/>
          </p:cNvSpPr>
          <p:nvPr>
            <p:ph type="dt" sz="half" idx="10"/>
          </p:nvPr>
        </p:nvSpPr>
        <p:spPr/>
        <p:txBody>
          <a:bodyPr/>
          <a:lstStyle/>
          <a:p>
            <a:fld id="{83D6ECAD-FBD8-4936-AED9-ED751639BC7C}" type="datetime1">
              <a:rPr lang="en-US" smtClean="0"/>
              <a:t>3/2/2023</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A9A6D829-A7BA-4E1C-A264-FFB1E4602FB5}" type="slidenum">
              <a:rPr lang="en-US" smtClean="0"/>
              <a:t>‹N›</a:t>
            </a:fld>
            <a:endParaRPr lang="en-US"/>
          </a:p>
        </p:txBody>
      </p:sp>
    </p:spTree>
    <p:extLst>
      <p:ext uri="{BB962C8B-B14F-4D97-AF65-F5344CB8AC3E}">
        <p14:creationId xmlns:p14="http://schemas.microsoft.com/office/powerpoint/2010/main" val="473116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lo stile del titolo</a:t>
            </a:r>
            <a:endParaRPr lang="en-US"/>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7" name="Segnaposto data 6"/>
          <p:cNvSpPr>
            <a:spLocks noGrp="1"/>
          </p:cNvSpPr>
          <p:nvPr>
            <p:ph type="dt" sz="half" idx="10"/>
          </p:nvPr>
        </p:nvSpPr>
        <p:spPr/>
        <p:txBody>
          <a:bodyPr/>
          <a:lstStyle/>
          <a:p>
            <a:fld id="{E59B0EF5-0830-4357-A24E-BB9E93DC30ED}" type="datetime1">
              <a:rPr lang="en-US" smtClean="0"/>
              <a:t>3/2/2023</a:t>
            </a:fld>
            <a:endParaRPr lang="en-US"/>
          </a:p>
        </p:txBody>
      </p:sp>
      <p:sp>
        <p:nvSpPr>
          <p:cNvPr id="8" name="Segnaposto piè di pagina 7"/>
          <p:cNvSpPr>
            <a:spLocks noGrp="1"/>
          </p:cNvSpPr>
          <p:nvPr>
            <p:ph type="ftr" sz="quarter" idx="11"/>
          </p:nvPr>
        </p:nvSpPr>
        <p:spPr/>
        <p:txBody>
          <a:bodyPr/>
          <a:lstStyle/>
          <a:p>
            <a:endParaRPr lang="en-US"/>
          </a:p>
        </p:txBody>
      </p:sp>
      <p:sp>
        <p:nvSpPr>
          <p:cNvPr id="9" name="Segnaposto numero diapositiva 8"/>
          <p:cNvSpPr>
            <a:spLocks noGrp="1"/>
          </p:cNvSpPr>
          <p:nvPr>
            <p:ph type="sldNum" sz="quarter" idx="12"/>
          </p:nvPr>
        </p:nvSpPr>
        <p:spPr/>
        <p:txBody>
          <a:bodyPr/>
          <a:lstStyle/>
          <a:p>
            <a:fld id="{A9A6D829-A7BA-4E1C-A264-FFB1E4602FB5}" type="slidenum">
              <a:rPr lang="en-US" smtClean="0"/>
              <a:t>‹N›</a:t>
            </a:fld>
            <a:endParaRPr lang="en-US"/>
          </a:p>
        </p:txBody>
      </p:sp>
    </p:spTree>
    <p:extLst>
      <p:ext uri="{BB962C8B-B14F-4D97-AF65-F5344CB8AC3E}">
        <p14:creationId xmlns:p14="http://schemas.microsoft.com/office/powerpoint/2010/main" val="7682699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3" name="Segnaposto data 2"/>
          <p:cNvSpPr>
            <a:spLocks noGrp="1"/>
          </p:cNvSpPr>
          <p:nvPr>
            <p:ph type="dt" sz="half" idx="10"/>
          </p:nvPr>
        </p:nvSpPr>
        <p:spPr/>
        <p:txBody>
          <a:bodyPr/>
          <a:lstStyle/>
          <a:p>
            <a:fld id="{97FBD699-DA7D-413B-87AE-C67425140E1B}" type="datetime1">
              <a:rPr lang="en-US" smtClean="0"/>
              <a:t>3/2/2023</a:t>
            </a:fld>
            <a:endParaRPr lang="en-US"/>
          </a:p>
        </p:txBody>
      </p:sp>
      <p:sp>
        <p:nvSpPr>
          <p:cNvPr id="4" name="Segnaposto piè di pagina 3"/>
          <p:cNvSpPr>
            <a:spLocks noGrp="1"/>
          </p:cNvSpPr>
          <p:nvPr>
            <p:ph type="ftr" sz="quarter" idx="11"/>
          </p:nvPr>
        </p:nvSpPr>
        <p:spPr/>
        <p:txBody>
          <a:bodyPr/>
          <a:lstStyle/>
          <a:p>
            <a:endParaRPr lang="en-US"/>
          </a:p>
        </p:txBody>
      </p:sp>
      <p:sp>
        <p:nvSpPr>
          <p:cNvPr id="5" name="Segnaposto numero diapositiva 4"/>
          <p:cNvSpPr>
            <a:spLocks noGrp="1"/>
          </p:cNvSpPr>
          <p:nvPr>
            <p:ph type="sldNum" sz="quarter" idx="12"/>
          </p:nvPr>
        </p:nvSpPr>
        <p:spPr/>
        <p:txBody>
          <a:bodyPr/>
          <a:lstStyle/>
          <a:p>
            <a:fld id="{A9A6D829-A7BA-4E1C-A264-FFB1E4602FB5}" type="slidenum">
              <a:rPr lang="en-US" smtClean="0"/>
              <a:t>‹N›</a:t>
            </a:fld>
            <a:endParaRPr lang="en-US"/>
          </a:p>
        </p:txBody>
      </p:sp>
    </p:spTree>
    <p:extLst>
      <p:ext uri="{BB962C8B-B14F-4D97-AF65-F5344CB8AC3E}">
        <p14:creationId xmlns:p14="http://schemas.microsoft.com/office/powerpoint/2010/main" val="34925220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1F53C9F4-4540-4F37-95BA-5E6F1B11A8B7}" type="datetime1">
              <a:rPr lang="en-US" smtClean="0"/>
              <a:t>3/2/2023</a:t>
            </a:fld>
            <a:endParaRPr lang="en-US"/>
          </a:p>
        </p:txBody>
      </p:sp>
      <p:sp>
        <p:nvSpPr>
          <p:cNvPr id="3" name="Segnaposto piè di pagina 2"/>
          <p:cNvSpPr>
            <a:spLocks noGrp="1"/>
          </p:cNvSpPr>
          <p:nvPr>
            <p:ph type="ftr" sz="quarter" idx="11"/>
          </p:nvPr>
        </p:nvSpPr>
        <p:spPr/>
        <p:txBody>
          <a:bodyPr/>
          <a:lstStyle/>
          <a:p>
            <a:endParaRPr lang="en-US"/>
          </a:p>
        </p:txBody>
      </p:sp>
      <p:sp>
        <p:nvSpPr>
          <p:cNvPr id="4" name="Segnaposto numero diapositiva 3"/>
          <p:cNvSpPr>
            <a:spLocks noGrp="1"/>
          </p:cNvSpPr>
          <p:nvPr>
            <p:ph type="sldNum" sz="quarter" idx="12"/>
          </p:nvPr>
        </p:nvSpPr>
        <p:spPr/>
        <p:txBody>
          <a:bodyPr/>
          <a:lstStyle/>
          <a:p>
            <a:fld id="{A9A6D829-A7BA-4E1C-A264-FFB1E4602FB5}" type="slidenum">
              <a:rPr lang="en-US" smtClean="0"/>
              <a:t>‹N›</a:t>
            </a:fld>
            <a:endParaRPr lang="en-US"/>
          </a:p>
        </p:txBody>
      </p:sp>
    </p:spTree>
    <p:extLst>
      <p:ext uri="{BB962C8B-B14F-4D97-AF65-F5344CB8AC3E}">
        <p14:creationId xmlns:p14="http://schemas.microsoft.com/office/powerpoint/2010/main" val="37355593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endParaRPr lang="en-US"/>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p:cNvSpPr>
            <a:spLocks noGrp="1"/>
          </p:cNvSpPr>
          <p:nvPr>
            <p:ph type="dt" sz="half" idx="10"/>
          </p:nvPr>
        </p:nvSpPr>
        <p:spPr/>
        <p:txBody>
          <a:bodyPr/>
          <a:lstStyle/>
          <a:p>
            <a:fld id="{793C072B-66C5-4A72-BFA5-7C637F96631D}" type="datetime1">
              <a:rPr lang="en-US" smtClean="0"/>
              <a:t>3/2/2023</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A9A6D829-A7BA-4E1C-A264-FFB1E4602FB5}" type="slidenum">
              <a:rPr lang="en-US" smtClean="0"/>
              <a:t>‹N›</a:t>
            </a:fld>
            <a:endParaRPr lang="en-US"/>
          </a:p>
        </p:txBody>
      </p:sp>
    </p:spTree>
    <p:extLst>
      <p:ext uri="{BB962C8B-B14F-4D97-AF65-F5344CB8AC3E}">
        <p14:creationId xmlns:p14="http://schemas.microsoft.com/office/powerpoint/2010/main" val="5713888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endParaRPr lang="en-US"/>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p:cNvSpPr>
            <a:spLocks noGrp="1"/>
          </p:cNvSpPr>
          <p:nvPr>
            <p:ph type="dt" sz="half" idx="10"/>
          </p:nvPr>
        </p:nvSpPr>
        <p:spPr/>
        <p:txBody>
          <a:bodyPr/>
          <a:lstStyle/>
          <a:p>
            <a:fld id="{E3BB5ED5-AD99-454F-BA07-C2329FA464AC}" type="datetime1">
              <a:rPr lang="en-US" smtClean="0"/>
              <a:t>3/2/2023</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A9A6D829-A7BA-4E1C-A264-FFB1E4602FB5}" type="slidenum">
              <a:rPr lang="en-US" smtClean="0"/>
              <a:t>‹N›</a:t>
            </a:fld>
            <a:endParaRPr lang="en-US"/>
          </a:p>
        </p:txBody>
      </p:sp>
    </p:spTree>
    <p:extLst>
      <p:ext uri="{BB962C8B-B14F-4D97-AF65-F5344CB8AC3E}">
        <p14:creationId xmlns:p14="http://schemas.microsoft.com/office/powerpoint/2010/main" val="29004625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a:t>
            </a:r>
            <a:endParaRPr lang="en-US"/>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525662-46BF-4831-91C7-C82BF4D34BB0}" type="datetime1">
              <a:rPr lang="en-US" smtClean="0"/>
              <a:t>3/2/2023</a:t>
            </a:fld>
            <a:endParaRPr lang="en-US"/>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A6D829-A7BA-4E1C-A264-FFB1E4602FB5}" type="slidenum">
              <a:rPr lang="en-US" smtClean="0"/>
              <a:t>‹N›</a:t>
            </a:fld>
            <a:endParaRPr lang="en-US"/>
          </a:p>
        </p:txBody>
      </p:sp>
    </p:spTree>
    <p:extLst>
      <p:ext uri="{BB962C8B-B14F-4D97-AF65-F5344CB8AC3E}">
        <p14:creationId xmlns:p14="http://schemas.microsoft.com/office/powerpoint/2010/main" val="34247713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hyperlink" Target="https://www.rgs.mef.gov.it/_Documenti/VERSIONE-I/Pubblicazioni/Analisi_e_valutazione_della_Spesa/La-spesa-pubblica-in-Europa/Spesa_per_funzione_COFOG_edizione-2019-anni-2009-2017.pdf" TargetMode="Externa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emi.camera.it/leg19/temi/lo-stato-di-utilizzo-dei-fondi-per-la-coesione-del-ciclo-2014-2020.html" TargetMode="External"/><Relationship Id="rId2" Type="http://schemas.openxmlformats.org/officeDocument/2006/relationships/hyperlink" Target="https://opencoesione.gov.it/it/programmi/2014IT16RFOP009/"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regione.fvg.it/rafvg/export/sites/default/RAFVG/economia-imprese/industria/FOGLIA200/FOGLIA7/allegati/bando_12a1_Inn_2016_testo_coordinato.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file:///C:\Users\5122\Documents\DIDATTICA%202022-2023\PEI\Report_MET_ambiti-tecnologici.pdf" TargetMode="External"/><Relationship Id="rId2" Type="http://schemas.openxmlformats.org/officeDocument/2006/relationships/image" Target="../media/image1.emf"/><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hyperlink" Target="https://www.regione.fvg.it/rafvg/export/sites/default/RAFVG/economia-imprese/industria/FOGLIA200/FOGLIA10/allegati/bando_RxS_2022_testo_coordinato_230217.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Che cos’è la POLITICA ECONOMICA?</a:t>
            </a:r>
          </a:p>
        </p:txBody>
      </p:sp>
      <p:sp>
        <p:nvSpPr>
          <p:cNvPr id="3" name="Segnaposto testo 2"/>
          <p:cNvSpPr>
            <a:spLocks noGrp="1"/>
          </p:cNvSpPr>
          <p:nvPr>
            <p:ph type="body" idx="1"/>
          </p:nvPr>
        </p:nvSpPr>
        <p:spPr/>
        <p:txBody>
          <a:bodyPr/>
          <a:lstStyle/>
          <a:p>
            <a:r>
              <a:rPr lang="it-IT" dirty="0"/>
              <a:t>Un set di definizioni</a:t>
            </a:r>
          </a:p>
        </p:txBody>
      </p:sp>
      <p:sp>
        <p:nvSpPr>
          <p:cNvPr id="4" name="Segnaposto numero diapositiva 3">
            <a:extLst>
              <a:ext uri="{FF2B5EF4-FFF2-40B4-BE49-F238E27FC236}">
                <a16:creationId xmlns:a16="http://schemas.microsoft.com/office/drawing/2014/main" id="{5BE5FE43-519B-44D3-9A7F-2DC5FBDE4BE9}"/>
              </a:ext>
            </a:extLst>
          </p:cNvPr>
          <p:cNvSpPr>
            <a:spLocks noGrp="1"/>
          </p:cNvSpPr>
          <p:nvPr>
            <p:ph type="sldNum" sz="quarter" idx="12"/>
          </p:nvPr>
        </p:nvSpPr>
        <p:spPr/>
        <p:txBody>
          <a:bodyPr/>
          <a:lstStyle/>
          <a:p>
            <a:fld id="{A9A6D829-A7BA-4E1C-A264-FFB1E4602FB5}" type="slidenum">
              <a:rPr lang="en-US" smtClean="0"/>
              <a:t>1</a:t>
            </a:fld>
            <a:endParaRPr lang="en-US"/>
          </a:p>
        </p:txBody>
      </p:sp>
    </p:spTree>
    <p:extLst>
      <p:ext uri="{BB962C8B-B14F-4D97-AF65-F5344CB8AC3E}">
        <p14:creationId xmlns:p14="http://schemas.microsoft.com/office/powerpoint/2010/main" val="25551710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it-IT" dirty="0"/>
              <a:t>I soggetti complessi della politica economica: la visione dell’Economia del Benessere</a:t>
            </a:r>
          </a:p>
        </p:txBody>
      </p:sp>
      <p:sp>
        <p:nvSpPr>
          <p:cNvPr id="11267" name="Rectangle 3"/>
          <p:cNvSpPr>
            <a:spLocks noGrp="1" noChangeArrowheads="1"/>
          </p:cNvSpPr>
          <p:nvPr>
            <p:ph type="body" idx="1"/>
          </p:nvPr>
        </p:nvSpPr>
        <p:spPr>
          <a:xfrm>
            <a:off x="923544" y="1600200"/>
            <a:ext cx="9994392" cy="4781550"/>
          </a:xfrm>
        </p:spPr>
        <p:txBody>
          <a:bodyPr>
            <a:normAutofit/>
          </a:bodyPr>
          <a:lstStyle/>
          <a:p>
            <a:pPr marL="0" indent="0">
              <a:lnSpc>
                <a:spcPct val="80000"/>
              </a:lnSpc>
              <a:buNone/>
            </a:pPr>
            <a:r>
              <a:rPr lang="it-IT" sz="2400" dirty="0"/>
              <a:t>Almeno 2 categorie:</a:t>
            </a:r>
          </a:p>
          <a:p>
            <a:pPr marL="571500" indent="-571500">
              <a:lnSpc>
                <a:spcPct val="80000"/>
              </a:lnSpc>
              <a:buSzPct val="120000"/>
              <a:buFont typeface="Wingdings" pitchFamily="2" charset="2"/>
              <a:buAutoNum type="arabicPeriod"/>
            </a:pPr>
            <a:r>
              <a:rPr lang="it-IT" sz="2400" b="1" dirty="0"/>
              <a:t>I privati</a:t>
            </a:r>
            <a:r>
              <a:rPr lang="it-IT" sz="2400" dirty="0"/>
              <a:t>: sono gli individui che perseguono i propri obiettivi individuali (consumatori/famiglie, imprese, lavoratori, contribuenti, lobbies, agenti finanziari…)</a:t>
            </a:r>
          </a:p>
          <a:p>
            <a:pPr marL="571500" indent="-571500">
              <a:lnSpc>
                <a:spcPct val="80000"/>
              </a:lnSpc>
              <a:buSzPct val="120000"/>
              <a:buFont typeface="Wingdings" pitchFamily="2" charset="2"/>
              <a:buAutoNum type="arabicPeriod"/>
            </a:pPr>
            <a:r>
              <a:rPr lang="it-IT" sz="2400" b="1" dirty="0"/>
              <a:t>Le autorità di politica economica</a:t>
            </a:r>
            <a:r>
              <a:rPr lang="it-IT" sz="2400" dirty="0"/>
              <a:t>: il </a:t>
            </a:r>
            <a:r>
              <a:rPr lang="it-IT" sz="2400" i="1" dirty="0">
                <a:solidFill>
                  <a:srgbClr val="FF0000"/>
                </a:solidFill>
              </a:rPr>
              <a:t>policy maker</a:t>
            </a:r>
            <a:r>
              <a:rPr lang="it-IT" sz="2400" dirty="0">
                <a:solidFill>
                  <a:srgbClr val="FF0000"/>
                </a:solidFill>
              </a:rPr>
              <a:t> o decisore di politica economica </a:t>
            </a:r>
            <a:r>
              <a:rPr lang="it-IT" sz="2400" dirty="0"/>
              <a:t>è diverso a seconda dell’impostazione teorica seguita: </a:t>
            </a:r>
          </a:p>
          <a:p>
            <a:pPr marL="571500" indent="-571500">
              <a:lnSpc>
                <a:spcPct val="80000"/>
              </a:lnSpc>
              <a:buSzPct val="120000"/>
              <a:buFont typeface="Wingdings" pitchFamily="2" charset="2"/>
              <a:buAutoNum type="arabicPeriod"/>
            </a:pPr>
            <a:r>
              <a:rPr lang="it-IT" sz="2400" dirty="0"/>
              <a:t>Nella teoria tradizionale che deriva </a:t>
            </a:r>
            <a:r>
              <a:rPr lang="it-IT" sz="2400" b="1" i="1" u="sng" dirty="0"/>
              <a:t>dall’economia del benessere</a:t>
            </a:r>
            <a:r>
              <a:rPr lang="it-IT" sz="2400" dirty="0"/>
              <a:t> il policy maker è un ente senza personalità che </a:t>
            </a:r>
            <a:r>
              <a:rPr lang="it-IT" sz="2400" dirty="0">
                <a:solidFill>
                  <a:srgbClr val="FF0000"/>
                </a:solidFill>
              </a:rPr>
              <a:t>aggrega le preferenze individuali</a:t>
            </a:r>
            <a:r>
              <a:rPr lang="it-IT" sz="2400" dirty="0"/>
              <a:t>.</a:t>
            </a:r>
          </a:p>
          <a:p>
            <a:pPr marL="839788" lvl="1" indent="-495300">
              <a:lnSpc>
                <a:spcPct val="80000"/>
              </a:lnSpc>
              <a:buClr>
                <a:schemeClr val="accent1"/>
              </a:buClr>
              <a:buSzPct val="65000"/>
              <a:buFont typeface="Wingdings" pitchFamily="2" charset="2"/>
              <a:buChar char="n"/>
            </a:pPr>
            <a:endParaRPr lang="it-IT" dirty="0"/>
          </a:p>
        </p:txBody>
      </p:sp>
      <p:sp>
        <p:nvSpPr>
          <p:cNvPr id="2" name="Segnaposto numero diapositiva 1">
            <a:extLst>
              <a:ext uri="{FF2B5EF4-FFF2-40B4-BE49-F238E27FC236}">
                <a16:creationId xmlns:a16="http://schemas.microsoft.com/office/drawing/2014/main" id="{E5BABE51-15C6-4552-B710-3C0EFECD38F3}"/>
              </a:ext>
            </a:extLst>
          </p:cNvPr>
          <p:cNvSpPr>
            <a:spLocks noGrp="1"/>
          </p:cNvSpPr>
          <p:nvPr>
            <p:ph type="sldNum" sz="quarter" idx="12"/>
          </p:nvPr>
        </p:nvSpPr>
        <p:spPr/>
        <p:txBody>
          <a:bodyPr/>
          <a:lstStyle/>
          <a:p>
            <a:fld id="{A9A6D829-A7BA-4E1C-A264-FFB1E4602FB5}" type="slidenum">
              <a:rPr lang="en-US" smtClean="0"/>
              <a:t>10</a:t>
            </a:fld>
            <a:endParaRPr lang="en-US"/>
          </a:p>
        </p:txBody>
      </p:sp>
    </p:spTree>
    <p:extLst>
      <p:ext uri="{BB962C8B-B14F-4D97-AF65-F5344CB8AC3E}">
        <p14:creationId xmlns:p14="http://schemas.microsoft.com/office/powerpoint/2010/main" val="37543631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9208721-1D25-45D5-BB92-8F808ABB7844}"/>
              </a:ext>
            </a:extLst>
          </p:cNvPr>
          <p:cNvSpPr>
            <a:spLocks noGrp="1"/>
          </p:cNvSpPr>
          <p:nvPr>
            <p:ph type="title"/>
          </p:nvPr>
        </p:nvSpPr>
        <p:spPr/>
        <p:txBody>
          <a:bodyPr>
            <a:normAutofit fontScale="90000"/>
          </a:bodyPr>
          <a:lstStyle/>
          <a:p>
            <a:r>
              <a:rPr lang="it-IT" dirty="0"/>
              <a:t>…Inoltre il Policy maker può essere visto come un </a:t>
            </a:r>
            <a:r>
              <a:rPr lang="it-IT" b="1" dirty="0"/>
              <a:t>insieme di enti </a:t>
            </a:r>
            <a:r>
              <a:rPr lang="it-IT" dirty="0"/>
              <a:t>sotto vari profili</a:t>
            </a:r>
            <a:br>
              <a:rPr lang="it-IT" dirty="0"/>
            </a:br>
            <a:endParaRPr lang="it-IT" dirty="0"/>
          </a:p>
        </p:txBody>
      </p:sp>
      <p:sp>
        <p:nvSpPr>
          <p:cNvPr id="3" name="Segnaposto contenuto 2">
            <a:extLst>
              <a:ext uri="{FF2B5EF4-FFF2-40B4-BE49-F238E27FC236}">
                <a16:creationId xmlns:a16="http://schemas.microsoft.com/office/drawing/2014/main" id="{FDC1883D-C691-404B-8F2E-025722A61EFB}"/>
              </a:ext>
            </a:extLst>
          </p:cNvPr>
          <p:cNvSpPr>
            <a:spLocks noGrp="1"/>
          </p:cNvSpPr>
          <p:nvPr>
            <p:ph idx="1"/>
          </p:nvPr>
        </p:nvSpPr>
        <p:spPr/>
        <p:txBody>
          <a:bodyPr>
            <a:normAutofit/>
          </a:bodyPr>
          <a:lstStyle/>
          <a:p>
            <a:pPr>
              <a:lnSpc>
                <a:spcPct val="80000"/>
              </a:lnSpc>
              <a:buClr>
                <a:schemeClr val="accent1"/>
              </a:buClr>
              <a:buSzPct val="65000"/>
              <a:buFont typeface="Wingdings" panose="05000000000000000000" pitchFamily="2" charset="2"/>
              <a:buChar char="§"/>
            </a:pPr>
            <a:r>
              <a:rPr lang="it-IT" b="1" dirty="0"/>
              <a:t>A.</a:t>
            </a:r>
            <a:r>
              <a:rPr lang="it-IT" dirty="0"/>
              <a:t> Secondo </a:t>
            </a:r>
            <a:r>
              <a:rPr lang="it-IT" dirty="0">
                <a:solidFill>
                  <a:srgbClr val="FF0000"/>
                </a:solidFill>
              </a:rPr>
              <a:t>la natura dei </a:t>
            </a:r>
            <a:r>
              <a:rPr lang="it-IT" b="1" dirty="0">
                <a:solidFill>
                  <a:srgbClr val="FF0000"/>
                </a:solidFill>
              </a:rPr>
              <a:t>fini/obiettivi</a:t>
            </a:r>
            <a:r>
              <a:rPr lang="it-IT" dirty="0"/>
              <a:t> perseguiti. Nell’esempio di </a:t>
            </a:r>
            <a:r>
              <a:rPr lang="it-IT" dirty="0" err="1"/>
              <a:t>Musgrave</a:t>
            </a:r>
            <a:r>
              <a:rPr lang="it-IT" dirty="0"/>
              <a:t>, il PM è costituito da 3 «uffici»: </a:t>
            </a:r>
          </a:p>
          <a:p>
            <a:pPr marL="633413" lvl="1" indent="-419100">
              <a:lnSpc>
                <a:spcPct val="80000"/>
              </a:lnSpc>
              <a:buFont typeface="Wingdings" panose="05000000000000000000" pitchFamily="2" charset="2"/>
              <a:buChar char="§"/>
            </a:pPr>
            <a:r>
              <a:rPr lang="it-IT" dirty="0"/>
              <a:t>L’ufficio/ente allocativo (</a:t>
            </a:r>
            <a:r>
              <a:rPr lang="it-IT" b="1" dirty="0">
                <a:solidFill>
                  <a:srgbClr val="0033CC"/>
                </a:solidFill>
              </a:rPr>
              <a:t>efficienza microeconomica</a:t>
            </a:r>
            <a:r>
              <a:rPr lang="it-IT" dirty="0"/>
              <a:t>),</a:t>
            </a:r>
          </a:p>
          <a:p>
            <a:pPr marL="633413" lvl="1" indent="-419100">
              <a:lnSpc>
                <a:spcPct val="80000"/>
              </a:lnSpc>
              <a:buFont typeface="Wingdings" panose="05000000000000000000" pitchFamily="2" charset="2"/>
              <a:buChar char="§"/>
            </a:pPr>
            <a:r>
              <a:rPr lang="it-IT" dirty="0"/>
              <a:t>L’ufficio/ente di stabilizzazione (</a:t>
            </a:r>
            <a:r>
              <a:rPr lang="it-IT" b="1" dirty="0">
                <a:solidFill>
                  <a:srgbClr val="0033CC"/>
                </a:solidFill>
              </a:rPr>
              <a:t>efficienza macroeconomica</a:t>
            </a:r>
            <a:r>
              <a:rPr lang="it-IT" dirty="0"/>
              <a:t>)</a:t>
            </a:r>
          </a:p>
          <a:p>
            <a:pPr marL="633413" lvl="1" indent="-419100">
              <a:lnSpc>
                <a:spcPct val="80000"/>
              </a:lnSpc>
              <a:buFont typeface="Wingdings" panose="05000000000000000000" pitchFamily="2" charset="2"/>
              <a:buChar char="§"/>
            </a:pPr>
            <a:r>
              <a:rPr lang="it-IT" dirty="0"/>
              <a:t>L’ufficio/ente redistributivo (</a:t>
            </a:r>
            <a:r>
              <a:rPr lang="it-IT" b="1" dirty="0">
                <a:solidFill>
                  <a:srgbClr val="0033CC"/>
                </a:solidFill>
              </a:rPr>
              <a:t>redistribuzione del reddito</a:t>
            </a:r>
            <a:r>
              <a:rPr lang="it-IT" dirty="0"/>
              <a:t>)</a:t>
            </a:r>
          </a:p>
          <a:p>
            <a:pPr marL="176213" indent="-419100">
              <a:lnSpc>
                <a:spcPct val="80000"/>
              </a:lnSpc>
              <a:buFont typeface="Wingdings" panose="05000000000000000000" pitchFamily="2" charset="2"/>
              <a:buChar char="§"/>
            </a:pPr>
            <a:r>
              <a:rPr lang="it-IT" dirty="0"/>
              <a:t>Tali enti possono godere di un certo </a:t>
            </a:r>
            <a:r>
              <a:rPr lang="it-IT" dirty="0">
                <a:solidFill>
                  <a:srgbClr val="FF0000"/>
                </a:solidFill>
              </a:rPr>
              <a:t>grado di separabilità</a:t>
            </a:r>
            <a:r>
              <a:rPr lang="it-IT" dirty="0"/>
              <a:t> tra gli aspetti micro-, macroeconomici e distributivi:</a:t>
            </a:r>
          </a:p>
          <a:p>
            <a:pPr marL="801688" lvl="1" indent="-457200">
              <a:buFont typeface="Wingdings" panose="05000000000000000000" pitchFamily="2" charset="2"/>
              <a:buChar char="q"/>
            </a:pPr>
            <a:r>
              <a:rPr lang="it-IT" dirty="0"/>
              <a:t>Alcuni economisti sostengono che la separazione dei compiti è possibile = </a:t>
            </a:r>
            <a:r>
              <a:rPr lang="it-IT" dirty="0">
                <a:solidFill>
                  <a:srgbClr val="0033CC"/>
                </a:solidFill>
              </a:rPr>
              <a:t>decentramento</a:t>
            </a:r>
          </a:p>
          <a:p>
            <a:pPr marL="801688" lvl="1" indent="-457200">
              <a:buFont typeface="Wingdings" panose="05000000000000000000" pitchFamily="2" charset="2"/>
              <a:buChar char="q"/>
            </a:pPr>
            <a:r>
              <a:rPr lang="it-IT" dirty="0"/>
              <a:t>Altri asseriscono che il </a:t>
            </a:r>
            <a:r>
              <a:rPr lang="it-IT" dirty="0">
                <a:solidFill>
                  <a:srgbClr val="0033CC"/>
                </a:solidFill>
              </a:rPr>
              <a:t>coordinamento</a:t>
            </a:r>
            <a:r>
              <a:rPr lang="it-IT" dirty="0"/>
              <a:t> è imprescindibile (Caso sanità e Covid-19)</a:t>
            </a:r>
          </a:p>
          <a:p>
            <a:endParaRPr lang="it-IT" dirty="0"/>
          </a:p>
        </p:txBody>
      </p:sp>
      <p:sp>
        <p:nvSpPr>
          <p:cNvPr id="4" name="Segnaposto numero diapositiva 3">
            <a:extLst>
              <a:ext uri="{FF2B5EF4-FFF2-40B4-BE49-F238E27FC236}">
                <a16:creationId xmlns:a16="http://schemas.microsoft.com/office/drawing/2014/main" id="{7541C3FB-1A35-4981-9A1C-E958F70EB862}"/>
              </a:ext>
            </a:extLst>
          </p:cNvPr>
          <p:cNvSpPr>
            <a:spLocks noGrp="1"/>
          </p:cNvSpPr>
          <p:nvPr>
            <p:ph type="sldNum" sz="quarter" idx="12"/>
          </p:nvPr>
        </p:nvSpPr>
        <p:spPr/>
        <p:txBody>
          <a:bodyPr/>
          <a:lstStyle/>
          <a:p>
            <a:fld id="{A9A6D829-A7BA-4E1C-A264-FFB1E4602FB5}" type="slidenum">
              <a:rPr lang="en-US" smtClean="0"/>
              <a:t>11</a:t>
            </a:fld>
            <a:endParaRPr lang="en-US"/>
          </a:p>
        </p:txBody>
      </p:sp>
    </p:spTree>
    <p:extLst>
      <p:ext uri="{BB962C8B-B14F-4D97-AF65-F5344CB8AC3E}">
        <p14:creationId xmlns:p14="http://schemas.microsoft.com/office/powerpoint/2010/main" val="26026260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it-IT" sz="3800"/>
              <a:t>Le 3 categorie principali dell’attività dello Stato secondo Musgrave (1959)</a:t>
            </a:r>
          </a:p>
        </p:txBody>
      </p:sp>
      <p:sp>
        <p:nvSpPr>
          <p:cNvPr id="26627" name="Rectangle 3"/>
          <p:cNvSpPr>
            <a:spLocks noGrp="1" noChangeArrowheads="1"/>
          </p:cNvSpPr>
          <p:nvPr>
            <p:ph type="body" idx="1"/>
          </p:nvPr>
        </p:nvSpPr>
        <p:spPr>
          <a:xfrm>
            <a:off x="804672" y="1621945"/>
            <a:ext cx="10424160" cy="4530725"/>
          </a:xfrm>
        </p:spPr>
        <p:txBody>
          <a:bodyPr>
            <a:noAutofit/>
          </a:bodyPr>
          <a:lstStyle/>
          <a:p>
            <a:pPr>
              <a:lnSpc>
                <a:spcPct val="80000"/>
              </a:lnSpc>
            </a:pPr>
            <a:r>
              <a:rPr lang="it-IT" sz="2000" b="1" dirty="0"/>
              <a:t>1.- Allocazione (efficienza micro)</a:t>
            </a:r>
            <a:r>
              <a:rPr lang="it-IT" sz="2000" dirty="0"/>
              <a:t>- Consiste nello stabilire </a:t>
            </a:r>
            <a:r>
              <a:rPr lang="it-IT" sz="2000" i="1" u="sng" dirty="0">
                <a:solidFill>
                  <a:srgbClr val="FF0000"/>
                </a:solidFill>
              </a:rPr>
              <a:t>quali beni produrre</a:t>
            </a:r>
            <a:r>
              <a:rPr lang="it-IT" sz="2000" dirty="0"/>
              <a:t>. In buona parte lo stato produce </a:t>
            </a:r>
            <a:r>
              <a:rPr lang="it-IT" sz="2000" b="1" dirty="0">
                <a:solidFill>
                  <a:srgbClr val="0033CC"/>
                </a:solidFill>
              </a:rPr>
              <a:t>beni pubblici </a:t>
            </a:r>
            <a:r>
              <a:rPr lang="it-IT" sz="2000" dirty="0"/>
              <a:t>(previdenza, difesa, sanità, istruzione...) ma non necessariamente (possono anche essere </a:t>
            </a:r>
            <a:r>
              <a:rPr lang="it-IT" sz="2000" dirty="0">
                <a:solidFill>
                  <a:srgbClr val="0033CC"/>
                </a:solidFill>
              </a:rPr>
              <a:t>beni privati forniti al pubblico </a:t>
            </a:r>
            <a:r>
              <a:rPr lang="it-IT" sz="2000" dirty="0"/>
              <a:t>da imprese nazionalizzate o da imprese le cui azioni sono possedute direttamente o indirettamente dal governo (per es. ferrovie, telecomunicazioni, poste, acquedotti, energia...).</a:t>
            </a:r>
          </a:p>
          <a:p>
            <a:pPr>
              <a:lnSpc>
                <a:spcPct val="80000"/>
              </a:lnSpc>
            </a:pPr>
            <a:r>
              <a:rPr lang="it-IT" sz="2000" b="1" dirty="0"/>
              <a:t>2. Stabilizzazione (efficienza macro) </a:t>
            </a:r>
            <a:r>
              <a:rPr lang="it-IT" sz="2000" dirty="0"/>
              <a:t>- l'intervento pubblico può avere </a:t>
            </a:r>
            <a:r>
              <a:rPr lang="it-IT" sz="2000" b="1" i="1" u="sng" dirty="0">
                <a:solidFill>
                  <a:srgbClr val="FF0000"/>
                </a:solidFill>
              </a:rPr>
              <a:t>effetti anticiclici</a:t>
            </a:r>
            <a:r>
              <a:rPr lang="it-IT" sz="2000" dirty="0"/>
              <a:t> se espande </a:t>
            </a:r>
            <a:r>
              <a:rPr lang="it-IT" sz="2000" b="1" dirty="0">
                <a:solidFill>
                  <a:srgbClr val="0033CC"/>
                </a:solidFill>
              </a:rPr>
              <a:t>G</a:t>
            </a:r>
            <a:r>
              <a:rPr lang="it-IT" sz="2000" dirty="0"/>
              <a:t> (spesa) in momenti di crisi e aumenta </a:t>
            </a:r>
            <a:r>
              <a:rPr lang="it-IT" sz="2000" b="1" dirty="0">
                <a:solidFill>
                  <a:srgbClr val="0033CC"/>
                </a:solidFill>
              </a:rPr>
              <a:t>T</a:t>
            </a:r>
            <a:r>
              <a:rPr lang="it-IT" sz="2000" dirty="0"/>
              <a:t> (entrate tributarie) nei periodi di forte espansione, ma anche con gli stabilizzatori automatici (imposte, sussidi, assegni erogati a famiglie e imprese, ecc.). Si tratta della </a:t>
            </a:r>
            <a:r>
              <a:rPr lang="it-IT" sz="2000" b="1" dirty="0"/>
              <a:t>spesa sociale</a:t>
            </a:r>
            <a:r>
              <a:rPr lang="it-IT" sz="2000" dirty="0"/>
              <a:t> (già citata sopra) e dei </a:t>
            </a:r>
            <a:r>
              <a:rPr lang="it-IT" sz="2000" b="1" dirty="0"/>
              <a:t>trasferimenti </a:t>
            </a:r>
            <a:r>
              <a:rPr lang="it-IT" sz="2000" dirty="0"/>
              <a:t>in genere (spese senza controprestazione) hanno l'effetto di stabilizzare la domanda aggregata, creando uno "zoccolo duro" di spesa per consumi; ma anche le </a:t>
            </a:r>
            <a:r>
              <a:rPr lang="it-IT" sz="2000" b="1" dirty="0"/>
              <a:t>aliquote fiscali</a:t>
            </a:r>
            <a:r>
              <a:rPr lang="it-IT" sz="2000" dirty="0"/>
              <a:t>, ecc.</a:t>
            </a:r>
          </a:p>
          <a:p>
            <a:pPr>
              <a:lnSpc>
                <a:spcPct val="80000"/>
              </a:lnSpc>
            </a:pPr>
            <a:r>
              <a:rPr lang="it-IT" sz="2000" b="1" dirty="0"/>
              <a:t>3.- Redistribuzione </a:t>
            </a:r>
            <a:r>
              <a:rPr lang="it-IT" sz="2000" dirty="0"/>
              <a:t>- </a:t>
            </a:r>
            <a:r>
              <a:rPr lang="it-IT" sz="2000" b="1" i="1" u="sng" dirty="0"/>
              <a:t>Prelievo fiscale e spesa pubblica</a:t>
            </a:r>
            <a:r>
              <a:rPr lang="it-IT" sz="2000" dirty="0"/>
              <a:t> (vedi tabella) determinano una </a:t>
            </a:r>
            <a:r>
              <a:rPr lang="it-IT" sz="2000" u="sng" dirty="0">
                <a:solidFill>
                  <a:srgbClr val="FF0000"/>
                </a:solidFill>
              </a:rPr>
              <a:t>redistribuzione del reddito</a:t>
            </a:r>
            <a:r>
              <a:rPr lang="it-IT" sz="2000" dirty="0"/>
              <a:t>. C'è chi paga più tasse, e chi beneficia maggiormente della spesa pubblica. Quindi il benessere dei cittadini viene modificato dall'intervento dello Stato. La </a:t>
            </a:r>
            <a:r>
              <a:rPr lang="it-IT" sz="2000" b="1" dirty="0">
                <a:solidFill>
                  <a:srgbClr val="0033CC"/>
                </a:solidFill>
              </a:rPr>
              <a:t>spesa sociale </a:t>
            </a:r>
            <a:r>
              <a:rPr lang="it-IT" sz="2000" dirty="0"/>
              <a:t>ha come compito proprio quello di redistribuire risorse tra coloro che ne hanno in abbondanza a coloro che a causa di qualche avvenimento avverso sono in situazione di difficoltà (vecchiaia, malattia, invalidità, povertà...). Lo stato finanzia anche servizi meritori (l'università, riducendo le tasse da circa 10mila euro di costo pro capite annue ad un importo variabile tra 0 e circa 2.825€ circa per gli studenti di </a:t>
            </a:r>
            <a:r>
              <a:rPr lang="it-IT" sz="2000" dirty="0" err="1"/>
              <a:t>UniTS</a:t>
            </a:r>
            <a:r>
              <a:rPr lang="it-IT" sz="2000" dirty="0"/>
              <a:t>).</a:t>
            </a:r>
          </a:p>
        </p:txBody>
      </p:sp>
      <p:sp>
        <p:nvSpPr>
          <p:cNvPr id="2" name="Segnaposto numero diapositiva 1">
            <a:extLst>
              <a:ext uri="{FF2B5EF4-FFF2-40B4-BE49-F238E27FC236}">
                <a16:creationId xmlns:a16="http://schemas.microsoft.com/office/drawing/2014/main" id="{82E2396F-6E45-40B7-8A91-EDF0430E8B9B}"/>
              </a:ext>
            </a:extLst>
          </p:cNvPr>
          <p:cNvSpPr>
            <a:spLocks noGrp="1"/>
          </p:cNvSpPr>
          <p:nvPr>
            <p:ph type="sldNum" sz="quarter" idx="12"/>
          </p:nvPr>
        </p:nvSpPr>
        <p:spPr/>
        <p:txBody>
          <a:bodyPr/>
          <a:lstStyle/>
          <a:p>
            <a:fld id="{A9A6D829-A7BA-4E1C-A264-FFB1E4602FB5}" type="slidenum">
              <a:rPr lang="en-US" smtClean="0"/>
              <a:t>12</a:t>
            </a:fld>
            <a:endParaRPr lang="en-US"/>
          </a:p>
        </p:txBody>
      </p:sp>
    </p:spTree>
    <p:extLst>
      <p:ext uri="{BB962C8B-B14F-4D97-AF65-F5344CB8AC3E}">
        <p14:creationId xmlns:p14="http://schemas.microsoft.com/office/powerpoint/2010/main" val="42223933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1086438" y="575174"/>
            <a:ext cx="2791968" cy="1325563"/>
          </a:xfrm>
        </p:spPr>
        <p:txBody>
          <a:bodyPr>
            <a:noAutofit/>
          </a:bodyPr>
          <a:lstStyle/>
          <a:p>
            <a:r>
              <a:rPr lang="it-IT" sz="2400" b="1" dirty="0"/>
              <a:t>Composizione della Spesa Pubblica Primaria per Funzione (livello Macro): i fini/obiettivi</a:t>
            </a:r>
          </a:p>
        </p:txBody>
      </p:sp>
      <p:sp>
        <p:nvSpPr>
          <p:cNvPr id="8" name="Rettangolo 7"/>
          <p:cNvSpPr/>
          <p:nvPr/>
        </p:nvSpPr>
        <p:spPr>
          <a:xfrm>
            <a:off x="886264" y="2552973"/>
            <a:ext cx="3804608" cy="646331"/>
          </a:xfrm>
          <a:prstGeom prst="rect">
            <a:avLst/>
          </a:prstGeom>
        </p:spPr>
        <p:txBody>
          <a:bodyPr wrap="square">
            <a:spAutoFit/>
          </a:bodyPr>
          <a:lstStyle/>
          <a:p>
            <a:r>
              <a:rPr lang="en-US" dirty="0">
                <a:hlinkClick r:id="rId2"/>
              </a:rPr>
              <a:t>La </a:t>
            </a:r>
            <a:r>
              <a:rPr lang="en-US" dirty="0" err="1">
                <a:hlinkClick r:id="rId2"/>
              </a:rPr>
              <a:t>Spesa</a:t>
            </a:r>
            <a:r>
              <a:rPr lang="en-US" dirty="0">
                <a:hlinkClick r:id="rId2"/>
              </a:rPr>
              <a:t> </a:t>
            </a:r>
            <a:r>
              <a:rPr lang="en-US" dirty="0" err="1">
                <a:hlinkClick r:id="rId2"/>
              </a:rPr>
              <a:t>Pubblica</a:t>
            </a:r>
            <a:r>
              <a:rPr lang="en-US" dirty="0">
                <a:hlinkClick r:id="rId2"/>
              </a:rPr>
              <a:t> in Europa </a:t>
            </a:r>
            <a:r>
              <a:rPr lang="en-US" dirty="0" err="1">
                <a:hlinkClick r:id="rId2"/>
              </a:rPr>
              <a:t>anni</a:t>
            </a:r>
            <a:r>
              <a:rPr lang="en-US" dirty="0">
                <a:hlinkClick r:id="rId2"/>
              </a:rPr>
              <a:t> 2009-2017</a:t>
            </a:r>
            <a:endParaRPr lang="en-US" dirty="0"/>
          </a:p>
        </p:txBody>
      </p:sp>
      <p:pic>
        <p:nvPicPr>
          <p:cNvPr id="9" name="Immagine 8"/>
          <p:cNvPicPr>
            <a:picLocks noChangeAspect="1"/>
          </p:cNvPicPr>
          <p:nvPr/>
        </p:nvPicPr>
        <p:blipFill>
          <a:blip r:embed="rId3"/>
          <a:stretch>
            <a:fillRect/>
          </a:stretch>
        </p:blipFill>
        <p:spPr>
          <a:xfrm>
            <a:off x="4964843" y="143257"/>
            <a:ext cx="6108541" cy="6540247"/>
          </a:xfrm>
          <a:prstGeom prst="rect">
            <a:avLst/>
          </a:prstGeom>
        </p:spPr>
      </p:pic>
      <p:sp>
        <p:nvSpPr>
          <p:cNvPr id="10" name="Freccia a destra 9"/>
          <p:cNvSpPr/>
          <p:nvPr/>
        </p:nvSpPr>
        <p:spPr>
          <a:xfrm>
            <a:off x="4690872" y="3474720"/>
            <a:ext cx="228600" cy="14630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ttangolo 10"/>
          <p:cNvSpPr/>
          <p:nvPr/>
        </p:nvSpPr>
        <p:spPr>
          <a:xfrm>
            <a:off x="4964843" y="3474720"/>
            <a:ext cx="6108541" cy="21031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e 11"/>
          <p:cNvSpPr/>
          <p:nvPr/>
        </p:nvSpPr>
        <p:spPr>
          <a:xfrm>
            <a:off x="9930384" y="3474720"/>
            <a:ext cx="182880" cy="219456"/>
          </a:xfrm>
          <a:prstGeom prst="ellipse">
            <a:avLst/>
          </a:prstGeom>
          <a:no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e 13"/>
          <p:cNvSpPr/>
          <p:nvPr/>
        </p:nvSpPr>
        <p:spPr>
          <a:xfrm>
            <a:off x="9930384" y="6492014"/>
            <a:ext cx="182880" cy="219456"/>
          </a:xfrm>
          <a:prstGeom prst="ellipse">
            <a:avLst/>
          </a:prstGeom>
          <a:no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ttangolo 12"/>
          <p:cNvSpPr/>
          <p:nvPr/>
        </p:nvSpPr>
        <p:spPr>
          <a:xfrm>
            <a:off x="9930384" y="5989320"/>
            <a:ext cx="182880" cy="34747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CasellaDiTesto 14"/>
          <p:cNvSpPr txBox="1"/>
          <p:nvPr/>
        </p:nvSpPr>
        <p:spPr>
          <a:xfrm>
            <a:off x="999744" y="4489704"/>
            <a:ext cx="3864864" cy="2031325"/>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it-IT" dirty="0"/>
              <a:t>Dati di contesto per l’Italia al 31.12.2021:</a:t>
            </a:r>
          </a:p>
          <a:p>
            <a:pPr algn="ctr"/>
            <a:r>
              <a:rPr lang="it-IT" dirty="0"/>
              <a:t>PIL 2021= 1.673.852 milioni di €</a:t>
            </a:r>
          </a:p>
          <a:p>
            <a:pPr algn="ctr"/>
            <a:r>
              <a:rPr lang="it-IT" dirty="0"/>
              <a:t>(PIL 2020= 1575 miliardi di €)</a:t>
            </a:r>
          </a:p>
          <a:p>
            <a:pPr algn="ctr"/>
            <a:r>
              <a:rPr lang="it-IT" dirty="0"/>
              <a:t>Debito Pubblico 2021= </a:t>
            </a:r>
            <a:r>
              <a:rPr lang="it-IT" b="1" dirty="0"/>
              <a:t>2.678 </a:t>
            </a:r>
            <a:r>
              <a:rPr lang="it-IT" dirty="0"/>
              <a:t>mil. di €</a:t>
            </a:r>
          </a:p>
          <a:p>
            <a:pPr algn="ctr"/>
            <a:r>
              <a:rPr lang="it-IT" dirty="0"/>
              <a:t>(Debito Pubblico 2020 = 2569 mil. di €)</a:t>
            </a:r>
          </a:p>
          <a:p>
            <a:pPr algn="ctr"/>
            <a:endParaRPr lang="en-US" dirty="0"/>
          </a:p>
        </p:txBody>
      </p:sp>
      <p:sp>
        <p:nvSpPr>
          <p:cNvPr id="2" name="Segnaposto numero diapositiva 1">
            <a:extLst>
              <a:ext uri="{FF2B5EF4-FFF2-40B4-BE49-F238E27FC236}">
                <a16:creationId xmlns:a16="http://schemas.microsoft.com/office/drawing/2014/main" id="{1457A114-A6B1-40C3-A4CA-67D676D049AF}"/>
              </a:ext>
            </a:extLst>
          </p:cNvPr>
          <p:cNvSpPr>
            <a:spLocks noGrp="1"/>
          </p:cNvSpPr>
          <p:nvPr>
            <p:ph type="sldNum" sz="quarter" idx="12"/>
          </p:nvPr>
        </p:nvSpPr>
        <p:spPr/>
        <p:txBody>
          <a:bodyPr/>
          <a:lstStyle/>
          <a:p>
            <a:fld id="{A9A6D829-A7BA-4E1C-A264-FFB1E4602FB5}" type="slidenum">
              <a:rPr lang="en-US" smtClean="0"/>
              <a:t>13</a:t>
            </a:fld>
            <a:endParaRPr lang="en-US"/>
          </a:p>
        </p:txBody>
      </p:sp>
    </p:spTree>
    <p:extLst>
      <p:ext uri="{BB962C8B-B14F-4D97-AF65-F5344CB8AC3E}">
        <p14:creationId xmlns:p14="http://schemas.microsoft.com/office/powerpoint/2010/main" val="28643208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it-IT" sz="3800" dirty="0"/>
              <a:t>Il Policy Maker (o insieme di enti) può essere inteso anche..</a:t>
            </a:r>
          </a:p>
        </p:txBody>
      </p:sp>
      <p:sp>
        <p:nvSpPr>
          <p:cNvPr id="12291" name="Rectangle 3"/>
          <p:cNvSpPr>
            <a:spLocks noGrp="1" noChangeArrowheads="1"/>
          </p:cNvSpPr>
          <p:nvPr>
            <p:ph type="body" idx="1"/>
          </p:nvPr>
        </p:nvSpPr>
        <p:spPr>
          <a:xfrm>
            <a:off x="870712" y="2141537"/>
            <a:ext cx="10515600" cy="4351338"/>
          </a:xfrm>
        </p:spPr>
        <p:txBody>
          <a:bodyPr>
            <a:noAutofit/>
          </a:bodyPr>
          <a:lstStyle/>
          <a:p>
            <a:pPr marL="571500" indent="-571500">
              <a:buFont typeface="Wingdings" pitchFamily="2" charset="2"/>
              <a:buAutoNum type="alphaUcPeriod" startAt="2"/>
            </a:pPr>
            <a:r>
              <a:rPr lang="it-IT" dirty="0"/>
              <a:t>Secondo </a:t>
            </a:r>
            <a:r>
              <a:rPr lang="it-IT" dirty="0">
                <a:solidFill>
                  <a:srgbClr val="FF0000"/>
                </a:solidFill>
              </a:rPr>
              <a:t>l’ambito</a:t>
            </a:r>
            <a:r>
              <a:rPr lang="it-IT" dirty="0"/>
              <a:t> dell’intervento:</a:t>
            </a:r>
          </a:p>
          <a:p>
            <a:pPr marL="839788" lvl="1" indent="-495300">
              <a:buFont typeface="Wingdings" pitchFamily="2" charset="2"/>
              <a:buChar char="n"/>
            </a:pPr>
            <a:r>
              <a:rPr lang="it-IT" sz="2800" dirty="0"/>
              <a:t>Internazionale (UE, Commissione Europea)</a:t>
            </a:r>
          </a:p>
          <a:p>
            <a:pPr marL="839788" lvl="1" indent="-495300">
              <a:buFont typeface="Wingdings" pitchFamily="2" charset="2"/>
              <a:buChar char="n"/>
            </a:pPr>
            <a:r>
              <a:rPr lang="it-IT" sz="2800" dirty="0"/>
              <a:t>Nazionale (il Governo o la Banca Centrale)</a:t>
            </a:r>
          </a:p>
          <a:p>
            <a:pPr marL="839788" lvl="1" indent="-495300">
              <a:buFont typeface="Wingdings" pitchFamily="2" charset="2"/>
              <a:buChar char="n"/>
            </a:pPr>
            <a:r>
              <a:rPr lang="it-IT" sz="2800" dirty="0"/>
              <a:t>Territoriale (Regioni, «Province», Comuni) (</a:t>
            </a:r>
            <a:r>
              <a:rPr lang="it-IT" sz="2800" b="1" dirty="0"/>
              <a:t>Titolo V Cost</a:t>
            </a:r>
            <a:r>
              <a:rPr lang="it-IT" sz="2800" dirty="0"/>
              <a:t>.)</a:t>
            </a:r>
          </a:p>
          <a:p>
            <a:pPr marL="571500" indent="-571500">
              <a:buFont typeface="Wingdings" pitchFamily="2" charset="2"/>
              <a:buAutoNum type="alphaUcPeriod" startAt="3"/>
            </a:pPr>
            <a:r>
              <a:rPr lang="it-IT" dirty="0"/>
              <a:t>Secondo la </a:t>
            </a:r>
            <a:r>
              <a:rPr lang="it-IT" dirty="0">
                <a:solidFill>
                  <a:srgbClr val="FF0000"/>
                </a:solidFill>
              </a:rPr>
              <a:t>natura dei compiti</a:t>
            </a:r>
            <a:r>
              <a:rPr lang="it-IT" dirty="0"/>
              <a:t> svolti dal </a:t>
            </a:r>
            <a:r>
              <a:rPr lang="it-IT" i="1" dirty="0"/>
              <a:t>policy maker:</a:t>
            </a:r>
          </a:p>
          <a:p>
            <a:pPr marL="839788" lvl="1" indent="-495300">
              <a:buFont typeface="Wingdings" pitchFamily="2" charset="2"/>
              <a:buChar char="n"/>
            </a:pPr>
            <a:r>
              <a:rPr lang="it-IT" sz="2800" i="1" dirty="0"/>
              <a:t>Politici (</a:t>
            </a:r>
            <a:r>
              <a:rPr lang="it-IT" sz="2800" dirty="0"/>
              <a:t>individuano i fini e le azioni per raggiungerli</a:t>
            </a:r>
            <a:r>
              <a:rPr lang="it-IT" sz="2800" i="1" dirty="0"/>
              <a:t>)</a:t>
            </a:r>
          </a:p>
          <a:p>
            <a:pPr marL="839788" lvl="1" indent="-495300">
              <a:buFont typeface="Wingdings" pitchFamily="2" charset="2"/>
              <a:buChar char="n"/>
            </a:pPr>
            <a:r>
              <a:rPr lang="it-IT" sz="2800" i="1" dirty="0"/>
              <a:t>Burocrati (</a:t>
            </a:r>
            <a:r>
              <a:rPr lang="it-IT" sz="2800" dirty="0"/>
              <a:t>operatori che mettono in atto le misure individuate</a:t>
            </a:r>
            <a:r>
              <a:rPr lang="it-IT" sz="2800" i="1" dirty="0"/>
              <a:t>)</a:t>
            </a:r>
          </a:p>
          <a:p>
            <a:pPr marL="571500" indent="-571500"/>
            <a:endParaRPr lang="it-IT" i="1" dirty="0"/>
          </a:p>
        </p:txBody>
      </p:sp>
      <p:sp>
        <p:nvSpPr>
          <p:cNvPr id="2" name="Segnaposto numero diapositiva 1">
            <a:extLst>
              <a:ext uri="{FF2B5EF4-FFF2-40B4-BE49-F238E27FC236}">
                <a16:creationId xmlns:a16="http://schemas.microsoft.com/office/drawing/2014/main" id="{22D52F8E-D094-4BD9-A925-128ECC896E96}"/>
              </a:ext>
            </a:extLst>
          </p:cNvPr>
          <p:cNvSpPr>
            <a:spLocks noGrp="1"/>
          </p:cNvSpPr>
          <p:nvPr>
            <p:ph type="sldNum" sz="quarter" idx="12"/>
          </p:nvPr>
        </p:nvSpPr>
        <p:spPr/>
        <p:txBody>
          <a:bodyPr/>
          <a:lstStyle/>
          <a:p>
            <a:fld id="{A9A6D829-A7BA-4E1C-A264-FFB1E4602FB5}" type="slidenum">
              <a:rPr lang="en-US" smtClean="0"/>
              <a:t>14</a:t>
            </a:fld>
            <a:endParaRPr lang="en-US"/>
          </a:p>
        </p:txBody>
      </p:sp>
    </p:spTree>
    <p:extLst>
      <p:ext uri="{BB962C8B-B14F-4D97-AF65-F5344CB8AC3E}">
        <p14:creationId xmlns:p14="http://schemas.microsoft.com/office/powerpoint/2010/main" val="35272616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it-IT" sz="3800" dirty="0"/>
              <a:t>La scuola della </a:t>
            </a:r>
            <a:r>
              <a:rPr lang="it-IT" sz="3800" i="1" dirty="0" err="1"/>
              <a:t>political</a:t>
            </a:r>
            <a:r>
              <a:rPr lang="it-IT" sz="3800" i="1" dirty="0"/>
              <a:t> economy</a:t>
            </a:r>
          </a:p>
        </p:txBody>
      </p:sp>
      <p:sp>
        <p:nvSpPr>
          <p:cNvPr id="13315" name="Rectangle 3"/>
          <p:cNvSpPr>
            <a:spLocks noGrp="1" noChangeArrowheads="1"/>
          </p:cNvSpPr>
          <p:nvPr>
            <p:ph type="body" idx="1"/>
          </p:nvPr>
        </p:nvSpPr>
        <p:spPr>
          <a:xfrm>
            <a:off x="932688" y="1783080"/>
            <a:ext cx="10421112" cy="4198964"/>
          </a:xfrm>
        </p:spPr>
        <p:txBody>
          <a:bodyPr>
            <a:normAutofit/>
          </a:bodyPr>
          <a:lstStyle/>
          <a:p>
            <a:pPr marL="571500" indent="-571500">
              <a:lnSpc>
                <a:spcPct val="80000"/>
              </a:lnSpc>
            </a:pPr>
            <a:r>
              <a:rPr lang="it-IT" sz="2400" dirty="0"/>
              <a:t>I policy maker non sono solo enti astratti, ma  anche </a:t>
            </a:r>
            <a:r>
              <a:rPr lang="it-IT" sz="2400" b="1" i="1" u="sng" dirty="0"/>
              <a:t>donne/uomini in carne ed ossa</a:t>
            </a:r>
            <a:r>
              <a:rPr lang="it-IT" sz="2400" dirty="0"/>
              <a:t> che perseguono </a:t>
            </a:r>
            <a:r>
              <a:rPr lang="it-IT" sz="2400" dirty="0">
                <a:solidFill>
                  <a:srgbClr val="FF0000"/>
                </a:solidFill>
              </a:rPr>
              <a:t>fini propri</a:t>
            </a:r>
          </a:p>
          <a:p>
            <a:pPr marL="571500" indent="-571500">
              <a:lnSpc>
                <a:spcPct val="80000"/>
              </a:lnSpc>
            </a:pPr>
            <a:r>
              <a:rPr lang="it-IT" sz="2400" dirty="0"/>
              <a:t>Per questo motivo insorgono conflitti tra gli obiettivi dei policy maker e quelli della comunità, e</a:t>
            </a:r>
          </a:p>
          <a:p>
            <a:pPr marL="571500" indent="-571500">
              <a:lnSpc>
                <a:spcPct val="80000"/>
              </a:lnSpc>
            </a:pPr>
            <a:r>
              <a:rPr lang="it-IT" sz="2400" dirty="0"/>
              <a:t>tra gli uomini che costituiscono le autorità di politica, quindi vi sono </a:t>
            </a:r>
            <a:r>
              <a:rPr lang="it-IT" sz="2400" u="sng" dirty="0"/>
              <a:t>3 categorie di soggetti</a:t>
            </a:r>
            <a:r>
              <a:rPr lang="it-IT" sz="2400" dirty="0"/>
              <a:t>:</a:t>
            </a:r>
          </a:p>
          <a:p>
            <a:pPr marL="839788" lvl="1" indent="-495300">
              <a:lnSpc>
                <a:spcPct val="80000"/>
              </a:lnSpc>
              <a:buFont typeface="Wingdings" pitchFamily="2" charset="2"/>
              <a:buAutoNum type="arabicPeriod"/>
            </a:pPr>
            <a:r>
              <a:rPr lang="it-IT" b="1" dirty="0">
                <a:solidFill>
                  <a:srgbClr val="0033CC"/>
                </a:solidFill>
              </a:rPr>
              <a:t>Cittadini</a:t>
            </a:r>
          </a:p>
          <a:p>
            <a:pPr marL="839788" lvl="1" indent="-495300">
              <a:lnSpc>
                <a:spcPct val="80000"/>
              </a:lnSpc>
              <a:buFont typeface="Wingdings" pitchFamily="2" charset="2"/>
              <a:buAutoNum type="arabicPeriod"/>
            </a:pPr>
            <a:r>
              <a:rPr lang="it-IT" b="1" dirty="0">
                <a:solidFill>
                  <a:srgbClr val="0033CC"/>
                </a:solidFill>
              </a:rPr>
              <a:t>Politici</a:t>
            </a:r>
            <a:r>
              <a:rPr lang="it-IT" dirty="0"/>
              <a:t> (eletti dai cittadini che ad essi rispondono)</a:t>
            </a:r>
          </a:p>
          <a:p>
            <a:pPr marL="839788" lvl="1" indent="-495300">
              <a:lnSpc>
                <a:spcPct val="80000"/>
              </a:lnSpc>
              <a:buFont typeface="Wingdings" pitchFamily="2" charset="2"/>
              <a:buAutoNum type="arabicPeriod"/>
            </a:pPr>
            <a:r>
              <a:rPr lang="it-IT" b="1" dirty="0">
                <a:solidFill>
                  <a:srgbClr val="0033CC"/>
                </a:solidFill>
              </a:rPr>
              <a:t>Burocrati</a:t>
            </a:r>
            <a:r>
              <a:rPr lang="it-IT" dirty="0"/>
              <a:t> (che rispondono ai politici)</a:t>
            </a:r>
          </a:p>
          <a:p>
            <a:pPr marL="571500" indent="-571500">
              <a:lnSpc>
                <a:spcPct val="80000"/>
              </a:lnSpc>
              <a:buFont typeface="Wingdings" pitchFamily="2" charset="2"/>
              <a:buChar char="q"/>
            </a:pPr>
            <a:r>
              <a:rPr lang="it-IT" sz="2400" dirty="0"/>
              <a:t>Ognuno di questi soggetti persegue </a:t>
            </a:r>
            <a:r>
              <a:rPr lang="it-IT" sz="2400" b="1" i="1" u="sng" dirty="0"/>
              <a:t>fini propri</a:t>
            </a:r>
            <a:r>
              <a:rPr lang="it-IT" sz="2400" dirty="0"/>
              <a:t> e occorre studiarne i rapporti e le interdipendenze strategiche (</a:t>
            </a:r>
            <a:r>
              <a:rPr lang="it-IT" sz="2400" dirty="0">
                <a:cs typeface="Arial" charset="0"/>
              </a:rPr>
              <a:t>→ scuola della </a:t>
            </a:r>
            <a:r>
              <a:rPr lang="it-IT" sz="2400" dirty="0" err="1">
                <a:solidFill>
                  <a:srgbClr val="FF0000"/>
                </a:solidFill>
                <a:cs typeface="Arial" charset="0"/>
              </a:rPr>
              <a:t>Political</a:t>
            </a:r>
            <a:r>
              <a:rPr lang="it-IT" sz="2400" dirty="0">
                <a:solidFill>
                  <a:srgbClr val="FF0000"/>
                </a:solidFill>
                <a:cs typeface="Arial" charset="0"/>
              </a:rPr>
              <a:t> Economy</a:t>
            </a:r>
            <a:r>
              <a:rPr lang="it-IT" sz="2400" dirty="0">
                <a:cs typeface="Arial" charset="0"/>
              </a:rPr>
              <a:t>)</a:t>
            </a:r>
          </a:p>
        </p:txBody>
      </p:sp>
      <p:sp>
        <p:nvSpPr>
          <p:cNvPr id="2" name="Segnaposto numero diapositiva 1">
            <a:extLst>
              <a:ext uri="{FF2B5EF4-FFF2-40B4-BE49-F238E27FC236}">
                <a16:creationId xmlns:a16="http://schemas.microsoft.com/office/drawing/2014/main" id="{39F288C5-09D7-43BD-9E79-B37D83E81959}"/>
              </a:ext>
            </a:extLst>
          </p:cNvPr>
          <p:cNvSpPr>
            <a:spLocks noGrp="1"/>
          </p:cNvSpPr>
          <p:nvPr>
            <p:ph type="sldNum" sz="quarter" idx="12"/>
          </p:nvPr>
        </p:nvSpPr>
        <p:spPr/>
        <p:txBody>
          <a:bodyPr/>
          <a:lstStyle/>
          <a:p>
            <a:fld id="{A9A6D829-A7BA-4E1C-A264-FFB1E4602FB5}" type="slidenum">
              <a:rPr lang="en-US" smtClean="0"/>
              <a:t>15</a:t>
            </a:fld>
            <a:endParaRPr lang="en-US"/>
          </a:p>
        </p:txBody>
      </p:sp>
    </p:spTree>
    <p:extLst>
      <p:ext uri="{BB962C8B-B14F-4D97-AF65-F5344CB8AC3E}">
        <p14:creationId xmlns:p14="http://schemas.microsoft.com/office/powerpoint/2010/main" val="36964574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991544" y="188641"/>
            <a:ext cx="8229600" cy="1139825"/>
          </a:xfrm>
        </p:spPr>
        <p:txBody>
          <a:bodyPr/>
          <a:lstStyle/>
          <a:p>
            <a:r>
              <a:rPr lang="it-IT" dirty="0"/>
              <a:t>Ideologia e politica economica</a:t>
            </a:r>
          </a:p>
        </p:txBody>
      </p:sp>
      <p:sp>
        <p:nvSpPr>
          <p:cNvPr id="15363" name="Rectangle 3"/>
          <p:cNvSpPr>
            <a:spLocks noGrp="1" noChangeArrowheads="1"/>
          </p:cNvSpPr>
          <p:nvPr>
            <p:ph type="body" idx="1"/>
          </p:nvPr>
        </p:nvSpPr>
        <p:spPr>
          <a:xfrm>
            <a:off x="941832" y="1243215"/>
            <a:ext cx="10058400" cy="5185017"/>
          </a:xfrm>
        </p:spPr>
        <p:txBody>
          <a:bodyPr>
            <a:normAutofit fontScale="92500" lnSpcReduction="10000"/>
          </a:bodyPr>
          <a:lstStyle/>
          <a:p>
            <a:pPr>
              <a:lnSpc>
                <a:spcPct val="90000"/>
              </a:lnSpc>
            </a:pPr>
            <a:r>
              <a:rPr lang="it-IT" sz="2000" b="1" i="1" dirty="0">
                <a:solidFill>
                  <a:srgbClr val="0033CC"/>
                </a:solidFill>
              </a:rPr>
              <a:t>L’ideologia</a:t>
            </a:r>
            <a:r>
              <a:rPr lang="it-IT" sz="2000" dirty="0"/>
              <a:t> è importante per definire quale sia il modello (teorico) di politica economica che si adotterà</a:t>
            </a:r>
          </a:p>
          <a:p>
            <a:pPr>
              <a:lnSpc>
                <a:spcPct val="90000"/>
              </a:lnSpc>
            </a:pPr>
            <a:r>
              <a:rPr lang="it-IT" sz="2000" dirty="0"/>
              <a:t>Un modello è una </a:t>
            </a:r>
            <a:r>
              <a:rPr lang="it-IT" sz="2000" i="1" dirty="0">
                <a:solidFill>
                  <a:srgbClr val="FF0000"/>
                </a:solidFill>
              </a:rPr>
              <a:t>descrizione stilizzata e semplificata</a:t>
            </a:r>
            <a:r>
              <a:rPr lang="it-IT" sz="2000" dirty="0"/>
              <a:t> della realtà, quindi le caratteristiche base del </a:t>
            </a:r>
            <a:r>
              <a:rPr lang="it-IT" sz="2000" b="1" dirty="0"/>
              <a:t>modello</a:t>
            </a:r>
            <a:r>
              <a:rPr lang="it-IT" sz="2000" dirty="0"/>
              <a:t> sono:</a:t>
            </a:r>
          </a:p>
          <a:p>
            <a:pPr lvl="2">
              <a:lnSpc>
                <a:spcPct val="90000"/>
              </a:lnSpc>
            </a:pPr>
            <a:r>
              <a:rPr lang="it-IT" u="sng" dirty="0"/>
              <a:t>Semplicità,</a:t>
            </a:r>
          </a:p>
          <a:p>
            <a:pPr lvl="2">
              <a:lnSpc>
                <a:spcPct val="90000"/>
              </a:lnSpc>
            </a:pPr>
            <a:r>
              <a:rPr lang="it-IT" u="sng" dirty="0"/>
              <a:t>Generalizzabilità</a:t>
            </a:r>
          </a:p>
          <a:p>
            <a:pPr lvl="2">
              <a:lnSpc>
                <a:spcPct val="90000"/>
              </a:lnSpc>
            </a:pPr>
            <a:r>
              <a:rPr lang="it-IT" u="sng" dirty="0"/>
              <a:t>Robustezza</a:t>
            </a:r>
          </a:p>
          <a:p>
            <a:pPr>
              <a:lnSpc>
                <a:spcPct val="90000"/>
              </a:lnSpc>
            </a:pPr>
            <a:r>
              <a:rPr lang="it-IT" sz="2000" b="1" dirty="0"/>
              <a:t>Essendo diverse le ideologie, diversi saranno i modelli e diverse le indicazioni per la politica economica</a:t>
            </a:r>
            <a:r>
              <a:rPr lang="it-IT" sz="2000" dirty="0"/>
              <a:t>.</a:t>
            </a:r>
          </a:p>
          <a:p>
            <a:r>
              <a:rPr lang="it-IT" sz="2000" dirty="0"/>
              <a:t>La lettura del modello di PE può essere secondo il testo di riferimento </a:t>
            </a:r>
            <a:r>
              <a:rPr lang="it-IT" sz="2000" dirty="0" err="1"/>
              <a:t>Bénassy-Queré</a:t>
            </a:r>
            <a:r>
              <a:rPr lang="it-IT" sz="2000" dirty="0"/>
              <a:t> et al (2019):</a:t>
            </a:r>
          </a:p>
          <a:p>
            <a:pPr lvl="1">
              <a:lnSpc>
                <a:spcPct val="90000"/>
              </a:lnSpc>
            </a:pPr>
            <a:r>
              <a:rPr lang="it-IT" sz="2000" dirty="0">
                <a:solidFill>
                  <a:srgbClr val="FF0000"/>
                </a:solidFill>
              </a:rPr>
              <a:t>Positiva</a:t>
            </a:r>
            <a:r>
              <a:rPr lang="it-IT" sz="2000" dirty="0"/>
              <a:t> (che cosa succede? Perché? In che modo i PM agiscono nella realtà? vincoli istituzionali e le pressioni politiche li condizionano: Analisi del processo decisorio)</a:t>
            </a:r>
          </a:p>
          <a:p>
            <a:pPr lvl="1">
              <a:lnSpc>
                <a:spcPct val="90000"/>
              </a:lnSpc>
            </a:pPr>
            <a:r>
              <a:rPr lang="it-IT" sz="2000" dirty="0">
                <a:solidFill>
                  <a:srgbClr val="FF0000"/>
                </a:solidFill>
              </a:rPr>
              <a:t>Normativa</a:t>
            </a:r>
            <a:r>
              <a:rPr lang="it-IT" sz="2000" dirty="0"/>
              <a:t> (cosa si deve fare per raggiungere un risultato? Si definisce un quadro teorico sulla base del quale il responsabile di politica economica possa assumere le decisioni più appropriate per raggiungere gli obiettivi che si è posto)</a:t>
            </a:r>
          </a:p>
          <a:p>
            <a:pPr lvl="1">
              <a:lnSpc>
                <a:spcPct val="90000"/>
              </a:lnSpc>
            </a:pPr>
            <a:r>
              <a:rPr lang="it-IT" sz="2000" dirty="0"/>
              <a:t>Quella della </a:t>
            </a:r>
            <a:r>
              <a:rPr lang="it-IT" sz="2000" dirty="0" err="1">
                <a:solidFill>
                  <a:srgbClr val="FF0000"/>
                </a:solidFill>
              </a:rPr>
              <a:t>Political</a:t>
            </a:r>
            <a:r>
              <a:rPr lang="it-IT" sz="2000" dirty="0">
                <a:solidFill>
                  <a:srgbClr val="FF0000"/>
                </a:solidFill>
              </a:rPr>
              <a:t> Economy </a:t>
            </a:r>
            <a:r>
              <a:rPr lang="it-IT" sz="2000" dirty="0"/>
              <a:t>o studio delle determinanti delle politiche economiche (che costituisce il tema principale di analisi)</a:t>
            </a:r>
          </a:p>
          <a:p>
            <a:pPr lvl="2">
              <a:lnSpc>
                <a:spcPct val="90000"/>
              </a:lnSpc>
            </a:pPr>
            <a:endParaRPr lang="it-IT" dirty="0"/>
          </a:p>
        </p:txBody>
      </p:sp>
      <p:sp>
        <p:nvSpPr>
          <p:cNvPr id="2" name="Rettangolo 1"/>
          <p:cNvSpPr/>
          <p:nvPr/>
        </p:nvSpPr>
        <p:spPr>
          <a:xfrm>
            <a:off x="1262175" y="4707084"/>
            <a:ext cx="9548184" cy="813816"/>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egnaposto numero diapositiva 2">
            <a:extLst>
              <a:ext uri="{FF2B5EF4-FFF2-40B4-BE49-F238E27FC236}">
                <a16:creationId xmlns:a16="http://schemas.microsoft.com/office/drawing/2014/main" id="{C102F83D-85B6-4B62-A000-D47F63AD5E10}"/>
              </a:ext>
            </a:extLst>
          </p:cNvPr>
          <p:cNvSpPr>
            <a:spLocks noGrp="1"/>
          </p:cNvSpPr>
          <p:nvPr>
            <p:ph type="sldNum" sz="quarter" idx="12"/>
          </p:nvPr>
        </p:nvSpPr>
        <p:spPr/>
        <p:txBody>
          <a:bodyPr/>
          <a:lstStyle/>
          <a:p>
            <a:fld id="{A9A6D829-A7BA-4E1C-A264-FFB1E4602FB5}" type="slidenum">
              <a:rPr lang="en-US" smtClean="0"/>
              <a:t>16</a:t>
            </a:fld>
            <a:endParaRPr lang="en-US"/>
          </a:p>
        </p:txBody>
      </p:sp>
    </p:spTree>
    <p:extLst>
      <p:ext uri="{BB962C8B-B14F-4D97-AF65-F5344CB8AC3E}">
        <p14:creationId xmlns:p14="http://schemas.microsoft.com/office/powerpoint/2010/main" val="4199631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L’economia normativa</a:t>
            </a:r>
            <a:endParaRPr lang="en-US" dirty="0"/>
          </a:p>
        </p:txBody>
      </p:sp>
      <p:sp>
        <p:nvSpPr>
          <p:cNvPr id="3" name="Segnaposto contenuto 2"/>
          <p:cNvSpPr>
            <a:spLocks noGrp="1"/>
          </p:cNvSpPr>
          <p:nvPr>
            <p:ph idx="1"/>
          </p:nvPr>
        </p:nvSpPr>
        <p:spPr/>
        <p:txBody>
          <a:bodyPr>
            <a:normAutofit fontScale="85000" lnSpcReduction="20000"/>
          </a:bodyPr>
          <a:lstStyle/>
          <a:p>
            <a:r>
              <a:rPr lang="it-IT" dirty="0"/>
              <a:t>Il primo punto che la PE deve chiarire è di quale </a:t>
            </a:r>
            <a:r>
              <a:rPr lang="it-IT" dirty="0">
                <a:solidFill>
                  <a:srgbClr val="FF0000"/>
                </a:solidFill>
              </a:rPr>
              <a:t>metrica</a:t>
            </a:r>
            <a:r>
              <a:rPr lang="it-IT" dirty="0"/>
              <a:t> si dispone per comparare situazioni differenti. Se la scelta viene operata dai governi/banche centrali (il Principe), all’economista spetta il ruolo di chiarire quali siano le potenziali conseguenze. Occorre cioè stabilire un </a:t>
            </a:r>
            <a:r>
              <a:rPr lang="it-IT" dirty="0">
                <a:solidFill>
                  <a:srgbClr val="FF0000"/>
                </a:solidFill>
              </a:rPr>
              <a:t>ordine di preferenze</a:t>
            </a:r>
            <a:r>
              <a:rPr lang="it-IT" dirty="0"/>
              <a:t>.</a:t>
            </a:r>
          </a:p>
          <a:p>
            <a:r>
              <a:rPr lang="it-IT" dirty="0"/>
              <a:t>Inoltre, spesso, le soluzioni dell’economia normativa sono soluzioni di </a:t>
            </a:r>
            <a:r>
              <a:rPr lang="it-IT" dirty="0" err="1">
                <a:solidFill>
                  <a:srgbClr val="FF0000"/>
                </a:solidFill>
              </a:rPr>
              <a:t>second</a:t>
            </a:r>
            <a:r>
              <a:rPr lang="it-IT" dirty="0">
                <a:solidFill>
                  <a:srgbClr val="FF0000"/>
                </a:solidFill>
              </a:rPr>
              <a:t> best</a:t>
            </a:r>
            <a:r>
              <a:rPr lang="it-IT" dirty="0"/>
              <a:t> (mentre la soluzione proposta dalla teoria del benessere è la </a:t>
            </a:r>
            <a:r>
              <a:rPr lang="it-IT" dirty="0">
                <a:solidFill>
                  <a:srgbClr val="FF0000"/>
                </a:solidFill>
              </a:rPr>
              <a:t>Pareto-efficienza</a:t>
            </a:r>
            <a:r>
              <a:rPr lang="it-IT" dirty="0"/>
              <a:t> o </a:t>
            </a:r>
            <a:r>
              <a:rPr lang="it-IT" u="sng" dirty="0"/>
              <a:t>soluzione di first best</a:t>
            </a:r>
            <a:r>
              <a:rPr lang="it-IT" dirty="0"/>
              <a:t>). Questo risultato è determinato dai vincoli esistenti nell’economia reale, primo fra tutti quello dell’</a:t>
            </a:r>
            <a:r>
              <a:rPr lang="it-IT" dirty="0">
                <a:solidFill>
                  <a:srgbClr val="FF0000"/>
                </a:solidFill>
              </a:rPr>
              <a:t>informazione asimmetrica</a:t>
            </a:r>
            <a:r>
              <a:rPr lang="it-IT" dirty="0"/>
              <a:t>.</a:t>
            </a:r>
          </a:p>
          <a:p>
            <a:r>
              <a:rPr lang="it-IT" dirty="0"/>
              <a:t>La questione che viene posta nella realtà è: «qual è, tenuto conto delle posizioni dei diversi attori – altri dipartimenti ministeriali, maggioranza parlamentare, opposizione, sindacati, patronati, ecc. –, il </a:t>
            </a:r>
            <a:r>
              <a:rPr lang="it-IT" dirty="0">
                <a:solidFill>
                  <a:srgbClr val="FF0000"/>
                </a:solidFill>
              </a:rPr>
              <a:t>provvedimento che presenta il miglior rapporto costo/efficacia</a:t>
            </a:r>
            <a:r>
              <a:rPr lang="it-IT" dirty="0"/>
              <a:t>, mantenendo oltretutto una certa coerenza con le opzioni del governo e gli annunci già fatti?»</a:t>
            </a:r>
            <a:endParaRPr lang="en-US" dirty="0"/>
          </a:p>
        </p:txBody>
      </p:sp>
      <p:sp>
        <p:nvSpPr>
          <p:cNvPr id="4" name="Segnaposto numero diapositiva 3">
            <a:extLst>
              <a:ext uri="{FF2B5EF4-FFF2-40B4-BE49-F238E27FC236}">
                <a16:creationId xmlns:a16="http://schemas.microsoft.com/office/drawing/2014/main" id="{B730CDC1-B854-4C5D-AE9D-23B7F96DE44E}"/>
              </a:ext>
            </a:extLst>
          </p:cNvPr>
          <p:cNvSpPr>
            <a:spLocks noGrp="1"/>
          </p:cNvSpPr>
          <p:nvPr>
            <p:ph type="sldNum" sz="quarter" idx="12"/>
          </p:nvPr>
        </p:nvSpPr>
        <p:spPr/>
        <p:txBody>
          <a:bodyPr/>
          <a:lstStyle/>
          <a:p>
            <a:fld id="{A9A6D829-A7BA-4E1C-A264-FFB1E4602FB5}" type="slidenum">
              <a:rPr lang="en-US" smtClean="0"/>
              <a:t>17</a:t>
            </a:fld>
            <a:endParaRPr lang="en-US"/>
          </a:p>
        </p:txBody>
      </p:sp>
    </p:spTree>
    <p:extLst>
      <p:ext uri="{BB962C8B-B14F-4D97-AF65-F5344CB8AC3E}">
        <p14:creationId xmlns:p14="http://schemas.microsoft.com/office/powerpoint/2010/main" val="7158540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Qual è quindi in sintesi il ruolo della PE?</a:t>
            </a:r>
            <a:endParaRPr lang="en-US" dirty="0"/>
          </a:p>
        </p:txBody>
      </p:sp>
      <p:sp>
        <p:nvSpPr>
          <p:cNvPr id="3" name="Segnaposto contenuto 2"/>
          <p:cNvSpPr>
            <a:spLocks noGrp="1"/>
          </p:cNvSpPr>
          <p:nvPr>
            <p:ph idx="1"/>
          </p:nvPr>
        </p:nvSpPr>
        <p:spPr/>
        <p:txBody>
          <a:bodyPr/>
          <a:lstStyle/>
          <a:p>
            <a:r>
              <a:rPr lang="it-IT" dirty="0"/>
              <a:t>Si riassume nei compiti che un decisore di PE deve essere in grado di svolgere:</a:t>
            </a:r>
          </a:p>
          <a:p>
            <a:pPr marL="514350" indent="-514350">
              <a:buFont typeface="+mj-lt"/>
              <a:buAutoNum type="arabicPeriod"/>
            </a:pPr>
            <a:r>
              <a:rPr lang="it-IT" dirty="0"/>
              <a:t>Definire e applicare le regole del gioco economico</a:t>
            </a:r>
          </a:p>
          <a:p>
            <a:pPr marL="514350" indent="-514350">
              <a:buFont typeface="+mj-lt"/>
              <a:buAutoNum type="arabicPeriod"/>
            </a:pPr>
            <a:r>
              <a:rPr lang="it-IT" dirty="0"/>
              <a:t>Tassare e spendere</a:t>
            </a:r>
          </a:p>
          <a:p>
            <a:pPr marL="514350" indent="-514350">
              <a:buFont typeface="+mj-lt"/>
              <a:buAutoNum type="arabicPeriod"/>
            </a:pPr>
            <a:r>
              <a:rPr lang="it-IT" dirty="0"/>
              <a:t>Emettere moneta e regolarne l’offerta</a:t>
            </a:r>
          </a:p>
          <a:p>
            <a:pPr marL="514350" indent="-514350">
              <a:buFont typeface="+mj-lt"/>
              <a:buAutoNum type="arabicPeriod"/>
            </a:pPr>
            <a:r>
              <a:rPr lang="it-IT" dirty="0"/>
              <a:t>Produrre beni e servizi</a:t>
            </a:r>
          </a:p>
          <a:p>
            <a:pPr marL="514350" indent="-514350">
              <a:buFont typeface="+mj-lt"/>
              <a:buAutoNum type="arabicPeriod"/>
            </a:pPr>
            <a:r>
              <a:rPr lang="it-IT" dirty="0"/>
              <a:t>Risolvere problemi (o tentare di farlo)</a:t>
            </a:r>
          </a:p>
          <a:p>
            <a:pPr marL="514350" indent="-514350">
              <a:buFont typeface="+mj-lt"/>
              <a:buAutoNum type="arabicPeriod"/>
            </a:pPr>
            <a:r>
              <a:rPr lang="it-IT" dirty="0"/>
              <a:t>Negoziare accordi con altri paesi</a:t>
            </a:r>
            <a:endParaRPr lang="en-US" dirty="0"/>
          </a:p>
        </p:txBody>
      </p:sp>
      <p:sp>
        <p:nvSpPr>
          <p:cNvPr id="4" name="Freccia in giù 3"/>
          <p:cNvSpPr/>
          <p:nvPr/>
        </p:nvSpPr>
        <p:spPr>
          <a:xfrm>
            <a:off x="5481828" y="5757632"/>
            <a:ext cx="548640" cy="2834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asellaDiTesto 4"/>
          <p:cNvSpPr txBox="1"/>
          <p:nvPr/>
        </p:nvSpPr>
        <p:spPr>
          <a:xfrm>
            <a:off x="996696" y="6176963"/>
            <a:ext cx="9518904" cy="461665"/>
          </a:xfrm>
          <a:prstGeom prst="rect">
            <a:avLst/>
          </a:prstGeom>
        </p:spPr>
        <p:style>
          <a:lnRef idx="0">
            <a:schemeClr val="accent5"/>
          </a:lnRef>
          <a:fillRef idx="3">
            <a:schemeClr val="accent5"/>
          </a:fillRef>
          <a:effectRef idx="3">
            <a:schemeClr val="accent5"/>
          </a:effectRef>
          <a:fontRef idx="minor">
            <a:schemeClr val="lt1"/>
          </a:fontRef>
        </p:style>
        <p:txBody>
          <a:bodyPr wrap="square" rtlCol="0">
            <a:spAutoFit/>
          </a:bodyPr>
          <a:lstStyle/>
          <a:p>
            <a:r>
              <a:rPr lang="it-IT" sz="2400" dirty="0"/>
              <a:t>Tanti temi diversi: è possibile riassumerli in un unico quadro di riferimento?</a:t>
            </a:r>
            <a:endParaRPr lang="en-US" sz="2400" dirty="0"/>
          </a:p>
        </p:txBody>
      </p:sp>
      <p:sp>
        <p:nvSpPr>
          <p:cNvPr id="6" name="Segnaposto numero diapositiva 5">
            <a:extLst>
              <a:ext uri="{FF2B5EF4-FFF2-40B4-BE49-F238E27FC236}">
                <a16:creationId xmlns:a16="http://schemas.microsoft.com/office/drawing/2014/main" id="{0054B6D8-09FE-47EB-A13F-2A37E5A4B79E}"/>
              </a:ext>
            </a:extLst>
          </p:cNvPr>
          <p:cNvSpPr>
            <a:spLocks noGrp="1"/>
          </p:cNvSpPr>
          <p:nvPr>
            <p:ph type="sldNum" sz="quarter" idx="12"/>
          </p:nvPr>
        </p:nvSpPr>
        <p:spPr/>
        <p:txBody>
          <a:bodyPr/>
          <a:lstStyle/>
          <a:p>
            <a:fld id="{A9A6D829-A7BA-4E1C-A264-FFB1E4602FB5}" type="slidenum">
              <a:rPr lang="en-US" smtClean="0"/>
              <a:t>18</a:t>
            </a:fld>
            <a:endParaRPr lang="en-US"/>
          </a:p>
        </p:txBody>
      </p:sp>
    </p:spTree>
    <p:extLst>
      <p:ext uri="{BB962C8B-B14F-4D97-AF65-F5344CB8AC3E}">
        <p14:creationId xmlns:p14="http://schemas.microsoft.com/office/powerpoint/2010/main" val="3452931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it-IT" dirty="0"/>
              <a:t>Che cos’è la Politica Economica (Internazionale)?</a:t>
            </a:r>
          </a:p>
        </p:txBody>
      </p:sp>
      <p:sp>
        <p:nvSpPr>
          <p:cNvPr id="6147" name="Rectangle 3"/>
          <p:cNvSpPr>
            <a:spLocks noGrp="1" noChangeArrowheads="1"/>
          </p:cNvSpPr>
          <p:nvPr>
            <p:ph type="body" idx="1"/>
          </p:nvPr>
        </p:nvSpPr>
        <p:spPr>
          <a:xfrm>
            <a:off x="704088" y="1844833"/>
            <a:ext cx="10424160" cy="4530725"/>
          </a:xfrm>
        </p:spPr>
        <p:txBody>
          <a:bodyPr>
            <a:normAutofit/>
          </a:bodyPr>
          <a:lstStyle/>
          <a:p>
            <a:pPr>
              <a:lnSpc>
                <a:spcPct val="90000"/>
              </a:lnSpc>
            </a:pPr>
            <a:r>
              <a:rPr lang="it-IT" sz="2400" dirty="0"/>
              <a:t>E’ il corpo dei </a:t>
            </a:r>
            <a:r>
              <a:rPr lang="it-IT" sz="2400" b="1" dirty="0">
                <a:solidFill>
                  <a:srgbClr val="FF0000"/>
                </a:solidFill>
              </a:rPr>
              <a:t>principi</a:t>
            </a:r>
            <a:r>
              <a:rPr lang="it-IT" sz="2400" dirty="0">
                <a:solidFill>
                  <a:srgbClr val="FF0000"/>
                </a:solidFill>
              </a:rPr>
              <a:t> dell’</a:t>
            </a:r>
            <a:r>
              <a:rPr lang="it-IT" sz="2400" b="1" dirty="0">
                <a:solidFill>
                  <a:srgbClr val="FF0000"/>
                </a:solidFill>
              </a:rPr>
              <a:t>azione</a:t>
            </a:r>
            <a:r>
              <a:rPr lang="it-IT" sz="2400" dirty="0"/>
              <a:t> e </a:t>
            </a:r>
            <a:r>
              <a:rPr lang="it-IT" sz="2400" b="1" dirty="0"/>
              <a:t>inazione</a:t>
            </a:r>
            <a:r>
              <a:rPr lang="it-IT" sz="2400" dirty="0"/>
              <a:t> del </a:t>
            </a:r>
            <a:r>
              <a:rPr lang="it-IT" sz="2400" u="sng" dirty="0"/>
              <a:t>governo</a:t>
            </a:r>
            <a:r>
              <a:rPr lang="it-IT" sz="2400" dirty="0"/>
              <a:t> rispetto all’</a:t>
            </a:r>
            <a:r>
              <a:rPr lang="it-IT" sz="2400" b="1" dirty="0"/>
              <a:t>attività</a:t>
            </a:r>
            <a:r>
              <a:rPr lang="it-IT" sz="2400" dirty="0"/>
              <a:t> </a:t>
            </a:r>
            <a:r>
              <a:rPr lang="it-IT" sz="2400" b="1" dirty="0"/>
              <a:t>economica</a:t>
            </a:r>
            <a:r>
              <a:rPr lang="it-IT" sz="2400" dirty="0"/>
              <a:t> (L. Robbins, 1935)</a:t>
            </a:r>
          </a:p>
          <a:p>
            <a:pPr>
              <a:lnSpc>
                <a:spcPct val="90000"/>
              </a:lnSpc>
            </a:pPr>
            <a:r>
              <a:rPr lang="it-IT" sz="2400" dirty="0"/>
              <a:t>Quella disciplina che cerca le </a:t>
            </a:r>
            <a:r>
              <a:rPr lang="it-IT" sz="2400" b="1" dirty="0">
                <a:solidFill>
                  <a:srgbClr val="FF0000"/>
                </a:solidFill>
              </a:rPr>
              <a:t>regole di condotta</a:t>
            </a:r>
            <a:r>
              <a:rPr lang="it-IT" sz="2400" dirty="0">
                <a:solidFill>
                  <a:srgbClr val="FF0000"/>
                </a:solidFill>
              </a:rPr>
              <a:t> </a:t>
            </a:r>
            <a:r>
              <a:rPr lang="it-IT" sz="2400" dirty="0"/>
              <a:t>tendenti ad </a:t>
            </a:r>
            <a:r>
              <a:rPr lang="it-IT" sz="2400" u="sng" dirty="0"/>
              <a:t>influire</a:t>
            </a:r>
            <a:r>
              <a:rPr lang="it-IT" sz="2400" dirty="0"/>
              <a:t> sui </a:t>
            </a:r>
            <a:r>
              <a:rPr lang="it-IT" sz="2400" b="1" dirty="0"/>
              <a:t>fenomeni economici</a:t>
            </a:r>
            <a:r>
              <a:rPr lang="it-IT" sz="2400" dirty="0"/>
              <a:t> in vista di orientarli nel senso desiderato (F. Caffè, 1978)</a:t>
            </a:r>
          </a:p>
          <a:p>
            <a:pPr>
              <a:lnSpc>
                <a:spcPct val="90000"/>
              </a:lnSpc>
            </a:pPr>
            <a:r>
              <a:rPr lang="it-IT" sz="2400" dirty="0"/>
              <a:t>La politica economica è quella parte della scienza economica, che studia una comunità, riguardo </a:t>
            </a:r>
            <a:r>
              <a:rPr lang="it-IT" sz="2400" dirty="0">
                <a:solidFill>
                  <a:srgbClr val="FF0000"/>
                </a:solidFill>
              </a:rPr>
              <a:t>all’</a:t>
            </a:r>
            <a:r>
              <a:rPr lang="it-IT" sz="2400" b="1" dirty="0">
                <a:solidFill>
                  <a:srgbClr val="FF0000"/>
                </a:solidFill>
              </a:rPr>
              <a:t>individuazione</a:t>
            </a:r>
            <a:r>
              <a:rPr lang="it-IT" sz="2400" dirty="0">
                <a:solidFill>
                  <a:srgbClr val="FF0000"/>
                </a:solidFill>
              </a:rPr>
              <a:t> dei </a:t>
            </a:r>
            <a:r>
              <a:rPr lang="it-IT" sz="2400" b="1" dirty="0">
                <a:solidFill>
                  <a:srgbClr val="FF0000"/>
                </a:solidFill>
              </a:rPr>
              <a:t>fini (scopi)</a:t>
            </a:r>
            <a:r>
              <a:rPr lang="it-IT" sz="2400" dirty="0"/>
              <a:t>, al </a:t>
            </a:r>
            <a:r>
              <a:rPr lang="it-IT" sz="2400" b="1" dirty="0"/>
              <a:t>modo</a:t>
            </a:r>
            <a:r>
              <a:rPr lang="it-IT" sz="2400" dirty="0"/>
              <a:t> di </a:t>
            </a:r>
            <a:r>
              <a:rPr lang="it-IT" sz="2400" u="sng" dirty="0"/>
              <a:t>perseguire tali fini</a:t>
            </a:r>
            <a:r>
              <a:rPr lang="it-IT" sz="2400" dirty="0"/>
              <a:t>, e all’</a:t>
            </a:r>
            <a:r>
              <a:rPr lang="it-IT" sz="2400" b="1" dirty="0"/>
              <a:t>esito</a:t>
            </a:r>
            <a:r>
              <a:rPr lang="it-IT" sz="2400" dirty="0"/>
              <a:t> dell’eventuale </a:t>
            </a:r>
            <a:r>
              <a:rPr lang="it-IT" sz="2400" b="1" dirty="0"/>
              <a:t>intervento</a:t>
            </a:r>
            <a:r>
              <a:rPr lang="it-IT" sz="2400" dirty="0"/>
              <a:t> (R. </a:t>
            </a:r>
            <a:r>
              <a:rPr lang="it-IT" sz="2400" dirty="0" err="1"/>
              <a:t>Cellini</a:t>
            </a:r>
            <a:r>
              <a:rPr lang="it-IT" sz="2400" dirty="0"/>
              <a:t>, 2010)</a:t>
            </a:r>
          </a:p>
          <a:p>
            <a:r>
              <a:rPr lang="it-IT" sz="2400" dirty="0"/>
              <a:t>Oggetto della </a:t>
            </a:r>
            <a:r>
              <a:rPr lang="it-IT" sz="2400" b="1" dirty="0"/>
              <a:t>Politica Economica Internazionale </a:t>
            </a:r>
            <a:r>
              <a:rPr lang="it-IT" sz="2400" dirty="0"/>
              <a:t>in particolare</a:t>
            </a:r>
            <a:r>
              <a:rPr lang="it-IT" sz="2400" b="1" dirty="0"/>
              <a:t> </a:t>
            </a:r>
            <a:r>
              <a:rPr lang="it-IT" sz="2400" dirty="0"/>
              <a:t>è lo studio delle </a:t>
            </a:r>
            <a:r>
              <a:rPr lang="it-IT" sz="2400" dirty="0">
                <a:solidFill>
                  <a:srgbClr val="FF0000"/>
                </a:solidFill>
              </a:rPr>
              <a:t>interdipendenze economiche</a:t>
            </a:r>
            <a:r>
              <a:rPr lang="it-IT" sz="2400" dirty="0"/>
              <a:t> e dei </a:t>
            </a:r>
            <a:r>
              <a:rPr lang="it-IT" sz="2400" dirty="0">
                <a:solidFill>
                  <a:srgbClr val="FF0000"/>
                </a:solidFill>
              </a:rPr>
              <a:t>«meccanismi di cooperazione»</a:t>
            </a:r>
            <a:r>
              <a:rPr lang="it-IT" sz="2400" dirty="0"/>
              <a:t> dei sistemi economici in </a:t>
            </a:r>
            <a:r>
              <a:rPr lang="it-IT" sz="2400" dirty="0">
                <a:solidFill>
                  <a:srgbClr val="FF0000"/>
                </a:solidFill>
              </a:rPr>
              <a:t>«interazione reciproca» </a:t>
            </a:r>
            <a:r>
              <a:rPr lang="it-IT" sz="2400" dirty="0"/>
              <a:t>Montalbano P. e Triulzi U. (2012).</a:t>
            </a:r>
          </a:p>
          <a:p>
            <a:pPr>
              <a:lnSpc>
                <a:spcPct val="90000"/>
              </a:lnSpc>
            </a:pPr>
            <a:endParaRPr lang="it-IT" sz="2400" dirty="0"/>
          </a:p>
        </p:txBody>
      </p:sp>
      <p:sp>
        <p:nvSpPr>
          <p:cNvPr id="2" name="Segnaposto numero diapositiva 1">
            <a:extLst>
              <a:ext uri="{FF2B5EF4-FFF2-40B4-BE49-F238E27FC236}">
                <a16:creationId xmlns:a16="http://schemas.microsoft.com/office/drawing/2014/main" id="{4AFAB702-E514-4CB0-92E9-74E7214CDD03}"/>
              </a:ext>
            </a:extLst>
          </p:cNvPr>
          <p:cNvSpPr>
            <a:spLocks noGrp="1"/>
          </p:cNvSpPr>
          <p:nvPr>
            <p:ph type="sldNum" sz="quarter" idx="12"/>
          </p:nvPr>
        </p:nvSpPr>
        <p:spPr/>
        <p:txBody>
          <a:bodyPr/>
          <a:lstStyle/>
          <a:p>
            <a:fld id="{A9A6D829-A7BA-4E1C-A264-FFB1E4602FB5}" type="slidenum">
              <a:rPr lang="en-US" smtClean="0"/>
              <a:t>2</a:t>
            </a:fld>
            <a:endParaRPr lang="en-US"/>
          </a:p>
        </p:txBody>
      </p:sp>
    </p:spTree>
    <p:extLst>
      <p:ext uri="{BB962C8B-B14F-4D97-AF65-F5344CB8AC3E}">
        <p14:creationId xmlns:p14="http://schemas.microsoft.com/office/powerpoint/2010/main" val="38752925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it-IT" sz="3800" dirty="0"/>
              <a:t>Le componenti della politica economica </a:t>
            </a:r>
            <a:r>
              <a:rPr lang="it-IT" sz="3200" dirty="0"/>
              <a:t>(</a:t>
            </a:r>
            <a:r>
              <a:rPr lang="it-IT" sz="3200" dirty="0" err="1"/>
              <a:t>Cellini</a:t>
            </a:r>
            <a:r>
              <a:rPr lang="it-IT" sz="3200" dirty="0"/>
              <a:t>, 2010)</a:t>
            </a:r>
          </a:p>
        </p:txBody>
      </p:sp>
      <p:sp>
        <p:nvSpPr>
          <p:cNvPr id="7171" name="Rectangle 3"/>
          <p:cNvSpPr>
            <a:spLocks noGrp="1" noChangeArrowheads="1"/>
          </p:cNvSpPr>
          <p:nvPr>
            <p:ph type="body" idx="1"/>
          </p:nvPr>
        </p:nvSpPr>
        <p:spPr/>
        <p:txBody>
          <a:bodyPr/>
          <a:lstStyle/>
          <a:p>
            <a:pPr marL="571500" indent="-571500">
              <a:buSzPct val="110000"/>
              <a:buFont typeface="Wingdings" pitchFamily="2" charset="2"/>
              <a:buAutoNum type="arabicPeriod"/>
            </a:pPr>
            <a:r>
              <a:rPr lang="it-IT" dirty="0"/>
              <a:t>Individuazione dei </a:t>
            </a:r>
            <a:r>
              <a:rPr lang="it-IT" b="1" dirty="0"/>
              <a:t>fini</a:t>
            </a:r>
            <a:r>
              <a:rPr lang="it-IT" dirty="0"/>
              <a:t>/</a:t>
            </a:r>
            <a:r>
              <a:rPr lang="it-IT" b="1" dirty="0"/>
              <a:t>obiettivi</a:t>
            </a:r>
            <a:r>
              <a:rPr lang="it-IT" dirty="0"/>
              <a:t> di un corpo sociale complesso</a:t>
            </a:r>
          </a:p>
          <a:p>
            <a:pPr marL="571500" indent="-571500">
              <a:buSzPct val="110000"/>
              <a:buFont typeface="Wingdings" pitchFamily="2" charset="2"/>
              <a:buAutoNum type="arabicPeriod"/>
            </a:pPr>
            <a:r>
              <a:rPr lang="it-IT" b="1" dirty="0"/>
              <a:t>Modalità</a:t>
            </a:r>
            <a:r>
              <a:rPr lang="it-IT" dirty="0"/>
              <a:t> di raggiungimento di tali fini (azione o inazione del governo)</a:t>
            </a:r>
          </a:p>
          <a:p>
            <a:pPr marL="571500" indent="-571500">
              <a:buSzPct val="110000"/>
              <a:buFont typeface="Wingdings" pitchFamily="2" charset="2"/>
              <a:buAutoNum type="arabicPeriod"/>
            </a:pPr>
            <a:r>
              <a:rPr lang="it-IT" b="1" dirty="0"/>
              <a:t>Effetto</a:t>
            </a:r>
            <a:r>
              <a:rPr lang="it-IT" dirty="0"/>
              <a:t> dell’eventuale azione (valutazione di </a:t>
            </a:r>
            <a:r>
              <a:rPr lang="it-IT" b="1" dirty="0"/>
              <a:t>efficacia-efficienza</a:t>
            </a:r>
            <a:r>
              <a:rPr lang="it-IT" dirty="0"/>
              <a:t> ed </a:t>
            </a:r>
            <a:r>
              <a:rPr lang="it-IT" b="1" dirty="0"/>
              <a:t>equità</a:t>
            </a:r>
            <a:r>
              <a:rPr lang="it-IT" dirty="0"/>
              <a:t>)</a:t>
            </a:r>
          </a:p>
          <a:p>
            <a:pPr marL="571500" indent="-571500"/>
            <a:r>
              <a:rPr lang="it-IT" u="sng" dirty="0"/>
              <a:t>Obiettivo del corso</a:t>
            </a:r>
            <a:r>
              <a:rPr lang="it-IT" dirty="0"/>
              <a:t>:</a:t>
            </a:r>
          </a:p>
          <a:p>
            <a:pPr marL="839788" lvl="1" indent="-495300"/>
            <a:r>
              <a:rPr lang="it-IT" b="1" dirty="0">
                <a:solidFill>
                  <a:srgbClr val="FF0000"/>
                </a:solidFill>
              </a:rPr>
              <a:t>Individuazione dei conflitti che caratterizzano le 3 componenti in ambito internazionale.</a:t>
            </a:r>
          </a:p>
        </p:txBody>
      </p:sp>
      <p:sp>
        <p:nvSpPr>
          <p:cNvPr id="2" name="Segnaposto numero diapositiva 1">
            <a:extLst>
              <a:ext uri="{FF2B5EF4-FFF2-40B4-BE49-F238E27FC236}">
                <a16:creationId xmlns:a16="http://schemas.microsoft.com/office/drawing/2014/main" id="{AE693B1E-59E6-4BC6-91F6-CC29A40DF30E}"/>
              </a:ext>
            </a:extLst>
          </p:cNvPr>
          <p:cNvSpPr>
            <a:spLocks noGrp="1"/>
          </p:cNvSpPr>
          <p:nvPr>
            <p:ph type="sldNum" sz="quarter" idx="12"/>
          </p:nvPr>
        </p:nvSpPr>
        <p:spPr/>
        <p:txBody>
          <a:bodyPr/>
          <a:lstStyle/>
          <a:p>
            <a:fld id="{A9A6D829-A7BA-4E1C-A264-FFB1E4602FB5}" type="slidenum">
              <a:rPr lang="en-US" smtClean="0"/>
              <a:t>3</a:t>
            </a:fld>
            <a:endParaRPr lang="en-US"/>
          </a:p>
        </p:txBody>
      </p:sp>
    </p:spTree>
    <p:extLst>
      <p:ext uri="{BB962C8B-B14F-4D97-AF65-F5344CB8AC3E}">
        <p14:creationId xmlns:p14="http://schemas.microsoft.com/office/powerpoint/2010/main" val="16001611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it-IT" dirty="0"/>
              <a:t>1) I </a:t>
            </a:r>
            <a:r>
              <a:rPr lang="it-IT" dirty="0">
                <a:solidFill>
                  <a:srgbClr val="FF0000"/>
                </a:solidFill>
              </a:rPr>
              <a:t>fini/obiettivi</a:t>
            </a:r>
            <a:r>
              <a:rPr lang="it-IT" dirty="0"/>
              <a:t> del corpo sociale</a:t>
            </a:r>
          </a:p>
        </p:txBody>
      </p:sp>
      <p:sp>
        <p:nvSpPr>
          <p:cNvPr id="8195" name="Rectangle 3"/>
          <p:cNvSpPr>
            <a:spLocks noGrp="1" noChangeArrowheads="1"/>
          </p:cNvSpPr>
          <p:nvPr>
            <p:ph type="body" idx="1"/>
          </p:nvPr>
        </p:nvSpPr>
        <p:spPr>
          <a:xfrm>
            <a:off x="838200" y="1405001"/>
            <a:ext cx="10515600" cy="4351338"/>
          </a:xfrm>
        </p:spPr>
        <p:txBody>
          <a:bodyPr>
            <a:noAutofit/>
          </a:bodyPr>
          <a:lstStyle/>
          <a:p>
            <a:pPr>
              <a:lnSpc>
                <a:spcPct val="90000"/>
              </a:lnSpc>
            </a:pPr>
            <a:r>
              <a:rPr lang="it-IT" sz="2400" dirty="0"/>
              <a:t>Il </a:t>
            </a:r>
            <a:r>
              <a:rPr lang="it-IT" sz="2400" u="sng" dirty="0"/>
              <a:t>corpo sociale </a:t>
            </a:r>
            <a:r>
              <a:rPr lang="it-IT" sz="2400" dirty="0"/>
              <a:t>è una collettività composta da un’aggregazione di individui con </a:t>
            </a:r>
            <a:r>
              <a:rPr lang="it-IT" sz="2400" u="sng" dirty="0"/>
              <a:t>obiettivi eterogenei</a:t>
            </a:r>
          </a:p>
          <a:p>
            <a:pPr>
              <a:lnSpc>
                <a:spcPct val="90000"/>
              </a:lnSpc>
            </a:pPr>
            <a:r>
              <a:rPr lang="it-IT" sz="2400" dirty="0"/>
              <a:t>La teoria delle </a:t>
            </a:r>
            <a:r>
              <a:rPr lang="it-IT" sz="2400" u="sng" dirty="0"/>
              <a:t>scelte</a:t>
            </a:r>
            <a:r>
              <a:rPr lang="it-IT" sz="2400" dirty="0"/>
              <a:t> </a:t>
            </a:r>
            <a:r>
              <a:rPr lang="it-IT" sz="2400" b="1" dirty="0"/>
              <a:t>collettive</a:t>
            </a:r>
            <a:r>
              <a:rPr lang="it-IT" sz="2400" dirty="0"/>
              <a:t> (</a:t>
            </a:r>
            <a:r>
              <a:rPr lang="it-IT" sz="2400" i="1" dirty="0"/>
              <a:t>public </a:t>
            </a:r>
            <a:r>
              <a:rPr lang="it-IT" sz="2400" i="1" dirty="0" err="1"/>
              <a:t>choice</a:t>
            </a:r>
            <a:r>
              <a:rPr lang="it-IT" sz="2400" dirty="0"/>
              <a:t>) cerca di individuare tali obiettivi comuni a partire da quelli eterogenei</a:t>
            </a:r>
          </a:p>
          <a:p>
            <a:pPr>
              <a:lnSpc>
                <a:spcPct val="90000"/>
              </a:lnSpc>
            </a:pPr>
            <a:r>
              <a:rPr lang="it-IT" sz="2400" dirty="0"/>
              <a:t>Un obiettivo di massima è quello di evitare le situazioni </a:t>
            </a:r>
            <a:r>
              <a:rPr lang="it-IT" sz="2400" u="sng" dirty="0"/>
              <a:t>inefficienti in senso </a:t>
            </a:r>
            <a:r>
              <a:rPr lang="it-IT" sz="2400" u="sng" dirty="0" err="1"/>
              <a:t>paretiano</a:t>
            </a:r>
            <a:r>
              <a:rPr lang="it-IT" sz="2400" dirty="0"/>
              <a:t> (ad es. monopolio, esternalità, disoccupazione, povertà…): </a:t>
            </a:r>
          </a:p>
          <a:p>
            <a:pPr lvl="1">
              <a:lnSpc>
                <a:spcPct val="90000"/>
              </a:lnSpc>
            </a:pPr>
            <a:r>
              <a:rPr lang="it-IT" sz="2000" dirty="0"/>
              <a:t>EFFICIENZA PARETIANA «riallocazione delle risorse che migliora la condizione di almeno un individuo senza peggiorare quella di altri, producendo quindi un aumento dell'efficienza complessiva del sistema». </a:t>
            </a:r>
            <a:r>
              <a:rPr lang="it-IT" sz="2000" dirty="0">
                <a:solidFill>
                  <a:srgbClr val="FF0000"/>
                </a:solidFill>
                <a:sym typeface="Symbol" panose="05050102010706020507" pitchFamily="18" charset="2"/>
              </a:rPr>
              <a:t> scelta first best</a:t>
            </a:r>
            <a:endParaRPr lang="it-IT" sz="2000" dirty="0">
              <a:solidFill>
                <a:srgbClr val="FF0000"/>
              </a:solidFill>
            </a:endParaRPr>
          </a:p>
          <a:p>
            <a:pPr>
              <a:lnSpc>
                <a:spcPct val="90000"/>
              </a:lnSpc>
            </a:pPr>
            <a:r>
              <a:rPr lang="it-IT" sz="2400" dirty="0"/>
              <a:t>Il </a:t>
            </a:r>
            <a:r>
              <a:rPr lang="it-IT" sz="2400" dirty="0">
                <a:solidFill>
                  <a:srgbClr val="FF0000"/>
                </a:solidFill>
              </a:rPr>
              <a:t>conflitto</a:t>
            </a:r>
            <a:r>
              <a:rPr lang="it-IT" sz="2400" dirty="0"/>
              <a:t> nasce qui </a:t>
            </a:r>
            <a:r>
              <a:rPr lang="it-IT" sz="2400" dirty="0">
                <a:solidFill>
                  <a:srgbClr val="FF0000"/>
                </a:solidFill>
              </a:rPr>
              <a:t>dall’obiettivo politico </a:t>
            </a:r>
            <a:r>
              <a:rPr lang="it-IT" sz="2400" dirty="0"/>
              <a:t>che può essere quello </a:t>
            </a:r>
            <a:r>
              <a:rPr lang="it-IT" sz="2400" dirty="0">
                <a:solidFill>
                  <a:srgbClr val="FF0000"/>
                </a:solidFill>
              </a:rPr>
              <a:t>redistributivo</a:t>
            </a:r>
            <a:r>
              <a:rPr lang="it-IT" sz="2400" dirty="0"/>
              <a:t> (ad es. del reddito) invece che </a:t>
            </a:r>
            <a:r>
              <a:rPr lang="it-IT" sz="2400" dirty="0">
                <a:solidFill>
                  <a:srgbClr val="FF0000"/>
                </a:solidFill>
              </a:rPr>
              <a:t>allocativo</a:t>
            </a:r>
            <a:r>
              <a:rPr lang="it-IT" sz="2400" dirty="0"/>
              <a:t> o di </a:t>
            </a:r>
            <a:r>
              <a:rPr lang="it-IT" sz="2400" dirty="0">
                <a:solidFill>
                  <a:srgbClr val="FF0000"/>
                </a:solidFill>
              </a:rPr>
              <a:t>stabilizzazione</a:t>
            </a:r>
            <a:r>
              <a:rPr lang="it-IT" sz="2400" dirty="0"/>
              <a:t> e dall’</a:t>
            </a:r>
            <a:r>
              <a:rPr lang="it-IT" sz="2400" dirty="0">
                <a:solidFill>
                  <a:srgbClr val="0033CC"/>
                </a:solidFill>
              </a:rPr>
              <a:t>interesse di specifici soggetti </a:t>
            </a:r>
            <a:r>
              <a:rPr lang="it-IT" sz="2400" dirty="0"/>
              <a:t>danneggiati dalla redistribuzione</a:t>
            </a:r>
          </a:p>
          <a:p>
            <a:pPr>
              <a:lnSpc>
                <a:spcPct val="90000"/>
              </a:lnSpc>
            </a:pPr>
            <a:r>
              <a:rPr lang="it-IT" sz="2400" dirty="0"/>
              <a:t>QUINDI la </a:t>
            </a:r>
            <a:r>
              <a:rPr lang="it-IT" sz="2400" b="1" dirty="0"/>
              <a:t>politica economica </a:t>
            </a:r>
            <a:r>
              <a:rPr lang="it-IT" sz="2400" dirty="0"/>
              <a:t>deve studiare la </a:t>
            </a:r>
            <a:r>
              <a:rPr lang="it-IT" sz="2400" b="1" dirty="0">
                <a:solidFill>
                  <a:srgbClr val="FF0000"/>
                </a:solidFill>
              </a:rPr>
              <a:t>gestione dei conflitti (</a:t>
            </a:r>
            <a:r>
              <a:rPr lang="it-IT" sz="2400" b="1" dirty="0" err="1">
                <a:solidFill>
                  <a:srgbClr val="FF0000"/>
                </a:solidFill>
              </a:rPr>
              <a:t>trade</a:t>
            </a:r>
            <a:r>
              <a:rPr lang="it-IT" sz="2400" b="1" dirty="0">
                <a:solidFill>
                  <a:srgbClr val="FF0000"/>
                </a:solidFill>
              </a:rPr>
              <a:t>-off) </a:t>
            </a:r>
            <a:r>
              <a:rPr lang="it-IT" sz="2400" dirty="0"/>
              <a:t>tra gli obiettivi che ci si è dati</a:t>
            </a:r>
          </a:p>
        </p:txBody>
      </p:sp>
      <p:sp>
        <p:nvSpPr>
          <p:cNvPr id="2" name="Rettangolo con angoli arrotondati 1">
            <a:extLst>
              <a:ext uri="{FF2B5EF4-FFF2-40B4-BE49-F238E27FC236}">
                <a16:creationId xmlns:a16="http://schemas.microsoft.com/office/drawing/2014/main" id="{701BA7AB-7A71-46EE-A646-2DA821DB5712}"/>
              </a:ext>
            </a:extLst>
          </p:cNvPr>
          <p:cNvSpPr/>
          <p:nvPr/>
        </p:nvSpPr>
        <p:spPr>
          <a:xfrm>
            <a:off x="838200" y="5756339"/>
            <a:ext cx="10236200" cy="701675"/>
          </a:xfrm>
          <a:prstGeom prst="roundRect">
            <a:avLst/>
          </a:prstGeom>
          <a:no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 name="Segnaposto numero diapositiva 2">
            <a:extLst>
              <a:ext uri="{FF2B5EF4-FFF2-40B4-BE49-F238E27FC236}">
                <a16:creationId xmlns:a16="http://schemas.microsoft.com/office/drawing/2014/main" id="{FC54B509-9BE6-4F8C-883D-CB61DB209A3B}"/>
              </a:ext>
            </a:extLst>
          </p:cNvPr>
          <p:cNvSpPr>
            <a:spLocks noGrp="1"/>
          </p:cNvSpPr>
          <p:nvPr>
            <p:ph type="sldNum" sz="quarter" idx="12"/>
          </p:nvPr>
        </p:nvSpPr>
        <p:spPr/>
        <p:txBody>
          <a:bodyPr/>
          <a:lstStyle/>
          <a:p>
            <a:fld id="{A9A6D829-A7BA-4E1C-A264-FFB1E4602FB5}" type="slidenum">
              <a:rPr lang="en-US" smtClean="0"/>
              <a:t>4</a:t>
            </a:fld>
            <a:endParaRPr lang="en-US"/>
          </a:p>
        </p:txBody>
      </p:sp>
    </p:spTree>
    <p:extLst>
      <p:ext uri="{BB962C8B-B14F-4D97-AF65-F5344CB8AC3E}">
        <p14:creationId xmlns:p14="http://schemas.microsoft.com/office/powerpoint/2010/main" val="4933605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it-IT" dirty="0"/>
              <a:t>2) Modalità di perseguire i fini</a:t>
            </a:r>
          </a:p>
        </p:txBody>
      </p:sp>
      <p:sp>
        <p:nvSpPr>
          <p:cNvPr id="9219" name="Rectangle 3"/>
          <p:cNvSpPr>
            <a:spLocks noGrp="1" noChangeArrowheads="1"/>
          </p:cNvSpPr>
          <p:nvPr>
            <p:ph type="body" idx="1"/>
          </p:nvPr>
        </p:nvSpPr>
        <p:spPr/>
        <p:txBody>
          <a:bodyPr>
            <a:noAutofit/>
          </a:bodyPr>
          <a:lstStyle/>
          <a:p>
            <a:pPr>
              <a:lnSpc>
                <a:spcPct val="80000"/>
              </a:lnSpc>
            </a:pPr>
            <a:r>
              <a:rPr lang="it-IT" sz="2400" dirty="0"/>
              <a:t>Individuati gli </a:t>
            </a:r>
            <a:r>
              <a:rPr lang="it-IT" sz="2400" b="1" dirty="0">
                <a:solidFill>
                  <a:srgbClr val="FF0000"/>
                </a:solidFill>
              </a:rPr>
              <a:t>obiettivi</a:t>
            </a:r>
            <a:r>
              <a:rPr lang="it-IT" sz="2400" dirty="0"/>
              <a:t>, la PE deve stabilire i </a:t>
            </a:r>
            <a:r>
              <a:rPr lang="it-IT" sz="2400" b="1" dirty="0"/>
              <a:t>modi</a:t>
            </a:r>
            <a:r>
              <a:rPr lang="it-IT" sz="2400" dirty="0"/>
              <a:t> per raggiungerli e ci si deve chiedere:</a:t>
            </a:r>
          </a:p>
          <a:p>
            <a:pPr lvl="1">
              <a:lnSpc>
                <a:spcPct val="80000"/>
              </a:lnSpc>
            </a:pPr>
            <a:r>
              <a:rPr lang="it-IT" dirty="0"/>
              <a:t>L’obiettivo è necessario? (</a:t>
            </a:r>
            <a:r>
              <a:rPr lang="it-IT" u="sng" dirty="0">
                <a:solidFill>
                  <a:srgbClr val="00B0F0"/>
                </a:solidFill>
              </a:rPr>
              <a:t>conflitto intervento-non intervento</a:t>
            </a:r>
            <a:r>
              <a:rPr lang="it-IT" dirty="0"/>
              <a:t>)</a:t>
            </a:r>
          </a:p>
          <a:p>
            <a:pPr lvl="1">
              <a:lnSpc>
                <a:spcPct val="80000"/>
              </a:lnSpc>
            </a:pPr>
            <a:r>
              <a:rPr lang="it-IT" dirty="0"/>
              <a:t>Meglio intervenire o lasciare che il libero mercato faccia il suo corso? (dipende da tempi, efficienza, equità)</a:t>
            </a:r>
          </a:p>
          <a:p>
            <a:pPr>
              <a:lnSpc>
                <a:spcPct val="80000"/>
              </a:lnSpc>
            </a:pPr>
            <a:r>
              <a:rPr lang="it-IT" sz="2400" dirty="0"/>
              <a:t>La </a:t>
            </a:r>
            <a:r>
              <a:rPr lang="it-IT" sz="2400" dirty="0">
                <a:solidFill>
                  <a:srgbClr val="FF0000"/>
                </a:solidFill>
              </a:rPr>
              <a:t>teoria della controllabilità</a:t>
            </a:r>
            <a:r>
              <a:rPr lang="it-IT" sz="2400" dirty="0"/>
              <a:t> </a:t>
            </a:r>
            <a:r>
              <a:rPr lang="it-IT" sz="2400" u="sng" dirty="0"/>
              <a:t>studia le condizioni che devono essere soddisfatte</a:t>
            </a:r>
            <a:r>
              <a:rPr lang="it-IT" sz="2400" dirty="0"/>
              <a:t>, data la struttura del sistema economico, affinché i fini (o obiettivi) assegnati siano raggiunti</a:t>
            </a:r>
          </a:p>
          <a:p>
            <a:pPr>
              <a:lnSpc>
                <a:spcPct val="80000"/>
              </a:lnSpc>
            </a:pPr>
            <a:endParaRPr lang="it-IT" sz="2400" dirty="0"/>
          </a:p>
          <a:p>
            <a:pPr algn="ctr">
              <a:lnSpc>
                <a:spcPct val="80000"/>
              </a:lnSpc>
            </a:pPr>
            <a:r>
              <a:rPr lang="it-IT" sz="2400" dirty="0"/>
              <a:t>«RICETTA» DI POLITICA ECONOMICA</a:t>
            </a:r>
          </a:p>
          <a:p>
            <a:pPr>
              <a:lnSpc>
                <a:spcPct val="80000"/>
              </a:lnSpc>
            </a:pPr>
            <a:r>
              <a:rPr lang="it-IT" sz="2400" dirty="0"/>
              <a:t>Gli </a:t>
            </a:r>
            <a:r>
              <a:rPr lang="it-IT" sz="2400" b="1" dirty="0">
                <a:solidFill>
                  <a:srgbClr val="FF0000"/>
                </a:solidFill>
              </a:rPr>
              <a:t>strumenti</a:t>
            </a:r>
            <a:r>
              <a:rPr lang="it-IT" sz="2400" b="1" dirty="0"/>
              <a:t> </a:t>
            </a:r>
            <a:r>
              <a:rPr lang="it-IT" sz="2400" dirty="0"/>
              <a:t>(le ricette) per raggiungere i fini possono essere però molteplici e caratterizzati da </a:t>
            </a:r>
            <a:r>
              <a:rPr lang="it-IT" sz="2400" dirty="0">
                <a:solidFill>
                  <a:srgbClr val="FF0000"/>
                </a:solidFill>
              </a:rPr>
              <a:t>orientamenti ideologici</a:t>
            </a:r>
            <a:r>
              <a:rPr lang="it-IT" sz="2400" dirty="0"/>
              <a:t> diversi</a:t>
            </a:r>
          </a:p>
        </p:txBody>
      </p:sp>
      <p:sp>
        <p:nvSpPr>
          <p:cNvPr id="9220" name="AutoShape 4"/>
          <p:cNvSpPr>
            <a:spLocks noChangeArrowheads="1"/>
          </p:cNvSpPr>
          <p:nvPr/>
        </p:nvSpPr>
        <p:spPr bwMode="auto">
          <a:xfrm>
            <a:off x="5600319" y="4287013"/>
            <a:ext cx="647700" cy="360363"/>
          </a:xfrm>
          <a:prstGeom prst="downArrow">
            <a:avLst>
              <a:gd name="adj1" fmla="val 50000"/>
              <a:gd name="adj2" fmla="val 25000"/>
            </a:avLst>
          </a:prstGeom>
          <a:solidFill>
            <a:schemeClr val="accent1"/>
          </a:solidFill>
          <a:ln w="9525">
            <a:solidFill>
              <a:schemeClr val="tx1"/>
            </a:solidFill>
            <a:miter lim="800000"/>
            <a:headEnd/>
            <a:tailEnd/>
          </a:ln>
          <a:effectLst/>
        </p:spPr>
        <p:txBody>
          <a:bodyPr wrap="none" anchor="ctr"/>
          <a:lstStyle/>
          <a:p>
            <a:endParaRPr lang="it-IT"/>
          </a:p>
        </p:txBody>
      </p:sp>
      <p:sp>
        <p:nvSpPr>
          <p:cNvPr id="2" name="Segnaposto numero diapositiva 1">
            <a:extLst>
              <a:ext uri="{FF2B5EF4-FFF2-40B4-BE49-F238E27FC236}">
                <a16:creationId xmlns:a16="http://schemas.microsoft.com/office/drawing/2014/main" id="{412E7726-3F31-47C8-BCCB-E9E67D7F5C41}"/>
              </a:ext>
            </a:extLst>
          </p:cNvPr>
          <p:cNvSpPr>
            <a:spLocks noGrp="1"/>
          </p:cNvSpPr>
          <p:nvPr>
            <p:ph type="sldNum" sz="quarter" idx="12"/>
          </p:nvPr>
        </p:nvSpPr>
        <p:spPr/>
        <p:txBody>
          <a:bodyPr/>
          <a:lstStyle/>
          <a:p>
            <a:fld id="{A9A6D829-A7BA-4E1C-A264-FFB1E4602FB5}" type="slidenum">
              <a:rPr lang="en-US" smtClean="0"/>
              <a:t>5</a:t>
            </a:fld>
            <a:endParaRPr lang="en-US"/>
          </a:p>
        </p:txBody>
      </p:sp>
    </p:spTree>
    <p:extLst>
      <p:ext uri="{BB962C8B-B14F-4D97-AF65-F5344CB8AC3E}">
        <p14:creationId xmlns:p14="http://schemas.microsoft.com/office/powerpoint/2010/main" val="2599926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fade">
                                      <p:cBhvr>
                                        <p:cTn id="7" dur="1000"/>
                                        <p:tgtEl>
                                          <p:spTgt spid="9218"/>
                                        </p:tgtEl>
                                      </p:cBhvr>
                                    </p:animEffect>
                                    <p:anim calcmode="lin" valueType="num">
                                      <p:cBhvr>
                                        <p:cTn id="8" dur="1000" fill="hold"/>
                                        <p:tgtEl>
                                          <p:spTgt spid="9218"/>
                                        </p:tgtEl>
                                        <p:attrNameLst>
                                          <p:attrName>ppt_x</p:attrName>
                                        </p:attrNameLst>
                                      </p:cBhvr>
                                      <p:tavLst>
                                        <p:tav tm="0">
                                          <p:val>
                                            <p:strVal val="#ppt_x"/>
                                          </p:val>
                                        </p:tav>
                                        <p:tav tm="100000">
                                          <p:val>
                                            <p:strVal val="#ppt_x"/>
                                          </p:val>
                                        </p:tav>
                                      </p:tavLst>
                                    </p:anim>
                                    <p:anim calcmode="lin" valueType="num">
                                      <p:cBhvr>
                                        <p:cTn id="9" dur="898" decel="100000" fill="hold"/>
                                        <p:tgtEl>
                                          <p:spTgt spid="9218"/>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9218"/>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9219">
                                            <p:txEl>
                                              <p:pRg st="0" end="0"/>
                                            </p:txEl>
                                          </p:spTgt>
                                        </p:tgtEl>
                                        <p:attrNameLst>
                                          <p:attrName>style.visibility</p:attrName>
                                        </p:attrNameLst>
                                      </p:cBhvr>
                                      <p:to>
                                        <p:strVal val="visible"/>
                                      </p:to>
                                    </p:set>
                                    <p:animEffect transition="in" filter="fade">
                                      <p:cBhvr>
                                        <p:cTn id="15" dur="1000"/>
                                        <p:tgtEl>
                                          <p:spTgt spid="9219">
                                            <p:txEl>
                                              <p:pRg st="0" end="0"/>
                                            </p:txEl>
                                          </p:spTgt>
                                        </p:tgtEl>
                                      </p:cBhvr>
                                    </p:animEffect>
                                    <p:anim calcmode="lin" valueType="num">
                                      <p:cBhvr>
                                        <p:cTn id="16" dur="1000" fill="hold"/>
                                        <p:tgtEl>
                                          <p:spTgt spid="9219">
                                            <p:txEl>
                                              <p:pRg st="0" end="0"/>
                                            </p:txEl>
                                          </p:spTgt>
                                        </p:tgtEl>
                                        <p:attrNameLst>
                                          <p:attrName>ppt_x</p:attrName>
                                        </p:attrNameLst>
                                      </p:cBhvr>
                                      <p:tavLst>
                                        <p:tav tm="0">
                                          <p:val>
                                            <p:strVal val="#ppt_x"/>
                                          </p:val>
                                        </p:tav>
                                        <p:tav tm="100000">
                                          <p:val>
                                            <p:strVal val="#ppt_x"/>
                                          </p:val>
                                        </p:tav>
                                      </p:tavLst>
                                    </p:anim>
                                    <p:anim calcmode="lin" valueType="num">
                                      <p:cBhvr>
                                        <p:cTn id="17" dur="898" decel="100000" fill="hold"/>
                                        <p:tgtEl>
                                          <p:spTgt spid="9219">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898"/>
                                          </p:stCondLst>
                                        </p:cTn>
                                        <p:tgtEl>
                                          <p:spTgt spid="9219">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9219">
                                            <p:txEl>
                                              <p:pRg st="1" end="1"/>
                                            </p:txEl>
                                          </p:spTgt>
                                        </p:tgtEl>
                                        <p:attrNameLst>
                                          <p:attrName>style.visibility</p:attrName>
                                        </p:attrNameLst>
                                      </p:cBhvr>
                                      <p:to>
                                        <p:strVal val="visible"/>
                                      </p:to>
                                    </p:set>
                                    <p:animEffect transition="in" filter="fade">
                                      <p:cBhvr>
                                        <p:cTn id="23" dur="1000"/>
                                        <p:tgtEl>
                                          <p:spTgt spid="9219">
                                            <p:txEl>
                                              <p:pRg st="1" end="1"/>
                                            </p:txEl>
                                          </p:spTgt>
                                        </p:tgtEl>
                                      </p:cBhvr>
                                    </p:animEffect>
                                    <p:anim calcmode="lin" valueType="num">
                                      <p:cBhvr>
                                        <p:cTn id="24" dur="1000" fill="hold"/>
                                        <p:tgtEl>
                                          <p:spTgt spid="9219">
                                            <p:txEl>
                                              <p:pRg st="1" end="1"/>
                                            </p:txEl>
                                          </p:spTgt>
                                        </p:tgtEl>
                                        <p:attrNameLst>
                                          <p:attrName>ppt_x</p:attrName>
                                        </p:attrNameLst>
                                      </p:cBhvr>
                                      <p:tavLst>
                                        <p:tav tm="0">
                                          <p:val>
                                            <p:strVal val="#ppt_x"/>
                                          </p:val>
                                        </p:tav>
                                        <p:tav tm="100000">
                                          <p:val>
                                            <p:strVal val="#ppt_x"/>
                                          </p:val>
                                        </p:tav>
                                      </p:tavLst>
                                    </p:anim>
                                    <p:anim calcmode="lin" valueType="num">
                                      <p:cBhvr>
                                        <p:cTn id="25" dur="898" decel="100000" fill="hold"/>
                                        <p:tgtEl>
                                          <p:spTgt spid="9219">
                                            <p:txEl>
                                              <p:pRg st="1" end="1"/>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898"/>
                                          </p:stCondLst>
                                        </p:cTn>
                                        <p:tgtEl>
                                          <p:spTgt spid="9219">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9219">
                                            <p:txEl>
                                              <p:pRg st="2" end="2"/>
                                            </p:txEl>
                                          </p:spTgt>
                                        </p:tgtEl>
                                        <p:attrNameLst>
                                          <p:attrName>style.visibility</p:attrName>
                                        </p:attrNameLst>
                                      </p:cBhvr>
                                      <p:to>
                                        <p:strVal val="visible"/>
                                      </p:to>
                                    </p:set>
                                    <p:animEffect transition="in" filter="fade">
                                      <p:cBhvr>
                                        <p:cTn id="31" dur="1000"/>
                                        <p:tgtEl>
                                          <p:spTgt spid="9219">
                                            <p:txEl>
                                              <p:pRg st="2" end="2"/>
                                            </p:txEl>
                                          </p:spTgt>
                                        </p:tgtEl>
                                      </p:cBhvr>
                                    </p:animEffect>
                                    <p:anim calcmode="lin" valueType="num">
                                      <p:cBhvr>
                                        <p:cTn id="32" dur="1000" fill="hold"/>
                                        <p:tgtEl>
                                          <p:spTgt spid="9219">
                                            <p:txEl>
                                              <p:pRg st="2" end="2"/>
                                            </p:txEl>
                                          </p:spTgt>
                                        </p:tgtEl>
                                        <p:attrNameLst>
                                          <p:attrName>ppt_x</p:attrName>
                                        </p:attrNameLst>
                                      </p:cBhvr>
                                      <p:tavLst>
                                        <p:tav tm="0">
                                          <p:val>
                                            <p:strVal val="#ppt_x"/>
                                          </p:val>
                                        </p:tav>
                                        <p:tav tm="100000">
                                          <p:val>
                                            <p:strVal val="#ppt_x"/>
                                          </p:val>
                                        </p:tav>
                                      </p:tavLst>
                                    </p:anim>
                                    <p:anim calcmode="lin" valueType="num">
                                      <p:cBhvr>
                                        <p:cTn id="33" dur="898" decel="100000" fill="hold"/>
                                        <p:tgtEl>
                                          <p:spTgt spid="9219">
                                            <p:txEl>
                                              <p:pRg st="2" end="2"/>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898"/>
                                          </p:stCondLst>
                                        </p:cTn>
                                        <p:tgtEl>
                                          <p:spTgt spid="9219">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7" presetClass="entr" presetSubtype="0" fill="hold" grpId="0" nodeType="clickEffect">
                                  <p:stCondLst>
                                    <p:cond delay="0"/>
                                  </p:stCondLst>
                                  <p:childTnLst>
                                    <p:set>
                                      <p:cBhvr>
                                        <p:cTn id="38" dur="1" fill="hold">
                                          <p:stCondLst>
                                            <p:cond delay="0"/>
                                          </p:stCondLst>
                                        </p:cTn>
                                        <p:tgtEl>
                                          <p:spTgt spid="9219">
                                            <p:txEl>
                                              <p:pRg st="3" end="3"/>
                                            </p:txEl>
                                          </p:spTgt>
                                        </p:tgtEl>
                                        <p:attrNameLst>
                                          <p:attrName>style.visibility</p:attrName>
                                        </p:attrNameLst>
                                      </p:cBhvr>
                                      <p:to>
                                        <p:strVal val="visible"/>
                                      </p:to>
                                    </p:set>
                                    <p:animEffect transition="in" filter="fade">
                                      <p:cBhvr>
                                        <p:cTn id="39" dur="1000"/>
                                        <p:tgtEl>
                                          <p:spTgt spid="9219">
                                            <p:txEl>
                                              <p:pRg st="3" end="3"/>
                                            </p:txEl>
                                          </p:spTgt>
                                        </p:tgtEl>
                                      </p:cBhvr>
                                    </p:animEffect>
                                    <p:anim calcmode="lin" valueType="num">
                                      <p:cBhvr>
                                        <p:cTn id="40" dur="1000" fill="hold"/>
                                        <p:tgtEl>
                                          <p:spTgt spid="9219">
                                            <p:txEl>
                                              <p:pRg st="3" end="3"/>
                                            </p:txEl>
                                          </p:spTgt>
                                        </p:tgtEl>
                                        <p:attrNameLst>
                                          <p:attrName>ppt_x</p:attrName>
                                        </p:attrNameLst>
                                      </p:cBhvr>
                                      <p:tavLst>
                                        <p:tav tm="0">
                                          <p:val>
                                            <p:strVal val="#ppt_x"/>
                                          </p:val>
                                        </p:tav>
                                        <p:tav tm="100000">
                                          <p:val>
                                            <p:strVal val="#ppt_x"/>
                                          </p:val>
                                        </p:tav>
                                      </p:tavLst>
                                    </p:anim>
                                    <p:anim calcmode="lin" valueType="num">
                                      <p:cBhvr>
                                        <p:cTn id="41" dur="898" decel="100000" fill="hold"/>
                                        <p:tgtEl>
                                          <p:spTgt spid="9219">
                                            <p:txEl>
                                              <p:pRg st="3" end="3"/>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898"/>
                                          </p:stCondLst>
                                        </p:cTn>
                                        <p:tgtEl>
                                          <p:spTgt spid="9219">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9220"/>
                                        </p:tgtEl>
                                        <p:attrNameLst>
                                          <p:attrName>style.visibility</p:attrName>
                                        </p:attrNameLst>
                                      </p:cBhvr>
                                      <p:to>
                                        <p:strVal val="visible"/>
                                      </p:to>
                                    </p:set>
                                    <p:anim calcmode="lin" valueType="num">
                                      <p:cBhvr additive="base">
                                        <p:cTn id="47" dur="500" fill="hold"/>
                                        <p:tgtEl>
                                          <p:spTgt spid="9220"/>
                                        </p:tgtEl>
                                        <p:attrNameLst>
                                          <p:attrName>ppt_x</p:attrName>
                                        </p:attrNameLst>
                                      </p:cBhvr>
                                      <p:tavLst>
                                        <p:tav tm="0">
                                          <p:val>
                                            <p:strVal val="#ppt_x"/>
                                          </p:val>
                                        </p:tav>
                                        <p:tav tm="100000">
                                          <p:val>
                                            <p:strVal val="#ppt_x"/>
                                          </p:val>
                                        </p:tav>
                                      </p:tavLst>
                                    </p:anim>
                                    <p:anim calcmode="lin" valueType="num">
                                      <p:cBhvr additive="base">
                                        <p:cTn id="48" dur="500" fill="hold"/>
                                        <p:tgtEl>
                                          <p:spTgt spid="9220"/>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37" presetClass="entr" presetSubtype="0" fill="hold" grpId="0" nodeType="clickEffect">
                                  <p:stCondLst>
                                    <p:cond delay="0"/>
                                  </p:stCondLst>
                                  <p:childTnLst>
                                    <p:set>
                                      <p:cBhvr>
                                        <p:cTn id="52" dur="1" fill="hold">
                                          <p:stCondLst>
                                            <p:cond delay="0"/>
                                          </p:stCondLst>
                                        </p:cTn>
                                        <p:tgtEl>
                                          <p:spTgt spid="9219">
                                            <p:txEl>
                                              <p:pRg st="5" end="5"/>
                                            </p:txEl>
                                          </p:spTgt>
                                        </p:tgtEl>
                                        <p:attrNameLst>
                                          <p:attrName>style.visibility</p:attrName>
                                        </p:attrNameLst>
                                      </p:cBhvr>
                                      <p:to>
                                        <p:strVal val="visible"/>
                                      </p:to>
                                    </p:set>
                                    <p:animEffect transition="in" filter="fade">
                                      <p:cBhvr>
                                        <p:cTn id="53" dur="1000"/>
                                        <p:tgtEl>
                                          <p:spTgt spid="9219">
                                            <p:txEl>
                                              <p:pRg st="5" end="5"/>
                                            </p:txEl>
                                          </p:spTgt>
                                        </p:tgtEl>
                                      </p:cBhvr>
                                    </p:animEffect>
                                    <p:anim calcmode="lin" valueType="num">
                                      <p:cBhvr>
                                        <p:cTn id="54" dur="1000" fill="hold"/>
                                        <p:tgtEl>
                                          <p:spTgt spid="9219">
                                            <p:txEl>
                                              <p:pRg st="5" end="5"/>
                                            </p:txEl>
                                          </p:spTgt>
                                        </p:tgtEl>
                                        <p:attrNameLst>
                                          <p:attrName>ppt_x</p:attrName>
                                        </p:attrNameLst>
                                      </p:cBhvr>
                                      <p:tavLst>
                                        <p:tav tm="0">
                                          <p:val>
                                            <p:strVal val="#ppt_x"/>
                                          </p:val>
                                        </p:tav>
                                        <p:tav tm="100000">
                                          <p:val>
                                            <p:strVal val="#ppt_x"/>
                                          </p:val>
                                        </p:tav>
                                      </p:tavLst>
                                    </p:anim>
                                    <p:anim calcmode="lin" valueType="num">
                                      <p:cBhvr>
                                        <p:cTn id="55" dur="898" decel="100000" fill="hold"/>
                                        <p:tgtEl>
                                          <p:spTgt spid="9219">
                                            <p:txEl>
                                              <p:pRg st="5" end="5"/>
                                            </p:txEl>
                                          </p:spTgt>
                                        </p:tgtEl>
                                        <p:attrNameLst>
                                          <p:attrName>ppt_y</p:attrName>
                                        </p:attrNameLst>
                                      </p:cBhvr>
                                      <p:tavLst>
                                        <p:tav tm="0">
                                          <p:val>
                                            <p:strVal val="#ppt_y+1"/>
                                          </p:val>
                                        </p:tav>
                                        <p:tav tm="100000">
                                          <p:val>
                                            <p:strVal val="#ppt_y-.03"/>
                                          </p:val>
                                        </p:tav>
                                      </p:tavLst>
                                    </p:anim>
                                    <p:anim calcmode="lin" valueType="num">
                                      <p:cBhvr>
                                        <p:cTn id="56" dur="100" accel="100000" fill="hold">
                                          <p:stCondLst>
                                            <p:cond delay="898"/>
                                          </p:stCondLst>
                                        </p:cTn>
                                        <p:tgtEl>
                                          <p:spTgt spid="9219">
                                            <p:txEl>
                                              <p:pRg st="5" end="5"/>
                                            </p:txEl>
                                          </p:spTgt>
                                        </p:tgtEl>
                                        <p:attrNameLst>
                                          <p:attrName>ppt_y</p:attrName>
                                        </p:attrNameLst>
                                      </p:cBhvr>
                                      <p:tavLst>
                                        <p:tav tm="0">
                                          <p:val>
                                            <p:strVal val="#ppt_y-.03"/>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37" presetClass="entr" presetSubtype="0" fill="hold" grpId="0" nodeType="clickEffect">
                                  <p:stCondLst>
                                    <p:cond delay="0"/>
                                  </p:stCondLst>
                                  <p:childTnLst>
                                    <p:set>
                                      <p:cBhvr>
                                        <p:cTn id="60" dur="1" fill="hold">
                                          <p:stCondLst>
                                            <p:cond delay="0"/>
                                          </p:stCondLst>
                                        </p:cTn>
                                        <p:tgtEl>
                                          <p:spTgt spid="9219">
                                            <p:txEl>
                                              <p:pRg st="6" end="6"/>
                                            </p:txEl>
                                          </p:spTgt>
                                        </p:tgtEl>
                                        <p:attrNameLst>
                                          <p:attrName>style.visibility</p:attrName>
                                        </p:attrNameLst>
                                      </p:cBhvr>
                                      <p:to>
                                        <p:strVal val="visible"/>
                                      </p:to>
                                    </p:set>
                                    <p:animEffect transition="in" filter="fade">
                                      <p:cBhvr>
                                        <p:cTn id="61" dur="1000"/>
                                        <p:tgtEl>
                                          <p:spTgt spid="9219">
                                            <p:txEl>
                                              <p:pRg st="6" end="6"/>
                                            </p:txEl>
                                          </p:spTgt>
                                        </p:tgtEl>
                                      </p:cBhvr>
                                    </p:animEffect>
                                    <p:anim calcmode="lin" valueType="num">
                                      <p:cBhvr>
                                        <p:cTn id="62" dur="1000" fill="hold"/>
                                        <p:tgtEl>
                                          <p:spTgt spid="9219">
                                            <p:txEl>
                                              <p:pRg st="6" end="6"/>
                                            </p:txEl>
                                          </p:spTgt>
                                        </p:tgtEl>
                                        <p:attrNameLst>
                                          <p:attrName>ppt_x</p:attrName>
                                        </p:attrNameLst>
                                      </p:cBhvr>
                                      <p:tavLst>
                                        <p:tav tm="0">
                                          <p:val>
                                            <p:strVal val="#ppt_x"/>
                                          </p:val>
                                        </p:tav>
                                        <p:tav tm="100000">
                                          <p:val>
                                            <p:strVal val="#ppt_x"/>
                                          </p:val>
                                        </p:tav>
                                      </p:tavLst>
                                    </p:anim>
                                    <p:anim calcmode="lin" valueType="num">
                                      <p:cBhvr>
                                        <p:cTn id="63" dur="898" decel="100000" fill="hold"/>
                                        <p:tgtEl>
                                          <p:spTgt spid="9219">
                                            <p:txEl>
                                              <p:pRg st="6" end="6"/>
                                            </p:txEl>
                                          </p:spTgt>
                                        </p:tgtEl>
                                        <p:attrNameLst>
                                          <p:attrName>ppt_y</p:attrName>
                                        </p:attrNameLst>
                                      </p:cBhvr>
                                      <p:tavLst>
                                        <p:tav tm="0">
                                          <p:val>
                                            <p:strVal val="#ppt_y+1"/>
                                          </p:val>
                                        </p:tav>
                                        <p:tav tm="100000">
                                          <p:val>
                                            <p:strVal val="#ppt_y-.03"/>
                                          </p:val>
                                        </p:tav>
                                      </p:tavLst>
                                    </p:anim>
                                    <p:anim calcmode="lin" valueType="num">
                                      <p:cBhvr>
                                        <p:cTn id="64" dur="100" accel="100000" fill="hold">
                                          <p:stCondLst>
                                            <p:cond delay="898"/>
                                          </p:stCondLst>
                                        </p:cTn>
                                        <p:tgtEl>
                                          <p:spTgt spid="9219">
                                            <p:txEl>
                                              <p:pRg st="6" end="6"/>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P spid="9219" grpId="0" uiExpand="1" build="p" bldLvl="2"/>
      <p:bldP spid="922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it-IT" sz="3800" dirty="0"/>
              <a:t>3) L’azione della politica economica: gli effetti</a:t>
            </a:r>
          </a:p>
        </p:txBody>
      </p:sp>
      <p:sp>
        <p:nvSpPr>
          <p:cNvPr id="10243" name="Rectangle 3"/>
          <p:cNvSpPr>
            <a:spLocks noGrp="1" noChangeArrowheads="1"/>
          </p:cNvSpPr>
          <p:nvPr>
            <p:ph type="body" idx="1"/>
          </p:nvPr>
        </p:nvSpPr>
        <p:spPr>
          <a:xfrm>
            <a:off x="1106424" y="1600200"/>
            <a:ext cx="10247376" cy="4781550"/>
          </a:xfrm>
        </p:spPr>
        <p:txBody>
          <a:bodyPr/>
          <a:lstStyle/>
          <a:p>
            <a:pPr>
              <a:lnSpc>
                <a:spcPct val="90000"/>
              </a:lnSpc>
            </a:pPr>
            <a:r>
              <a:rPr lang="it-IT" dirty="0"/>
              <a:t>Risultati previsti: raggiunti o disattesi? (giudizi di </a:t>
            </a:r>
            <a:r>
              <a:rPr lang="it-IT" dirty="0">
                <a:solidFill>
                  <a:srgbClr val="FF0000"/>
                </a:solidFill>
              </a:rPr>
              <a:t>valore ideologico</a:t>
            </a:r>
            <a:r>
              <a:rPr lang="it-IT" dirty="0"/>
              <a:t> molto importanti) </a:t>
            </a:r>
            <a:r>
              <a:rPr lang="it-IT" dirty="0">
                <a:sym typeface="Symbol" panose="05050102010706020507" pitchFamily="18" charset="2"/>
              </a:rPr>
              <a:t> </a:t>
            </a:r>
            <a:r>
              <a:rPr lang="it-IT" dirty="0">
                <a:solidFill>
                  <a:srgbClr val="FF0000"/>
                </a:solidFill>
                <a:sym typeface="Symbol" panose="05050102010706020507" pitchFamily="18" charset="2"/>
              </a:rPr>
              <a:t>valutazioni delle politiche</a:t>
            </a:r>
            <a:endParaRPr lang="it-IT" dirty="0">
              <a:solidFill>
                <a:srgbClr val="FF0000"/>
              </a:solidFill>
            </a:endParaRPr>
          </a:p>
          <a:p>
            <a:pPr>
              <a:lnSpc>
                <a:spcPct val="90000"/>
              </a:lnSpc>
            </a:pPr>
            <a:r>
              <a:rPr lang="it-IT" dirty="0"/>
              <a:t>Individuazione delle motivazioni del </a:t>
            </a:r>
            <a:r>
              <a:rPr lang="it-IT" b="1" dirty="0"/>
              <a:t>conflitto tra obiettivi previsti e realizzati</a:t>
            </a:r>
            <a:r>
              <a:rPr lang="it-IT" dirty="0"/>
              <a:t>:</a:t>
            </a:r>
          </a:p>
          <a:p>
            <a:pPr lvl="1">
              <a:lnSpc>
                <a:spcPct val="90000"/>
              </a:lnSpc>
            </a:pPr>
            <a:r>
              <a:rPr lang="it-IT" dirty="0"/>
              <a:t>Inadeguatezza delle informazioni di partenza (</a:t>
            </a:r>
            <a:r>
              <a:rPr lang="it-IT" dirty="0">
                <a:solidFill>
                  <a:srgbClr val="FF0000"/>
                </a:solidFill>
              </a:rPr>
              <a:t>informazione asimmetrica</a:t>
            </a:r>
            <a:r>
              <a:rPr lang="it-IT" dirty="0"/>
              <a:t>)</a:t>
            </a:r>
          </a:p>
          <a:p>
            <a:pPr lvl="1">
              <a:lnSpc>
                <a:spcPct val="90000"/>
              </a:lnSpc>
            </a:pPr>
            <a:r>
              <a:rPr lang="it-IT" dirty="0">
                <a:solidFill>
                  <a:srgbClr val="FF0000"/>
                </a:solidFill>
              </a:rPr>
              <a:t>Mancata realizzazione</a:t>
            </a:r>
            <a:r>
              <a:rPr lang="it-IT" dirty="0"/>
              <a:t> degli </a:t>
            </a:r>
            <a:r>
              <a:rPr lang="it-IT" dirty="0">
                <a:hlinkClick r:id="rId2"/>
              </a:rPr>
              <a:t>interventi pianificati</a:t>
            </a:r>
            <a:endParaRPr lang="it-IT" dirty="0"/>
          </a:p>
          <a:p>
            <a:pPr lvl="1">
              <a:lnSpc>
                <a:spcPct val="90000"/>
              </a:lnSpc>
            </a:pPr>
            <a:r>
              <a:rPr lang="it-IT" dirty="0">
                <a:solidFill>
                  <a:srgbClr val="FF0000"/>
                </a:solidFill>
              </a:rPr>
              <a:t>Errori</a:t>
            </a:r>
            <a:r>
              <a:rPr lang="it-IT" dirty="0"/>
              <a:t> nella </a:t>
            </a:r>
            <a:r>
              <a:rPr lang="it-IT" u="sng" dirty="0">
                <a:hlinkClick r:id="rId3"/>
              </a:rPr>
              <a:t>tempistica</a:t>
            </a:r>
            <a:r>
              <a:rPr lang="it-IT" dirty="0"/>
              <a:t> o nella </a:t>
            </a:r>
            <a:r>
              <a:rPr lang="it-IT" u="sng" dirty="0"/>
              <a:t>dimensione</a:t>
            </a:r>
            <a:r>
              <a:rPr lang="it-IT" dirty="0"/>
              <a:t> degli interventi</a:t>
            </a:r>
          </a:p>
          <a:p>
            <a:pPr lvl="1">
              <a:lnSpc>
                <a:spcPct val="90000"/>
              </a:lnSpc>
            </a:pPr>
            <a:r>
              <a:rPr lang="it-IT" dirty="0">
                <a:solidFill>
                  <a:srgbClr val="FF0000"/>
                </a:solidFill>
              </a:rPr>
              <a:t>Variazioni</a:t>
            </a:r>
            <a:r>
              <a:rPr lang="it-IT" dirty="0"/>
              <a:t> contemporanee </a:t>
            </a:r>
            <a:r>
              <a:rPr lang="it-IT" dirty="0">
                <a:solidFill>
                  <a:srgbClr val="FF0000"/>
                </a:solidFill>
              </a:rPr>
              <a:t>delle condizioni ambientali</a:t>
            </a:r>
            <a:r>
              <a:rPr lang="it-IT" dirty="0"/>
              <a:t> o dovute </a:t>
            </a:r>
            <a:r>
              <a:rPr lang="it-IT" u="sng" dirty="0"/>
              <a:t>all’azione politica stessa (critica di Lucas)</a:t>
            </a:r>
          </a:p>
          <a:p>
            <a:pPr lvl="1">
              <a:lnSpc>
                <a:spcPct val="90000"/>
              </a:lnSpc>
            </a:pPr>
            <a:endParaRPr lang="it-IT" u="sng" dirty="0"/>
          </a:p>
        </p:txBody>
      </p:sp>
      <p:sp>
        <p:nvSpPr>
          <p:cNvPr id="4" name="Segnaposto numero diapositiva 3">
            <a:extLst>
              <a:ext uri="{FF2B5EF4-FFF2-40B4-BE49-F238E27FC236}">
                <a16:creationId xmlns:a16="http://schemas.microsoft.com/office/drawing/2014/main" id="{B4A39D78-61E6-4880-993F-24F933114E55}"/>
              </a:ext>
            </a:extLst>
          </p:cNvPr>
          <p:cNvSpPr>
            <a:spLocks noGrp="1"/>
          </p:cNvSpPr>
          <p:nvPr>
            <p:ph type="sldNum" sz="quarter" idx="12"/>
          </p:nvPr>
        </p:nvSpPr>
        <p:spPr/>
        <p:txBody>
          <a:bodyPr/>
          <a:lstStyle/>
          <a:p>
            <a:fld id="{A9A6D829-A7BA-4E1C-A264-FFB1E4602FB5}" type="slidenum">
              <a:rPr lang="en-US" smtClean="0"/>
              <a:t>6</a:t>
            </a:fld>
            <a:endParaRPr lang="en-US"/>
          </a:p>
        </p:txBody>
      </p:sp>
    </p:spTree>
    <p:extLst>
      <p:ext uri="{BB962C8B-B14F-4D97-AF65-F5344CB8AC3E}">
        <p14:creationId xmlns:p14="http://schemas.microsoft.com/office/powerpoint/2010/main" val="8052909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2A54565-FBB1-403F-BACC-6BB47F3DED8D}"/>
              </a:ext>
            </a:extLst>
          </p:cNvPr>
          <p:cNvSpPr>
            <a:spLocks noGrp="1"/>
          </p:cNvSpPr>
          <p:nvPr>
            <p:ph type="title"/>
          </p:nvPr>
        </p:nvSpPr>
        <p:spPr/>
        <p:txBody>
          <a:bodyPr/>
          <a:lstStyle/>
          <a:p>
            <a:r>
              <a:rPr lang="it-IT" u="sng" dirty="0"/>
              <a:t>Asimmetrie informative</a:t>
            </a:r>
            <a:r>
              <a:rPr lang="it-IT" dirty="0"/>
              <a:t>: esempio</a:t>
            </a:r>
          </a:p>
        </p:txBody>
      </p:sp>
      <p:sp>
        <p:nvSpPr>
          <p:cNvPr id="3" name="Segnaposto contenuto 2">
            <a:extLst>
              <a:ext uri="{FF2B5EF4-FFF2-40B4-BE49-F238E27FC236}">
                <a16:creationId xmlns:a16="http://schemas.microsoft.com/office/drawing/2014/main" id="{0093B1C4-89E3-43CF-90B7-B72645695CED}"/>
              </a:ext>
            </a:extLst>
          </p:cNvPr>
          <p:cNvSpPr>
            <a:spLocks noGrp="1"/>
          </p:cNvSpPr>
          <p:nvPr>
            <p:ph idx="1"/>
          </p:nvPr>
        </p:nvSpPr>
        <p:spPr/>
        <p:txBody>
          <a:bodyPr/>
          <a:lstStyle/>
          <a:p>
            <a:r>
              <a:rPr lang="it-IT" dirty="0"/>
              <a:t>Uno degli obiettivi della Commissione Europea nella programmazione degli interventi è l’aumento del grado di innovazione dei sistemi economici locali. Nella programmazione 2014-2020 la strategia S3</a:t>
            </a:r>
          </a:p>
          <a:p>
            <a:r>
              <a:rPr lang="it-IT" dirty="0"/>
              <a:t>Ogni regione europea sceglie le proprie strategie nell’ambito della programmazione regionale. La regione FVG sceglie 5 </a:t>
            </a:r>
            <a:r>
              <a:rPr lang="it-IT" dirty="0">
                <a:highlight>
                  <a:srgbClr val="FFFF00"/>
                </a:highlight>
              </a:rPr>
              <a:t>aree di specializzazione</a:t>
            </a:r>
            <a:r>
              <a:rPr lang="it-IT" dirty="0"/>
              <a:t>: </a:t>
            </a:r>
            <a:r>
              <a:rPr lang="it-IT" i="1" dirty="0"/>
              <a:t>Agroalimentare,</a:t>
            </a:r>
            <a:r>
              <a:rPr lang="it-IT" dirty="0"/>
              <a:t> </a:t>
            </a:r>
            <a:r>
              <a:rPr lang="it-IT" i="1" dirty="0"/>
              <a:t>Filiere produttive strategiche</a:t>
            </a:r>
            <a:r>
              <a:rPr lang="it-IT" dirty="0"/>
              <a:t> (</a:t>
            </a:r>
            <a:r>
              <a:rPr lang="it-IT" i="1" dirty="0"/>
              <a:t>Metalmeccanica</a:t>
            </a:r>
            <a:r>
              <a:rPr lang="it-IT" dirty="0"/>
              <a:t>  e   </a:t>
            </a:r>
            <a:r>
              <a:rPr lang="it-IT" i="1" dirty="0"/>
              <a:t>Sistema casa</a:t>
            </a:r>
            <a:r>
              <a:rPr lang="it-IT" dirty="0"/>
              <a:t>),  </a:t>
            </a:r>
            <a:r>
              <a:rPr lang="it-IT" i="1" dirty="0"/>
              <a:t>Tecnologie marittime</a:t>
            </a:r>
            <a:r>
              <a:rPr lang="it-IT" dirty="0"/>
              <a:t>,  </a:t>
            </a:r>
            <a:r>
              <a:rPr lang="it-IT" i="1" dirty="0"/>
              <a:t>Smart health</a:t>
            </a:r>
            <a:r>
              <a:rPr lang="it-IT" dirty="0"/>
              <a:t> </a:t>
            </a:r>
          </a:p>
          <a:p>
            <a:r>
              <a:rPr lang="it-IT" dirty="0"/>
              <a:t>Come individuare le aree di specializzazione? …» imprese individuate dai </a:t>
            </a:r>
            <a:r>
              <a:rPr lang="it-IT" dirty="0">
                <a:highlight>
                  <a:srgbClr val="FFFF00"/>
                </a:highlight>
              </a:rPr>
              <a:t>codici Istat </a:t>
            </a:r>
            <a:r>
              <a:rPr lang="it-IT" dirty="0" err="1">
                <a:highlight>
                  <a:srgbClr val="FFFF00"/>
                </a:highlight>
              </a:rPr>
              <a:t>Ateco</a:t>
            </a:r>
            <a:r>
              <a:rPr lang="it-IT" dirty="0">
                <a:highlight>
                  <a:srgbClr val="FFFF00"/>
                </a:highlight>
              </a:rPr>
              <a:t> 2007 </a:t>
            </a:r>
            <a:r>
              <a:rPr lang="it-IT" dirty="0"/>
              <a:t>precisate nel </a:t>
            </a:r>
            <a:r>
              <a:rPr lang="it-IT" dirty="0">
                <a:hlinkClick r:id="rId2"/>
              </a:rPr>
              <a:t>bando</a:t>
            </a:r>
            <a:r>
              <a:rPr lang="it-IT" dirty="0"/>
              <a:t>»</a:t>
            </a:r>
          </a:p>
        </p:txBody>
      </p:sp>
    </p:spTree>
    <p:extLst>
      <p:ext uri="{BB962C8B-B14F-4D97-AF65-F5344CB8AC3E}">
        <p14:creationId xmlns:p14="http://schemas.microsoft.com/office/powerpoint/2010/main" val="38368328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AE2CE31-A763-425A-89F0-8140C8F39023}"/>
              </a:ext>
            </a:extLst>
          </p:cNvPr>
          <p:cNvSpPr>
            <a:spLocks noGrp="1"/>
          </p:cNvSpPr>
          <p:nvPr>
            <p:ph type="title"/>
          </p:nvPr>
        </p:nvSpPr>
        <p:spPr>
          <a:xfrm>
            <a:off x="805688" y="1425829"/>
            <a:ext cx="3701288" cy="1325563"/>
          </a:xfrm>
        </p:spPr>
        <p:txBody>
          <a:bodyPr>
            <a:normAutofit fontScale="90000"/>
          </a:bodyPr>
          <a:lstStyle/>
          <a:p>
            <a:r>
              <a:rPr lang="it-IT" dirty="0"/>
              <a:t>… ma non vi è sovrapposizione tra aree di specializzazione e codice </a:t>
            </a:r>
            <a:r>
              <a:rPr lang="it-IT" dirty="0" err="1"/>
              <a:t>Ateco</a:t>
            </a:r>
            <a:endParaRPr lang="it-IT" dirty="0"/>
          </a:p>
        </p:txBody>
      </p:sp>
      <p:pic>
        <p:nvPicPr>
          <p:cNvPr id="4" name="Immagine 3">
            <a:extLst>
              <a:ext uri="{FF2B5EF4-FFF2-40B4-BE49-F238E27FC236}">
                <a16:creationId xmlns:a16="http://schemas.microsoft.com/office/drawing/2014/main" id="{C6D9231D-6E05-4994-B936-42463DFAC523}"/>
              </a:ext>
            </a:extLst>
          </p:cNvPr>
          <p:cNvPicPr>
            <a:picLocks noChangeAspect="1"/>
          </p:cNvPicPr>
          <p:nvPr/>
        </p:nvPicPr>
        <p:blipFill>
          <a:blip r:embed="rId2"/>
          <a:stretch>
            <a:fillRect/>
          </a:stretch>
        </p:blipFill>
        <p:spPr>
          <a:xfrm>
            <a:off x="5410865" y="112641"/>
            <a:ext cx="5090511" cy="6621407"/>
          </a:xfrm>
          <a:prstGeom prst="rect">
            <a:avLst/>
          </a:prstGeom>
        </p:spPr>
      </p:pic>
      <p:sp>
        <p:nvSpPr>
          <p:cNvPr id="5" name="CasellaDiTesto 4">
            <a:extLst>
              <a:ext uri="{FF2B5EF4-FFF2-40B4-BE49-F238E27FC236}">
                <a16:creationId xmlns:a16="http://schemas.microsoft.com/office/drawing/2014/main" id="{AE17F610-0F2C-4290-B348-57D58FBD817F}"/>
              </a:ext>
            </a:extLst>
          </p:cNvPr>
          <p:cNvSpPr txBox="1"/>
          <p:nvPr/>
        </p:nvSpPr>
        <p:spPr>
          <a:xfrm>
            <a:off x="382016" y="5533719"/>
            <a:ext cx="4787392" cy="923330"/>
          </a:xfrm>
          <a:prstGeom prst="rect">
            <a:avLst/>
          </a:prstGeom>
          <a:noFill/>
        </p:spPr>
        <p:txBody>
          <a:bodyPr wrap="square" rtlCol="0">
            <a:spAutoFit/>
          </a:bodyPr>
          <a:lstStyle/>
          <a:p>
            <a:r>
              <a:rPr lang="it-IT" dirty="0"/>
              <a:t>Fonte: </a:t>
            </a:r>
            <a:r>
              <a:rPr lang="it-IT" dirty="0">
                <a:hlinkClick r:id="rId3"/>
              </a:rPr>
              <a:t>Report MET</a:t>
            </a:r>
            <a:r>
              <a:rPr lang="it-IT" dirty="0"/>
              <a:t> (</a:t>
            </a:r>
            <a:r>
              <a:rPr lang="it-IT" b="1" dirty="0"/>
              <a:t>2019</a:t>
            </a:r>
            <a:r>
              <a:rPr lang="it-IT" dirty="0"/>
              <a:t>), Ambiti tecnologici della Smart </a:t>
            </a:r>
            <a:r>
              <a:rPr lang="it-IT" dirty="0" err="1"/>
              <a:t>Specialisation</a:t>
            </a:r>
            <a:r>
              <a:rPr lang="it-IT" dirty="0"/>
              <a:t> </a:t>
            </a:r>
            <a:r>
              <a:rPr lang="it-IT" dirty="0" err="1"/>
              <a:t>Strategy</a:t>
            </a:r>
            <a:r>
              <a:rPr lang="it-IT" dirty="0"/>
              <a:t> nell’industria italiana, agenzia.coesione.gov.it</a:t>
            </a:r>
          </a:p>
        </p:txBody>
      </p:sp>
    </p:spTree>
    <p:extLst>
      <p:ext uri="{BB962C8B-B14F-4D97-AF65-F5344CB8AC3E}">
        <p14:creationId xmlns:p14="http://schemas.microsoft.com/office/powerpoint/2010/main" val="32763469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Titolo 2">
            <a:extLst>
              <a:ext uri="{FF2B5EF4-FFF2-40B4-BE49-F238E27FC236}">
                <a16:creationId xmlns:a16="http://schemas.microsoft.com/office/drawing/2014/main" id="{B0D51DFF-2A4A-4727-9401-CA20094744DA}"/>
              </a:ext>
            </a:extLst>
          </p:cNvPr>
          <p:cNvSpPr>
            <a:spLocks noGrp="1"/>
          </p:cNvSpPr>
          <p:nvPr>
            <p:ph type="title"/>
          </p:nvPr>
        </p:nvSpPr>
        <p:spPr/>
        <p:txBody>
          <a:bodyPr/>
          <a:lstStyle/>
          <a:p>
            <a:r>
              <a:rPr lang="it-IT" dirty="0"/>
              <a:t>… occorre tempo per condividere le giuste informazioni…</a:t>
            </a:r>
          </a:p>
        </p:txBody>
      </p:sp>
      <p:sp>
        <p:nvSpPr>
          <p:cNvPr id="4" name="Segnaposto contenuto 3">
            <a:extLst>
              <a:ext uri="{FF2B5EF4-FFF2-40B4-BE49-F238E27FC236}">
                <a16:creationId xmlns:a16="http://schemas.microsoft.com/office/drawing/2014/main" id="{9E9C70BC-AD86-48E7-9965-A728508B23E4}"/>
              </a:ext>
            </a:extLst>
          </p:cNvPr>
          <p:cNvSpPr>
            <a:spLocks noGrp="1"/>
          </p:cNvSpPr>
          <p:nvPr>
            <p:ph idx="1"/>
          </p:nvPr>
        </p:nvSpPr>
        <p:spPr/>
        <p:txBody>
          <a:bodyPr/>
          <a:lstStyle/>
          <a:p>
            <a:r>
              <a:rPr lang="it-IT" dirty="0"/>
              <a:t>Nello stesso bando per la nuova programmazione UE 2021-2027 le informazioni sono diverse:</a:t>
            </a:r>
          </a:p>
          <a:p>
            <a:r>
              <a:rPr lang="it-IT" dirty="0"/>
              <a:t>«Sono finanziabili progetti di R&amp;S specificatamente attinenti e rivolti ad almeno una delle aree di specializzazione e coerenti con almeno una delle relative traiettorie di sviluppo della Strategia per la specializzazione intelligente della Regione Friuli Venezia Giulia (S4) indicate nell’Allegato A del Bando.»</a:t>
            </a:r>
          </a:p>
          <a:p>
            <a:r>
              <a:rPr lang="it-IT" dirty="0">
                <a:hlinkClick r:id="rId2"/>
              </a:rPr>
              <a:t>Allegato A</a:t>
            </a:r>
            <a:r>
              <a:rPr lang="it-IT" dirty="0"/>
              <a:t> pag. 26</a:t>
            </a:r>
          </a:p>
          <a:p>
            <a:endParaRPr lang="it-IT" dirty="0"/>
          </a:p>
        </p:txBody>
      </p:sp>
    </p:spTree>
    <p:extLst>
      <p:ext uri="{BB962C8B-B14F-4D97-AF65-F5344CB8AC3E}">
        <p14:creationId xmlns:p14="http://schemas.microsoft.com/office/powerpoint/2010/main" val="2505450692"/>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15047</TotalTime>
  <Words>1945</Words>
  <Application>Microsoft Office PowerPoint</Application>
  <PresentationFormat>Widescreen</PresentationFormat>
  <Paragraphs>124</Paragraphs>
  <Slides>18</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18</vt:i4>
      </vt:variant>
    </vt:vector>
  </HeadingPairs>
  <TitlesOfParts>
    <vt:vector size="24" baseType="lpstr">
      <vt:lpstr>Arial</vt:lpstr>
      <vt:lpstr>Calibri</vt:lpstr>
      <vt:lpstr>Calibri Light</vt:lpstr>
      <vt:lpstr>Symbol</vt:lpstr>
      <vt:lpstr>Wingdings</vt:lpstr>
      <vt:lpstr>Tema di Office</vt:lpstr>
      <vt:lpstr>Che cos’è la POLITICA ECONOMICA?</vt:lpstr>
      <vt:lpstr>Che cos’è la Politica Economica (Internazionale)?</vt:lpstr>
      <vt:lpstr>Le componenti della politica economica (Cellini, 2010)</vt:lpstr>
      <vt:lpstr>1) I fini/obiettivi del corpo sociale</vt:lpstr>
      <vt:lpstr>2) Modalità di perseguire i fini</vt:lpstr>
      <vt:lpstr>3) L’azione della politica economica: gli effetti</vt:lpstr>
      <vt:lpstr>Asimmetrie informative: esempio</vt:lpstr>
      <vt:lpstr>… ma non vi è sovrapposizione tra aree di specializzazione e codice Ateco</vt:lpstr>
      <vt:lpstr>… occorre tempo per condividere le giuste informazioni…</vt:lpstr>
      <vt:lpstr>I soggetti complessi della politica economica: la visione dell’Economia del Benessere</vt:lpstr>
      <vt:lpstr>…Inoltre il Policy maker può essere visto come un insieme di enti sotto vari profili </vt:lpstr>
      <vt:lpstr>Le 3 categorie principali dell’attività dello Stato secondo Musgrave (1959)</vt:lpstr>
      <vt:lpstr>Composizione della Spesa Pubblica Primaria per Funzione (livello Macro): i fini/obiettivi</vt:lpstr>
      <vt:lpstr>Il Policy Maker (o insieme di enti) può essere inteso anche..</vt:lpstr>
      <vt:lpstr>La scuola della political economy</vt:lpstr>
      <vt:lpstr>Ideologia e politica economica</vt:lpstr>
      <vt:lpstr>L’economia normativa</vt:lpstr>
      <vt:lpstr>Qual è quindi in sintesi il ruolo della PE?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Politica Economica Internazionale</dc:title>
  <dc:creator>CHIES LAURA</dc:creator>
  <cp:lastModifiedBy>CHIES LAURA</cp:lastModifiedBy>
  <cp:revision>138</cp:revision>
  <dcterms:created xsi:type="dcterms:W3CDTF">2021-02-26T10:01:47Z</dcterms:created>
  <dcterms:modified xsi:type="dcterms:W3CDTF">2023-03-02T11:47:28Z</dcterms:modified>
</cp:coreProperties>
</file>