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342" r:id="rId3"/>
    <p:sldId id="322" r:id="rId4"/>
    <p:sldId id="323" r:id="rId5"/>
    <p:sldId id="334" r:id="rId6"/>
    <p:sldId id="332" r:id="rId7"/>
    <p:sldId id="333" r:id="rId8"/>
    <p:sldId id="335" r:id="rId9"/>
    <p:sldId id="336" r:id="rId10"/>
    <p:sldId id="339" r:id="rId11"/>
    <p:sldId id="337" r:id="rId12"/>
    <p:sldId id="338" r:id="rId13"/>
    <p:sldId id="340" r:id="rId14"/>
    <p:sldId id="341" r:id="rId15"/>
    <p:sldId id="258" r:id="rId16"/>
    <p:sldId id="317" r:id="rId17"/>
    <p:sldId id="343" r:id="rId18"/>
    <p:sldId id="318" r:id="rId19"/>
    <p:sldId id="259" r:id="rId20"/>
    <p:sldId id="261" r:id="rId21"/>
    <p:sldId id="260" r:id="rId22"/>
    <p:sldId id="262" r:id="rId23"/>
    <p:sldId id="349" r:id="rId24"/>
    <p:sldId id="348" r:id="rId25"/>
    <p:sldId id="263" r:id="rId26"/>
    <p:sldId id="320" r:id="rId27"/>
    <p:sldId id="264" r:id="rId28"/>
    <p:sldId id="265" r:id="rId29"/>
    <p:sldId id="319" r:id="rId30"/>
    <p:sldId id="266" r:id="rId31"/>
    <p:sldId id="267" r:id="rId32"/>
    <p:sldId id="270" r:id="rId33"/>
    <p:sldId id="271" r:id="rId34"/>
    <p:sldId id="275" r:id="rId35"/>
    <p:sldId id="268" r:id="rId36"/>
    <p:sldId id="272" r:id="rId37"/>
    <p:sldId id="276" r:id="rId38"/>
    <p:sldId id="344" r:id="rId39"/>
    <p:sldId id="353" r:id="rId40"/>
    <p:sldId id="345" r:id="rId41"/>
    <p:sldId id="350" r:id="rId42"/>
    <p:sldId id="351" r:id="rId43"/>
    <p:sldId id="352" r:id="rId44"/>
    <p:sldId id="269" r:id="rId45"/>
    <p:sldId id="346" r:id="rId46"/>
    <p:sldId id="347" r:id="rId47"/>
    <p:sldId id="354" r:id="rId48"/>
    <p:sldId id="28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79" d="100"/>
          <a:sy n="79" d="100"/>
        </p:scale>
        <p:origin x="43" y="3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34C5B-57DA-4E45-91C3-8F5325B4E8F8}" type="datetimeFigureOut">
              <a:rPr lang="en-US" smtClean="0"/>
              <a:t>3/15/2023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FA7F8-F9B9-43FE-AB8A-95136C87310C}" type="slidenum">
              <a:rPr lang="en-US" smtClean="0"/>
              <a:t>‹N›</a:t>
            </a:fld>
            <a:endParaRPr lang="en-US"/>
          </a:p>
        </p:txBody>
      </p:sp>
    </p:spTree>
    <p:extLst>
      <p:ext uri="{BB962C8B-B14F-4D97-AF65-F5344CB8AC3E}">
        <p14:creationId xmlns:p14="http://schemas.microsoft.com/office/powerpoint/2010/main" val="51418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855F3-2194-4426-A5BE-A2129A0DD610}" type="slidenum">
              <a:rPr lang="it-IT" smtClean="0"/>
              <a:t>18</a:t>
            </a:fld>
            <a:endParaRPr lang="it-IT"/>
          </a:p>
        </p:txBody>
      </p:sp>
    </p:spTree>
    <p:extLst>
      <p:ext uri="{BB962C8B-B14F-4D97-AF65-F5344CB8AC3E}">
        <p14:creationId xmlns:p14="http://schemas.microsoft.com/office/powerpoint/2010/main" val="413356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A1509BDC-ECAC-4B4F-8042-DE1DC8AA2524}" type="datetime1">
              <a:rPr lang="en-US" smtClean="0"/>
              <a:t>3/15/2023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22419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A064EED3-6E1C-4F96-8C27-55CB1A71B03B}" type="datetime1">
              <a:rPr lang="en-US" smtClean="0"/>
              <a:t>3/15/2023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31271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9149B90B-9016-4074-97AC-2E3A032C085A}" type="datetime1">
              <a:rPr lang="en-US" smtClean="0"/>
              <a:t>3/15/2023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209052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tabella 2"/>
          <p:cNvSpPr>
            <a:spLocks noGrp="1"/>
          </p:cNvSpPr>
          <p:nvPr>
            <p:ph type="tbl" idx="1"/>
          </p:nvPr>
        </p:nvSpPr>
        <p:spPr>
          <a:xfrm>
            <a:off x="914400" y="1981200"/>
            <a:ext cx="10363200" cy="4114800"/>
          </a:xfrm>
        </p:spPr>
        <p:txBody>
          <a:bodyPr/>
          <a:lstStyle/>
          <a:p>
            <a:endParaRPr lang="it-IT"/>
          </a:p>
        </p:txBody>
      </p:sp>
      <p:sp>
        <p:nvSpPr>
          <p:cNvPr id="4" name="Segnaposto data 3"/>
          <p:cNvSpPr>
            <a:spLocks noGrp="1"/>
          </p:cNvSpPr>
          <p:nvPr>
            <p:ph type="dt" sz="half" idx="10"/>
          </p:nvPr>
        </p:nvSpPr>
        <p:spPr>
          <a:xfrm>
            <a:off x="914400" y="6248400"/>
            <a:ext cx="2540000" cy="457200"/>
          </a:xfrm>
        </p:spPr>
        <p:txBody>
          <a:bodyPr/>
          <a:lstStyle>
            <a:lvl1pPr>
              <a:defRPr/>
            </a:lvl1pPr>
          </a:lstStyle>
          <a:p>
            <a:endParaRPr lang="it-IT" altLang="it-IT"/>
          </a:p>
        </p:txBody>
      </p:sp>
      <p:sp>
        <p:nvSpPr>
          <p:cNvPr id="5" name="Segnaposto piè di pagina 4"/>
          <p:cNvSpPr>
            <a:spLocks noGrp="1"/>
          </p:cNvSpPr>
          <p:nvPr>
            <p:ph type="ftr" sz="quarter" idx="11"/>
          </p:nvPr>
        </p:nvSpPr>
        <p:spPr>
          <a:xfrm>
            <a:off x="4165600" y="6248400"/>
            <a:ext cx="3860800" cy="457200"/>
          </a:xfrm>
        </p:spPr>
        <p:txBody>
          <a:bodyPr/>
          <a:lstStyle>
            <a:lvl1pPr>
              <a:defRPr/>
            </a:lvl1pPr>
          </a:lstStyle>
          <a:p>
            <a:endParaRPr lang="it-IT" altLang="it-IT"/>
          </a:p>
        </p:txBody>
      </p:sp>
      <p:sp>
        <p:nvSpPr>
          <p:cNvPr id="6" name="Segnaposto numero diapositiva 5"/>
          <p:cNvSpPr>
            <a:spLocks noGrp="1"/>
          </p:cNvSpPr>
          <p:nvPr>
            <p:ph type="sldNum" sz="quarter" idx="12"/>
          </p:nvPr>
        </p:nvSpPr>
        <p:spPr>
          <a:xfrm>
            <a:off x="8737600" y="6248400"/>
            <a:ext cx="2540000" cy="457200"/>
          </a:xfrm>
        </p:spPr>
        <p:txBody>
          <a:bodyPr/>
          <a:lstStyle>
            <a:lvl1pPr>
              <a:defRPr/>
            </a:lvl1pPr>
          </a:lstStyle>
          <a:p>
            <a:fld id="{CF6F6F3B-B2F4-4F99-A880-BD53993B9CC5}" type="slidenum">
              <a:rPr lang="it-IT" altLang="it-IT"/>
              <a:pPr/>
              <a:t>‹N›</a:t>
            </a:fld>
            <a:endParaRPr lang="it-IT" altLang="it-IT"/>
          </a:p>
        </p:txBody>
      </p:sp>
    </p:spTree>
    <p:extLst>
      <p:ext uri="{BB962C8B-B14F-4D97-AF65-F5344CB8AC3E}">
        <p14:creationId xmlns:p14="http://schemas.microsoft.com/office/powerpoint/2010/main" val="238723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48AB5E09-2A10-4980-B565-A4A7BD362F91}" type="datetime1">
              <a:rPr lang="en-US" smtClean="0"/>
              <a:t>3/15/2023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130294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4BF8BFBD-5EC2-4EEC-94AF-1F247061D208}" type="datetime1">
              <a:rPr lang="en-US" smtClean="0"/>
              <a:t>3/15/2023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12489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FED27474-1AE3-4CE7-9C9C-73B172686DF7}" type="datetime1">
              <a:rPr lang="en-US" smtClean="0"/>
              <a:t>3/15/2023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139286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E99B3463-A071-4EB6-AA78-0E83566CF54D}" type="datetime1">
              <a:rPr lang="en-US" smtClean="0"/>
              <a:t>3/15/2023</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109644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A635DABC-A17D-42CC-BE2B-639FDCE6DC28}" type="datetime1">
              <a:rPr lang="en-US" smtClean="0"/>
              <a:t>3/15/2023</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342844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B746B0-7FF6-4D0E-AD1B-49A912D38DE8}" type="datetime1">
              <a:rPr lang="en-US" smtClean="0"/>
              <a:t>3/15/2023</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323613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CD655EE-F4F4-48C5-8C87-DA3EEC7F56B1}" type="datetime1">
              <a:rPr lang="en-US" smtClean="0"/>
              <a:t>3/15/2023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372230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553FF9B-9916-4A69-A8CC-04710E34D167}" type="datetime1">
              <a:rPr lang="en-US" smtClean="0"/>
              <a:t>3/15/2023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70301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077D4-3D5D-4DA2-9950-C54D665903B4}" type="datetime1">
              <a:rPr lang="en-US" smtClean="0"/>
              <a:t>3/15/2023</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16446-8A82-42AB-88DB-297A75627E0A}" type="slidenum">
              <a:rPr lang="en-US" smtClean="0"/>
              <a:t>‹N›</a:t>
            </a:fld>
            <a:endParaRPr lang="en-US"/>
          </a:p>
        </p:txBody>
      </p:sp>
    </p:spTree>
    <p:extLst>
      <p:ext uri="{BB962C8B-B14F-4D97-AF65-F5344CB8AC3E}">
        <p14:creationId xmlns:p14="http://schemas.microsoft.com/office/powerpoint/2010/main" val="415131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dt.mef.gov.it/export/sites/sitodt/modules/documenti_it/analisi_progammazione/modellistica/Presentazione_Ambiente_MEF_Socci_etAl_finale.pdf"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lavoce.info/archives/93350/salari-e-recupero-dellinflazione-il-rebus-dellipca/" TargetMode="External"/><Relationship Id="rId2" Type="http://schemas.openxmlformats.org/officeDocument/2006/relationships/hyperlink" Target="https://www.bancaditalia.it/pubblicazioni/ricchezza-settori-istituzionali/2023-ricchezza-settori-istituzionali/statistiche_RSI_27012023_IT.pdf" TargetMode="External"/><Relationship Id="rId1" Type="http://schemas.openxmlformats.org/officeDocument/2006/relationships/slideLayout" Target="../slideLayouts/slideLayout2.xml"/><Relationship Id="rId4" Type="http://schemas.openxmlformats.org/officeDocument/2006/relationships/hyperlink" Target="https://www.imf.org/en/Blogs/Articles/2022/10/05/wage-price-spiral-risks-appear-contained-despite-high-inflat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nstats.un.org/sdgs/indicators/database/" TargetMode="External"/><Relationship Id="rId2" Type="http://schemas.openxmlformats.org/officeDocument/2006/relationships/hyperlink" Target="http://hdr.undp.org/en/data"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dt.mef.gov.it/export/sites/sitodt/modules/documenti_it/analisi_progammazione/documenti_programmatici/def_2022/DEF-2022-Allegato-BES-V2.pdf" TargetMode="External"/><Relationship Id="rId4" Type="http://schemas.openxmlformats.org/officeDocument/2006/relationships/hyperlink" Target="https://www.istat.it/it/benessere-e-sostenibilit%C3%A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regional_policy/policy/evaluations/ec_en"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politichecoesione.governo.it/it/misurazione-valutazione-e-trasparenza/la-valutazione-delle-politiche-di-coesion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ata.oecd.org/unemp/unemployment-rate.htm#indicator-chart"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c.europa.eu/regional_policy/policy/evaluations/ec_en" TargetMode="External"/><Relationship Id="rId2" Type="http://schemas.openxmlformats.org/officeDocument/2006/relationships/hyperlink" Target="https://ec.europa.eu/regional_policy/sources/evaluation/guide/guide_evalsed.pdf" TargetMode="External"/><Relationship Id="rId1" Type="http://schemas.openxmlformats.org/officeDocument/2006/relationships/slideLayout" Target="../slideLayouts/slideLayout2.xml"/><Relationship Id="rId6" Type="http://schemas.openxmlformats.org/officeDocument/2006/relationships/hyperlink" Target="https://politichecoesione.governo.it/it/misurazione-valutazione-e-trasparenza/la-valutazione-delle-politiche-di-coesione/" TargetMode="External"/><Relationship Id="rId5" Type="http://schemas.openxmlformats.org/officeDocument/2006/relationships/hyperlink" Target="https://cohesiondata.ec.europa.eu/" TargetMode="External"/><Relationship Id="rId4" Type="http://schemas.openxmlformats.org/officeDocument/2006/relationships/hyperlink" Target="https://ec.europa.eu/regional_policy/2021-2027_en"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integrazionemigranti.gov.it/it-it" TargetMode="External"/><Relationship Id="rId2" Type="http://schemas.openxmlformats.org/officeDocument/2006/relationships/hyperlink" Target="https://opencoesione.gov.it/it/" TargetMode="External"/><Relationship Id="rId1" Type="http://schemas.openxmlformats.org/officeDocument/2006/relationships/slideLayout" Target="../slideLayouts/slideLayout2.xml"/><Relationship Id="rId6" Type="http://schemas.openxmlformats.org/officeDocument/2006/relationships/hyperlink" Target="file:///C:\Users\5122\Downloads\linee_guida_digitale.pdf" TargetMode="External"/><Relationship Id="rId5" Type="http://schemas.openxmlformats.org/officeDocument/2006/relationships/hyperlink" Target="https://cimcs.units.it/it" TargetMode="External"/><Relationship Id="rId4" Type="http://schemas.openxmlformats.org/officeDocument/2006/relationships/hyperlink" Target="https://www.interno.gov.it/it/temi/immigrazione-e-asilo/fondi-europei/fondo-asilo-migrazione-e-integrazione-fami"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economy-finance.ec.europa.eu/economic-research-and-databases/economic-databases/ameco-database_en" TargetMode="External"/><Relationship Id="rId2" Type="http://schemas.openxmlformats.org/officeDocument/2006/relationships/hyperlink" Target="https://ec.europa.eu/eurostat/databrowser/view/NAMA_10R_2GDP__custom_5356473/default/table?lang=e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Stabilizzazione, Allocazione e Redistribuzione</a:t>
            </a:r>
            <a:endParaRPr lang="en-US" dirty="0"/>
          </a:p>
        </p:txBody>
      </p:sp>
      <p:sp>
        <p:nvSpPr>
          <p:cNvPr id="5" name="Segnaposto testo 4"/>
          <p:cNvSpPr>
            <a:spLocks noGrp="1"/>
          </p:cNvSpPr>
          <p:nvPr>
            <p:ph type="subTitle" idx="1"/>
          </p:nvPr>
        </p:nvSpPr>
        <p:spPr/>
        <p:txBody>
          <a:bodyPr>
            <a:normAutofit/>
          </a:bodyPr>
          <a:lstStyle/>
          <a:p>
            <a:r>
              <a:rPr lang="it-IT" dirty="0"/>
              <a:t>Shock economici, loro effetti e politiche d’intervento</a:t>
            </a:r>
          </a:p>
          <a:p>
            <a:endParaRPr lang="it-IT" dirty="0"/>
          </a:p>
          <a:p>
            <a:r>
              <a:rPr lang="it-IT" dirty="0"/>
              <a:t>Contenuti in: cap. 1 di </a:t>
            </a:r>
            <a:r>
              <a:rPr lang="it-IT" dirty="0" err="1"/>
              <a:t>Bénassy-Quéré</a:t>
            </a:r>
            <a:r>
              <a:rPr lang="it-IT" dirty="0"/>
              <a:t> A. et al. (2019)</a:t>
            </a:r>
          </a:p>
        </p:txBody>
      </p:sp>
      <p:sp>
        <p:nvSpPr>
          <p:cNvPr id="3" name="Segnaposto numero diapositiva 2"/>
          <p:cNvSpPr>
            <a:spLocks noGrp="1"/>
          </p:cNvSpPr>
          <p:nvPr>
            <p:ph type="sldNum" sz="quarter" idx="12"/>
          </p:nvPr>
        </p:nvSpPr>
        <p:spPr/>
        <p:txBody>
          <a:bodyPr/>
          <a:lstStyle/>
          <a:p>
            <a:fld id="{F7216446-8A82-42AB-88DB-297A75627E0A}" type="slidenum">
              <a:rPr lang="en-US" smtClean="0"/>
              <a:t>1</a:t>
            </a:fld>
            <a:endParaRPr lang="en-US"/>
          </a:p>
        </p:txBody>
      </p:sp>
    </p:spTree>
    <p:extLst>
      <p:ext uri="{BB962C8B-B14F-4D97-AF65-F5344CB8AC3E}">
        <p14:creationId xmlns:p14="http://schemas.microsoft.com/office/powerpoint/2010/main" val="355272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Perché intervenire? </a:t>
            </a:r>
            <a:endParaRPr lang="en-US" dirty="0"/>
          </a:p>
        </p:txBody>
      </p:sp>
      <p:sp>
        <p:nvSpPr>
          <p:cNvPr id="5" name="Segnaposto contenuto 4"/>
          <p:cNvSpPr>
            <a:spLocks noGrp="1"/>
          </p:cNvSpPr>
          <p:nvPr>
            <p:ph idx="1"/>
          </p:nvPr>
        </p:nvSpPr>
        <p:spPr/>
        <p:txBody>
          <a:bodyPr/>
          <a:lstStyle/>
          <a:p>
            <a:r>
              <a:rPr lang="it-IT" dirty="0"/>
              <a:t>Arrow e </a:t>
            </a:r>
            <a:r>
              <a:rPr lang="it-IT" dirty="0" err="1"/>
              <a:t>Debreu</a:t>
            </a:r>
            <a:r>
              <a:rPr lang="it-IT" dirty="0"/>
              <a:t> (1959) nel loro teorema sull’esistenza di un Equilibrio Economico Generale (EEG) dimostrano come </a:t>
            </a:r>
            <a:r>
              <a:rPr lang="it-IT" dirty="0">
                <a:solidFill>
                  <a:srgbClr val="FF0000"/>
                </a:solidFill>
              </a:rPr>
              <a:t>le condizioni necessarie </a:t>
            </a:r>
            <a:r>
              <a:rPr lang="it-IT" dirty="0"/>
              <a:t>(</a:t>
            </a:r>
            <a:r>
              <a:rPr lang="it-IT" dirty="0">
                <a:highlight>
                  <a:srgbClr val="FFFF00"/>
                </a:highlight>
              </a:rPr>
              <a:t>concorrenza perfetta</a:t>
            </a:r>
            <a:r>
              <a:rPr lang="it-IT" dirty="0"/>
              <a:t>, </a:t>
            </a:r>
            <a:r>
              <a:rPr lang="it-IT" dirty="0">
                <a:highlight>
                  <a:srgbClr val="FFFF00"/>
                </a:highlight>
              </a:rPr>
              <a:t>mercati completi </a:t>
            </a:r>
            <a:r>
              <a:rPr lang="it-IT" dirty="0"/>
              <a:t>e </a:t>
            </a:r>
            <a:r>
              <a:rPr lang="it-IT" dirty="0">
                <a:highlight>
                  <a:srgbClr val="FFFF00"/>
                </a:highlight>
              </a:rPr>
              <a:t>informazione perfetta</a:t>
            </a:r>
            <a:r>
              <a:rPr lang="it-IT" dirty="0"/>
              <a:t>), </a:t>
            </a:r>
            <a:r>
              <a:rPr lang="it-IT" dirty="0">
                <a:solidFill>
                  <a:srgbClr val="FF0000"/>
                </a:solidFill>
              </a:rPr>
              <a:t>perché si raggiunga un unico equilibrio </a:t>
            </a:r>
            <a:r>
              <a:rPr lang="it-IT" dirty="0"/>
              <a:t>siano molto stringenti e quindi </a:t>
            </a:r>
            <a:r>
              <a:rPr lang="it-IT" u="sng" dirty="0"/>
              <a:t>difficilmente applicabili ad un mondo reale</a:t>
            </a:r>
          </a:p>
          <a:p>
            <a:r>
              <a:rPr lang="it-IT" dirty="0"/>
              <a:t>Se una di queste ipotesi viene messa in </a:t>
            </a:r>
            <a:r>
              <a:rPr lang="it-IT" b="1" dirty="0"/>
              <a:t>discussione, l’intervento pubblico è giustificato</a:t>
            </a:r>
            <a:r>
              <a:rPr lang="it-IT" dirty="0"/>
              <a:t>.</a:t>
            </a:r>
          </a:p>
          <a:p>
            <a:r>
              <a:rPr lang="it-IT" dirty="0"/>
              <a:t>Occorre ora capire come si giustifica l’intervento pubblico nei tre ambiti individuati (allocazione, stabilizzazione e redistribuzione)</a:t>
            </a:r>
            <a:endParaRPr lang="en-US" dirty="0"/>
          </a:p>
        </p:txBody>
      </p:sp>
    </p:spTree>
    <p:extLst>
      <p:ext uri="{BB962C8B-B14F-4D97-AF65-F5344CB8AC3E}">
        <p14:creationId xmlns:p14="http://schemas.microsoft.com/office/powerpoint/2010/main" val="415670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funzioni della PE</a:t>
            </a:r>
            <a:endParaRPr lang="en-US" dirty="0"/>
          </a:p>
        </p:txBody>
      </p:sp>
      <p:sp>
        <p:nvSpPr>
          <p:cNvPr id="5" name="Segnaposto contenuto 4"/>
          <p:cNvSpPr>
            <a:spLocks noGrp="1"/>
          </p:cNvSpPr>
          <p:nvPr>
            <p:ph idx="1"/>
          </p:nvPr>
        </p:nvSpPr>
        <p:spPr/>
        <p:txBody>
          <a:bodyPr/>
          <a:lstStyle/>
          <a:p>
            <a:r>
              <a:rPr lang="it-IT" dirty="0"/>
              <a:t>Abbiamo già visto nella definizione </a:t>
            </a:r>
            <a:r>
              <a:rPr lang="it-IT" b="1" i="1" dirty="0"/>
              <a:t>di </a:t>
            </a:r>
            <a:r>
              <a:rPr lang="it-IT" b="1" i="1" dirty="0" err="1"/>
              <a:t>Musgrave</a:t>
            </a:r>
            <a:r>
              <a:rPr lang="it-IT" b="1" i="1" dirty="0"/>
              <a:t> che la PE ha tre principali funzion</a:t>
            </a:r>
            <a:r>
              <a:rPr lang="it-IT" dirty="0"/>
              <a:t>i: 1) l’</a:t>
            </a:r>
            <a:r>
              <a:rPr lang="it-IT" dirty="0">
                <a:highlight>
                  <a:srgbClr val="FFFF00"/>
                </a:highlight>
              </a:rPr>
              <a:t>allocazione</a:t>
            </a:r>
            <a:r>
              <a:rPr lang="it-IT" dirty="0"/>
              <a:t> delle risorse, la 2) </a:t>
            </a:r>
            <a:r>
              <a:rPr lang="it-IT" dirty="0">
                <a:highlight>
                  <a:srgbClr val="FFFF00"/>
                </a:highlight>
              </a:rPr>
              <a:t>stabilizzazione</a:t>
            </a:r>
            <a:r>
              <a:rPr lang="it-IT" dirty="0"/>
              <a:t> macroeconomica e la 3) </a:t>
            </a:r>
            <a:r>
              <a:rPr lang="it-IT" dirty="0">
                <a:highlight>
                  <a:srgbClr val="FFFF00"/>
                </a:highlight>
              </a:rPr>
              <a:t>redistribuzione</a:t>
            </a:r>
            <a:r>
              <a:rPr lang="it-IT" dirty="0"/>
              <a:t> del reddito fra agenti e fra regioni</a:t>
            </a:r>
          </a:p>
          <a:p>
            <a:pPr lvl="1"/>
            <a:r>
              <a:rPr lang="it-IT" dirty="0"/>
              <a:t>Con le politiche di </a:t>
            </a:r>
            <a:r>
              <a:rPr lang="it-IT" b="1" dirty="0"/>
              <a:t>allocazione</a:t>
            </a:r>
            <a:r>
              <a:rPr lang="it-IT" dirty="0"/>
              <a:t> si tende </a:t>
            </a:r>
            <a:r>
              <a:rPr lang="it-IT" dirty="0">
                <a:solidFill>
                  <a:srgbClr val="FF0000"/>
                </a:solidFill>
              </a:rPr>
              <a:t>ad aumentare l’output </a:t>
            </a:r>
            <a:r>
              <a:rPr lang="it-IT" dirty="0"/>
              <a:t>potenziale senza generare inflazione (politiche per la crescita)</a:t>
            </a:r>
          </a:p>
          <a:p>
            <a:pPr lvl="1"/>
            <a:r>
              <a:rPr lang="it-IT" dirty="0"/>
              <a:t>Le politiche dirette alla </a:t>
            </a:r>
            <a:r>
              <a:rPr lang="it-IT" b="1" dirty="0"/>
              <a:t>stabilizzazione</a:t>
            </a:r>
            <a:r>
              <a:rPr lang="it-IT" dirty="0"/>
              <a:t> del ciclo economico (business </a:t>
            </a:r>
            <a:r>
              <a:rPr lang="it-IT" dirty="0" err="1"/>
              <a:t>cycle</a:t>
            </a:r>
            <a:r>
              <a:rPr lang="it-IT" dirty="0"/>
              <a:t>) tendono </a:t>
            </a:r>
            <a:r>
              <a:rPr lang="it-IT" dirty="0">
                <a:solidFill>
                  <a:srgbClr val="FF0000"/>
                </a:solidFill>
              </a:rPr>
              <a:t>a minimizzare lo scarto tra output effettivo e potenziale</a:t>
            </a:r>
          </a:p>
          <a:p>
            <a:pPr lvl="1"/>
            <a:r>
              <a:rPr lang="it-IT" dirty="0"/>
              <a:t>La </a:t>
            </a:r>
            <a:r>
              <a:rPr lang="it-IT" b="1" dirty="0"/>
              <a:t>redistribuzione</a:t>
            </a:r>
            <a:r>
              <a:rPr lang="it-IT" dirty="0"/>
              <a:t> ha come obiettivo una </a:t>
            </a:r>
            <a:r>
              <a:rPr lang="it-IT" dirty="0">
                <a:solidFill>
                  <a:srgbClr val="FF0000"/>
                </a:solidFill>
              </a:rPr>
              <a:t>riallocazione delle risorse </a:t>
            </a:r>
            <a:r>
              <a:rPr lang="it-IT" dirty="0"/>
              <a:t>all’interno della società, mentre gli altri due obiettivi agiscono sui livelli dell’attività economica</a:t>
            </a:r>
          </a:p>
          <a:p>
            <a:pPr lvl="1"/>
            <a:endParaRPr lang="en-US" dirty="0">
              <a:solidFill>
                <a:srgbClr val="FF0000"/>
              </a:solidFill>
            </a:endParaRPr>
          </a:p>
        </p:txBody>
      </p:sp>
    </p:spTree>
    <p:extLst>
      <p:ext uri="{BB962C8B-B14F-4D97-AF65-F5344CB8AC3E}">
        <p14:creationId xmlns:p14="http://schemas.microsoft.com/office/powerpoint/2010/main" val="236967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a:t>Politiche di crescita e stabilizzazione </a:t>
            </a:r>
            <a:endParaRPr lang="en-US" dirty="0"/>
          </a:p>
        </p:txBody>
      </p:sp>
      <p:pic>
        <p:nvPicPr>
          <p:cNvPr id="1026" name="Picture 2" descr="https://www.pandoracampus.it/pandora/Packageoperation/getfulltextpreviewimage/BookRelease/Darwin:BOOK_RELEASE:428/docbookId/_26_108/imagePath/images%7Cchapter01%7Cfig_03_c1.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982" y="2076614"/>
            <a:ext cx="7315073" cy="446884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ttore 2 7"/>
          <p:cNvCxnSpPr/>
          <p:nvPr/>
        </p:nvCxnSpPr>
        <p:spPr>
          <a:xfrm flipV="1">
            <a:off x="3136392" y="4311037"/>
            <a:ext cx="283464" cy="6250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4119372" y="3805535"/>
            <a:ext cx="283464" cy="6250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593592" y="5056632"/>
            <a:ext cx="9144" cy="1645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4032504" y="5394960"/>
            <a:ext cx="0" cy="1737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8257032" y="1764792"/>
            <a:ext cx="3227832" cy="1754326"/>
          </a:xfrm>
          <a:prstGeom prst="rect">
            <a:avLst/>
          </a:prstGeom>
          <a:noFill/>
        </p:spPr>
        <p:txBody>
          <a:bodyPr wrap="square" rtlCol="0">
            <a:spAutoFit/>
          </a:bodyPr>
          <a:lstStyle/>
          <a:p>
            <a:r>
              <a:rPr lang="it-IT" dirty="0"/>
              <a:t>I periodi negativi del </a:t>
            </a:r>
            <a:r>
              <a:rPr lang="it-IT" dirty="0">
                <a:highlight>
                  <a:srgbClr val="FFFF00"/>
                </a:highlight>
              </a:rPr>
              <a:t>trend</a:t>
            </a:r>
            <a:r>
              <a:rPr lang="it-IT" dirty="0"/>
              <a:t> devono essere sostenuti con interventi di sostegno alla crescita: R&amp;S, Istruzione, Investimenti; quelli positivi con riforme strutturali</a:t>
            </a:r>
            <a:endParaRPr lang="en-US" dirty="0"/>
          </a:p>
        </p:txBody>
      </p:sp>
      <p:sp>
        <p:nvSpPr>
          <p:cNvPr id="15" name="CasellaDiTesto 14"/>
          <p:cNvSpPr txBox="1"/>
          <p:nvPr/>
        </p:nvSpPr>
        <p:spPr>
          <a:xfrm>
            <a:off x="8330057" y="3568004"/>
            <a:ext cx="2578608" cy="2862322"/>
          </a:xfrm>
          <a:prstGeom prst="rect">
            <a:avLst/>
          </a:prstGeom>
          <a:noFill/>
        </p:spPr>
        <p:txBody>
          <a:bodyPr wrap="square" rtlCol="0">
            <a:spAutoFit/>
          </a:bodyPr>
          <a:lstStyle/>
          <a:p>
            <a:r>
              <a:rPr lang="it-IT" dirty="0"/>
              <a:t>Il </a:t>
            </a:r>
            <a:r>
              <a:rPr lang="it-IT" dirty="0">
                <a:highlight>
                  <a:srgbClr val="FFFF00"/>
                </a:highlight>
              </a:rPr>
              <a:t>ciclo economico </a:t>
            </a:r>
            <a:r>
              <a:rPr lang="it-IT" dirty="0"/>
              <a:t>può portare con sé riduzione dell’occupazione, del consumo, del reddito o al contrario in fase espansiva si possono utilizzare le entrate per ridurre il peso del debito: </a:t>
            </a:r>
            <a:r>
              <a:rPr lang="it-IT" b="1" dirty="0">
                <a:solidFill>
                  <a:srgbClr val="FF0000"/>
                </a:solidFill>
              </a:rPr>
              <a:t>le oscillazioni destabilizzano</a:t>
            </a:r>
            <a:endParaRPr lang="en-US" b="1" dirty="0">
              <a:solidFill>
                <a:srgbClr val="FF0000"/>
              </a:solidFill>
            </a:endParaRPr>
          </a:p>
        </p:txBody>
      </p:sp>
    </p:spTree>
    <p:extLst>
      <p:ext uri="{BB962C8B-B14F-4D97-AF65-F5344CB8AC3E}">
        <p14:creationId xmlns:p14="http://schemas.microsoft.com/office/powerpoint/2010/main" val="26621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1) Allocazione</a:t>
            </a:r>
            <a:endParaRPr lang="en-US" dirty="0"/>
          </a:p>
        </p:txBody>
      </p:sp>
      <p:sp>
        <p:nvSpPr>
          <p:cNvPr id="3" name="Segnaposto contenuto 2"/>
          <p:cNvSpPr>
            <a:spLocks noGrp="1"/>
          </p:cNvSpPr>
          <p:nvPr>
            <p:ph idx="1"/>
          </p:nvPr>
        </p:nvSpPr>
        <p:spPr/>
        <p:txBody>
          <a:bodyPr/>
          <a:lstStyle/>
          <a:p>
            <a:r>
              <a:rPr lang="it-IT" dirty="0"/>
              <a:t>Le argomentazioni sono soprattutto microeconomiche e servono a risolvere i problemi di fallimento dei mercati. Motivi:</a:t>
            </a:r>
          </a:p>
          <a:p>
            <a:pPr lvl="1"/>
            <a:r>
              <a:rPr lang="it-IT" dirty="0"/>
              <a:t>Presenza di monopoli</a:t>
            </a:r>
          </a:p>
          <a:p>
            <a:pPr lvl="1"/>
            <a:r>
              <a:rPr lang="it-IT" dirty="0"/>
              <a:t>Esistenza di esternalità positive/negative collegate all’attività produttiva</a:t>
            </a:r>
          </a:p>
          <a:p>
            <a:pPr lvl="1"/>
            <a:r>
              <a:rPr lang="it-IT" dirty="0"/>
              <a:t>Asimmetrie informative</a:t>
            </a:r>
          </a:p>
          <a:p>
            <a:pPr lvl="1"/>
            <a:r>
              <a:rPr lang="it-IT" dirty="0"/>
              <a:t>Mercati incompleti</a:t>
            </a:r>
          </a:p>
          <a:p>
            <a:pPr lvl="1"/>
            <a:r>
              <a:rPr lang="it-IT" dirty="0"/>
              <a:t>Orizzonte temporale degli agenti diversi</a:t>
            </a:r>
          </a:p>
          <a:p>
            <a:pPr lvl="1"/>
            <a:endParaRPr lang="en-US" dirty="0"/>
          </a:p>
        </p:txBody>
      </p:sp>
      <p:sp>
        <p:nvSpPr>
          <p:cNvPr id="4" name="Freccia in giù 3"/>
          <p:cNvSpPr/>
          <p:nvPr/>
        </p:nvSpPr>
        <p:spPr>
          <a:xfrm>
            <a:off x="4855464" y="4837176"/>
            <a:ext cx="740664" cy="38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2276856" y="5477256"/>
            <a:ext cx="6574536"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dirty="0"/>
              <a:t>Interventi pubblici volti alla regolamentazione/alla produzione di beni o all’investimento/ alla determinazione del prezzo di un bene, alla </a:t>
            </a:r>
            <a:r>
              <a:rPr lang="it-IT"/>
              <a:t>diffusione dell’informazione</a:t>
            </a:r>
            <a:endParaRPr lang="en-US" dirty="0"/>
          </a:p>
        </p:txBody>
      </p:sp>
    </p:spTree>
    <p:extLst>
      <p:ext uri="{BB962C8B-B14F-4D97-AF65-F5344CB8AC3E}">
        <p14:creationId xmlns:p14="http://schemas.microsoft.com/office/powerpoint/2010/main" val="54829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2) Stabilizzazione</a:t>
            </a:r>
            <a:endParaRPr lang="en-US" dirty="0"/>
          </a:p>
        </p:txBody>
      </p:sp>
      <p:sp>
        <p:nvSpPr>
          <p:cNvPr id="3" name="Segnaposto contenuto 2"/>
          <p:cNvSpPr>
            <a:spLocks noGrp="1"/>
          </p:cNvSpPr>
          <p:nvPr>
            <p:ph idx="1"/>
          </p:nvPr>
        </p:nvSpPr>
        <p:spPr/>
        <p:txBody>
          <a:bodyPr>
            <a:normAutofit fontScale="85000" lnSpcReduction="20000"/>
          </a:bodyPr>
          <a:lstStyle/>
          <a:p>
            <a:r>
              <a:rPr lang="it-IT" dirty="0"/>
              <a:t>Ricerca di </a:t>
            </a:r>
            <a:r>
              <a:rPr lang="it-IT" dirty="0">
                <a:solidFill>
                  <a:srgbClr val="FF0000"/>
                </a:solidFill>
              </a:rPr>
              <a:t>una maggiore efficienza del sistema economico</a:t>
            </a:r>
            <a:r>
              <a:rPr lang="it-IT" dirty="0"/>
              <a:t>, minimizzando le deviazioni dall’equilibrio con politiche volte a controllare quelli che Keynes definiva «</a:t>
            </a:r>
            <a:r>
              <a:rPr lang="it-IT" dirty="0" err="1"/>
              <a:t>Animal</a:t>
            </a:r>
            <a:r>
              <a:rPr lang="it-IT" dirty="0"/>
              <a:t> </a:t>
            </a:r>
            <a:r>
              <a:rPr lang="it-IT" dirty="0" err="1"/>
              <a:t>Spirits</a:t>
            </a:r>
            <a:r>
              <a:rPr lang="it-IT" dirty="0"/>
              <a:t>»: scelte spinte da ottimismo/pessimismo eccessivi portano ad instabilità economica</a:t>
            </a:r>
          </a:p>
          <a:p>
            <a:r>
              <a:rPr lang="it-IT" dirty="0"/>
              <a:t>Inoltre il mercato presenta rigidità nominali di salari e prezzi</a:t>
            </a:r>
          </a:p>
          <a:p>
            <a:r>
              <a:rPr lang="it-IT" dirty="0"/>
              <a:t>Occorre quindi intervenire con politiche anticicliche per limitare la portata delle fluttuazioni cicliche, soprattutto durante le crisi</a:t>
            </a:r>
          </a:p>
          <a:p>
            <a:r>
              <a:rPr lang="it-IT" b="1" dirty="0"/>
              <a:t>CRITICA</a:t>
            </a:r>
            <a:r>
              <a:rPr lang="it-IT" dirty="0"/>
              <a:t>: attacco della scuola monetarista che ha il sopravvento negli anni ‘70 e ’80 del ‘900 e che continua ancora oggi nell’ambito della teoria del «</a:t>
            </a:r>
            <a:r>
              <a:rPr lang="it-IT" dirty="0" err="1"/>
              <a:t>real</a:t>
            </a:r>
            <a:r>
              <a:rPr lang="it-IT" dirty="0"/>
              <a:t> business </a:t>
            </a:r>
            <a:r>
              <a:rPr lang="it-IT" dirty="0" err="1"/>
              <a:t>cycle</a:t>
            </a:r>
            <a:r>
              <a:rPr lang="it-IT" dirty="0"/>
              <a:t>»: la deviazione dall’ipotesi che gli agenti siano razionali non ha basi teoriche, secondo questa scuola</a:t>
            </a:r>
          </a:p>
          <a:p>
            <a:r>
              <a:rPr lang="it-IT" dirty="0"/>
              <a:t>Più di recente l’economia sperimentale ha messo in luce che vi </a:t>
            </a:r>
            <a:r>
              <a:rPr lang="it-IT" u="sng" dirty="0"/>
              <a:t>sono numerose deviazioni dal comportamento razionale ottimizzante </a:t>
            </a:r>
            <a:r>
              <a:rPr lang="it-IT" dirty="0"/>
              <a:t>e  </a:t>
            </a:r>
            <a:r>
              <a:rPr lang="it-IT" dirty="0" err="1"/>
              <a:t>Akerlof</a:t>
            </a:r>
            <a:r>
              <a:rPr lang="it-IT" dirty="0"/>
              <a:t> e </a:t>
            </a:r>
            <a:r>
              <a:rPr lang="it-IT" dirty="0" err="1"/>
              <a:t>Shiller</a:t>
            </a:r>
            <a:r>
              <a:rPr lang="it-IT" dirty="0"/>
              <a:t> (2009) concludono che in contesti di questo tipo </a:t>
            </a:r>
            <a:r>
              <a:rPr lang="it-IT" b="1" dirty="0"/>
              <a:t>sono possibili equilibri multipli</a:t>
            </a:r>
            <a:r>
              <a:rPr lang="it-IT" dirty="0"/>
              <a:t>.</a:t>
            </a:r>
            <a:endParaRPr lang="en-US" dirty="0"/>
          </a:p>
        </p:txBody>
      </p:sp>
    </p:spTree>
    <p:extLst>
      <p:ext uri="{BB962C8B-B14F-4D97-AF65-F5344CB8AC3E}">
        <p14:creationId xmlns:p14="http://schemas.microsoft.com/office/powerpoint/2010/main" val="297711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Le politiche della domanda e dell’offerta: un esempio di </a:t>
            </a:r>
            <a:r>
              <a:rPr lang="it-IT" sz="3600" b="1" dirty="0"/>
              <a:t>stabilizzazione</a:t>
            </a:r>
            <a:r>
              <a:rPr lang="it-IT" sz="3600" dirty="0"/>
              <a:t> guardando a prezzi/quantità</a:t>
            </a:r>
            <a:endParaRPr lang="en-US" sz="3600" dirty="0"/>
          </a:p>
        </p:txBody>
      </p:sp>
      <p:sp>
        <p:nvSpPr>
          <p:cNvPr id="3" name="Segnaposto contenuto 2"/>
          <p:cNvSpPr>
            <a:spLocks noGrp="1"/>
          </p:cNvSpPr>
          <p:nvPr>
            <p:ph idx="1"/>
          </p:nvPr>
        </p:nvSpPr>
        <p:spPr/>
        <p:txBody>
          <a:bodyPr>
            <a:normAutofit fontScale="85000" lnSpcReduction="20000"/>
          </a:bodyPr>
          <a:lstStyle/>
          <a:p>
            <a:r>
              <a:rPr lang="it-IT" dirty="0"/>
              <a:t>Il quadro di riferimento per l’analisi della stabilizzazione dei cicli prende le mosse dal modello di offerta e domanda aggregata (grafico) e dal rapporto relativo con la variazione dei prezzi.</a:t>
            </a:r>
          </a:p>
          <a:p>
            <a:r>
              <a:rPr lang="it-IT" dirty="0">
                <a:solidFill>
                  <a:srgbClr val="FF0000"/>
                </a:solidFill>
              </a:rPr>
              <a:t>L’offerta aggregata </a:t>
            </a:r>
            <a:r>
              <a:rPr lang="it-IT" dirty="0"/>
              <a:t>rappresenta il </a:t>
            </a:r>
            <a:r>
              <a:rPr lang="it-IT" dirty="0">
                <a:solidFill>
                  <a:srgbClr val="FF0000"/>
                </a:solidFill>
              </a:rPr>
              <a:t>prodotto potenziale </a:t>
            </a:r>
            <a:r>
              <a:rPr lang="it-IT" dirty="0"/>
              <a:t>e in questo caso un </a:t>
            </a:r>
            <a:r>
              <a:rPr lang="it-IT" dirty="0">
                <a:solidFill>
                  <a:srgbClr val="FF0000"/>
                </a:solidFill>
              </a:rPr>
              <a:t>aumento del prezzo del prodotto </a:t>
            </a:r>
            <a:r>
              <a:rPr lang="it-IT" dirty="0"/>
              <a:t>nel </a:t>
            </a:r>
            <a:r>
              <a:rPr lang="it-IT" b="1" dirty="0"/>
              <a:t>breve periodo</a:t>
            </a:r>
            <a:r>
              <a:rPr lang="it-IT" dirty="0"/>
              <a:t>, in presenza di rigidità nominali salariali, riduce il salario reale e </a:t>
            </a:r>
            <a:r>
              <a:rPr lang="it-IT" b="1" dirty="0"/>
              <a:t>rende più conveniente produrre </a:t>
            </a:r>
            <a:r>
              <a:rPr lang="it-IT" i="1" dirty="0"/>
              <a:t>(relazione crescente)</a:t>
            </a:r>
            <a:r>
              <a:rPr lang="it-IT" dirty="0"/>
              <a:t>. Nel lungo periodo si tornerà al livello di equilibrio: quando si raggiunge il livello di pieno impiego la curva di offerta è rigida, cioè l’aumento dei prezzi non fa aumentare la produzione delle imprese</a:t>
            </a:r>
          </a:p>
          <a:p>
            <a:r>
              <a:rPr lang="it-IT" dirty="0"/>
              <a:t>Per quanto riguarda la </a:t>
            </a:r>
            <a:r>
              <a:rPr lang="it-IT" dirty="0">
                <a:solidFill>
                  <a:srgbClr val="FF0000"/>
                </a:solidFill>
              </a:rPr>
              <a:t>domanda aggregata</a:t>
            </a:r>
            <a:r>
              <a:rPr lang="it-IT" dirty="0"/>
              <a:t>, se nel </a:t>
            </a:r>
            <a:r>
              <a:rPr lang="it-IT" b="1" dirty="0"/>
              <a:t>breve periodo </a:t>
            </a:r>
            <a:r>
              <a:rPr lang="it-IT" dirty="0"/>
              <a:t>il </a:t>
            </a:r>
            <a:r>
              <a:rPr lang="it-IT" dirty="0">
                <a:solidFill>
                  <a:srgbClr val="FF0000"/>
                </a:solidFill>
              </a:rPr>
              <a:t>prezzo dei beni aumenta</a:t>
            </a:r>
            <a:r>
              <a:rPr lang="it-IT" dirty="0"/>
              <a:t>, questo </a:t>
            </a:r>
            <a:r>
              <a:rPr lang="it-IT" b="1" dirty="0"/>
              <a:t>riduce il valore reale della ricchezza </a:t>
            </a:r>
            <a:r>
              <a:rPr lang="it-IT" dirty="0"/>
              <a:t>delle famiglie e quindi il consumo, che diminuisce (relazione decrescente). </a:t>
            </a:r>
          </a:p>
          <a:p>
            <a:r>
              <a:rPr lang="it-IT" dirty="0"/>
              <a:t>Queste variazioni inducono spostamenti lungo le curve di domanda e offerta aggregate.</a:t>
            </a:r>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15</a:t>
            </a:fld>
            <a:endParaRPr lang="en-US"/>
          </a:p>
        </p:txBody>
      </p:sp>
    </p:spTree>
    <p:extLst>
      <p:ext uri="{BB962C8B-B14F-4D97-AF65-F5344CB8AC3E}">
        <p14:creationId xmlns:p14="http://schemas.microsoft.com/office/powerpoint/2010/main" val="6604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09621" y="361061"/>
            <a:ext cx="5668264" cy="1325563"/>
          </a:xfrm>
          <a:ln>
            <a:solidFill>
              <a:schemeClr val="tx1"/>
            </a:solidFill>
            <a:prstDash val="dash"/>
          </a:ln>
        </p:spPr>
        <p:txBody>
          <a:bodyPr>
            <a:normAutofit fontScale="90000"/>
          </a:bodyPr>
          <a:lstStyle/>
          <a:p>
            <a:r>
              <a:rPr lang="it-IT" dirty="0"/>
              <a:t>Shock positivi da domanda e da offerta sulla relazione P-Q</a:t>
            </a:r>
            <a:endParaRPr lang="en-US" dirty="0"/>
          </a:p>
        </p:txBody>
      </p:sp>
      <p:sp>
        <p:nvSpPr>
          <p:cNvPr id="5" name="Segnaposto contenuto 4"/>
          <p:cNvSpPr>
            <a:spLocks noGrp="1"/>
          </p:cNvSpPr>
          <p:nvPr>
            <p:ph idx="1"/>
          </p:nvPr>
        </p:nvSpPr>
        <p:spPr>
          <a:xfrm>
            <a:off x="838200" y="1825625"/>
            <a:ext cx="5274661" cy="4351338"/>
          </a:xfrm>
        </p:spPr>
        <p:txBody>
          <a:bodyPr>
            <a:normAutofit fontScale="85000" lnSpcReduction="10000"/>
          </a:bodyPr>
          <a:lstStyle/>
          <a:p>
            <a:r>
              <a:rPr lang="it-IT" dirty="0"/>
              <a:t>Le perturbazioni esterne/esogene hanno l’effetto di spostare le curve DA e OA</a:t>
            </a:r>
          </a:p>
          <a:p>
            <a:r>
              <a:rPr lang="it-IT" dirty="0">
                <a:solidFill>
                  <a:srgbClr val="FF0000"/>
                </a:solidFill>
              </a:rPr>
              <a:t>La natura degli shock esogeni </a:t>
            </a:r>
            <a:r>
              <a:rPr lang="it-IT" dirty="0"/>
              <a:t>da offerta o da domanda è fondamentale </a:t>
            </a:r>
          </a:p>
          <a:p>
            <a:r>
              <a:rPr lang="it-IT" dirty="0">
                <a:solidFill>
                  <a:srgbClr val="FF0000"/>
                </a:solidFill>
              </a:rPr>
              <a:t>Obiettivo PE</a:t>
            </a:r>
            <a:r>
              <a:rPr lang="it-IT" dirty="0"/>
              <a:t>: </a:t>
            </a:r>
            <a:r>
              <a:rPr lang="it-IT" u="sng" dirty="0"/>
              <a:t>minimizzazione delle deviazioni</a:t>
            </a:r>
            <a:r>
              <a:rPr lang="it-IT" dirty="0"/>
              <a:t> rispetto all’equilibrio (concetto di </a:t>
            </a:r>
            <a:r>
              <a:rPr lang="it-IT" b="1" dirty="0"/>
              <a:t>efficienza</a:t>
            </a:r>
            <a:r>
              <a:rPr lang="it-IT" dirty="0"/>
              <a:t>)</a:t>
            </a:r>
          </a:p>
          <a:p>
            <a:r>
              <a:rPr lang="it-IT" dirty="0"/>
              <a:t>Per avere maggiore profondità sulla conoscenza occorre impiegare modelli più complessi e l’analisi econometrica (caso del consumo e curva di domanda)</a:t>
            </a:r>
          </a:p>
          <a:p>
            <a:endParaRPr lang="en-US" dirty="0"/>
          </a:p>
        </p:txBody>
      </p:sp>
      <p:pic>
        <p:nvPicPr>
          <p:cNvPr id="5122" name="Picture 2" descr="https://www.pandoracampus.it/pandora/Packageoperation/getfulltextpreviewimage/BookRelease/Darwin:BOOK_RELEASE:428/docbookId/_26_161/imagePath/images%7Cchapter01%7Cfig_04_c1.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885" y="473710"/>
            <a:ext cx="5746272" cy="6247765"/>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numero diapositiva 6"/>
          <p:cNvSpPr>
            <a:spLocks noGrp="1"/>
          </p:cNvSpPr>
          <p:nvPr>
            <p:ph type="sldNum" sz="quarter" idx="12"/>
          </p:nvPr>
        </p:nvSpPr>
        <p:spPr/>
        <p:txBody>
          <a:bodyPr/>
          <a:lstStyle/>
          <a:p>
            <a:fld id="{F7216446-8A82-42AB-88DB-297A75627E0A}" type="slidenum">
              <a:rPr lang="en-US" smtClean="0"/>
              <a:t>16</a:t>
            </a:fld>
            <a:endParaRPr lang="en-US"/>
          </a:p>
        </p:txBody>
      </p:sp>
      <p:cxnSp>
        <p:nvCxnSpPr>
          <p:cNvPr id="3" name="Connettore diritto 2">
            <a:extLst>
              <a:ext uri="{FF2B5EF4-FFF2-40B4-BE49-F238E27FC236}">
                <a16:creationId xmlns:a16="http://schemas.microsoft.com/office/drawing/2014/main" id="{C4BBCAA1-952A-4B5A-A6BF-3CBDD5C79D99}"/>
              </a:ext>
            </a:extLst>
          </p:cNvPr>
          <p:cNvCxnSpPr/>
          <p:nvPr/>
        </p:nvCxnSpPr>
        <p:spPr>
          <a:xfrm flipH="1">
            <a:off x="6579616" y="1954784"/>
            <a:ext cx="9916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1FC12D26-76FA-4D0F-A919-86968D147EA0}"/>
              </a:ext>
            </a:extLst>
          </p:cNvPr>
          <p:cNvCxnSpPr/>
          <p:nvPr/>
        </p:nvCxnSpPr>
        <p:spPr>
          <a:xfrm>
            <a:off x="7599680" y="1954784"/>
            <a:ext cx="0" cy="1422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3379450F-2749-4604-BEA0-B216CC25202C}"/>
              </a:ext>
            </a:extLst>
          </p:cNvPr>
          <p:cNvCxnSpPr>
            <a:cxnSpLocks/>
          </p:cNvCxnSpPr>
          <p:nvPr/>
        </p:nvCxnSpPr>
        <p:spPr>
          <a:xfrm flipH="1">
            <a:off x="6579616" y="2245360"/>
            <a:ext cx="81889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F6ED5102-E4D3-408B-80B0-179C95E1AADD}"/>
              </a:ext>
            </a:extLst>
          </p:cNvPr>
          <p:cNvCxnSpPr>
            <a:cxnSpLocks/>
          </p:cNvCxnSpPr>
          <p:nvPr/>
        </p:nvCxnSpPr>
        <p:spPr>
          <a:xfrm flipH="1">
            <a:off x="9536176" y="1672400"/>
            <a:ext cx="800608"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CasellaDiTesto 13">
            <a:extLst>
              <a:ext uri="{FF2B5EF4-FFF2-40B4-BE49-F238E27FC236}">
                <a16:creationId xmlns:a16="http://schemas.microsoft.com/office/drawing/2014/main" id="{E7F99AFB-726B-4191-8EF7-C0459873AF65}"/>
              </a:ext>
            </a:extLst>
          </p:cNvPr>
          <p:cNvSpPr txBox="1"/>
          <p:nvPr/>
        </p:nvSpPr>
        <p:spPr>
          <a:xfrm>
            <a:off x="10747258" y="1594792"/>
            <a:ext cx="1121654" cy="461665"/>
          </a:xfrm>
          <a:prstGeom prst="rect">
            <a:avLst/>
          </a:prstGeom>
          <a:noFill/>
        </p:spPr>
        <p:txBody>
          <a:bodyPr wrap="square" rtlCol="0">
            <a:spAutoFit/>
          </a:bodyPr>
          <a:lstStyle/>
          <a:p>
            <a:r>
              <a:rPr lang="it-IT" sz="1200" dirty="0">
                <a:solidFill>
                  <a:srgbClr val="FF0000"/>
                </a:solidFill>
              </a:rPr>
              <a:t>Solo aumento del prezzo</a:t>
            </a:r>
          </a:p>
        </p:txBody>
      </p:sp>
      <p:sp>
        <p:nvSpPr>
          <p:cNvPr id="16" name="CasellaDiTesto 15">
            <a:extLst>
              <a:ext uri="{FF2B5EF4-FFF2-40B4-BE49-F238E27FC236}">
                <a16:creationId xmlns:a16="http://schemas.microsoft.com/office/drawing/2014/main" id="{EA808C03-2D86-4392-8403-C7DA7B7E293D}"/>
              </a:ext>
            </a:extLst>
          </p:cNvPr>
          <p:cNvSpPr txBox="1"/>
          <p:nvPr/>
        </p:nvSpPr>
        <p:spPr>
          <a:xfrm>
            <a:off x="10830570" y="4848024"/>
            <a:ext cx="1251702" cy="461665"/>
          </a:xfrm>
          <a:prstGeom prst="rect">
            <a:avLst/>
          </a:prstGeom>
          <a:noFill/>
        </p:spPr>
        <p:txBody>
          <a:bodyPr wrap="square" rtlCol="0">
            <a:spAutoFit/>
          </a:bodyPr>
          <a:lstStyle/>
          <a:p>
            <a:r>
              <a:rPr lang="it-IT" sz="1200" dirty="0">
                <a:solidFill>
                  <a:srgbClr val="FF0000"/>
                </a:solidFill>
              </a:rPr>
              <a:t>Solo diminuzione del prezzo</a:t>
            </a:r>
          </a:p>
        </p:txBody>
      </p:sp>
      <p:cxnSp>
        <p:nvCxnSpPr>
          <p:cNvPr id="17" name="Connettore diritto 16">
            <a:extLst>
              <a:ext uri="{FF2B5EF4-FFF2-40B4-BE49-F238E27FC236}">
                <a16:creationId xmlns:a16="http://schemas.microsoft.com/office/drawing/2014/main" id="{505217E5-B71A-4549-91D9-57CB922F7EBA}"/>
              </a:ext>
            </a:extLst>
          </p:cNvPr>
          <p:cNvCxnSpPr>
            <a:cxnSpLocks/>
          </p:cNvCxnSpPr>
          <p:nvPr/>
        </p:nvCxnSpPr>
        <p:spPr>
          <a:xfrm flipH="1">
            <a:off x="9505696" y="5640896"/>
            <a:ext cx="1241562"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Connettore diritto 18">
            <a:extLst>
              <a:ext uri="{FF2B5EF4-FFF2-40B4-BE49-F238E27FC236}">
                <a16:creationId xmlns:a16="http://schemas.microsoft.com/office/drawing/2014/main" id="{38D91AFA-6DD3-452A-9B1D-FFB30864BF1C}"/>
              </a:ext>
            </a:extLst>
          </p:cNvPr>
          <p:cNvCxnSpPr>
            <a:cxnSpLocks/>
          </p:cNvCxnSpPr>
          <p:nvPr/>
        </p:nvCxnSpPr>
        <p:spPr>
          <a:xfrm flipH="1">
            <a:off x="6579616" y="5128832"/>
            <a:ext cx="8006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415E0FD-26B7-4383-BBBE-6D3A66ADDC08}"/>
              </a:ext>
            </a:extLst>
          </p:cNvPr>
          <p:cNvCxnSpPr>
            <a:cxnSpLocks/>
          </p:cNvCxnSpPr>
          <p:nvPr/>
        </p:nvCxnSpPr>
        <p:spPr>
          <a:xfrm flipH="1">
            <a:off x="6579616" y="5482400"/>
            <a:ext cx="109524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EBF751C1-CB1E-438E-AE2A-53618B2335EB}"/>
              </a:ext>
            </a:extLst>
          </p:cNvPr>
          <p:cNvCxnSpPr>
            <a:cxnSpLocks/>
          </p:cNvCxnSpPr>
          <p:nvPr/>
        </p:nvCxnSpPr>
        <p:spPr>
          <a:xfrm>
            <a:off x="7674864" y="5482400"/>
            <a:ext cx="0" cy="83305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7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99301-37BE-4494-801A-A399A69378A1}"/>
              </a:ext>
            </a:extLst>
          </p:cNvPr>
          <p:cNvSpPr>
            <a:spLocks noGrp="1"/>
          </p:cNvSpPr>
          <p:nvPr>
            <p:ph type="title"/>
          </p:nvPr>
        </p:nvSpPr>
        <p:spPr/>
        <p:txBody>
          <a:bodyPr/>
          <a:lstStyle/>
          <a:p>
            <a:r>
              <a:rPr lang="it-IT" dirty="0"/>
              <a:t>Vediamo il caso del consumo (domanda aggregata) e dei prezzi: quale relazione?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375C6143-CC8E-49E1-91FE-13BD5CC24F8E}"/>
                  </a:ext>
                </a:extLst>
              </p:cNvPr>
              <p:cNvSpPr>
                <a:spLocks noGrp="1"/>
              </p:cNvSpPr>
              <p:nvPr>
                <p:ph idx="1"/>
              </p:nvPr>
            </p:nvSpPr>
            <p:spPr/>
            <p:txBody>
              <a:bodyPr>
                <a:normAutofit fontScale="92500" lnSpcReduction="10000"/>
              </a:bodyPr>
              <a:lstStyle/>
              <a:p>
                <a:r>
                  <a:rPr lang="it-IT" dirty="0"/>
                  <a:t>L’equazione del consumo può ora essere espressa come combinazione delle variabili e delle caratteristiche che rendono la funzione stessa più vicina alla realtà: tiene conto dei prezzi, della ricchezza, oltre che del reddito, delle perturbazioni che possono legare le variabili esogene che determinano il consumo e degli shock o perturbazioni esterne alle relazioni di consumo e del tempo (dinamica):</a:t>
                </a:r>
              </a:p>
              <a:p>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𝑡</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0</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1</m:t>
                        </m:r>
                      </m:sub>
                    </m:sSub>
                    <m:sSub>
                      <m:sSubPr>
                        <m:ctrlPr>
                          <a:rPr lang="it-IT" b="0" i="1" smtClean="0">
                            <a:latin typeface="Cambria Math" panose="02040503050406030204" pitchFamily="18" charset="0"/>
                          </a:rPr>
                        </m:ctrlPr>
                      </m:sSubPr>
                      <m:e>
                        <m:d>
                          <m:dPr>
                            <m:ctrlPr>
                              <a:rPr lang="it-IT" b="0" i="1" smtClean="0">
                                <a:latin typeface="Cambria Math" panose="02040503050406030204" pitchFamily="18" charset="0"/>
                              </a:rPr>
                            </m:ctrlPr>
                          </m:dPr>
                          <m:e>
                            <m:f>
                              <m:fPr>
                                <m:ctrlPr>
                                  <a:rPr lang="it-IT" i="1">
                                    <a:latin typeface="Cambria Math" panose="02040503050406030204" pitchFamily="18" charset="0"/>
                                  </a:rPr>
                                </m:ctrlPr>
                              </m:fPr>
                              <m:num>
                                <m:r>
                                  <a:rPr lang="it-IT" b="0" i="1" smtClean="0">
                                    <a:latin typeface="Cambria Math" panose="02040503050406030204" pitchFamily="18" charset="0"/>
                                  </a:rPr>
                                  <m:t>𝑌</m:t>
                                </m:r>
                              </m:num>
                              <m:den>
                                <m:r>
                                  <a:rPr lang="it-IT" b="0" i="1" smtClean="0">
                                    <a:latin typeface="Cambria Math" panose="02040503050406030204" pitchFamily="18" charset="0"/>
                                  </a:rPr>
                                  <m:t>𝑃</m:t>
                                </m:r>
                              </m:den>
                            </m:f>
                          </m:e>
                        </m:d>
                      </m:e>
                      <m:sub>
                        <m:r>
                          <a:rPr lang="it-IT" b="0" i="1" smtClean="0">
                            <a:latin typeface="Cambria Math" panose="02040503050406030204" pitchFamily="18" charset="0"/>
                          </a:rPr>
                          <m:t>𝑡</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sSub>
                          <m:sSubPr>
                            <m:ctrlPr>
                              <a:rPr lang="it-IT"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2</m:t>
                            </m:r>
                          </m:sub>
                        </m:sSub>
                        <m:d>
                          <m:dPr>
                            <m:ctrlPr>
                              <a:rPr lang="it-IT" i="1">
                                <a:latin typeface="Cambria Math" panose="02040503050406030204" pitchFamily="18" charset="0"/>
                              </a:rPr>
                            </m:ctrlPr>
                          </m:dPr>
                          <m:e>
                            <m:f>
                              <m:fPr>
                                <m:ctrlPr>
                                  <a:rPr lang="it-IT" i="1">
                                    <a:latin typeface="Cambria Math" panose="02040503050406030204" pitchFamily="18" charset="0"/>
                                  </a:rPr>
                                </m:ctrlPr>
                              </m:fPr>
                              <m:num>
                                <m:r>
                                  <m:rPr>
                                    <m:sty m:val="p"/>
                                  </m:rPr>
                                  <a:rPr lang="el-GR" i="1" smtClean="0">
                                    <a:latin typeface="Cambria Math" panose="02040503050406030204" pitchFamily="18" charset="0"/>
                                    <a:ea typeface="Cambria Math" panose="02040503050406030204" pitchFamily="18" charset="0"/>
                                  </a:rPr>
                                  <m:t>Ω</m:t>
                                </m:r>
                              </m:num>
                              <m:den>
                                <m:r>
                                  <a:rPr lang="it-IT" i="1">
                                    <a:latin typeface="Cambria Math" panose="02040503050406030204" pitchFamily="18" charset="0"/>
                                  </a:rPr>
                                  <m:t>𝑃</m:t>
                                </m:r>
                              </m:den>
                            </m:f>
                          </m:e>
                        </m:d>
                      </m:e>
                      <m:sub>
                        <m:r>
                          <a:rPr lang="it-IT" i="1">
                            <a:latin typeface="Cambria Math" panose="02040503050406030204" pitchFamily="18" charset="0"/>
                          </a:rPr>
                          <m:t>𝑡</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3</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𝑢</m:t>
                        </m:r>
                      </m:e>
                      <m:sub>
                        <m:r>
                          <a:rPr lang="it-IT" b="0" i="1" smtClean="0">
                            <a:latin typeface="Cambria Math" panose="02040503050406030204" pitchFamily="18" charset="0"/>
                          </a:rPr>
                          <m:t>𝑡</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𝜀</m:t>
                        </m:r>
                      </m:e>
                      <m:sub>
                        <m:r>
                          <a:rPr lang="it-IT" b="0" i="1" smtClean="0">
                            <a:latin typeface="Cambria Math" panose="02040503050406030204" pitchFamily="18" charset="0"/>
                          </a:rPr>
                          <m:t>𝑡</m:t>
                        </m:r>
                      </m:sub>
                    </m:sSub>
                  </m:oMath>
                </a14:m>
                <a:endParaRPr lang="it-IT" dirty="0"/>
              </a:p>
              <a:p>
                <a:r>
                  <a:rPr lang="it-IT" dirty="0"/>
                  <a:t>Dove C è il consumo, t il tempo,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𝑌</m:t>
                        </m:r>
                      </m:num>
                      <m:den>
                        <m:r>
                          <a:rPr lang="it-IT" b="0" i="1" smtClean="0">
                            <a:latin typeface="Cambria Math" panose="02040503050406030204" pitchFamily="18" charset="0"/>
                          </a:rPr>
                          <m:t>𝑃</m:t>
                        </m:r>
                      </m:den>
                    </m:f>
                  </m:oMath>
                </a14:m>
                <a:r>
                  <a:rPr lang="it-IT" dirty="0"/>
                  <a:t>=R è il reddito reale, </a:t>
                </a:r>
                <a14:m>
                  <m:oMath xmlns:m="http://schemas.openxmlformats.org/officeDocument/2006/math">
                    <m:f>
                      <m:fPr>
                        <m:ctrlPr>
                          <a:rPr lang="it-IT" i="1">
                            <a:latin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Ω</m:t>
                        </m:r>
                      </m:num>
                      <m:den>
                        <m:r>
                          <a:rPr lang="it-IT" i="1">
                            <a:latin typeface="Cambria Math" panose="02040503050406030204" pitchFamily="18" charset="0"/>
                          </a:rPr>
                          <m:t>𝑃</m:t>
                        </m:r>
                      </m:den>
                    </m:f>
                  </m:oMath>
                </a14:m>
                <a:r>
                  <a:rPr lang="it-IT" dirty="0"/>
                  <a:t> è la ricchezza reale, u il tasso di disoccupazione e </a:t>
                </a:r>
                <a:r>
                  <a:rPr lang="el-GR" dirty="0">
                    <a:latin typeface="Calibri" panose="020F0502020204030204" pitchFamily="34" charset="0"/>
                    <a:cs typeface="Calibri" panose="020F0502020204030204" pitchFamily="34" charset="0"/>
                  </a:rPr>
                  <a:t>ε</a:t>
                </a:r>
                <a:r>
                  <a:rPr lang="it-IT" dirty="0">
                    <a:latin typeface="Calibri" panose="020F0502020204030204" pitchFamily="34" charset="0"/>
                    <a:cs typeface="Calibri" panose="020F0502020204030204" pitchFamily="34" charset="0"/>
                  </a:rPr>
                  <a:t> rappresenta lo shock esterno, </a:t>
                </a:r>
                <a:r>
                  <a:rPr lang="it-IT" dirty="0">
                    <a:solidFill>
                      <a:srgbClr val="FF0000"/>
                    </a:solidFill>
                    <a:latin typeface="Calibri" panose="020F0502020204030204" pitchFamily="34" charset="0"/>
                    <a:cs typeface="Calibri" panose="020F0502020204030204" pitchFamily="34" charset="0"/>
                  </a:rPr>
                  <a:t>a</a:t>
                </a:r>
                <a:r>
                  <a:rPr lang="it-IT" baseline="-25000" dirty="0">
                    <a:solidFill>
                      <a:srgbClr val="FF0000"/>
                    </a:solidFill>
                    <a:latin typeface="Calibri" panose="020F0502020204030204" pitchFamily="34" charset="0"/>
                    <a:cs typeface="Calibri" panose="020F0502020204030204" pitchFamily="34" charset="0"/>
                  </a:rPr>
                  <a:t>0</a:t>
                </a:r>
                <a:r>
                  <a:rPr lang="it-IT" dirty="0">
                    <a:solidFill>
                      <a:srgbClr val="FF0000"/>
                    </a:solidFill>
                    <a:latin typeface="Calibri" panose="020F0502020204030204" pitchFamily="34" charset="0"/>
                    <a:cs typeface="Calibri" panose="020F0502020204030204" pitchFamily="34" charset="0"/>
                  </a:rPr>
                  <a:t>-a</a:t>
                </a:r>
                <a:r>
                  <a:rPr lang="it-IT" baseline="-25000" dirty="0">
                    <a:solidFill>
                      <a:srgbClr val="FF0000"/>
                    </a:solidFill>
                    <a:latin typeface="Calibri" panose="020F0502020204030204" pitchFamily="34" charset="0"/>
                    <a:cs typeface="Calibri" panose="020F0502020204030204" pitchFamily="34" charset="0"/>
                  </a:rPr>
                  <a:t>3</a:t>
                </a:r>
                <a:r>
                  <a:rPr lang="it-IT" dirty="0">
                    <a:latin typeface="Calibri" panose="020F0502020204030204" pitchFamily="34" charset="0"/>
                    <a:cs typeface="Calibri" panose="020F0502020204030204" pitchFamily="34" charset="0"/>
                  </a:rPr>
                  <a:t> sono i </a:t>
                </a:r>
                <a:r>
                  <a:rPr lang="it-IT" b="1" dirty="0">
                    <a:latin typeface="Calibri" panose="020F0502020204030204" pitchFamily="34" charset="0"/>
                    <a:cs typeface="Calibri" panose="020F0502020204030204" pitchFamily="34" charset="0"/>
                  </a:rPr>
                  <a:t>parametri</a:t>
                </a:r>
                <a:r>
                  <a:rPr lang="it-IT" dirty="0">
                    <a:latin typeface="Calibri" panose="020F0502020204030204" pitchFamily="34" charset="0"/>
                    <a:cs typeface="Calibri" panose="020F0502020204030204" pitchFamily="34" charset="0"/>
                  </a:rPr>
                  <a:t> che misurano nel tempo </a:t>
                </a:r>
                <a:r>
                  <a:rPr lang="it-IT" b="1" i="1" dirty="0">
                    <a:latin typeface="Calibri" panose="020F0502020204030204" pitchFamily="34" charset="0"/>
                    <a:cs typeface="Calibri" panose="020F0502020204030204" pitchFamily="34" charset="0"/>
                  </a:rPr>
                  <a:t>t</a:t>
                </a:r>
                <a:r>
                  <a:rPr lang="it-IT" dirty="0">
                    <a:latin typeface="Calibri" panose="020F0502020204030204" pitchFamily="34" charset="0"/>
                    <a:cs typeface="Calibri" panose="020F0502020204030204" pitchFamily="34" charset="0"/>
                  </a:rPr>
                  <a:t> </a:t>
                </a:r>
                <a:r>
                  <a:rPr lang="it-IT" u="sng" dirty="0">
                    <a:latin typeface="Calibri" panose="020F0502020204030204" pitchFamily="34" charset="0"/>
                    <a:cs typeface="Calibri" panose="020F0502020204030204" pitchFamily="34" charset="0"/>
                  </a:rPr>
                  <a:t>cambiamenti delle relazioni strutturali dell’economia</a:t>
                </a:r>
                <a:endParaRPr lang="it-IT" u="sng" dirty="0"/>
              </a:p>
            </p:txBody>
          </p:sp>
        </mc:Choice>
        <mc:Fallback xmlns="">
          <p:sp>
            <p:nvSpPr>
              <p:cNvPr id="3" name="Segnaposto contenuto 2">
                <a:extLst>
                  <a:ext uri="{FF2B5EF4-FFF2-40B4-BE49-F238E27FC236}">
                    <a16:creationId xmlns:a16="http://schemas.microsoft.com/office/drawing/2014/main" id="{375C6143-CC8E-49E1-91FE-13BD5CC24F8E}"/>
                  </a:ext>
                </a:extLst>
              </p:cNvPr>
              <p:cNvSpPr>
                <a:spLocks noGrp="1" noRot="1" noChangeAspect="1" noMove="1" noResize="1" noEditPoints="1" noAdjustHandles="1" noChangeArrowheads="1" noChangeShapeType="1" noTextEdit="1"/>
              </p:cNvSpPr>
              <p:nvPr>
                <p:ph idx="1"/>
              </p:nvPr>
            </p:nvSpPr>
            <p:spPr>
              <a:blipFill>
                <a:blip r:embed="rId2"/>
                <a:stretch>
                  <a:fillRect l="-928" t="-2801" r="-1507" b="-126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FA3C3B4A-13C7-4FD3-8F30-560F5B6502B3}"/>
              </a:ext>
            </a:extLst>
          </p:cNvPr>
          <p:cNvSpPr>
            <a:spLocks noGrp="1"/>
          </p:cNvSpPr>
          <p:nvPr>
            <p:ph type="sldNum" sz="quarter" idx="12"/>
          </p:nvPr>
        </p:nvSpPr>
        <p:spPr/>
        <p:txBody>
          <a:bodyPr/>
          <a:lstStyle/>
          <a:p>
            <a:fld id="{F7216446-8A82-42AB-88DB-297A75627E0A}" type="slidenum">
              <a:rPr lang="en-US" smtClean="0"/>
              <a:t>17</a:t>
            </a:fld>
            <a:endParaRPr lang="en-US"/>
          </a:p>
        </p:txBody>
      </p:sp>
    </p:spTree>
    <p:extLst>
      <p:ext uri="{BB962C8B-B14F-4D97-AF65-F5344CB8AC3E}">
        <p14:creationId xmlns:p14="http://schemas.microsoft.com/office/powerpoint/2010/main" val="3999557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7814"/>
            <a:ext cx="8581568" cy="1139825"/>
          </a:xfrm>
        </p:spPr>
        <p:txBody>
          <a:bodyPr/>
          <a:lstStyle/>
          <a:p>
            <a:r>
              <a:rPr lang="it-IT" sz="3600" dirty="0"/>
              <a:t>Variazione del prezzo del petrolio e relazione prezzo-quantità (caso curva dell’offerta)</a:t>
            </a:r>
          </a:p>
        </p:txBody>
      </p:sp>
      <p:sp>
        <p:nvSpPr>
          <p:cNvPr id="3" name="Line 3"/>
          <p:cNvSpPr>
            <a:spLocks noChangeShapeType="1"/>
          </p:cNvSpPr>
          <p:nvPr/>
        </p:nvSpPr>
        <p:spPr bwMode="auto">
          <a:xfrm flipH="1" flipV="1">
            <a:off x="2094441" y="1790901"/>
            <a:ext cx="8125" cy="3081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 name="Line 4"/>
          <p:cNvSpPr>
            <a:spLocks noChangeShapeType="1"/>
          </p:cNvSpPr>
          <p:nvPr/>
        </p:nvSpPr>
        <p:spPr bwMode="auto">
          <a:xfrm>
            <a:off x="2102566" y="4872002"/>
            <a:ext cx="41602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 name="Line 5"/>
          <p:cNvSpPr>
            <a:spLocks noChangeShapeType="1"/>
          </p:cNvSpPr>
          <p:nvPr/>
        </p:nvSpPr>
        <p:spPr bwMode="auto">
          <a:xfrm flipV="1">
            <a:off x="2492592" y="2007830"/>
            <a:ext cx="2959496" cy="2406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 name="Text Box 6"/>
          <p:cNvSpPr txBox="1">
            <a:spLocks noChangeArrowheads="1"/>
          </p:cNvSpPr>
          <p:nvPr/>
        </p:nvSpPr>
        <p:spPr bwMode="auto">
          <a:xfrm>
            <a:off x="5534246" y="1737265"/>
            <a:ext cx="4766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a:latin typeface="Times New Roman" panose="02020603050405020304" pitchFamily="18" charset="0"/>
              </a:rPr>
              <a:t>AS</a:t>
            </a:r>
            <a:endParaRPr lang="it-IT" altLang="it-IT" sz="2400">
              <a:latin typeface="Times New Roman" panose="02020603050405020304" pitchFamily="18" charset="0"/>
            </a:endParaRPr>
          </a:p>
        </p:txBody>
      </p:sp>
      <p:sp>
        <p:nvSpPr>
          <p:cNvPr id="7" name="Line 7"/>
          <p:cNvSpPr>
            <a:spLocks noChangeShapeType="1"/>
          </p:cNvSpPr>
          <p:nvPr/>
        </p:nvSpPr>
        <p:spPr bwMode="auto">
          <a:xfrm>
            <a:off x="2667742" y="1954193"/>
            <a:ext cx="2945051" cy="2460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 name="Text Box 8"/>
          <p:cNvSpPr txBox="1">
            <a:spLocks noChangeArrowheads="1"/>
          </p:cNvSpPr>
          <p:nvPr/>
        </p:nvSpPr>
        <p:spPr bwMode="auto">
          <a:xfrm>
            <a:off x="5742801" y="4128246"/>
            <a:ext cx="5200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a:latin typeface="Times New Roman" panose="02020603050405020304" pitchFamily="18" charset="0"/>
              </a:rPr>
              <a:t>AD</a:t>
            </a:r>
            <a:endParaRPr lang="it-IT" altLang="it-IT" sz="2400">
              <a:latin typeface="Times New Roman" panose="02020603050405020304" pitchFamily="18" charset="0"/>
            </a:endParaRPr>
          </a:p>
        </p:txBody>
      </p:sp>
      <p:sp>
        <p:nvSpPr>
          <p:cNvPr id="9" name="Text Box 9"/>
          <p:cNvSpPr txBox="1">
            <a:spLocks noChangeArrowheads="1"/>
          </p:cNvSpPr>
          <p:nvPr/>
        </p:nvSpPr>
        <p:spPr bwMode="auto">
          <a:xfrm>
            <a:off x="1766712" y="1628801"/>
            <a:ext cx="4333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a:latin typeface="Times New Roman" panose="02020603050405020304" pitchFamily="18" charset="0"/>
              </a:rPr>
              <a:t>P</a:t>
            </a:r>
            <a:endParaRPr lang="it-IT" altLang="it-IT" sz="2400">
              <a:latin typeface="Times New Roman" panose="02020603050405020304" pitchFamily="18" charset="0"/>
            </a:endParaRPr>
          </a:p>
        </p:txBody>
      </p:sp>
      <p:sp>
        <p:nvSpPr>
          <p:cNvPr id="10" name="Text Box 10"/>
          <p:cNvSpPr txBox="1">
            <a:spLocks noChangeArrowheads="1"/>
          </p:cNvSpPr>
          <p:nvPr/>
        </p:nvSpPr>
        <p:spPr bwMode="auto">
          <a:xfrm>
            <a:off x="5907298" y="4943760"/>
            <a:ext cx="5200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dirty="0">
                <a:latin typeface="Times New Roman" panose="02020603050405020304" pitchFamily="18" charset="0"/>
              </a:rPr>
              <a:t>Y</a:t>
            </a:r>
            <a:endParaRPr lang="it-IT" altLang="it-IT" sz="2400" dirty="0">
              <a:latin typeface="Times New Roman" panose="02020603050405020304" pitchFamily="18" charset="0"/>
            </a:endParaRPr>
          </a:p>
        </p:txBody>
      </p:sp>
      <p:sp>
        <p:nvSpPr>
          <p:cNvPr id="11" name="Text Box 12"/>
          <p:cNvSpPr txBox="1">
            <a:spLocks noChangeArrowheads="1"/>
          </p:cNvSpPr>
          <p:nvPr/>
        </p:nvSpPr>
        <p:spPr bwMode="auto">
          <a:xfrm>
            <a:off x="4009356" y="2469101"/>
            <a:ext cx="260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a:latin typeface="Times New Roman" panose="02020603050405020304" pitchFamily="18" charset="0"/>
              </a:rPr>
              <a:t>A</a:t>
            </a:r>
            <a:endParaRPr lang="it-IT" altLang="it-IT" sz="2400">
              <a:latin typeface="Times New Roman" panose="02020603050405020304" pitchFamily="18" charset="0"/>
            </a:endParaRPr>
          </a:p>
        </p:txBody>
      </p:sp>
      <p:sp>
        <p:nvSpPr>
          <p:cNvPr id="12" name="Text Box 14"/>
          <p:cNvSpPr txBox="1">
            <a:spLocks noChangeArrowheads="1"/>
          </p:cNvSpPr>
          <p:nvPr/>
        </p:nvSpPr>
        <p:spPr bwMode="auto">
          <a:xfrm>
            <a:off x="3966020" y="4929213"/>
            <a:ext cx="693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dirty="0">
                <a:latin typeface="Times New Roman" panose="02020603050405020304" pitchFamily="18" charset="0"/>
              </a:rPr>
              <a:t>Y</a:t>
            </a:r>
            <a:r>
              <a:rPr lang="it-IT" altLang="it-IT" baseline="-25000" dirty="0">
                <a:latin typeface="Times New Roman" panose="02020603050405020304" pitchFamily="18" charset="0"/>
              </a:rPr>
              <a:t>A</a:t>
            </a:r>
            <a:endParaRPr lang="it-IT" altLang="it-IT" sz="2400" dirty="0">
              <a:latin typeface="Times New Roman" panose="02020603050405020304" pitchFamily="18" charset="0"/>
            </a:endParaRPr>
          </a:p>
        </p:txBody>
      </p:sp>
      <p:sp>
        <p:nvSpPr>
          <p:cNvPr id="13" name="Text Box 15"/>
          <p:cNvSpPr txBox="1">
            <a:spLocks noChangeArrowheads="1"/>
          </p:cNvSpPr>
          <p:nvPr/>
        </p:nvSpPr>
        <p:spPr bwMode="auto">
          <a:xfrm>
            <a:off x="2882617" y="4929213"/>
            <a:ext cx="693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a:latin typeface="Times New Roman" panose="02020603050405020304" pitchFamily="18" charset="0"/>
              </a:rPr>
              <a:t>Y</a:t>
            </a:r>
            <a:r>
              <a:rPr lang="it-IT" altLang="it-IT" baseline="-25000">
                <a:latin typeface="Times New Roman" panose="02020603050405020304" pitchFamily="18" charset="0"/>
              </a:rPr>
              <a:t>n</a:t>
            </a:r>
            <a:endParaRPr lang="it-IT" altLang="it-IT" sz="2400">
              <a:latin typeface="Times New Roman" panose="02020603050405020304" pitchFamily="18" charset="0"/>
            </a:endParaRPr>
          </a:p>
        </p:txBody>
      </p:sp>
      <p:sp>
        <p:nvSpPr>
          <p:cNvPr id="14" name="Line 17"/>
          <p:cNvSpPr>
            <a:spLocks noChangeShapeType="1"/>
          </p:cNvSpPr>
          <p:nvPr/>
        </p:nvSpPr>
        <p:spPr bwMode="auto">
          <a:xfrm flipH="1">
            <a:off x="2102566" y="3899399"/>
            <a:ext cx="9967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 name="Line 18"/>
          <p:cNvSpPr>
            <a:spLocks noChangeShapeType="1"/>
          </p:cNvSpPr>
          <p:nvPr/>
        </p:nvSpPr>
        <p:spPr bwMode="auto">
          <a:xfrm flipV="1">
            <a:off x="3099297" y="2297465"/>
            <a:ext cx="0" cy="25745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 name="Line 20"/>
          <p:cNvSpPr>
            <a:spLocks noChangeShapeType="1"/>
          </p:cNvSpPr>
          <p:nvPr/>
        </p:nvSpPr>
        <p:spPr bwMode="auto">
          <a:xfrm flipV="1">
            <a:off x="4096028" y="3098432"/>
            <a:ext cx="0" cy="17735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 name="Line 21"/>
          <p:cNvSpPr>
            <a:spLocks noChangeShapeType="1"/>
          </p:cNvSpPr>
          <p:nvPr/>
        </p:nvSpPr>
        <p:spPr bwMode="auto">
          <a:xfrm flipH="1">
            <a:off x="2102566" y="3155644"/>
            <a:ext cx="19501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 name="Text Box 22"/>
          <p:cNvSpPr txBox="1">
            <a:spLocks noChangeArrowheads="1"/>
          </p:cNvSpPr>
          <p:nvPr/>
        </p:nvSpPr>
        <p:spPr bwMode="auto">
          <a:xfrm>
            <a:off x="1703513" y="3700349"/>
            <a:ext cx="4443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effectLst>
                  <a:outerShdw blurRad="38100" dist="38100" dir="2700000" algn="tl">
                    <a:srgbClr val="000000"/>
                  </a:outerShdw>
                </a:effectLst>
              </a:rPr>
              <a:t>P</a:t>
            </a:r>
            <a:r>
              <a:rPr lang="it-IT" altLang="it-IT" sz="2400" baseline="30000">
                <a:effectLst>
                  <a:outerShdw blurRad="38100" dist="38100" dir="2700000" algn="tl">
                    <a:srgbClr val="000000"/>
                  </a:outerShdw>
                </a:effectLst>
              </a:rPr>
              <a:t>E</a:t>
            </a:r>
          </a:p>
        </p:txBody>
      </p:sp>
      <p:sp>
        <p:nvSpPr>
          <p:cNvPr id="19" name="Text Box 23"/>
          <p:cNvSpPr txBox="1">
            <a:spLocks noChangeArrowheads="1"/>
          </p:cNvSpPr>
          <p:nvPr/>
        </p:nvSpPr>
        <p:spPr bwMode="auto">
          <a:xfrm>
            <a:off x="1746849" y="2842171"/>
            <a:ext cx="34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effectLst>
                  <a:outerShdw blurRad="38100" dist="38100" dir="2700000" algn="tl">
                    <a:srgbClr val="000000"/>
                  </a:outerShdw>
                </a:effectLst>
              </a:rPr>
              <a:t>P</a:t>
            </a:r>
            <a:endParaRPr lang="it-IT" altLang="it-IT" sz="2400" baseline="30000">
              <a:effectLst>
                <a:outerShdw blurRad="38100" dist="38100" dir="2700000" algn="tl">
                  <a:srgbClr val="000000"/>
                </a:outerShdw>
              </a:effectLst>
            </a:endParaRPr>
          </a:p>
        </p:txBody>
      </p:sp>
      <p:sp>
        <p:nvSpPr>
          <p:cNvPr id="21" name="Line 3"/>
          <p:cNvSpPr>
            <a:spLocks noChangeShapeType="1"/>
          </p:cNvSpPr>
          <p:nvPr/>
        </p:nvSpPr>
        <p:spPr bwMode="auto">
          <a:xfrm flipV="1">
            <a:off x="6573026" y="2225560"/>
            <a:ext cx="0" cy="25828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 name="Line 4"/>
          <p:cNvSpPr>
            <a:spLocks noChangeShapeType="1"/>
          </p:cNvSpPr>
          <p:nvPr/>
        </p:nvSpPr>
        <p:spPr bwMode="auto">
          <a:xfrm>
            <a:off x="6573026" y="4808363"/>
            <a:ext cx="35647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5" name="Text Box 7"/>
          <p:cNvSpPr txBox="1">
            <a:spLocks noChangeArrowheads="1"/>
          </p:cNvSpPr>
          <p:nvPr/>
        </p:nvSpPr>
        <p:spPr bwMode="auto">
          <a:xfrm>
            <a:off x="10173476" y="4808363"/>
            <a:ext cx="396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u</a:t>
            </a:r>
          </a:p>
        </p:txBody>
      </p:sp>
      <p:sp>
        <p:nvSpPr>
          <p:cNvPr id="26" name="Text Box 8"/>
          <p:cNvSpPr txBox="1">
            <a:spLocks noChangeArrowheads="1"/>
          </p:cNvSpPr>
          <p:nvPr/>
        </p:nvSpPr>
        <p:spPr bwMode="auto">
          <a:xfrm>
            <a:off x="5964779" y="2138493"/>
            <a:ext cx="702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W/P</a:t>
            </a:r>
          </a:p>
        </p:txBody>
      </p:sp>
      <p:sp>
        <p:nvSpPr>
          <p:cNvPr id="27" name="Line 9"/>
          <p:cNvSpPr>
            <a:spLocks noChangeShapeType="1"/>
          </p:cNvSpPr>
          <p:nvPr/>
        </p:nvSpPr>
        <p:spPr bwMode="auto">
          <a:xfrm>
            <a:off x="6608745" y="3864584"/>
            <a:ext cx="334883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 name="Text Box 10"/>
          <p:cNvSpPr txBox="1">
            <a:spLocks noChangeArrowheads="1"/>
          </p:cNvSpPr>
          <p:nvPr/>
        </p:nvSpPr>
        <p:spPr bwMode="auto">
          <a:xfrm>
            <a:off x="10029808" y="3467145"/>
            <a:ext cx="539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PS’</a:t>
            </a:r>
          </a:p>
        </p:txBody>
      </p:sp>
      <p:sp>
        <p:nvSpPr>
          <p:cNvPr id="29" name="Text Box 12"/>
          <p:cNvSpPr txBox="1">
            <a:spLocks noChangeArrowheads="1"/>
          </p:cNvSpPr>
          <p:nvPr/>
        </p:nvSpPr>
        <p:spPr bwMode="auto">
          <a:xfrm>
            <a:off x="7257238" y="4759093"/>
            <a:ext cx="485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u</a:t>
            </a:r>
            <a:r>
              <a:rPr lang="it-IT" altLang="it-IT" baseline="-25000" dirty="0">
                <a:latin typeface="Times New Roman" panose="02020603050405020304" pitchFamily="18" charset="0"/>
              </a:rPr>
              <a:t>n</a:t>
            </a:r>
            <a:endParaRPr lang="it-IT" altLang="it-IT" dirty="0">
              <a:latin typeface="Times New Roman" panose="02020603050405020304" pitchFamily="18" charset="0"/>
            </a:endParaRPr>
          </a:p>
        </p:txBody>
      </p:sp>
      <p:sp>
        <p:nvSpPr>
          <p:cNvPr id="30" name="Freeform 14"/>
          <p:cNvSpPr>
            <a:spLocks/>
          </p:cNvSpPr>
          <p:nvPr/>
        </p:nvSpPr>
        <p:spPr bwMode="auto">
          <a:xfrm>
            <a:off x="7055257" y="2191418"/>
            <a:ext cx="2628106" cy="1936828"/>
          </a:xfrm>
          <a:custGeom>
            <a:avLst/>
            <a:gdLst>
              <a:gd name="T0" fmla="*/ 0 w 4037"/>
              <a:gd name="T1" fmla="*/ 0 h 2268"/>
              <a:gd name="T2" fmla="*/ 454 w 4037"/>
              <a:gd name="T3" fmla="*/ 1587 h 2268"/>
              <a:gd name="T4" fmla="*/ 2177 w 4037"/>
              <a:gd name="T5" fmla="*/ 2086 h 2268"/>
              <a:gd name="T6" fmla="*/ 4037 w 4037"/>
              <a:gd name="T7" fmla="*/ 2268 h 2268"/>
              <a:gd name="T8" fmla="*/ 0 60000 65536"/>
              <a:gd name="T9" fmla="*/ 0 60000 65536"/>
              <a:gd name="T10" fmla="*/ 0 60000 65536"/>
              <a:gd name="T11" fmla="*/ 0 60000 65536"/>
              <a:gd name="T12" fmla="*/ 0 w 4037"/>
              <a:gd name="T13" fmla="*/ 0 h 2268"/>
              <a:gd name="T14" fmla="*/ 4037 w 4037"/>
              <a:gd name="T15" fmla="*/ 2268 h 2268"/>
            </a:gdLst>
            <a:ahLst/>
            <a:cxnLst>
              <a:cxn ang="T8">
                <a:pos x="T0" y="T1"/>
              </a:cxn>
              <a:cxn ang="T9">
                <a:pos x="T2" y="T3"/>
              </a:cxn>
              <a:cxn ang="T10">
                <a:pos x="T4" y="T5"/>
              </a:cxn>
              <a:cxn ang="T11">
                <a:pos x="T6" y="T7"/>
              </a:cxn>
            </a:cxnLst>
            <a:rect l="T12" t="T13" r="T14" b="T15"/>
            <a:pathLst>
              <a:path w="4037" h="2268">
                <a:moveTo>
                  <a:pt x="0" y="0"/>
                </a:moveTo>
                <a:cubicBezTo>
                  <a:pt x="45" y="619"/>
                  <a:pt x="91" y="1239"/>
                  <a:pt x="454" y="1587"/>
                </a:cubicBezTo>
                <a:cubicBezTo>
                  <a:pt x="817" y="1935"/>
                  <a:pt x="1580" y="1973"/>
                  <a:pt x="2177" y="2086"/>
                </a:cubicBezTo>
                <a:cubicBezTo>
                  <a:pt x="2774" y="2199"/>
                  <a:pt x="3727" y="2238"/>
                  <a:pt x="4037" y="22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1" name="Text Box 15"/>
          <p:cNvSpPr txBox="1">
            <a:spLocks noChangeArrowheads="1"/>
          </p:cNvSpPr>
          <p:nvPr/>
        </p:nvSpPr>
        <p:spPr bwMode="auto">
          <a:xfrm>
            <a:off x="8965579" y="4492449"/>
            <a:ext cx="717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WS</a:t>
            </a:r>
          </a:p>
        </p:txBody>
      </p:sp>
      <p:sp>
        <p:nvSpPr>
          <p:cNvPr id="32" name="Line 17"/>
          <p:cNvSpPr>
            <a:spLocks noChangeShapeType="1"/>
          </p:cNvSpPr>
          <p:nvPr/>
        </p:nvSpPr>
        <p:spPr bwMode="auto">
          <a:xfrm>
            <a:off x="7987707" y="3389926"/>
            <a:ext cx="0" cy="4467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 name="Text Box 19"/>
          <p:cNvSpPr txBox="1">
            <a:spLocks noChangeArrowheads="1"/>
          </p:cNvSpPr>
          <p:nvPr/>
        </p:nvSpPr>
        <p:spPr bwMode="auto">
          <a:xfrm>
            <a:off x="7869219" y="4759093"/>
            <a:ext cx="523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err="1">
                <a:latin typeface="Times New Roman" panose="02020603050405020304" pitchFamily="18" charset="0"/>
              </a:rPr>
              <a:t>u'</a:t>
            </a:r>
            <a:r>
              <a:rPr lang="it-IT" altLang="it-IT" baseline="-25000" dirty="0" err="1">
                <a:latin typeface="Times New Roman" panose="02020603050405020304" pitchFamily="18" charset="0"/>
              </a:rPr>
              <a:t>n</a:t>
            </a:r>
            <a:endParaRPr lang="it-IT" altLang="it-IT"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CasellaDiTesto 33"/>
              <p:cNvSpPr txBox="1"/>
              <p:nvPr/>
            </p:nvSpPr>
            <p:spPr>
              <a:xfrm>
                <a:off x="5903506" y="3589969"/>
                <a:ext cx="642804" cy="563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ea typeface="Cambria Math" panose="02040503050406030204" pitchFamily="18" charset="0"/>
                            </a:rPr>
                            <m:t>𝜇</m:t>
                          </m:r>
                          <m:r>
                            <a:rPr lang="it-IT" b="0" i="1" smtClean="0">
                              <a:latin typeface="Cambria Math" panose="02040503050406030204" pitchFamily="18" charset="0"/>
                              <a:ea typeface="Cambria Math" panose="02040503050406030204" pitchFamily="18" charset="0"/>
                            </a:rPr>
                            <m:t>′</m:t>
                          </m:r>
                        </m:den>
                      </m:f>
                    </m:oMath>
                  </m:oMathPara>
                </a14:m>
                <a:endParaRPr lang="it-IT" dirty="0"/>
              </a:p>
            </p:txBody>
          </p:sp>
        </mc:Choice>
        <mc:Fallback xmlns="">
          <p:sp>
            <p:nvSpPr>
              <p:cNvPr id="34" name="CasellaDiTesto 33"/>
              <p:cNvSpPr txBox="1">
                <a:spLocks noRot="1" noChangeAspect="1" noMove="1" noResize="1" noEditPoints="1" noAdjustHandles="1" noChangeArrowheads="1" noChangeShapeType="1" noTextEdit="1"/>
              </p:cNvSpPr>
              <p:nvPr/>
            </p:nvSpPr>
            <p:spPr>
              <a:xfrm>
                <a:off x="5903506" y="3589969"/>
                <a:ext cx="642804" cy="563809"/>
              </a:xfrm>
              <a:prstGeom prst="rect">
                <a:avLst/>
              </a:prstGeom>
              <a:blipFill>
                <a:blip r:embed="rId3"/>
                <a:stretch>
                  <a:fillRect/>
                </a:stretch>
              </a:blipFill>
            </p:spPr>
            <p:txBody>
              <a:bodyPr/>
              <a:lstStyle/>
              <a:p>
                <a:r>
                  <a:rPr lang="it-IT">
                    <a:noFill/>
                  </a:rPr>
                  <a:t> </a:t>
                </a:r>
              </a:p>
            </p:txBody>
          </p:sp>
        </mc:Fallback>
      </mc:AlternateContent>
      <p:cxnSp>
        <p:nvCxnSpPr>
          <p:cNvPr id="37" name="Connettore 1 36"/>
          <p:cNvCxnSpPr/>
          <p:nvPr/>
        </p:nvCxnSpPr>
        <p:spPr>
          <a:xfrm>
            <a:off x="3099296" y="4929212"/>
            <a:ext cx="0" cy="1034478"/>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V="1">
            <a:off x="3099297" y="5942810"/>
            <a:ext cx="4915887" cy="2753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H="1" flipV="1">
            <a:off x="7987707" y="3857209"/>
            <a:ext cx="27477" cy="206258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4081339" y="4899728"/>
            <a:ext cx="14688" cy="6697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a:off x="4069661" y="5569464"/>
            <a:ext cx="31875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ttore 2 47"/>
          <p:cNvCxnSpPr/>
          <p:nvPr/>
        </p:nvCxnSpPr>
        <p:spPr>
          <a:xfrm flipH="1" flipV="1">
            <a:off x="7210737" y="3358094"/>
            <a:ext cx="34138" cy="22113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flipV="1">
            <a:off x="1703512" y="3013806"/>
            <a:ext cx="0" cy="1198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ttore 2 78"/>
          <p:cNvCxnSpPr/>
          <p:nvPr/>
        </p:nvCxnSpPr>
        <p:spPr>
          <a:xfrm>
            <a:off x="4081339" y="2225560"/>
            <a:ext cx="0" cy="815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CasellaDiTesto 79"/>
          <p:cNvSpPr txBox="1"/>
          <p:nvPr/>
        </p:nvSpPr>
        <p:spPr>
          <a:xfrm>
            <a:off x="3483648" y="1915095"/>
            <a:ext cx="149932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Breve Periodo</a:t>
            </a:r>
          </a:p>
        </p:txBody>
      </p:sp>
      <p:sp>
        <p:nvSpPr>
          <p:cNvPr id="88" name="Line 9"/>
          <p:cNvSpPr>
            <a:spLocks noChangeShapeType="1"/>
          </p:cNvSpPr>
          <p:nvPr/>
        </p:nvSpPr>
        <p:spPr bwMode="auto">
          <a:xfrm>
            <a:off x="6558173" y="3331450"/>
            <a:ext cx="334883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9" name="Text Box 10"/>
          <p:cNvSpPr txBox="1">
            <a:spLocks noChangeArrowheads="1"/>
          </p:cNvSpPr>
          <p:nvPr/>
        </p:nvSpPr>
        <p:spPr bwMode="auto">
          <a:xfrm>
            <a:off x="9955983" y="3098431"/>
            <a:ext cx="539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PS</a:t>
            </a:r>
          </a:p>
        </p:txBody>
      </p:sp>
      <mc:AlternateContent xmlns:mc="http://schemas.openxmlformats.org/markup-compatibility/2006" xmlns:a14="http://schemas.microsoft.com/office/drawing/2010/main">
        <mc:Choice Requires="a14">
          <p:sp>
            <p:nvSpPr>
              <p:cNvPr id="99" name="CasellaDiTesto 98"/>
              <p:cNvSpPr txBox="1"/>
              <p:nvPr/>
            </p:nvSpPr>
            <p:spPr>
              <a:xfrm>
                <a:off x="5908481" y="3041221"/>
                <a:ext cx="589712" cy="563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smtClean="0">
                              <a:latin typeface="Cambria Math" panose="02040503050406030204" pitchFamily="18" charset="0"/>
                            </a:rPr>
                            <m:t>1</m:t>
                          </m:r>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𝜇</m:t>
                          </m:r>
                        </m:den>
                      </m:f>
                    </m:oMath>
                  </m:oMathPara>
                </a14:m>
                <a:endParaRPr lang="it-IT" dirty="0"/>
              </a:p>
            </p:txBody>
          </p:sp>
        </mc:Choice>
        <mc:Fallback xmlns="">
          <p:sp>
            <p:nvSpPr>
              <p:cNvPr id="99" name="CasellaDiTesto 98"/>
              <p:cNvSpPr txBox="1">
                <a:spLocks noRot="1" noChangeAspect="1" noMove="1" noResize="1" noEditPoints="1" noAdjustHandles="1" noChangeArrowheads="1" noChangeShapeType="1" noTextEdit="1"/>
              </p:cNvSpPr>
              <p:nvPr/>
            </p:nvSpPr>
            <p:spPr>
              <a:xfrm>
                <a:off x="5908481" y="3041221"/>
                <a:ext cx="589712" cy="563809"/>
              </a:xfrm>
              <a:prstGeom prst="rect">
                <a:avLst/>
              </a:prstGeom>
              <a:blipFill>
                <a:blip r:embed="rId4"/>
                <a:stretch>
                  <a:fillRect/>
                </a:stretch>
              </a:blipFill>
            </p:spPr>
            <p:txBody>
              <a:bodyPr/>
              <a:lstStyle/>
              <a:p>
                <a:r>
                  <a:rPr lang="en-US">
                    <a:noFill/>
                  </a:rPr>
                  <a:t> </a:t>
                </a:r>
              </a:p>
            </p:txBody>
          </p:sp>
        </mc:Fallback>
      </mc:AlternateContent>
      <p:sp>
        <p:nvSpPr>
          <p:cNvPr id="100" name="CasellaDiTesto 99"/>
          <p:cNvSpPr txBox="1"/>
          <p:nvPr/>
        </p:nvSpPr>
        <p:spPr>
          <a:xfrm>
            <a:off x="238939" y="1915095"/>
            <a:ext cx="1574662"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Medio Periodo</a:t>
            </a:r>
          </a:p>
        </p:txBody>
      </p:sp>
      <p:sp>
        <p:nvSpPr>
          <p:cNvPr id="101" name="Line 5"/>
          <p:cNvSpPr>
            <a:spLocks noChangeShapeType="1"/>
          </p:cNvSpPr>
          <p:nvPr/>
        </p:nvSpPr>
        <p:spPr bwMode="auto">
          <a:xfrm flipV="1">
            <a:off x="1867590" y="911862"/>
            <a:ext cx="2959496" cy="240647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mc:AlternateContent xmlns:mc="http://schemas.openxmlformats.org/markup-compatibility/2006" xmlns:a14="http://schemas.microsoft.com/office/drawing/2010/main">
        <mc:Choice Requires="a14">
          <p:sp>
            <p:nvSpPr>
              <p:cNvPr id="102" name="CasellaDiTesto 101"/>
              <p:cNvSpPr txBox="1"/>
              <p:nvPr/>
            </p:nvSpPr>
            <p:spPr>
              <a:xfrm>
                <a:off x="2006145" y="6419267"/>
                <a:ext cx="8385565" cy="385170"/>
              </a:xfrm>
              <a:prstGeom prst="rect">
                <a:avLst/>
              </a:prstGeom>
              <a:noFill/>
            </p:spPr>
            <p:txBody>
              <a:bodyPr wrap="none" rtlCol="0">
                <a:spAutoFit/>
              </a:bodyPr>
              <a:lstStyle/>
              <a:p>
                <a:r>
                  <a:rPr lang="it-IT" dirty="0"/>
                  <a:t>Effetto di aumento del prezzo di un altro fattore della produzione (es. petrolio): P </a:t>
                </a:r>
                <a:r>
                  <a:rPr lang="it-IT" dirty="0">
                    <a:sym typeface="Symbol" panose="05050102010706020507" pitchFamily="18" charset="2"/>
                  </a:rPr>
                  <a:t> e </a:t>
                </a:r>
                <a14:m>
                  <m:oMath xmlns:m="http://schemas.openxmlformats.org/officeDocument/2006/math">
                    <m:r>
                      <a:rPr lang="it-IT" i="1">
                        <a:latin typeface="Cambria Math" panose="02040503050406030204" pitchFamily="18" charset="0"/>
                        <a:ea typeface="Cambria Math" panose="02040503050406030204" pitchFamily="18" charset="0"/>
                      </a:rPr>
                      <m:t>𝜇</m:t>
                    </m:r>
                    <m:r>
                      <m:rPr>
                        <m:nor/>
                      </m:rPr>
                      <a:rPr lang="it-IT" dirty="0">
                        <a:sym typeface="Symbol" panose="05050102010706020507" pitchFamily="18" charset="2"/>
                      </a:rPr>
                      <m:t></m:t>
                    </m:r>
                  </m:oMath>
                </a14:m>
                <a:endParaRPr lang="it-IT" dirty="0"/>
              </a:p>
            </p:txBody>
          </p:sp>
        </mc:Choice>
        <mc:Fallback xmlns="">
          <p:sp>
            <p:nvSpPr>
              <p:cNvPr id="102" name="CasellaDiTesto 101"/>
              <p:cNvSpPr txBox="1">
                <a:spLocks noRot="1" noChangeAspect="1" noMove="1" noResize="1" noEditPoints="1" noAdjustHandles="1" noChangeArrowheads="1" noChangeShapeType="1" noTextEdit="1"/>
              </p:cNvSpPr>
              <p:nvPr/>
            </p:nvSpPr>
            <p:spPr>
              <a:xfrm>
                <a:off x="2006145" y="6419267"/>
                <a:ext cx="8385565" cy="385170"/>
              </a:xfrm>
              <a:prstGeom prst="rect">
                <a:avLst/>
              </a:prstGeom>
              <a:blipFill>
                <a:blip r:embed="rId5"/>
                <a:stretch>
                  <a:fillRect l="-581" t="-6349" b="-25397"/>
                </a:stretch>
              </a:blipFill>
            </p:spPr>
            <p:txBody>
              <a:bodyPr/>
              <a:lstStyle/>
              <a:p>
                <a:r>
                  <a:rPr lang="en-US">
                    <a:noFill/>
                  </a:rPr>
                  <a:t> </a:t>
                </a:r>
              </a:p>
            </p:txBody>
          </p:sp>
        </mc:Fallback>
      </mc:AlternateContent>
      <p:cxnSp>
        <p:nvCxnSpPr>
          <p:cNvPr id="24" name="Connettore 2 23"/>
          <p:cNvCxnSpPr>
            <a:stCxn id="12" idx="1"/>
          </p:cNvCxnSpPr>
          <p:nvPr/>
        </p:nvCxnSpPr>
        <p:spPr>
          <a:xfrm flipH="1">
            <a:off x="3229306" y="5113879"/>
            <a:ext cx="7367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Segnaposto numero diapositiva 22"/>
          <p:cNvSpPr>
            <a:spLocks noGrp="1"/>
          </p:cNvSpPr>
          <p:nvPr>
            <p:ph type="sldNum" sz="quarter" idx="12"/>
          </p:nvPr>
        </p:nvSpPr>
        <p:spPr>
          <a:xfrm>
            <a:off x="10652760" y="6356350"/>
            <a:ext cx="701040" cy="365125"/>
          </a:xfrm>
        </p:spPr>
        <p:txBody>
          <a:bodyPr/>
          <a:lstStyle/>
          <a:p>
            <a:fld id="{B2DA871D-30E6-46BF-8FF6-67035C6FC360}" type="slidenum">
              <a:rPr lang="it-IT" smtClean="0"/>
              <a:t>18</a:t>
            </a:fld>
            <a:endParaRPr lang="it-IT" dirty="0"/>
          </a:p>
        </p:txBody>
      </p:sp>
      <p:sp>
        <p:nvSpPr>
          <p:cNvPr id="36" name="CasellaDiTesto 35"/>
          <p:cNvSpPr txBox="1"/>
          <p:nvPr/>
        </p:nvSpPr>
        <p:spPr>
          <a:xfrm>
            <a:off x="7257237" y="3155644"/>
            <a:ext cx="317716" cy="369332"/>
          </a:xfrm>
          <a:prstGeom prst="rect">
            <a:avLst/>
          </a:prstGeom>
          <a:noFill/>
        </p:spPr>
        <p:txBody>
          <a:bodyPr wrap="none" rtlCol="0">
            <a:spAutoFit/>
          </a:bodyPr>
          <a:lstStyle/>
          <a:p>
            <a:r>
              <a:rPr lang="it-IT" dirty="0"/>
              <a:t>A</a:t>
            </a:r>
            <a:endParaRPr lang="en-US" dirty="0"/>
          </a:p>
        </p:txBody>
      </p:sp>
      <p:sp>
        <p:nvSpPr>
          <p:cNvPr id="38" name="CasellaDiTesto 37"/>
          <p:cNvSpPr txBox="1"/>
          <p:nvPr/>
        </p:nvSpPr>
        <p:spPr>
          <a:xfrm>
            <a:off x="2952249" y="1980105"/>
            <a:ext cx="335020" cy="382011"/>
          </a:xfrm>
          <a:prstGeom prst="rect">
            <a:avLst/>
          </a:prstGeom>
          <a:noFill/>
        </p:spPr>
        <p:txBody>
          <a:bodyPr wrap="square" rtlCol="0">
            <a:spAutoFit/>
          </a:bodyPr>
          <a:lstStyle/>
          <a:p>
            <a:r>
              <a:rPr lang="it-IT" dirty="0"/>
              <a:t>B</a:t>
            </a:r>
            <a:endParaRPr lang="en-US" dirty="0"/>
          </a:p>
        </p:txBody>
      </p:sp>
      <p:sp>
        <p:nvSpPr>
          <p:cNvPr id="53" name="CasellaDiTesto 52"/>
          <p:cNvSpPr txBox="1"/>
          <p:nvPr/>
        </p:nvSpPr>
        <p:spPr>
          <a:xfrm>
            <a:off x="7996622" y="3571630"/>
            <a:ext cx="335020" cy="382011"/>
          </a:xfrm>
          <a:prstGeom prst="rect">
            <a:avLst/>
          </a:prstGeom>
          <a:noFill/>
        </p:spPr>
        <p:txBody>
          <a:bodyPr wrap="square" rtlCol="0">
            <a:spAutoFit/>
          </a:bodyPr>
          <a:lstStyle/>
          <a:p>
            <a:r>
              <a:rPr lang="it-IT" dirty="0"/>
              <a:t>B</a:t>
            </a:r>
            <a:endParaRPr lang="en-US" dirty="0"/>
          </a:p>
        </p:txBody>
      </p:sp>
      <p:cxnSp>
        <p:nvCxnSpPr>
          <p:cNvPr id="42" name="Connettore diritto 41"/>
          <p:cNvCxnSpPr/>
          <p:nvPr/>
        </p:nvCxnSpPr>
        <p:spPr>
          <a:xfrm flipH="1">
            <a:off x="2089932" y="2306841"/>
            <a:ext cx="948995" cy="85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CasellaDiTesto 42"/>
          <p:cNvSpPr txBox="1"/>
          <p:nvPr/>
        </p:nvSpPr>
        <p:spPr>
          <a:xfrm>
            <a:off x="1705063" y="2223103"/>
            <a:ext cx="582996" cy="369332"/>
          </a:xfrm>
          <a:prstGeom prst="rect">
            <a:avLst/>
          </a:prstGeom>
          <a:noFill/>
        </p:spPr>
        <p:txBody>
          <a:bodyPr wrap="square" rtlCol="0">
            <a:spAutoFit/>
          </a:bodyPr>
          <a:lstStyle/>
          <a:p>
            <a:r>
              <a:rPr lang="it-IT" dirty="0"/>
              <a:t>P’</a:t>
            </a:r>
            <a:r>
              <a:rPr lang="it-IT" baseline="30000" dirty="0"/>
              <a:t>E</a:t>
            </a:r>
            <a:endParaRPr lang="en-US" baseline="30000" dirty="0"/>
          </a:p>
        </p:txBody>
      </p:sp>
      <p:sp>
        <p:nvSpPr>
          <p:cNvPr id="56" name="Text Box 4"/>
          <p:cNvSpPr txBox="1">
            <a:spLocks noChangeArrowheads="1"/>
          </p:cNvSpPr>
          <p:nvPr/>
        </p:nvSpPr>
        <p:spPr bwMode="auto">
          <a:xfrm>
            <a:off x="7619592" y="2105368"/>
            <a:ext cx="33402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400" dirty="0"/>
              <a:t>F(1- </a:t>
            </a:r>
            <a:r>
              <a:rPr lang="it-IT" altLang="it-IT" sz="2400" dirty="0" err="1"/>
              <a:t>Y</a:t>
            </a:r>
            <a:r>
              <a:rPr lang="it-IT" altLang="it-IT" sz="2400" baseline="-25000" dirty="0" err="1"/>
              <a:t>n</a:t>
            </a:r>
            <a:r>
              <a:rPr lang="it-IT" altLang="it-IT" sz="2400" dirty="0"/>
              <a:t>/L, z) = 1/(1+ </a:t>
            </a:r>
            <a:r>
              <a:rPr lang="it-IT" altLang="it-IT" sz="2400" dirty="0">
                <a:latin typeface="Symbol" panose="05050102010706020507" pitchFamily="18" charset="2"/>
              </a:rPr>
              <a:t>m</a:t>
            </a:r>
            <a:r>
              <a:rPr lang="it-IT" altLang="it-IT" sz="2400" dirty="0"/>
              <a:t> )</a:t>
            </a:r>
          </a:p>
        </p:txBody>
      </p:sp>
      <p:sp>
        <p:nvSpPr>
          <p:cNvPr id="57" name="Parentesi graffa chiusa 56"/>
          <p:cNvSpPr/>
          <p:nvPr/>
        </p:nvSpPr>
        <p:spPr>
          <a:xfrm rot="16200000">
            <a:off x="8390626" y="1167437"/>
            <a:ext cx="285975" cy="1512169"/>
          </a:xfrm>
          <a:prstGeom prst="rightBrace">
            <a:avLst/>
          </a:prstGeom>
          <a:ln w="28575"/>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8" name="Parentesi graffa chiusa 57"/>
          <p:cNvSpPr/>
          <p:nvPr/>
        </p:nvSpPr>
        <p:spPr>
          <a:xfrm rot="16200000">
            <a:off x="10121259" y="1373712"/>
            <a:ext cx="285975" cy="1099618"/>
          </a:xfrm>
          <a:prstGeom prst="rightBrace">
            <a:avLst/>
          </a:prstGeom>
          <a:ln w="28575"/>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9" name="CasellaDiTesto 58"/>
          <p:cNvSpPr txBox="1"/>
          <p:nvPr/>
        </p:nvSpPr>
        <p:spPr>
          <a:xfrm>
            <a:off x="8255331" y="1294096"/>
            <a:ext cx="598369" cy="461665"/>
          </a:xfrm>
          <a:prstGeom prst="rect">
            <a:avLst/>
          </a:prstGeom>
          <a:noFill/>
        </p:spPr>
        <p:txBody>
          <a:bodyPr wrap="none" rtlCol="0">
            <a:spAutoFit/>
          </a:bodyPr>
          <a:lstStyle/>
          <a:p>
            <a:r>
              <a:rPr lang="it-IT" sz="2400" dirty="0"/>
              <a:t>WS</a:t>
            </a:r>
          </a:p>
        </p:txBody>
      </p:sp>
      <p:sp>
        <p:nvSpPr>
          <p:cNvPr id="60" name="CasellaDiTesto 59"/>
          <p:cNvSpPr txBox="1"/>
          <p:nvPr/>
        </p:nvSpPr>
        <p:spPr>
          <a:xfrm>
            <a:off x="9924248" y="1282448"/>
            <a:ext cx="484428" cy="461665"/>
          </a:xfrm>
          <a:prstGeom prst="rect">
            <a:avLst/>
          </a:prstGeom>
          <a:noFill/>
        </p:spPr>
        <p:txBody>
          <a:bodyPr wrap="none" rtlCol="0">
            <a:spAutoFit/>
          </a:bodyPr>
          <a:lstStyle/>
          <a:p>
            <a:r>
              <a:rPr lang="it-IT" sz="2400" dirty="0"/>
              <a:t>PS</a:t>
            </a:r>
          </a:p>
        </p:txBody>
      </p:sp>
    </p:spTree>
    <p:extLst>
      <p:ext uri="{BB962C8B-B14F-4D97-AF65-F5344CB8AC3E}">
        <p14:creationId xmlns:p14="http://schemas.microsoft.com/office/powerpoint/2010/main" val="130981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000"/>
                                        <p:tgtEl>
                                          <p:spTgt spid="101"/>
                                        </p:tgtEl>
                                      </p:cBhvr>
                                    </p:animEffect>
                                    <p:anim calcmode="lin" valueType="num">
                                      <p:cBhvr>
                                        <p:cTn id="57" dur="1000" fill="hold"/>
                                        <p:tgtEl>
                                          <p:spTgt spid="101"/>
                                        </p:tgtEl>
                                        <p:attrNameLst>
                                          <p:attrName>ppt_x</p:attrName>
                                        </p:attrNameLst>
                                      </p:cBhvr>
                                      <p:tavLst>
                                        <p:tav tm="0">
                                          <p:val>
                                            <p:strVal val="#ppt_x"/>
                                          </p:val>
                                        </p:tav>
                                        <p:tav tm="100000">
                                          <p:val>
                                            <p:strVal val="#ppt_x"/>
                                          </p:val>
                                        </p:tav>
                                      </p:tavLst>
                                    </p:anim>
                                    <p:anim calcmode="lin" valueType="num">
                                      <p:cBhvr>
                                        <p:cTn id="58" dur="1000" fill="hold"/>
                                        <p:tgtEl>
                                          <p:spTgt spid="10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fade">
                                      <p:cBhvr>
                                        <p:cTn id="71" dur="1000"/>
                                        <p:tgtEl>
                                          <p:spTgt spid="77"/>
                                        </p:tgtEl>
                                      </p:cBhvr>
                                    </p:animEffect>
                                    <p:anim calcmode="lin" valueType="num">
                                      <p:cBhvr>
                                        <p:cTn id="72" dur="1000" fill="hold"/>
                                        <p:tgtEl>
                                          <p:spTgt spid="77"/>
                                        </p:tgtEl>
                                        <p:attrNameLst>
                                          <p:attrName>ppt_x</p:attrName>
                                        </p:attrNameLst>
                                      </p:cBhvr>
                                      <p:tavLst>
                                        <p:tav tm="0">
                                          <p:val>
                                            <p:strVal val="#ppt_x"/>
                                          </p:val>
                                        </p:tav>
                                        <p:tav tm="100000">
                                          <p:val>
                                            <p:strVal val="#ppt_x"/>
                                          </p:val>
                                        </p:tav>
                                      </p:tavLst>
                                    </p:anim>
                                    <p:anim calcmode="lin" valueType="num">
                                      <p:cBhvr>
                                        <p:cTn id="73" dur="1000" fill="hold"/>
                                        <p:tgtEl>
                                          <p:spTgt spid="7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00"/>
                                        <p:tgtEl>
                                          <p:spTgt spid="38"/>
                                        </p:tgtEl>
                                      </p:cBhvr>
                                    </p:animEffect>
                                    <p:anim calcmode="lin" valueType="num">
                                      <p:cBhvr>
                                        <p:cTn id="77" dur="1000" fill="hold"/>
                                        <p:tgtEl>
                                          <p:spTgt spid="38"/>
                                        </p:tgtEl>
                                        <p:attrNameLst>
                                          <p:attrName>ppt_x</p:attrName>
                                        </p:attrNameLst>
                                      </p:cBhvr>
                                      <p:tavLst>
                                        <p:tav tm="0">
                                          <p:val>
                                            <p:strVal val="#ppt_x"/>
                                          </p:val>
                                        </p:tav>
                                        <p:tav tm="100000">
                                          <p:val>
                                            <p:strVal val="#ppt_x"/>
                                          </p:val>
                                        </p:tav>
                                      </p:tavLst>
                                    </p:anim>
                                    <p:anim calcmode="lin" valueType="num">
                                      <p:cBhvr>
                                        <p:cTn id="7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7" grpId="0" animBg="1"/>
      <p:bldP spid="19" grpId="0"/>
      <p:bldP spid="27" grpId="0" animBg="1"/>
      <p:bldP spid="28" grpId="0"/>
      <p:bldP spid="32" grpId="0" animBg="1"/>
      <p:bldP spid="33" grpId="0"/>
      <p:bldP spid="34" grpId="0"/>
      <p:bldP spid="101" grpId="0" animBg="1"/>
      <p:bldP spid="38"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 Le politiche della redistribuzione</a:t>
            </a:r>
            <a:endParaRPr lang="en-US" dirty="0"/>
          </a:p>
        </p:txBody>
      </p:sp>
      <p:sp>
        <p:nvSpPr>
          <p:cNvPr id="3" name="Segnaposto contenuto 2"/>
          <p:cNvSpPr>
            <a:spLocks noGrp="1"/>
          </p:cNvSpPr>
          <p:nvPr>
            <p:ph idx="1"/>
          </p:nvPr>
        </p:nvSpPr>
        <p:spPr/>
        <p:txBody>
          <a:bodyPr>
            <a:normAutofit fontScale="85000" lnSpcReduction="20000"/>
          </a:bodyPr>
          <a:lstStyle/>
          <a:p>
            <a:r>
              <a:rPr lang="it-IT" u="sng" dirty="0"/>
              <a:t>L’equilibrio paretiano non garantisce la giustizia sociale o l’equità</a:t>
            </a:r>
            <a:r>
              <a:rPr lang="it-IT" dirty="0"/>
              <a:t>, quindi se quest’ultimo è l’obiettivo del policy maker, allora l’intervento pubblico è giustificato</a:t>
            </a:r>
          </a:p>
          <a:p>
            <a:r>
              <a:rPr lang="it-IT" dirty="0"/>
              <a:t>Efficienza ed equità non vanno quindi di pari passo e </a:t>
            </a:r>
            <a:r>
              <a:rPr lang="it-IT" dirty="0">
                <a:highlight>
                  <a:srgbClr val="FFFF00"/>
                </a:highlight>
              </a:rPr>
              <a:t>occorre disporre di un criterio normativo per capire se una diversa distribuzione dei redditi possa garantire maggiore equità</a:t>
            </a:r>
            <a:r>
              <a:rPr lang="it-IT" dirty="0"/>
              <a:t>. Posso avere risultati diversi:</a:t>
            </a:r>
          </a:p>
          <a:p>
            <a:pPr lvl="1"/>
            <a:r>
              <a:rPr lang="it-IT" dirty="0">
                <a:solidFill>
                  <a:srgbClr val="FF0000"/>
                </a:solidFill>
              </a:rPr>
              <a:t>Maggiore efficienza e maggiore equità</a:t>
            </a:r>
            <a:r>
              <a:rPr lang="it-IT" dirty="0"/>
              <a:t>: è il caso degli accordi di libero scambio (vedi modello di </a:t>
            </a:r>
            <a:r>
              <a:rPr lang="it-IT" dirty="0" err="1"/>
              <a:t>Heckscher</a:t>
            </a:r>
            <a:r>
              <a:rPr lang="it-IT" dirty="0"/>
              <a:t>, </a:t>
            </a:r>
            <a:r>
              <a:rPr lang="it-IT" dirty="0" err="1"/>
              <a:t>Ohlin</a:t>
            </a:r>
            <a:r>
              <a:rPr lang="it-IT" dirty="0"/>
              <a:t> e </a:t>
            </a:r>
            <a:r>
              <a:rPr lang="it-IT" dirty="0" err="1"/>
              <a:t>Samuelson</a:t>
            </a:r>
            <a:r>
              <a:rPr lang="it-IT" dirty="0"/>
              <a:t>) e trasferimenti in somma fissa ai soggetti che perdono dallo scambio. </a:t>
            </a:r>
          </a:p>
          <a:p>
            <a:pPr lvl="1"/>
            <a:r>
              <a:rPr lang="it-IT" b="1" dirty="0"/>
              <a:t>Se non posso effettuare un trasferimento in somma fissa</a:t>
            </a:r>
            <a:r>
              <a:rPr lang="it-IT" dirty="0"/>
              <a:t>, allora devo avere ex-ante un’informazione più completa possibile sugli effetti del libero scambio per sapere </a:t>
            </a:r>
            <a:r>
              <a:rPr lang="it-IT" dirty="0">
                <a:solidFill>
                  <a:srgbClr val="FF0000"/>
                </a:solidFill>
              </a:rPr>
              <a:t>come redistribuire e chi tassare</a:t>
            </a:r>
            <a:r>
              <a:rPr lang="it-IT" dirty="0"/>
              <a:t>: ma allora creo una </a:t>
            </a:r>
            <a:r>
              <a:rPr lang="it-IT" dirty="0">
                <a:solidFill>
                  <a:srgbClr val="FF0000"/>
                </a:solidFill>
              </a:rPr>
              <a:t>distorsione al sistema </a:t>
            </a:r>
            <a:r>
              <a:rPr lang="it-IT" dirty="0"/>
              <a:t>e le condizioni di equità e di efficacia sono strettamente connesse. In questo caso osservo anche una </a:t>
            </a:r>
            <a:r>
              <a:rPr lang="it-IT" dirty="0">
                <a:solidFill>
                  <a:srgbClr val="FF0000"/>
                </a:solidFill>
              </a:rPr>
              <a:t>perdita di efficienza</a:t>
            </a:r>
            <a:r>
              <a:rPr lang="it-IT" dirty="0"/>
              <a:t>. Sul piano interno, posso pensare a riformare le aliquote fiscali, come nella Legge di Bilancio per l’Italia 2022 (redistribuzione regressiva).</a:t>
            </a:r>
          </a:p>
          <a:p>
            <a:pPr lvl="1"/>
            <a:r>
              <a:rPr lang="it-IT" dirty="0"/>
              <a:t>Infine le </a:t>
            </a:r>
            <a:r>
              <a:rPr lang="it-IT" b="1" dirty="0"/>
              <a:t>politiche di redistribuzione efficiente </a:t>
            </a:r>
            <a:r>
              <a:rPr lang="it-IT" dirty="0"/>
              <a:t>(per l’istruzione, la formazione, la salute, l’inclusione sociale) producono aumenti di efficienza oltre che maggiore equità.</a:t>
            </a:r>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19</a:t>
            </a:fld>
            <a:endParaRPr lang="en-US"/>
          </a:p>
        </p:txBody>
      </p:sp>
    </p:spTree>
    <p:extLst>
      <p:ext uri="{BB962C8B-B14F-4D97-AF65-F5344CB8AC3E}">
        <p14:creationId xmlns:p14="http://schemas.microsoft.com/office/powerpoint/2010/main" val="304245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2A2EB6-FA0B-431F-BFAE-EDD3E1E7A31F}"/>
              </a:ext>
            </a:extLst>
          </p:cNvPr>
          <p:cNvSpPr>
            <a:spLocks noGrp="1"/>
          </p:cNvSpPr>
          <p:nvPr>
            <p:ph type="title"/>
          </p:nvPr>
        </p:nvSpPr>
        <p:spPr/>
        <p:txBody>
          <a:bodyPr/>
          <a:lstStyle/>
          <a:p>
            <a:r>
              <a:rPr lang="it-IT" dirty="0"/>
              <a:t>Il ruolo della politica economica</a:t>
            </a:r>
          </a:p>
        </p:txBody>
      </p:sp>
      <p:sp>
        <p:nvSpPr>
          <p:cNvPr id="3" name="Segnaposto contenuto 2">
            <a:extLst>
              <a:ext uri="{FF2B5EF4-FFF2-40B4-BE49-F238E27FC236}">
                <a16:creationId xmlns:a16="http://schemas.microsoft.com/office/drawing/2014/main" id="{8776823D-3A65-47DC-81D2-4C879D3A8828}"/>
              </a:ext>
            </a:extLst>
          </p:cNvPr>
          <p:cNvSpPr>
            <a:spLocks noGrp="1"/>
          </p:cNvSpPr>
          <p:nvPr>
            <p:ph idx="1"/>
          </p:nvPr>
        </p:nvSpPr>
        <p:spPr/>
        <p:txBody>
          <a:bodyPr>
            <a:normAutofit fontScale="92500"/>
          </a:bodyPr>
          <a:lstStyle/>
          <a:p>
            <a:r>
              <a:rPr lang="it-IT" dirty="0"/>
              <a:t>Finora abbiamo limitato l’analisi ad un comportamento semplice in presenza di trade-off tra strumenti e obiettivi e in presenza di interazioni tra policy maker, in realtà i compiti della PE sono complessi:</a:t>
            </a:r>
          </a:p>
          <a:p>
            <a:pPr lvl="1"/>
            <a:r>
              <a:rPr lang="it-IT" dirty="0"/>
              <a:t>Tassare e spendere (che influiscono sul reddito delle famiglie, sulla produttività delle imprese, sulla sicurezza sociale…)</a:t>
            </a:r>
          </a:p>
          <a:p>
            <a:pPr lvl="1"/>
            <a:r>
              <a:rPr lang="it-IT" dirty="0"/>
              <a:t>Emettere moneta e regolarne l’offerta</a:t>
            </a:r>
          </a:p>
          <a:p>
            <a:pPr lvl="1"/>
            <a:r>
              <a:rPr lang="it-IT" dirty="0"/>
              <a:t>Definire ed applicare le regole del gioco economico (regole della concorrenza, supervisione dei mercati finanziari, controllo del sistema bancario….)</a:t>
            </a:r>
          </a:p>
          <a:p>
            <a:pPr lvl="1"/>
            <a:r>
              <a:rPr lang="it-IT" dirty="0"/>
              <a:t>Produrre beni e servizi</a:t>
            </a:r>
          </a:p>
          <a:p>
            <a:pPr lvl="1"/>
            <a:r>
              <a:rPr lang="it-IT" dirty="0"/>
              <a:t>Risolvere problemi, se possibile (interviene nelle negoziazioni salariali ad es.)</a:t>
            </a:r>
          </a:p>
          <a:p>
            <a:pPr lvl="1"/>
            <a:r>
              <a:rPr lang="it-IT" dirty="0"/>
              <a:t>Negoziare accordi con altri paesi (definizioni di regole commerciali, ambientali, di sviluppo, di comportamento nei conflitti…)</a:t>
            </a:r>
          </a:p>
        </p:txBody>
      </p:sp>
      <p:sp>
        <p:nvSpPr>
          <p:cNvPr id="4" name="Segnaposto numero diapositiva 3">
            <a:extLst>
              <a:ext uri="{FF2B5EF4-FFF2-40B4-BE49-F238E27FC236}">
                <a16:creationId xmlns:a16="http://schemas.microsoft.com/office/drawing/2014/main" id="{FC86A07A-D817-40A9-BEA7-1CA4AB175628}"/>
              </a:ext>
            </a:extLst>
          </p:cNvPr>
          <p:cNvSpPr>
            <a:spLocks noGrp="1"/>
          </p:cNvSpPr>
          <p:nvPr>
            <p:ph type="sldNum" sz="quarter" idx="12"/>
          </p:nvPr>
        </p:nvSpPr>
        <p:spPr/>
        <p:txBody>
          <a:bodyPr/>
          <a:lstStyle/>
          <a:p>
            <a:fld id="{F7216446-8A82-42AB-88DB-297A75627E0A}" type="slidenum">
              <a:rPr lang="en-US" smtClean="0"/>
              <a:t>2</a:t>
            </a:fld>
            <a:endParaRPr lang="en-US"/>
          </a:p>
        </p:txBody>
      </p:sp>
    </p:spTree>
    <p:extLst>
      <p:ext uri="{BB962C8B-B14F-4D97-AF65-F5344CB8AC3E}">
        <p14:creationId xmlns:p14="http://schemas.microsoft.com/office/powerpoint/2010/main" val="189575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valutazione delle politiche economiche: i criteri di decisione con individui omogenei</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838200" y="1825624"/>
                <a:ext cx="10515600" cy="4895851"/>
              </a:xfrm>
            </p:spPr>
            <p:txBody>
              <a:bodyPr>
                <a:normAutofit fontScale="62500" lnSpcReduction="20000"/>
              </a:bodyPr>
              <a:lstStyle/>
              <a:p>
                <a:r>
                  <a:rPr lang="it-IT" dirty="0"/>
                  <a:t>Quando pensiamo alla valutazione delle politiche economiche, dobbiamo avere sempre in mente lo schema economico di riferimento e che vi è un </a:t>
                </a:r>
                <a:r>
                  <a:rPr lang="it-IT" dirty="0" err="1"/>
                  <a:t>trade</a:t>
                </a:r>
                <a:r>
                  <a:rPr lang="it-IT" dirty="0"/>
                  <a:t>-off tra obiettivi. Il </a:t>
                </a:r>
                <a:r>
                  <a:rPr lang="it-IT" b="1" dirty="0"/>
                  <a:t>metodo di valutazione </a:t>
                </a:r>
                <a:r>
                  <a:rPr lang="it-IT" dirty="0"/>
                  <a:t>è diverso a seconda delle finalità dell’intervento pubblico: allocativo, di stabilizzazione o distributivo</a:t>
                </a:r>
              </a:p>
              <a:p>
                <a:r>
                  <a:rPr lang="it-IT" u="sng" dirty="0"/>
                  <a:t>Obiettivo unico</a:t>
                </a:r>
                <a:r>
                  <a:rPr lang="it-IT" dirty="0"/>
                  <a:t>. Un </a:t>
                </a:r>
                <a:r>
                  <a:rPr lang="it-IT" b="1" dirty="0"/>
                  <a:t>criterio molto generale </a:t>
                </a:r>
                <a:r>
                  <a:rPr lang="it-IT" dirty="0"/>
                  <a:t>per considerare gli effetti di un intervento pubblico è quello di utilizzare una funzione di utilità (= soddisfazione delle famiglie di un Paese) molto complessa che si prefigga di aggregare tutti gli aspetti individuati al punto precedente: </a:t>
                </a:r>
              </a:p>
              <a:p>
                <a:pPr marL="0" indent="0" algn="ctr">
                  <a:buNone/>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𝑈</m:t>
                          </m:r>
                        </m:e>
                        <m:sub>
                          <m:r>
                            <a:rPr lang="it-IT" b="0" i="1" smtClean="0">
                              <a:latin typeface="Cambria Math" panose="02040503050406030204" pitchFamily="18" charset="0"/>
                            </a:rPr>
                            <m:t>𝑖</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𝑡</m:t>
                          </m:r>
                        </m:sub>
                      </m:sSub>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𝑡</m:t>
                          </m:r>
                          <m:r>
                            <a:rPr lang="it-IT" b="0" i="1" smtClean="0">
                              <a:latin typeface="Cambria Math" panose="02040503050406030204" pitchFamily="18" charset="0"/>
                            </a:rPr>
                            <m:t>=0</m:t>
                          </m:r>
                        </m:sub>
                        <m:sup>
                          <m:r>
                            <a:rPr lang="it-IT" b="0" i="1" smtClean="0">
                              <a:latin typeface="Cambria Math" panose="02040503050406030204" pitchFamily="18" charset="0"/>
                              <a:ea typeface="Cambria Math" panose="02040503050406030204" pitchFamily="18" charset="0"/>
                            </a:rPr>
                            <m:t>∞</m:t>
                          </m:r>
                        </m:sup>
                        <m:e>
                          <m:f>
                            <m:fPr>
                              <m:ctrlPr>
                                <a:rPr lang="it-IT" b="0" i="1" smtClean="0">
                                  <a:latin typeface="Cambria Math" panose="02040503050406030204" pitchFamily="18" charset="0"/>
                                </a:rPr>
                              </m:ctrlPr>
                            </m:fPr>
                            <m:num>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𝑈</m:t>
                                  </m:r>
                                </m:e>
                                <m:sub>
                                  <m:r>
                                    <a:rPr lang="it-IT" b="0" i="1" smtClean="0">
                                      <a:latin typeface="Cambria Math" panose="02040503050406030204" pitchFamily="18" charset="0"/>
                                    </a:rPr>
                                    <m:t>𝑖</m:t>
                                  </m:r>
                                </m:sub>
                                <m:sup>
                                  <m:r>
                                    <a:rPr lang="it-IT" b="0" i="1" smtClean="0">
                                      <a:latin typeface="Cambria Math" panose="02040503050406030204" pitchFamily="18" charset="0"/>
                                    </a:rPr>
                                    <m:t>𝑡</m:t>
                                  </m:r>
                                </m:sup>
                              </m:sSubSup>
                            </m:num>
                            <m:den>
                              <m:sSup>
                                <m:sSupPr>
                                  <m:ctrlPr>
                                    <a:rPr lang="it-IT" b="0" i="1" smtClean="0">
                                      <a:latin typeface="Cambria Math" panose="02040503050406030204" pitchFamily="18" charset="0"/>
                                    </a:rPr>
                                  </m:ctrlPr>
                                </m:sSupPr>
                                <m:e>
                                  <m:r>
                                    <a:rPr lang="it-IT" i="1">
                                      <a:latin typeface="Cambria Math" panose="02040503050406030204" pitchFamily="18" charset="0"/>
                                    </a:rPr>
                                    <m:t>(1+</m:t>
                                  </m:r>
                                  <m:r>
                                    <a:rPr lang="it-IT" i="1">
                                      <a:latin typeface="Cambria Math" panose="02040503050406030204" pitchFamily="18" charset="0"/>
                                      <a:ea typeface="Cambria Math" panose="02040503050406030204" pitchFamily="18" charset="0"/>
                                    </a:rPr>
                                    <m:t>𝜌</m:t>
                                  </m:r>
                                  <m:r>
                                    <a:rPr lang="it-IT" i="1">
                                      <a:latin typeface="Cambria Math" panose="02040503050406030204" pitchFamily="18" charset="0"/>
                                      <a:ea typeface="Cambria Math" panose="02040503050406030204" pitchFamily="18" charset="0"/>
                                    </a:rPr>
                                    <m:t>)</m:t>
                                  </m:r>
                                </m:e>
                                <m:sup>
                                  <m:r>
                                    <a:rPr lang="it-IT" b="0" i="1" smtClean="0">
                                      <a:latin typeface="Cambria Math" panose="02040503050406030204" pitchFamily="18" charset="0"/>
                                    </a:rPr>
                                    <m:t>𝑡</m:t>
                                  </m:r>
                                </m:sup>
                              </m:sSup>
                            </m:den>
                          </m:f>
                        </m:e>
                      </m:nary>
                    </m:oMath>
                  </m:oMathPara>
                </a14:m>
                <a:endParaRPr lang="en-US" dirty="0"/>
              </a:p>
              <a:p>
                <a:r>
                  <a:rPr lang="it-IT" dirty="0"/>
                  <a:t>In questa descrizione del comportamento degli attori (immaginiamo in questo caso dei consumatori) </a:t>
                </a:r>
                <a:r>
                  <a:rPr lang="it-IT" i="1" dirty="0" err="1">
                    <a:solidFill>
                      <a:srgbClr val="FF0000"/>
                    </a:solidFill>
                  </a:rPr>
                  <a:t>U</a:t>
                </a:r>
                <a:r>
                  <a:rPr lang="it-IT" i="1" baseline="-25000" dirty="0" err="1">
                    <a:solidFill>
                      <a:srgbClr val="FF0000"/>
                    </a:solidFill>
                  </a:rPr>
                  <a:t>i</a:t>
                </a:r>
                <a:r>
                  <a:rPr lang="it-IT" dirty="0"/>
                  <a:t> rappresenta l’utilità intertemporale del </a:t>
                </a:r>
                <a:r>
                  <a:rPr lang="it-IT" dirty="0">
                    <a:solidFill>
                      <a:srgbClr val="FF0000"/>
                    </a:solidFill>
                  </a:rPr>
                  <a:t>consumatore i </a:t>
                </a:r>
                <a:r>
                  <a:rPr lang="it-IT" dirty="0"/>
                  <a:t>che non è altro che la speranza matematica (</a:t>
                </a:r>
                <a:r>
                  <a:rPr lang="it-IT" i="1" dirty="0">
                    <a:solidFill>
                      <a:srgbClr val="FF0000"/>
                    </a:solidFill>
                  </a:rPr>
                  <a:t>E</a:t>
                </a:r>
                <a:r>
                  <a:rPr lang="it-IT" i="1" baseline="-25000" dirty="0">
                    <a:solidFill>
                      <a:srgbClr val="FF0000"/>
                    </a:solidFill>
                  </a:rPr>
                  <a:t>t</a:t>
                </a:r>
                <a:r>
                  <a:rPr lang="it-IT" dirty="0"/>
                  <a:t>) o il </a:t>
                </a:r>
                <a:r>
                  <a:rPr lang="it-IT" dirty="0">
                    <a:solidFill>
                      <a:srgbClr val="FF0000"/>
                    </a:solidFill>
                  </a:rPr>
                  <a:t>valore atteso </a:t>
                </a:r>
                <a:r>
                  <a:rPr lang="it-IT" dirty="0"/>
                  <a:t>al tasso di attualizzazione </a:t>
                </a:r>
                <a:r>
                  <a:rPr lang="it-IT" i="1" dirty="0">
                    <a:solidFill>
                      <a:srgbClr val="FF0000"/>
                    </a:solidFill>
                    <a:sym typeface="Symbol" panose="05050102010706020507" pitchFamily="18" charset="2"/>
                  </a:rPr>
                  <a:t></a:t>
                </a:r>
                <a:r>
                  <a:rPr lang="it-IT" dirty="0">
                    <a:sym typeface="Symbol" panose="05050102010706020507" pitchFamily="18" charset="2"/>
                  </a:rPr>
                  <a:t> alla data </a:t>
                </a:r>
                <a:r>
                  <a:rPr lang="it-IT" i="1" dirty="0">
                    <a:solidFill>
                      <a:srgbClr val="FF0000"/>
                    </a:solidFill>
                    <a:sym typeface="Symbol" panose="05050102010706020507" pitchFamily="18" charset="2"/>
                  </a:rPr>
                  <a:t>t</a:t>
                </a:r>
                <a:r>
                  <a:rPr lang="it-IT" i="1" baseline="-25000" dirty="0">
                    <a:solidFill>
                      <a:srgbClr val="FF0000"/>
                    </a:solidFill>
                    <a:sym typeface="Symbol" panose="05050102010706020507" pitchFamily="18" charset="2"/>
                  </a:rPr>
                  <a:t>0</a:t>
                </a:r>
                <a:r>
                  <a:rPr lang="it-IT" dirty="0">
                    <a:sym typeface="Symbol" panose="05050102010706020507" pitchFamily="18" charset="2"/>
                  </a:rPr>
                  <a:t> di tutte le sue utilità future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𝑈</m:t>
                        </m:r>
                      </m:e>
                      <m:sub>
                        <m:r>
                          <a:rPr lang="it-IT" i="1">
                            <a:latin typeface="Cambria Math" panose="02040503050406030204" pitchFamily="18" charset="0"/>
                          </a:rPr>
                          <m:t>𝑖</m:t>
                        </m:r>
                      </m:sub>
                      <m:sup>
                        <m:r>
                          <a:rPr lang="it-IT" i="1">
                            <a:latin typeface="Cambria Math" panose="02040503050406030204" pitchFamily="18" charset="0"/>
                          </a:rPr>
                          <m:t>𝑡</m:t>
                        </m:r>
                      </m:sup>
                    </m:sSubSup>
                  </m:oMath>
                </a14:m>
                <a:r>
                  <a:rPr lang="it-IT" dirty="0">
                    <a:sym typeface="Symbol" panose="05050102010706020507" pitchFamily="18" charset="2"/>
                  </a:rPr>
                  <a:t>). </a:t>
                </a:r>
                <a:r>
                  <a:rPr lang="it-IT" i="1" dirty="0">
                    <a:solidFill>
                      <a:srgbClr val="FF0000"/>
                    </a:solidFill>
                    <a:sym typeface="Symbol" panose="05050102010706020507" pitchFamily="18" charset="2"/>
                  </a:rPr>
                  <a:t></a:t>
                </a:r>
                <a:r>
                  <a:rPr lang="it-IT" dirty="0">
                    <a:sym typeface="Symbol" panose="05050102010706020507" pitchFamily="18" charset="2"/>
                  </a:rPr>
                  <a:t>  non è altro che il tasso di sconto che rappresenta il grado di avversione alla distribuzione nel tempo: tanto più elevato, tanto maggiore è l’interesse al benessere presente.</a:t>
                </a:r>
              </a:p>
              <a:p>
                <a:r>
                  <a:rPr lang="it-IT" dirty="0">
                    <a:sym typeface="Symbol" panose="05050102010706020507" pitchFamily="18" charset="2"/>
                  </a:rPr>
                  <a:t>In questa formulazione abbiamo il </a:t>
                </a:r>
                <a:r>
                  <a:rPr lang="it-IT" b="1" dirty="0" err="1">
                    <a:sym typeface="Symbol" panose="05050102010706020507" pitchFamily="18" charset="2"/>
                  </a:rPr>
                  <a:t>trade</a:t>
                </a:r>
                <a:r>
                  <a:rPr lang="it-IT" b="1" dirty="0">
                    <a:sym typeface="Symbol" panose="05050102010706020507" pitchFamily="18" charset="2"/>
                  </a:rPr>
                  <a:t>-off</a:t>
                </a:r>
                <a:r>
                  <a:rPr lang="it-IT" dirty="0">
                    <a:sym typeface="Symbol" panose="05050102010706020507" pitchFamily="18" charset="2"/>
                  </a:rPr>
                  <a:t> (</a:t>
                </a:r>
                <a:r>
                  <a:rPr lang="it-IT" dirty="0">
                    <a:solidFill>
                      <a:srgbClr val="FF0000"/>
                    </a:solidFill>
                    <a:sym typeface="Symbol" panose="05050102010706020507" pitchFamily="18" charset="2"/>
                  </a:rPr>
                  <a:t>presente contro futuro</a:t>
                </a:r>
                <a:r>
                  <a:rPr lang="it-IT" dirty="0">
                    <a:sym typeface="Symbol" panose="05050102010706020507" pitchFamily="18" charset="2"/>
                  </a:rPr>
                  <a:t>) e può rappresentare anche i tre obiettivi (distribuzione del consumo nel tempo – </a:t>
                </a:r>
                <a:r>
                  <a:rPr lang="it-IT" dirty="0" err="1">
                    <a:sym typeface="Symbol" panose="05050102010706020507" pitchFamily="18" charset="2"/>
                  </a:rPr>
                  <a:t>ob</a:t>
                </a:r>
                <a:r>
                  <a:rPr lang="it-IT" dirty="0">
                    <a:sym typeface="Symbol" panose="05050102010706020507" pitchFamily="18" charset="2"/>
                  </a:rPr>
                  <a:t>. allocativo; stabilizzare il consumo; risparmiare per le generazioni future: redistribuzione nel tempo) </a:t>
                </a:r>
              </a:p>
              <a:p>
                <a:r>
                  <a:rPr lang="it-IT" dirty="0">
                    <a:sym typeface="Symbol" panose="05050102010706020507" pitchFamily="18" charset="2"/>
                  </a:rPr>
                  <a:t>Pecca però di una </a:t>
                </a:r>
                <a:r>
                  <a:rPr lang="it-IT" b="1" dirty="0">
                    <a:sym typeface="Symbol" panose="05050102010706020507" pitchFamily="18" charset="2"/>
                  </a:rPr>
                  <a:t>limitazione</a:t>
                </a:r>
                <a:r>
                  <a:rPr lang="it-IT" dirty="0">
                    <a:sym typeface="Symbol" panose="05050102010706020507" pitchFamily="18" charset="2"/>
                  </a:rPr>
                  <a:t> sulla generalizzazione: in questo caso abbiamo un </a:t>
                </a:r>
                <a:r>
                  <a:rPr lang="it-IT" dirty="0">
                    <a:solidFill>
                      <a:srgbClr val="FF0000"/>
                    </a:solidFill>
                    <a:sym typeface="Symbol" panose="05050102010706020507" pitchFamily="18" charset="2"/>
                  </a:rPr>
                  <a:t>consumatore rappresentativo</a:t>
                </a:r>
                <a:r>
                  <a:rPr lang="it-IT" dirty="0">
                    <a:sym typeface="Symbol" panose="05050102010706020507" pitchFamily="18" charset="2"/>
                  </a:rPr>
                  <a:t>, se volessi generalizzare il comportamento ad agenti eterogenei?</a:t>
                </a:r>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838200" y="1825624"/>
                <a:ext cx="10515600" cy="4895851"/>
              </a:xfrm>
              <a:blipFill>
                <a:blip r:embed="rId2"/>
                <a:stretch>
                  <a:fillRect l="-406" t="-1990"/>
                </a:stretch>
              </a:blipFill>
            </p:spPr>
            <p:txBody>
              <a:bodyPr/>
              <a:lstStyle/>
              <a:p>
                <a:r>
                  <a:rPr lang="it-IT">
                    <a:noFill/>
                  </a:rPr>
                  <a:t> </a:t>
                </a:r>
              </a:p>
            </p:txBody>
          </p:sp>
        </mc:Fallback>
      </mc:AlternateContent>
      <p:sp>
        <p:nvSpPr>
          <p:cNvPr id="5" name="Segnaposto numero diapositiva 4"/>
          <p:cNvSpPr>
            <a:spLocks noGrp="1"/>
          </p:cNvSpPr>
          <p:nvPr>
            <p:ph type="sldNum" sz="quarter" idx="12"/>
          </p:nvPr>
        </p:nvSpPr>
        <p:spPr/>
        <p:txBody>
          <a:bodyPr/>
          <a:lstStyle/>
          <a:p>
            <a:fld id="{F7216446-8A82-42AB-88DB-297A75627E0A}" type="slidenum">
              <a:rPr lang="en-US" smtClean="0"/>
              <a:t>20</a:t>
            </a:fld>
            <a:endParaRPr lang="en-US"/>
          </a:p>
        </p:txBody>
      </p:sp>
    </p:spTree>
    <p:extLst>
      <p:ext uri="{BB962C8B-B14F-4D97-AF65-F5344CB8AC3E}">
        <p14:creationId xmlns:p14="http://schemas.microsoft.com/office/powerpoint/2010/main" val="276575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funzione di benessere sociale: decisioni con individui eterogenei</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838200" y="1690688"/>
                <a:ext cx="10515600" cy="4486275"/>
              </a:xfrm>
            </p:spPr>
            <p:txBody>
              <a:bodyPr>
                <a:normAutofit fontScale="70000" lnSpcReduction="20000"/>
              </a:bodyPr>
              <a:lstStyle/>
              <a:p>
                <a:r>
                  <a:rPr lang="it-IT" dirty="0"/>
                  <a:t>Per considerare gli </a:t>
                </a:r>
                <a:r>
                  <a:rPr lang="it-IT" dirty="0">
                    <a:solidFill>
                      <a:srgbClr val="FF0000"/>
                    </a:solidFill>
                  </a:rPr>
                  <a:t>individui eterogenei</a:t>
                </a:r>
                <a:r>
                  <a:rPr lang="it-IT" dirty="0"/>
                  <a:t>, dobbiamo riformulare la nostra funzione di utilità intertemporale, includendo più individui o più famiglie (m). Le funzioni più usate sono:</a:t>
                </a:r>
              </a:p>
              <a:p>
                <a:r>
                  <a:rPr lang="it-IT" dirty="0"/>
                  <a:t>La </a:t>
                </a:r>
                <a:r>
                  <a:rPr lang="it-IT" dirty="0">
                    <a:solidFill>
                      <a:srgbClr val="FF0000"/>
                    </a:solidFill>
                  </a:rPr>
                  <a:t>f. «</a:t>
                </a:r>
                <a:r>
                  <a:rPr lang="it-IT" dirty="0" err="1">
                    <a:solidFill>
                      <a:srgbClr val="FF0000"/>
                    </a:solidFill>
                  </a:rPr>
                  <a:t>benthamiana</a:t>
                </a:r>
                <a:r>
                  <a:rPr lang="it-IT" dirty="0">
                    <a:solidFill>
                      <a:srgbClr val="FF0000"/>
                    </a:solidFill>
                  </a:rPr>
                  <a:t>»</a:t>
                </a:r>
                <a:r>
                  <a:rPr lang="it-IT" dirty="0"/>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Γ</m:t>
                    </m:r>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𝑈</m:t>
                        </m:r>
                      </m:e>
                      <m:sub>
                        <m:r>
                          <a:rPr lang="it-IT" b="0" i="1" smtClean="0">
                            <a:latin typeface="Cambria Math" panose="02040503050406030204" pitchFamily="18" charset="0"/>
                            <a:ea typeface="Cambria Math" panose="02040503050406030204" pitchFamily="18" charset="0"/>
                          </a:rPr>
                          <m:t>1</m:t>
                        </m:r>
                      </m:sub>
                    </m:sSub>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𝑈</m:t>
                        </m:r>
                      </m:e>
                      <m:sub>
                        <m:r>
                          <a:rPr lang="it-IT" b="0" i="1" smtClean="0">
                            <a:latin typeface="Cambria Math" panose="02040503050406030204" pitchFamily="18" charset="0"/>
                            <a:ea typeface="Cambria Math" panose="02040503050406030204" pitchFamily="18" charset="0"/>
                          </a:rPr>
                          <m:t>2</m:t>
                        </m:r>
                      </m:sub>
                    </m:sSub>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𝑈</m:t>
                        </m:r>
                      </m:e>
                      <m:sub>
                        <m:r>
                          <a:rPr lang="it-IT" b="0" i="1" smtClean="0">
                            <a:latin typeface="Cambria Math" panose="02040503050406030204" pitchFamily="18" charset="0"/>
                            <a:ea typeface="Cambria Math" panose="02040503050406030204" pitchFamily="18" charset="0"/>
                          </a:rPr>
                          <m:t>𝑚</m:t>
                        </m:r>
                      </m:sub>
                    </m:sSub>
                  </m:oMath>
                </a14:m>
                <a:endParaRPr lang="it-IT" dirty="0"/>
              </a:p>
              <a:p>
                <a:r>
                  <a:rPr lang="it-IT" dirty="0"/>
                  <a:t>La </a:t>
                </a:r>
                <a:r>
                  <a:rPr lang="it-IT" dirty="0">
                    <a:solidFill>
                      <a:srgbClr val="FF0000"/>
                    </a:solidFill>
                  </a:rPr>
                  <a:t>f. «</a:t>
                </a:r>
                <a:r>
                  <a:rPr lang="it-IT" dirty="0" err="1">
                    <a:solidFill>
                      <a:srgbClr val="FF0000"/>
                    </a:solidFill>
                  </a:rPr>
                  <a:t>rowlsiana</a:t>
                </a:r>
                <a:r>
                  <a:rPr lang="it-IT" dirty="0">
                    <a:solidFill>
                      <a:srgbClr val="FF0000"/>
                    </a:solidFill>
                  </a:rPr>
                  <a:t>»</a:t>
                </a:r>
                <a:r>
                  <a:rPr lang="it-IT" dirty="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𝑀𝑖𝑛</m:t>
                        </m:r>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𝑈</m:t>
                        </m:r>
                      </m:e>
                      <m:sub>
                        <m:r>
                          <a:rPr lang="it-IT" i="1">
                            <a:latin typeface="Cambria Math" panose="02040503050406030204" pitchFamily="18" charset="0"/>
                            <a:ea typeface="Cambria Math" panose="02040503050406030204" pitchFamily="18" charset="0"/>
                          </a:rPr>
                          <m:t>1</m:t>
                        </m:r>
                      </m:sub>
                    </m:sSub>
                    <m:r>
                      <a:rPr lang="it-IT" b="0" i="1" smtClean="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𝑈</m:t>
                        </m:r>
                      </m:e>
                      <m:sub>
                        <m:r>
                          <a:rPr lang="it-IT" i="1">
                            <a:latin typeface="Cambria Math" panose="02040503050406030204" pitchFamily="18" charset="0"/>
                            <a:ea typeface="Cambria Math" panose="02040503050406030204" pitchFamily="18" charset="0"/>
                          </a:rPr>
                          <m:t>2</m:t>
                        </m:r>
                      </m:sub>
                    </m:sSub>
                    <m:r>
                      <a:rPr lang="it-IT" b="0" i="1" smtClean="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𝑈</m:t>
                        </m:r>
                      </m:e>
                      <m:sub>
                        <m:r>
                          <a:rPr lang="it-IT" i="1">
                            <a:latin typeface="Cambria Math" panose="02040503050406030204" pitchFamily="18" charset="0"/>
                            <a:ea typeface="Cambria Math" panose="02040503050406030204" pitchFamily="18" charset="0"/>
                          </a:rPr>
                          <m:t>𝑚</m:t>
                        </m:r>
                      </m:sub>
                    </m:sSub>
                    <m:r>
                      <a:rPr lang="it-IT" b="0" i="1" smtClean="0">
                        <a:latin typeface="Cambria Math" panose="02040503050406030204" pitchFamily="18" charset="0"/>
                        <a:ea typeface="Cambria Math" panose="02040503050406030204" pitchFamily="18" charset="0"/>
                      </a:rPr>
                      <m:t>)</m:t>
                    </m:r>
                  </m:oMath>
                </a14:m>
                <a:endParaRPr lang="en-US" dirty="0"/>
              </a:p>
              <a:p>
                <a:r>
                  <a:rPr lang="it-IT" dirty="0"/>
                  <a:t>Nel primo tipo di aggregazione non è importante la distribuzione del reddito tra individui/famiglie, ma solo </a:t>
                </a:r>
                <a:r>
                  <a:rPr lang="it-IT" b="1" dirty="0"/>
                  <a:t>l’utilità totale e quindi sommo le utilità dei singoli</a:t>
                </a:r>
              </a:p>
              <a:p>
                <a:r>
                  <a:rPr lang="it-IT" b="1" dirty="0"/>
                  <a:t>John </a:t>
                </a:r>
                <a:r>
                  <a:rPr lang="it-IT" b="1" dirty="0" err="1"/>
                  <a:t>Rowls</a:t>
                </a:r>
                <a:r>
                  <a:rPr lang="it-IT" b="1" dirty="0"/>
                  <a:t> </a:t>
                </a:r>
                <a:r>
                  <a:rPr lang="it-IT" dirty="0"/>
                  <a:t>ha introdotto invece nel concetto di benessere anche il concetto di giustizia (distributiva), per cui in questo caso si guarda alla </a:t>
                </a:r>
                <a:r>
                  <a:rPr lang="it-IT" b="1" dirty="0"/>
                  <a:t>massima utilità dei meno favoriti </a:t>
                </a:r>
                <a:r>
                  <a:rPr lang="it-IT" dirty="0"/>
                  <a:t>(o </a:t>
                </a:r>
                <a:r>
                  <a:rPr lang="it-IT" dirty="0">
                    <a:solidFill>
                      <a:srgbClr val="FF0000"/>
                    </a:solidFill>
                  </a:rPr>
                  <a:t>teoria del maximin che deriva dalla funzione matematica usata per esplicitare la teoria</a:t>
                </a:r>
                <a:r>
                  <a:rPr lang="it-IT" dirty="0"/>
                  <a:t>)</a:t>
                </a:r>
              </a:p>
              <a:p>
                <a:r>
                  <a:rPr lang="it-IT" dirty="0"/>
                  <a:t>Quindi anche considerando una funzione di utilità che possa contenere tutti i fini della PE, per sintetizzare in un unico obiettivo i diversi tipi di intervento, è importante innanzitutto definire un </a:t>
                </a:r>
                <a:r>
                  <a:rPr lang="it-IT" dirty="0">
                    <a:solidFill>
                      <a:srgbClr val="FF0000"/>
                    </a:solidFill>
                  </a:rPr>
                  <a:t>insieme di ipotesi sulla funzione di utilità </a:t>
                </a:r>
                <a:r>
                  <a:rPr lang="it-IT" dirty="0"/>
                  <a:t>per cui, per i tre obiettivi di intervento si specifichino sia l’aggregazione nel tempo che la loro aggregazione tra famiglie. Ma questo </a:t>
                </a:r>
                <a:r>
                  <a:rPr lang="it-IT" u="sng" dirty="0"/>
                  <a:t>richiede a priori delle scelte tra </a:t>
                </a:r>
                <a:r>
                  <a:rPr lang="it-IT" u="sng" dirty="0" err="1"/>
                  <a:t>trade</a:t>
                </a:r>
                <a:r>
                  <a:rPr lang="it-IT" u="sng" dirty="0"/>
                  <a:t>-off molto complessi</a:t>
                </a:r>
                <a:r>
                  <a:rPr lang="it-IT" dirty="0"/>
                  <a:t>!</a:t>
                </a:r>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838200" y="1690688"/>
                <a:ext cx="10515600" cy="4486275"/>
              </a:xfrm>
              <a:blipFill>
                <a:blip r:embed="rId2"/>
                <a:stretch>
                  <a:fillRect l="-522" t="-2446" r="-522"/>
                </a:stretch>
              </a:blipFill>
            </p:spPr>
            <p:txBody>
              <a:bodyPr/>
              <a:lstStyle/>
              <a:p>
                <a:r>
                  <a:rPr lang="it-IT">
                    <a:noFill/>
                  </a:rPr>
                  <a:t> </a:t>
                </a:r>
              </a:p>
            </p:txBody>
          </p:sp>
        </mc:Fallback>
      </mc:AlternateContent>
      <p:sp>
        <p:nvSpPr>
          <p:cNvPr id="5" name="Segnaposto numero diapositiva 4"/>
          <p:cNvSpPr>
            <a:spLocks noGrp="1"/>
          </p:cNvSpPr>
          <p:nvPr>
            <p:ph type="sldNum" sz="quarter" idx="12"/>
          </p:nvPr>
        </p:nvSpPr>
        <p:spPr/>
        <p:txBody>
          <a:bodyPr/>
          <a:lstStyle/>
          <a:p>
            <a:fld id="{F7216446-8A82-42AB-88DB-297A75627E0A}" type="slidenum">
              <a:rPr lang="en-US" smtClean="0"/>
              <a:t>21</a:t>
            </a:fld>
            <a:endParaRPr lang="en-US"/>
          </a:p>
        </p:txBody>
      </p:sp>
    </p:spTree>
    <p:extLst>
      <p:ext uri="{BB962C8B-B14F-4D97-AF65-F5344CB8AC3E}">
        <p14:creationId xmlns:p14="http://schemas.microsoft.com/office/powerpoint/2010/main" val="3877978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criteri specifici. Un approfondimento</a:t>
            </a:r>
            <a:endParaRPr lang="en-US" dirty="0"/>
          </a:p>
        </p:txBody>
      </p:sp>
      <p:sp>
        <p:nvSpPr>
          <p:cNvPr id="3" name="Segnaposto contenuto 2"/>
          <p:cNvSpPr>
            <a:spLocks noGrp="1"/>
          </p:cNvSpPr>
          <p:nvPr>
            <p:ph idx="1"/>
          </p:nvPr>
        </p:nvSpPr>
        <p:spPr/>
        <p:txBody>
          <a:bodyPr>
            <a:normAutofit fontScale="92500" lnSpcReduction="10000"/>
          </a:bodyPr>
          <a:lstStyle/>
          <a:p>
            <a:r>
              <a:rPr lang="it-IT" dirty="0"/>
              <a:t>Quello che abbiamo appena descritto sarebbe il mondo ideale per la valutazione delle politiche, tuttavia nella pratica le funzioni di benessere sono usate in modo molto più semplice (no trade-off intertemporale, no disuguaglianze) per </a:t>
            </a:r>
            <a:r>
              <a:rPr lang="it-IT" u="sng" dirty="0"/>
              <a:t>la valutazione degli interventi allocativi </a:t>
            </a:r>
            <a:r>
              <a:rPr lang="it-IT" dirty="0"/>
              <a:t>e </a:t>
            </a:r>
            <a:r>
              <a:rPr lang="it-IT" u="sng" dirty="0"/>
              <a:t>di stabilizzazione</a:t>
            </a:r>
            <a:r>
              <a:rPr lang="it-IT" dirty="0"/>
              <a:t> e in analisi di </a:t>
            </a:r>
            <a:r>
              <a:rPr lang="it-IT" u="sng" dirty="0"/>
              <a:t>equilibrio parziale</a:t>
            </a:r>
            <a:r>
              <a:rPr lang="it-IT" dirty="0"/>
              <a:t>, vediamo un esempio:</a:t>
            </a:r>
          </a:p>
          <a:p>
            <a:pPr lvl="1"/>
            <a:r>
              <a:rPr lang="it-IT" dirty="0"/>
              <a:t>Soppressione delle restrizioni alle importazioni di un bene. Si riduce il surplus dei produttori di quel bene, ma si ottiene l’aumento del surplus dei consumatori. Il limite è posto dalla dimensione del settore (piccola) e da quella degli effetti (circoscritti)</a:t>
            </a:r>
            <a:r>
              <a:rPr lang="it-IT" dirty="0">
                <a:sym typeface="Symbol" panose="05050102010706020507" pitchFamily="18" charset="2"/>
              </a:rPr>
              <a:t></a:t>
            </a:r>
            <a:r>
              <a:rPr lang="it-IT" dirty="0">
                <a:solidFill>
                  <a:srgbClr val="FF0000"/>
                </a:solidFill>
                <a:sym typeface="Symbol" panose="05050102010706020507" pitchFamily="18" charset="2"/>
              </a:rPr>
              <a:t>Equilibri parziali</a:t>
            </a:r>
            <a:r>
              <a:rPr lang="it-IT" dirty="0"/>
              <a:t>. In caso contrario dobbiamo far ricorso ai </a:t>
            </a:r>
            <a:r>
              <a:rPr lang="it-IT" dirty="0">
                <a:solidFill>
                  <a:srgbClr val="FF0000"/>
                </a:solidFill>
              </a:rPr>
              <a:t>modelli di equilibrio economico generale </a:t>
            </a:r>
            <a:r>
              <a:rPr lang="it-IT" dirty="0"/>
              <a:t>(</a:t>
            </a:r>
            <a:r>
              <a:rPr lang="it-IT" b="1" dirty="0"/>
              <a:t>EEG</a:t>
            </a:r>
            <a:r>
              <a:rPr lang="it-IT" dirty="0"/>
              <a:t>) che presentano il limite di rappresentare un mondo che funziona in regime di concorrenza perfetta e i cui effetti si propagano attraverso l’aggiustamento del sistema dei prezzi, allontanandosi dalla rappresentazione reale. Il modello usato dai governi UE per l’analisi d’impatto delle politiche sono i modelli </a:t>
            </a:r>
            <a:r>
              <a:rPr lang="it-IT" b="1" dirty="0"/>
              <a:t>Computazionali di Equilibrio Generale</a:t>
            </a:r>
          </a:p>
        </p:txBody>
      </p:sp>
      <p:sp>
        <p:nvSpPr>
          <p:cNvPr id="5" name="Segnaposto numero diapositiva 4"/>
          <p:cNvSpPr>
            <a:spLocks noGrp="1"/>
          </p:cNvSpPr>
          <p:nvPr>
            <p:ph type="sldNum" sz="quarter" idx="12"/>
          </p:nvPr>
        </p:nvSpPr>
        <p:spPr/>
        <p:txBody>
          <a:bodyPr/>
          <a:lstStyle/>
          <a:p>
            <a:fld id="{F7216446-8A82-42AB-88DB-297A75627E0A}" type="slidenum">
              <a:rPr lang="en-US" smtClean="0"/>
              <a:t>22</a:t>
            </a:fld>
            <a:endParaRPr lang="en-US"/>
          </a:p>
        </p:txBody>
      </p:sp>
    </p:spTree>
    <p:extLst>
      <p:ext uri="{BB962C8B-B14F-4D97-AF65-F5344CB8AC3E}">
        <p14:creationId xmlns:p14="http://schemas.microsoft.com/office/powerpoint/2010/main" val="3867817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8BA0DB-9416-473D-B6CB-E3DD8428983F}"/>
              </a:ext>
            </a:extLst>
          </p:cNvPr>
          <p:cNvSpPr>
            <a:spLocks noGrp="1"/>
          </p:cNvSpPr>
          <p:nvPr>
            <p:ph type="title"/>
          </p:nvPr>
        </p:nvSpPr>
        <p:spPr>
          <a:xfrm>
            <a:off x="838200" y="365125"/>
            <a:ext cx="10515600" cy="592475"/>
          </a:xfrm>
        </p:spPr>
        <p:txBody>
          <a:bodyPr>
            <a:normAutofit/>
          </a:bodyPr>
          <a:lstStyle/>
          <a:p>
            <a:r>
              <a:rPr lang="it-IT" sz="2800" dirty="0"/>
              <a:t>Vediamo nel caso italiano come si presenta schematicamente un CGE</a:t>
            </a:r>
          </a:p>
        </p:txBody>
      </p:sp>
      <p:sp>
        <p:nvSpPr>
          <p:cNvPr id="4" name="Segnaposto numero diapositiva 3">
            <a:extLst>
              <a:ext uri="{FF2B5EF4-FFF2-40B4-BE49-F238E27FC236}">
                <a16:creationId xmlns:a16="http://schemas.microsoft.com/office/drawing/2014/main" id="{8322E511-DE22-47BF-830B-E95C58C3D1EF}"/>
              </a:ext>
            </a:extLst>
          </p:cNvPr>
          <p:cNvSpPr>
            <a:spLocks noGrp="1"/>
          </p:cNvSpPr>
          <p:nvPr>
            <p:ph type="sldNum" sz="quarter" idx="12"/>
          </p:nvPr>
        </p:nvSpPr>
        <p:spPr/>
        <p:txBody>
          <a:bodyPr/>
          <a:lstStyle/>
          <a:p>
            <a:fld id="{F7216446-8A82-42AB-88DB-297A75627E0A}" type="slidenum">
              <a:rPr lang="en-US" smtClean="0"/>
              <a:t>23</a:t>
            </a:fld>
            <a:endParaRPr lang="en-US"/>
          </a:p>
        </p:txBody>
      </p:sp>
      <p:pic>
        <p:nvPicPr>
          <p:cNvPr id="5" name="Immagine 4">
            <a:extLst>
              <a:ext uri="{FF2B5EF4-FFF2-40B4-BE49-F238E27FC236}">
                <a16:creationId xmlns:a16="http://schemas.microsoft.com/office/drawing/2014/main" id="{5CE044B9-B938-4C16-90F0-CCE3AF4DAB87}"/>
              </a:ext>
            </a:extLst>
          </p:cNvPr>
          <p:cNvPicPr>
            <a:picLocks noChangeAspect="1"/>
          </p:cNvPicPr>
          <p:nvPr/>
        </p:nvPicPr>
        <p:blipFill>
          <a:blip r:embed="rId2"/>
          <a:stretch>
            <a:fillRect/>
          </a:stretch>
        </p:blipFill>
        <p:spPr>
          <a:xfrm>
            <a:off x="1981685" y="957600"/>
            <a:ext cx="8340427" cy="5703380"/>
          </a:xfrm>
          <a:prstGeom prst="rect">
            <a:avLst/>
          </a:prstGeom>
        </p:spPr>
      </p:pic>
      <p:sp>
        <p:nvSpPr>
          <p:cNvPr id="6" name="Rettangolo 5">
            <a:extLst>
              <a:ext uri="{FF2B5EF4-FFF2-40B4-BE49-F238E27FC236}">
                <a16:creationId xmlns:a16="http://schemas.microsoft.com/office/drawing/2014/main" id="{02E09B60-CD62-4916-8444-2152394C4FE0}"/>
              </a:ext>
            </a:extLst>
          </p:cNvPr>
          <p:cNvSpPr/>
          <p:nvPr/>
        </p:nvSpPr>
        <p:spPr>
          <a:xfrm>
            <a:off x="9098112" y="6308209"/>
            <a:ext cx="2448000" cy="369332"/>
          </a:xfrm>
          <a:prstGeom prst="rect">
            <a:avLst/>
          </a:prstGeom>
        </p:spPr>
        <p:txBody>
          <a:bodyPr wrap="square">
            <a:spAutoFit/>
          </a:bodyPr>
          <a:lstStyle/>
          <a:p>
            <a:r>
              <a:rPr lang="it-IT" dirty="0"/>
              <a:t>Fonte: </a:t>
            </a:r>
            <a:r>
              <a:rPr lang="it-IT" dirty="0" err="1">
                <a:hlinkClick r:id="rId3"/>
              </a:rPr>
              <a:t>Mef</a:t>
            </a:r>
            <a:r>
              <a:rPr lang="it-IT" dirty="0"/>
              <a:t>, 2021</a:t>
            </a:r>
          </a:p>
        </p:txBody>
      </p:sp>
    </p:spTree>
    <p:extLst>
      <p:ext uri="{BB962C8B-B14F-4D97-AF65-F5344CB8AC3E}">
        <p14:creationId xmlns:p14="http://schemas.microsoft.com/office/powerpoint/2010/main" val="370793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5A2271-E556-49BA-9C21-84C6F76FD3B2}"/>
              </a:ext>
            </a:extLst>
          </p:cNvPr>
          <p:cNvSpPr>
            <a:spLocks noGrp="1"/>
          </p:cNvSpPr>
          <p:nvPr>
            <p:ph type="title"/>
          </p:nvPr>
        </p:nvSpPr>
        <p:spPr/>
        <p:txBody>
          <a:bodyPr/>
          <a:lstStyle/>
          <a:p>
            <a:r>
              <a:rPr lang="it-IT" dirty="0"/>
              <a:t>Un approfondimento (continua)</a:t>
            </a:r>
          </a:p>
        </p:txBody>
      </p:sp>
      <p:sp>
        <p:nvSpPr>
          <p:cNvPr id="3" name="Segnaposto contenuto 2">
            <a:extLst>
              <a:ext uri="{FF2B5EF4-FFF2-40B4-BE49-F238E27FC236}">
                <a16:creationId xmlns:a16="http://schemas.microsoft.com/office/drawing/2014/main" id="{0A5AE3CF-96C2-4BD7-802D-3FEC298845C0}"/>
              </a:ext>
            </a:extLst>
          </p:cNvPr>
          <p:cNvSpPr>
            <a:spLocks noGrp="1"/>
          </p:cNvSpPr>
          <p:nvPr>
            <p:ph idx="1"/>
          </p:nvPr>
        </p:nvSpPr>
        <p:spPr/>
        <p:txBody>
          <a:bodyPr>
            <a:normAutofit fontScale="92500" lnSpcReduction="20000"/>
          </a:bodyPr>
          <a:lstStyle/>
          <a:p>
            <a:r>
              <a:rPr lang="it-IT" dirty="0"/>
              <a:t>Se al contrario volessimo usare questi modelli nella valutazione del successo di politiche per la stabilizzazione, </a:t>
            </a:r>
            <a:r>
              <a:rPr lang="it-IT" u="sng" dirty="0"/>
              <a:t>dovremmo considerare un agente rappresentativo</a:t>
            </a:r>
            <a:r>
              <a:rPr lang="it-IT" dirty="0"/>
              <a:t>, integrando il modello con il trade-off tra breve e lungo periodo. </a:t>
            </a:r>
          </a:p>
          <a:p>
            <a:r>
              <a:rPr lang="it-IT" dirty="0"/>
              <a:t>Se però uso la semplificazione dell’agente rappresentativo, vengono meno altri effetti complessi. Vediamo il caso dell’inflazione. Se considero la componente consumo quale componente del PIL, </a:t>
            </a:r>
            <a:r>
              <a:rPr lang="it-IT" u="sng" dirty="0"/>
              <a:t>un’</a:t>
            </a:r>
            <a:r>
              <a:rPr lang="it-IT" u="sng" dirty="0" err="1"/>
              <a:t>hp</a:t>
            </a:r>
            <a:r>
              <a:rPr lang="it-IT" u="sng" dirty="0"/>
              <a:t>. semplificatrice è che gli agenti non </a:t>
            </a:r>
            <a:r>
              <a:rPr lang="it-IT" u="sng" dirty="0">
                <a:hlinkClick r:id="rId2"/>
              </a:rPr>
              <a:t>detengano attività nominali rilevanti </a:t>
            </a:r>
            <a:r>
              <a:rPr lang="it-IT" dirty="0"/>
              <a:t>per cui essi sono neutrali alla variazione dell’inflazione. Cosa ci dicono i dati…</a:t>
            </a:r>
          </a:p>
          <a:p>
            <a:r>
              <a:rPr lang="it-IT" dirty="0"/>
              <a:t>Supponiamo ad es. uno shock che causa disoccupazione. Questo induce effetti importanti non solo sul consumo, ma anche sul </a:t>
            </a:r>
            <a:r>
              <a:rPr lang="it-IT" dirty="0">
                <a:hlinkClick r:id="rId3"/>
              </a:rPr>
              <a:t>ruolo dell’inflazione</a:t>
            </a:r>
            <a:r>
              <a:rPr lang="it-IT" dirty="0"/>
              <a:t> sui salari e sull’occupazione…. Anche se la temuta spirale prezzi-salari è stata messa in discussione proprio dal FMI in una </a:t>
            </a:r>
            <a:r>
              <a:rPr lang="it-IT" dirty="0">
                <a:hlinkClick r:id="rId4"/>
              </a:rPr>
              <a:t>recente pubblicazione</a:t>
            </a:r>
            <a:r>
              <a:rPr lang="it-IT" dirty="0"/>
              <a:t>…</a:t>
            </a:r>
            <a:endParaRPr lang="en-US" dirty="0"/>
          </a:p>
          <a:p>
            <a:endParaRPr lang="it-IT" dirty="0"/>
          </a:p>
        </p:txBody>
      </p:sp>
      <p:sp>
        <p:nvSpPr>
          <p:cNvPr id="4" name="Segnaposto numero diapositiva 3">
            <a:extLst>
              <a:ext uri="{FF2B5EF4-FFF2-40B4-BE49-F238E27FC236}">
                <a16:creationId xmlns:a16="http://schemas.microsoft.com/office/drawing/2014/main" id="{E4E51452-9315-468E-8EFD-1C75CA4BD113}"/>
              </a:ext>
            </a:extLst>
          </p:cNvPr>
          <p:cNvSpPr>
            <a:spLocks noGrp="1"/>
          </p:cNvSpPr>
          <p:nvPr>
            <p:ph type="sldNum" sz="quarter" idx="12"/>
          </p:nvPr>
        </p:nvSpPr>
        <p:spPr/>
        <p:txBody>
          <a:bodyPr/>
          <a:lstStyle/>
          <a:p>
            <a:fld id="{F7216446-8A82-42AB-88DB-297A75627E0A}" type="slidenum">
              <a:rPr lang="en-US" smtClean="0"/>
              <a:t>24</a:t>
            </a:fld>
            <a:endParaRPr lang="en-US"/>
          </a:p>
        </p:txBody>
      </p:sp>
    </p:spTree>
    <p:extLst>
      <p:ext uri="{BB962C8B-B14F-4D97-AF65-F5344CB8AC3E}">
        <p14:creationId xmlns:p14="http://schemas.microsoft.com/office/powerpoint/2010/main" val="420194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occorre semplificare per la stabilizzazione</a:t>
            </a:r>
            <a:endParaRPr lang="en-US" dirty="0"/>
          </a:p>
        </p:txBody>
      </p:sp>
      <p:sp>
        <p:nvSpPr>
          <p:cNvPr id="3" name="Segnaposto contenuto 2"/>
          <p:cNvSpPr>
            <a:spLocks noGrp="1"/>
          </p:cNvSpPr>
          <p:nvPr>
            <p:ph idx="1"/>
          </p:nvPr>
        </p:nvSpPr>
        <p:spPr/>
        <p:txBody>
          <a:bodyPr>
            <a:normAutofit fontScale="85000" lnSpcReduction="20000"/>
          </a:bodyPr>
          <a:lstStyle/>
          <a:p>
            <a:r>
              <a:rPr lang="it-IT" dirty="0"/>
              <a:t>Come già abbiamo sottolineato, i macroeconomisti preferiscono usare la </a:t>
            </a:r>
            <a:r>
              <a:rPr lang="it-IT" dirty="0">
                <a:solidFill>
                  <a:srgbClr val="FF0000"/>
                </a:solidFill>
              </a:rPr>
              <a:t>minimizzazione di una funzione di perdita</a:t>
            </a:r>
            <a:r>
              <a:rPr lang="it-IT" dirty="0"/>
              <a:t> nel caso della valutazione delle politiche di stabilizzazione, che comprende i target della PE e l’orizzonte temporale può essere facilmente incluso, considerando un opportuno tasso di sconto, che permette di valutare sia il costo delle fluttuazioni (P. di stabilizzazione), che il trade-off tra stabilizzazione (breve) e allocazione (lungo).</a:t>
            </a:r>
          </a:p>
          <a:p>
            <a:r>
              <a:rPr lang="it-IT" dirty="0"/>
              <a:t>Questa funzione rappresenta in modo coerente la realtà, inoltre permette di confrontare ex-ante l’effetto di eventi esogeni con un set di simulazioni: cosa accadrebbe al sistema Italia se l’investimento privato crollasse (caso </a:t>
            </a:r>
            <a:r>
              <a:rPr lang="it-IT" dirty="0" err="1"/>
              <a:t>Covid</a:t>
            </a:r>
            <a:r>
              <a:rPr lang="it-IT" dirty="0"/>
              <a:t>) o se gli investitori internazionali cambiassero destinazioni? E quale intervento pubblico sarebbe più corretto? Aumentare l’investimento pubblico – e quindi la spesa pubblica - o abbassare il tasso d’interesse, o ancora agire sulla fiscalità delle imprese?</a:t>
            </a:r>
          </a:p>
          <a:p>
            <a:r>
              <a:rPr lang="it-IT" dirty="0"/>
              <a:t>I risultati di queste valutazioni dipendono dal </a:t>
            </a:r>
            <a:r>
              <a:rPr lang="it-IT" b="1" dirty="0"/>
              <a:t>modello macroeconomico</a:t>
            </a:r>
            <a:r>
              <a:rPr lang="it-IT" dirty="0"/>
              <a:t> e dall’</a:t>
            </a:r>
            <a:r>
              <a:rPr lang="it-IT" b="1" dirty="0"/>
              <a:t>accuratezza</a:t>
            </a:r>
            <a:r>
              <a:rPr lang="it-IT" dirty="0"/>
              <a:t> con cui è stato costruito e dalla </a:t>
            </a:r>
            <a:r>
              <a:rPr lang="it-IT" b="1" dirty="0"/>
              <a:t>funzione di perdita </a:t>
            </a:r>
            <a:r>
              <a:rPr lang="it-IT" dirty="0"/>
              <a:t>adottata</a:t>
            </a:r>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25</a:t>
            </a:fld>
            <a:endParaRPr lang="en-US"/>
          </a:p>
        </p:txBody>
      </p:sp>
    </p:spTree>
    <p:extLst>
      <p:ext uri="{BB962C8B-B14F-4D97-AF65-F5344CB8AC3E}">
        <p14:creationId xmlns:p14="http://schemas.microsoft.com/office/powerpoint/2010/main" val="394996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Come valutare l’effetto delle politiche economiche</a:t>
            </a:r>
            <a:endParaRPr lang="en-US" dirty="0"/>
          </a:p>
        </p:txBody>
      </p:sp>
      <p:sp>
        <p:nvSpPr>
          <p:cNvPr id="6" name="Segnaposto testo 5"/>
          <p:cNvSpPr>
            <a:spLocks noGrp="1"/>
          </p:cNvSpPr>
          <p:nvPr>
            <p:ph type="body" idx="1"/>
          </p:nvPr>
        </p:nvSpPr>
        <p:spPr/>
        <p:txBody>
          <a:bodyPr/>
          <a:lstStyle/>
          <a:p>
            <a:r>
              <a:rPr lang="it-IT" dirty="0"/>
              <a:t>La valutazione in pratica: l’uso di indicatori</a:t>
            </a:r>
            <a:endParaRPr lang="en-US" dirty="0"/>
          </a:p>
        </p:txBody>
      </p:sp>
      <p:sp>
        <p:nvSpPr>
          <p:cNvPr id="4" name="Segnaposto numero diapositiva 3"/>
          <p:cNvSpPr>
            <a:spLocks noGrp="1"/>
          </p:cNvSpPr>
          <p:nvPr>
            <p:ph type="sldNum" sz="quarter" idx="12"/>
          </p:nvPr>
        </p:nvSpPr>
        <p:spPr/>
        <p:txBody>
          <a:bodyPr/>
          <a:lstStyle/>
          <a:p>
            <a:fld id="{F7216446-8A82-42AB-88DB-297A75627E0A}" type="slidenum">
              <a:rPr lang="en-US" smtClean="0"/>
              <a:t>26</a:t>
            </a:fld>
            <a:endParaRPr lang="en-US"/>
          </a:p>
        </p:txBody>
      </p:sp>
    </p:spTree>
    <p:extLst>
      <p:ext uri="{BB962C8B-B14F-4D97-AF65-F5344CB8AC3E}">
        <p14:creationId xmlns:p14="http://schemas.microsoft.com/office/powerpoint/2010/main" val="3743845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e per la redistribuzione?</a:t>
            </a:r>
            <a:endParaRPr lang="en-US" dirty="0"/>
          </a:p>
        </p:txBody>
      </p:sp>
      <p:sp>
        <p:nvSpPr>
          <p:cNvPr id="3" name="Segnaposto contenuto 2"/>
          <p:cNvSpPr>
            <a:spLocks noGrp="1"/>
          </p:cNvSpPr>
          <p:nvPr>
            <p:ph idx="1"/>
          </p:nvPr>
        </p:nvSpPr>
        <p:spPr/>
        <p:txBody>
          <a:bodyPr>
            <a:normAutofit fontScale="77500" lnSpcReduction="20000"/>
          </a:bodyPr>
          <a:lstStyle/>
          <a:p>
            <a:r>
              <a:rPr lang="it-IT" dirty="0"/>
              <a:t>In questo caso si guarda molto poco alle funzioni di utilità individuali, quanto piuttosto ad </a:t>
            </a:r>
            <a:r>
              <a:rPr lang="it-IT" b="1" dirty="0"/>
              <a:t>indicatori aggregati o multidimensionali </a:t>
            </a:r>
            <a:r>
              <a:rPr lang="it-IT" dirty="0"/>
              <a:t>che riescono a cogliere le disuguaglianze in termini di reddito (</a:t>
            </a:r>
            <a:r>
              <a:rPr lang="it-IT" dirty="0">
                <a:solidFill>
                  <a:srgbClr val="FF0000"/>
                </a:solidFill>
              </a:rPr>
              <a:t>distanze tra decili di reddito</a:t>
            </a:r>
            <a:r>
              <a:rPr lang="it-IT" dirty="0"/>
              <a:t>: es. curva di Lorenz e Indice di </a:t>
            </a:r>
            <a:r>
              <a:rPr lang="it-IT" dirty="0" err="1"/>
              <a:t>Gini</a:t>
            </a:r>
            <a:r>
              <a:rPr lang="it-IT" dirty="0"/>
              <a:t>). In questo caso occorre però approfondire quali siano gli interventi più adatti a ridurre tali disuguaglianze.</a:t>
            </a:r>
          </a:p>
          <a:p>
            <a:r>
              <a:rPr lang="it-IT" dirty="0"/>
              <a:t>In tutti questi casi il modello ci permette una </a:t>
            </a:r>
            <a:r>
              <a:rPr lang="it-IT" b="1" dirty="0"/>
              <a:t>valutazione ex-ante</a:t>
            </a:r>
            <a:r>
              <a:rPr lang="it-IT" dirty="0"/>
              <a:t> di quelli che potrebbero essere i risultati di ipotetici interventi. Molto diffusa è anche la </a:t>
            </a:r>
            <a:r>
              <a:rPr lang="it-IT" b="1" dirty="0"/>
              <a:t>valutazione ex-post </a:t>
            </a:r>
            <a:r>
              <a:rPr lang="it-IT" dirty="0"/>
              <a:t>delle politiche che si riassume nella domanda: cosa sarebbe accaduto se la misura di PE non fosse stata messa in campo? Si tratta di un modo diverso di presentare gli stessi risultati… e i cambiamenti strutturali che intervengono in conseguenza delle politiche? (critica di Lucas)</a:t>
            </a:r>
          </a:p>
          <a:p>
            <a:r>
              <a:rPr lang="it-IT" dirty="0"/>
              <a:t>Un’alternativa molto usata nell’ultimo decennio per risolvere questo problema è </a:t>
            </a:r>
            <a:r>
              <a:rPr lang="it-IT" dirty="0">
                <a:solidFill>
                  <a:srgbClr val="FF0000"/>
                </a:solidFill>
              </a:rPr>
              <a:t>l’analisi controfattuale</a:t>
            </a:r>
            <a:r>
              <a:rPr lang="it-IT" dirty="0"/>
              <a:t>: si opera un esperimento naturale o controllato, nel quale un gruppo di individui molto simile (gruppo di controllo) a quello di coloro che sono sottoposti ad intervento (gruppo dei trattati) viene confrontato per studiarne l’evoluzione. </a:t>
            </a:r>
            <a:r>
              <a:rPr lang="it-IT" u="sng" dirty="0"/>
              <a:t>Le differenze rappresentano gli effetti della politica</a:t>
            </a:r>
            <a:r>
              <a:rPr lang="it-IT" dirty="0"/>
              <a:t>.</a:t>
            </a:r>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27</a:t>
            </a:fld>
            <a:endParaRPr lang="en-US"/>
          </a:p>
        </p:txBody>
      </p:sp>
    </p:spTree>
    <p:extLst>
      <p:ext uri="{BB962C8B-B14F-4D97-AF65-F5344CB8AC3E}">
        <p14:creationId xmlns:p14="http://schemas.microsoft.com/office/powerpoint/2010/main" val="1113676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Ed </a:t>
            </a:r>
            <a:r>
              <a:rPr lang="it-IT"/>
              <a:t>in pratica?</a:t>
            </a:r>
            <a:endParaRPr lang="en-US"/>
          </a:p>
        </p:txBody>
      </p:sp>
      <p:sp>
        <p:nvSpPr>
          <p:cNvPr id="3" name="Segnaposto contenuto 2"/>
          <p:cNvSpPr>
            <a:spLocks noGrp="1"/>
          </p:cNvSpPr>
          <p:nvPr>
            <p:ph idx="1"/>
          </p:nvPr>
        </p:nvSpPr>
        <p:spPr>
          <a:xfrm>
            <a:off x="838200" y="1825624"/>
            <a:ext cx="10515600" cy="4831208"/>
          </a:xfrm>
        </p:spPr>
        <p:txBody>
          <a:bodyPr>
            <a:normAutofit fontScale="85000" lnSpcReduction="20000"/>
          </a:bodyPr>
          <a:lstStyle/>
          <a:p>
            <a:r>
              <a:rPr lang="it-IT" sz="2400" dirty="0">
                <a:solidFill>
                  <a:srgbClr val="FF0000"/>
                </a:solidFill>
              </a:rPr>
              <a:t>Si usano indicatori molto aggregati </a:t>
            </a:r>
            <a:r>
              <a:rPr lang="it-IT" sz="2400" dirty="0"/>
              <a:t>e le </a:t>
            </a:r>
            <a:r>
              <a:rPr lang="it-IT" sz="2400" dirty="0">
                <a:solidFill>
                  <a:srgbClr val="FF0000"/>
                </a:solidFill>
              </a:rPr>
              <a:t>loro variazioni </a:t>
            </a:r>
            <a:r>
              <a:rPr lang="it-IT" sz="2400" dirty="0"/>
              <a:t>(PIL, Occupazione, deviazioni da un certo livello di reddito…)</a:t>
            </a:r>
          </a:p>
          <a:p>
            <a:r>
              <a:rPr lang="it-IT" sz="2400" dirty="0"/>
              <a:t>A cui più di recente e sotto la scorta di critiche importanti (Sen, </a:t>
            </a:r>
            <a:r>
              <a:rPr lang="it-IT" sz="2400" dirty="0" err="1"/>
              <a:t>Atkinson</a:t>
            </a:r>
            <a:r>
              <a:rPr lang="it-IT" sz="2400" dirty="0"/>
              <a:t>, </a:t>
            </a:r>
            <a:r>
              <a:rPr lang="it-IT" sz="2400" dirty="0" err="1"/>
              <a:t>Stiglitz</a:t>
            </a:r>
            <a:r>
              <a:rPr lang="it-IT" sz="2400" dirty="0"/>
              <a:t>…) si sono aggiunti indicatori multidimensionali come </a:t>
            </a:r>
            <a:r>
              <a:rPr lang="it-IT" sz="2400" dirty="0">
                <a:hlinkClick r:id="rId2"/>
              </a:rPr>
              <a:t>l’Indice di Sviluppo Umano</a:t>
            </a:r>
            <a:r>
              <a:rPr lang="it-IT" sz="2400" dirty="0"/>
              <a:t>:</a:t>
            </a:r>
          </a:p>
          <a:p>
            <a:pPr marL="0" indent="0">
              <a:buNone/>
            </a:pPr>
            <a:endParaRPr lang="it-IT" sz="2400" dirty="0"/>
          </a:p>
          <a:p>
            <a:pPr marL="0" indent="0">
              <a:buNone/>
            </a:pPr>
            <a:endParaRPr lang="it-IT" sz="2400" dirty="0"/>
          </a:p>
          <a:p>
            <a:pPr marL="0" indent="0">
              <a:buNone/>
            </a:pPr>
            <a:endParaRPr lang="it-IT" sz="2400" dirty="0"/>
          </a:p>
          <a:p>
            <a:pPr marL="0" indent="0">
              <a:buNone/>
            </a:pPr>
            <a:endParaRPr lang="it-IT" sz="2400" dirty="0"/>
          </a:p>
          <a:p>
            <a:pPr marL="0" indent="0">
              <a:buNone/>
            </a:pPr>
            <a:endParaRPr lang="it-IT" sz="2400" dirty="0"/>
          </a:p>
          <a:p>
            <a:r>
              <a:rPr lang="it-IT" sz="2400" dirty="0"/>
              <a:t>Volti al raggiungimento di un set di obiettivi fissati dalle Nazioni Unite: gli </a:t>
            </a:r>
            <a:r>
              <a:rPr lang="it-IT" sz="2400" dirty="0">
                <a:hlinkClick r:id="rId3"/>
              </a:rPr>
              <a:t>SDG</a:t>
            </a:r>
            <a:r>
              <a:rPr lang="it-IT" sz="2400" dirty="0"/>
              <a:t> usati come base nelle analisi della Commissione Europea e richiamate in Italia dal </a:t>
            </a:r>
            <a:r>
              <a:rPr lang="it-IT" sz="2400" dirty="0">
                <a:hlinkClick r:id="rId4"/>
              </a:rPr>
              <a:t>BES</a:t>
            </a:r>
            <a:r>
              <a:rPr lang="it-IT" sz="2400" dirty="0"/>
              <a:t> e usate nel </a:t>
            </a:r>
            <a:r>
              <a:rPr lang="it-IT" sz="2400" dirty="0">
                <a:hlinkClick r:id="rId5"/>
              </a:rPr>
              <a:t>DEF</a:t>
            </a:r>
            <a:r>
              <a:rPr lang="it-IT" sz="2400" dirty="0"/>
              <a:t> (PP. 2 e 8), nel programma PNR e nel PNRR (Piano Nazionale di Ripresa e Resilienza)</a:t>
            </a:r>
          </a:p>
          <a:p>
            <a:r>
              <a:rPr lang="it-IT" sz="2400" dirty="0"/>
              <a:t>In ambito europeo invece, la valutazione delle politiche di intervento avviene con l’impiego di indicatori semplici o multidimensionali e con i metodi classici della valutazione ex-ante, in itinere ed ex-post che si estende a tutto il processo del programma (es. quota di giovani e donne occupate, aumento del prodotto, aumento degli investimenti…)</a:t>
            </a:r>
            <a:endParaRPr lang="en-US" sz="2400" dirty="0"/>
          </a:p>
        </p:txBody>
      </p:sp>
      <p:pic>
        <p:nvPicPr>
          <p:cNvPr id="1026" name="Picture 2" descr="http://hdr.undp.org/sites/default/files/hdi_20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7599" y="2971434"/>
            <a:ext cx="8359585" cy="1588438"/>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numero diapositiva 4"/>
          <p:cNvSpPr>
            <a:spLocks noGrp="1"/>
          </p:cNvSpPr>
          <p:nvPr>
            <p:ph type="sldNum" sz="quarter" idx="12"/>
          </p:nvPr>
        </p:nvSpPr>
        <p:spPr/>
        <p:txBody>
          <a:bodyPr/>
          <a:lstStyle/>
          <a:p>
            <a:fld id="{F7216446-8A82-42AB-88DB-297A75627E0A}" type="slidenum">
              <a:rPr lang="en-US" smtClean="0"/>
              <a:t>28</a:t>
            </a:fld>
            <a:endParaRPr lang="en-US"/>
          </a:p>
        </p:txBody>
      </p:sp>
      <p:sp>
        <p:nvSpPr>
          <p:cNvPr id="4" name="Esplosione: 8 punte 3">
            <a:extLst>
              <a:ext uri="{FF2B5EF4-FFF2-40B4-BE49-F238E27FC236}">
                <a16:creationId xmlns:a16="http://schemas.microsoft.com/office/drawing/2014/main" id="{12FD9BCE-DDED-42A7-BAF2-B64B42EBA79D}"/>
              </a:ext>
            </a:extLst>
          </p:cNvPr>
          <p:cNvSpPr/>
          <p:nvPr/>
        </p:nvSpPr>
        <p:spPr>
          <a:xfrm>
            <a:off x="602614" y="2893481"/>
            <a:ext cx="2048256" cy="174434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Benessere</a:t>
            </a:r>
          </a:p>
        </p:txBody>
      </p:sp>
    </p:spTree>
    <p:extLst>
      <p:ext uri="{BB962C8B-B14F-4D97-AF65-F5344CB8AC3E}">
        <p14:creationId xmlns:p14="http://schemas.microsoft.com/office/powerpoint/2010/main" val="253674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Un inciso: la valutazione delle politiche europee</a:t>
            </a:r>
            <a:endParaRPr lang="en-US" dirty="0"/>
          </a:p>
        </p:txBody>
      </p:sp>
      <p:sp>
        <p:nvSpPr>
          <p:cNvPr id="6" name="Segnaposto testo 5"/>
          <p:cNvSpPr>
            <a:spLocks noGrp="1"/>
          </p:cNvSpPr>
          <p:nvPr>
            <p:ph type="body" idx="1"/>
          </p:nvPr>
        </p:nvSpPr>
        <p:spPr/>
        <p:txBody>
          <a:bodyPr/>
          <a:lstStyle/>
          <a:p>
            <a:r>
              <a:rPr lang="it-IT" dirty="0"/>
              <a:t>Fonte bibliografica:</a:t>
            </a:r>
          </a:p>
          <a:p>
            <a:r>
              <a:rPr lang="it-IT" dirty="0"/>
              <a:t>M. Palumbo, 2005; La valutazione delle politiche europee, Studi di Sociologia, 43 (3), pp. 237-265</a:t>
            </a:r>
            <a:endParaRPr lang="en-US" dirty="0"/>
          </a:p>
        </p:txBody>
      </p:sp>
      <p:sp>
        <p:nvSpPr>
          <p:cNvPr id="4" name="Segnaposto numero diapositiva 3"/>
          <p:cNvSpPr>
            <a:spLocks noGrp="1"/>
          </p:cNvSpPr>
          <p:nvPr>
            <p:ph type="sldNum" sz="quarter" idx="12"/>
          </p:nvPr>
        </p:nvSpPr>
        <p:spPr/>
        <p:txBody>
          <a:bodyPr/>
          <a:lstStyle/>
          <a:p>
            <a:fld id="{F7216446-8A82-42AB-88DB-297A75627E0A}" type="slidenum">
              <a:rPr lang="en-US" smtClean="0"/>
              <a:t>29</a:t>
            </a:fld>
            <a:endParaRPr lang="en-US"/>
          </a:p>
        </p:txBody>
      </p:sp>
    </p:spTree>
    <p:extLst>
      <p:ext uri="{BB962C8B-B14F-4D97-AF65-F5344CB8AC3E}">
        <p14:creationId xmlns:p14="http://schemas.microsoft.com/office/powerpoint/2010/main" val="315388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se il problema fossero le istituzioni?</a:t>
            </a:r>
            <a:endParaRPr lang="en-US" dirty="0"/>
          </a:p>
        </p:txBody>
      </p:sp>
      <p:sp>
        <p:nvSpPr>
          <p:cNvPr id="3" name="Segnaposto contenuto 2"/>
          <p:cNvSpPr>
            <a:spLocks noGrp="1"/>
          </p:cNvSpPr>
          <p:nvPr>
            <p:ph idx="1"/>
          </p:nvPr>
        </p:nvSpPr>
        <p:spPr/>
        <p:txBody>
          <a:bodyPr/>
          <a:lstStyle/>
          <a:p>
            <a:r>
              <a:rPr lang="it-IT" dirty="0"/>
              <a:t>Le politiche economiche che mirano a trasformare gli assetti istituzionali si definiscono </a:t>
            </a:r>
            <a:r>
              <a:rPr lang="it-IT" dirty="0">
                <a:solidFill>
                  <a:srgbClr val="FF0000"/>
                </a:solidFill>
              </a:rPr>
              <a:t>riforme strutturali</a:t>
            </a:r>
          </a:p>
          <a:p>
            <a:r>
              <a:rPr lang="it-IT" dirty="0"/>
              <a:t>Osservazione di un problema economico: </a:t>
            </a:r>
          </a:p>
          <a:p>
            <a:pPr lvl="1"/>
            <a:r>
              <a:rPr lang="it-IT" dirty="0">
                <a:highlight>
                  <a:srgbClr val="FFFF00"/>
                </a:highlight>
              </a:rPr>
              <a:t>disoccupazione negli USA e in Europa più elevata</a:t>
            </a:r>
            <a:r>
              <a:rPr lang="it-IT" dirty="0"/>
              <a:t> e </a:t>
            </a:r>
            <a:r>
              <a:rPr lang="en-US" dirty="0"/>
              <a:t>con una </a:t>
            </a:r>
            <a:r>
              <a:rPr lang="en-US" dirty="0" err="1"/>
              <a:t>durata</a:t>
            </a:r>
            <a:r>
              <a:rPr lang="en-US" dirty="0"/>
              <a:t> molto </a:t>
            </a:r>
            <a:r>
              <a:rPr lang="en-US" dirty="0" err="1"/>
              <a:t>più</a:t>
            </a:r>
            <a:r>
              <a:rPr lang="en-US" dirty="0"/>
              <a:t> </a:t>
            </a:r>
            <a:r>
              <a:rPr lang="en-US" dirty="0" err="1"/>
              <a:t>prolungata</a:t>
            </a:r>
            <a:r>
              <a:rPr lang="en-US" dirty="0"/>
              <a:t> in Europa a causa </a:t>
            </a:r>
            <a:r>
              <a:rPr lang="en-US" dirty="0" err="1"/>
              <a:t>delle</a:t>
            </a:r>
            <a:r>
              <a:rPr lang="en-US" dirty="0"/>
              <a:t> diverse </a:t>
            </a:r>
            <a:r>
              <a:rPr lang="en-US" dirty="0" err="1"/>
              <a:t>istituzioni</a:t>
            </a:r>
            <a:r>
              <a:rPr lang="en-US" dirty="0"/>
              <a:t> del </a:t>
            </a:r>
            <a:r>
              <a:rPr lang="en-US" dirty="0" err="1"/>
              <a:t>mercato</a:t>
            </a:r>
            <a:r>
              <a:rPr lang="en-US" dirty="0"/>
              <a:t> del lavoro: </a:t>
            </a:r>
            <a:r>
              <a:rPr lang="en-US" dirty="0" err="1"/>
              <a:t>occorre</a:t>
            </a:r>
            <a:r>
              <a:rPr lang="en-US" dirty="0"/>
              <a:t> una </a:t>
            </a:r>
            <a:r>
              <a:rPr lang="en-US" dirty="0" err="1"/>
              <a:t>riforma</a:t>
            </a:r>
            <a:r>
              <a:rPr lang="en-US" dirty="0"/>
              <a:t> (</a:t>
            </a:r>
            <a:r>
              <a:rPr lang="en-US" dirty="0" err="1"/>
              <a:t>che</a:t>
            </a:r>
            <a:r>
              <a:rPr lang="en-US" dirty="0"/>
              <a:t> causa </a:t>
            </a:r>
            <a:r>
              <a:rPr lang="en-US" dirty="0" err="1"/>
              <a:t>contratti</a:t>
            </a:r>
            <a:r>
              <a:rPr lang="en-US" dirty="0"/>
              <a:t> di </a:t>
            </a:r>
            <a:r>
              <a:rPr lang="en-US" dirty="0" err="1"/>
              <a:t>lavoro</a:t>
            </a:r>
            <a:r>
              <a:rPr lang="en-US" dirty="0"/>
              <a:t> </a:t>
            </a:r>
            <a:r>
              <a:rPr lang="en-US" dirty="0" err="1"/>
              <a:t>sempre</a:t>
            </a:r>
            <a:r>
              <a:rPr lang="en-US" dirty="0"/>
              <a:t> </a:t>
            </a:r>
            <a:r>
              <a:rPr lang="en-US" dirty="0" err="1"/>
              <a:t>più</a:t>
            </a:r>
            <a:r>
              <a:rPr lang="en-US" dirty="0"/>
              <a:t> </a:t>
            </a:r>
            <a:r>
              <a:rPr lang="en-US" dirty="0" err="1"/>
              <a:t>atipici</a:t>
            </a:r>
            <a:r>
              <a:rPr lang="en-US" dirty="0"/>
              <a:t>)!</a:t>
            </a:r>
          </a:p>
          <a:p>
            <a:pPr lvl="1"/>
            <a:r>
              <a:rPr lang="it-IT" dirty="0"/>
              <a:t>O ancora mercati </a:t>
            </a:r>
            <a:r>
              <a:rPr lang="it-IT" dirty="0">
                <a:highlight>
                  <a:srgbClr val="FFFF00"/>
                </a:highlight>
              </a:rPr>
              <a:t>finanziari troppo rigidi</a:t>
            </a:r>
            <a:r>
              <a:rPr lang="it-IT" dirty="0"/>
              <a:t>: eliminazione dei controlli sul credito, l’alleggerimento delle regolamentazioni sulla remunerazione dei depositi e la liberalizzazione dei movimenti di capitale</a:t>
            </a:r>
            <a:r>
              <a:rPr lang="it-IT" dirty="0">
                <a:sym typeface="Symbol" panose="05050102010706020507" pitchFamily="18" charset="2"/>
              </a:rPr>
              <a:t> conseguenze crollo dei mercati finanziari nel 2007 e profonda trasformazione dei canali di trasmissione della politica monetaria.</a:t>
            </a:r>
            <a:endParaRPr lang="en-US" dirty="0"/>
          </a:p>
        </p:txBody>
      </p:sp>
    </p:spTree>
    <p:extLst>
      <p:ext uri="{BB962C8B-B14F-4D97-AF65-F5344CB8AC3E}">
        <p14:creationId xmlns:p14="http://schemas.microsoft.com/office/powerpoint/2010/main" val="2235627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br>
              <a:rPr lang="it-IT"/>
            </a:br>
            <a:endParaRPr lang="en-US" sz="2700" dirty="0"/>
          </a:p>
        </p:txBody>
      </p:sp>
      <p:sp>
        <p:nvSpPr>
          <p:cNvPr id="3" name="Segnaposto contenuto 2"/>
          <p:cNvSpPr>
            <a:spLocks noGrp="1"/>
          </p:cNvSpPr>
          <p:nvPr>
            <p:ph idx="1"/>
          </p:nvPr>
        </p:nvSpPr>
        <p:spPr/>
        <p:txBody>
          <a:bodyPr>
            <a:normAutofit/>
          </a:bodyPr>
          <a:lstStyle/>
          <a:p>
            <a:r>
              <a:rPr lang="it-IT" dirty="0"/>
              <a:t>Le valutazioni avvengono in tre fasi:</a:t>
            </a:r>
          </a:p>
          <a:p>
            <a:r>
              <a:rPr lang="it-IT" b="1" i="1" dirty="0"/>
              <a:t>ex ante </a:t>
            </a:r>
            <a:r>
              <a:rPr lang="it-IT" dirty="0"/>
              <a:t>per individuare l’alternativa preferibile</a:t>
            </a:r>
          </a:p>
          <a:p>
            <a:r>
              <a:rPr lang="it-IT" b="1" i="1" dirty="0"/>
              <a:t>in itinere </a:t>
            </a:r>
            <a:r>
              <a:rPr lang="it-IT" dirty="0"/>
              <a:t>per controllare la conformità rispetto alle ipotesi iniziali - ma anche per monitorare il mantenimento dei livelli di efficacia previsti, in presenza di modificazioni del programma </a:t>
            </a:r>
            <a:r>
              <a:rPr lang="en-US" dirty="0"/>
              <a:t>iniziale</a:t>
            </a:r>
          </a:p>
          <a:p>
            <a:r>
              <a:rPr lang="it-IT" b="1" i="1" dirty="0"/>
              <a:t>ex post </a:t>
            </a:r>
            <a:r>
              <a:rPr lang="it-IT" dirty="0"/>
              <a:t>per verificare il grado di raggiungimento degli </a:t>
            </a:r>
            <a:r>
              <a:rPr lang="en-US" dirty="0"/>
              <a:t>obiettivi iniziali</a:t>
            </a:r>
          </a:p>
        </p:txBody>
      </p:sp>
      <p:sp>
        <p:nvSpPr>
          <p:cNvPr id="12" name="Segnaposto numero diapositiva 11"/>
          <p:cNvSpPr>
            <a:spLocks noGrp="1"/>
          </p:cNvSpPr>
          <p:nvPr>
            <p:ph type="sldNum" sz="quarter" idx="12"/>
          </p:nvPr>
        </p:nvSpPr>
        <p:spPr/>
        <p:txBody>
          <a:bodyPr/>
          <a:lstStyle/>
          <a:p>
            <a:fld id="{F7216446-8A82-42AB-88DB-297A75627E0A}" type="slidenum">
              <a:rPr lang="en-US" smtClean="0"/>
              <a:t>30</a:t>
            </a:fld>
            <a:endParaRPr lang="en-US"/>
          </a:p>
        </p:txBody>
      </p:sp>
      <p:grpSp>
        <p:nvGrpSpPr>
          <p:cNvPr id="4" name="Group 13"/>
          <p:cNvGrpSpPr>
            <a:grpSpLocks/>
          </p:cNvGrpSpPr>
          <p:nvPr/>
        </p:nvGrpSpPr>
        <p:grpSpPr bwMode="auto">
          <a:xfrm>
            <a:off x="1337636" y="4578837"/>
            <a:ext cx="9144000" cy="1514475"/>
            <a:chOff x="0" y="1728"/>
            <a:chExt cx="5760" cy="954"/>
          </a:xfrm>
        </p:grpSpPr>
        <p:sp>
          <p:nvSpPr>
            <p:cNvPr id="5" name="AutoShape 11"/>
            <p:cNvSpPr>
              <a:spLocks noChangeArrowheads="1"/>
            </p:cNvSpPr>
            <p:nvPr/>
          </p:nvSpPr>
          <p:spPr bwMode="gray">
            <a:xfrm>
              <a:off x="0" y="1728"/>
              <a:ext cx="5760" cy="954"/>
            </a:xfrm>
            <a:prstGeom prst="homePlate">
              <a:avLst>
                <a:gd name="adj" fmla="val 33235"/>
              </a:avLst>
            </a:prstGeom>
            <a:solidFill>
              <a:schemeClr val="tx1">
                <a:alpha val="1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spcBef>
                  <a:spcPct val="0"/>
                </a:spcBef>
                <a:buClrTx/>
                <a:buFontTx/>
                <a:buNone/>
              </a:pPr>
              <a:endParaRPr lang="fr-FR" altLang="en-US"/>
            </a:p>
          </p:txBody>
        </p:sp>
        <p:sp>
          <p:nvSpPr>
            <p:cNvPr id="6" name="AutoShape 8"/>
            <p:cNvSpPr>
              <a:spLocks noChangeArrowheads="1"/>
            </p:cNvSpPr>
            <p:nvPr/>
          </p:nvSpPr>
          <p:spPr bwMode="gray">
            <a:xfrm>
              <a:off x="295" y="1865"/>
              <a:ext cx="907" cy="680"/>
            </a:xfrm>
            <a:prstGeom prst="roundRect">
              <a:avLst>
                <a:gd name="adj" fmla="val 13727"/>
              </a:avLst>
            </a:prstGeom>
            <a:solidFill>
              <a:srgbClr val="2F797D"/>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fr-BE" altLang="en-US" sz="1600" b="1" dirty="0" err="1">
                  <a:solidFill>
                    <a:schemeClr val="bg1"/>
                  </a:solidFill>
                </a:rPr>
                <a:t>Quadro</a:t>
              </a:r>
              <a:r>
                <a:rPr lang="fr-BE" altLang="en-US" sz="1600" b="1" dirty="0">
                  <a:solidFill>
                    <a:schemeClr val="bg1"/>
                  </a:solidFill>
                </a:rPr>
                <a:t> </a:t>
              </a:r>
              <a:r>
                <a:rPr lang="fr-BE" altLang="en-US" sz="1600" b="1" dirty="0" err="1">
                  <a:solidFill>
                    <a:schemeClr val="bg1"/>
                  </a:solidFill>
                </a:rPr>
                <a:t>strategico</a:t>
              </a:r>
              <a:r>
                <a:rPr lang="fr-BE" altLang="en-US" sz="1600" b="1" dirty="0">
                  <a:solidFill>
                    <a:schemeClr val="bg1"/>
                  </a:solidFill>
                </a:rPr>
                <a:t> </a:t>
              </a:r>
              <a:r>
                <a:rPr lang="fr-BE" altLang="en-US" sz="1600" b="1" dirty="0" err="1">
                  <a:solidFill>
                    <a:schemeClr val="bg1"/>
                  </a:solidFill>
                </a:rPr>
                <a:t>comune</a:t>
              </a:r>
              <a:endParaRPr lang="fr-FR" altLang="en-US" sz="1600" b="1" dirty="0">
                <a:solidFill>
                  <a:schemeClr val="bg1"/>
                </a:solidFill>
              </a:endParaRPr>
            </a:p>
          </p:txBody>
        </p:sp>
        <p:sp>
          <p:nvSpPr>
            <p:cNvPr id="7" name="AutoShape 9"/>
            <p:cNvSpPr>
              <a:spLocks noChangeArrowheads="1"/>
            </p:cNvSpPr>
            <p:nvPr/>
          </p:nvSpPr>
          <p:spPr bwMode="gray">
            <a:xfrm>
              <a:off x="1296" y="1865"/>
              <a:ext cx="991" cy="680"/>
            </a:xfrm>
            <a:prstGeom prst="roundRect">
              <a:avLst>
                <a:gd name="adj" fmla="val 13727"/>
              </a:avLst>
            </a:prstGeom>
            <a:solidFill>
              <a:schemeClr val="hlink"/>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fr-FR" altLang="en-US" sz="1600" b="1">
                  <a:solidFill>
                    <a:schemeClr val="bg1"/>
                  </a:solidFill>
                </a:rPr>
                <a:t>Accordi di partenariato</a:t>
              </a:r>
            </a:p>
          </p:txBody>
        </p:sp>
        <p:sp>
          <p:nvSpPr>
            <p:cNvPr id="8" name="AutoShape 10"/>
            <p:cNvSpPr>
              <a:spLocks noChangeArrowheads="1"/>
            </p:cNvSpPr>
            <p:nvPr/>
          </p:nvSpPr>
          <p:spPr bwMode="gray">
            <a:xfrm>
              <a:off x="2381" y="1865"/>
              <a:ext cx="907" cy="680"/>
            </a:xfrm>
            <a:prstGeom prst="roundRect">
              <a:avLst>
                <a:gd name="adj" fmla="val 13727"/>
              </a:avLst>
            </a:prstGeom>
            <a:solidFill>
              <a:schemeClr val="accent2"/>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de-DE" altLang="en-US" sz="1600" b="1" dirty="0" err="1">
                  <a:solidFill>
                    <a:schemeClr val="bg1"/>
                  </a:solidFill>
                </a:rPr>
                <a:t>Programmi</a:t>
              </a:r>
              <a:r>
                <a:rPr lang="de-DE" altLang="en-US" sz="1600" b="1" dirty="0">
                  <a:solidFill>
                    <a:schemeClr val="bg1"/>
                  </a:solidFill>
                </a:rPr>
                <a:t> </a:t>
              </a:r>
              <a:r>
                <a:rPr lang="de-DE" altLang="en-US" sz="1600" b="1" dirty="0" err="1">
                  <a:solidFill>
                    <a:schemeClr val="bg1"/>
                  </a:solidFill>
                </a:rPr>
                <a:t>operativi</a:t>
              </a:r>
              <a:endParaRPr lang="de-DE" altLang="en-US" sz="1600" b="1" dirty="0">
                <a:solidFill>
                  <a:schemeClr val="bg1"/>
                </a:solidFill>
              </a:endParaRPr>
            </a:p>
          </p:txBody>
        </p:sp>
        <p:sp>
          <p:nvSpPr>
            <p:cNvPr id="9" name="AutoShape 10"/>
            <p:cNvSpPr>
              <a:spLocks noChangeArrowheads="1"/>
            </p:cNvSpPr>
            <p:nvPr/>
          </p:nvSpPr>
          <p:spPr bwMode="gray">
            <a:xfrm>
              <a:off x="3424" y="1865"/>
              <a:ext cx="907" cy="680"/>
            </a:xfrm>
            <a:prstGeom prst="roundRect">
              <a:avLst>
                <a:gd name="adj" fmla="val 13727"/>
              </a:avLst>
            </a:prstGeom>
            <a:solidFill>
              <a:srgbClr val="FF9900"/>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de-DE" altLang="en-US" sz="1400" b="1" dirty="0" err="1">
                  <a:solidFill>
                    <a:schemeClr val="bg1"/>
                  </a:solidFill>
                </a:rPr>
                <a:t>Gestione</a:t>
              </a:r>
              <a:r>
                <a:rPr lang="de-DE" altLang="en-US" sz="1400" b="1" dirty="0">
                  <a:solidFill>
                    <a:schemeClr val="bg1"/>
                  </a:solidFill>
                </a:rPr>
                <a:t> </a:t>
              </a:r>
              <a:r>
                <a:rPr lang="de-DE" altLang="en-US" sz="1400" b="1" dirty="0" err="1">
                  <a:solidFill>
                    <a:schemeClr val="bg1"/>
                  </a:solidFill>
                </a:rPr>
                <a:t>dei</a:t>
              </a:r>
              <a:r>
                <a:rPr lang="de-DE" altLang="en-US" sz="1400" b="1" dirty="0">
                  <a:solidFill>
                    <a:schemeClr val="bg1"/>
                  </a:solidFill>
                </a:rPr>
                <a:t> </a:t>
              </a:r>
              <a:r>
                <a:rPr lang="de-DE" altLang="en-US" sz="1400" b="1" dirty="0" err="1">
                  <a:solidFill>
                    <a:schemeClr val="bg1"/>
                  </a:solidFill>
                </a:rPr>
                <a:t>programmi</a:t>
              </a:r>
              <a:r>
                <a:rPr lang="de-DE" altLang="en-US" sz="1400" b="1" dirty="0">
                  <a:solidFill>
                    <a:schemeClr val="bg1"/>
                  </a:solidFill>
                </a:rPr>
                <a:t>/</a:t>
              </a:r>
              <a:br>
                <a:rPr lang="de-DE" altLang="en-US" sz="1400" b="1" dirty="0">
                  <a:solidFill>
                    <a:schemeClr val="bg1"/>
                  </a:solidFill>
                </a:rPr>
              </a:br>
              <a:r>
                <a:rPr lang="de-DE" altLang="en-US" sz="1400" b="1" dirty="0" err="1">
                  <a:solidFill>
                    <a:schemeClr val="bg1"/>
                  </a:solidFill>
                </a:rPr>
                <a:t>Selezione</a:t>
              </a:r>
              <a:r>
                <a:rPr lang="de-DE" altLang="en-US" sz="1400" b="1" dirty="0">
                  <a:solidFill>
                    <a:schemeClr val="bg1"/>
                  </a:solidFill>
                </a:rPr>
                <a:t> </a:t>
              </a:r>
              <a:r>
                <a:rPr lang="de-DE" altLang="en-US" sz="1400" b="1" dirty="0" err="1">
                  <a:solidFill>
                    <a:schemeClr val="bg1"/>
                  </a:solidFill>
                </a:rPr>
                <a:t>dei</a:t>
              </a:r>
              <a:r>
                <a:rPr lang="de-DE" altLang="en-US" sz="1400" b="1" dirty="0">
                  <a:solidFill>
                    <a:schemeClr val="bg1"/>
                  </a:solidFill>
                </a:rPr>
                <a:t> </a:t>
              </a:r>
              <a:r>
                <a:rPr lang="de-DE" altLang="en-US" sz="1400" b="1" dirty="0" err="1">
                  <a:solidFill>
                    <a:schemeClr val="bg1"/>
                  </a:solidFill>
                </a:rPr>
                <a:t>progetti</a:t>
              </a:r>
              <a:endParaRPr lang="de-DE" altLang="en-US" sz="1400" b="1" dirty="0">
                <a:solidFill>
                  <a:schemeClr val="bg1"/>
                </a:solidFill>
              </a:endParaRPr>
            </a:p>
          </p:txBody>
        </p:sp>
        <p:sp>
          <p:nvSpPr>
            <p:cNvPr id="10" name="AutoShape 10"/>
            <p:cNvSpPr>
              <a:spLocks noChangeArrowheads="1"/>
            </p:cNvSpPr>
            <p:nvPr/>
          </p:nvSpPr>
          <p:spPr bwMode="gray">
            <a:xfrm>
              <a:off x="4468" y="1865"/>
              <a:ext cx="1021" cy="680"/>
            </a:xfrm>
            <a:prstGeom prst="roundRect">
              <a:avLst>
                <a:gd name="adj" fmla="val 13727"/>
              </a:avLst>
            </a:prstGeom>
            <a:solidFill>
              <a:schemeClr val="folHlink"/>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de-DE" altLang="en-US" sz="1600" b="1" dirty="0" err="1">
                  <a:solidFill>
                    <a:schemeClr val="bg1"/>
                  </a:solidFill>
                </a:rPr>
                <a:t>Monitoraggio</a:t>
              </a:r>
              <a:r>
                <a:rPr lang="de-DE" altLang="en-US" sz="1600" b="1" dirty="0">
                  <a:solidFill>
                    <a:schemeClr val="bg1"/>
                  </a:solidFill>
                </a:rPr>
                <a:t>/</a:t>
              </a:r>
              <a:br>
                <a:rPr lang="de-DE" altLang="en-US" sz="1600" b="1" dirty="0">
                  <a:solidFill>
                    <a:schemeClr val="bg1"/>
                  </a:solidFill>
                </a:rPr>
              </a:br>
              <a:r>
                <a:rPr lang="de-DE" altLang="en-US" sz="1600" b="1" dirty="0" err="1">
                  <a:solidFill>
                    <a:schemeClr val="bg1"/>
                  </a:solidFill>
                </a:rPr>
                <a:t>Relazione</a:t>
              </a:r>
              <a:r>
                <a:rPr lang="de-DE" altLang="en-US" sz="1600" b="1" dirty="0">
                  <a:solidFill>
                    <a:schemeClr val="bg1"/>
                  </a:solidFill>
                </a:rPr>
                <a:t> </a:t>
              </a:r>
              <a:r>
                <a:rPr lang="de-DE" altLang="en-US" sz="1600" b="1" dirty="0" err="1">
                  <a:solidFill>
                    <a:schemeClr val="bg1"/>
                  </a:solidFill>
                </a:rPr>
                <a:t>annuale</a:t>
              </a:r>
              <a:endParaRPr lang="de-DE" altLang="en-US" sz="1600" b="1" dirty="0">
                <a:solidFill>
                  <a:schemeClr val="bg1"/>
                </a:solidFill>
              </a:endParaRPr>
            </a:p>
          </p:txBody>
        </p:sp>
      </p:grpSp>
      <p:sp>
        <p:nvSpPr>
          <p:cNvPr id="19" name="CasellaDiTesto 18"/>
          <p:cNvSpPr txBox="1"/>
          <p:nvPr/>
        </p:nvSpPr>
        <p:spPr>
          <a:xfrm>
            <a:off x="941832" y="230188"/>
            <a:ext cx="9454896" cy="1200329"/>
          </a:xfrm>
          <a:prstGeom prst="rect">
            <a:avLst/>
          </a:prstGeom>
          <a:noFill/>
        </p:spPr>
        <p:txBody>
          <a:bodyPr wrap="square" rtlCol="0">
            <a:spAutoFit/>
          </a:bodyPr>
          <a:lstStyle/>
          <a:p>
            <a:r>
              <a:rPr lang="it-IT" sz="3600" dirty="0"/>
              <a:t>La valutazione delle politiche europee: definizioni e procedure</a:t>
            </a:r>
            <a:endParaRPr lang="en-US" sz="3600" dirty="0"/>
          </a:p>
        </p:txBody>
      </p:sp>
    </p:spTree>
    <p:extLst>
      <p:ext uri="{BB962C8B-B14F-4D97-AF65-F5344CB8AC3E}">
        <p14:creationId xmlns:p14="http://schemas.microsoft.com/office/powerpoint/2010/main" val="10543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ttangolo con angoli arrotondati 88">
            <a:extLst>
              <a:ext uri="{FF2B5EF4-FFF2-40B4-BE49-F238E27FC236}">
                <a16:creationId xmlns:a16="http://schemas.microsoft.com/office/drawing/2014/main" id="{495CB42B-BECC-4706-9EB0-B215CE7BD567}"/>
              </a:ext>
            </a:extLst>
          </p:cNvPr>
          <p:cNvSpPr/>
          <p:nvPr/>
        </p:nvSpPr>
        <p:spPr>
          <a:xfrm>
            <a:off x="4456240" y="3377808"/>
            <a:ext cx="2670175" cy="41503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a:solidFill>
                  <a:schemeClr val="bg1"/>
                </a:solidFill>
              </a:rPr>
              <a:t>RIQUALIFICAZIONE URBANA</a:t>
            </a:r>
            <a:endParaRPr lang="it-IT" sz="1600" dirty="0">
              <a:solidFill>
                <a:schemeClr val="bg1"/>
              </a:solidFill>
            </a:endParaRPr>
          </a:p>
        </p:txBody>
      </p:sp>
      <p:sp>
        <p:nvSpPr>
          <p:cNvPr id="4" name="Titolo 3"/>
          <p:cNvSpPr>
            <a:spLocks noGrp="1"/>
          </p:cNvSpPr>
          <p:nvPr>
            <p:ph type="title"/>
          </p:nvPr>
        </p:nvSpPr>
        <p:spPr/>
        <p:txBody>
          <a:bodyPr/>
          <a:lstStyle/>
          <a:p>
            <a:r>
              <a:rPr lang="it-IT" dirty="0"/>
              <a:t>Obiettivi strategici Politica Europea 2014-20 e 2021-27</a:t>
            </a:r>
            <a:endParaRPr lang="en-US" dirty="0"/>
          </a:p>
        </p:txBody>
      </p:sp>
      <p:sp>
        <p:nvSpPr>
          <p:cNvPr id="84" name="Segnaposto contenuto 83"/>
          <p:cNvSpPr>
            <a:spLocks noGrp="1"/>
          </p:cNvSpPr>
          <p:nvPr>
            <p:ph idx="1"/>
          </p:nvPr>
        </p:nvSpPr>
        <p:spPr>
          <a:xfrm>
            <a:off x="838200" y="4151375"/>
            <a:ext cx="10515600" cy="1600201"/>
          </a:xfrm>
        </p:spPr>
        <p:txBody>
          <a:bodyPr>
            <a:normAutofit lnSpcReduction="10000"/>
          </a:bodyPr>
          <a:lstStyle/>
          <a:p>
            <a:r>
              <a:rPr lang="it-IT" dirty="0"/>
              <a:t>La valutazione è il risultato di:</a:t>
            </a:r>
            <a:endParaRPr lang="pt-BR" dirty="0"/>
          </a:p>
          <a:p>
            <a:pPr lvl="1"/>
            <a:r>
              <a:rPr lang="en-US" b="1" dirty="0"/>
              <a:t>OBIETTIVI</a:t>
            </a:r>
          </a:p>
          <a:p>
            <a:pPr lvl="1"/>
            <a:r>
              <a:rPr lang="en-US" b="1" dirty="0"/>
              <a:t>CRITERI</a:t>
            </a:r>
          </a:p>
          <a:p>
            <a:pPr lvl="1"/>
            <a:r>
              <a:rPr lang="en-US" b="1" dirty="0"/>
              <a:t>ALTERNATIVE/AZIONI</a:t>
            </a:r>
            <a:endParaRPr lang="en-US" dirty="0"/>
          </a:p>
        </p:txBody>
      </p:sp>
      <p:grpSp>
        <p:nvGrpSpPr>
          <p:cNvPr id="5" name="Group 1344"/>
          <p:cNvGrpSpPr>
            <a:grpSpLocks/>
          </p:cNvGrpSpPr>
          <p:nvPr/>
        </p:nvGrpSpPr>
        <p:grpSpPr bwMode="auto">
          <a:xfrm>
            <a:off x="1684465" y="1593151"/>
            <a:ext cx="8185150" cy="2255837"/>
            <a:chOff x="295" y="1737"/>
            <a:chExt cx="5156" cy="1421"/>
          </a:xfrm>
        </p:grpSpPr>
        <p:sp>
          <p:nvSpPr>
            <p:cNvPr id="6" name="AutoShape 10"/>
            <p:cNvSpPr>
              <a:spLocks noChangeArrowheads="1"/>
            </p:cNvSpPr>
            <p:nvPr/>
          </p:nvSpPr>
          <p:spPr bwMode="gray">
            <a:xfrm>
              <a:off x="295" y="1737"/>
              <a:ext cx="1700" cy="339"/>
            </a:xfrm>
            <a:prstGeom prst="roundRect">
              <a:avLst>
                <a:gd name="adj" fmla="val 4874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pl-PL" altLang="en-US" sz="1000">
                  <a:solidFill>
                    <a:schemeClr val="bg1"/>
                  </a:solidFill>
                </a:rPr>
                <a:t>Ricerca e innovazione</a:t>
              </a:r>
              <a:endParaRPr lang="fr-BE" altLang="en-US" sz="1000">
                <a:solidFill>
                  <a:schemeClr val="bg1"/>
                </a:solidFill>
              </a:endParaRPr>
            </a:p>
          </p:txBody>
        </p:sp>
        <p:sp>
          <p:nvSpPr>
            <p:cNvPr id="7" name="AutoShape 10"/>
            <p:cNvSpPr>
              <a:spLocks noChangeArrowheads="1"/>
            </p:cNvSpPr>
            <p:nvPr/>
          </p:nvSpPr>
          <p:spPr bwMode="gray">
            <a:xfrm>
              <a:off x="2023" y="1737"/>
              <a:ext cx="1700" cy="339"/>
            </a:xfrm>
            <a:prstGeom prst="roundRect">
              <a:avLst>
                <a:gd name="adj" fmla="val 48741"/>
              </a:avLst>
            </a:prstGeom>
            <a:solidFill>
              <a:srgbClr val="76B043"/>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Lotta ai cambiamenti </a:t>
              </a:r>
            </a:p>
            <a:p>
              <a:pPr algn="r" eaLnBrk="1" hangingPunct="1">
                <a:spcBef>
                  <a:spcPct val="0"/>
                </a:spcBef>
                <a:buClrTx/>
                <a:buFontTx/>
                <a:buNone/>
              </a:pPr>
              <a:r>
                <a:rPr lang="fr-BE" altLang="en-US" sz="1000">
                  <a:solidFill>
                    <a:schemeClr val="bg1"/>
                  </a:solidFill>
                </a:rPr>
                <a:t>climatici</a:t>
              </a:r>
            </a:p>
          </p:txBody>
        </p:sp>
        <p:sp>
          <p:nvSpPr>
            <p:cNvPr id="8" name="AutoShape 10"/>
            <p:cNvSpPr>
              <a:spLocks noChangeArrowheads="1"/>
            </p:cNvSpPr>
            <p:nvPr/>
          </p:nvSpPr>
          <p:spPr bwMode="gray">
            <a:xfrm>
              <a:off x="295" y="2097"/>
              <a:ext cx="1700" cy="339"/>
            </a:xfrm>
            <a:prstGeom prst="roundRect">
              <a:avLst>
                <a:gd name="adj" fmla="val 4874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900">
                  <a:solidFill>
                    <a:schemeClr val="bg1"/>
                  </a:solidFill>
                </a:rPr>
                <a:t>Tecnologie</a:t>
              </a:r>
              <a:r>
                <a:rPr lang="en-US" altLang="en-US" sz="900">
                  <a:solidFill>
                    <a:schemeClr val="bg1"/>
                  </a:solidFill>
                </a:rPr>
                <a:t> </a:t>
              </a:r>
              <a:r>
                <a:rPr lang="fr-BE" altLang="en-US" sz="900">
                  <a:solidFill>
                    <a:schemeClr val="bg1"/>
                  </a:solidFill>
                </a:rPr>
                <a:t>dell’informazione </a:t>
              </a:r>
              <a:br>
                <a:rPr lang="fr-BE" altLang="en-US" sz="900">
                  <a:solidFill>
                    <a:schemeClr val="bg1"/>
                  </a:solidFill>
                </a:rPr>
              </a:br>
              <a:r>
                <a:rPr lang="fr-BE" altLang="en-US" sz="900">
                  <a:solidFill>
                    <a:schemeClr val="bg1"/>
                  </a:solidFill>
                </a:rPr>
                <a:t>e della comunicazione </a:t>
              </a:r>
            </a:p>
          </p:txBody>
        </p:sp>
        <p:sp>
          <p:nvSpPr>
            <p:cNvPr id="9" name="AutoShape 10"/>
            <p:cNvSpPr>
              <a:spLocks noChangeArrowheads="1"/>
            </p:cNvSpPr>
            <p:nvPr/>
          </p:nvSpPr>
          <p:spPr bwMode="gray">
            <a:xfrm>
              <a:off x="295" y="2458"/>
              <a:ext cx="1700" cy="339"/>
            </a:xfrm>
            <a:prstGeom prst="roundRect">
              <a:avLst>
                <a:gd name="adj" fmla="val 4874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Competitività delle PMI</a:t>
              </a:r>
            </a:p>
          </p:txBody>
        </p:sp>
        <p:sp>
          <p:nvSpPr>
            <p:cNvPr id="10" name="AutoShape 10"/>
            <p:cNvSpPr>
              <a:spLocks noChangeArrowheads="1"/>
            </p:cNvSpPr>
            <p:nvPr/>
          </p:nvSpPr>
          <p:spPr bwMode="gray">
            <a:xfrm>
              <a:off x="295" y="2819"/>
              <a:ext cx="1700" cy="339"/>
            </a:xfrm>
            <a:prstGeom prst="roundRect">
              <a:avLst>
                <a:gd name="adj" fmla="val 4874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Economia a</a:t>
              </a:r>
              <a:r>
                <a:rPr lang="en-US" altLang="en-US" sz="1000">
                  <a:solidFill>
                    <a:schemeClr val="bg1"/>
                  </a:solidFill>
                </a:rPr>
                <a:t> </a:t>
              </a:r>
              <a:r>
                <a:rPr lang="fr-BE" altLang="en-US" sz="1000">
                  <a:solidFill>
                    <a:schemeClr val="bg1"/>
                  </a:solidFill>
                </a:rPr>
                <a:t>basse </a:t>
              </a:r>
              <a:br>
                <a:rPr lang="fr-BE" altLang="en-US" sz="1000">
                  <a:solidFill>
                    <a:schemeClr val="bg1"/>
                  </a:solidFill>
                </a:rPr>
              </a:br>
              <a:r>
                <a:rPr lang="fr-BE" altLang="en-US" sz="1000">
                  <a:solidFill>
                    <a:schemeClr val="bg1"/>
                  </a:solidFill>
                </a:rPr>
                <a:t>emissioni di carbonio</a:t>
              </a:r>
            </a:p>
          </p:txBody>
        </p:sp>
        <p:sp>
          <p:nvSpPr>
            <p:cNvPr id="11" name="AutoShape 10"/>
            <p:cNvSpPr>
              <a:spLocks noChangeArrowheads="1"/>
            </p:cNvSpPr>
            <p:nvPr/>
          </p:nvSpPr>
          <p:spPr bwMode="gray">
            <a:xfrm>
              <a:off x="2023" y="2097"/>
              <a:ext cx="1700" cy="339"/>
            </a:xfrm>
            <a:prstGeom prst="roundRect">
              <a:avLst>
                <a:gd name="adj" fmla="val 48741"/>
              </a:avLst>
            </a:prstGeom>
            <a:solidFill>
              <a:srgbClr val="76B043"/>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dirty="0" err="1">
                  <a:solidFill>
                    <a:schemeClr val="bg1"/>
                  </a:solidFill>
                </a:rPr>
                <a:t>Ambiente</a:t>
              </a:r>
              <a:r>
                <a:rPr lang="fr-BE" altLang="en-US" sz="1000" dirty="0">
                  <a:solidFill>
                    <a:schemeClr val="bg1"/>
                  </a:solidFill>
                </a:rPr>
                <a:t> </a:t>
              </a:r>
              <a:r>
                <a:rPr lang="fr-BE" altLang="en-US" sz="1000" dirty="0" err="1">
                  <a:solidFill>
                    <a:schemeClr val="bg1"/>
                  </a:solidFill>
                </a:rPr>
                <a:t>ed</a:t>
              </a:r>
              <a:r>
                <a:rPr lang="fr-BE" altLang="en-US" sz="1000" dirty="0">
                  <a:solidFill>
                    <a:schemeClr val="bg1"/>
                  </a:solidFill>
                </a:rPr>
                <a:t> </a:t>
              </a:r>
              <a:r>
                <a:rPr lang="fr-BE" altLang="en-US" sz="1000" dirty="0" err="1">
                  <a:solidFill>
                    <a:schemeClr val="bg1"/>
                  </a:solidFill>
                </a:rPr>
                <a:t>efficienza</a:t>
              </a:r>
              <a:r>
                <a:rPr lang="fr-BE" altLang="en-US" sz="1000" dirty="0">
                  <a:solidFill>
                    <a:schemeClr val="bg1"/>
                  </a:solidFill>
                </a:rPr>
                <a:t> </a:t>
              </a:r>
              <a:br>
                <a:rPr lang="fr-BE" altLang="en-US" sz="1000" dirty="0">
                  <a:solidFill>
                    <a:schemeClr val="bg1"/>
                  </a:solidFill>
                </a:rPr>
              </a:br>
              <a:r>
                <a:rPr lang="fr-BE" altLang="en-US" sz="1000" dirty="0">
                  <a:solidFill>
                    <a:schemeClr val="bg1"/>
                  </a:solidFill>
                </a:rPr>
                <a:t>delle </a:t>
              </a:r>
              <a:r>
                <a:rPr lang="fr-BE" altLang="en-US" sz="1000" dirty="0" err="1">
                  <a:solidFill>
                    <a:schemeClr val="bg1"/>
                  </a:solidFill>
                </a:rPr>
                <a:t>risorse</a:t>
              </a:r>
              <a:endParaRPr lang="fr-BE" altLang="en-US" sz="1000" dirty="0">
                <a:solidFill>
                  <a:schemeClr val="bg1"/>
                </a:solidFill>
              </a:endParaRPr>
            </a:p>
          </p:txBody>
        </p:sp>
        <p:sp>
          <p:nvSpPr>
            <p:cNvPr id="12" name="AutoShape 10"/>
            <p:cNvSpPr>
              <a:spLocks noChangeArrowheads="1"/>
            </p:cNvSpPr>
            <p:nvPr/>
          </p:nvSpPr>
          <p:spPr bwMode="gray">
            <a:xfrm>
              <a:off x="2023" y="2458"/>
              <a:ext cx="1700" cy="339"/>
            </a:xfrm>
            <a:prstGeom prst="roundRect">
              <a:avLst>
                <a:gd name="adj" fmla="val 48741"/>
              </a:avLst>
            </a:prstGeom>
            <a:solidFill>
              <a:srgbClr val="76B043"/>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Trasporto sostenibile</a:t>
              </a:r>
            </a:p>
          </p:txBody>
        </p:sp>
        <p:sp>
          <p:nvSpPr>
            <p:cNvPr id="13" name="AutoShape 10"/>
            <p:cNvSpPr>
              <a:spLocks noChangeArrowheads="1"/>
            </p:cNvSpPr>
            <p:nvPr/>
          </p:nvSpPr>
          <p:spPr bwMode="gray">
            <a:xfrm>
              <a:off x="3751" y="2819"/>
              <a:ext cx="1700" cy="339"/>
            </a:xfrm>
            <a:prstGeom prst="roundRect">
              <a:avLst>
                <a:gd name="adj" fmla="val 4874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it-IT" altLang="en-US" sz="1000">
                  <a:solidFill>
                    <a:schemeClr val="bg1"/>
                  </a:solidFill>
                </a:rPr>
                <a:t>Amministrazione pubblica</a:t>
              </a:r>
            </a:p>
            <a:p>
              <a:pPr algn="r" eaLnBrk="1" hangingPunct="1">
                <a:spcBef>
                  <a:spcPct val="0"/>
                </a:spcBef>
                <a:buClrTx/>
                <a:buFontTx/>
                <a:buNone/>
              </a:pPr>
              <a:r>
                <a:rPr lang="it-IT" altLang="en-US" sz="1000">
                  <a:solidFill>
                    <a:schemeClr val="bg1"/>
                  </a:solidFill>
                </a:rPr>
                <a:t>più efficiente</a:t>
              </a:r>
            </a:p>
          </p:txBody>
        </p:sp>
        <p:sp>
          <p:nvSpPr>
            <p:cNvPr id="14" name="AutoShape 10"/>
            <p:cNvSpPr>
              <a:spLocks noChangeArrowheads="1"/>
            </p:cNvSpPr>
            <p:nvPr/>
          </p:nvSpPr>
          <p:spPr bwMode="gray">
            <a:xfrm>
              <a:off x="3751" y="2458"/>
              <a:ext cx="1700" cy="339"/>
            </a:xfrm>
            <a:prstGeom prst="roundRect">
              <a:avLst>
                <a:gd name="adj" fmla="val 4874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it-IT" altLang="en-US" sz="1000">
                  <a:solidFill>
                    <a:schemeClr val="bg1"/>
                  </a:solidFill>
                </a:rPr>
                <a:t>Istruzione e formazione</a:t>
              </a:r>
            </a:p>
            <a:p>
              <a:pPr algn="r" eaLnBrk="1" hangingPunct="1">
                <a:spcBef>
                  <a:spcPct val="0"/>
                </a:spcBef>
                <a:buClrTx/>
                <a:buFontTx/>
                <a:buNone/>
              </a:pPr>
              <a:r>
                <a:rPr lang="it-IT" altLang="en-US" sz="1000">
                  <a:solidFill>
                    <a:schemeClr val="bg1"/>
                  </a:solidFill>
                </a:rPr>
                <a:t>più efficaci</a:t>
              </a:r>
            </a:p>
          </p:txBody>
        </p:sp>
        <p:sp>
          <p:nvSpPr>
            <p:cNvPr id="15" name="AutoShape 10"/>
            <p:cNvSpPr>
              <a:spLocks noChangeArrowheads="1"/>
            </p:cNvSpPr>
            <p:nvPr/>
          </p:nvSpPr>
          <p:spPr bwMode="gray">
            <a:xfrm>
              <a:off x="3751" y="2097"/>
              <a:ext cx="1700" cy="339"/>
            </a:xfrm>
            <a:prstGeom prst="roundRect">
              <a:avLst>
                <a:gd name="adj" fmla="val 4874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Inclusione sociale</a:t>
              </a:r>
            </a:p>
          </p:txBody>
        </p:sp>
        <p:sp>
          <p:nvSpPr>
            <p:cNvPr id="16" name="AutoShape 10"/>
            <p:cNvSpPr>
              <a:spLocks noChangeArrowheads="1"/>
            </p:cNvSpPr>
            <p:nvPr/>
          </p:nvSpPr>
          <p:spPr bwMode="gray">
            <a:xfrm>
              <a:off x="3751" y="1737"/>
              <a:ext cx="1700" cy="339"/>
            </a:xfrm>
            <a:prstGeom prst="roundRect">
              <a:avLst>
                <a:gd name="adj" fmla="val 4874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Occupazione e mobilità</a:t>
              </a:r>
            </a:p>
          </p:txBody>
        </p:sp>
        <p:grpSp>
          <p:nvGrpSpPr>
            <p:cNvPr id="17" name="Group 1310"/>
            <p:cNvGrpSpPr>
              <a:grpSpLocks/>
            </p:cNvGrpSpPr>
            <p:nvPr/>
          </p:nvGrpSpPr>
          <p:grpSpPr bwMode="auto">
            <a:xfrm>
              <a:off x="321" y="2838"/>
              <a:ext cx="295" cy="293"/>
              <a:chOff x="2160" y="3896"/>
              <a:chExt cx="295" cy="293"/>
            </a:xfrm>
          </p:grpSpPr>
          <p:sp>
            <p:nvSpPr>
              <p:cNvPr id="81" name="Oval 680"/>
              <p:cNvSpPr>
                <a:spLocks noChangeArrowheads="1"/>
              </p:cNvSpPr>
              <p:nvPr/>
            </p:nvSpPr>
            <p:spPr bwMode="gray">
              <a:xfrm>
                <a:off x="2160" y="3896"/>
                <a:ext cx="295" cy="293"/>
              </a:xfrm>
              <a:prstGeom prst="ellipse">
                <a:avLst/>
              </a:prstGeom>
              <a:solidFill>
                <a:srgbClr val="FBDB8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82" name="Freeform 692"/>
              <p:cNvSpPr>
                <a:spLocks noEditPoints="1"/>
              </p:cNvSpPr>
              <p:nvPr/>
            </p:nvSpPr>
            <p:spPr bwMode="gray">
              <a:xfrm>
                <a:off x="2224" y="3953"/>
                <a:ext cx="142" cy="163"/>
              </a:xfrm>
              <a:custGeom>
                <a:avLst/>
                <a:gdLst>
                  <a:gd name="T0" fmla="*/ 25441333 w 60"/>
                  <a:gd name="T1" fmla="*/ 12259979 h 69"/>
                  <a:gd name="T2" fmla="*/ 32669639 w 60"/>
                  <a:gd name="T3" fmla="*/ 40591344 h 69"/>
                  <a:gd name="T4" fmla="*/ 16449394 w 60"/>
                  <a:gd name="T5" fmla="*/ 27451532 h 69"/>
                  <a:gd name="T6" fmla="*/ 31132224 w 60"/>
                  <a:gd name="T7" fmla="*/ 44158750 h 69"/>
                  <a:gd name="T8" fmla="*/ 29078997 w 60"/>
                  <a:gd name="T9" fmla="*/ 46156526 h 69"/>
                  <a:gd name="T10" fmla="*/ 25441333 w 60"/>
                  <a:gd name="T11" fmla="*/ 47027196 h 69"/>
                  <a:gd name="T12" fmla="*/ 20381480 w 60"/>
                  <a:gd name="T13" fmla="*/ 45029437 h 69"/>
                  <a:gd name="T14" fmla="*/ 17602954 w 60"/>
                  <a:gd name="T15" fmla="*/ 40591344 h 69"/>
                  <a:gd name="T16" fmla="*/ 16449394 w 60"/>
                  <a:gd name="T17" fmla="*/ 39446014 h 69"/>
                  <a:gd name="T18" fmla="*/ 15562715 w 60"/>
                  <a:gd name="T19" fmla="*/ 38600214 h 69"/>
                  <a:gd name="T20" fmla="*/ 7817668 w 60"/>
                  <a:gd name="T21" fmla="*/ 34735215 h 69"/>
                  <a:gd name="T22" fmla="*/ 4812844 w 60"/>
                  <a:gd name="T23" fmla="*/ 27451532 h 69"/>
                  <a:gd name="T24" fmla="*/ 7817668 w 60"/>
                  <a:gd name="T25" fmla="*/ 18692968 h 69"/>
                  <a:gd name="T26" fmla="*/ 16449394 w 60"/>
                  <a:gd name="T27" fmla="*/ 15188087 h 69"/>
                  <a:gd name="T28" fmla="*/ 17602954 w 60"/>
                  <a:gd name="T29" fmla="*/ 15188087 h 69"/>
                  <a:gd name="T30" fmla="*/ 18501814 w 60"/>
                  <a:gd name="T31" fmla="*/ 13985461 h 69"/>
                  <a:gd name="T32" fmla="*/ 24173853 w 60"/>
                  <a:gd name="T33" fmla="*/ 6701811 h 69"/>
                  <a:gd name="T34" fmla="*/ 33908594 w 60"/>
                  <a:gd name="T35" fmla="*/ 3567250 h 69"/>
                  <a:gd name="T36" fmla="*/ 45452775 w 60"/>
                  <a:gd name="T37" fmla="*/ 8426982 h 69"/>
                  <a:gd name="T38" fmla="*/ 50360115 w 60"/>
                  <a:gd name="T39" fmla="*/ 20750987 h 69"/>
                  <a:gd name="T40" fmla="*/ 50360115 w 60"/>
                  <a:gd name="T41" fmla="*/ 22769281 h 69"/>
                  <a:gd name="T42" fmla="*/ 50360115 w 60"/>
                  <a:gd name="T43" fmla="*/ 23408411 h 69"/>
                  <a:gd name="T44" fmla="*/ 50360115 w 60"/>
                  <a:gd name="T45" fmla="*/ 24254315 h 69"/>
                  <a:gd name="T46" fmla="*/ 50360115 w 60"/>
                  <a:gd name="T47" fmla="*/ 25453867 h 69"/>
                  <a:gd name="T48" fmla="*/ 52398663 w 60"/>
                  <a:gd name="T49" fmla="*/ 28961979 h 69"/>
                  <a:gd name="T50" fmla="*/ 53269534 w 60"/>
                  <a:gd name="T51" fmla="*/ 33038118 h 69"/>
                  <a:gd name="T52" fmla="*/ 49461263 w 60"/>
                  <a:gd name="T53" fmla="*/ 40591344 h 69"/>
                  <a:gd name="T54" fmla="*/ 41660324 w 60"/>
                  <a:gd name="T55" fmla="*/ 43320746 h 69"/>
                  <a:gd name="T56" fmla="*/ 41660324 w 60"/>
                  <a:gd name="T57" fmla="*/ 43320746 h 69"/>
                  <a:gd name="T58" fmla="*/ 40486389 w 60"/>
                  <a:gd name="T59" fmla="*/ 38600214 h 69"/>
                  <a:gd name="T60" fmla="*/ 42519614 w 60"/>
                  <a:gd name="T61" fmla="*/ 18692968 h 69"/>
                  <a:gd name="T62" fmla="*/ 38930232 w 60"/>
                  <a:gd name="T63" fmla="*/ 33038118 h 69"/>
                  <a:gd name="T64" fmla="*/ 25441333 w 60"/>
                  <a:gd name="T65" fmla="*/ 12259979 h 69"/>
                  <a:gd name="T66" fmla="*/ 32669639 w 60"/>
                  <a:gd name="T67" fmla="*/ 49020448 h 69"/>
                  <a:gd name="T68" fmla="*/ 32018747 w 60"/>
                  <a:gd name="T69" fmla="*/ 64849271 h 69"/>
                  <a:gd name="T70" fmla="*/ 41660324 w 60"/>
                  <a:gd name="T71" fmla="*/ 64849271 h 69"/>
                  <a:gd name="T72" fmla="*/ 41660324 w 60"/>
                  <a:gd name="T73" fmla="*/ 47714917 h 69"/>
                  <a:gd name="T74" fmla="*/ 53269534 w 60"/>
                  <a:gd name="T75" fmla="*/ 43320746 h 69"/>
                  <a:gd name="T76" fmla="*/ 58109770 w 60"/>
                  <a:gd name="T77" fmla="*/ 33038118 h 69"/>
                  <a:gd name="T78" fmla="*/ 57211452 w 60"/>
                  <a:gd name="T79" fmla="*/ 27451532 h 69"/>
                  <a:gd name="T80" fmla="*/ 55331401 w 60"/>
                  <a:gd name="T81" fmla="*/ 23408411 h 69"/>
                  <a:gd name="T82" fmla="*/ 55331401 w 60"/>
                  <a:gd name="T83" fmla="*/ 22769281 h 69"/>
                  <a:gd name="T84" fmla="*/ 55331401 w 60"/>
                  <a:gd name="T85" fmla="*/ 20750987 h 69"/>
                  <a:gd name="T86" fmla="*/ 48236169 w 60"/>
                  <a:gd name="T87" fmla="*/ 5562899 h 69"/>
                  <a:gd name="T88" fmla="*/ 33908594 w 60"/>
                  <a:gd name="T89" fmla="*/ 0 h 69"/>
                  <a:gd name="T90" fmla="*/ 21278922 w 60"/>
                  <a:gd name="T91" fmla="*/ 2836963 h 69"/>
                  <a:gd name="T92" fmla="*/ 14702391 w 60"/>
                  <a:gd name="T93" fmla="*/ 11148595 h 69"/>
                  <a:gd name="T94" fmla="*/ 4812844 w 60"/>
                  <a:gd name="T95" fmla="*/ 15831814 h 69"/>
                  <a:gd name="T96" fmla="*/ 0 w 60"/>
                  <a:gd name="T97" fmla="*/ 27451532 h 69"/>
                  <a:gd name="T98" fmla="*/ 4812844 w 60"/>
                  <a:gd name="T99" fmla="*/ 37399792 h 69"/>
                  <a:gd name="T100" fmla="*/ 13529048 w 60"/>
                  <a:gd name="T101" fmla="*/ 43320746 h 69"/>
                  <a:gd name="T102" fmla="*/ 17602954 w 60"/>
                  <a:gd name="T103" fmla="*/ 49020448 h 69"/>
                  <a:gd name="T104" fmla="*/ 25441333 w 60"/>
                  <a:gd name="T105" fmla="*/ 50860193 h 69"/>
                  <a:gd name="T106" fmla="*/ 32018747 w 60"/>
                  <a:gd name="T107" fmla="*/ 49748781 h 69"/>
                  <a:gd name="T108" fmla="*/ 32669639 w 60"/>
                  <a:gd name="T109" fmla="*/ 49020448 h 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
                  <a:gd name="T166" fmla="*/ 0 h 69"/>
                  <a:gd name="T167" fmla="*/ 60 w 60"/>
                  <a:gd name="T168" fmla="*/ 69 h 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 h="69">
                    <a:moveTo>
                      <a:pt x="26" y="13"/>
                    </a:moveTo>
                    <a:cubicBezTo>
                      <a:pt x="30" y="20"/>
                      <a:pt x="33" y="30"/>
                      <a:pt x="34" y="43"/>
                    </a:cubicBezTo>
                    <a:cubicBezTo>
                      <a:pt x="25" y="38"/>
                      <a:pt x="19" y="34"/>
                      <a:pt x="17" y="29"/>
                    </a:cubicBezTo>
                    <a:cubicBezTo>
                      <a:pt x="17" y="37"/>
                      <a:pt x="25" y="43"/>
                      <a:pt x="32" y="47"/>
                    </a:cubicBezTo>
                    <a:cubicBezTo>
                      <a:pt x="32" y="48"/>
                      <a:pt x="31" y="48"/>
                      <a:pt x="30" y="49"/>
                    </a:cubicBezTo>
                    <a:cubicBezTo>
                      <a:pt x="29" y="49"/>
                      <a:pt x="28" y="50"/>
                      <a:pt x="26" y="50"/>
                    </a:cubicBezTo>
                    <a:cubicBezTo>
                      <a:pt x="24" y="50"/>
                      <a:pt x="22" y="49"/>
                      <a:pt x="21" y="48"/>
                    </a:cubicBezTo>
                    <a:cubicBezTo>
                      <a:pt x="19" y="47"/>
                      <a:pt x="18" y="45"/>
                      <a:pt x="18" y="43"/>
                    </a:cubicBezTo>
                    <a:cubicBezTo>
                      <a:pt x="17" y="42"/>
                      <a:pt x="17" y="42"/>
                      <a:pt x="17" y="42"/>
                    </a:cubicBezTo>
                    <a:cubicBezTo>
                      <a:pt x="16" y="41"/>
                      <a:pt x="16" y="41"/>
                      <a:pt x="16" y="41"/>
                    </a:cubicBezTo>
                    <a:cubicBezTo>
                      <a:pt x="13" y="41"/>
                      <a:pt x="10" y="39"/>
                      <a:pt x="8" y="37"/>
                    </a:cubicBezTo>
                    <a:cubicBezTo>
                      <a:pt x="6" y="35"/>
                      <a:pt x="5" y="32"/>
                      <a:pt x="5" y="29"/>
                    </a:cubicBezTo>
                    <a:cubicBezTo>
                      <a:pt x="5" y="26"/>
                      <a:pt x="6" y="23"/>
                      <a:pt x="8" y="20"/>
                    </a:cubicBezTo>
                    <a:cubicBezTo>
                      <a:pt x="10" y="18"/>
                      <a:pt x="13" y="17"/>
                      <a:pt x="17" y="16"/>
                    </a:cubicBezTo>
                    <a:cubicBezTo>
                      <a:pt x="18" y="16"/>
                      <a:pt x="18" y="16"/>
                      <a:pt x="18" y="16"/>
                    </a:cubicBezTo>
                    <a:cubicBezTo>
                      <a:pt x="19" y="15"/>
                      <a:pt x="19" y="15"/>
                      <a:pt x="19" y="15"/>
                    </a:cubicBezTo>
                    <a:cubicBezTo>
                      <a:pt x="20" y="12"/>
                      <a:pt x="22" y="9"/>
                      <a:pt x="25" y="7"/>
                    </a:cubicBezTo>
                    <a:cubicBezTo>
                      <a:pt x="28" y="5"/>
                      <a:pt x="31" y="4"/>
                      <a:pt x="35" y="4"/>
                    </a:cubicBezTo>
                    <a:cubicBezTo>
                      <a:pt x="40" y="4"/>
                      <a:pt x="44" y="6"/>
                      <a:pt x="47" y="9"/>
                    </a:cubicBezTo>
                    <a:cubicBezTo>
                      <a:pt x="50" y="13"/>
                      <a:pt x="52" y="17"/>
                      <a:pt x="52" y="22"/>
                    </a:cubicBezTo>
                    <a:cubicBezTo>
                      <a:pt x="52" y="22"/>
                      <a:pt x="52" y="23"/>
                      <a:pt x="52" y="24"/>
                    </a:cubicBezTo>
                    <a:cubicBezTo>
                      <a:pt x="52" y="24"/>
                      <a:pt x="52" y="25"/>
                      <a:pt x="52" y="25"/>
                    </a:cubicBezTo>
                    <a:cubicBezTo>
                      <a:pt x="52" y="26"/>
                      <a:pt x="52" y="26"/>
                      <a:pt x="52" y="26"/>
                    </a:cubicBezTo>
                    <a:cubicBezTo>
                      <a:pt x="52" y="27"/>
                      <a:pt x="52" y="27"/>
                      <a:pt x="52" y="27"/>
                    </a:cubicBezTo>
                    <a:cubicBezTo>
                      <a:pt x="53" y="28"/>
                      <a:pt x="54" y="29"/>
                      <a:pt x="54" y="31"/>
                    </a:cubicBezTo>
                    <a:cubicBezTo>
                      <a:pt x="55" y="32"/>
                      <a:pt x="55" y="33"/>
                      <a:pt x="55" y="35"/>
                    </a:cubicBezTo>
                    <a:cubicBezTo>
                      <a:pt x="55" y="38"/>
                      <a:pt x="54" y="41"/>
                      <a:pt x="51" y="43"/>
                    </a:cubicBezTo>
                    <a:cubicBezTo>
                      <a:pt x="49" y="45"/>
                      <a:pt x="46" y="46"/>
                      <a:pt x="43" y="46"/>
                    </a:cubicBezTo>
                    <a:cubicBezTo>
                      <a:pt x="43" y="46"/>
                      <a:pt x="43" y="46"/>
                      <a:pt x="43" y="46"/>
                    </a:cubicBezTo>
                    <a:cubicBezTo>
                      <a:pt x="42" y="45"/>
                      <a:pt x="42" y="43"/>
                      <a:pt x="42" y="41"/>
                    </a:cubicBezTo>
                    <a:cubicBezTo>
                      <a:pt x="44" y="35"/>
                      <a:pt x="48" y="26"/>
                      <a:pt x="44" y="20"/>
                    </a:cubicBezTo>
                    <a:cubicBezTo>
                      <a:pt x="44" y="24"/>
                      <a:pt x="43" y="29"/>
                      <a:pt x="40" y="35"/>
                    </a:cubicBezTo>
                    <a:cubicBezTo>
                      <a:pt x="38" y="26"/>
                      <a:pt x="33" y="18"/>
                      <a:pt x="26" y="13"/>
                    </a:cubicBezTo>
                    <a:moveTo>
                      <a:pt x="34" y="52"/>
                    </a:moveTo>
                    <a:cubicBezTo>
                      <a:pt x="34" y="57"/>
                      <a:pt x="34" y="63"/>
                      <a:pt x="33" y="69"/>
                    </a:cubicBezTo>
                    <a:cubicBezTo>
                      <a:pt x="43" y="69"/>
                      <a:pt x="43" y="69"/>
                      <a:pt x="43" y="69"/>
                    </a:cubicBezTo>
                    <a:cubicBezTo>
                      <a:pt x="43" y="64"/>
                      <a:pt x="44" y="58"/>
                      <a:pt x="43" y="51"/>
                    </a:cubicBezTo>
                    <a:cubicBezTo>
                      <a:pt x="48" y="51"/>
                      <a:pt x="52" y="49"/>
                      <a:pt x="55" y="46"/>
                    </a:cubicBezTo>
                    <a:cubicBezTo>
                      <a:pt x="58" y="43"/>
                      <a:pt x="60" y="39"/>
                      <a:pt x="60" y="35"/>
                    </a:cubicBezTo>
                    <a:cubicBezTo>
                      <a:pt x="60" y="33"/>
                      <a:pt x="59" y="31"/>
                      <a:pt x="59" y="29"/>
                    </a:cubicBezTo>
                    <a:cubicBezTo>
                      <a:pt x="58" y="28"/>
                      <a:pt x="58" y="26"/>
                      <a:pt x="57" y="25"/>
                    </a:cubicBezTo>
                    <a:cubicBezTo>
                      <a:pt x="57" y="25"/>
                      <a:pt x="57" y="24"/>
                      <a:pt x="57" y="24"/>
                    </a:cubicBezTo>
                    <a:cubicBezTo>
                      <a:pt x="57" y="23"/>
                      <a:pt x="57" y="22"/>
                      <a:pt x="57" y="22"/>
                    </a:cubicBezTo>
                    <a:cubicBezTo>
                      <a:pt x="57" y="16"/>
                      <a:pt x="54" y="10"/>
                      <a:pt x="50" y="6"/>
                    </a:cubicBezTo>
                    <a:cubicBezTo>
                      <a:pt x="46" y="2"/>
                      <a:pt x="41" y="0"/>
                      <a:pt x="35" y="0"/>
                    </a:cubicBezTo>
                    <a:cubicBezTo>
                      <a:pt x="30" y="0"/>
                      <a:pt x="26" y="1"/>
                      <a:pt x="22" y="3"/>
                    </a:cubicBezTo>
                    <a:cubicBezTo>
                      <a:pt x="19" y="5"/>
                      <a:pt x="17" y="8"/>
                      <a:pt x="15" y="12"/>
                    </a:cubicBezTo>
                    <a:cubicBezTo>
                      <a:pt x="11" y="13"/>
                      <a:pt x="7" y="14"/>
                      <a:pt x="5" y="17"/>
                    </a:cubicBezTo>
                    <a:cubicBezTo>
                      <a:pt x="2" y="20"/>
                      <a:pt x="0" y="24"/>
                      <a:pt x="0" y="29"/>
                    </a:cubicBezTo>
                    <a:cubicBezTo>
                      <a:pt x="0" y="33"/>
                      <a:pt x="2" y="37"/>
                      <a:pt x="5" y="40"/>
                    </a:cubicBezTo>
                    <a:cubicBezTo>
                      <a:pt x="7" y="43"/>
                      <a:pt x="10" y="45"/>
                      <a:pt x="14" y="46"/>
                    </a:cubicBezTo>
                    <a:cubicBezTo>
                      <a:pt x="15" y="48"/>
                      <a:pt x="16" y="50"/>
                      <a:pt x="18" y="52"/>
                    </a:cubicBezTo>
                    <a:cubicBezTo>
                      <a:pt x="20" y="53"/>
                      <a:pt x="23" y="54"/>
                      <a:pt x="26" y="54"/>
                    </a:cubicBezTo>
                    <a:cubicBezTo>
                      <a:pt x="28" y="54"/>
                      <a:pt x="31" y="54"/>
                      <a:pt x="33" y="53"/>
                    </a:cubicBezTo>
                    <a:cubicBezTo>
                      <a:pt x="33" y="52"/>
                      <a:pt x="34" y="52"/>
                      <a:pt x="34" y="52"/>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Oval 735"/>
              <p:cNvSpPr>
                <a:spLocks noChangeArrowheads="1"/>
              </p:cNvSpPr>
              <p:nvPr/>
            </p:nvSpPr>
            <p:spPr bwMode="gray">
              <a:xfrm>
                <a:off x="2160" y="3896"/>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18" name="Group 1342"/>
            <p:cNvGrpSpPr>
              <a:grpSpLocks/>
            </p:cNvGrpSpPr>
            <p:nvPr/>
          </p:nvGrpSpPr>
          <p:grpSpPr bwMode="auto">
            <a:xfrm>
              <a:off x="3776" y="2481"/>
              <a:ext cx="293" cy="293"/>
              <a:chOff x="2947" y="2819"/>
              <a:chExt cx="293" cy="293"/>
            </a:xfrm>
          </p:grpSpPr>
          <p:sp>
            <p:nvSpPr>
              <p:cNvPr id="77" name="Oval 792"/>
              <p:cNvSpPr>
                <a:spLocks noChangeArrowheads="1"/>
              </p:cNvSpPr>
              <p:nvPr/>
            </p:nvSpPr>
            <p:spPr bwMode="gray">
              <a:xfrm>
                <a:off x="2947" y="2819"/>
                <a:ext cx="293" cy="293"/>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78" name="Freeform 815"/>
              <p:cNvSpPr>
                <a:spLocks/>
              </p:cNvSpPr>
              <p:nvPr/>
            </p:nvSpPr>
            <p:spPr bwMode="gray">
              <a:xfrm>
                <a:off x="3034" y="2949"/>
                <a:ext cx="106" cy="64"/>
              </a:xfrm>
              <a:custGeom>
                <a:avLst/>
                <a:gdLst>
                  <a:gd name="T0" fmla="*/ 104 w 106"/>
                  <a:gd name="T1" fmla="*/ 0 h 64"/>
                  <a:gd name="T2" fmla="*/ 54 w 106"/>
                  <a:gd name="T3" fmla="*/ 26 h 64"/>
                  <a:gd name="T4" fmla="*/ 0 w 106"/>
                  <a:gd name="T5" fmla="*/ 3 h 64"/>
                  <a:gd name="T6" fmla="*/ 0 w 106"/>
                  <a:gd name="T7" fmla="*/ 40 h 64"/>
                  <a:gd name="T8" fmla="*/ 28 w 106"/>
                  <a:gd name="T9" fmla="*/ 40 h 64"/>
                  <a:gd name="T10" fmla="*/ 54 w 106"/>
                  <a:gd name="T11" fmla="*/ 64 h 64"/>
                  <a:gd name="T12" fmla="*/ 78 w 106"/>
                  <a:gd name="T13" fmla="*/ 43 h 64"/>
                  <a:gd name="T14" fmla="*/ 106 w 106"/>
                  <a:gd name="T15" fmla="*/ 40 h 64"/>
                  <a:gd name="T16" fmla="*/ 104 w 106"/>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4"/>
                  <a:gd name="T29" fmla="*/ 106 w 106"/>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4">
                    <a:moveTo>
                      <a:pt x="104" y="0"/>
                    </a:moveTo>
                    <a:lnTo>
                      <a:pt x="54" y="26"/>
                    </a:lnTo>
                    <a:lnTo>
                      <a:pt x="0" y="3"/>
                    </a:lnTo>
                    <a:lnTo>
                      <a:pt x="0" y="40"/>
                    </a:lnTo>
                    <a:lnTo>
                      <a:pt x="28" y="40"/>
                    </a:lnTo>
                    <a:lnTo>
                      <a:pt x="54" y="64"/>
                    </a:lnTo>
                    <a:lnTo>
                      <a:pt x="78" y="43"/>
                    </a:lnTo>
                    <a:lnTo>
                      <a:pt x="106" y="40"/>
                    </a:lnTo>
                    <a:lnTo>
                      <a:pt x="104" y="0"/>
                    </a:lnTo>
                    <a:close/>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816"/>
              <p:cNvSpPr>
                <a:spLocks/>
              </p:cNvSpPr>
              <p:nvPr/>
            </p:nvSpPr>
            <p:spPr bwMode="gray">
              <a:xfrm>
                <a:off x="2999" y="2895"/>
                <a:ext cx="179" cy="125"/>
              </a:xfrm>
              <a:custGeom>
                <a:avLst/>
                <a:gdLst>
                  <a:gd name="T0" fmla="*/ 58184548 w 76"/>
                  <a:gd name="T1" fmla="*/ 23762432 h 53"/>
                  <a:gd name="T2" fmla="*/ 53668774 w 76"/>
                  <a:gd name="T3" fmla="*/ 19431321 h 53"/>
                  <a:gd name="T4" fmla="*/ 68219222 w 76"/>
                  <a:gd name="T5" fmla="*/ 12030259 h 53"/>
                  <a:gd name="T6" fmla="*/ 33154802 w 76"/>
                  <a:gd name="T7" fmla="*/ 0 h 53"/>
                  <a:gd name="T8" fmla="*/ 0 w 76"/>
                  <a:gd name="T9" fmla="*/ 12030259 h 53"/>
                  <a:gd name="T10" fmla="*/ 33154802 w 76"/>
                  <a:gd name="T11" fmla="*/ 28373252 h 53"/>
                  <a:gd name="T12" fmla="*/ 48309130 w 76"/>
                  <a:gd name="T13" fmla="*/ 20257771 h 53"/>
                  <a:gd name="T14" fmla="*/ 33154802 w 76"/>
                  <a:gd name="T15" fmla="*/ 12030259 h 53"/>
                  <a:gd name="T16" fmla="*/ 42185526 w 76"/>
                  <a:gd name="T17" fmla="*/ 15523552 h 53"/>
                  <a:gd name="T18" fmla="*/ 42185526 w 76"/>
                  <a:gd name="T19" fmla="*/ 15523552 h 53"/>
                  <a:gd name="T20" fmla="*/ 56416728 w 76"/>
                  <a:gd name="T21" fmla="*/ 24879599 h 53"/>
                  <a:gd name="T22" fmla="*/ 59036824 w 76"/>
                  <a:gd name="T23" fmla="*/ 33735481 h 53"/>
                  <a:gd name="T24" fmla="*/ 59036824 w 76"/>
                  <a:gd name="T25" fmla="*/ 48640363 h 53"/>
                  <a:gd name="T26" fmla="*/ 66285839 w 76"/>
                  <a:gd name="T27" fmla="*/ 45828675 h 53"/>
                  <a:gd name="T28" fmla="*/ 62030090 w 76"/>
                  <a:gd name="T29" fmla="*/ 35781410 h 53"/>
                  <a:gd name="T30" fmla="*/ 58184548 w 76"/>
                  <a:gd name="T31" fmla="*/ 23762432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53"/>
                  <a:gd name="T50" fmla="*/ 76 w 76"/>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53">
                    <a:moveTo>
                      <a:pt x="65" y="26"/>
                    </a:moveTo>
                    <a:cubicBezTo>
                      <a:pt x="64" y="24"/>
                      <a:pt x="62" y="22"/>
                      <a:pt x="60" y="21"/>
                    </a:cubicBezTo>
                    <a:cubicBezTo>
                      <a:pt x="76" y="13"/>
                      <a:pt x="76" y="13"/>
                      <a:pt x="76" y="13"/>
                    </a:cubicBezTo>
                    <a:cubicBezTo>
                      <a:pt x="37" y="0"/>
                      <a:pt x="37" y="0"/>
                      <a:pt x="37" y="0"/>
                    </a:cubicBezTo>
                    <a:cubicBezTo>
                      <a:pt x="0" y="13"/>
                      <a:pt x="0" y="13"/>
                      <a:pt x="0" y="13"/>
                    </a:cubicBezTo>
                    <a:cubicBezTo>
                      <a:pt x="37" y="31"/>
                      <a:pt x="37" y="31"/>
                      <a:pt x="37" y="31"/>
                    </a:cubicBezTo>
                    <a:cubicBezTo>
                      <a:pt x="54" y="22"/>
                      <a:pt x="54" y="22"/>
                      <a:pt x="54" y="22"/>
                    </a:cubicBezTo>
                    <a:cubicBezTo>
                      <a:pt x="37" y="13"/>
                      <a:pt x="37" y="13"/>
                      <a:pt x="37" y="13"/>
                    </a:cubicBezTo>
                    <a:cubicBezTo>
                      <a:pt x="47" y="17"/>
                      <a:pt x="47" y="17"/>
                      <a:pt x="47" y="17"/>
                    </a:cubicBezTo>
                    <a:cubicBezTo>
                      <a:pt x="47" y="17"/>
                      <a:pt x="47" y="17"/>
                      <a:pt x="47" y="17"/>
                    </a:cubicBezTo>
                    <a:cubicBezTo>
                      <a:pt x="51" y="19"/>
                      <a:pt x="61" y="23"/>
                      <a:pt x="63" y="27"/>
                    </a:cubicBezTo>
                    <a:cubicBezTo>
                      <a:pt x="64" y="29"/>
                      <a:pt x="65" y="34"/>
                      <a:pt x="66" y="37"/>
                    </a:cubicBezTo>
                    <a:cubicBezTo>
                      <a:pt x="66" y="53"/>
                      <a:pt x="66" y="53"/>
                      <a:pt x="66" y="53"/>
                    </a:cubicBezTo>
                    <a:cubicBezTo>
                      <a:pt x="69" y="50"/>
                      <a:pt x="74" y="50"/>
                      <a:pt x="74" y="50"/>
                    </a:cubicBezTo>
                    <a:cubicBezTo>
                      <a:pt x="69" y="39"/>
                      <a:pt x="69" y="39"/>
                      <a:pt x="69" y="39"/>
                    </a:cubicBezTo>
                    <a:cubicBezTo>
                      <a:pt x="68" y="36"/>
                      <a:pt x="67" y="29"/>
                      <a:pt x="65" y="26"/>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Oval 847"/>
              <p:cNvSpPr>
                <a:spLocks noChangeArrowheads="1"/>
              </p:cNvSpPr>
              <p:nvPr/>
            </p:nvSpPr>
            <p:spPr bwMode="gray">
              <a:xfrm>
                <a:off x="2947" y="2819"/>
                <a:ext cx="293" cy="293"/>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19" name="Group 1308"/>
            <p:cNvGrpSpPr>
              <a:grpSpLocks/>
            </p:cNvGrpSpPr>
            <p:nvPr/>
          </p:nvGrpSpPr>
          <p:grpSpPr bwMode="auto">
            <a:xfrm>
              <a:off x="2064" y="1760"/>
              <a:ext cx="292" cy="293"/>
              <a:chOff x="2584" y="3324"/>
              <a:chExt cx="292" cy="293"/>
            </a:xfrm>
          </p:grpSpPr>
          <p:sp>
            <p:nvSpPr>
              <p:cNvPr id="65" name="Oval 905"/>
              <p:cNvSpPr>
                <a:spLocks noChangeArrowheads="1"/>
              </p:cNvSpPr>
              <p:nvPr/>
            </p:nvSpPr>
            <p:spPr bwMode="gray">
              <a:xfrm>
                <a:off x="2584" y="3324"/>
                <a:ext cx="292" cy="293"/>
              </a:xfrm>
              <a:prstGeom prst="ellipse">
                <a:avLst/>
              </a:prstGeom>
              <a:solidFill>
                <a:srgbClr val="E0E9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nvGrpSpPr>
              <p:cNvPr id="66" name="Group 1307"/>
              <p:cNvGrpSpPr>
                <a:grpSpLocks/>
              </p:cNvGrpSpPr>
              <p:nvPr/>
            </p:nvGrpSpPr>
            <p:grpSpPr bwMode="auto">
              <a:xfrm>
                <a:off x="2661" y="3395"/>
                <a:ext cx="156" cy="140"/>
                <a:chOff x="2661" y="3395"/>
                <a:chExt cx="156" cy="140"/>
              </a:xfrm>
            </p:grpSpPr>
            <p:sp>
              <p:nvSpPr>
                <p:cNvPr id="68" name="Freeform 943"/>
                <p:cNvSpPr>
                  <a:spLocks/>
                </p:cNvSpPr>
                <p:nvPr/>
              </p:nvSpPr>
              <p:spPr bwMode="gray">
                <a:xfrm>
                  <a:off x="2661" y="3407"/>
                  <a:ext cx="126" cy="78"/>
                </a:xfrm>
                <a:custGeom>
                  <a:avLst/>
                  <a:gdLst>
                    <a:gd name="T0" fmla="*/ 55252165 w 53"/>
                    <a:gd name="T1" fmla="*/ 20044019 h 33"/>
                    <a:gd name="T2" fmla="*/ 42531086 w 53"/>
                    <a:gd name="T3" fmla="*/ 8480162 h 33"/>
                    <a:gd name="T4" fmla="*/ 39445529 w 53"/>
                    <a:gd name="T5" fmla="*/ 8480162 h 33"/>
                    <a:gd name="T6" fmla="*/ 25817412 w 53"/>
                    <a:gd name="T7" fmla="*/ 0 h 33"/>
                    <a:gd name="T8" fmla="*/ 12710787 w 53"/>
                    <a:gd name="T9" fmla="*/ 12441473 h 33"/>
                    <a:gd name="T10" fmla="*/ 10530055 w 53"/>
                    <a:gd name="T11" fmla="*/ 12441473 h 33"/>
                    <a:gd name="T12" fmla="*/ 0 w 53"/>
                    <a:gd name="T13" fmla="*/ 21764435 h 33"/>
                    <a:gd name="T14" fmla="*/ 10530055 w 53"/>
                    <a:gd name="T15" fmla="*/ 31262608 h 33"/>
                    <a:gd name="T16" fmla="*/ 42531086 w 53"/>
                    <a:gd name="T17" fmla="*/ 31262608 h 33"/>
                    <a:gd name="T18" fmla="*/ 55252165 w 53"/>
                    <a:gd name="T19" fmla="*/ 20044019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33"/>
                    <a:gd name="T32" fmla="*/ 53 w 53"/>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33">
                      <a:moveTo>
                        <a:pt x="53" y="21"/>
                      </a:moveTo>
                      <a:cubicBezTo>
                        <a:pt x="53" y="14"/>
                        <a:pt x="47" y="9"/>
                        <a:pt x="41" y="9"/>
                      </a:cubicBezTo>
                      <a:cubicBezTo>
                        <a:pt x="40" y="9"/>
                        <a:pt x="38" y="9"/>
                        <a:pt x="38" y="9"/>
                      </a:cubicBezTo>
                      <a:cubicBezTo>
                        <a:pt x="36" y="4"/>
                        <a:pt x="31" y="0"/>
                        <a:pt x="25" y="0"/>
                      </a:cubicBezTo>
                      <a:cubicBezTo>
                        <a:pt x="18" y="0"/>
                        <a:pt x="12" y="6"/>
                        <a:pt x="12" y="13"/>
                      </a:cubicBezTo>
                      <a:cubicBezTo>
                        <a:pt x="11" y="13"/>
                        <a:pt x="11" y="13"/>
                        <a:pt x="10" y="13"/>
                      </a:cubicBezTo>
                      <a:cubicBezTo>
                        <a:pt x="5" y="13"/>
                        <a:pt x="0" y="17"/>
                        <a:pt x="0" y="23"/>
                      </a:cubicBezTo>
                      <a:cubicBezTo>
                        <a:pt x="0" y="28"/>
                        <a:pt x="5" y="33"/>
                        <a:pt x="10" y="33"/>
                      </a:cubicBezTo>
                      <a:cubicBezTo>
                        <a:pt x="41" y="33"/>
                        <a:pt x="41" y="33"/>
                        <a:pt x="41" y="33"/>
                      </a:cubicBezTo>
                      <a:cubicBezTo>
                        <a:pt x="47" y="33"/>
                        <a:pt x="53" y="27"/>
                        <a:pt x="53" y="21"/>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944"/>
                <p:cNvSpPr>
                  <a:spLocks/>
                </p:cNvSpPr>
                <p:nvPr/>
              </p:nvSpPr>
              <p:spPr bwMode="gray">
                <a:xfrm>
                  <a:off x="2796" y="3449"/>
                  <a:ext cx="21" cy="12"/>
                </a:xfrm>
                <a:custGeom>
                  <a:avLst/>
                  <a:gdLst>
                    <a:gd name="T0" fmla="*/ 5234180 w 9"/>
                    <a:gd name="T1" fmla="*/ 0 h 5"/>
                    <a:gd name="T2" fmla="*/ 2243220 w 9"/>
                    <a:gd name="T3" fmla="*/ 0 h 5"/>
                    <a:gd name="T4" fmla="*/ 0 w 9"/>
                    <a:gd name="T5" fmla="*/ 2554646 h 5"/>
                    <a:gd name="T6" fmla="*/ 2243220 w 9"/>
                    <a:gd name="T7" fmla="*/ 6131150 h 5"/>
                    <a:gd name="T8" fmla="*/ 5234180 w 9"/>
                    <a:gd name="T9" fmla="*/ 6131150 h 5"/>
                    <a:gd name="T10" fmla="*/ 6931752 w 9"/>
                    <a:gd name="T11" fmla="*/ 2554646 h 5"/>
                    <a:gd name="T12" fmla="*/ 523418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7" y="0"/>
                      </a:moveTo>
                      <a:cubicBezTo>
                        <a:pt x="3" y="0"/>
                        <a:pt x="3" y="0"/>
                        <a:pt x="3" y="0"/>
                      </a:cubicBezTo>
                      <a:cubicBezTo>
                        <a:pt x="1" y="0"/>
                        <a:pt x="0" y="1"/>
                        <a:pt x="0" y="2"/>
                      </a:cubicBezTo>
                      <a:cubicBezTo>
                        <a:pt x="0" y="4"/>
                        <a:pt x="1" y="5"/>
                        <a:pt x="3" y="5"/>
                      </a:cubicBezTo>
                      <a:cubicBezTo>
                        <a:pt x="7" y="5"/>
                        <a:pt x="7" y="5"/>
                        <a:pt x="7" y="5"/>
                      </a:cubicBezTo>
                      <a:cubicBezTo>
                        <a:pt x="8" y="5"/>
                        <a:pt x="9" y="4"/>
                        <a:pt x="9" y="2"/>
                      </a:cubicBezTo>
                      <a:cubicBezTo>
                        <a:pt x="9" y="1"/>
                        <a:pt x="8" y="0"/>
                        <a:pt x="7" y="0"/>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945"/>
                <p:cNvSpPr>
                  <a:spLocks/>
                </p:cNvSpPr>
                <p:nvPr/>
              </p:nvSpPr>
              <p:spPr bwMode="gray">
                <a:xfrm>
                  <a:off x="2775" y="3402"/>
                  <a:ext cx="16" cy="22"/>
                </a:xfrm>
                <a:custGeom>
                  <a:avLst/>
                  <a:gdLst>
                    <a:gd name="T0" fmla="*/ 3397424 w 7"/>
                    <a:gd name="T1" fmla="*/ 1324703 h 9"/>
                    <a:gd name="T2" fmla="*/ 1724631 w 7"/>
                    <a:gd name="T3" fmla="*/ 3238163 h 9"/>
                    <a:gd name="T4" fmla="*/ 505778 w 7"/>
                    <a:gd name="T5" fmla="*/ 7915510 h 9"/>
                    <a:gd name="T6" fmla="*/ 505778 w 7"/>
                    <a:gd name="T7" fmla="*/ 13330812 h 9"/>
                    <a:gd name="T8" fmla="*/ 2234466 w 7"/>
                    <a:gd name="T9" fmla="*/ 11470656 h 9"/>
                    <a:gd name="T10" fmla="*/ 3397424 w 7"/>
                    <a:gd name="T11" fmla="*/ 6550067 h 9"/>
                    <a:gd name="T12" fmla="*/ 3397424 w 7"/>
                    <a:gd name="T13" fmla="*/ 1324703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6" y="1"/>
                      </a:moveTo>
                      <a:cubicBezTo>
                        <a:pt x="5" y="0"/>
                        <a:pt x="3" y="1"/>
                        <a:pt x="3" y="2"/>
                      </a:cubicBezTo>
                      <a:cubicBezTo>
                        <a:pt x="1" y="5"/>
                        <a:pt x="1" y="5"/>
                        <a:pt x="1" y="5"/>
                      </a:cubicBezTo>
                      <a:cubicBezTo>
                        <a:pt x="0" y="6"/>
                        <a:pt x="0" y="8"/>
                        <a:pt x="1" y="8"/>
                      </a:cubicBezTo>
                      <a:cubicBezTo>
                        <a:pt x="2" y="9"/>
                        <a:pt x="4" y="8"/>
                        <a:pt x="4" y="7"/>
                      </a:cubicBezTo>
                      <a:cubicBezTo>
                        <a:pt x="6" y="4"/>
                        <a:pt x="6" y="4"/>
                        <a:pt x="6" y="4"/>
                      </a:cubicBezTo>
                      <a:cubicBezTo>
                        <a:pt x="7" y="3"/>
                        <a:pt x="7" y="1"/>
                        <a:pt x="6" y="1"/>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946"/>
                <p:cNvSpPr>
                  <a:spLocks/>
                </p:cNvSpPr>
                <p:nvPr/>
              </p:nvSpPr>
              <p:spPr bwMode="gray">
                <a:xfrm>
                  <a:off x="2775" y="3487"/>
                  <a:ext cx="16" cy="22"/>
                </a:xfrm>
                <a:custGeom>
                  <a:avLst/>
                  <a:gdLst>
                    <a:gd name="T0" fmla="*/ 2234466 w 7"/>
                    <a:gd name="T1" fmla="*/ 3238163 h 9"/>
                    <a:gd name="T2" fmla="*/ 505778 w 7"/>
                    <a:gd name="T3" fmla="*/ 1324703 h 9"/>
                    <a:gd name="T4" fmla="*/ 505778 w 7"/>
                    <a:gd name="T5" fmla="*/ 6550067 h 9"/>
                    <a:gd name="T6" fmla="*/ 1724631 w 7"/>
                    <a:gd name="T7" fmla="*/ 11470656 h 9"/>
                    <a:gd name="T8" fmla="*/ 3397424 w 7"/>
                    <a:gd name="T9" fmla="*/ 13330812 h 9"/>
                    <a:gd name="T10" fmla="*/ 3397424 w 7"/>
                    <a:gd name="T11" fmla="*/ 7915510 h 9"/>
                    <a:gd name="T12" fmla="*/ 2234466 w 7"/>
                    <a:gd name="T13" fmla="*/ 3238163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4" y="2"/>
                      </a:moveTo>
                      <a:cubicBezTo>
                        <a:pt x="4" y="1"/>
                        <a:pt x="2" y="0"/>
                        <a:pt x="1" y="1"/>
                      </a:cubicBezTo>
                      <a:cubicBezTo>
                        <a:pt x="0" y="1"/>
                        <a:pt x="0" y="3"/>
                        <a:pt x="1" y="4"/>
                      </a:cubicBezTo>
                      <a:cubicBezTo>
                        <a:pt x="3" y="7"/>
                        <a:pt x="3" y="7"/>
                        <a:pt x="3" y="7"/>
                      </a:cubicBezTo>
                      <a:cubicBezTo>
                        <a:pt x="3" y="8"/>
                        <a:pt x="5" y="9"/>
                        <a:pt x="6" y="8"/>
                      </a:cubicBezTo>
                      <a:cubicBezTo>
                        <a:pt x="7" y="8"/>
                        <a:pt x="7" y="6"/>
                        <a:pt x="6" y="5"/>
                      </a:cubicBezTo>
                      <a:lnTo>
                        <a:pt x="4" y="2"/>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947"/>
                <p:cNvSpPr>
                  <a:spLocks/>
                </p:cNvSpPr>
                <p:nvPr/>
              </p:nvSpPr>
              <p:spPr bwMode="gray">
                <a:xfrm>
                  <a:off x="2791" y="3471"/>
                  <a:ext cx="19" cy="16"/>
                </a:xfrm>
                <a:custGeom>
                  <a:avLst/>
                  <a:gdLst>
                    <a:gd name="T0" fmla="*/ 7279651 w 8"/>
                    <a:gd name="T1" fmla="*/ 1724631 h 7"/>
                    <a:gd name="T2" fmla="*/ 3065116 w 8"/>
                    <a:gd name="T3" fmla="*/ 505778 h 7"/>
                    <a:gd name="T4" fmla="*/ 0 w 8"/>
                    <a:gd name="T5" fmla="*/ 1156064 h 7"/>
                    <a:gd name="T6" fmla="*/ 935182 w 8"/>
                    <a:gd name="T7" fmla="*/ 2642432 h 7"/>
                    <a:gd name="T8" fmla="*/ 5275010 w 8"/>
                    <a:gd name="T9" fmla="*/ 3942014 h 7"/>
                    <a:gd name="T10" fmla="*/ 8176465 w 8"/>
                    <a:gd name="T11" fmla="*/ 3397424 h 7"/>
                    <a:gd name="T12" fmla="*/ 7279651 w 8"/>
                    <a:gd name="T13" fmla="*/ 1724631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7" y="3"/>
                      </a:moveTo>
                      <a:cubicBezTo>
                        <a:pt x="3" y="1"/>
                        <a:pt x="3" y="1"/>
                        <a:pt x="3" y="1"/>
                      </a:cubicBezTo>
                      <a:cubicBezTo>
                        <a:pt x="2" y="0"/>
                        <a:pt x="1" y="1"/>
                        <a:pt x="0" y="2"/>
                      </a:cubicBezTo>
                      <a:cubicBezTo>
                        <a:pt x="0" y="3"/>
                        <a:pt x="0" y="4"/>
                        <a:pt x="1" y="5"/>
                      </a:cubicBezTo>
                      <a:cubicBezTo>
                        <a:pt x="5" y="7"/>
                        <a:pt x="5" y="7"/>
                        <a:pt x="5" y="7"/>
                      </a:cubicBezTo>
                      <a:cubicBezTo>
                        <a:pt x="6" y="7"/>
                        <a:pt x="7" y="7"/>
                        <a:pt x="8" y="6"/>
                      </a:cubicBezTo>
                      <a:cubicBezTo>
                        <a:pt x="8" y="5"/>
                        <a:pt x="8" y="4"/>
                        <a:pt x="7" y="3"/>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948"/>
                <p:cNvSpPr>
                  <a:spLocks/>
                </p:cNvSpPr>
                <p:nvPr/>
              </p:nvSpPr>
              <p:spPr bwMode="gray">
                <a:xfrm>
                  <a:off x="2791" y="3424"/>
                  <a:ext cx="19" cy="16"/>
                </a:xfrm>
                <a:custGeom>
                  <a:avLst/>
                  <a:gdLst>
                    <a:gd name="T0" fmla="*/ 3065116 w 8"/>
                    <a:gd name="T1" fmla="*/ 3397424 h 7"/>
                    <a:gd name="T2" fmla="*/ 7279651 w 8"/>
                    <a:gd name="T3" fmla="*/ 2234466 h 7"/>
                    <a:gd name="T4" fmla="*/ 8176465 w 8"/>
                    <a:gd name="T5" fmla="*/ 505778 h 7"/>
                    <a:gd name="T6" fmla="*/ 5275010 w 8"/>
                    <a:gd name="T7" fmla="*/ 0 h 7"/>
                    <a:gd name="T8" fmla="*/ 935182 w 8"/>
                    <a:gd name="T9" fmla="*/ 1156064 h 7"/>
                    <a:gd name="T10" fmla="*/ 0 w 8"/>
                    <a:gd name="T11" fmla="*/ 2642432 h 7"/>
                    <a:gd name="T12" fmla="*/ 3065116 w 8"/>
                    <a:gd name="T13" fmla="*/ 339742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6"/>
                      </a:moveTo>
                      <a:cubicBezTo>
                        <a:pt x="7" y="4"/>
                        <a:pt x="7" y="4"/>
                        <a:pt x="7" y="4"/>
                      </a:cubicBezTo>
                      <a:cubicBezTo>
                        <a:pt x="8" y="3"/>
                        <a:pt x="8" y="2"/>
                        <a:pt x="8" y="1"/>
                      </a:cubicBezTo>
                      <a:cubicBezTo>
                        <a:pt x="7" y="0"/>
                        <a:pt x="6" y="0"/>
                        <a:pt x="5" y="0"/>
                      </a:cubicBezTo>
                      <a:cubicBezTo>
                        <a:pt x="1" y="2"/>
                        <a:pt x="1" y="2"/>
                        <a:pt x="1" y="2"/>
                      </a:cubicBezTo>
                      <a:cubicBezTo>
                        <a:pt x="0" y="3"/>
                        <a:pt x="0" y="4"/>
                        <a:pt x="0" y="5"/>
                      </a:cubicBezTo>
                      <a:cubicBezTo>
                        <a:pt x="1" y="6"/>
                        <a:pt x="2" y="7"/>
                        <a:pt x="3" y="6"/>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949"/>
                <p:cNvSpPr>
                  <a:spLocks/>
                </p:cNvSpPr>
                <p:nvPr/>
              </p:nvSpPr>
              <p:spPr bwMode="gray">
                <a:xfrm>
                  <a:off x="2754" y="3395"/>
                  <a:ext cx="9" cy="21"/>
                </a:xfrm>
                <a:custGeom>
                  <a:avLst/>
                  <a:gdLst>
                    <a:gd name="T0" fmla="*/ 941150 w 4"/>
                    <a:gd name="T1" fmla="*/ 6931752 h 9"/>
                    <a:gd name="T2" fmla="*/ 1699279 w 4"/>
                    <a:gd name="T3" fmla="*/ 5234180 h 9"/>
                    <a:gd name="T4" fmla="*/ 1699279 w 4"/>
                    <a:gd name="T5" fmla="*/ 2243220 h 9"/>
                    <a:gd name="T6" fmla="*/ 941150 w 4"/>
                    <a:gd name="T7" fmla="*/ 0 h 9"/>
                    <a:gd name="T8" fmla="*/ 0 w 4"/>
                    <a:gd name="T9" fmla="*/ 2243220 h 9"/>
                    <a:gd name="T10" fmla="*/ 0 w 4"/>
                    <a:gd name="T11" fmla="*/ 5234180 h 9"/>
                    <a:gd name="T12" fmla="*/ 941150 w 4"/>
                    <a:gd name="T13" fmla="*/ 6931752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9"/>
                      </a:moveTo>
                      <a:cubicBezTo>
                        <a:pt x="3" y="9"/>
                        <a:pt x="4" y="8"/>
                        <a:pt x="4" y="7"/>
                      </a:cubicBezTo>
                      <a:cubicBezTo>
                        <a:pt x="4" y="3"/>
                        <a:pt x="4" y="3"/>
                        <a:pt x="4" y="3"/>
                      </a:cubicBezTo>
                      <a:cubicBezTo>
                        <a:pt x="4" y="2"/>
                        <a:pt x="3" y="0"/>
                        <a:pt x="2" y="0"/>
                      </a:cubicBezTo>
                      <a:cubicBezTo>
                        <a:pt x="1" y="0"/>
                        <a:pt x="0" y="2"/>
                        <a:pt x="0" y="3"/>
                      </a:cubicBezTo>
                      <a:cubicBezTo>
                        <a:pt x="0" y="7"/>
                        <a:pt x="0" y="7"/>
                        <a:pt x="0" y="7"/>
                      </a:cubicBezTo>
                      <a:cubicBezTo>
                        <a:pt x="0" y="8"/>
                        <a:pt x="1" y="9"/>
                        <a:pt x="2" y="9"/>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950"/>
                <p:cNvSpPr>
                  <a:spLocks/>
                </p:cNvSpPr>
                <p:nvPr/>
              </p:nvSpPr>
              <p:spPr bwMode="gray">
                <a:xfrm>
                  <a:off x="2754" y="3494"/>
                  <a:ext cx="9" cy="22"/>
                </a:xfrm>
                <a:custGeom>
                  <a:avLst/>
                  <a:gdLst>
                    <a:gd name="T0" fmla="*/ 941150 w 4"/>
                    <a:gd name="T1" fmla="*/ 0 h 9"/>
                    <a:gd name="T2" fmla="*/ 0 w 4"/>
                    <a:gd name="T3" fmla="*/ 3238163 h 9"/>
                    <a:gd name="T4" fmla="*/ 0 w 4"/>
                    <a:gd name="T5" fmla="*/ 10015065 h 9"/>
                    <a:gd name="T6" fmla="*/ 941150 w 4"/>
                    <a:gd name="T7" fmla="*/ 14708569 h 9"/>
                    <a:gd name="T8" fmla="*/ 1699279 w 4"/>
                    <a:gd name="T9" fmla="*/ 10015065 h 9"/>
                    <a:gd name="T10" fmla="*/ 1699279 w 4"/>
                    <a:gd name="T11" fmla="*/ 3238163 h 9"/>
                    <a:gd name="T12" fmla="*/ 941150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cubicBezTo>
                        <a:pt x="1" y="0"/>
                        <a:pt x="0" y="1"/>
                        <a:pt x="0" y="2"/>
                      </a:cubicBezTo>
                      <a:cubicBezTo>
                        <a:pt x="0" y="6"/>
                        <a:pt x="0" y="6"/>
                        <a:pt x="0" y="6"/>
                      </a:cubicBezTo>
                      <a:cubicBezTo>
                        <a:pt x="0" y="7"/>
                        <a:pt x="1" y="9"/>
                        <a:pt x="2" y="9"/>
                      </a:cubicBezTo>
                      <a:cubicBezTo>
                        <a:pt x="3" y="9"/>
                        <a:pt x="4" y="7"/>
                        <a:pt x="4" y="6"/>
                      </a:cubicBezTo>
                      <a:cubicBezTo>
                        <a:pt x="4" y="2"/>
                        <a:pt x="4" y="2"/>
                        <a:pt x="4" y="2"/>
                      </a:cubicBezTo>
                      <a:cubicBezTo>
                        <a:pt x="4" y="1"/>
                        <a:pt x="3" y="0"/>
                        <a:pt x="2" y="0"/>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51"/>
                <p:cNvSpPr>
                  <a:spLocks/>
                </p:cNvSpPr>
                <p:nvPr/>
              </p:nvSpPr>
              <p:spPr bwMode="gray">
                <a:xfrm>
                  <a:off x="2702" y="3494"/>
                  <a:ext cx="33" cy="41"/>
                </a:xfrm>
                <a:custGeom>
                  <a:avLst/>
                  <a:gdLst>
                    <a:gd name="T0" fmla="*/ 11919100 w 14"/>
                    <a:gd name="T1" fmla="*/ 0 h 17"/>
                    <a:gd name="T2" fmla="*/ 3468116 w 14"/>
                    <a:gd name="T3" fmla="*/ 6551269 h 17"/>
                    <a:gd name="T4" fmla="*/ 1947959 w 14"/>
                    <a:gd name="T5" fmla="*/ 9247897 h 17"/>
                    <a:gd name="T6" fmla="*/ 2769339 w 14"/>
                    <a:gd name="T7" fmla="*/ 19586571 h 17"/>
                    <a:gd name="T8" fmla="*/ 10823100 w 14"/>
                    <a:gd name="T9" fmla="*/ 18516268 h 17"/>
                    <a:gd name="T10" fmla="*/ 11919100 w 14"/>
                    <a:gd name="T11" fmla="*/ 14675641 h 17"/>
                    <a:gd name="T12" fmla="*/ 12766097 w 14"/>
                    <a:gd name="T13" fmla="*/ 1126304 h 17"/>
                    <a:gd name="T14" fmla="*/ 11919100 w 14"/>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7"/>
                    <a:gd name="T26" fmla="*/ 14 w 1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7">
                      <a:moveTo>
                        <a:pt x="13" y="0"/>
                      </a:moveTo>
                      <a:cubicBezTo>
                        <a:pt x="13" y="0"/>
                        <a:pt x="5" y="4"/>
                        <a:pt x="4" y="5"/>
                      </a:cubicBezTo>
                      <a:cubicBezTo>
                        <a:pt x="3" y="6"/>
                        <a:pt x="2" y="6"/>
                        <a:pt x="2" y="7"/>
                      </a:cubicBezTo>
                      <a:cubicBezTo>
                        <a:pt x="0" y="10"/>
                        <a:pt x="0" y="14"/>
                        <a:pt x="3" y="15"/>
                      </a:cubicBezTo>
                      <a:cubicBezTo>
                        <a:pt x="6" y="17"/>
                        <a:pt x="10" y="17"/>
                        <a:pt x="12" y="14"/>
                      </a:cubicBezTo>
                      <a:cubicBezTo>
                        <a:pt x="12" y="13"/>
                        <a:pt x="12" y="12"/>
                        <a:pt x="13" y="11"/>
                      </a:cubicBezTo>
                      <a:cubicBezTo>
                        <a:pt x="13" y="9"/>
                        <a:pt x="14" y="1"/>
                        <a:pt x="14" y="1"/>
                      </a:cubicBezTo>
                      <a:cubicBezTo>
                        <a:pt x="14" y="0"/>
                        <a:pt x="13" y="0"/>
                        <a:pt x="13" y="0"/>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7" name="Oval 960"/>
              <p:cNvSpPr>
                <a:spLocks noChangeArrowheads="1"/>
              </p:cNvSpPr>
              <p:nvPr/>
            </p:nvSpPr>
            <p:spPr bwMode="gray">
              <a:xfrm>
                <a:off x="2584" y="3324"/>
                <a:ext cx="292" cy="293"/>
              </a:xfrm>
              <a:prstGeom prst="ellipse">
                <a:avLst/>
              </a:prstGeom>
              <a:noFill/>
              <a:ln w="41275">
                <a:solidFill>
                  <a:srgbClr val="76B043"/>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0" name="Group 1306"/>
            <p:cNvGrpSpPr>
              <a:grpSpLocks/>
            </p:cNvGrpSpPr>
            <p:nvPr/>
          </p:nvGrpSpPr>
          <p:grpSpPr bwMode="auto">
            <a:xfrm>
              <a:off x="321" y="2118"/>
              <a:ext cx="296" cy="293"/>
              <a:chOff x="1746" y="3681"/>
              <a:chExt cx="296" cy="293"/>
            </a:xfrm>
          </p:grpSpPr>
          <p:grpSp>
            <p:nvGrpSpPr>
              <p:cNvPr id="56" name="Group 1305"/>
              <p:cNvGrpSpPr>
                <a:grpSpLocks/>
              </p:cNvGrpSpPr>
              <p:nvPr/>
            </p:nvGrpSpPr>
            <p:grpSpPr bwMode="auto">
              <a:xfrm>
                <a:off x="1747" y="3681"/>
                <a:ext cx="295" cy="293"/>
                <a:chOff x="1747" y="3681"/>
                <a:chExt cx="295" cy="293"/>
              </a:xfrm>
            </p:grpSpPr>
            <p:sp>
              <p:nvSpPr>
                <p:cNvPr id="58" name="Oval 961"/>
                <p:cNvSpPr>
                  <a:spLocks noChangeArrowheads="1"/>
                </p:cNvSpPr>
                <p:nvPr/>
              </p:nvSpPr>
              <p:spPr bwMode="gray">
                <a:xfrm>
                  <a:off x="1747" y="3681"/>
                  <a:ext cx="295" cy="293"/>
                </a:xfrm>
                <a:prstGeom prst="ellipse">
                  <a:avLst/>
                </a:prstGeom>
                <a:solidFill>
                  <a:srgbClr val="FBDB8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nvGrpSpPr>
                <p:cNvPr id="59" name="Group 1304"/>
                <p:cNvGrpSpPr>
                  <a:grpSpLocks/>
                </p:cNvGrpSpPr>
                <p:nvPr/>
              </p:nvGrpSpPr>
              <p:grpSpPr bwMode="auto">
                <a:xfrm>
                  <a:off x="1834" y="3753"/>
                  <a:ext cx="120" cy="149"/>
                  <a:chOff x="2286" y="3742"/>
                  <a:chExt cx="120" cy="149"/>
                </a:xfrm>
              </p:grpSpPr>
              <p:sp>
                <p:nvSpPr>
                  <p:cNvPr id="60" name="Freeform 967"/>
                  <p:cNvSpPr>
                    <a:spLocks/>
                  </p:cNvSpPr>
                  <p:nvPr/>
                </p:nvSpPr>
                <p:spPr bwMode="gray">
                  <a:xfrm>
                    <a:off x="2286" y="3742"/>
                    <a:ext cx="85" cy="133"/>
                  </a:xfrm>
                  <a:custGeom>
                    <a:avLst/>
                    <a:gdLst>
                      <a:gd name="T0" fmla="*/ 23229985 w 36"/>
                      <a:gd name="T1" fmla="*/ 57461154 h 56"/>
                      <a:gd name="T2" fmla="*/ 6662012 w 36"/>
                      <a:gd name="T3" fmla="*/ 57461154 h 56"/>
                      <a:gd name="T4" fmla="*/ 0 w 36"/>
                      <a:gd name="T5" fmla="*/ 51413739 h 56"/>
                      <a:gd name="T6" fmla="*/ 0 w 36"/>
                      <a:gd name="T7" fmla="*/ 7280411 h 56"/>
                      <a:gd name="T8" fmla="*/ 6662012 w 36"/>
                      <a:gd name="T9" fmla="*/ 0 h 56"/>
                      <a:gd name="T10" fmla="*/ 26929282 w 36"/>
                      <a:gd name="T11" fmla="*/ 0 h 56"/>
                      <a:gd name="T12" fmla="*/ 33681762 w 36"/>
                      <a:gd name="T13" fmla="*/ 7280411 h 56"/>
                      <a:gd name="T14" fmla="*/ 33681762 w 36"/>
                      <a:gd name="T15" fmla="*/ 20751076 h 56"/>
                      <a:gd name="T16" fmla="*/ 31608891 w 36"/>
                      <a:gd name="T17" fmla="*/ 19419104 h 56"/>
                      <a:gd name="T18" fmla="*/ 29992167 w 36"/>
                      <a:gd name="T19" fmla="*/ 19419104 h 56"/>
                      <a:gd name="T20" fmla="*/ 29992167 w 36"/>
                      <a:gd name="T21" fmla="*/ 7280411 h 56"/>
                      <a:gd name="T22" fmla="*/ 28785805 w 36"/>
                      <a:gd name="T23" fmla="*/ 5955405 h 56"/>
                      <a:gd name="T24" fmla="*/ 4679928 w 36"/>
                      <a:gd name="T25" fmla="*/ 5955405 h 56"/>
                      <a:gd name="T26" fmla="*/ 3548896 w 36"/>
                      <a:gd name="T27" fmla="*/ 7280411 h 56"/>
                      <a:gd name="T28" fmla="*/ 3548896 w 36"/>
                      <a:gd name="T29" fmla="*/ 47055944 h 56"/>
                      <a:gd name="T30" fmla="*/ 4679928 w 36"/>
                      <a:gd name="T31" fmla="*/ 49283806 h 56"/>
                      <a:gd name="T32" fmla="*/ 18588877 w 36"/>
                      <a:gd name="T33" fmla="*/ 49283806 h 56"/>
                      <a:gd name="T34" fmla="*/ 18588877 w 36"/>
                      <a:gd name="T35" fmla="*/ 50173811 h 56"/>
                      <a:gd name="T36" fmla="*/ 23229985 w 36"/>
                      <a:gd name="T37" fmla="*/ 57461154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56"/>
                      <a:gd name="T59" fmla="*/ 36 w 36"/>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56">
                        <a:moveTo>
                          <a:pt x="25" y="56"/>
                        </a:moveTo>
                        <a:cubicBezTo>
                          <a:pt x="7" y="56"/>
                          <a:pt x="7" y="56"/>
                          <a:pt x="7" y="56"/>
                        </a:cubicBezTo>
                        <a:cubicBezTo>
                          <a:pt x="4" y="56"/>
                          <a:pt x="0" y="53"/>
                          <a:pt x="0" y="50"/>
                        </a:cubicBezTo>
                        <a:cubicBezTo>
                          <a:pt x="0" y="7"/>
                          <a:pt x="0" y="7"/>
                          <a:pt x="0" y="7"/>
                        </a:cubicBezTo>
                        <a:cubicBezTo>
                          <a:pt x="0" y="3"/>
                          <a:pt x="3" y="0"/>
                          <a:pt x="7" y="0"/>
                        </a:cubicBezTo>
                        <a:cubicBezTo>
                          <a:pt x="29" y="0"/>
                          <a:pt x="29" y="0"/>
                          <a:pt x="29" y="0"/>
                        </a:cubicBezTo>
                        <a:cubicBezTo>
                          <a:pt x="33" y="0"/>
                          <a:pt x="36" y="3"/>
                          <a:pt x="36" y="7"/>
                        </a:cubicBezTo>
                        <a:cubicBezTo>
                          <a:pt x="36" y="20"/>
                          <a:pt x="36" y="20"/>
                          <a:pt x="36" y="20"/>
                        </a:cubicBezTo>
                        <a:cubicBezTo>
                          <a:pt x="35" y="19"/>
                          <a:pt x="34" y="19"/>
                          <a:pt x="34" y="19"/>
                        </a:cubicBezTo>
                        <a:cubicBezTo>
                          <a:pt x="33" y="19"/>
                          <a:pt x="32" y="19"/>
                          <a:pt x="32" y="19"/>
                        </a:cubicBezTo>
                        <a:cubicBezTo>
                          <a:pt x="32" y="7"/>
                          <a:pt x="32" y="7"/>
                          <a:pt x="32" y="7"/>
                        </a:cubicBezTo>
                        <a:cubicBezTo>
                          <a:pt x="32" y="6"/>
                          <a:pt x="32" y="6"/>
                          <a:pt x="31" y="6"/>
                        </a:cubicBezTo>
                        <a:cubicBezTo>
                          <a:pt x="5" y="6"/>
                          <a:pt x="5" y="6"/>
                          <a:pt x="5" y="6"/>
                        </a:cubicBezTo>
                        <a:cubicBezTo>
                          <a:pt x="4" y="6"/>
                          <a:pt x="4" y="6"/>
                          <a:pt x="4" y="7"/>
                        </a:cubicBezTo>
                        <a:cubicBezTo>
                          <a:pt x="4" y="46"/>
                          <a:pt x="4" y="46"/>
                          <a:pt x="4" y="46"/>
                        </a:cubicBezTo>
                        <a:cubicBezTo>
                          <a:pt x="4" y="47"/>
                          <a:pt x="4" y="48"/>
                          <a:pt x="5" y="48"/>
                        </a:cubicBezTo>
                        <a:cubicBezTo>
                          <a:pt x="20" y="48"/>
                          <a:pt x="20" y="48"/>
                          <a:pt x="20" y="48"/>
                        </a:cubicBezTo>
                        <a:cubicBezTo>
                          <a:pt x="20" y="48"/>
                          <a:pt x="20" y="48"/>
                          <a:pt x="20" y="49"/>
                        </a:cubicBezTo>
                        <a:cubicBezTo>
                          <a:pt x="22" y="51"/>
                          <a:pt x="24" y="53"/>
                          <a:pt x="25" y="56"/>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968"/>
                  <p:cNvSpPr>
                    <a:spLocks/>
                  </p:cNvSpPr>
                  <p:nvPr/>
                </p:nvSpPr>
                <p:spPr bwMode="gray">
                  <a:xfrm>
                    <a:off x="2321" y="3794"/>
                    <a:ext cx="85" cy="97"/>
                  </a:xfrm>
                  <a:custGeom>
                    <a:avLst/>
                    <a:gdLst>
                      <a:gd name="T0" fmla="*/ 33681762 w 36"/>
                      <a:gd name="T1" fmla="*/ 22042242 h 41"/>
                      <a:gd name="T2" fmla="*/ 30767892 w 36"/>
                      <a:gd name="T3" fmla="*/ 18261471 h 41"/>
                      <a:gd name="T4" fmla="*/ 20559011 w 36"/>
                      <a:gd name="T5" fmla="*/ 14272469 h 41"/>
                      <a:gd name="T6" fmla="*/ 20559011 w 36"/>
                      <a:gd name="T7" fmla="*/ 3624642 h 41"/>
                      <a:gd name="T8" fmla="*/ 17710654 w 36"/>
                      <a:gd name="T9" fmla="*/ 0 h 41"/>
                      <a:gd name="T10" fmla="*/ 13898234 w 36"/>
                      <a:gd name="T11" fmla="*/ 3624642 h 41"/>
                      <a:gd name="T12" fmla="*/ 13898234 w 36"/>
                      <a:gd name="T13" fmla="*/ 21161764 h 41"/>
                      <a:gd name="T14" fmla="*/ 7500983 w 36"/>
                      <a:gd name="T15" fmla="*/ 14272469 h 41"/>
                      <a:gd name="T16" fmla="*/ 5519057 w 36"/>
                      <a:gd name="T17" fmla="*/ 15493431 h 41"/>
                      <a:gd name="T18" fmla="*/ 15104625 w 36"/>
                      <a:gd name="T19" fmla="*/ 38722211 h 41"/>
                      <a:gd name="T20" fmla="*/ 15104625 w 36"/>
                      <a:gd name="T21" fmla="*/ 39423234 h 41"/>
                      <a:gd name="T22" fmla="*/ 15104625 w 36"/>
                      <a:gd name="T23" fmla="*/ 39423234 h 41"/>
                      <a:gd name="T24" fmla="*/ 15729751 w 36"/>
                      <a:gd name="T25" fmla="*/ 39423234 h 41"/>
                      <a:gd name="T26" fmla="*/ 29992167 w 36"/>
                      <a:gd name="T27" fmla="*/ 39423234 h 41"/>
                      <a:gd name="T28" fmla="*/ 30767892 w 36"/>
                      <a:gd name="T29" fmla="*/ 38722211 h 41"/>
                      <a:gd name="T30" fmla="*/ 30767892 w 36"/>
                      <a:gd name="T31" fmla="*/ 34628222 h 41"/>
                      <a:gd name="T32" fmla="*/ 33681762 w 36"/>
                      <a:gd name="T33" fmla="*/ 28880532 h 41"/>
                      <a:gd name="T34" fmla="*/ 33681762 w 36"/>
                      <a:gd name="T35" fmla="*/ 22042242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1"/>
                      <a:gd name="T56" fmla="*/ 36 w 3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1">
                        <a:moveTo>
                          <a:pt x="36" y="23"/>
                        </a:moveTo>
                        <a:cubicBezTo>
                          <a:pt x="36" y="21"/>
                          <a:pt x="35" y="20"/>
                          <a:pt x="33" y="19"/>
                        </a:cubicBezTo>
                        <a:cubicBezTo>
                          <a:pt x="26" y="16"/>
                          <a:pt x="22" y="15"/>
                          <a:pt x="22" y="15"/>
                        </a:cubicBezTo>
                        <a:cubicBezTo>
                          <a:pt x="22" y="4"/>
                          <a:pt x="22" y="4"/>
                          <a:pt x="22" y="4"/>
                        </a:cubicBezTo>
                        <a:cubicBezTo>
                          <a:pt x="22" y="2"/>
                          <a:pt x="21" y="0"/>
                          <a:pt x="19" y="0"/>
                        </a:cubicBezTo>
                        <a:cubicBezTo>
                          <a:pt x="16" y="0"/>
                          <a:pt x="15" y="2"/>
                          <a:pt x="15" y="4"/>
                        </a:cubicBezTo>
                        <a:cubicBezTo>
                          <a:pt x="15" y="22"/>
                          <a:pt x="15" y="22"/>
                          <a:pt x="15" y="22"/>
                        </a:cubicBezTo>
                        <a:cubicBezTo>
                          <a:pt x="13" y="20"/>
                          <a:pt x="11" y="15"/>
                          <a:pt x="8" y="15"/>
                        </a:cubicBezTo>
                        <a:cubicBezTo>
                          <a:pt x="7" y="15"/>
                          <a:pt x="6" y="15"/>
                          <a:pt x="6" y="16"/>
                        </a:cubicBezTo>
                        <a:cubicBezTo>
                          <a:pt x="0" y="20"/>
                          <a:pt x="13" y="26"/>
                          <a:pt x="16" y="40"/>
                        </a:cubicBezTo>
                        <a:cubicBezTo>
                          <a:pt x="16" y="40"/>
                          <a:pt x="16" y="41"/>
                          <a:pt x="16" y="41"/>
                        </a:cubicBezTo>
                        <a:cubicBezTo>
                          <a:pt x="16" y="41"/>
                          <a:pt x="16" y="41"/>
                          <a:pt x="16" y="41"/>
                        </a:cubicBezTo>
                        <a:cubicBezTo>
                          <a:pt x="17" y="41"/>
                          <a:pt x="17" y="41"/>
                          <a:pt x="17" y="41"/>
                        </a:cubicBezTo>
                        <a:cubicBezTo>
                          <a:pt x="32" y="41"/>
                          <a:pt x="32" y="41"/>
                          <a:pt x="32" y="41"/>
                        </a:cubicBezTo>
                        <a:cubicBezTo>
                          <a:pt x="33" y="41"/>
                          <a:pt x="33" y="41"/>
                          <a:pt x="33" y="40"/>
                        </a:cubicBezTo>
                        <a:cubicBezTo>
                          <a:pt x="33" y="36"/>
                          <a:pt x="33" y="36"/>
                          <a:pt x="33" y="36"/>
                        </a:cubicBezTo>
                        <a:cubicBezTo>
                          <a:pt x="33" y="34"/>
                          <a:pt x="36" y="33"/>
                          <a:pt x="36" y="30"/>
                        </a:cubicBezTo>
                        <a:lnTo>
                          <a:pt x="36" y="23"/>
                        </a:lnTo>
                        <a:close/>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969"/>
                  <p:cNvSpPr>
                    <a:spLocks/>
                  </p:cNvSpPr>
                  <p:nvPr/>
                </p:nvSpPr>
                <p:spPr bwMode="gray">
                  <a:xfrm>
                    <a:off x="2305" y="3771"/>
                    <a:ext cx="49" cy="7"/>
                  </a:xfrm>
                  <a:custGeom>
                    <a:avLst/>
                    <a:gdLst>
                      <a:gd name="T0" fmla="*/ 16174088 w 21"/>
                      <a:gd name="T1" fmla="*/ 1697572 h 3"/>
                      <a:gd name="T2" fmla="*/ 15628440 w 21"/>
                      <a:gd name="T3" fmla="*/ 0 h 3"/>
                      <a:gd name="T4" fmla="*/ 727531 w 21"/>
                      <a:gd name="T5" fmla="*/ 0 h 3"/>
                      <a:gd name="T6" fmla="*/ 0 w 21"/>
                      <a:gd name="T7" fmla="*/ 1697572 h 3"/>
                      <a:gd name="T8" fmla="*/ 727531 w 21"/>
                      <a:gd name="T9" fmla="*/ 2243220 h 3"/>
                      <a:gd name="T10" fmla="*/ 15628440 w 21"/>
                      <a:gd name="T11" fmla="*/ 2243220 h 3"/>
                      <a:gd name="T12" fmla="*/ 16174088 w 21"/>
                      <a:gd name="T13" fmla="*/ 1697572 h 3"/>
                      <a:gd name="T14" fmla="*/ 0 60000 65536"/>
                      <a:gd name="T15" fmla="*/ 0 60000 65536"/>
                      <a:gd name="T16" fmla="*/ 0 60000 65536"/>
                      <a:gd name="T17" fmla="*/ 0 60000 65536"/>
                      <a:gd name="T18" fmla="*/ 0 60000 65536"/>
                      <a:gd name="T19" fmla="*/ 0 60000 65536"/>
                      <a:gd name="T20" fmla="*/ 0 60000 65536"/>
                      <a:gd name="T21" fmla="*/ 0 w 21"/>
                      <a:gd name="T22" fmla="*/ 0 h 3"/>
                      <a:gd name="T23" fmla="*/ 21 w 2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
                        <a:moveTo>
                          <a:pt x="21" y="2"/>
                        </a:moveTo>
                        <a:cubicBezTo>
                          <a:pt x="21" y="1"/>
                          <a:pt x="21" y="0"/>
                          <a:pt x="20" y="0"/>
                        </a:cubicBezTo>
                        <a:cubicBezTo>
                          <a:pt x="1" y="0"/>
                          <a:pt x="1" y="0"/>
                          <a:pt x="1" y="0"/>
                        </a:cubicBezTo>
                        <a:cubicBezTo>
                          <a:pt x="0" y="0"/>
                          <a:pt x="0" y="1"/>
                          <a:pt x="0" y="2"/>
                        </a:cubicBezTo>
                        <a:cubicBezTo>
                          <a:pt x="0" y="2"/>
                          <a:pt x="0" y="3"/>
                          <a:pt x="1" y="3"/>
                        </a:cubicBezTo>
                        <a:cubicBezTo>
                          <a:pt x="20" y="3"/>
                          <a:pt x="20" y="3"/>
                          <a:pt x="20" y="3"/>
                        </a:cubicBezTo>
                        <a:cubicBezTo>
                          <a:pt x="21" y="3"/>
                          <a:pt x="21" y="2"/>
                          <a:pt x="21" y="2"/>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970"/>
                  <p:cNvSpPr>
                    <a:spLocks/>
                  </p:cNvSpPr>
                  <p:nvPr/>
                </p:nvSpPr>
                <p:spPr bwMode="gray">
                  <a:xfrm>
                    <a:off x="2305" y="3790"/>
                    <a:ext cx="42" cy="7"/>
                  </a:xfrm>
                  <a:custGeom>
                    <a:avLst/>
                    <a:gdLst>
                      <a:gd name="T0" fmla="*/ 13906440 w 18"/>
                      <a:gd name="T1" fmla="*/ 727531 h 3"/>
                      <a:gd name="T2" fmla="*/ 12213087 w 18"/>
                      <a:gd name="T3" fmla="*/ 0 h 3"/>
                      <a:gd name="T4" fmla="*/ 727531 w 18"/>
                      <a:gd name="T5" fmla="*/ 0 h 3"/>
                      <a:gd name="T6" fmla="*/ 0 w 18"/>
                      <a:gd name="T7" fmla="*/ 727531 h 3"/>
                      <a:gd name="T8" fmla="*/ 727531 w 18"/>
                      <a:gd name="T9" fmla="*/ 2243220 h 3"/>
                      <a:gd name="T10" fmla="*/ 12213087 w 18"/>
                      <a:gd name="T11" fmla="*/ 2243220 h 3"/>
                      <a:gd name="T12" fmla="*/ 13906440 w 18"/>
                      <a:gd name="T13" fmla="*/ 727531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1"/>
                        </a:moveTo>
                        <a:cubicBezTo>
                          <a:pt x="18" y="1"/>
                          <a:pt x="17" y="0"/>
                          <a:pt x="16" y="0"/>
                        </a:cubicBezTo>
                        <a:cubicBezTo>
                          <a:pt x="1" y="0"/>
                          <a:pt x="1" y="0"/>
                          <a:pt x="1" y="0"/>
                        </a:cubicBezTo>
                        <a:cubicBezTo>
                          <a:pt x="0" y="0"/>
                          <a:pt x="0" y="1"/>
                          <a:pt x="0" y="1"/>
                        </a:cubicBezTo>
                        <a:cubicBezTo>
                          <a:pt x="0" y="2"/>
                          <a:pt x="0" y="3"/>
                          <a:pt x="1" y="3"/>
                        </a:cubicBezTo>
                        <a:cubicBezTo>
                          <a:pt x="16" y="3"/>
                          <a:pt x="16" y="3"/>
                          <a:pt x="16" y="3"/>
                        </a:cubicBezTo>
                        <a:cubicBezTo>
                          <a:pt x="17" y="3"/>
                          <a:pt x="18" y="2"/>
                          <a:pt x="18" y="1"/>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971"/>
                  <p:cNvSpPr>
                    <a:spLocks/>
                  </p:cNvSpPr>
                  <p:nvPr/>
                </p:nvSpPr>
                <p:spPr bwMode="gray">
                  <a:xfrm>
                    <a:off x="2305" y="3809"/>
                    <a:ext cx="30" cy="4"/>
                  </a:xfrm>
                  <a:custGeom>
                    <a:avLst/>
                    <a:gdLst>
                      <a:gd name="T0" fmla="*/ 8374521 w 13"/>
                      <a:gd name="T1" fmla="*/ 65536 h 2"/>
                      <a:gd name="T2" fmla="*/ 7890157 w 13"/>
                      <a:gd name="T3" fmla="*/ 0 h 2"/>
                      <a:gd name="T4" fmla="*/ 642025 w 13"/>
                      <a:gd name="T5" fmla="*/ 0 h 2"/>
                      <a:gd name="T6" fmla="*/ 0 w 13"/>
                      <a:gd name="T7" fmla="*/ 65536 h 2"/>
                      <a:gd name="T8" fmla="*/ 642025 w 13"/>
                      <a:gd name="T9" fmla="*/ 131072 h 2"/>
                      <a:gd name="T10" fmla="*/ 7890157 w 13"/>
                      <a:gd name="T11" fmla="*/ 131072 h 2"/>
                      <a:gd name="T12" fmla="*/ 8374521 w 13"/>
                      <a:gd name="T13" fmla="*/ 65536 h 2"/>
                      <a:gd name="T14" fmla="*/ 0 60000 65536"/>
                      <a:gd name="T15" fmla="*/ 0 60000 65536"/>
                      <a:gd name="T16" fmla="*/ 0 60000 65536"/>
                      <a:gd name="T17" fmla="*/ 0 60000 65536"/>
                      <a:gd name="T18" fmla="*/ 0 60000 65536"/>
                      <a:gd name="T19" fmla="*/ 0 60000 65536"/>
                      <a:gd name="T20" fmla="*/ 0 60000 65536"/>
                      <a:gd name="T21" fmla="*/ 0 w 13"/>
                      <a:gd name="T22" fmla="*/ 0 h 2"/>
                      <a:gd name="T23" fmla="*/ 13 w 1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
                        <a:moveTo>
                          <a:pt x="13" y="1"/>
                        </a:moveTo>
                        <a:cubicBezTo>
                          <a:pt x="13" y="0"/>
                          <a:pt x="13" y="0"/>
                          <a:pt x="12" y="0"/>
                        </a:cubicBezTo>
                        <a:cubicBezTo>
                          <a:pt x="1" y="0"/>
                          <a:pt x="1" y="0"/>
                          <a:pt x="1" y="0"/>
                        </a:cubicBezTo>
                        <a:cubicBezTo>
                          <a:pt x="0" y="0"/>
                          <a:pt x="0" y="0"/>
                          <a:pt x="0" y="1"/>
                        </a:cubicBezTo>
                        <a:cubicBezTo>
                          <a:pt x="0" y="2"/>
                          <a:pt x="0" y="2"/>
                          <a:pt x="1" y="2"/>
                        </a:cubicBezTo>
                        <a:cubicBezTo>
                          <a:pt x="12" y="2"/>
                          <a:pt x="12" y="2"/>
                          <a:pt x="12" y="2"/>
                        </a:cubicBezTo>
                        <a:cubicBezTo>
                          <a:pt x="13" y="2"/>
                          <a:pt x="13" y="2"/>
                          <a:pt x="13" y="1"/>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7" name="Oval 1016"/>
              <p:cNvSpPr>
                <a:spLocks noChangeArrowheads="1"/>
              </p:cNvSpPr>
              <p:nvPr/>
            </p:nvSpPr>
            <p:spPr bwMode="gray">
              <a:xfrm>
                <a:off x="1746" y="3681"/>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1" name="Group 1300"/>
            <p:cNvGrpSpPr>
              <a:grpSpLocks/>
            </p:cNvGrpSpPr>
            <p:nvPr/>
          </p:nvGrpSpPr>
          <p:grpSpPr bwMode="auto">
            <a:xfrm>
              <a:off x="2064" y="2119"/>
              <a:ext cx="292" cy="293"/>
              <a:chOff x="4711" y="3162"/>
              <a:chExt cx="292" cy="293"/>
            </a:xfrm>
          </p:grpSpPr>
          <p:sp>
            <p:nvSpPr>
              <p:cNvPr id="51" name="Oval 1242"/>
              <p:cNvSpPr>
                <a:spLocks noChangeArrowheads="1"/>
              </p:cNvSpPr>
              <p:nvPr/>
            </p:nvSpPr>
            <p:spPr bwMode="gray">
              <a:xfrm>
                <a:off x="4711" y="3162"/>
                <a:ext cx="292" cy="293"/>
              </a:xfrm>
              <a:prstGeom prst="ellipse">
                <a:avLst/>
              </a:prstGeom>
              <a:solidFill>
                <a:srgbClr val="E0E9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52" name="Oval 1129"/>
              <p:cNvSpPr>
                <a:spLocks noChangeArrowheads="1"/>
              </p:cNvSpPr>
              <p:nvPr/>
            </p:nvSpPr>
            <p:spPr bwMode="gray">
              <a:xfrm>
                <a:off x="4711" y="3162"/>
                <a:ext cx="292" cy="293"/>
              </a:xfrm>
              <a:prstGeom prst="ellipse">
                <a:avLst/>
              </a:prstGeom>
              <a:noFill/>
              <a:ln w="41275">
                <a:solidFill>
                  <a:srgbClr val="76B043"/>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nvGrpSpPr>
              <p:cNvPr id="53" name="Group 1299"/>
              <p:cNvGrpSpPr>
                <a:grpSpLocks/>
              </p:cNvGrpSpPr>
              <p:nvPr/>
            </p:nvGrpSpPr>
            <p:grpSpPr bwMode="auto">
              <a:xfrm>
                <a:off x="4787" y="3235"/>
                <a:ext cx="140" cy="146"/>
                <a:chOff x="4788" y="3229"/>
                <a:chExt cx="140" cy="146"/>
              </a:xfrm>
            </p:grpSpPr>
            <p:sp>
              <p:nvSpPr>
                <p:cNvPr id="54" name="Freeform 1121"/>
                <p:cNvSpPr>
                  <a:spLocks/>
                </p:cNvSpPr>
                <p:nvPr/>
              </p:nvSpPr>
              <p:spPr bwMode="gray">
                <a:xfrm>
                  <a:off x="4788" y="3309"/>
                  <a:ext cx="140" cy="66"/>
                </a:xfrm>
                <a:custGeom>
                  <a:avLst/>
                  <a:gdLst>
                    <a:gd name="T0" fmla="*/ 49366174 w 59"/>
                    <a:gd name="T1" fmla="*/ 7350479 h 28"/>
                    <a:gd name="T2" fmla="*/ 38393861 w 59"/>
                    <a:gd name="T3" fmla="*/ 12766097 h 28"/>
                    <a:gd name="T4" fmla="*/ 26389651 w 59"/>
                    <a:gd name="T5" fmla="*/ 12766097 h 28"/>
                    <a:gd name="T6" fmla="*/ 35302139 w 59"/>
                    <a:gd name="T7" fmla="*/ 10823100 h 28"/>
                    <a:gd name="T8" fmla="*/ 43402254 w 59"/>
                    <a:gd name="T9" fmla="*/ 5415920 h 28"/>
                    <a:gd name="T10" fmla="*/ 29411029 w 59"/>
                    <a:gd name="T11" fmla="*/ 5415920 h 28"/>
                    <a:gd name="T12" fmla="*/ 15268298 w 59"/>
                    <a:gd name="T13" fmla="*/ 6527728 h 28"/>
                    <a:gd name="T14" fmla="*/ 0 w 59"/>
                    <a:gd name="T15" fmla="*/ 16148482 h 28"/>
                    <a:gd name="T16" fmla="*/ 8981626 w 59"/>
                    <a:gd name="T17" fmla="*/ 25511593 h 28"/>
                    <a:gd name="T18" fmla="*/ 18290950 w 59"/>
                    <a:gd name="T19" fmla="*/ 20120369 h 28"/>
                    <a:gd name="T20" fmla="*/ 42500491 w 59"/>
                    <a:gd name="T21" fmla="*/ 19269278 h 28"/>
                    <a:gd name="T22" fmla="*/ 59581096 w 59"/>
                    <a:gd name="T23" fmla="*/ 4591618 h 28"/>
                    <a:gd name="T24" fmla="*/ 49366174 w 59"/>
                    <a:gd name="T25" fmla="*/ 7350479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28"/>
                    <a:gd name="T41" fmla="*/ 59 w 5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28">
                      <a:moveTo>
                        <a:pt x="49" y="8"/>
                      </a:moveTo>
                      <a:cubicBezTo>
                        <a:pt x="45" y="11"/>
                        <a:pt x="42" y="14"/>
                        <a:pt x="38" y="14"/>
                      </a:cubicBezTo>
                      <a:cubicBezTo>
                        <a:pt x="31" y="15"/>
                        <a:pt x="28" y="15"/>
                        <a:pt x="26" y="14"/>
                      </a:cubicBezTo>
                      <a:cubicBezTo>
                        <a:pt x="23" y="11"/>
                        <a:pt x="26" y="12"/>
                        <a:pt x="35" y="12"/>
                      </a:cubicBezTo>
                      <a:cubicBezTo>
                        <a:pt x="45" y="11"/>
                        <a:pt x="43" y="6"/>
                        <a:pt x="43" y="6"/>
                      </a:cubicBezTo>
                      <a:cubicBezTo>
                        <a:pt x="41" y="6"/>
                        <a:pt x="38" y="6"/>
                        <a:pt x="29" y="6"/>
                      </a:cubicBezTo>
                      <a:cubicBezTo>
                        <a:pt x="25" y="6"/>
                        <a:pt x="18" y="6"/>
                        <a:pt x="15" y="7"/>
                      </a:cubicBezTo>
                      <a:cubicBezTo>
                        <a:pt x="11" y="7"/>
                        <a:pt x="5" y="14"/>
                        <a:pt x="0" y="18"/>
                      </a:cubicBezTo>
                      <a:cubicBezTo>
                        <a:pt x="9" y="28"/>
                        <a:pt x="9" y="28"/>
                        <a:pt x="9" y="28"/>
                      </a:cubicBezTo>
                      <a:cubicBezTo>
                        <a:pt x="11" y="26"/>
                        <a:pt x="15" y="22"/>
                        <a:pt x="18" y="22"/>
                      </a:cubicBezTo>
                      <a:cubicBezTo>
                        <a:pt x="22" y="22"/>
                        <a:pt x="38" y="22"/>
                        <a:pt x="42" y="21"/>
                      </a:cubicBezTo>
                      <a:cubicBezTo>
                        <a:pt x="51" y="15"/>
                        <a:pt x="59" y="5"/>
                        <a:pt x="59" y="5"/>
                      </a:cubicBezTo>
                      <a:cubicBezTo>
                        <a:pt x="59" y="5"/>
                        <a:pt x="56" y="0"/>
                        <a:pt x="49" y="8"/>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122"/>
                <p:cNvSpPr>
                  <a:spLocks/>
                </p:cNvSpPr>
                <p:nvPr/>
              </p:nvSpPr>
              <p:spPr bwMode="gray">
                <a:xfrm>
                  <a:off x="4817" y="3229"/>
                  <a:ext cx="94" cy="89"/>
                </a:xfrm>
                <a:custGeom>
                  <a:avLst/>
                  <a:gdLst>
                    <a:gd name="T0" fmla="*/ 12876658 w 40"/>
                    <a:gd name="T1" fmla="*/ 18824788 h 38"/>
                    <a:gd name="T2" fmla="*/ 13930633 w 40"/>
                    <a:gd name="T3" fmla="*/ 21390424 h 38"/>
                    <a:gd name="T4" fmla="*/ 15548157 w 40"/>
                    <a:gd name="T5" fmla="*/ 26919085 h 38"/>
                    <a:gd name="T6" fmla="*/ 13930633 w 40"/>
                    <a:gd name="T7" fmla="*/ 26919085 h 38"/>
                    <a:gd name="T8" fmla="*/ 8799895 w 40"/>
                    <a:gd name="T9" fmla="*/ 31081383 h 38"/>
                    <a:gd name="T10" fmla="*/ 24249370 w 40"/>
                    <a:gd name="T11" fmla="*/ 31081383 h 38"/>
                    <a:gd name="T12" fmla="*/ 17274187 w 40"/>
                    <a:gd name="T13" fmla="*/ 26919085 h 38"/>
                    <a:gd name="T14" fmla="*/ 17274187 w 40"/>
                    <a:gd name="T15" fmla="*/ 24495166 h 38"/>
                    <a:gd name="T16" fmla="*/ 19857977 w 40"/>
                    <a:gd name="T17" fmla="*/ 22145910 h 38"/>
                    <a:gd name="T18" fmla="*/ 19857977 w 40"/>
                    <a:gd name="T19" fmla="*/ 21390424 h 38"/>
                    <a:gd name="T20" fmla="*/ 28682314 w 40"/>
                    <a:gd name="T21" fmla="*/ 22145910 h 38"/>
                    <a:gd name="T22" fmla="*/ 34605503 w 40"/>
                    <a:gd name="T23" fmla="*/ 14029517 h 38"/>
                    <a:gd name="T24" fmla="*/ 21790006 w 40"/>
                    <a:gd name="T25" fmla="*/ 14029517 h 38"/>
                    <a:gd name="T26" fmla="*/ 19118620 w 40"/>
                    <a:gd name="T27" fmla="*/ 18824788 h 38"/>
                    <a:gd name="T28" fmla="*/ 29479436 w 40"/>
                    <a:gd name="T29" fmla="*/ 14680487 h 38"/>
                    <a:gd name="T30" fmla="*/ 18009166 w 40"/>
                    <a:gd name="T31" fmla="*/ 21390424 h 38"/>
                    <a:gd name="T32" fmla="*/ 16597134 w 40"/>
                    <a:gd name="T33" fmla="*/ 23158716 h 38"/>
                    <a:gd name="T34" fmla="*/ 16597134 w 40"/>
                    <a:gd name="T35" fmla="*/ 20627397 h 38"/>
                    <a:gd name="T36" fmla="*/ 5927929 w 40"/>
                    <a:gd name="T37" fmla="*/ 4221839 h 38"/>
                    <a:gd name="T38" fmla="*/ 16597134 w 40"/>
                    <a:gd name="T39" fmla="*/ 17170540 h 38"/>
                    <a:gd name="T40" fmla="*/ 17274187 w 40"/>
                    <a:gd name="T41" fmla="*/ 7331242 h 38"/>
                    <a:gd name="T42" fmla="*/ 795113 w 40"/>
                    <a:gd name="T43" fmla="*/ 769642 h 38"/>
                    <a:gd name="T44" fmla="*/ 3261053 w 40"/>
                    <a:gd name="T45" fmla="*/ 14029517 h 38"/>
                    <a:gd name="T46" fmla="*/ 12876658 w 40"/>
                    <a:gd name="T47" fmla="*/ 18824788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38"/>
                    <a:gd name="T74" fmla="*/ 40 w 40"/>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38">
                      <a:moveTo>
                        <a:pt x="15" y="23"/>
                      </a:moveTo>
                      <a:cubicBezTo>
                        <a:pt x="16" y="24"/>
                        <a:pt x="16" y="25"/>
                        <a:pt x="16" y="26"/>
                      </a:cubicBezTo>
                      <a:cubicBezTo>
                        <a:pt x="17" y="29"/>
                        <a:pt x="18" y="31"/>
                        <a:pt x="18" y="33"/>
                      </a:cubicBezTo>
                      <a:cubicBezTo>
                        <a:pt x="17" y="33"/>
                        <a:pt x="16" y="33"/>
                        <a:pt x="16" y="33"/>
                      </a:cubicBezTo>
                      <a:cubicBezTo>
                        <a:pt x="14" y="34"/>
                        <a:pt x="12" y="36"/>
                        <a:pt x="10" y="38"/>
                      </a:cubicBezTo>
                      <a:cubicBezTo>
                        <a:pt x="12" y="38"/>
                        <a:pt x="27" y="38"/>
                        <a:pt x="28" y="38"/>
                      </a:cubicBezTo>
                      <a:cubicBezTo>
                        <a:pt x="25" y="35"/>
                        <a:pt x="22" y="33"/>
                        <a:pt x="20" y="33"/>
                      </a:cubicBezTo>
                      <a:cubicBezTo>
                        <a:pt x="20" y="32"/>
                        <a:pt x="20" y="31"/>
                        <a:pt x="20" y="30"/>
                      </a:cubicBezTo>
                      <a:cubicBezTo>
                        <a:pt x="20" y="30"/>
                        <a:pt x="21" y="28"/>
                        <a:pt x="23" y="27"/>
                      </a:cubicBezTo>
                      <a:cubicBezTo>
                        <a:pt x="23" y="27"/>
                        <a:pt x="23" y="27"/>
                        <a:pt x="23" y="26"/>
                      </a:cubicBezTo>
                      <a:cubicBezTo>
                        <a:pt x="26" y="30"/>
                        <a:pt x="31" y="29"/>
                        <a:pt x="33" y="27"/>
                      </a:cubicBezTo>
                      <a:cubicBezTo>
                        <a:pt x="37" y="24"/>
                        <a:pt x="40" y="17"/>
                        <a:pt x="40" y="17"/>
                      </a:cubicBezTo>
                      <a:cubicBezTo>
                        <a:pt x="39" y="17"/>
                        <a:pt x="31" y="14"/>
                        <a:pt x="25" y="17"/>
                      </a:cubicBezTo>
                      <a:cubicBezTo>
                        <a:pt x="22" y="18"/>
                        <a:pt x="21" y="21"/>
                        <a:pt x="22" y="23"/>
                      </a:cubicBezTo>
                      <a:cubicBezTo>
                        <a:pt x="23" y="22"/>
                        <a:pt x="28" y="17"/>
                        <a:pt x="34" y="18"/>
                      </a:cubicBezTo>
                      <a:cubicBezTo>
                        <a:pt x="34" y="18"/>
                        <a:pt x="29" y="19"/>
                        <a:pt x="21" y="26"/>
                      </a:cubicBezTo>
                      <a:cubicBezTo>
                        <a:pt x="21" y="26"/>
                        <a:pt x="20" y="27"/>
                        <a:pt x="19" y="28"/>
                      </a:cubicBezTo>
                      <a:cubicBezTo>
                        <a:pt x="19" y="27"/>
                        <a:pt x="19" y="26"/>
                        <a:pt x="19" y="25"/>
                      </a:cubicBezTo>
                      <a:cubicBezTo>
                        <a:pt x="16" y="13"/>
                        <a:pt x="7" y="5"/>
                        <a:pt x="7" y="5"/>
                      </a:cubicBezTo>
                      <a:cubicBezTo>
                        <a:pt x="16" y="10"/>
                        <a:pt x="19" y="19"/>
                        <a:pt x="19" y="21"/>
                      </a:cubicBezTo>
                      <a:cubicBezTo>
                        <a:pt x="22" y="18"/>
                        <a:pt x="23" y="13"/>
                        <a:pt x="20" y="9"/>
                      </a:cubicBezTo>
                      <a:cubicBezTo>
                        <a:pt x="14" y="2"/>
                        <a:pt x="2" y="0"/>
                        <a:pt x="1" y="1"/>
                      </a:cubicBezTo>
                      <a:cubicBezTo>
                        <a:pt x="1" y="1"/>
                        <a:pt x="0" y="10"/>
                        <a:pt x="4" y="17"/>
                      </a:cubicBezTo>
                      <a:cubicBezTo>
                        <a:pt x="6" y="20"/>
                        <a:pt x="10" y="24"/>
                        <a:pt x="15" y="23"/>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2" name="Group 1302"/>
            <p:cNvGrpSpPr>
              <a:grpSpLocks/>
            </p:cNvGrpSpPr>
            <p:nvPr/>
          </p:nvGrpSpPr>
          <p:grpSpPr bwMode="auto">
            <a:xfrm>
              <a:off x="321" y="2478"/>
              <a:ext cx="295" cy="293"/>
              <a:chOff x="4316" y="3521"/>
              <a:chExt cx="295" cy="293"/>
            </a:xfrm>
          </p:grpSpPr>
          <p:sp>
            <p:nvSpPr>
              <p:cNvPr id="48" name="Oval 1130"/>
              <p:cNvSpPr>
                <a:spLocks noChangeArrowheads="1"/>
              </p:cNvSpPr>
              <p:nvPr/>
            </p:nvSpPr>
            <p:spPr bwMode="gray">
              <a:xfrm>
                <a:off x="4316" y="3521"/>
                <a:ext cx="295" cy="293"/>
              </a:xfrm>
              <a:prstGeom prst="ellipse">
                <a:avLst/>
              </a:prstGeom>
              <a:solidFill>
                <a:srgbClr val="FBDB8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9" name="Freeform 1141"/>
              <p:cNvSpPr>
                <a:spLocks/>
              </p:cNvSpPr>
              <p:nvPr/>
            </p:nvSpPr>
            <p:spPr bwMode="gray">
              <a:xfrm>
                <a:off x="4385" y="3603"/>
                <a:ext cx="156" cy="128"/>
              </a:xfrm>
              <a:custGeom>
                <a:avLst/>
                <a:gdLst>
                  <a:gd name="T0" fmla="*/ 0 w 156"/>
                  <a:gd name="T1" fmla="*/ 123 h 128"/>
                  <a:gd name="T2" fmla="*/ 0 w 156"/>
                  <a:gd name="T3" fmla="*/ 19 h 128"/>
                  <a:gd name="T4" fmla="*/ 31 w 156"/>
                  <a:gd name="T5" fmla="*/ 7 h 128"/>
                  <a:gd name="T6" fmla="*/ 31 w 156"/>
                  <a:gd name="T7" fmla="*/ 7 h 128"/>
                  <a:gd name="T8" fmla="*/ 31 w 156"/>
                  <a:gd name="T9" fmla="*/ 7 h 128"/>
                  <a:gd name="T10" fmla="*/ 50 w 156"/>
                  <a:gd name="T11" fmla="*/ 0 h 128"/>
                  <a:gd name="T12" fmla="*/ 99 w 156"/>
                  <a:gd name="T13" fmla="*/ 31 h 128"/>
                  <a:gd name="T14" fmla="*/ 99 w 156"/>
                  <a:gd name="T15" fmla="*/ 52 h 128"/>
                  <a:gd name="T16" fmla="*/ 125 w 156"/>
                  <a:gd name="T17" fmla="*/ 48 h 128"/>
                  <a:gd name="T18" fmla="*/ 125 w 156"/>
                  <a:gd name="T19" fmla="*/ 48 h 128"/>
                  <a:gd name="T20" fmla="*/ 156 w 156"/>
                  <a:gd name="T21" fmla="*/ 66 h 128"/>
                  <a:gd name="T22" fmla="*/ 156 w 156"/>
                  <a:gd name="T23" fmla="*/ 123 h 128"/>
                  <a:gd name="T24" fmla="*/ 156 w 156"/>
                  <a:gd name="T25" fmla="*/ 128 h 128"/>
                  <a:gd name="T26" fmla="*/ 135 w 156"/>
                  <a:gd name="T27" fmla="*/ 128 h 128"/>
                  <a:gd name="T28" fmla="*/ 125 w 156"/>
                  <a:gd name="T29" fmla="*/ 128 h 128"/>
                  <a:gd name="T30" fmla="*/ 125 w 156"/>
                  <a:gd name="T31" fmla="*/ 52 h 128"/>
                  <a:gd name="T32" fmla="*/ 114 w 156"/>
                  <a:gd name="T33" fmla="*/ 55 h 128"/>
                  <a:gd name="T34" fmla="*/ 114 w 156"/>
                  <a:gd name="T35" fmla="*/ 128 h 128"/>
                  <a:gd name="T36" fmla="*/ 109 w 156"/>
                  <a:gd name="T37" fmla="*/ 128 h 128"/>
                  <a:gd name="T38" fmla="*/ 109 w 156"/>
                  <a:gd name="T39" fmla="*/ 57 h 128"/>
                  <a:gd name="T40" fmla="*/ 99 w 156"/>
                  <a:gd name="T41" fmla="*/ 57 h 128"/>
                  <a:gd name="T42" fmla="*/ 99 w 156"/>
                  <a:gd name="T43" fmla="*/ 128 h 128"/>
                  <a:gd name="T44" fmla="*/ 95 w 156"/>
                  <a:gd name="T45" fmla="*/ 128 h 128"/>
                  <a:gd name="T46" fmla="*/ 95 w 156"/>
                  <a:gd name="T47" fmla="*/ 59 h 128"/>
                  <a:gd name="T48" fmla="*/ 85 w 156"/>
                  <a:gd name="T49" fmla="*/ 59 h 128"/>
                  <a:gd name="T50" fmla="*/ 85 w 156"/>
                  <a:gd name="T51" fmla="*/ 128 h 128"/>
                  <a:gd name="T52" fmla="*/ 83 w 156"/>
                  <a:gd name="T53" fmla="*/ 128 h 128"/>
                  <a:gd name="T54" fmla="*/ 80 w 156"/>
                  <a:gd name="T55" fmla="*/ 128 h 128"/>
                  <a:gd name="T56" fmla="*/ 50 w 156"/>
                  <a:gd name="T57" fmla="*/ 128 h 128"/>
                  <a:gd name="T58" fmla="*/ 50 w 156"/>
                  <a:gd name="T59" fmla="*/ 5 h 128"/>
                  <a:gd name="T60" fmla="*/ 36 w 156"/>
                  <a:gd name="T61" fmla="*/ 10 h 128"/>
                  <a:gd name="T62" fmla="*/ 36 w 156"/>
                  <a:gd name="T63" fmla="*/ 128 h 128"/>
                  <a:gd name="T64" fmla="*/ 31 w 156"/>
                  <a:gd name="T65" fmla="*/ 128 h 128"/>
                  <a:gd name="T66" fmla="*/ 31 w 156"/>
                  <a:gd name="T67" fmla="*/ 12 h 128"/>
                  <a:gd name="T68" fmla="*/ 19 w 156"/>
                  <a:gd name="T69" fmla="*/ 17 h 128"/>
                  <a:gd name="T70" fmla="*/ 19 w 156"/>
                  <a:gd name="T71" fmla="*/ 128 h 128"/>
                  <a:gd name="T72" fmla="*/ 14 w 156"/>
                  <a:gd name="T73" fmla="*/ 128 h 128"/>
                  <a:gd name="T74" fmla="*/ 14 w 156"/>
                  <a:gd name="T75" fmla="*/ 19 h 128"/>
                  <a:gd name="T76" fmla="*/ 5 w 156"/>
                  <a:gd name="T77" fmla="*/ 24 h 128"/>
                  <a:gd name="T78" fmla="*/ 5 w 156"/>
                  <a:gd name="T79" fmla="*/ 128 h 128"/>
                  <a:gd name="T80" fmla="*/ 5 w 156"/>
                  <a:gd name="T81" fmla="*/ 128 h 128"/>
                  <a:gd name="T82" fmla="*/ 0 w 156"/>
                  <a:gd name="T83" fmla="*/ 128 h 128"/>
                  <a:gd name="T84" fmla="*/ 0 w 156"/>
                  <a:gd name="T85" fmla="*/ 123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6"/>
                  <a:gd name="T130" fmla="*/ 0 h 128"/>
                  <a:gd name="T131" fmla="*/ 156 w 156"/>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6" h="128">
                    <a:moveTo>
                      <a:pt x="0" y="123"/>
                    </a:moveTo>
                    <a:lnTo>
                      <a:pt x="0" y="19"/>
                    </a:lnTo>
                    <a:lnTo>
                      <a:pt x="31" y="7"/>
                    </a:lnTo>
                    <a:lnTo>
                      <a:pt x="50" y="0"/>
                    </a:lnTo>
                    <a:lnTo>
                      <a:pt x="99" y="31"/>
                    </a:lnTo>
                    <a:lnTo>
                      <a:pt x="99" y="52"/>
                    </a:lnTo>
                    <a:lnTo>
                      <a:pt x="125" y="48"/>
                    </a:lnTo>
                    <a:lnTo>
                      <a:pt x="156" y="66"/>
                    </a:lnTo>
                    <a:lnTo>
                      <a:pt x="156" y="123"/>
                    </a:lnTo>
                    <a:lnTo>
                      <a:pt x="156" y="128"/>
                    </a:lnTo>
                    <a:lnTo>
                      <a:pt x="135" y="128"/>
                    </a:lnTo>
                    <a:lnTo>
                      <a:pt x="125" y="128"/>
                    </a:lnTo>
                    <a:lnTo>
                      <a:pt x="125" y="52"/>
                    </a:lnTo>
                    <a:lnTo>
                      <a:pt x="114" y="55"/>
                    </a:lnTo>
                    <a:lnTo>
                      <a:pt x="114" y="128"/>
                    </a:lnTo>
                    <a:lnTo>
                      <a:pt x="109" y="128"/>
                    </a:lnTo>
                    <a:lnTo>
                      <a:pt x="109" y="57"/>
                    </a:lnTo>
                    <a:lnTo>
                      <a:pt x="99" y="57"/>
                    </a:lnTo>
                    <a:lnTo>
                      <a:pt x="99" y="128"/>
                    </a:lnTo>
                    <a:lnTo>
                      <a:pt x="95" y="128"/>
                    </a:lnTo>
                    <a:lnTo>
                      <a:pt x="95" y="59"/>
                    </a:lnTo>
                    <a:lnTo>
                      <a:pt x="85" y="59"/>
                    </a:lnTo>
                    <a:lnTo>
                      <a:pt x="85" y="128"/>
                    </a:lnTo>
                    <a:lnTo>
                      <a:pt x="83" y="128"/>
                    </a:lnTo>
                    <a:lnTo>
                      <a:pt x="80" y="128"/>
                    </a:lnTo>
                    <a:lnTo>
                      <a:pt x="50" y="128"/>
                    </a:lnTo>
                    <a:lnTo>
                      <a:pt x="50" y="5"/>
                    </a:lnTo>
                    <a:lnTo>
                      <a:pt x="36" y="10"/>
                    </a:lnTo>
                    <a:lnTo>
                      <a:pt x="36" y="128"/>
                    </a:lnTo>
                    <a:lnTo>
                      <a:pt x="31" y="128"/>
                    </a:lnTo>
                    <a:lnTo>
                      <a:pt x="31" y="12"/>
                    </a:lnTo>
                    <a:lnTo>
                      <a:pt x="19" y="17"/>
                    </a:lnTo>
                    <a:lnTo>
                      <a:pt x="19" y="128"/>
                    </a:lnTo>
                    <a:lnTo>
                      <a:pt x="14" y="128"/>
                    </a:lnTo>
                    <a:lnTo>
                      <a:pt x="14" y="19"/>
                    </a:lnTo>
                    <a:lnTo>
                      <a:pt x="5" y="24"/>
                    </a:lnTo>
                    <a:lnTo>
                      <a:pt x="5" y="128"/>
                    </a:lnTo>
                    <a:lnTo>
                      <a:pt x="0" y="128"/>
                    </a:lnTo>
                    <a:lnTo>
                      <a:pt x="0" y="123"/>
                    </a:lnTo>
                    <a:close/>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Oval 1185"/>
              <p:cNvSpPr>
                <a:spLocks noChangeArrowheads="1"/>
              </p:cNvSpPr>
              <p:nvPr/>
            </p:nvSpPr>
            <p:spPr bwMode="gray">
              <a:xfrm>
                <a:off x="4316" y="3521"/>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3" name="Group 1301"/>
            <p:cNvGrpSpPr>
              <a:grpSpLocks/>
            </p:cNvGrpSpPr>
            <p:nvPr/>
          </p:nvGrpSpPr>
          <p:grpSpPr bwMode="auto">
            <a:xfrm>
              <a:off x="3776" y="2840"/>
              <a:ext cx="293" cy="293"/>
              <a:chOff x="4944" y="3601"/>
              <a:chExt cx="293" cy="293"/>
            </a:xfrm>
          </p:grpSpPr>
          <p:sp>
            <p:nvSpPr>
              <p:cNvPr id="45" name="Oval 1186"/>
              <p:cNvSpPr>
                <a:spLocks noChangeArrowheads="1"/>
              </p:cNvSpPr>
              <p:nvPr/>
            </p:nvSpPr>
            <p:spPr bwMode="gray">
              <a:xfrm>
                <a:off x="4944" y="3601"/>
                <a:ext cx="293" cy="293"/>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6" name="Freeform 1212"/>
              <p:cNvSpPr>
                <a:spLocks noEditPoints="1"/>
              </p:cNvSpPr>
              <p:nvPr/>
            </p:nvSpPr>
            <p:spPr bwMode="gray">
              <a:xfrm>
                <a:off x="5019" y="3672"/>
                <a:ext cx="144" cy="151"/>
              </a:xfrm>
              <a:custGeom>
                <a:avLst/>
                <a:gdLst>
                  <a:gd name="T0" fmla="*/ 54721464 w 61"/>
                  <a:gd name="T1" fmla="*/ 35106967 h 64"/>
                  <a:gd name="T2" fmla="*/ 46600324 w 61"/>
                  <a:gd name="T3" fmla="*/ 31300785 h 64"/>
                  <a:gd name="T4" fmla="*/ 45735040 w 61"/>
                  <a:gd name="T5" fmla="*/ 23860701 h 64"/>
                  <a:gd name="T6" fmla="*/ 44530697 w 61"/>
                  <a:gd name="T7" fmla="*/ 21060692 h 64"/>
                  <a:gd name="T8" fmla="*/ 30703050 w 61"/>
                  <a:gd name="T9" fmla="*/ 7439600 h 64"/>
                  <a:gd name="T10" fmla="*/ 29912830 w 61"/>
                  <a:gd name="T11" fmla="*/ 6606127 h 64"/>
                  <a:gd name="T12" fmla="*/ 28698669 w 61"/>
                  <a:gd name="T13" fmla="*/ 0 h 64"/>
                  <a:gd name="T14" fmla="*/ 28064257 w 61"/>
                  <a:gd name="T15" fmla="*/ 6606127 h 64"/>
                  <a:gd name="T16" fmla="*/ 26871342 w 61"/>
                  <a:gd name="T17" fmla="*/ 7439600 h 64"/>
                  <a:gd name="T18" fmla="*/ 12157075 w 61"/>
                  <a:gd name="T19" fmla="*/ 21060692 h 64"/>
                  <a:gd name="T20" fmla="*/ 11023042 w 61"/>
                  <a:gd name="T21" fmla="*/ 23860701 h 64"/>
                  <a:gd name="T22" fmla="*/ 10190080 w 61"/>
                  <a:gd name="T23" fmla="*/ 31300785 h 64"/>
                  <a:gd name="T24" fmla="*/ 837922 w 61"/>
                  <a:gd name="T25" fmla="*/ 35106967 h 64"/>
                  <a:gd name="T26" fmla="*/ 0 w 61"/>
                  <a:gd name="T27" fmla="*/ 57016718 h 64"/>
                  <a:gd name="T28" fmla="*/ 56786214 w 61"/>
                  <a:gd name="T29" fmla="*/ 58969648 h 64"/>
                  <a:gd name="T30" fmla="*/ 54721464 w 61"/>
                  <a:gd name="T31" fmla="*/ 57016718 h 64"/>
                  <a:gd name="T32" fmla="*/ 50051990 w 61"/>
                  <a:gd name="T33" fmla="*/ 37908984 h 64"/>
                  <a:gd name="T34" fmla="*/ 47235985 w 61"/>
                  <a:gd name="T35" fmla="*/ 40580457 h 64"/>
                  <a:gd name="T36" fmla="*/ 39024092 w 61"/>
                  <a:gd name="T37" fmla="*/ 23860701 h 64"/>
                  <a:gd name="T38" fmla="*/ 41714635 w 61"/>
                  <a:gd name="T39" fmla="*/ 31300785 h 64"/>
                  <a:gd name="T40" fmla="*/ 39024092 w 61"/>
                  <a:gd name="T41" fmla="*/ 23860701 h 64"/>
                  <a:gd name="T42" fmla="*/ 41714635 w 61"/>
                  <a:gd name="T43" fmla="*/ 41413652 h 64"/>
                  <a:gd name="T44" fmla="*/ 44530697 w 61"/>
                  <a:gd name="T45" fmla="*/ 37908984 h 64"/>
                  <a:gd name="T46" fmla="*/ 32729387 w 61"/>
                  <a:gd name="T47" fmla="*/ 23860701 h 64"/>
                  <a:gd name="T48" fmla="*/ 36207509 w 61"/>
                  <a:gd name="T49" fmla="*/ 31300785 h 64"/>
                  <a:gd name="T50" fmla="*/ 32729387 w 61"/>
                  <a:gd name="T51" fmla="*/ 23860701 h 64"/>
                  <a:gd name="T52" fmla="*/ 35347590 w 61"/>
                  <a:gd name="T53" fmla="*/ 41413652 h 64"/>
                  <a:gd name="T54" fmla="*/ 39024092 w 61"/>
                  <a:gd name="T55" fmla="*/ 37908984 h 64"/>
                  <a:gd name="T56" fmla="*/ 29912830 w 61"/>
                  <a:gd name="T57" fmla="*/ 37908984 h 64"/>
                  <a:gd name="T58" fmla="*/ 32729387 w 61"/>
                  <a:gd name="T59" fmla="*/ 40580457 h 64"/>
                  <a:gd name="T60" fmla="*/ 29912830 w 61"/>
                  <a:gd name="T61" fmla="*/ 37908984 h 64"/>
                  <a:gd name="T62" fmla="*/ 29912830 w 61"/>
                  <a:gd name="T63" fmla="*/ 23860701 h 64"/>
                  <a:gd name="T64" fmla="*/ 26871342 w 61"/>
                  <a:gd name="T65" fmla="*/ 31300785 h 64"/>
                  <a:gd name="T66" fmla="*/ 24055271 w 61"/>
                  <a:gd name="T67" fmla="*/ 37908984 h 64"/>
                  <a:gd name="T68" fmla="*/ 26871342 w 61"/>
                  <a:gd name="T69" fmla="*/ 40580457 h 64"/>
                  <a:gd name="T70" fmla="*/ 24055271 w 61"/>
                  <a:gd name="T71" fmla="*/ 37908984 h 64"/>
                  <a:gd name="T72" fmla="*/ 23180620 w 61"/>
                  <a:gd name="T73" fmla="*/ 23860701 h 64"/>
                  <a:gd name="T74" fmla="*/ 20515021 w 61"/>
                  <a:gd name="T75" fmla="*/ 31300785 h 64"/>
                  <a:gd name="T76" fmla="*/ 17670783 w 61"/>
                  <a:gd name="T77" fmla="*/ 37908984 h 64"/>
                  <a:gd name="T78" fmla="*/ 21202579 w 61"/>
                  <a:gd name="T79" fmla="*/ 40580457 h 64"/>
                  <a:gd name="T80" fmla="*/ 17670783 w 61"/>
                  <a:gd name="T81" fmla="*/ 37908984 h 64"/>
                  <a:gd name="T82" fmla="*/ 17670783 w 61"/>
                  <a:gd name="T83" fmla="*/ 23860701 h 64"/>
                  <a:gd name="T84" fmla="*/ 13864532 w 61"/>
                  <a:gd name="T85" fmla="*/ 31300785 h 64"/>
                  <a:gd name="T86" fmla="*/ 12157075 w 61"/>
                  <a:gd name="T87" fmla="*/ 37908984 h 64"/>
                  <a:gd name="T88" fmla="*/ 14973632 w 61"/>
                  <a:gd name="T89" fmla="*/ 40580457 h 64"/>
                  <a:gd name="T90" fmla="*/ 12157075 w 61"/>
                  <a:gd name="T91" fmla="*/ 37908984 h 64"/>
                  <a:gd name="T92" fmla="*/ 9555172 w 61"/>
                  <a:gd name="T93" fmla="*/ 37908984 h 64"/>
                  <a:gd name="T94" fmla="*/ 6647741 w 61"/>
                  <a:gd name="T95" fmla="*/ 40580457 h 64"/>
                  <a:gd name="T96" fmla="*/ 17670783 w 61"/>
                  <a:gd name="T97" fmla="*/ 57016718 h 64"/>
                  <a:gd name="T98" fmla="*/ 14973632 w 61"/>
                  <a:gd name="T99" fmla="*/ 46887984 h 64"/>
                  <a:gd name="T100" fmla="*/ 17670783 w 61"/>
                  <a:gd name="T101" fmla="*/ 57016718 h 64"/>
                  <a:gd name="T102" fmla="*/ 21202579 w 61"/>
                  <a:gd name="T103" fmla="*/ 57016718 h 64"/>
                  <a:gd name="T104" fmla="*/ 23180620 w 61"/>
                  <a:gd name="T105" fmla="*/ 46887984 h 64"/>
                  <a:gd name="T106" fmla="*/ 30703050 w 61"/>
                  <a:gd name="T107" fmla="*/ 58353176 h 64"/>
                  <a:gd name="T108" fmla="*/ 25156614 w 61"/>
                  <a:gd name="T109" fmla="*/ 48856536 h 64"/>
                  <a:gd name="T110" fmla="*/ 30703050 w 61"/>
                  <a:gd name="T111" fmla="*/ 58353176 h 64"/>
                  <a:gd name="T112" fmla="*/ 32729387 w 61"/>
                  <a:gd name="T113" fmla="*/ 57016718 h 64"/>
                  <a:gd name="T114" fmla="*/ 35347590 w 61"/>
                  <a:gd name="T115" fmla="*/ 46887984 h 64"/>
                  <a:gd name="T116" fmla="*/ 41093698 w 61"/>
                  <a:gd name="T117" fmla="*/ 57016718 h 64"/>
                  <a:gd name="T118" fmla="*/ 39024092 w 61"/>
                  <a:gd name="T119" fmla="*/ 46887984 h 64"/>
                  <a:gd name="T120" fmla="*/ 41093698 w 61"/>
                  <a:gd name="T121" fmla="*/ 57016718 h 64"/>
                  <a:gd name="T122" fmla="*/ 3542346 w 61"/>
                  <a:gd name="T123" fmla="*/ 44216516 h 64"/>
                  <a:gd name="T124" fmla="*/ 52121584 w 61"/>
                  <a:gd name="T125" fmla="*/ 43383317 h 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
                  <a:gd name="T190" fmla="*/ 0 h 64"/>
                  <a:gd name="T191" fmla="*/ 61 w 61"/>
                  <a:gd name="T192" fmla="*/ 64 h 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 h="64">
                    <a:moveTo>
                      <a:pt x="59" y="62"/>
                    </a:moveTo>
                    <a:cubicBezTo>
                      <a:pt x="59" y="38"/>
                      <a:pt x="59" y="38"/>
                      <a:pt x="59" y="38"/>
                    </a:cubicBezTo>
                    <a:cubicBezTo>
                      <a:pt x="56" y="38"/>
                      <a:pt x="56" y="38"/>
                      <a:pt x="56" y="38"/>
                    </a:cubicBezTo>
                    <a:cubicBezTo>
                      <a:pt x="55" y="36"/>
                      <a:pt x="53" y="34"/>
                      <a:pt x="50" y="34"/>
                    </a:cubicBezTo>
                    <a:cubicBezTo>
                      <a:pt x="49" y="34"/>
                      <a:pt x="49" y="34"/>
                      <a:pt x="49" y="34"/>
                    </a:cubicBezTo>
                    <a:cubicBezTo>
                      <a:pt x="49" y="26"/>
                      <a:pt x="49" y="26"/>
                      <a:pt x="49" y="26"/>
                    </a:cubicBezTo>
                    <a:cubicBezTo>
                      <a:pt x="49" y="26"/>
                      <a:pt x="50" y="25"/>
                      <a:pt x="50" y="25"/>
                    </a:cubicBezTo>
                    <a:cubicBezTo>
                      <a:pt x="50" y="24"/>
                      <a:pt x="49" y="23"/>
                      <a:pt x="48" y="23"/>
                    </a:cubicBezTo>
                    <a:cubicBezTo>
                      <a:pt x="48" y="23"/>
                      <a:pt x="48" y="23"/>
                      <a:pt x="48" y="23"/>
                    </a:cubicBezTo>
                    <a:cubicBezTo>
                      <a:pt x="46" y="15"/>
                      <a:pt x="40" y="9"/>
                      <a:pt x="33" y="8"/>
                    </a:cubicBezTo>
                    <a:cubicBezTo>
                      <a:pt x="33" y="8"/>
                      <a:pt x="33" y="8"/>
                      <a:pt x="33" y="8"/>
                    </a:cubicBezTo>
                    <a:cubicBezTo>
                      <a:pt x="33" y="7"/>
                      <a:pt x="32" y="7"/>
                      <a:pt x="32" y="7"/>
                    </a:cubicBezTo>
                    <a:cubicBezTo>
                      <a:pt x="31" y="7"/>
                      <a:pt x="31" y="7"/>
                      <a:pt x="31" y="7"/>
                    </a:cubicBezTo>
                    <a:cubicBezTo>
                      <a:pt x="31" y="0"/>
                      <a:pt x="31" y="0"/>
                      <a:pt x="31" y="0"/>
                    </a:cubicBezTo>
                    <a:cubicBezTo>
                      <a:pt x="30" y="7"/>
                      <a:pt x="30" y="7"/>
                      <a:pt x="30" y="7"/>
                    </a:cubicBezTo>
                    <a:cubicBezTo>
                      <a:pt x="30" y="7"/>
                      <a:pt x="30" y="7"/>
                      <a:pt x="30" y="7"/>
                    </a:cubicBezTo>
                    <a:cubicBezTo>
                      <a:pt x="29" y="7"/>
                      <a:pt x="29" y="7"/>
                      <a:pt x="29" y="8"/>
                    </a:cubicBezTo>
                    <a:cubicBezTo>
                      <a:pt x="29" y="8"/>
                      <a:pt x="29" y="8"/>
                      <a:pt x="29" y="8"/>
                    </a:cubicBezTo>
                    <a:cubicBezTo>
                      <a:pt x="21" y="8"/>
                      <a:pt x="15" y="15"/>
                      <a:pt x="13" y="23"/>
                    </a:cubicBezTo>
                    <a:cubicBezTo>
                      <a:pt x="13" y="23"/>
                      <a:pt x="13" y="23"/>
                      <a:pt x="13" y="23"/>
                    </a:cubicBezTo>
                    <a:cubicBezTo>
                      <a:pt x="12" y="23"/>
                      <a:pt x="11" y="24"/>
                      <a:pt x="11" y="25"/>
                    </a:cubicBezTo>
                    <a:cubicBezTo>
                      <a:pt x="11" y="25"/>
                      <a:pt x="11" y="26"/>
                      <a:pt x="12" y="26"/>
                    </a:cubicBezTo>
                    <a:cubicBezTo>
                      <a:pt x="12" y="34"/>
                      <a:pt x="12" y="34"/>
                      <a:pt x="12" y="34"/>
                    </a:cubicBezTo>
                    <a:cubicBezTo>
                      <a:pt x="11" y="34"/>
                      <a:pt x="11" y="34"/>
                      <a:pt x="11" y="34"/>
                    </a:cubicBezTo>
                    <a:cubicBezTo>
                      <a:pt x="8" y="34"/>
                      <a:pt x="6" y="36"/>
                      <a:pt x="5" y="38"/>
                    </a:cubicBezTo>
                    <a:cubicBezTo>
                      <a:pt x="1" y="38"/>
                      <a:pt x="1" y="38"/>
                      <a:pt x="1" y="38"/>
                    </a:cubicBezTo>
                    <a:cubicBezTo>
                      <a:pt x="1" y="62"/>
                      <a:pt x="1" y="62"/>
                      <a:pt x="1" y="62"/>
                    </a:cubicBezTo>
                    <a:cubicBezTo>
                      <a:pt x="0" y="62"/>
                      <a:pt x="0" y="62"/>
                      <a:pt x="0" y="62"/>
                    </a:cubicBezTo>
                    <a:cubicBezTo>
                      <a:pt x="0" y="64"/>
                      <a:pt x="0" y="64"/>
                      <a:pt x="0" y="64"/>
                    </a:cubicBezTo>
                    <a:cubicBezTo>
                      <a:pt x="61" y="64"/>
                      <a:pt x="61" y="64"/>
                      <a:pt x="61" y="64"/>
                    </a:cubicBezTo>
                    <a:cubicBezTo>
                      <a:pt x="61" y="62"/>
                      <a:pt x="61" y="62"/>
                      <a:pt x="61" y="62"/>
                    </a:cubicBezTo>
                    <a:lnTo>
                      <a:pt x="59" y="62"/>
                    </a:lnTo>
                    <a:close/>
                    <a:moveTo>
                      <a:pt x="51" y="41"/>
                    </a:moveTo>
                    <a:cubicBezTo>
                      <a:pt x="54" y="41"/>
                      <a:pt x="54" y="41"/>
                      <a:pt x="54" y="41"/>
                    </a:cubicBezTo>
                    <a:cubicBezTo>
                      <a:pt x="54" y="44"/>
                      <a:pt x="54" y="44"/>
                      <a:pt x="54" y="44"/>
                    </a:cubicBezTo>
                    <a:cubicBezTo>
                      <a:pt x="51" y="44"/>
                      <a:pt x="51" y="44"/>
                      <a:pt x="51" y="44"/>
                    </a:cubicBezTo>
                    <a:lnTo>
                      <a:pt x="51" y="41"/>
                    </a:lnTo>
                    <a:close/>
                    <a:moveTo>
                      <a:pt x="42" y="26"/>
                    </a:moveTo>
                    <a:cubicBezTo>
                      <a:pt x="45" y="26"/>
                      <a:pt x="45" y="26"/>
                      <a:pt x="45" y="26"/>
                    </a:cubicBezTo>
                    <a:cubicBezTo>
                      <a:pt x="45" y="34"/>
                      <a:pt x="45" y="34"/>
                      <a:pt x="45" y="34"/>
                    </a:cubicBezTo>
                    <a:cubicBezTo>
                      <a:pt x="42" y="34"/>
                      <a:pt x="42" y="34"/>
                      <a:pt x="42" y="34"/>
                    </a:cubicBezTo>
                    <a:lnTo>
                      <a:pt x="42" y="26"/>
                    </a:lnTo>
                    <a:close/>
                    <a:moveTo>
                      <a:pt x="48" y="45"/>
                    </a:moveTo>
                    <a:cubicBezTo>
                      <a:pt x="45" y="45"/>
                      <a:pt x="45" y="45"/>
                      <a:pt x="45" y="45"/>
                    </a:cubicBezTo>
                    <a:cubicBezTo>
                      <a:pt x="45" y="41"/>
                      <a:pt x="45" y="41"/>
                      <a:pt x="45" y="41"/>
                    </a:cubicBezTo>
                    <a:cubicBezTo>
                      <a:pt x="48" y="41"/>
                      <a:pt x="48" y="41"/>
                      <a:pt x="48" y="41"/>
                    </a:cubicBezTo>
                    <a:lnTo>
                      <a:pt x="48" y="45"/>
                    </a:lnTo>
                    <a:close/>
                    <a:moveTo>
                      <a:pt x="35" y="26"/>
                    </a:moveTo>
                    <a:cubicBezTo>
                      <a:pt x="39" y="26"/>
                      <a:pt x="39" y="26"/>
                      <a:pt x="39" y="26"/>
                    </a:cubicBezTo>
                    <a:cubicBezTo>
                      <a:pt x="39" y="34"/>
                      <a:pt x="39" y="34"/>
                      <a:pt x="39" y="34"/>
                    </a:cubicBezTo>
                    <a:cubicBezTo>
                      <a:pt x="35" y="34"/>
                      <a:pt x="35" y="34"/>
                      <a:pt x="35" y="34"/>
                    </a:cubicBezTo>
                    <a:lnTo>
                      <a:pt x="35" y="26"/>
                    </a:lnTo>
                    <a:close/>
                    <a:moveTo>
                      <a:pt x="42" y="45"/>
                    </a:moveTo>
                    <a:cubicBezTo>
                      <a:pt x="38" y="45"/>
                      <a:pt x="38" y="45"/>
                      <a:pt x="38" y="45"/>
                    </a:cubicBezTo>
                    <a:cubicBezTo>
                      <a:pt x="38" y="41"/>
                      <a:pt x="38" y="41"/>
                      <a:pt x="38" y="41"/>
                    </a:cubicBezTo>
                    <a:cubicBezTo>
                      <a:pt x="42" y="41"/>
                      <a:pt x="42" y="41"/>
                      <a:pt x="42" y="41"/>
                    </a:cubicBezTo>
                    <a:lnTo>
                      <a:pt x="42" y="45"/>
                    </a:lnTo>
                    <a:close/>
                    <a:moveTo>
                      <a:pt x="32" y="41"/>
                    </a:moveTo>
                    <a:cubicBezTo>
                      <a:pt x="35" y="41"/>
                      <a:pt x="35" y="41"/>
                      <a:pt x="35" y="41"/>
                    </a:cubicBezTo>
                    <a:cubicBezTo>
                      <a:pt x="35" y="44"/>
                      <a:pt x="35" y="44"/>
                      <a:pt x="35" y="44"/>
                    </a:cubicBezTo>
                    <a:cubicBezTo>
                      <a:pt x="32" y="44"/>
                      <a:pt x="32" y="44"/>
                      <a:pt x="32" y="44"/>
                    </a:cubicBezTo>
                    <a:lnTo>
                      <a:pt x="32" y="41"/>
                    </a:lnTo>
                    <a:close/>
                    <a:moveTo>
                      <a:pt x="29" y="26"/>
                    </a:moveTo>
                    <a:cubicBezTo>
                      <a:pt x="32" y="26"/>
                      <a:pt x="32" y="26"/>
                      <a:pt x="32" y="26"/>
                    </a:cubicBezTo>
                    <a:cubicBezTo>
                      <a:pt x="32" y="34"/>
                      <a:pt x="32" y="34"/>
                      <a:pt x="32" y="34"/>
                    </a:cubicBezTo>
                    <a:cubicBezTo>
                      <a:pt x="29" y="34"/>
                      <a:pt x="29" y="34"/>
                      <a:pt x="29" y="34"/>
                    </a:cubicBezTo>
                    <a:lnTo>
                      <a:pt x="29" y="26"/>
                    </a:lnTo>
                    <a:close/>
                    <a:moveTo>
                      <a:pt x="26" y="41"/>
                    </a:moveTo>
                    <a:cubicBezTo>
                      <a:pt x="29" y="41"/>
                      <a:pt x="29" y="41"/>
                      <a:pt x="29" y="41"/>
                    </a:cubicBezTo>
                    <a:cubicBezTo>
                      <a:pt x="29" y="44"/>
                      <a:pt x="29" y="44"/>
                      <a:pt x="29" y="44"/>
                    </a:cubicBezTo>
                    <a:cubicBezTo>
                      <a:pt x="26" y="44"/>
                      <a:pt x="26" y="44"/>
                      <a:pt x="26" y="44"/>
                    </a:cubicBezTo>
                    <a:lnTo>
                      <a:pt x="26" y="41"/>
                    </a:lnTo>
                    <a:close/>
                    <a:moveTo>
                      <a:pt x="22" y="26"/>
                    </a:moveTo>
                    <a:cubicBezTo>
                      <a:pt x="25" y="26"/>
                      <a:pt x="25" y="26"/>
                      <a:pt x="25" y="26"/>
                    </a:cubicBezTo>
                    <a:cubicBezTo>
                      <a:pt x="25" y="34"/>
                      <a:pt x="25" y="34"/>
                      <a:pt x="25" y="34"/>
                    </a:cubicBezTo>
                    <a:cubicBezTo>
                      <a:pt x="22" y="34"/>
                      <a:pt x="22" y="34"/>
                      <a:pt x="22" y="34"/>
                    </a:cubicBezTo>
                    <a:lnTo>
                      <a:pt x="22" y="26"/>
                    </a:lnTo>
                    <a:close/>
                    <a:moveTo>
                      <a:pt x="19" y="41"/>
                    </a:moveTo>
                    <a:cubicBezTo>
                      <a:pt x="23" y="41"/>
                      <a:pt x="23" y="41"/>
                      <a:pt x="23" y="41"/>
                    </a:cubicBezTo>
                    <a:cubicBezTo>
                      <a:pt x="23" y="44"/>
                      <a:pt x="23" y="44"/>
                      <a:pt x="23" y="44"/>
                    </a:cubicBezTo>
                    <a:cubicBezTo>
                      <a:pt x="19" y="44"/>
                      <a:pt x="19" y="44"/>
                      <a:pt x="19" y="44"/>
                    </a:cubicBezTo>
                    <a:lnTo>
                      <a:pt x="19" y="41"/>
                    </a:lnTo>
                    <a:close/>
                    <a:moveTo>
                      <a:pt x="15" y="26"/>
                    </a:moveTo>
                    <a:cubicBezTo>
                      <a:pt x="19" y="26"/>
                      <a:pt x="19" y="26"/>
                      <a:pt x="19" y="26"/>
                    </a:cubicBezTo>
                    <a:cubicBezTo>
                      <a:pt x="19" y="34"/>
                      <a:pt x="19" y="34"/>
                      <a:pt x="19" y="34"/>
                    </a:cubicBezTo>
                    <a:cubicBezTo>
                      <a:pt x="15" y="34"/>
                      <a:pt x="15" y="34"/>
                      <a:pt x="15" y="34"/>
                    </a:cubicBezTo>
                    <a:lnTo>
                      <a:pt x="15" y="26"/>
                    </a:lnTo>
                    <a:close/>
                    <a:moveTo>
                      <a:pt x="13" y="41"/>
                    </a:moveTo>
                    <a:cubicBezTo>
                      <a:pt x="16" y="41"/>
                      <a:pt x="16" y="41"/>
                      <a:pt x="16" y="41"/>
                    </a:cubicBezTo>
                    <a:cubicBezTo>
                      <a:pt x="16" y="44"/>
                      <a:pt x="16" y="44"/>
                      <a:pt x="16" y="44"/>
                    </a:cubicBezTo>
                    <a:cubicBezTo>
                      <a:pt x="13" y="44"/>
                      <a:pt x="13" y="44"/>
                      <a:pt x="13" y="44"/>
                    </a:cubicBezTo>
                    <a:lnTo>
                      <a:pt x="13" y="41"/>
                    </a:lnTo>
                    <a:close/>
                    <a:moveTo>
                      <a:pt x="7" y="41"/>
                    </a:moveTo>
                    <a:cubicBezTo>
                      <a:pt x="10" y="41"/>
                      <a:pt x="10" y="41"/>
                      <a:pt x="10" y="41"/>
                    </a:cubicBezTo>
                    <a:cubicBezTo>
                      <a:pt x="10" y="44"/>
                      <a:pt x="10" y="44"/>
                      <a:pt x="10" y="44"/>
                    </a:cubicBezTo>
                    <a:cubicBezTo>
                      <a:pt x="7" y="44"/>
                      <a:pt x="7" y="44"/>
                      <a:pt x="7" y="44"/>
                    </a:cubicBezTo>
                    <a:lnTo>
                      <a:pt x="7" y="41"/>
                    </a:lnTo>
                    <a:close/>
                    <a:moveTo>
                      <a:pt x="19" y="62"/>
                    </a:moveTo>
                    <a:cubicBezTo>
                      <a:pt x="16" y="62"/>
                      <a:pt x="16" y="62"/>
                      <a:pt x="16" y="62"/>
                    </a:cubicBezTo>
                    <a:cubicBezTo>
                      <a:pt x="16" y="51"/>
                      <a:pt x="16" y="51"/>
                      <a:pt x="16" y="51"/>
                    </a:cubicBezTo>
                    <a:cubicBezTo>
                      <a:pt x="19" y="51"/>
                      <a:pt x="19" y="51"/>
                      <a:pt x="19" y="51"/>
                    </a:cubicBezTo>
                    <a:lnTo>
                      <a:pt x="19" y="62"/>
                    </a:lnTo>
                    <a:close/>
                    <a:moveTo>
                      <a:pt x="25" y="62"/>
                    </a:moveTo>
                    <a:cubicBezTo>
                      <a:pt x="23" y="62"/>
                      <a:pt x="23" y="62"/>
                      <a:pt x="23" y="62"/>
                    </a:cubicBezTo>
                    <a:cubicBezTo>
                      <a:pt x="23" y="51"/>
                      <a:pt x="23" y="51"/>
                      <a:pt x="23" y="51"/>
                    </a:cubicBezTo>
                    <a:cubicBezTo>
                      <a:pt x="25" y="51"/>
                      <a:pt x="25" y="51"/>
                      <a:pt x="25" y="51"/>
                    </a:cubicBezTo>
                    <a:lnTo>
                      <a:pt x="25" y="62"/>
                    </a:lnTo>
                    <a:close/>
                    <a:moveTo>
                      <a:pt x="33" y="63"/>
                    </a:moveTo>
                    <a:cubicBezTo>
                      <a:pt x="27" y="63"/>
                      <a:pt x="27" y="63"/>
                      <a:pt x="27" y="63"/>
                    </a:cubicBezTo>
                    <a:cubicBezTo>
                      <a:pt x="27" y="53"/>
                      <a:pt x="27" y="53"/>
                      <a:pt x="27" y="53"/>
                    </a:cubicBezTo>
                    <a:cubicBezTo>
                      <a:pt x="33" y="53"/>
                      <a:pt x="33" y="53"/>
                      <a:pt x="33" y="53"/>
                    </a:cubicBezTo>
                    <a:lnTo>
                      <a:pt x="33" y="63"/>
                    </a:lnTo>
                    <a:close/>
                    <a:moveTo>
                      <a:pt x="38" y="62"/>
                    </a:moveTo>
                    <a:cubicBezTo>
                      <a:pt x="35" y="62"/>
                      <a:pt x="35" y="62"/>
                      <a:pt x="35" y="62"/>
                    </a:cubicBezTo>
                    <a:cubicBezTo>
                      <a:pt x="35" y="51"/>
                      <a:pt x="35" y="51"/>
                      <a:pt x="35" y="51"/>
                    </a:cubicBezTo>
                    <a:cubicBezTo>
                      <a:pt x="38" y="51"/>
                      <a:pt x="38" y="51"/>
                      <a:pt x="38" y="51"/>
                    </a:cubicBezTo>
                    <a:lnTo>
                      <a:pt x="38" y="62"/>
                    </a:lnTo>
                    <a:close/>
                    <a:moveTo>
                      <a:pt x="44" y="62"/>
                    </a:moveTo>
                    <a:cubicBezTo>
                      <a:pt x="42" y="62"/>
                      <a:pt x="42" y="62"/>
                      <a:pt x="42" y="62"/>
                    </a:cubicBezTo>
                    <a:cubicBezTo>
                      <a:pt x="42" y="51"/>
                      <a:pt x="42" y="51"/>
                      <a:pt x="42" y="51"/>
                    </a:cubicBezTo>
                    <a:cubicBezTo>
                      <a:pt x="44" y="51"/>
                      <a:pt x="44" y="51"/>
                      <a:pt x="44" y="51"/>
                    </a:cubicBezTo>
                    <a:lnTo>
                      <a:pt x="44" y="62"/>
                    </a:lnTo>
                    <a:close/>
                    <a:moveTo>
                      <a:pt x="56" y="48"/>
                    </a:moveTo>
                    <a:cubicBezTo>
                      <a:pt x="4" y="48"/>
                      <a:pt x="4" y="48"/>
                      <a:pt x="4" y="48"/>
                    </a:cubicBezTo>
                    <a:cubicBezTo>
                      <a:pt x="4" y="47"/>
                      <a:pt x="4" y="47"/>
                      <a:pt x="4" y="47"/>
                    </a:cubicBezTo>
                    <a:cubicBezTo>
                      <a:pt x="56" y="47"/>
                      <a:pt x="56" y="47"/>
                      <a:pt x="56" y="47"/>
                    </a:cubicBezTo>
                    <a:lnTo>
                      <a:pt x="56" y="48"/>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Oval 1241"/>
              <p:cNvSpPr>
                <a:spLocks noChangeArrowheads="1"/>
              </p:cNvSpPr>
              <p:nvPr/>
            </p:nvSpPr>
            <p:spPr bwMode="gray">
              <a:xfrm>
                <a:off x="4944" y="3601"/>
                <a:ext cx="293" cy="293"/>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4" name="Group 1323"/>
            <p:cNvGrpSpPr>
              <a:grpSpLocks/>
            </p:cNvGrpSpPr>
            <p:nvPr/>
          </p:nvGrpSpPr>
          <p:grpSpPr bwMode="auto">
            <a:xfrm>
              <a:off x="2064" y="2477"/>
              <a:ext cx="292" cy="294"/>
              <a:chOff x="6872" y="3044"/>
              <a:chExt cx="292" cy="294"/>
            </a:xfrm>
          </p:grpSpPr>
          <p:sp>
            <p:nvSpPr>
              <p:cNvPr id="42" name="Oval 1318"/>
              <p:cNvSpPr>
                <a:spLocks noChangeArrowheads="1"/>
              </p:cNvSpPr>
              <p:nvPr/>
            </p:nvSpPr>
            <p:spPr bwMode="gray">
              <a:xfrm>
                <a:off x="6872" y="3045"/>
                <a:ext cx="292" cy="293"/>
              </a:xfrm>
              <a:prstGeom prst="ellipse">
                <a:avLst/>
              </a:prstGeom>
              <a:solidFill>
                <a:srgbClr val="E0E9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3" name="Freeform 1295"/>
              <p:cNvSpPr>
                <a:spLocks noEditPoints="1"/>
              </p:cNvSpPr>
              <p:nvPr/>
            </p:nvSpPr>
            <p:spPr bwMode="gray">
              <a:xfrm>
                <a:off x="6990" y="3112"/>
                <a:ext cx="56" cy="158"/>
              </a:xfrm>
              <a:custGeom>
                <a:avLst/>
                <a:gdLst>
                  <a:gd name="T0" fmla="*/ 18594704 w 24"/>
                  <a:gd name="T1" fmla="*/ 8228366 h 67"/>
                  <a:gd name="T2" fmla="*/ 14590763 w 24"/>
                  <a:gd name="T3" fmla="*/ 3489244 h 67"/>
                  <a:gd name="T4" fmla="*/ 13184932 w 24"/>
                  <a:gd name="T5" fmla="*/ 0 h 67"/>
                  <a:gd name="T6" fmla="*/ 5234180 w 24"/>
                  <a:gd name="T7" fmla="*/ 3489244 h 67"/>
                  <a:gd name="T8" fmla="*/ 3961001 w 24"/>
                  <a:gd name="T9" fmla="*/ 0 h 67"/>
                  <a:gd name="T10" fmla="*/ 0 w 24"/>
                  <a:gd name="T11" fmla="*/ 3489244 h 67"/>
                  <a:gd name="T12" fmla="*/ 3961001 w 24"/>
                  <a:gd name="T13" fmla="*/ 8228366 h 67"/>
                  <a:gd name="T14" fmla="*/ 0 w 24"/>
                  <a:gd name="T15" fmla="*/ 12003607 h 67"/>
                  <a:gd name="T16" fmla="*/ 3961001 w 24"/>
                  <a:gd name="T17" fmla="*/ 16244263 h 67"/>
                  <a:gd name="T18" fmla="*/ 3961001 w 24"/>
                  <a:gd name="T19" fmla="*/ 20233492 h 67"/>
                  <a:gd name="T20" fmla="*/ 0 w 24"/>
                  <a:gd name="T21" fmla="*/ 20233492 h 67"/>
                  <a:gd name="T22" fmla="*/ 0 w 24"/>
                  <a:gd name="T23" fmla="*/ 24851108 h 67"/>
                  <a:gd name="T24" fmla="*/ 3961001 w 24"/>
                  <a:gd name="T25" fmla="*/ 28307014 h 67"/>
                  <a:gd name="T26" fmla="*/ 0 w 24"/>
                  <a:gd name="T27" fmla="*/ 32923700 h 67"/>
                  <a:gd name="T28" fmla="*/ 3961001 w 24"/>
                  <a:gd name="T29" fmla="*/ 36561700 h 67"/>
                  <a:gd name="T30" fmla="*/ 0 w 24"/>
                  <a:gd name="T31" fmla="*/ 41142358 h 67"/>
                  <a:gd name="T32" fmla="*/ 3961001 w 24"/>
                  <a:gd name="T33" fmla="*/ 45055749 h 67"/>
                  <a:gd name="T34" fmla="*/ 0 w 24"/>
                  <a:gd name="T35" fmla="*/ 49194413 h 67"/>
                  <a:gd name="T36" fmla="*/ 3961001 w 24"/>
                  <a:gd name="T37" fmla="*/ 53157348 h 67"/>
                  <a:gd name="T38" fmla="*/ 0 w 24"/>
                  <a:gd name="T39" fmla="*/ 57774811 h 67"/>
                  <a:gd name="T40" fmla="*/ 3961001 w 24"/>
                  <a:gd name="T41" fmla="*/ 61373963 h 67"/>
                  <a:gd name="T42" fmla="*/ 5234180 w 24"/>
                  <a:gd name="T43" fmla="*/ 57774811 h 67"/>
                  <a:gd name="T44" fmla="*/ 13184932 w 24"/>
                  <a:gd name="T45" fmla="*/ 61373963 h 67"/>
                  <a:gd name="T46" fmla="*/ 14590763 w 24"/>
                  <a:gd name="T47" fmla="*/ 57774811 h 67"/>
                  <a:gd name="T48" fmla="*/ 18594704 w 24"/>
                  <a:gd name="T49" fmla="*/ 53157348 h 67"/>
                  <a:gd name="T50" fmla="*/ 14590763 w 24"/>
                  <a:gd name="T51" fmla="*/ 49194413 h 67"/>
                  <a:gd name="T52" fmla="*/ 18594704 w 24"/>
                  <a:gd name="T53" fmla="*/ 45055749 h 67"/>
                  <a:gd name="T54" fmla="*/ 14590763 w 24"/>
                  <a:gd name="T55" fmla="*/ 41142358 h 67"/>
                  <a:gd name="T56" fmla="*/ 18594704 w 24"/>
                  <a:gd name="T57" fmla="*/ 36561700 h 67"/>
                  <a:gd name="T58" fmla="*/ 14590763 w 24"/>
                  <a:gd name="T59" fmla="*/ 32923700 h 67"/>
                  <a:gd name="T60" fmla="*/ 18594704 w 24"/>
                  <a:gd name="T61" fmla="*/ 28307014 h 67"/>
                  <a:gd name="T62" fmla="*/ 14590763 w 24"/>
                  <a:gd name="T63" fmla="*/ 24851108 h 67"/>
                  <a:gd name="T64" fmla="*/ 18594704 w 24"/>
                  <a:gd name="T65" fmla="*/ 20233492 h 67"/>
                  <a:gd name="T66" fmla="*/ 14590763 w 24"/>
                  <a:gd name="T67" fmla="*/ 16244263 h 67"/>
                  <a:gd name="T68" fmla="*/ 18594704 w 24"/>
                  <a:gd name="T69" fmla="*/ 12003607 h 67"/>
                  <a:gd name="T70" fmla="*/ 14590763 w 24"/>
                  <a:gd name="T71" fmla="*/ 10057110 h 67"/>
                  <a:gd name="T72" fmla="*/ 13184932 w 24"/>
                  <a:gd name="T73" fmla="*/ 53157348 h 67"/>
                  <a:gd name="T74" fmla="*/ 5234180 w 24"/>
                  <a:gd name="T75" fmla="*/ 49194413 h 67"/>
                  <a:gd name="T76" fmla="*/ 13184932 w 24"/>
                  <a:gd name="T77" fmla="*/ 53157348 h 67"/>
                  <a:gd name="T78" fmla="*/ 5234180 w 24"/>
                  <a:gd name="T79" fmla="*/ 45055749 h 67"/>
                  <a:gd name="T80" fmla="*/ 13184932 w 24"/>
                  <a:gd name="T81" fmla="*/ 41142358 h 67"/>
                  <a:gd name="T82" fmla="*/ 13184932 w 24"/>
                  <a:gd name="T83" fmla="*/ 36561700 h 67"/>
                  <a:gd name="T84" fmla="*/ 5234180 w 24"/>
                  <a:gd name="T85" fmla="*/ 32923700 h 67"/>
                  <a:gd name="T86" fmla="*/ 13184932 w 24"/>
                  <a:gd name="T87" fmla="*/ 36561700 h 67"/>
                  <a:gd name="T88" fmla="*/ 5234180 w 24"/>
                  <a:gd name="T89" fmla="*/ 28307014 h 67"/>
                  <a:gd name="T90" fmla="*/ 13184932 w 24"/>
                  <a:gd name="T91" fmla="*/ 24851108 h 67"/>
                  <a:gd name="T92" fmla="*/ 13184932 w 24"/>
                  <a:gd name="T93" fmla="*/ 20233492 h 67"/>
                  <a:gd name="T94" fmla="*/ 5234180 w 24"/>
                  <a:gd name="T95" fmla="*/ 17446443 h 67"/>
                  <a:gd name="T96" fmla="*/ 6931752 w 24"/>
                  <a:gd name="T97" fmla="*/ 16244263 h 67"/>
                  <a:gd name="T98" fmla="*/ 13184932 w 24"/>
                  <a:gd name="T99" fmla="*/ 20233492 h 67"/>
                  <a:gd name="T100" fmla="*/ 5234180 w 24"/>
                  <a:gd name="T101" fmla="*/ 12003607 h 67"/>
                  <a:gd name="T102" fmla="*/ 13184932 w 24"/>
                  <a:gd name="T103" fmla="*/ 8228366 h 67"/>
                  <a:gd name="T104" fmla="*/ 12213087 w 24"/>
                  <a:gd name="T105" fmla="*/ 12003607 h 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
                  <a:gd name="T160" fmla="*/ 0 h 67"/>
                  <a:gd name="T161" fmla="*/ 24 w 24"/>
                  <a:gd name="T162" fmla="*/ 67 h 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 h="67">
                    <a:moveTo>
                      <a:pt x="19" y="9"/>
                    </a:moveTo>
                    <a:cubicBezTo>
                      <a:pt x="24" y="9"/>
                      <a:pt x="24" y="9"/>
                      <a:pt x="24" y="9"/>
                    </a:cubicBezTo>
                    <a:cubicBezTo>
                      <a:pt x="24" y="4"/>
                      <a:pt x="24" y="4"/>
                      <a:pt x="24" y="4"/>
                    </a:cubicBezTo>
                    <a:cubicBezTo>
                      <a:pt x="19" y="4"/>
                      <a:pt x="19" y="4"/>
                      <a:pt x="19" y="4"/>
                    </a:cubicBezTo>
                    <a:cubicBezTo>
                      <a:pt x="19" y="0"/>
                      <a:pt x="19" y="0"/>
                      <a:pt x="19" y="0"/>
                    </a:cubicBezTo>
                    <a:cubicBezTo>
                      <a:pt x="17" y="0"/>
                      <a:pt x="17" y="0"/>
                      <a:pt x="17" y="0"/>
                    </a:cubicBezTo>
                    <a:cubicBezTo>
                      <a:pt x="17" y="4"/>
                      <a:pt x="17" y="4"/>
                      <a:pt x="17" y="4"/>
                    </a:cubicBezTo>
                    <a:cubicBezTo>
                      <a:pt x="7" y="4"/>
                      <a:pt x="7" y="4"/>
                      <a:pt x="7" y="4"/>
                    </a:cubicBezTo>
                    <a:cubicBezTo>
                      <a:pt x="7" y="0"/>
                      <a:pt x="7" y="0"/>
                      <a:pt x="7" y="0"/>
                    </a:cubicBezTo>
                    <a:cubicBezTo>
                      <a:pt x="5" y="0"/>
                      <a:pt x="5" y="0"/>
                      <a:pt x="5" y="0"/>
                    </a:cubicBezTo>
                    <a:cubicBezTo>
                      <a:pt x="5" y="4"/>
                      <a:pt x="5" y="4"/>
                      <a:pt x="5" y="4"/>
                    </a:cubicBezTo>
                    <a:cubicBezTo>
                      <a:pt x="0" y="4"/>
                      <a:pt x="0" y="4"/>
                      <a:pt x="0" y="4"/>
                    </a:cubicBezTo>
                    <a:cubicBezTo>
                      <a:pt x="0" y="9"/>
                      <a:pt x="0" y="9"/>
                      <a:pt x="0" y="9"/>
                    </a:cubicBezTo>
                    <a:cubicBezTo>
                      <a:pt x="5" y="9"/>
                      <a:pt x="5" y="9"/>
                      <a:pt x="5" y="9"/>
                    </a:cubicBezTo>
                    <a:cubicBezTo>
                      <a:pt x="5" y="13"/>
                      <a:pt x="5" y="13"/>
                      <a:pt x="5" y="13"/>
                    </a:cubicBezTo>
                    <a:cubicBezTo>
                      <a:pt x="0" y="13"/>
                      <a:pt x="0" y="13"/>
                      <a:pt x="0" y="13"/>
                    </a:cubicBezTo>
                    <a:cubicBezTo>
                      <a:pt x="0" y="18"/>
                      <a:pt x="0" y="18"/>
                      <a:pt x="0" y="18"/>
                    </a:cubicBezTo>
                    <a:cubicBezTo>
                      <a:pt x="5" y="18"/>
                      <a:pt x="5" y="18"/>
                      <a:pt x="5" y="18"/>
                    </a:cubicBezTo>
                    <a:cubicBezTo>
                      <a:pt x="5" y="21"/>
                      <a:pt x="5" y="21"/>
                      <a:pt x="5" y="21"/>
                    </a:cubicBezTo>
                    <a:cubicBezTo>
                      <a:pt x="5" y="22"/>
                      <a:pt x="5" y="22"/>
                      <a:pt x="5" y="22"/>
                    </a:cubicBezTo>
                    <a:cubicBezTo>
                      <a:pt x="3" y="22"/>
                      <a:pt x="3" y="22"/>
                      <a:pt x="3" y="22"/>
                    </a:cubicBezTo>
                    <a:cubicBezTo>
                      <a:pt x="0" y="22"/>
                      <a:pt x="0" y="22"/>
                      <a:pt x="0" y="22"/>
                    </a:cubicBezTo>
                    <a:cubicBezTo>
                      <a:pt x="0" y="25"/>
                      <a:pt x="0" y="25"/>
                      <a:pt x="0" y="25"/>
                    </a:cubicBezTo>
                    <a:cubicBezTo>
                      <a:pt x="0" y="27"/>
                      <a:pt x="0" y="27"/>
                      <a:pt x="0" y="27"/>
                    </a:cubicBezTo>
                    <a:cubicBezTo>
                      <a:pt x="5" y="27"/>
                      <a:pt x="5" y="27"/>
                      <a:pt x="5" y="27"/>
                    </a:cubicBezTo>
                    <a:cubicBezTo>
                      <a:pt x="5" y="31"/>
                      <a:pt x="5" y="31"/>
                      <a:pt x="5" y="31"/>
                    </a:cubicBezTo>
                    <a:cubicBezTo>
                      <a:pt x="0" y="31"/>
                      <a:pt x="0" y="31"/>
                      <a:pt x="0" y="31"/>
                    </a:cubicBezTo>
                    <a:cubicBezTo>
                      <a:pt x="0" y="36"/>
                      <a:pt x="0" y="36"/>
                      <a:pt x="0" y="36"/>
                    </a:cubicBezTo>
                    <a:cubicBezTo>
                      <a:pt x="5" y="36"/>
                      <a:pt x="5" y="36"/>
                      <a:pt x="5" y="36"/>
                    </a:cubicBezTo>
                    <a:cubicBezTo>
                      <a:pt x="5" y="40"/>
                      <a:pt x="5" y="40"/>
                      <a:pt x="5" y="40"/>
                    </a:cubicBezTo>
                    <a:cubicBezTo>
                      <a:pt x="0" y="40"/>
                      <a:pt x="0" y="40"/>
                      <a:pt x="0" y="40"/>
                    </a:cubicBezTo>
                    <a:cubicBezTo>
                      <a:pt x="0" y="45"/>
                      <a:pt x="0" y="45"/>
                      <a:pt x="0" y="45"/>
                    </a:cubicBezTo>
                    <a:cubicBezTo>
                      <a:pt x="5" y="45"/>
                      <a:pt x="5" y="45"/>
                      <a:pt x="5" y="45"/>
                    </a:cubicBezTo>
                    <a:cubicBezTo>
                      <a:pt x="5" y="49"/>
                      <a:pt x="5" y="49"/>
                      <a:pt x="5" y="49"/>
                    </a:cubicBezTo>
                    <a:cubicBezTo>
                      <a:pt x="0" y="49"/>
                      <a:pt x="0" y="49"/>
                      <a:pt x="0" y="49"/>
                    </a:cubicBezTo>
                    <a:cubicBezTo>
                      <a:pt x="0" y="54"/>
                      <a:pt x="0" y="54"/>
                      <a:pt x="0" y="54"/>
                    </a:cubicBezTo>
                    <a:cubicBezTo>
                      <a:pt x="5" y="54"/>
                      <a:pt x="5" y="54"/>
                      <a:pt x="5" y="54"/>
                    </a:cubicBezTo>
                    <a:cubicBezTo>
                      <a:pt x="5" y="58"/>
                      <a:pt x="5" y="58"/>
                      <a:pt x="5" y="58"/>
                    </a:cubicBezTo>
                    <a:cubicBezTo>
                      <a:pt x="0" y="58"/>
                      <a:pt x="0" y="58"/>
                      <a:pt x="0" y="58"/>
                    </a:cubicBezTo>
                    <a:cubicBezTo>
                      <a:pt x="0" y="63"/>
                      <a:pt x="0" y="63"/>
                      <a:pt x="0" y="63"/>
                    </a:cubicBezTo>
                    <a:cubicBezTo>
                      <a:pt x="5" y="63"/>
                      <a:pt x="5" y="63"/>
                      <a:pt x="5" y="63"/>
                    </a:cubicBezTo>
                    <a:cubicBezTo>
                      <a:pt x="5" y="67"/>
                      <a:pt x="5" y="67"/>
                      <a:pt x="5" y="67"/>
                    </a:cubicBezTo>
                    <a:cubicBezTo>
                      <a:pt x="7" y="67"/>
                      <a:pt x="7" y="67"/>
                      <a:pt x="7" y="67"/>
                    </a:cubicBezTo>
                    <a:cubicBezTo>
                      <a:pt x="7" y="63"/>
                      <a:pt x="7" y="63"/>
                      <a:pt x="7" y="63"/>
                    </a:cubicBezTo>
                    <a:cubicBezTo>
                      <a:pt x="17" y="63"/>
                      <a:pt x="17" y="63"/>
                      <a:pt x="17" y="63"/>
                    </a:cubicBezTo>
                    <a:cubicBezTo>
                      <a:pt x="17" y="67"/>
                      <a:pt x="17" y="67"/>
                      <a:pt x="17" y="67"/>
                    </a:cubicBezTo>
                    <a:cubicBezTo>
                      <a:pt x="19" y="67"/>
                      <a:pt x="19" y="67"/>
                      <a:pt x="19" y="67"/>
                    </a:cubicBezTo>
                    <a:cubicBezTo>
                      <a:pt x="19" y="63"/>
                      <a:pt x="19" y="63"/>
                      <a:pt x="19" y="63"/>
                    </a:cubicBezTo>
                    <a:cubicBezTo>
                      <a:pt x="24" y="63"/>
                      <a:pt x="24" y="63"/>
                      <a:pt x="24" y="63"/>
                    </a:cubicBezTo>
                    <a:cubicBezTo>
                      <a:pt x="24" y="58"/>
                      <a:pt x="24" y="58"/>
                      <a:pt x="24" y="58"/>
                    </a:cubicBezTo>
                    <a:cubicBezTo>
                      <a:pt x="19" y="58"/>
                      <a:pt x="19" y="58"/>
                      <a:pt x="19" y="58"/>
                    </a:cubicBezTo>
                    <a:cubicBezTo>
                      <a:pt x="19" y="54"/>
                      <a:pt x="19" y="54"/>
                      <a:pt x="19" y="54"/>
                    </a:cubicBezTo>
                    <a:cubicBezTo>
                      <a:pt x="24" y="54"/>
                      <a:pt x="24" y="54"/>
                      <a:pt x="24" y="54"/>
                    </a:cubicBezTo>
                    <a:cubicBezTo>
                      <a:pt x="24" y="49"/>
                      <a:pt x="24" y="49"/>
                      <a:pt x="24" y="49"/>
                    </a:cubicBezTo>
                    <a:cubicBezTo>
                      <a:pt x="19" y="49"/>
                      <a:pt x="19" y="49"/>
                      <a:pt x="19" y="49"/>
                    </a:cubicBezTo>
                    <a:cubicBezTo>
                      <a:pt x="19" y="45"/>
                      <a:pt x="19" y="45"/>
                      <a:pt x="19" y="45"/>
                    </a:cubicBezTo>
                    <a:cubicBezTo>
                      <a:pt x="24" y="45"/>
                      <a:pt x="24" y="45"/>
                      <a:pt x="24" y="45"/>
                    </a:cubicBezTo>
                    <a:cubicBezTo>
                      <a:pt x="24" y="40"/>
                      <a:pt x="24" y="40"/>
                      <a:pt x="24" y="40"/>
                    </a:cubicBezTo>
                    <a:cubicBezTo>
                      <a:pt x="19" y="40"/>
                      <a:pt x="19" y="40"/>
                      <a:pt x="19" y="40"/>
                    </a:cubicBezTo>
                    <a:cubicBezTo>
                      <a:pt x="19" y="36"/>
                      <a:pt x="19" y="36"/>
                      <a:pt x="19" y="36"/>
                    </a:cubicBezTo>
                    <a:cubicBezTo>
                      <a:pt x="24" y="36"/>
                      <a:pt x="24" y="36"/>
                      <a:pt x="24" y="36"/>
                    </a:cubicBezTo>
                    <a:cubicBezTo>
                      <a:pt x="24" y="31"/>
                      <a:pt x="24" y="31"/>
                      <a:pt x="24" y="31"/>
                    </a:cubicBezTo>
                    <a:cubicBezTo>
                      <a:pt x="19" y="31"/>
                      <a:pt x="19" y="31"/>
                      <a:pt x="19" y="31"/>
                    </a:cubicBezTo>
                    <a:cubicBezTo>
                      <a:pt x="19" y="27"/>
                      <a:pt x="19" y="27"/>
                      <a:pt x="19" y="27"/>
                    </a:cubicBezTo>
                    <a:cubicBezTo>
                      <a:pt x="24" y="27"/>
                      <a:pt x="24" y="27"/>
                      <a:pt x="24" y="27"/>
                    </a:cubicBezTo>
                    <a:cubicBezTo>
                      <a:pt x="24" y="22"/>
                      <a:pt x="24" y="22"/>
                      <a:pt x="24" y="22"/>
                    </a:cubicBezTo>
                    <a:cubicBezTo>
                      <a:pt x="19" y="22"/>
                      <a:pt x="19" y="22"/>
                      <a:pt x="19" y="22"/>
                    </a:cubicBezTo>
                    <a:cubicBezTo>
                      <a:pt x="19" y="18"/>
                      <a:pt x="19" y="18"/>
                      <a:pt x="19" y="18"/>
                    </a:cubicBezTo>
                    <a:cubicBezTo>
                      <a:pt x="24" y="18"/>
                      <a:pt x="24" y="18"/>
                      <a:pt x="24" y="18"/>
                    </a:cubicBezTo>
                    <a:cubicBezTo>
                      <a:pt x="24" y="13"/>
                      <a:pt x="24" y="13"/>
                      <a:pt x="24" y="13"/>
                    </a:cubicBezTo>
                    <a:cubicBezTo>
                      <a:pt x="19" y="13"/>
                      <a:pt x="19" y="13"/>
                      <a:pt x="19" y="13"/>
                    </a:cubicBezTo>
                    <a:cubicBezTo>
                      <a:pt x="19" y="11"/>
                      <a:pt x="19" y="11"/>
                      <a:pt x="19" y="11"/>
                    </a:cubicBezTo>
                    <a:lnTo>
                      <a:pt x="19" y="9"/>
                    </a:lnTo>
                    <a:close/>
                    <a:moveTo>
                      <a:pt x="17" y="58"/>
                    </a:moveTo>
                    <a:cubicBezTo>
                      <a:pt x="7" y="58"/>
                      <a:pt x="7" y="58"/>
                      <a:pt x="7" y="58"/>
                    </a:cubicBezTo>
                    <a:cubicBezTo>
                      <a:pt x="7" y="54"/>
                      <a:pt x="7" y="54"/>
                      <a:pt x="7" y="54"/>
                    </a:cubicBezTo>
                    <a:cubicBezTo>
                      <a:pt x="17" y="54"/>
                      <a:pt x="17" y="54"/>
                      <a:pt x="17" y="54"/>
                    </a:cubicBezTo>
                    <a:lnTo>
                      <a:pt x="17" y="58"/>
                    </a:lnTo>
                    <a:close/>
                    <a:moveTo>
                      <a:pt x="17" y="49"/>
                    </a:moveTo>
                    <a:cubicBezTo>
                      <a:pt x="7" y="49"/>
                      <a:pt x="7" y="49"/>
                      <a:pt x="7" y="49"/>
                    </a:cubicBezTo>
                    <a:cubicBezTo>
                      <a:pt x="7" y="45"/>
                      <a:pt x="7" y="45"/>
                      <a:pt x="7" y="45"/>
                    </a:cubicBezTo>
                    <a:cubicBezTo>
                      <a:pt x="17" y="45"/>
                      <a:pt x="17" y="45"/>
                      <a:pt x="17" y="45"/>
                    </a:cubicBezTo>
                    <a:lnTo>
                      <a:pt x="17" y="49"/>
                    </a:lnTo>
                    <a:close/>
                    <a:moveTo>
                      <a:pt x="17" y="40"/>
                    </a:moveTo>
                    <a:cubicBezTo>
                      <a:pt x="7" y="40"/>
                      <a:pt x="7" y="40"/>
                      <a:pt x="7" y="40"/>
                    </a:cubicBezTo>
                    <a:cubicBezTo>
                      <a:pt x="7" y="36"/>
                      <a:pt x="7" y="36"/>
                      <a:pt x="7" y="36"/>
                    </a:cubicBezTo>
                    <a:cubicBezTo>
                      <a:pt x="17" y="36"/>
                      <a:pt x="17" y="36"/>
                      <a:pt x="17" y="36"/>
                    </a:cubicBezTo>
                    <a:lnTo>
                      <a:pt x="17" y="40"/>
                    </a:lnTo>
                    <a:close/>
                    <a:moveTo>
                      <a:pt x="17" y="31"/>
                    </a:moveTo>
                    <a:cubicBezTo>
                      <a:pt x="7" y="31"/>
                      <a:pt x="7" y="31"/>
                      <a:pt x="7" y="31"/>
                    </a:cubicBezTo>
                    <a:cubicBezTo>
                      <a:pt x="7" y="27"/>
                      <a:pt x="7" y="27"/>
                      <a:pt x="7" y="27"/>
                    </a:cubicBezTo>
                    <a:cubicBezTo>
                      <a:pt x="17" y="27"/>
                      <a:pt x="17" y="27"/>
                      <a:pt x="17" y="27"/>
                    </a:cubicBezTo>
                    <a:lnTo>
                      <a:pt x="17" y="31"/>
                    </a:lnTo>
                    <a:close/>
                    <a:moveTo>
                      <a:pt x="17" y="22"/>
                    </a:moveTo>
                    <a:cubicBezTo>
                      <a:pt x="7" y="22"/>
                      <a:pt x="7" y="22"/>
                      <a:pt x="7" y="22"/>
                    </a:cubicBezTo>
                    <a:cubicBezTo>
                      <a:pt x="7" y="19"/>
                      <a:pt x="7" y="19"/>
                      <a:pt x="7" y="19"/>
                    </a:cubicBezTo>
                    <a:cubicBezTo>
                      <a:pt x="7" y="18"/>
                      <a:pt x="7" y="18"/>
                      <a:pt x="7" y="18"/>
                    </a:cubicBezTo>
                    <a:cubicBezTo>
                      <a:pt x="9" y="18"/>
                      <a:pt x="9" y="18"/>
                      <a:pt x="9" y="18"/>
                    </a:cubicBezTo>
                    <a:cubicBezTo>
                      <a:pt x="17" y="18"/>
                      <a:pt x="17" y="18"/>
                      <a:pt x="17" y="18"/>
                    </a:cubicBezTo>
                    <a:lnTo>
                      <a:pt x="17" y="22"/>
                    </a:lnTo>
                    <a:close/>
                    <a:moveTo>
                      <a:pt x="16" y="13"/>
                    </a:moveTo>
                    <a:cubicBezTo>
                      <a:pt x="7" y="13"/>
                      <a:pt x="7" y="13"/>
                      <a:pt x="7" y="13"/>
                    </a:cubicBezTo>
                    <a:cubicBezTo>
                      <a:pt x="7" y="9"/>
                      <a:pt x="7" y="9"/>
                      <a:pt x="7" y="9"/>
                    </a:cubicBezTo>
                    <a:cubicBezTo>
                      <a:pt x="17" y="9"/>
                      <a:pt x="17" y="9"/>
                      <a:pt x="17" y="9"/>
                    </a:cubicBezTo>
                    <a:cubicBezTo>
                      <a:pt x="17" y="12"/>
                      <a:pt x="17" y="12"/>
                      <a:pt x="17" y="12"/>
                    </a:cubicBezTo>
                    <a:cubicBezTo>
                      <a:pt x="16" y="13"/>
                      <a:pt x="16" y="13"/>
                      <a:pt x="16" y="13"/>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Oval 1298"/>
              <p:cNvSpPr>
                <a:spLocks noChangeArrowheads="1"/>
              </p:cNvSpPr>
              <p:nvPr/>
            </p:nvSpPr>
            <p:spPr bwMode="gray">
              <a:xfrm>
                <a:off x="6872" y="3044"/>
                <a:ext cx="292" cy="293"/>
              </a:xfrm>
              <a:prstGeom prst="ellipse">
                <a:avLst/>
              </a:prstGeom>
              <a:noFill/>
              <a:ln w="41275">
                <a:solidFill>
                  <a:srgbClr val="76B043"/>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5" name="Group 1332"/>
            <p:cNvGrpSpPr>
              <a:grpSpLocks/>
            </p:cNvGrpSpPr>
            <p:nvPr/>
          </p:nvGrpSpPr>
          <p:grpSpPr bwMode="auto">
            <a:xfrm>
              <a:off x="3776" y="2125"/>
              <a:ext cx="293" cy="293"/>
              <a:chOff x="5546" y="1853"/>
              <a:chExt cx="293" cy="293"/>
            </a:xfrm>
          </p:grpSpPr>
          <p:sp>
            <p:nvSpPr>
              <p:cNvPr id="39" name="Oval 1329"/>
              <p:cNvSpPr>
                <a:spLocks noChangeArrowheads="1"/>
              </p:cNvSpPr>
              <p:nvPr/>
            </p:nvSpPr>
            <p:spPr bwMode="gray">
              <a:xfrm>
                <a:off x="5546" y="1853"/>
                <a:ext cx="293" cy="293"/>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0" name="Oval 1330"/>
              <p:cNvSpPr>
                <a:spLocks noChangeArrowheads="1"/>
              </p:cNvSpPr>
              <p:nvPr/>
            </p:nvSpPr>
            <p:spPr bwMode="gray">
              <a:xfrm>
                <a:off x="5546" y="1853"/>
                <a:ext cx="293" cy="293"/>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1" name="Freeform 1331"/>
              <p:cNvSpPr>
                <a:spLocks noEditPoints="1"/>
              </p:cNvSpPr>
              <p:nvPr/>
            </p:nvSpPr>
            <p:spPr bwMode="gray">
              <a:xfrm>
                <a:off x="5624" y="1898"/>
                <a:ext cx="137" cy="204"/>
              </a:xfrm>
              <a:custGeom>
                <a:avLst/>
                <a:gdLst>
                  <a:gd name="T0" fmla="*/ 53725521 w 58"/>
                  <a:gd name="T1" fmla="*/ 33034911 h 86"/>
                  <a:gd name="T2" fmla="*/ 47594305 w 58"/>
                  <a:gd name="T3" fmla="*/ 19803134 h 86"/>
                  <a:gd name="T4" fmla="*/ 37343755 w 58"/>
                  <a:gd name="T5" fmla="*/ 23198192 h 86"/>
                  <a:gd name="T6" fmla="*/ 37343755 w 58"/>
                  <a:gd name="T7" fmla="*/ 29289967 h 86"/>
                  <a:gd name="T8" fmla="*/ 33001677 w 58"/>
                  <a:gd name="T9" fmla="*/ 35164310 h 86"/>
                  <a:gd name="T10" fmla="*/ 23383914 w 58"/>
                  <a:gd name="T11" fmla="*/ 35164310 h 86"/>
                  <a:gd name="T12" fmla="*/ 17826539 w 58"/>
                  <a:gd name="T13" fmla="*/ 27987794 h 86"/>
                  <a:gd name="T14" fmla="*/ 15809765 w 58"/>
                  <a:gd name="T15" fmla="*/ 21997292 h 86"/>
                  <a:gd name="T16" fmla="*/ 8419089 w 58"/>
                  <a:gd name="T17" fmla="*/ 18224380 h 86"/>
                  <a:gd name="T18" fmla="*/ 3564286 w 58"/>
                  <a:gd name="T19" fmla="*/ 23198192 h 86"/>
                  <a:gd name="T20" fmla="*/ 842205 w 58"/>
                  <a:gd name="T21" fmla="*/ 37356278 h 86"/>
                  <a:gd name="T22" fmla="*/ 4698972 w 58"/>
                  <a:gd name="T23" fmla="*/ 50375127 h 86"/>
                  <a:gd name="T24" fmla="*/ 4698972 w 58"/>
                  <a:gd name="T25" fmla="*/ 53387493 h 86"/>
                  <a:gd name="T26" fmla="*/ 4698972 w 58"/>
                  <a:gd name="T27" fmla="*/ 80545270 h 86"/>
                  <a:gd name="T28" fmla="*/ 9629317 w 58"/>
                  <a:gd name="T29" fmla="*/ 86418573 h 86"/>
                  <a:gd name="T30" fmla="*/ 13126761 w 58"/>
                  <a:gd name="T31" fmla="*/ 80545270 h 86"/>
                  <a:gd name="T32" fmla="*/ 13126761 w 58"/>
                  <a:gd name="T33" fmla="*/ 55028269 h 86"/>
                  <a:gd name="T34" fmla="*/ 13126761 w 58"/>
                  <a:gd name="T35" fmla="*/ 39455856 h 86"/>
                  <a:gd name="T36" fmla="*/ 21506931 w 58"/>
                  <a:gd name="T37" fmla="*/ 44113978 h 86"/>
                  <a:gd name="T38" fmla="*/ 24226060 w 58"/>
                  <a:gd name="T39" fmla="*/ 43229925 h 86"/>
                  <a:gd name="T40" fmla="*/ 28924692 w 58"/>
                  <a:gd name="T41" fmla="*/ 44113978 h 86"/>
                  <a:gd name="T42" fmla="*/ 40550323 w 58"/>
                  <a:gd name="T43" fmla="*/ 39455856 h 86"/>
                  <a:gd name="T44" fmla="*/ 41388491 w 58"/>
                  <a:gd name="T45" fmla="*/ 45383963 h 86"/>
                  <a:gd name="T46" fmla="*/ 41388491 w 58"/>
                  <a:gd name="T47" fmla="*/ 80545270 h 86"/>
                  <a:gd name="T48" fmla="*/ 44941126 w 58"/>
                  <a:gd name="T49" fmla="*/ 86418573 h 86"/>
                  <a:gd name="T50" fmla="*/ 49653373 w 58"/>
                  <a:gd name="T51" fmla="*/ 81217590 h 86"/>
                  <a:gd name="T52" fmla="*/ 49653373 w 58"/>
                  <a:gd name="T53" fmla="*/ 58430615 h 86"/>
                  <a:gd name="T54" fmla="*/ 52515277 w 58"/>
                  <a:gd name="T55" fmla="*/ 46974876 h 86"/>
                  <a:gd name="T56" fmla="*/ 53725521 w 58"/>
                  <a:gd name="T57" fmla="*/ 44113978 h 86"/>
                  <a:gd name="T58" fmla="*/ 53725521 w 58"/>
                  <a:gd name="T59" fmla="*/ 33034911 h 86"/>
                  <a:gd name="T60" fmla="*/ 37343755 w 58"/>
                  <a:gd name="T61" fmla="*/ 16028849 h 86"/>
                  <a:gd name="T62" fmla="*/ 46092323 w 58"/>
                  <a:gd name="T63" fmla="*/ 8065643 h 86"/>
                  <a:gd name="T64" fmla="*/ 37343755 w 58"/>
                  <a:gd name="T65" fmla="*/ 0 h 86"/>
                  <a:gd name="T66" fmla="*/ 30294014 w 58"/>
                  <a:gd name="T67" fmla="*/ 8065643 h 86"/>
                  <a:gd name="T68" fmla="*/ 37343755 w 58"/>
                  <a:gd name="T69" fmla="*/ 16028849 h 86"/>
                  <a:gd name="T70" fmla="*/ 17167290 w 58"/>
                  <a:gd name="T71" fmla="*/ 16028849 h 86"/>
                  <a:gd name="T72" fmla="*/ 24226060 w 58"/>
                  <a:gd name="T73" fmla="*/ 8065643 h 86"/>
                  <a:gd name="T74" fmla="*/ 17167290 w 58"/>
                  <a:gd name="T75" fmla="*/ 0 h 86"/>
                  <a:gd name="T76" fmla="*/ 9629317 w 58"/>
                  <a:gd name="T77" fmla="*/ 8065643 h 86"/>
                  <a:gd name="T78" fmla="*/ 17167290 w 58"/>
                  <a:gd name="T79" fmla="*/ 16028849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
                  <a:gd name="T121" fmla="*/ 0 h 86"/>
                  <a:gd name="T122" fmla="*/ 58 w 58"/>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 h="86">
                    <a:moveTo>
                      <a:pt x="57" y="33"/>
                    </a:moveTo>
                    <a:cubicBezTo>
                      <a:pt x="55" y="28"/>
                      <a:pt x="54" y="23"/>
                      <a:pt x="51" y="20"/>
                    </a:cubicBezTo>
                    <a:cubicBezTo>
                      <a:pt x="47" y="15"/>
                      <a:pt x="42" y="17"/>
                      <a:pt x="40" y="23"/>
                    </a:cubicBezTo>
                    <a:cubicBezTo>
                      <a:pt x="40" y="25"/>
                      <a:pt x="39" y="27"/>
                      <a:pt x="40" y="29"/>
                    </a:cubicBezTo>
                    <a:cubicBezTo>
                      <a:pt x="40" y="32"/>
                      <a:pt x="38" y="34"/>
                      <a:pt x="35" y="35"/>
                    </a:cubicBezTo>
                    <a:cubicBezTo>
                      <a:pt x="32" y="35"/>
                      <a:pt x="28" y="36"/>
                      <a:pt x="25" y="35"/>
                    </a:cubicBezTo>
                    <a:cubicBezTo>
                      <a:pt x="22" y="35"/>
                      <a:pt x="18" y="33"/>
                      <a:pt x="19" y="28"/>
                    </a:cubicBezTo>
                    <a:cubicBezTo>
                      <a:pt x="19" y="26"/>
                      <a:pt x="18" y="24"/>
                      <a:pt x="17" y="22"/>
                    </a:cubicBezTo>
                    <a:cubicBezTo>
                      <a:pt x="16" y="18"/>
                      <a:pt x="13" y="16"/>
                      <a:pt x="9" y="18"/>
                    </a:cubicBezTo>
                    <a:cubicBezTo>
                      <a:pt x="7" y="19"/>
                      <a:pt x="5" y="21"/>
                      <a:pt x="4" y="23"/>
                    </a:cubicBezTo>
                    <a:cubicBezTo>
                      <a:pt x="3" y="28"/>
                      <a:pt x="1" y="32"/>
                      <a:pt x="1" y="37"/>
                    </a:cubicBezTo>
                    <a:cubicBezTo>
                      <a:pt x="0" y="41"/>
                      <a:pt x="0" y="46"/>
                      <a:pt x="5" y="50"/>
                    </a:cubicBezTo>
                    <a:cubicBezTo>
                      <a:pt x="5" y="50"/>
                      <a:pt x="5" y="52"/>
                      <a:pt x="5" y="53"/>
                    </a:cubicBezTo>
                    <a:cubicBezTo>
                      <a:pt x="5" y="62"/>
                      <a:pt x="5" y="71"/>
                      <a:pt x="5" y="80"/>
                    </a:cubicBezTo>
                    <a:cubicBezTo>
                      <a:pt x="5" y="83"/>
                      <a:pt x="6" y="86"/>
                      <a:pt x="10" y="86"/>
                    </a:cubicBezTo>
                    <a:cubicBezTo>
                      <a:pt x="13" y="86"/>
                      <a:pt x="14" y="84"/>
                      <a:pt x="14" y="80"/>
                    </a:cubicBezTo>
                    <a:cubicBezTo>
                      <a:pt x="14" y="72"/>
                      <a:pt x="14" y="64"/>
                      <a:pt x="14" y="55"/>
                    </a:cubicBezTo>
                    <a:cubicBezTo>
                      <a:pt x="14" y="50"/>
                      <a:pt x="14" y="45"/>
                      <a:pt x="14" y="39"/>
                    </a:cubicBezTo>
                    <a:cubicBezTo>
                      <a:pt x="18" y="41"/>
                      <a:pt x="20" y="42"/>
                      <a:pt x="23" y="44"/>
                    </a:cubicBezTo>
                    <a:cubicBezTo>
                      <a:pt x="24" y="44"/>
                      <a:pt x="25" y="43"/>
                      <a:pt x="26" y="43"/>
                    </a:cubicBezTo>
                    <a:cubicBezTo>
                      <a:pt x="27" y="43"/>
                      <a:pt x="29" y="45"/>
                      <a:pt x="31" y="44"/>
                    </a:cubicBezTo>
                    <a:cubicBezTo>
                      <a:pt x="35" y="43"/>
                      <a:pt x="39" y="41"/>
                      <a:pt x="43" y="39"/>
                    </a:cubicBezTo>
                    <a:cubicBezTo>
                      <a:pt x="44" y="41"/>
                      <a:pt x="44" y="43"/>
                      <a:pt x="44" y="45"/>
                    </a:cubicBezTo>
                    <a:cubicBezTo>
                      <a:pt x="44" y="57"/>
                      <a:pt x="44" y="69"/>
                      <a:pt x="44" y="80"/>
                    </a:cubicBezTo>
                    <a:cubicBezTo>
                      <a:pt x="44" y="83"/>
                      <a:pt x="44" y="86"/>
                      <a:pt x="48" y="86"/>
                    </a:cubicBezTo>
                    <a:cubicBezTo>
                      <a:pt x="51" y="86"/>
                      <a:pt x="53" y="84"/>
                      <a:pt x="53" y="81"/>
                    </a:cubicBezTo>
                    <a:cubicBezTo>
                      <a:pt x="53" y="73"/>
                      <a:pt x="53" y="65"/>
                      <a:pt x="53" y="58"/>
                    </a:cubicBezTo>
                    <a:cubicBezTo>
                      <a:pt x="53" y="54"/>
                      <a:pt x="52" y="50"/>
                      <a:pt x="56" y="47"/>
                    </a:cubicBezTo>
                    <a:cubicBezTo>
                      <a:pt x="57" y="47"/>
                      <a:pt x="57" y="45"/>
                      <a:pt x="57" y="44"/>
                    </a:cubicBezTo>
                    <a:cubicBezTo>
                      <a:pt x="57" y="41"/>
                      <a:pt x="58" y="37"/>
                      <a:pt x="57" y="33"/>
                    </a:cubicBezTo>
                    <a:close/>
                    <a:moveTo>
                      <a:pt x="40" y="16"/>
                    </a:moveTo>
                    <a:cubicBezTo>
                      <a:pt x="45" y="16"/>
                      <a:pt x="49" y="13"/>
                      <a:pt x="49" y="8"/>
                    </a:cubicBezTo>
                    <a:cubicBezTo>
                      <a:pt x="49" y="4"/>
                      <a:pt x="45" y="0"/>
                      <a:pt x="40" y="0"/>
                    </a:cubicBezTo>
                    <a:cubicBezTo>
                      <a:pt x="36" y="0"/>
                      <a:pt x="32" y="4"/>
                      <a:pt x="32" y="8"/>
                    </a:cubicBezTo>
                    <a:cubicBezTo>
                      <a:pt x="32" y="13"/>
                      <a:pt x="36" y="16"/>
                      <a:pt x="40" y="16"/>
                    </a:cubicBezTo>
                    <a:close/>
                    <a:moveTo>
                      <a:pt x="18" y="16"/>
                    </a:moveTo>
                    <a:cubicBezTo>
                      <a:pt x="22" y="16"/>
                      <a:pt x="26" y="13"/>
                      <a:pt x="26" y="8"/>
                    </a:cubicBezTo>
                    <a:cubicBezTo>
                      <a:pt x="26" y="3"/>
                      <a:pt x="22" y="0"/>
                      <a:pt x="18" y="0"/>
                    </a:cubicBezTo>
                    <a:cubicBezTo>
                      <a:pt x="13" y="0"/>
                      <a:pt x="10" y="3"/>
                      <a:pt x="10" y="8"/>
                    </a:cubicBezTo>
                    <a:cubicBezTo>
                      <a:pt x="10" y="13"/>
                      <a:pt x="13" y="16"/>
                      <a:pt x="18" y="16"/>
                    </a:cubicBez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 name="Group 1341"/>
            <p:cNvGrpSpPr>
              <a:grpSpLocks/>
            </p:cNvGrpSpPr>
            <p:nvPr/>
          </p:nvGrpSpPr>
          <p:grpSpPr bwMode="auto">
            <a:xfrm>
              <a:off x="3775" y="1759"/>
              <a:ext cx="294" cy="294"/>
              <a:chOff x="5937" y="1726"/>
              <a:chExt cx="294" cy="294"/>
            </a:xfrm>
          </p:grpSpPr>
          <p:sp>
            <p:nvSpPr>
              <p:cNvPr id="36" name="Oval 1338"/>
              <p:cNvSpPr>
                <a:spLocks noChangeArrowheads="1"/>
              </p:cNvSpPr>
              <p:nvPr/>
            </p:nvSpPr>
            <p:spPr bwMode="gray">
              <a:xfrm>
                <a:off x="5937" y="1726"/>
                <a:ext cx="293" cy="293"/>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37" name="Oval 1339"/>
              <p:cNvSpPr>
                <a:spLocks noChangeArrowheads="1"/>
              </p:cNvSpPr>
              <p:nvPr/>
            </p:nvSpPr>
            <p:spPr bwMode="gray">
              <a:xfrm>
                <a:off x="5938" y="1727"/>
                <a:ext cx="293" cy="293"/>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38" name="Freeform 1340"/>
              <p:cNvSpPr>
                <a:spLocks noEditPoints="1"/>
              </p:cNvSpPr>
              <p:nvPr/>
            </p:nvSpPr>
            <p:spPr bwMode="gray">
              <a:xfrm>
                <a:off x="6028" y="1778"/>
                <a:ext cx="111" cy="189"/>
              </a:xfrm>
              <a:custGeom>
                <a:avLst/>
                <a:gdLst>
                  <a:gd name="T0" fmla="*/ 44022654 w 47"/>
                  <a:gd name="T1" fmla="*/ 55357559 h 80"/>
                  <a:gd name="T2" fmla="*/ 36400395 w 47"/>
                  <a:gd name="T3" fmla="*/ 47923761 h 80"/>
                  <a:gd name="T4" fmla="*/ 34407544 w 47"/>
                  <a:gd name="T5" fmla="*/ 37785400 h 80"/>
                  <a:gd name="T6" fmla="*/ 30073509 w 47"/>
                  <a:gd name="T7" fmla="*/ 21547165 h 80"/>
                  <a:gd name="T8" fmla="*/ 21467605 w 47"/>
                  <a:gd name="T9" fmla="*/ 17864887 h 80"/>
                  <a:gd name="T10" fmla="*/ 13089888 w 47"/>
                  <a:gd name="T11" fmla="*/ 17864887 h 80"/>
                  <a:gd name="T12" fmla="*/ 5542565 w 47"/>
                  <a:gd name="T13" fmla="*/ 21547165 h 80"/>
                  <a:gd name="T14" fmla="*/ 0 w 47"/>
                  <a:gd name="T15" fmla="*/ 41511195 h 80"/>
                  <a:gd name="T16" fmla="*/ 2830082 w 47"/>
                  <a:gd name="T17" fmla="*/ 46218592 h 80"/>
                  <a:gd name="T18" fmla="*/ 5542565 w 47"/>
                  <a:gd name="T19" fmla="*/ 41511195 h 80"/>
                  <a:gd name="T20" fmla="*/ 6683811 w 47"/>
                  <a:gd name="T21" fmla="*/ 33923414 h 80"/>
                  <a:gd name="T22" fmla="*/ 7519853 w 47"/>
                  <a:gd name="T23" fmla="*/ 27510261 h 80"/>
                  <a:gd name="T24" fmla="*/ 8399764 w 47"/>
                  <a:gd name="T25" fmla="*/ 28355658 h 80"/>
                  <a:gd name="T26" fmla="*/ 8399764 w 47"/>
                  <a:gd name="T27" fmla="*/ 33078768 h 80"/>
                  <a:gd name="T28" fmla="*/ 8399764 w 47"/>
                  <a:gd name="T29" fmla="*/ 68496570 h 80"/>
                  <a:gd name="T30" fmla="*/ 12226430 w 47"/>
                  <a:gd name="T31" fmla="*/ 75425544 h 80"/>
                  <a:gd name="T32" fmla="*/ 17133386 w 47"/>
                  <a:gd name="T33" fmla="*/ 68496570 h 80"/>
                  <a:gd name="T34" fmla="*/ 17133386 w 47"/>
                  <a:gd name="T35" fmla="*/ 47923761 h 80"/>
                  <a:gd name="T36" fmla="*/ 17133386 w 47"/>
                  <a:gd name="T37" fmla="*/ 45069665 h 80"/>
                  <a:gd name="T38" fmla="*/ 17759653 w 47"/>
                  <a:gd name="T39" fmla="*/ 45069665 h 80"/>
                  <a:gd name="T40" fmla="*/ 17759653 w 47"/>
                  <a:gd name="T41" fmla="*/ 47923761 h 80"/>
                  <a:gd name="T42" fmla="*/ 17759653 w 47"/>
                  <a:gd name="T43" fmla="*/ 68496570 h 80"/>
                  <a:gd name="T44" fmla="*/ 18640223 w 47"/>
                  <a:gd name="T45" fmla="*/ 72554910 h 80"/>
                  <a:gd name="T46" fmla="*/ 22667478 w 47"/>
                  <a:gd name="T47" fmla="*/ 74551296 h 80"/>
                  <a:gd name="T48" fmla="*/ 26160674 w 47"/>
                  <a:gd name="T49" fmla="*/ 71708851 h 80"/>
                  <a:gd name="T50" fmla="*/ 26160674 w 47"/>
                  <a:gd name="T51" fmla="*/ 67836345 h 80"/>
                  <a:gd name="T52" fmla="*/ 23330502 w 47"/>
                  <a:gd name="T53" fmla="*/ 67836345 h 80"/>
                  <a:gd name="T54" fmla="*/ 19837741 w 47"/>
                  <a:gd name="T55" fmla="*/ 64146772 h 80"/>
                  <a:gd name="T56" fmla="*/ 19837741 w 47"/>
                  <a:gd name="T57" fmla="*/ 54630927 h 80"/>
                  <a:gd name="T58" fmla="*/ 25383234 w 47"/>
                  <a:gd name="T59" fmla="*/ 47923761 h 80"/>
                  <a:gd name="T60" fmla="*/ 26160674 w 47"/>
                  <a:gd name="T61" fmla="*/ 47063991 h 80"/>
                  <a:gd name="T62" fmla="*/ 26160674 w 47"/>
                  <a:gd name="T63" fmla="*/ 28355658 h 80"/>
                  <a:gd name="T64" fmla="*/ 27001484 w 47"/>
                  <a:gd name="T65" fmla="*/ 49063183 h 80"/>
                  <a:gd name="T66" fmla="*/ 24173462 w 47"/>
                  <a:gd name="T67" fmla="*/ 49063183 h 80"/>
                  <a:gd name="T68" fmla="*/ 19837741 w 47"/>
                  <a:gd name="T69" fmla="*/ 52631522 h 80"/>
                  <a:gd name="T70" fmla="*/ 19837741 w 47"/>
                  <a:gd name="T71" fmla="*/ 64146772 h 80"/>
                  <a:gd name="T72" fmla="*/ 22667478 w 47"/>
                  <a:gd name="T73" fmla="*/ 66990242 h 80"/>
                  <a:gd name="T74" fmla="*/ 41308308 w 47"/>
                  <a:gd name="T75" fmla="*/ 66990242 h 80"/>
                  <a:gd name="T76" fmla="*/ 44022654 w 47"/>
                  <a:gd name="T77" fmla="*/ 64146772 h 80"/>
                  <a:gd name="T78" fmla="*/ 44022654 w 47"/>
                  <a:gd name="T79" fmla="*/ 55357559 h 80"/>
                  <a:gd name="T80" fmla="*/ 17759653 w 47"/>
                  <a:gd name="T81" fmla="*/ 40628754 h 80"/>
                  <a:gd name="T82" fmla="*/ 15785171 w 47"/>
                  <a:gd name="T83" fmla="*/ 23431771 h 80"/>
                  <a:gd name="T84" fmla="*/ 18640223 w 47"/>
                  <a:gd name="T85" fmla="*/ 24277983 h 80"/>
                  <a:gd name="T86" fmla="*/ 20626698 w 47"/>
                  <a:gd name="T87" fmla="*/ 35922221 h 80"/>
                  <a:gd name="T88" fmla="*/ 17759653 w 47"/>
                  <a:gd name="T89" fmla="*/ 40628754 h 80"/>
                  <a:gd name="T90" fmla="*/ 28875186 w 47"/>
                  <a:gd name="T91" fmla="*/ 47923761 h 80"/>
                  <a:gd name="T92" fmla="*/ 28237524 w 47"/>
                  <a:gd name="T93" fmla="*/ 47063991 h 80"/>
                  <a:gd name="T94" fmla="*/ 30914416 w 47"/>
                  <a:gd name="T95" fmla="*/ 46218592 h 80"/>
                  <a:gd name="T96" fmla="*/ 35774199 w 47"/>
                  <a:gd name="T97" fmla="*/ 47923761 h 80"/>
                  <a:gd name="T98" fmla="*/ 28875186 w 47"/>
                  <a:gd name="T99" fmla="*/ 47923761 h 80"/>
                  <a:gd name="T100" fmla="*/ 17759653 w 47"/>
                  <a:gd name="T101" fmla="*/ 15205173 h 80"/>
                  <a:gd name="T102" fmla="*/ 24173462 w 47"/>
                  <a:gd name="T103" fmla="*/ 7561857 h 80"/>
                  <a:gd name="T104" fmla="*/ 17759653 w 47"/>
                  <a:gd name="T105" fmla="*/ 0 h 80"/>
                  <a:gd name="T106" fmla="*/ 10235610 w 47"/>
                  <a:gd name="T107" fmla="*/ 7561857 h 80"/>
                  <a:gd name="T108" fmla="*/ 17759653 w 47"/>
                  <a:gd name="T109" fmla="*/ 15205173 h 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
                  <a:gd name="T166" fmla="*/ 0 h 80"/>
                  <a:gd name="T167" fmla="*/ 47 w 47"/>
                  <a:gd name="T168" fmla="*/ 80 h 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 h="80">
                    <a:moveTo>
                      <a:pt x="47" y="59"/>
                    </a:moveTo>
                    <a:cubicBezTo>
                      <a:pt x="47" y="52"/>
                      <a:pt x="47" y="52"/>
                      <a:pt x="39" y="51"/>
                    </a:cubicBezTo>
                    <a:cubicBezTo>
                      <a:pt x="38" y="48"/>
                      <a:pt x="37" y="44"/>
                      <a:pt x="37" y="40"/>
                    </a:cubicBezTo>
                    <a:cubicBezTo>
                      <a:pt x="36" y="34"/>
                      <a:pt x="35" y="28"/>
                      <a:pt x="32" y="23"/>
                    </a:cubicBezTo>
                    <a:cubicBezTo>
                      <a:pt x="29" y="20"/>
                      <a:pt x="27" y="18"/>
                      <a:pt x="23" y="19"/>
                    </a:cubicBezTo>
                    <a:cubicBezTo>
                      <a:pt x="20" y="19"/>
                      <a:pt x="17" y="19"/>
                      <a:pt x="14" y="19"/>
                    </a:cubicBezTo>
                    <a:cubicBezTo>
                      <a:pt x="10" y="18"/>
                      <a:pt x="8" y="20"/>
                      <a:pt x="6" y="23"/>
                    </a:cubicBezTo>
                    <a:cubicBezTo>
                      <a:pt x="1" y="29"/>
                      <a:pt x="0" y="36"/>
                      <a:pt x="0" y="44"/>
                    </a:cubicBezTo>
                    <a:cubicBezTo>
                      <a:pt x="0" y="46"/>
                      <a:pt x="0" y="49"/>
                      <a:pt x="3" y="49"/>
                    </a:cubicBezTo>
                    <a:cubicBezTo>
                      <a:pt x="6" y="49"/>
                      <a:pt x="6" y="46"/>
                      <a:pt x="6" y="44"/>
                    </a:cubicBezTo>
                    <a:cubicBezTo>
                      <a:pt x="6" y="41"/>
                      <a:pt x="6" y="39"/>
                      <a:pt x="7" y="36"/>
                    </a:cubicBezTo>
                    <a:cubicBezTo>
                      <a:pt x="7" y="34"/>
                      <a:pt x="8" y="32"/>
                      <a:pt x="8" y="29"/>
                    </a:cubicBezTo>
                    <a:cubicBezTo>
                      <a:pt x="9" y="29"/>
                      <a:pt x="9" y="30"/>
                      <a:pt x="9" y="30"/>
                    </a:cubicBezTo>
                    <a:cubicBezTo>
                      <a:pt x="9" y="35"/>
                      <a:pt x="9" y="35"/>
                      <a:pt x="9" y="35"/>
                    </a:cubicBezTo>
                    <a:cubicBezTo>
                      <a:pt x="9" y="48"/>
                      <a:pt x="9" y="60"/>
                      <a:pt x="9" y="73"/>
                    </a:cubicBezTo>
                    <a:cubicBezTo>
                      <a:pt x="9" y="78"/>
                      <a:pt x="11" y="80"/>
                      <a:pt x="13" y="80"/>
                    </a:cubicBezTo>
                    <a:cubicBezTo>
                      <a:pt x="17" y="80"/>
                      <a:pt x="18" y="78"/>
                      <a:pt x="18" y="73"/>
                    </a:cubicBezTo>
                    <a:cubicBezTo>
                      <a:pt x="18" y="66"/>
                      <a:pt x="18" y="58"/>
                      <a:pt x="18" y="51"/>
                    </a:cubicBezTo>
                    <a:cubicBezTo>
                      <a:pt x="18" y="50"/>
                      <a:pt x="18" y="49"/>
                      <a:pt x="18" y="48"/>
                    </a:cubicBezTo>
                    <a:cubicBezTo>
                      <a:pt x="19" y="48"/>
                      <a:pt x="19" y="48"/>
                      <a:pt x="19" y="48"/>
                    </a:cubicBezTo>
                    <a:cubicBezTo>
                      <a:pt x="19" y="49"/>
                      <a:pt x="19" y="50"/>
                      <a:pt x="19" y="51"/>
                    </a:cubicBezTo>
                    <a:cubicBezTo>
                      <a:pt x="19" y="59"/>
                      <a:pt x="19" y="66"/>
                      <a:pt x="19" y="73"/>
                    </a:cubicBezTo>
                    <a:cubicBezTo>
                      <a:pt x="19" y="74"/>
                      <a:pt x="19" y="76"/>
                      <a:pt x="20" y="77"/>
                    </a:cubicBezTo>
                    <a:cubicBezTo>
                      <a:pt x="21" y="78"/>
                      <a:pt x="23" y="79"/>
                      <a:pt x="24" y="79"/>
                    </a:cubicBezTo>
                    <a:cubicBezTo>
                      <a:pt x="25" y="79"/>
                      <a:pt x="27" y="78"/>
                      <a:pt x="28" y="76"/>
                    </a:cubicBezTo>
                    <a:cubicBezTo>
                      <a:pt x="28" y="75"/>
                      <a:pt x="28" y="73"/>
                      <a:pt x="28" y="72"/>
                    </a:cubicBezTo>
                    <a:cubicBezTo>
                      <a:pt x="27" y="72"/>
                      <a:pt x="26" y="72"/>
                      <a:pt x="25" y="72"/>
                    </a:cubicBezTo>
                    <a:cubicBezTo>
                      <a:pt x="22" y="72"/>
                      <a:pt x="20" y="71"/>
                      <a:pt x="21" y="68"/>
                    </a:cubicBezTo>
                    <a:cubicBezTo>
                      <a:pt x="21" y="64"/>
                      <a:pt x="21" y="61"/>
                      <a:pt x="21" y="58"/>
                    </a:cubicBezTo>
                    <a:cubicBezTo>
                      <a:pt x="21" y="50"/>
                      <a:pt x="20" y="51"/>
                      <a:pt x="27" y="51"/>
                    </a:cubicBezTo>
                    <a:cubicBezTo>
                      <a:pt x="27" y="51"/>
                      <a:pt x="27" y="51"/>
                      <a:pt x="28" y="50"/>
                    </a:cubicBezTo>
                    <a:cubicBezTo>
                      <a:pt x="28" y="30"/>
                      <a:pt x="28" y="30"/>
                      <a:pt x="28" y="30"/>
                    </a:cubicBezTo>
                    <a:cubicBezTo>
                      <a:pt x="31" y="37"/>
                      <a:pt x="33" y="44"/>
                      <a:pt x="29" y="52"/>
                    </a:cubicBezTo>
                    <a:cubicBezTo>
                      <a:pt x="28" y="52"/>
                      <a:pt x="27" y="52"/>
                      <a:pt x="26" y="52"/>
                    </a:cubicBezTo>
                    <a:cubicBezTo>
                      <a:pt x="22" y="51"/>
                      <a:pt x="21" y="52"/>
                      <a:pt x="21" y="56"/>
                    </a:cubicBezTo>
                    <a:cubicBezTo>
                      <a:pt x="22" y="60"/>
                      <a:pt x="21" y="64"/>
                      <a:pt x="21" y="68"/>
                    </a:cubicBezTo>
                    <a:cubicBezTo>
                      <a:pt x="21" y="70"/>
                      <a:pt x="22" y="71"/>
                      <a:pt x="24" y="71"/>
                    </a:cubicBezTo>
                    <a:cubicBezTo>
                      <a:pt x="31" y="71"/>
                      <a:pt x="38" y="71"/>
                      <a:pt x="44" y="71"/>
                    </a:cubicBezTo>
                    <a:cubicBezTo>
                      <a:pt x="46" y="71"/>
                      <a:pt x="47" y="70"/>
                      <a:pt x="47" y="68"/>
                    </a:cubicBezTo>
                    <a:cubicBezTo>
                      <a:pt x="47" y="65"/>
                      <a:pt x="47" y="62"/>
                      <a:pt x="47" y="59"/>
                    </a:cubicBezTo>
                    <a:close/>
                    <a:moveTo>
                      <a:pt x="19" y="43"/>
                    </a:moveTo>
                    <a:cubicBezTo>
                      <a:pt x="13" y="37"/>
                      <a:pt x="18" y="31"/>
                      <a:pt x="17" y="25"/>
                    </a:cubicBezTo>
                    <a:cubicBezTo>
                      <a:pt x="18" y="25"/>
                      <a:pt x="20" y="26"/>
                      <a:pt x="20" y="26"/>
                    </a:cubicBezTo>
                    <a:cubicBezTo>
                      <a:pt x="21" y="30"/>
                      <a:pt x="22" y="34"/>
                      <a:pt x="22" y="38"/>
                    </a:cubicBezTo>
                    <a:cubicBezTo>
                      <a:pt x="22" y="40"/>
                      <a:pt x="20" y="41"/>
                      <a:pt x="19" y="43"/>
                    </a:cubicBezTo>
                    <a:close/>
                    <a:moveTo>
                      <a:pt x="31" y="51"/>
                    </a:moveTo>
                    <a:cubicBezTo>
                      <a:pt x="31" y="51"/>
                      <a:pt x="30" y="51"/>
                      <a:pt x="30" y="50"/>
                    </a:cubicBezTo>
                    <a:cubicBezTo>
                      <a:pt x="31" y="50"/>
                      <a:pt x="32" y="49"/>
                      <a:pt x="33" y="49"/>
                    </a:cubicBezTo>
                    <a:cubicBezTo>
                      <a:pt x="34" y="50"/>
                      <a:pt x="38" y="47"/>
                      <a:pt x="38" y="51"/>
                    </a:cubicBezTo>
                    <a:lnTo>
                      <a:pt x="31" y="51"/>
                    </a:lnTo>
                    <a:close/>
                    <a:moveTo>
                      <a:pt x="19" y="16"/>
                    </a:moveTo>
                    <a:cubicBezTo>
                      <a:pt x="23" y="16"/>
                      <a:pt x="26" y="12"/>
                      <a:pt x="26" y="8"/>
                    </a:cubicBezTo>
                    <a:cubicBezTo>
                      <a:pt x="26" y="4"/>
                      <a:pt x="23" y="0"/>
                      <a:pt x="19" y="0"/>
                    </a:cubicBezTo>
                    <a:cubicBezTo>
                      <a:pt x="15" y="0"/>
                      <a:pt x="11" y="4"/>
                      <a:pt x="11" y="8"/>
                    </a:cubicBezTo>
                    <a:cubicBezTo>
                      <a:pt x="11" y="13"/>
                      <a:pt x="15" y="16"/>
                      <a:pt x="19" y="16"/>
                    </a:cubicBez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 name="Group 1316"/>
            <p:cNvGrpSpPr>
              <a:grpSpLocks/>
            </p:cNvGrpSpPr>
            <p:nvPr/>
          </p:nvGrpSpPr>
          <p:grpSpPr bwMode="auto">
            <a:xfrm>
              <a:off x="321" y="1761"/>
              <a:ext cx="295" cy="293"/>
              <a:chOff x="1454" y="3170"/>
              <a:chExt cx="295" cy="293"/>
            </a:xfrm>
          </p:grpSpPr>
          <p:sp>
            <p:nvSpPr>
              <p:cNvPr id="28" name="Oval 848"/>
              <p:cNvSpPr>
                <a:spLocks noChangeArrowheads="1"/>
              </p:cNvSpPr>
              <p:nvPr/>
            </p:nvSpPr>
            <p:spPr bwMode="gray">
              <a:xfrm>
                <a:off x="1454" y="3170"/>
                <a:ext cx="295" cy="293"/>
              </a:xfrm>
              <a:prstGeom prst="ellipse">
                <a:avLst/>
              </a:prstGeom>
              <a:solidFill>
                <a:srgbClr val="FBDB8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nvGrpSpPr>
              <p:cNvPr id="29" name="Group 1315"/>
              <p:cNvGrpSpPr>
                <a:grpSpLocks/>
              </p:cNvGrpSpPr>
              <p:nvPr/>
            </p:nvGrpSpPr>
            <p:grpSpPr bwMode="auto">
              <a:xfrm>
                <a:off x="1530" y="3241"/>
                <a:ext cx="144" cy="151"/>
                <a:chOff x="2226" y="2869"/>
                <a:chExt cx="144" cy="151"/>
              </a:xfrm>
            </p:grpSpPr>
            <p:sp>
              <p:nvSpPr>
                <p:cNvPr id="31" name="Freeform 849"/>
                <p:cNvSpPr>
                  <a:spLocks/>
                </p:cNvSpPr>
                <p:nvPr/>
              </p:nvSpPr>
              <p:spPr bwMode="gray">
                <a:xfrm>
                  <a:off x="2250" y="2900"/>
                  <a:ext cx="40" cy="47"/>
                </a:xfrm>
                <a:custGeom>
                  <a:avLst/>
                  <a:gdLst>
                    <a:gd name="T0" fmla="*/ 14979012 w 17"/>
                    <a:gd name="T1" fmla="*/ 15548157 h 20"/>
                    <a:gd name="T2" fmla="*/ 13070866 w 17"/>
                    <a:gd name="T3" fmla="*/ 17274187 h 20"/>
                    <a:gd name="T4" fmla="*/ 1898558 w 17"/>
                    <a:gd name="T5" fmla="*/ 17274187 h 20"/>
                    <a:gd name="T6" fmla="*/ 0 w 17"/>
                    <a:gd name="T7" fmla="*/ 15548157 h 20"/>
                    <a:gd name="T8" fmla="*/ 0 w 17"/>
                    <a:gd name="T9" fmla="*/ 795113 h 20"/>
                    <a:gd name="T10" fmla="*/ 1898558 w 17"/>
                    <a:gd name="T11" fmla="*/ 0 h 20"/>
                    <a:gd name="T12" fmla="*/ 13070866 w 17"/>
                    <a:gd name="T13" fmla="*/ 0 h 20"/>
                    <a:gd name="T14" fmla="*/ 14979012 w 17"/>
                    <a:gd name="T15" fmla="*/ 795113 h 20"/>
                    <a:gd name="T16" fmla="*/ 14979012 w 17"/>
                    <a:gd name="T17" fmla="*/ 1554815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17" y="18"/>
                      </a:moveTo>
                      <a:cubicBezTo>
                        <a:pt x="17" y="19"/>
                        <a:pt x="16" y="20"/>
                        <a:pt x="15" y="20"/>
                      </a:cubicBezTo>
                      <a:cubicBezTo>
                        <a:pt x="2" y="20"/>
                        <a:pt x="2" y="20"/>
                        <a:pt x="2" y="20"/>
                      </a:cubicBezTo>
                      <a:cubicBezTo>
                        <a:pt x="1" y="20"/>
                        <a:pt x="0" y="19"/>
                        <a:pt x="0" y="18"/>
                      </a:cubicBezTo>
                      <a:cubicBezTo>
                        <a:pt x="0" y="1"/>
                        <a:pt x="0" y="1"/>
                        <a:pt x="0" y="1"/>
                      </a:cubicBezTo>
                      <a:cubicBezTo>
                        <a:pt x="0" y="1"/>
                        <a:pt x="1" y="0"/>
                        <a:pt x="2" y="0"/>
                      </a:cubicBezTo>
                      <a:cubicBezTo>
                        <a:pt x="15" y="0"/>
                        <a:pt x="15" y="0"/>
                        <a:pt x="15" y="0"/>
                      </a:cubicBezTo>
                      <a:cubicBezTo>
                        <a:pt x="16" y="0"/>
                        <a:pt x="17" y="1"/>
                        <a:pt x="17" y="1"/>
                      </a:cubicBezTo>
                      <a:lnTo>
                        <a:pt x="17" y="18"/>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850"/>
                <p:cNvSpPr>
                  <a:spLocks/>
                </p:cNvSpPr>
                <p:nvPr/>
              </p:nvSpPr>
              <p:spPr bwMode="gray">
                <a:xfrm>
                  <a:off x="2257" y="2869"/>
                  <a:ext cx="26" cy="40"/>
                </a:xfrm>
                <a:custGeom>
                  <a:avLst/>
                  <a:gdLst>
                    <a:gd name="T0" fmla="*/ 10341119 w 11"/>
                    <a:gd name="T1" fmla="*/ 13070866 h 17"/>
                    <a:gd name="T2" fmla="*/ 8480162 w 11"/>
                    <a:gd name="T3" fmla="*/ 14979012 h 17"/>
                    <a:gd name="T4" fmla="*/ 2007625 w 11"/>
                    <a:gd name="T5" fmla="*/ 14979012 h 17"/>
                    <a:gd name="T6" fmla="*/ 0 w 11"/>
                    <a:gd name="T7" fmla="*/ 13070866 h 17"/>
                    <a:gd name="T8" fmla="*/ 0 w 11"/>
                    <a:gd name="T9" fmla="*/ 1898558 h 17"/>
                    <a:gd name="T10" fmla="*/ 2007625 w 11"/>
                    <a:gd name="T11" fmla="*/ 0 h 17"/>
                    <a:gd name="T12" fmla="*/ 8480162 w 11"/>
                    <a:gd name="T13" fmla="*/ 0 h 17"/>
                    <a:gd name="T14" fmla="*/ 10341119 w 11"/>
                    <a:gd name="T15" fmla="*/ 1898558 h 17"/>
                    <a:gd name="T16" fmla="*/ 10341119 w 11"/>
                    <a:gd name="T17" fmla="*/ 1307086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7"/>
                    <a:gd name="T29" fmla="*/ 11 w 1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7">
                      <a:moveTo>
                        <a:pt x="11" y="15"/>
                      </a:moveTo>
                      <a:cubicBezTo>
                        <a:pt x="11" y="16"/>
                        <a:pt x="10" y="17"/>
                        <a:pt x="9" y="17"/>
                      </a:cubicBezTo>
                      <a:cubicBezTo>
                        <a:pt x="2" y="17"/>
                        <a:pt x="2" y="17"/>
                        <a:pt x="2" y="17"/>
                      </a:cubicBezTo>
                      <a:cubicBezTo>
                        <a:pt x="1" y="17"/>
                        <a:pt x="0" y="16"/>
                        <a:pt x="0" y="15"/>
                      </a:cubicBezTo>
                      <a:cubicBezTo>
                        <a:pt x="0" y="2"/>
                        <a:pt x="0" y="2"/>
                        <a:pt x="0" y="2"/>
                      </a:cubicBezTo>
                      <a:cubicBezTo>
                        <a:pt x="0" y="1"/>
                        <a:pt x="1" y="0"/>
                        <a:pt x="2" y="0"/>
                      </a:cubicBezTo>
                      <a:cubicBezTo>
                        <a:pt x="9" y="0"/>
                        <a:pt x="9" y="0"/>
                        <a:pt x="9" y="0"/>
                      </a:cubicBezTo>
                      <a:cubicBezTo>
                        <a:pt x="10" y="0"/>
                        <a:pt x="11" y="1"/>
                        <a:pt x="11" y="2"/>
                      </a:cubicBezTo>
                      <a:lnTo>
                        <a:pt x="11" y="15"/>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851"/>
                <p:cNvSpPr>
                  <a:spLocks/>
                </p:cNvSpPr>
                <p:nvPr/>
              </p:nvSpPr>
              <p:spPr bwMode="gray">
                <a:xfrm>
                  <a:off x="2262" y="2935"/>
                  <a:ext cx="16" cy="21"/>
                </a:xfrm>
                <a:custGeom>
                  <a:avLst/>
                  <a:gdLst>
                    <a:gd name="T0" fmla="*/ 0 w 7"/>
                    <a:gd name="T1" fmla="*/ 6253184 h 9"/>
                    <a:gd name="T2" fmla="*/ 505778 w 7"/>
                    <a:gd name="T3" fmla="*/ 6931752 h 9"/>
                    <a:gd name="T4" fmla="*/ 3397424 w 7"/>
                    <a:gd name="T5" fmla="*/ 6931752 h 9"/>
                    <a:gd name="T6" fmla="*/ 3942014 w 7"/>
                    <a:gd name="T7" fmla="*/ 6253184 h 9"/>
                    <a:gd name="T8" fmla="*/ 3942014 w 7"/>
                    <a:gd name="T9" fmla="*/ 727531 h 9"/>
                    <a:gd name="T10" fmla="*/ 3397424 w 7"/>
                    <a:gd name="T11" fmla="*/ 0 h 9"/>
                    <a:gd name="T12" fmla="*/ 505778 w 7"/>
                    <a:gd name="T13" fmla="*/ 0 h 9"/>
                    <a:gd name="T14" fmla="*/ 0 w 7"/>
                    <a:gd name="T15" fmla="*/ 727531 h 9"/>
                    <a:gd name="T16" fmla="*/ 0 w 7"/>
                    <a:gd name="T17" fmla="*/ 6253184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9"/>
                    <a:gd name="T29" fmla="*/ 7 w 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9">
                      <a:moveTo>
                        <a:pt x="0" y="8"/>
                      </a:moveTo>
                      <a:cubicBezTo>
                        <a:pt x="0" y="9"/>
                        <a:pt x="1" y="9"/>
                        <a:pt x="1" y="9"/>
                      </a:cubicBezTo>
                      <a:cubicBezTo>
                        <a:pt x="6" y="9"/>
                        <a:pt x="6" y="9"/>
                        <a:pt x="6" y="9"/>
                      </a:cubicBezTo>
                      <a:cubicBezTo>
                        <a:pt x="6" y="9"/>
                        <a:pt x="7" y="9"/>
                        <a:pt x="7" y="8"/>
                      </a:cubicBezTo>
                      <a:cubicBezTo>
                        <a:pt x="7" y="1"/>
                        <a:pt x="7" y="1"/>
                        <a:pt x="7" y="1"/>
                      </a:cubicBezTo>
                      <a:cubicBezTo>
                        <a:pt x="7" y="1"/>
                        <a:pt x="6" y="0"/>
                        <a:pt x="6" y="0"/>
                      </a:cubicBezTo>
                      <a:cubicBezTo>
                        <a:pt x="1" y="0"/>
                        <a:pt x="1" y="0"/>
                        <a:pt x="1" y="0"/>
                      </a:cubicBezTo>
                      <a:cubicBezTo>
                        <a:pt x="1" y="0"/>
                        <a:pt x="0" y="1"/>
                        <a:pt x="0" y="1"/>
                      </a:cubicBezTo>
                      <a:lnTo>
                        <a:pt x="0" y="8"/>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52"/>
                <p:cNvSpPr>
                  <a:spLocks/>
                </p:cNvSpPr>
                <p:nvPr/>
              </p:nvSpPr>
              <p:spPr bwMode="gray">
                <a:xfrm>
                  <a:off x="2226" y="2980"/>
                  <a:ext cx="144" cy="40"/>
                </a:xfrm>
                <a:custGeom>
                  <a:avLst/>
                  <a:gdLst>
                    <a:gd name="T0" fmla="*/ 55909511 w 61"/>
                    <a:gd name="T1" fmla="*/ 7173120 h 17"/>
                    <a:gd name="T2" fmla="*/ 52121584 w 61"/>
                    <a:gd name="T3" fmla="*/ 7173120 h 17"/>
                    <a:gd name="T4" fmla="*/ 37045837 w 61"/>
                    <a:gd name="T5" fmla="*/ 0 h 17"/>
                    <a:gd name="T6" fmla="*/ 21202579 w 61"/>
                    <a:gd name="T7" fmla="*/ 7173120 h 17"/>
                    <a:gd name="T8" fmla="*/ 837922 w 61"/>
                    <a:gd name="T9" fmla="*/ 7173120 h 17"/>
                    <a:gd name="T10" fmla="*/ 0 w 61"/>
                    <a:gd name="T11" fmla="*/ 8957160 h 17"/>
                    <a:gd name="T12" fmla="*/ 0 w 61"/>
                    <a:gd name="T13" fmla="*/ 14174028 h 17"/>
                    <a:gd name="T14" fmla="*/ 837922 w 61"/>
                    <a:gd name="T15" fmla="*/ 14979012 h 17"/>
                    <a:gd name="T16" fmla="*/ 55909511 w 61"/>
                    <a:gd name="T17" fmla="*/ 14979012 h 17"/>
                    <a:gd name="T18" fmla="*/ 56786214 w 61"/>
                    <a:gd name="T19" fmla="*/ 14174028 h 17"/>
                    <a:gd name="T20" fmla="*/ 56786214 w 61"/>
                    <a:gd name="T21" fmla="*/ 8957160 h 17"/>
                    <a:gd name="T22" fmla="*/ 55909511 w 61"/>
                    <a:gd name="T23" fmla="*/ 717312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17"/>
                    <a:gd name="T38" fmla="*/ 61 w 6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17">
                      <a:moveTo>
                        <a:pt x="60" y="8"/>
                      </a:moveTo>
                      <a:cubicBezTo>
                        <a:pt x="56" y="8"/>
                        <a:pt x="56" y="8"/>
                        <a:pt x="56" y="8"/>
                      </a:cubicBezTo>
                      <a:cubicBezTo>
                        <a:pt x="55" y="4"/>
                        <a:pt x="48" y="0"/>
                        <a:pt x="40" y="0"/>
                      </a:cubicBezTo>
                      <a:cubicBezTo>
                        <a:pt x="31" y="0"/>
                        <a:pt x="24" y="4"/>
                        <a:pt x="23" y="8"/>
                      </a:cubicBezTo>
                      <a:cubicBezTo>
                        <a:pt x="1" y="8"/>
                        <a:pt x="1" y="8"/>
                        <a:pt x="1" y="8"/>
                      </a:cubicBezTo>
                      <a:cubicBezTo>
                        <a:pt x="0" y="8"/>
                        <a:pt x="0" y="9"/>
                        <a:pt x="0" y="10"/>
                      </a:cubicBezTo>
                      <a:cubicBezTo>
                        <a:pt x="0" y="16"/>
                        <a:pt x="0" y="16"/>
                        <a:pt x="0" y="16"/>
                      </a:cubicBezTo>
                      <a:cubicBezTo>
                        <a:pt x="0" y="17"/>
                        <a:pt x="0" y="17"/>
                        <a:pt x="1" y="17"/>
                      </a:cubicBezTo>
                      <a:cubicBezTo>
                        <a:pt x="60" y="17"/>
                        <a:pt x="60" y="17"/>
                        <a:pt x="60" y="17"/>
                      </a:cubicBezTo>
                      <a:cubicBezTo>
                        <a:pt x="60" y="17"/>
                        <a:pt x="61" y="17"/>
                        <a:pt x="61" y="16"/>
                      </a:cubicBezTo>
                      <a:cubicBezTo>
                        <a:pt x="61" y="10"/>
                        <a:pt x="61" y="10"/>
                        <a:pt x="61" y="10"/>
                      </a:cubicBezTo>
                      <a:cubicBezTo>
                        <a:pt x="61" y="9"/>
                        <a:pt x="60" y="8"/>
                        <a:pt x="60" y="8"/>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853"/>
                <p:cNvSpPr>
                  <a:spLocks/>
                </p:cNvSpPr>
                <p:nvPr/>
              </p:nvSpPr>
              <p:spPr bwMode="gray">
                <a:xfrm>
                  <a:off x="2238" y="2914"/>
                  <a:ext cx="106" cy="64"/>
                </a:xfrm>
                <a:custGeom>
                  <a:avLst/>
                  <a:gdLst>
                    <a:gd name="T0" fmla="*/ 38550688 w 45"/>
                    <a:gd name="T1" fmla="*/ 15887113 h 27"/>
                    <a:gd name="T2" fmla="*/ 28653027 w 45"/>
                    <a:gd name="T3" fmla="*/ 2071929 h 27"/>
                    <a:gd name="T4" fmla="*/ 25098593 w 45"/>
                    <a:gd name="T5" fmla="*/ 0 h 27"/>
                    <a:gd name="T6" fmla="*/ 22472970 w 45"/>
                    <a:gd name="T7" fmla="*/ 0 h 27"/>
                    <a:gd name="T8" fmla="*/ 22472970 w 45"/>
                    <a:gd name="T9" fmla="*/ 21010664 h 27"/>
                    <a:gd name="T10" fmla="*/ 21715704 w 45"/>
                    <a:gd name="T11" fmla="*/ 21766969 h 27"/>
                    <a:gd name="T12" fmla="*/ 815222 w 45"/>
                    <a:gd name="T13" fmla="*/ 21766969 h 27"/>
                    <a:gd name="T14" fmla="*/ 0 w 45"/>
                    <a:gd name="T15" fmla="*/ 23876011 h 27"/>
                    <a:gd name="T16" fmla="*/ 0 w 45"/>
                    <a:gd name="T17" fmla="*/ 24755247 h 27"/>
                    <a:gd name="T18" fmla="*/ 815222 w 45"/>
                    <a:gd name="T19" fmla="*/ 26838919 h 27"/>
                    <a:gd name="T20" fmla="*/ 22472970 w 45"/>
                    <a:gd name="T21" fmla="*/ 26838919 h 27"/>
                    <a:gd name="T22" fmla="*/ 31283443 w 45"/>
                    <a:gd name="T23" fmla="*/ 24755247 h 27"/>
                    <a:gd name="T24" fmla="*/ 40475773 w 45"/>
                    <a:gd name="T25" fmla="*/ 26838919 h 27"/>
                    <a:gd name="T26" fmla="*/ 40475773 w 45"/>
                    <a:gd name="T27" fmla="*/ 21010664 h 27"/>
                    <a:gd name="T28" fmla="*/ 38550688 w 45"/>
                    <a:gd name="T29" fmla="*/ 15887113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27"/>
                    <a:gd name="T47" fmla="*/ 45 w 4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27">
                      <a:moveTo>
                        <a:pt x="43" y="16"/>
                      </a:moveTo>
                      <a:cubicBezTo>
                        <a:pt x="32" y="2"/>
                        <a:pt x="32" y="2"/>
                        <a:pt x="32" y="2"/>
                      </a:cubicBezTo>
                      <a:cubicBezTo>
                        <a:pt x="31" y="1"/>
                        <a:pt x="29" y="0"/>
                        <a:pt x="28" y="0"/>
                      </a:cubicBezTo>
                      <a:cubicBezTo>
                        <a:pt x="25" y="0"/>
                        <a:pt x="25" y="0"/>
                        <a:pt x="25" y="0"/>
                      </a:cubicBezTo>
                      <a:cubicBezTo>
                        <a:pt x="25" y="21"/>
                        <a:pt x="25" y="21"/>
                        <a:pt x="25" y="21"/>
                      </a:cubicBezTo>
                      <a:cubicBezTo>
                        <a:pt x="25" y="22"/>
                        <a:pt x="24" y="22"/>
                        <a:pt x="24" y="22"/>
                      </a:cubicBezTo>
                      <a:cubicBezTo>
                        <a:pt x="1" y="22"/>
                        <a:pt x="1" y="22"/>
                        <a:pt x="1" y="22"/>
                      </a:cubicBezTo>
                      <a:cubicBezTo>
                        <a:pt x="0" y="22"/>
                        <a:pt x="0" y="23"/>
                        <a:pt x="0" y="24"/>
                      </a:cubicBezTo>
                      <a:cubicBezTo>
                        <a:pt x="0" y="25"/>
                        <a:pt x="0" y="25"/>
                        <a:pt x="0" y="25"/>
                      </a:cubicBezTo>
                      <a:cubicBezTo>
                        <a:pt x="0" y="26"/>
                        <a:pt x="0" y="27"/>
                        <a:pt x="1" y="27"/>
                      </a:cubicBezTo>
                      <a:cubicBezTo>
                        <a:pt x="25" y="27"/>
                        <a:pt x="25" y="27"/>
                        <a:pt x="25" y="27"/>
                      </a:cubicBezTo>
                      <a:cubicBezTo>
                        <a:pt x="28" y="26"/>
                        <a:pt x="31" y="25"/>
                        <a:pt x="35" y="25"/>
                      </a:cubicBezTo>
                      <a:cubicBezTo>
                        <a:pt x="38" y="25"/>
                        <a:pt x="42" y="26"/>
                        <a:pt x="45" y="27"/>
                      </a:cubicBezTo>
                      <a:cubicBezTo>
                        <a:pt x="45" y="21"/>
                        <a:pt x="45" y="21"/>
                        <a:pt x="45" y="21"/>
                      </a:cubicBezTo>
                      <a:cubicBezTo>
                        <a:pt x="45" y="19"/>
                        <a:pt x="44" y="17"/>
                        <a:pt x="43" y="16"/>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 name="Oval 1314"/>
              <p:cNvSpPr>
                <a:spLocks noChangeArrowheads="1"/>
              </p:cNvSpPr>
              <p:nvPr/>
            </p:nvSpPr>
            <p:spPr bwMode="gray">
              <a:xfrm>
                <a:off x="1454" y="3170"/>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sp>
        <p:nvSpPr>
          <p:cNvPr id="85" name="Freccia in giù 84"/>
          <p:cNvSpPr/>
          <p:nvPr/>
        </p:nvSpPr>
        <p:spPr>
          <a:xfrm>
            <a:off x="4604259" y="5577840"/>
            <a:ext cx="525525" cy="402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ttangolo 85"/>
          <p:cNvSpPr/>
          <p:nvPr/>
        </p:nvSpPr>
        <p:spPr>
          <a:xfrm>
            <a:off x="4169664" y="6120700"/>
            <a:ext cx="192024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pt-BR" sz="2400" dirty="0"/>
              <a:t>V = f( O, C, A)</a:t>
            </a:r>
            <a:endParaRPr lang="en-US" sz="2400" dirty="0"/>
          </a:p>
        </p:txBody>
      </p:sp>
      <p:sp>
        <p:nvSpPr>
          <p:cNvPr id="3" name="Segnaposto numero diapositiva 2"/>
          <p:cNvSpPr>
            <a:spLocks noGrp="1"/>
          </p:cNvSpPr>
          <p:nvPr>
            <p:ph type="sldNum" sz="quarter" idx="12"/>
          </p:nvPr>
        </p:nvSpPr>
        <p:spPr/>
        <p:txBody>
          <a:bodyPr/>
          <a:lstStyle/>
          <a:p>
            <a:fld id="{F7216446-8A82-42AB-88DB-297A75627E0A}" type="slidenum">
              <a:rPr lang="en-US" smtClean="0"/>
              <a:t>31</a:t>
            </a:fld>
            <a:endParaRPr lang="en-US"/>
          </a:p>
        </p:txBody>
      </p:sp>
      <p:sp>
        <p:nvSpPr>
          <p:cNvPr id="2" name="Rettangolo 1">
            <a:extLst>
              <a:ext uri="{FF2B5EF4-FFF2-40B4-BE49-F238E27FC236}">
                <a16:creationId xmlns:a16="http://schemas.microsoft.com/office/drawing/2014/main" id="{8DF4A11D-4043-4C34-8C08-A844DF9AD742}"/>
              </a:ext>
            </a:extLst>
          </p:cNvPr>
          <p:cNvSpPr/>
          <p:nvPr/>
        </p:nvSpPr>
        <p:spPr>
          <a:xfrm>
            <a:off x="14502" y="2272392"/>
            <a:ext cx="1711238" cy="338554"/>
          </a:xfrm>
          <a:prstGeom prst="rect">
            <a:avLst/>
          </a:prstGeom>
          <a:solidFill>
            <a:srgbClr val="FF9933"/>
          </a:solidFill>
        </p:spPr>
        <p:txBody>
          <a:bodyPr wrap="none">
            <a:spAutoFit/>
          </a:bodyPr>
          <a:lstStyle/>
          <a:p>
            <a:r>
              <a:rPr lang="it-IT" sz="1600" dirty="0"/>
              <a:t>DIGITALIZZAZIONE</a:t>
            </a:r>
          </a:p>
        </p:txBody>
      </p:sp>
      <p:sp>
        <p:nvSpPr>
          <p:cNvPr id="87" name="Rettangolo 86">
            <a:extLst>
              <a:ext uri="{FF2B5EF4-FFF2-40B4-BE49-F238E27FC236}">
                <a16:creationId xmlns:a16="http://schemas.microsoft.com/office/drawing/2014/main" id="{DF96FA67-4D10-49D6-B7C1-E35BC8ABF9AC}"/>
              </a:ext>
            </a:extLst>
          </p:cNvPr>
          <p:cNvSpPr/>
          <p:nvPr/>
        </p:nvSpPr>
        <p:spPr>
          <a:xfrm>
            <a:off x="594379" y="3395241"/>
            <a:ext cx="1017715" cy="369332"/>
          </a:xfrm>
          <a:prstGeom prst="rect">
            <a:avLst/>
          </a:prstGeom>
          <a:solidFill>
            <a:srgbClr val="FF9933"/>
          </a:solidFill>
        </p:spPr>
        <p:txBody>
          <a:bodyPr wrap="none">
            <a:spAutoFit/>
          </a:bodyPr>
          <a:lstStyle/>
          <a:p>
            <a:r>
              <a:rPr lang="it-IT" dirty="0"/>
              <a:t>ENERGIA</a:t>
            </a:r>
          </a:p>
        </p:txBody>
      </p:sp>
      <p:sp>
        <p:nvSpPr>
          <p:cNvPr id="90" name="CasellaDiTesto 89">
            <a:extLst>
              <a:ext uri="{FF2B5EF4-FFF2-40B4-BE49-F238E27FC236}">
                <a16:creationId xmlns:a16="http://schemas.microsoft.com/office/drawing/2014/main" id="{40900EA7-BECE-4A82-9469-9B07BCDC1055}"/>
              </a:ext>
            </a:extLst>
          </p:cNvPr>
          <p:cNvSpPr txBox="1"/>
          <p:nvPr/>
        </p:nvSpPr>
        <p:spPr>
          <a:xfrm>
            <a:off x="9909303" y="2257003"/>
            <a:ext cx="1051698" cy="369332"/>
          </a:xfrm>
          <a:prstGeom prst="rect">
            <a:avLst/>
          </a:prstGeom>
          <a:solidFill>
            <a:schemeClr val="accent2">
              <a:lumMod val="75000"/>
            </a:schemeClr>
          </a:solidFill>
        </p:spPr>
        <p:txBody>
          <a:bodyPr wrap="none" rtlCol="0">
            <a:spAutoFit/>
          </a:bodyPr>
          <a:lstStyle/>
          <a:p>
            <a:r>
              <a:rPr lang="it-IT" dirty="0">
                <a:solidFill>
                  <a:schemeClr val="bg1"/>
                </a:solidFill>
              </a:rPr>
              <a:t>E SALUTE</a:t>
            </a:r>
          </a:p>
        </p:txBody>
      </p:sp>
    </p:spTree>
    <p:extLst>
      <p:ext uri="{BB962C8B-B14F-4D97-AF65-F5344CB8AC3E}">
        <p14:creationId xmlns:p14="http://schemas.microsoft.com/office/powerpoint/2010/main" val="24095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500" fill="hold"/>
                                        <p:tgtEl>
                                          <p:spTgt spid="87"/>
                                        </p:tgtEl>
                                        <p:attrNameLst>
                                          <p:attrName>ppt_x</p:attrName>
                                        </p:attrNameLst>
                                      </p:cBhvr>
                                      <p:tavLst>
                                        <p:tav tm="0">
                                          <p:val>
                                            <p:strVal val="#ppt_x"/>
                                          </p:val>
                                        </p:tav>
                                        <p:tav tm="100000">
                                          <p:val>
                                            <p:strVal val="#ppt_x"/>
                                          </p:val>
                                        </p:tav>
                                      </p:tavLst>
                                    </p:anim>
                                    <p:anim calcmode="lin" valueType="num">
                                      <p:cBhvr additive="base">
                                        <p:cTn id="13" dur="500" fill="hold"/>
                                        <p:tgtEl>
                                          <p:spTgt spid="8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9"/>
                                        </p:tgtEl>
                                        <p:attrNameLst>
                                          <p:attrName>style.visibility</p:attrName>
                                        </p:attrNameLst>
                                      </p:cBhvr>
                                      <p:to>
                                        <p:strVal val="visible"/>
                                      </p:to>
                                    </p:set>
                                    <p:anim calcmode="lin" valueType="num">
                                      <p:cBhvr additive="base">
                                        <p:cTn id="20" dur="500" fill="hold"/>
                                        <p:tgtEl>
                                          <p:spTgt spid="89"/>
                                        </p:tgtEl>
                                        <p:attrNameLst>
                                          <p:attrName>ppt_x</p:attrName>
                                        </p:attrNameLst>
                                      </p:cBhvr>
                                      <p:tavLst>
                                        <p:tav tm="0">
                                          <p:val>
                                            <p:strVal val="#ppt_x"/>
                                          </p:val>
                                        </p:tav>
                                        <p:tav tm="100000">
                                          <p:val>
                                            <p:strVal val="#ppt_x"/>
                                          </p:val>
                                        </p:tav>
                                      </p:tavLst>
                                    </p:anim>
                                    <p:anim calcmode="lin" valueType="num">
                                      <p:cBhvr additive="base">
                                        <p:cTn id="21" dur="500" fill="hold"/>
                                        <p:tgtEl>
                                          <p:spTgt spid="8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 calcmode="lin" valueType="num">
                                      <p:cBhvr additive="base">
                                        <p:cTn id="24" dur="500" fill="hold"/>
                                        <p:tgtEl>
                                          <p:spTgt spid="90"/>
                                        </p:tgtEl>
                                        <p:attrNameLst>
                                          <p:attrName>ppt_x</p:attrName>
                                        </p:attrNameLst>
                                      </p:cBhvr>
                                      <p:tavLst>
                                        <p:tav tm="0">
                                          <p:val>
                                            <p:strVal val="#ppt_x"/>
                                          </p:val>
                                        </p:tav>
                                        <p:tav tm="100000">
                                          <p:val>
                                            <p:strVal val="#ppt_x"/>
                                          </p:val>
                                        </p:tav>
                                      </p:tavLst>
                                    </p:anim>
                                    <p:anim calcmode="lin" valueType="num">
                                      <p:cBhvr additive="base">
                                        <p:cTn id="25"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 grpId="0" animBg="1"/>
      <p:bldP spid="87" grpId="0" animBg="1"/>
      <p:bldP spid="9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5108"/>
          </a:xfrm>
        </p:spPr>
        <p:txBody>
          <a:bodyPr>
            <a:normAutofit fontScale="90000"/>
          </a:bodyPr>
          <a:lstStyle/>
          <a:p>
            <a:r>
              <a:rPr lang="it-IT" dirty="0"/>
              <a:t>Il ciclo di programma: le politiche redistributive dei fondi strutturali UE</a:t>
            </a:r>
            <a:endParaRPr lang="en-US" dirty="0"/>
          </a:p>
        </p:txBody>
      </p:sp>
      <p:pic>
        <p:nvPicPr>
          <p:cNvPr id="4" name="Immagine 3"/>
          <p:cNvPicPr>
            <a:picLocks noChangeAspect="1"/>
          </p:cNvPicPr>
          <p:nvPr/>
        </p:nvPicPr>
        <p:blipFill>
          <a:blip r:embed="rId2"/>
          <a:stretch>
            <a:fillRect/>
          </a:stretch>
        </p:blipFill>
        <p:spPr>
          <a:xfrm>
            <a:off x="2530209" y="1373142"/>
            <a:ext cx="5827408" cy="4890498"/>
          </a:xfrm>
          <a:prstGeom prst="rect">
            <a:avLst/>
          </a:prstGeom>
        </p:spPr>
      </p:pic>
      <p:sp>
        <p:nvSpPr>
          <p:cNvPr id="5" name="CasellaDiTesto 4"/>
          <p:cNvSpPr txBox="1"/>
          <p:nvPr/>
        </p:nvSpPr>
        <p:spPr>
          <a:xfrm>
            <a:off x="685800" y="2157984"/>
            <a:ext cx="1298448"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dirty="0"/>
              <a:t>DECISIONE</a:t>
            </a:r>
            <a:endParaRPr lang="en-US" dirty="0"/>
          </a:p>
        </p:txBody>
      </p:sp>
      <p:sp>
        <p:nvSpPr>
          <p:cNvPr id="7" name="CasellaDiTesto 6"/>
          <p:cNvSpPr txBox="1"/>
          <p:nvPr/>
        </p:nvSpPr>
        <p:spPr>
          <a:xfrm>
            <a:off x="7719060" y="1897203"/>
            <a:ext cx="1819656"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dirty="0"/>
              <a:t>VALUTAZIONE</a:t>
            </a:r>
            <a:endParaRPr lang="en-US" dirty="0"/>
          </a:p>
        </p:txBody>
      </p:sp>
      <p:sp>
        <p:nvSpPr>
          <p:cNvPr id="8" name="Freccia circolare a destra 7"/>
          <p:cNvSpPr/>
          <p:nvPr/>
        </p:nvSpPr>
        <p:spPr>
          <a:xfrm>
            <a:off x="1242978" y="2765364"/>
            <a:ext cx="1266262" cy="3558801"/>
          </a:xfrm>
          <a:prstGeom prst="curvedRightArrow">
            <a:avLst>
              <a:gd name="adj1" fmla="val 25000"/>
              <a:gd name="adj2" fmla="val 9742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ccia circolare in su 8"/>
          <p:cNvSpPr/>
          <p:nvPr/>
        </p:nvSpPr>
        <p:spPr>
          <a:xfrm>
            <a:off x="2683486" y="6166994"/>
            <a:ext cx="3883613" cy="691006"/>
          </a:xfrm>
          <a:prstGeom prst="curvedUpArrow">
            <a:avLst>
              <a:gd name="adj1" fmla="val 25000"/>
              <a:gd name="adj2" fmla="val 3872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ccia circolare a destra 9"/>
          <p:cNvSpPr/>
          <p:nvPr/>
        </p:nvSpPr>
        <p:spPr>
          <a:xfrm rot="11006023">
            <a:off x="8163235" y="2253310"/>
            <a:ext cx="931305" cy="36543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asellaDiTesto 5"/>
          <p:cNvSpPr txBox="1"/>
          <p:nvPr/>
        </p:nvSpPr>
        <p:spPr>
          <a:xfrm>
            <a:off x="6567099" y="5894407"/>
            <a:ext cx="1692009"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dirty="0"/>
              <a:t>REALIZZAZIONE</a:t>
            </a:r>
            <a:endParaRPr lang="en-US" dirty="0"/>
          </a:p>
        </p:txBody>
      </p:sp>
      <p:sp>
        <p:nvSpPr>
          <p:cNvPr id="11" name="Callout con freccia in giù 10"/>
          <p:cNvSpPr/>
          <p:nvPr/>
        </p:nvSpPr>
        <p:spPr>
          <a:xfrm>
            <a:off x="2319823" y="1373043"/>
            <a:ext cx="2115017" cy="969607"/>
          </a:xfrm>
          <a:prstGeom prst="down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PROGRAMMAZIONE TOP-DOWN</a:t>
            </a:r>
            <a:endParaRPr lang="en-US" dirty="0"/>
          </a:p>
        </p:txBody>
      </p:sp>
      <p:sp>
        <p:nvSpPr>
          <p:cNvPr id="12" name="Callout con freccia in su 11"/>
          <p:cNvSpPr/>
          <p:nvPr/>
        </p:nvSpPr>
        <p:spPr>
          <a:xfrm>
            <a:off x="6367938" y="5061147"/>
            <a:ext cx="2543555" cy="667512"/>
          </a:xfrm>
          <a:prstGeom prst="up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Realizzazione bottom-up</a:t>
            </a:r>
            <a:endParaRPr lang="en-US" dirty="0"/>
          </a:p>
        </p:txBody>
      </p:sp>
      <p:sp>
        <p:nvSpPr>
          <p:cNvPr id="14" name="Callout con frecce a sinistra/destra 13"/>
          <p:cNvSpPr/>
          <p:nvPr/>
        </p:nvSpPr>
        <p:spPr>
          <a:xfrm>
            <a:off x="4091703" y="4287096"/>
            <a:ext cx="2742352" cy="671431"/>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CAUSALITÀ</a:t>
            </a:r>
            <a:endParaRPr lang="en-US" dirty="0"/>
          </a:p>
          <a:p>
            <a:pPr algn="ctr"/>
            <a:endParaRPr lang="en-US" dirty="0"/>
          </a:p>
        </p:txBody>
      </p:sp>
      <p:sp>
        <p:nvSpPr>
          <p:cNvPr id="13" name="Segnaposto numero diapositiva 12"/>
          <p:cNvSpPr>
            <a:spLocks noGrp="1"/>
          </p:cNvSpPr>
          <p:nvPr>
            <p:ph type="sldNum" sz="quarter" idx="12"/>
          </p:nvPr>
        </p:nvSpPr>
        <p:spPr/>
        <p:txBody>
          <a:bodyPr/>
          <a:lstStyle/>
          <a:p>
            <a:fld id="{F7216446-8A82-42AB-88DB-297A75627E0A}" type="slidenum">
              <a:rPr lang="en-US" smtClean="0"/>
              <a:t>32</a:t>
            </a:fld>
            <a:endParaRPr lang="en-US"/>
          </a:p>
        </p:txBody>
      </p:sp>
      <p:sp>
        <p:nvSpPr>
          <p:cNvPr id="15" name="CasellaDiTesto 14"/>
          <p:cNvSpPr txBox="1"/>
          <p:nvPr/>
        </p:nvSpPr>
        <p:spPr>
          <a:xfrm>
            <a:off x="219715" y="1423407"/>
            <a:ext cx="1838017"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it-IT" sz="2800" dirty="0"/>
              <a:t>PROCESSO</a:t>
            </a:r>
            <a:endParaRPr lang="en-US" sz="2800" dirty="0"/>
          </a:p>
        </p:txBody>
      </p:sp>
    </p:spTree>
    <p:extLst>
      <p:ext uri="{BB962C8B-B14F-4D97-AF65-F5344CB8AC3E}">
        <p14:creationId xmlns:p14="http://schemas.microsoft.com/office/powerpoint/2010/main" val="88820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4" presetClass="path" presetSubtype="0" accel="50000" decel="50000" fill="hold" grpId="0" nodeType="clickEffect">
                                  <p:stCondLst>
                                    <p:cond delay="0"/>
                                  </p:stCondLst>
                                  <p:childTnLst>
                                    <p:animMotion origin="layout" path="M 0 0 L 0 -0.25 E" pathEditMode="relative" ptsTypes="">
                                      <p:cBhvr>
                                        <p:cTn id="51"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6" grpId="0" animBg="1"/>
      <p:bldP spid="11" grpId="0" animBg="1"/>
      <p:bldP spid="12" grpId="0" animBg="1"/>
      <p:bldP spid="14" grpId="0" animBg="1"/>
      <p:bldP spid="1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Cosa significano in pratica le realizzazioni?</a:t>
            </a:r>
            <a:endParaRPr lang="en-US" dirty="0"/>
          </a:p>
        </p:txBody>
      </p:sp>
      <p:sp>
        <p:nvSpPr>
          <p:cNvPr id="5" name="CasellaDiTesto 4"/>
          <p:cNvSpPr txBox="1"/>
          <p:nvPr/>
        </p:nvSpPr>
        <p:spPr>
          <a:xfrm>
            <a:off x="8650622" y="6529476"/>
            <a:ext cx="2367828" cy="369332"/>
          </a:xfrm>
          <a:prstGeom prst="rect">
            <a:avLst/>
          </a:prstGeom>
          <a:noFill/>
        </p:spPr>
        <p:txBody>
          <a:bodyPr wrap="none" rtlCol="0">
            <a:spAutoFit/>
          </a:bodyPr>
          <a:lstStyle/>
          <a:p>
            <a:r>
              <a:rPr lang="it-IT" dirty="0"/>
              <a:t>(Palumbo 2005, p. 242)</a:t>
            </a:r>
            <a:endParaRPr lang="en-US" dirty="0"/>
          </a:p>
        </p:txBody>
      </p:sp>
      <p:grpSp>
        <p:nvGrpSpPr>
          <p:cNvPr id="7" name="Gruppo 6"/>
          <p:cNvGrpSpPr/>
          <p:nvPr/>
        </p:nvGrpSpPr>
        <p:grpSpPr>
          <a:xfrm>
            <a:off x="1090679" y="1407998"/>
            <a:ext cx="9703836" cy="5034910"/>
            <a:chOff x="1090679" y="1407998"/>
            <a:chExt cx="9703836" cy="5034910"/>
          </a:xfrm>
        </p:grpSpPr>
        <p:pic>
          <p:nvPicPr>
            <p:cNvPr id="4" name="Immagine 3"/>
            <p:cNvPicPr>
              <a:picLocks noChangeAspect="1"/>
            </p:cNvPicPr>
            <p:nvPr/>
          </p:nvPicPr>
          <p:blipFill>
            <a:blip r:embed="rId2"/>
            <a:stretch>
              <a:fillRect/>
            </a:stretch>
          </p:blipFill>
          <p:spPr>
            <a:xfrm>
              <a:off x="1090679" y="1407998"/>
              <a:ext cx="9703836" cy="4078605"/>
            </a:xfrm>
            <a:prstGeom prst="rect">
              <a:avLst/>
            </a:prstGeom>
          </p:spPr>
        </p:pic>
        <p:pic>
          <p:nvPicPr>
            <p:cNvPr id="6" name="Immagine 5"/>
            <p:cNvPicPr>
              <a:picLocks noChangeAspect="1"/>
            </p:cNvPicPr>
            <p:nvPr/>
          </p:nvPicPr>
          <p:blipFill>
            <a:blip r:embed="rId3"/>
            <a:stretch>
              <a:fillRect/>
            </a:stretch>
          </p:blipFill>
          <p:spPr>
            <a:xfrm>
              <a:off x="1090679" y="5486603"/>
              <a:ext cx="9389885" cy="956305"/>
            </a:xfrm>
            <a:prstGeom prst="rect">
              <a:avLst/>
            </a:prstGeom>
          </p:spPr>
        </p:pic>
      </p:grpSp>
      <p:sp>
        <p:nvSpPr>
          <p:cNvPr id="8" name="Segnaposto numero diapositiva 7"/>
          <p:cNvSpPr>
            <a:spLocks noGrp="1"/>
          </p:cNvSpPr>
          <p:nvPr>
            <p:ph type="sldNum" sz="quarter" idx="12"/>
          </p:nvPr>
        </p:nvSpPr>
        <p:spPr/>
        <p:txBody>
          <a:bodyPr/>
          <a:lstStyle/>
          <a:p>
            <a:fld id="{F7216446-8A82-42AB-88DB-297A75627E0A}" type="slidenum">
              <a:rPr lang="en-US" smtClean="0"/>
              <a:t>33</a:t>
            </a:fld>
            <a:endParaRPr lang="en-US"/>
          </a:p>
        </p:txBody>
      </p:sp>
    </p:spTree>
    <p:extLst>
      <p:ext uri="{BB962C8B-B14F-4D97-AF65-F5344CB8AC3E}">
        <p14:creationId xmlns:p14="http://schemas.microsoft.com/office/powerpoint/2010/main" val="3994762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struttura delle misure e delle valutazioni</a:t>
            </a:r>
            <a:endParaRPr lang="en-US" dirty="0"/>
          </a:p>
        </p:txBody>
      </p:sp>
      <p:pic>
        <p:nvPicPr>
          <p:cNvPr id="4" name="Immagine 3"/>
          <p:cNvPicPr>
            <a:picLocks noChangeAspect="1"/>
          </p:cNvPicPr>
          <p:nvPr/>
        </p:nvPicPr>
        <p:blipFill>
          <a:blip r:embed="rId2"/>
          <a:stretch>
            <a:fillRect/>
          </a:stretch>
        </p:blipFill>
        <p:spPr>
          <a:xfrm>
            <a:off x="2071396" y="1379351"/>
            <a:ext cx="6766802" cy="5342123"/>
          </a:xfrm>
          <a:prstGeom prst="rect">
            <a:avLst/>
          </a:prstGeom>
        </p:spPr>
      </p:pic>
      <p:sp>
        <p:nvSpPr>
          <p:cNvPr id="5" name="Segnaposto numero diapositiva 4"/>
          <p:cNvSpPr>
            <a:spLocks noGrp="1"/>
          </p:cNvSpPr>
          <p:nvPr>
            <p:ph type="sldNum" sz="quarter" idx="12"/>
          </p:nvPr>
        </p:nvSpPr>
        <p:spPr/>
        <p:txBody>
          <a:bodyPr/>
          <a:lstStyle/>
          <a:p>
            <a:fld id="{F7216446-8A82-42AB-88DB-297A75627E0A}" type="slidenum">
              <a:rPr lang="en-US" smtClean="0"/>
              <a:t>34</a:t>
            </a:fld>
            <a:endParaRPr lang="en-US"/>
          </a:p>
        </p:txBody>
      </p:sp>
    </p:spTree>
    <p:extLst>
      <p:ext uri="{BB962C8B-B14F-4D97-AF65-F5344CB8AC3E}">
        <p14:creationId xmlns:p14="http://schemas.microsoft.com/office/powerpoint/2010/main" val="2573254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livelli di Valutazione e le tecniche</a:t>
            </a:r>
            <a:endParaRPr lang="en-US" dirty="0"/>
          </a:p>
        </p:txBody>
      </p:sp>
      <p:sp>
        <p:nvSpPr>
          <p:cNvPr id="9" name="Segnaposto contenuto 8"/>
          <p:cNvSpPr>
            <a:spLocks noGrp="1"/>
          </p:cNvSpPr>
          <p:nvPr>
            <p:ph idx="1"/>
          </p:nvPr>
        </p:nvSpPr>
        <p:spPr>
          <a:xfrm>
            <a:off x="2763774" y="4504659"/>
            <a:ext cx="6664452" cy="1841119"/>
          </a:xfrm>
        </p:spPr>
        <p:txBody>
          <a:bodyPr/>
          <a:lstStyle/>
          <a:p>
            <a:r>
              <a:rPr lang="it-IT" dirty="0"/>
              <a:t>Analisi Costi Benefici (ACB)</a:t>
            </a:r>
          </a:p>
          <a:p>
            <a:r>
              <a:rPr lang="it-IT" dirty="0"/>
              <a:t>Analisi Costi Ricavi (ACR)</a:t>
            </a:r>
          </a:p>
          <a:p>
            <a:r>
              <a:rPr lang="en-US" dirty="0" err="1"/>
              <a:t>Analisi</a:t>
            </a:r>
            <a:r>
              <a:rPr lang="en-US" dirty="0"/>
              <a:t> </a:t>
            </a:r>
            <a:r>
              <a:rPr lang="en-US" dirty="0" err="1"/>
              <a:t>Multicriterio-Multiobiettivo</a:t>
            </a:r>
            <a:r>
              <a:rPr lang="en-US" dirty="0"/>
              <a:t> (AMC)</a:t>
            </a:r>
          </a:p>
        </p:txBody>
      </p:sp>
      <p:sp>
        <p:nvSpPr>
          <p:cNvPr id="4" name="Callout con freccia in giù 3"/>
          <p:cNvSpPr/>
          <p:nvPr/>
        </p:nvSpPr>
        <p:spPr>
          <a:xfrm>
            <a:off x="1295400" y="2303336"/>
            <a:ext cx="1965960" cy="10616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Coerenza</a:t>
            </a:r>
          </a:p>
        </p:txBody>
      </p:sp>
      <p:sp>
        <p:nvSpPr>
          <p:cNvPr id="5" name="Callout con freccia in giù 4"/>
          <p:cNvSpPr/>
          <p:nvPr/>
        </p:nvSpPr>
        <p:spPr>
          <a:xfrm>
            <a:off x="3712464" y="2275428"/>
            <a:ext cx="1965960" cy="10616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Sostenibilità</a:t>
            </a:r>
          </a:p>
        </p:txBody>
      </p:sp>
      <p:sp>
        <p:nvSpPr>
          <p:cNvPr id="6" name="Callout con freccia in giù 5"/>
          <p:cNvSpPr/>
          <p:nvPr/>
        </p:nvSpPr>
        <p:spPr>
          <a:xfrm>
            <a:off x="6129528" y="2274952"/>
            <a:ext cx="1965960" cy="10616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Efficacia</a:t>
            </a:r>
            <a:endParaRPr lang="en-US" sz="2400" dirty="0"/>
          </a:p>
        </p:txBody>
      </p:sp>
      <p:sp>
        <p:nvSpPr>
          <p:cNvPr id="7" name="Callout con freccia in giù 6"/>
          <p:cNvSpPr/>
          <p:nvPr/>
        </p:nvSpPr>
        <p:spPr>
          <a:xfrm>
            <a:off x="8769096" y="2274952"/>
            <a:ext cx="1965960" cy="10616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Efficienza</a:t>
            </a:r>
            <a:endParaRPr lang="en-US" sz="2400" dirty="0"/>
          </a:p>
        </p:txBody>
      </p:sp>
      <p:sp>
        <p:nvSpPr>
          <p:cNvPr id="8" name="Segnaposto numero diapositiva 7"/>
          <p:cNvSpPr>
            <a:spLocks noGrp="1"/>
          </p:cNvSpPr>
          <p:nvPr>
            <p:ph type="sldNum" sz="quarter" idx="12"/>
          </p:nvPr>
        </p:nvSpPr>
        <p:spPr/>
        <p:txBody>
          <a:bodyPr/>
          <a:lstStyle/>
          <a:p>
            <a:fld id="{F7216446-8A82-42AB-88DB-297A75627E0A}" type="slidenum">
              <a:rPr lang="en-US" smtClean="0"/>
              <a:t>35</a:t>
            </a:fld>
            <a:endParaRPr lang="en-US"/>
          </a:p>
        </p:txBody>
      </p:sp>
      <p:sp>
        <p:nvSpPr>
          <p:cNvPr id="10" name="CasellaDiTesto 9"/>
          <p:cNvSpPr txBox="1"/>
          <p:nvPr/>
        </p:nvSpPr>
        <p:spPr>
          <a:xfrm>
            <a:off x="4942332" y="1540192"/>
            <a:ext cx="1472184"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sz="3200" dirty="0"/>
              <a:t>LIVELLI</a:t>
            </a:r>
            <a:endParaRPr lang="en-US" sz="3200" dirty="0"/>
          </a:p>
        </p:txBody>
      </p:sp>
      <p:sp>
        <p:nvSpPr>
          <p:cNvPr id="11" name="CasellaDiTesto 10"/>
          <p:cNvSpPr txBox="1"/>
          <p:nvPr/>
        </p:nvSpPr>
        <p:spPr>
          <a:xfrm>
            <a:off x="4754880" y="3628484"/>
            <a:ext cx="1847088"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sz="3200" dirty="0"/>
              <a:t>TECNICHE</a:t>
            </a:r>
            <a:endParaRPr lang="en-US" sz="3200" dirty="0"/>
          </a:p>
        </p:txBody>
      </p:sp>
    </p:spTree>
    <p:extLst>
      <p:ext uri="{BB962C8B-B14F-4D97-AF65-F5344CB8AC3E}">
        <p14:creationId xmlns:p14="http://schemas.microsoft.com/office/powerpoint/2010/main" val="548004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Problemi connessi con la programmazione europea: il decentramento per fasi</a:t>
            </a:r>
            <a:endParaRPr lang="en-US" dirty="0"/>
          </a:p>
        </p:txBody>
      </p:sp>
      <p:sp>
        <p:nvSpPr>
          <p:cNvPr id="4" name="Segnaposto contenuto 3"/>
          <p:cNvSpPr>
            <a:spLocks noGrp="1"/>
          </p:cNvSpPr>
          <p:nvPr>
            <p:ph idx="1"/>
          </p:nvPr>
        </p:nvSpPr>
        <p:spPr/>
        <p:txBody>
          <a:bodyPr/>
          <a:lstStyle/>
          <a:p>
            <a:r>
              <a:rPr lang="it-IT" dirty="0"/>
              <a:t>Gli </a:t>
            </a:r>
            <a:r>
              <a:rPr lang="it-IT" b="1" dirty="0"/>
              <a:t>obiettivi generali </a:t>
            </a:r>
            <a:r>
              <a:rPr lang="it-IT" dirty="0"/>
              <a:t>sono il fulcro dell’intervento e sono posti a livello dell’UE o al più nazionale</a:t>
            </a:r>
          </a:p>
          <a:p>
            <a:r>
              <a:rPr lang="it-IT" dirty="0"/>
              <a:t>I </a:t>
            </a:r>
            <a:r>
              <a:rPr lang="it-IT" b="1" dirty="0"/>
              <a:t>programmi operativi </a:t>
            </a:r>
            <a:r>
              <a:rPr lang="it-IT" dirty="0"/>
              <a:t>(o realizzazioni) sono declinati a livello regionale e la loro attuazione a livello sub-regionale: problemi di coordinamento</a:t>
            </a:r>
          </a:p>
          <a:p>
            <a:r>
              <a:rPr lang="it-IT" dirty="0"/>
              <a:t>La </a:t>
            </a:r>
            <a:r>
              <a:rPr lang="it-IT" b="1" dirty="0"/>
              <a:t>valutazione</a:t>
            </a:r>
            <a:r>
              <a:rPr lang="it-IT" dirty="0"/>
              <a:t> ha molteplici scopi, non solo quelli di verificare gli effetti in senso allocativo, di stabilizzazione e distributivo….</a:t>
            </a:r>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36</a:t>
            </a:fld>
            <a:endParaRPr lang="en-US"/>
          </a:p>
        </p:txBody>
      </p:sp>
    </p:spTree>
    <p:extLst>
      <p:ext uri="{BB962C8B-B14F-4D97-AF65-F5344CB8AC3E}">
        <p14:creationId xmlns:p14="http://schemas.microsoft.com/office/powerpoint/2010/main" val="2234591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565392" y="563494"/>
            <a:ext cx="5099061" cy="5657474"/>
          </a:xfrm>
          <a:prstGeom prst="rect">
            <a:avLst/>
          </a:prstGeom>
        </p:spPr>
      </p:pic>
      <p:sp>
        <p:nvSpPr>
          <p:cNvPr id="5" name="CasellaDiTesto 4"/>
          <p:cNvSpPr txBox="1"/>
          <p:nvPr/>
        </p:nvSpPr>
        <p:spPr>
          <a:xfrm>
            <a:off x="518403" y="2002536"/>
            <a:ext cx="5788152" cy="3693319"/>
          </a:xfrm>
          <a:prstGeom prst="rect">
            <a:avLst/>
          </a:prstGeom>
          <a:noFill/>
        </p:spPr>
        <p:txBody>
          <a:bodyPr wrap="square" rtlCol="0">
            <a:spAutoFit/>
          </a:bodyPr>
          <a:lstStyle/>
          <a:p>
            <a:pPr marL="342900" indent="-342900">
              <a:buFont typeface="+mj-lt"/>
              <a:buAutoNum type="alphaLcParenR"/>
            </a:pPr>
            <a:r>
              <a:rPr lang="it-IT" sz="2400" u="sng" dirty="0"/>
              <a:t>Utilità</a:t>
            </a:r>
            <a:r>
              <a:rPr lang="it-IT" sz="2400" dirty="0"/>
              <a:t> e </a:t>
            </a:r>
            <a:r>
              <a:rPr lang="it-IT" sz="2400" u="sng" dirty="0"/>
              <a:t>rilevanza</a:t>
            </a:r>
            <a:r>
              <a:rPr lang="it-IT" sz="2400" dirty="0"/>
              <a:t> dei programmi rispetto ai </a:t>
            </a:r>
            <a:r>
              <a:rPr lang="it-IT" sz="2400" dirty="0">
                <a:highlight>
                  <a:srgbClr val="FFFF00"/>
                </a:highlight>
              </a:rPr>
              <a:t>bisogni</a:t>
            </a:r>
            <a:r>
              <a:rPr lang="it-IT" sz="2400" dirty="0"/>
              <a:t> che li hanno generati</a:t>
            </a:r>
          </a:p>
          <a:p>
            <a:pPr marL="342900" indent="-342900">
              <a:buFont typeface="+mj-lt"/>
              <a:buAutoNum type="alphaLcParenR"/>
            </a:pPr>
            <a:r>
              <a:rPr lang="it-IT" sz="2400" dirty="0">
                <a:highlight>
                  <a:srgbClr val="FFFF00"/>
                </a:highlight>
              </a:rPr>
              <a:t>Capacità della valutazione</a:t>
            </a:r>
            <a:r>
              <a:rPr lang="it-IT" sz="2400" dirty="0"/>
              <a:t> di </a:t>
            </a:r>
            <a:r>
              <a:rPr lang="it-IT" sz="2400" u="sng" dirty="0"/>
              <a:t>fornire insegnamenti agli attuatori in fase di realizzazione e ai decisori di PE </a:t>
            </a:r>
            <a:r>
              <a:rPr lang="it-IT" sz="2400" dirty="0"/>
              <a:t>rispetto ai programmi futuri</a:t>
            </a:r>
          </a:p>
          <a:p>
            <a:pPr marL="342900" indent="-342900">
              <a:buFont typeface="+mj-lt"/>
              <a:buAutoNum type="alphaLcParenR"/>
            </a:pPr>
            <a:r>
              <a:rPr lang="it-IT" sz="2400" dirty="0"/>
              <a:t>Funzione di </a:t>
            </a:r>
            <a:r>
              <a:rPr lang="it-IT" sz="2400" u="sng" dirty="0"/>
              <a:t>render conto</a:t>
            </a:r>
            <a:r>
              <a:rPr lang="it-IT" sz="2400" dirty="0"/>
              <a:t> di </a:t>
            </a:r>
            <a:r>
              <a:rPr lang="it-IT" sz="2400" dirty="0">
                <a:highlight>
                  <a:srgbClr val="FFFF00"/>
                </a:highlight>
              </a:rPr>
              <a:t>come sono stati spesi i fondi pubblici</a:t>
            </a:r>
            <a:r>
              <a:rPr lang="it-IT" sz="2400" dirty="0"/>
              <a:t> investiti nel programma</a:t>
            </a:r>
          </a:p>
          <a:p>
            <a:endParaRPr lang="en-US" dirty="0"/>
          </a:p>
        </p:txBody>
      </p:sp>
      <p:sp>
        <p:nvSpPr>
          <p:cNvPr id="7" name="Titolo 6"/>
          <p:cNvSpPr>
            <a:spLocks noGrp="1"/>
          </p:cNvSpPr>
          <p:nvPr>
            <p:ph type="title"/>
          </p:nvPr>
        </p:nvSpPr>
        <p:spPr>
          <a:xfrm>
            <a:off x="838200" y="365125"/>
            <a:ext cx="5468355" cy="1325563"/>
          </a:xfrm>
        </p:spPr>
        <p:txBody>
          <a:bodyPr>
            <a:normAutofit fontScale="90000"/>
          </a:bodyPr>
          <a:lstStyle/>
          <a:p>
            <a:r>
              <a:rPr lang="it-IT" dirty="0"/>
              <a:t>Ruolo della valutazione nei programmi comunitari</a:t>
            </a:r>
            <a:endParaRPr lang="en-US" dirty="0"/>
          </a:p>
        </p:txBody>
      </p:sp>
      <p:sp>
        <p:nvSpPr>
          <p:cNvPr id="9" name="Rettangolo 8"/>
          <p:cNvSpPr/>
          <p:nvPr/>
        </p:nvSpPr>
        <p:spPr>
          <a:xfrm>
            <a:off x="413512" y="5965494"/>
            <a:ext cx="9795256" cy="646331"/>
          </a:xfrm>
          <a:prstGeom prst="rect">
            <a:avLst/>
          </a:prstGeom>
        </p:spPr>
        <p:txBody>
          <a:bodyPr wrap="square">
            <a:spAutoFit/>
          </a:bodyPr>
          <a:lstStyle/>
          <a:p>
            <a:r>
              <a:rPr lang="en-US" dirty="0" err="1"/>
              <a:t>Portale</a:t>
            </a:r>
            <a:r>
              <a:rPr lang="en-US" dirty="0"/>
              <a:t> </a:t>
            </a:r>
            <a:r>
              <a:rPr lang="en-US" dirty="0" err="1"/>
              <a:t>dedicato</a:t>
            </a:r>
            <a:r>
              <a:rPr lang="en-US" dirty="0"/>
              <a:t> (</a:t>
            </a:r>
            <a:r>
              <a:rPr lang="en-US" dirty="0" err="1"/>
              <a:t>valutazione</a:t>
            </a:r>
            <a:r>
              <a:rPr lang="en-US" dirty="0"/>
              <a:t> ex-ante, in </a:t>
            </a:r>
            <a:r>
              <a:rPr lang="en-US" dirty="0" err="1"/>
              <a:t>itinere</a:t>
            </a:r>
            <a:r>
              <a:rPr lang="en-US" dirty="0"/>
              <a:t> ed ex-post): </a:t>
            </a:r>
            <a:r>
              <a:rPr lang="en-US" dirty="0">
                <a:hlinkClick r:id="rId3"/>
              </a:rPr>
              <a:t>https://ec.europa.eu/regional_policy/policy/evaluations/ec_en</a:t>
            </a:r>
            <a:r>
              <a:rPr lang="en-US" dirty="0"/>
              <a:t> e </a:t>
            </a:r>
            <a:r>
              <a:rPr lang="en-US" dirty="0" err="1"/>
              <a:t>il</a:t>
            </a:r>
            <a:r>
              <a:rPr lang="en-US" dirty="0"/>
              <a:t> </a:t>
            </a:r>
            <a:r>
              <a:rPr lang="en-US" dirty="0" err="1">
                <a:hlinkClick r:id="rId4"/>
              </a:rPr>
              <a:t>portale</a:t>
            </a:r>
            <a:r>
              <a:rPr lang="en-US" dirty="0">
                <a:hlinkClick r:id="rId4"/>
              </a:rPr>
              <a:t> </a:t>
            </a:r>
            <a:r>
              <a:rPr lang="en-US" dirty="0" err="1">
                <a:hlinkClick r:id="rId4"/>
              </a:rPr>
              <a:t>italiano</a:t>
            </a:r>
            <a:endParaRPr lang="en-US" dirty="0"/>
          </a:p>
        </p:txBody>
      </p:sp>
      <p:sp>
        <p:nvSpPr>
          <p:cNvPr id="3" name="Segnaposto numero diapositiva 2"/>
          <p:cNvSpPr>
            <a:spLocks noGrp="1"/>
          </p:cNvSpPr>
          <p:nvPr>
            <p:ph type="sldNum" sz="quarter" idx="12"/>
          </p:nvPr>
        </p:nvSpPr>
        <p:spPr>
          <a:xfrm>
            <a:off x="9175496" y="6429262"/>
            <a:ext cx="2743200" cy="365125"/>
          </a:xfrm>
        </p:spPr>
        <p:txBody>
          <a:bodyPr/>
          <a:lstStyle/>
          <a:p>
            <a:fld id="{F7216446-8A82-42AB-88DB-297A75627E0A}" type="slidenum">
              <a:rPr lang="en-US" smtClean="0"/>
              <a:t>37</a:t>
            </a:fld>
            <a:endParaRPr lang="en-US" dirty="0"/>
          </a:p>
        </p:txBody>
      </p:sp>
      <p:sp>
        <p:nvSpPr>
          <p:cNvPr id="2" name="Rettangolo 1">
            <a:extLst>
              <a:ext uri="{FF2B5EF4-FFF2-40B4-BE49-F238E27FC236}">
                <a16:creationId xmlns:a16="http://schemas.microsoft.com/office/drawing/2014/main" id="{B6AE5166-5B76-47D9-8AF0-407FD69559AE}"/>
              </a:ext>
            </a:extLst>
          </p:cNvPr>
          <p:cNvSpPr/>
          <p:nvPr/>
        </p:nvSpPr>
        <p:spPr>
          <a:xfrm>
            <a:off x="6404864" y="63613"/>
            <a:ext cx="5259589" cy="646331"/>
          </a:xfrm>
          <a:prstGeom prst="rect">
            <a:avLst/>
          </a:prstGeom>
        </p:spPr>
        <p:txBody>
          <a:bodyPr wrap="square">
            <a:spAutoFit/>
          </a:bodyPr>
          <a:lstStyle/>
          <a:p>
            <a:r>
              <a:rPr lang="en-US" dirty="0">
                <a:solidFill>
                  <a:srgbClr val="FF0000"/>
                </a:solidFill>
              </a:rPr>
              <a:t>MEANS </a:t>
            </a:r>
            <a:r>
              <a:rPr lang="en-US" dirty="0" err="1">
                <a:solidFill>
                  <a:srgbClr val="FF0000"/>
                </a:solidFill>
              </a:rPr>
              <a:t>programme</a:t>
            </a:r>
            <a:r>
              <a:rPr lang="en-US" dirty="0">
                <a:solidFill>
                  <a:srgbClr val="FF0000"/>
                </a:solidFill>
              </a:rPr>
              <a:t> (Means for Evaluating Actions of a Structural Nature), 1999</a:t>
            </a:r>
            <a:endParaRPr lang="it-IT" dirty="0">
              <a:solidFill>
                <a:srgbClr val="FF0000"/>
              </a:solidFill>
            </a:endParaRPr>
          </a:p>
        </p:txBody>
      </p:sp>
    </p:spTree>
    <p:extLst>
      <p:ext uri="{BB962C8B-B14F-4D97-AF65-F5344CB8AC3E}">
        <p14:creationId xmlns:p14="http://schemas.microsoft.com/office/powerpoint/2010/main" val="2240082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871ECF-6F2B-440D-B3DF-779A11B796F0}"/>
              </a:ext>
            </a:extLst>
          </p:cNvPr>
          <p:cNvSpPr>
            <a:spLocks noGrp="1"/>
          </p:cNvSpPr>
          <p:nvPr>
            <p:ph type="title"/>
          </p:nvPr>
        </p:nvSpPr>
        <p:spPr/>
        <p:txBody>
          <a:bodyPr/>
          <a:lstStyle/>
          <a:p>
            <a:r>
              <a:rPr lang="it-IT" dirty="0"/>
              <a:t>Principi validi, ma metodi che cambiano</a:t>
            </a:r>
          </a:p>
        </p:txBody>
      </p:sp>
      <p:sp>
        <p:nvSpPr>
          <p:cNvPr id="3" name="Segnaposto contenuto 2">
            <a:extLst>
              <a:ext uri="{FF2B5EF4-FFF2-40B4-BE49-F238E27FC236}">
                <a16:creationId xmlns:a16="http://schemas.microsoft.com/office/drawing/2014/main" id="{E2F8DEF5-1D33-4AA3-8AA1-27262CA18093}"/>
              </a:ext>
            </a:extLst>
          </p:cNvPr>
          <p:cNvSpPr>
            <a:spLocks noGrp="1"/>
          </p:cNvSpPr>
          <p:nvPr>
            <p:ph idx="1"/>
          </p:nvPr>
        </p:nvSpPr>
        <p:spPr/>
        <p:txBody>
          <a:bodyPr>
            <a:normAutofit/>
          </a:bodyPr>
          <a:lstStyle/>
          <a:p>
            <a:r>
              <a:rPr lang="it-IT" dirty="0"/>
              <a:t>Come già indicato in precedenza oggi i metodi di valutazione dell’efficacia ed efficienza degli interventi di PE a livello europeo si basano certamente su </a:t>
            </a:r>
          </a:p>
          <a:p>
            <a:pPr lvl="1"/>
            <a:r>
              <a:rPr lang="it-IT" dirty="0"/>
              <a:t>modelli di previsione e simulazione econometrica, ma anche</a:t>
            </a:r>
          </a:p>
          <a:p>
            <a:pPr lvl="1"/>
            <a:r>
              <a:rPr lang="it-IT" dirty="0"/>
              <a:t>sulla diffusione di indicatori che necessitano della predisposizione di banche dati e di metodi di analisi costi-benefici e costi-efficacia in primis, ma anche </a:t>
            </a:r>
          </a:p>
          <a:p>
            <a:pPr lvl="1"/>
            <a:r>
              <a:rPr lang="it-IT" dirty="0"/>
              <a:t>di modelli di valutazione controfattuale per la valutazione d’impatto</a:t>
            </a:r>
          </a:p>
        </p:txBody>
      </p:sp>
      <p:sp>
        <p:nvSpPr>
          <p:cNvPr id="4" name="Segnaposto numero diapositiva 3">
            <a:extLst>
              <a:ext uri="{FF2B5EF4-FFF2-40B4-BE49-F238E27FC236}">
                <a16:creationId xmlns:a16="http://schemas.microsoft.com/office/drawing/2014/main" id="{283E88EC-C52A-4B93-A618-38186292784D}"/>
              </a:ext>
            </a:extLst>
          </p:cNvPr>
          <p:cNvSpPr>
            <a:spLocks noGrp="1"/>
          </p:cNvSpPr>
          <p:nvPr>
            <p:ph type="sldNum" sz="quarter" idx="12"/>
          </p:nvPr>
        </p:nvSpPr>
        <p:spPr/>
        <p:txBody>
          <a:bodyPr/>
          <a:lstStyle/>
          <a:p>
            <a:fld id="{F7216446-8A82-42AB-88DB-297A75627E0A}" type="slidenum">
              <a:rPr lang="en-US" smtClean="0"/>
              <a:t>38</a:t>
            </a:fld>
            <a:endParaRPr lang="en-US"/>
          </a:p>
        </p:txBody>
      </p:sp>
    </p:spTree>
    <p:extLst>
      <p:ext uri="{BB962C8B-B14F-4D97-AF65-F5344CB8AC3E}">
        <p14:creationId xmlns:p14="http://schemas.microsoft.com/office/powerpoint/2010/main" val="2255041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D23CFC4-EE0A-4F64-93C6-5A294FC2D88F}"/>
              </a:ext>
            </a:extLst>
          </p:cNvPr>
          <p:cNvSpPr>
            <a:spLocks noGrp="1"/>
          </p:cNvSpPr>
          <p:nvPr>
            <p:ph type="title"/>
          </p:nvPr>
        </p:nvSpPr>
        <p:spPr/>
        <p:txBody>
          <a:bodyPr/>
          <a:lstStyle/>
          <a:p>
            <a:r>
              <a:rPr lang="it-IT" dirty="0"/>
              <a:t>I criteri della valutazione e gli indicatori</a:t>
            </a:r>
          </a:p>
        </p:txBody>
      </p:sp>
      <p:sp>
        <p:nvSpPr>
          <p:cNvPr id="6" name="Segnaposto testo 5">
            <a:extLst>
              <a:ext uri="{FF2B5EF4-FFF2-40B4-BE49-F238E27FC236}">
                <a16:creationId xmlns:a16="http://schemas.microsoft.com/office/drawing/2014/main" id="{96AA7004-853D-4D07-9A33-6DE5B3E9D70B}"/>
              </a:ext>
            </a:extLst>
          </p:cNvPr>
          <p:cNvSpPr>
            <a:spLocks noGrp="1"/>
          </p:cNvSpPr>
          <p:nvPr>
            <p:ph type="body" idx="1"/>
          </p:nvPr>
        </p:nvSpPr>
        <p:spPr/>
        <p:txBody>
          <a:bodyPr/>
          <a:lstStyle/>
          <a:p>
            <a:r>
              <a:rPr lang="it-IT" dirty="0"/>
              <a:t>L’implementazione delle regole europee per la politica regionale</a:t>
            </a:r>
          </a:p>
        </p:txBody>
      </p:sp>
      <p:sp>
        <p:nvSpPr>
          <p:cNvPr id="4" name="Segnaposto numero diapositiva 3">
            <a:extLst>
              <a:ext uri="{FF2B5EF4-FFF2-40B4-BE49-F238E27FC236}">
                <a16:creationId xmlns:a16="http://schemas.microsoft.com/office/drawing/2014/main" id="{C56F5F20-C929-40C5-89B5-5990777A2826}"/>
              </a:ext>
            </a:extLst>
          </p:cNvPr>
          <p:cNvSpPr>
            <a:spLocks noGrp="1"/>
          </p:cNvSpPr>
          <p:nvPr>
            <p:ph type="sldNum" sz="quarter" idx="12"/>
          </p:nvPr>
        </p:nvSpPr>
        <p:spPr/>
        <p:txBody>
          <a:bodyPr/>
          <a:lstStyle/>
          <a:p>
            <a:fld id="{F7216446-8A82-42AB-88DB-297A75627E0A}" type="slidenum">
              <a:rPr lang="en-US" smtClean="0"/>
              <a:t>39</a:t>
            </a:fld>
            <a:endParaRPr lang="en-US"/>
          </a:p>
        </p:txBody>
      </p:sp>
    </p:spTree>
    <p:extLst>
      <p:ext uri="{BB962C8B-B14F-4D97-AF65-F5344CB8AC3E}">
        <p14:creationId xmlns:p14="http://schemas.microsoft.com/office/powerpoint/2010/main" val="2935168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E324E19-12C7-47FE-82E6-DF1743EED5DA}"/>
              </a:ext>
            </a:extLst>
          </p:cNvPr>
          <p:cNvPicPr>
            <a:picLocks noChangeAspect="1"/>
          </p:cNvPicPr>
          <p:nvPr/>
        </p:nvPicPr>
        <p:blipFill>
          <a:blip r:embed="rId2"/>
          <a:stretch>
            <a:fillRect/>
          </a:stretch>
        </p:blipFill>
        <p:spPr>
          <a:xfrm>
            <a:off x="105664" y="238688"/>
            <a:ext cx="8363825" cy="5227391"/>
          </a:xfrm>
          <a:prstGeom prst="rect">
            <a:avLst/>
          </a:prstGeom>
        </p:spPr>
      </p:pic>
      <p:sp>
        <p:nvSpPr>
          <p:cNvPr id="3" name="CasellaDiTesto 2">
            <a:extLst>
              <a:ext uri="{FF2B5EF4-FFF2-40B4-BE49-F238E27FC236}">
                <a16:creationId xmlns:a16="http://schemas.microsoft.com/office/drawing/2014/main" id="{AAB5AA43-34AB-4904-813A-F3350C8832AD}"/>
              </a:ext>
            </a:extLst>
          </p:cNvPr>
          <p:cNvSpPr txBox="1"/>
          <p:nvPr/>
        </p:nvSpPr>
        <p:spPr>
          <a:xfrm>
            <a:off x="4978400" y="-69088"/>
            <a:ext cx="5088128" cy="307777"/>
          </a:xfrm>
          <a:prstGeom prst="rect">
            <a:avLst/>
          </a:prstGeom>
          <a:noFill/>
        </p:spPr>
        <p:txBody>
          <a:bodyPr wrap="square" rtlCol="0">
            <a:spAutoFit/>
          </a:bodyPr>
          <a:lstStyle/>
          <a:p>
            <a:r>
              <a:rPr lang="it-IT" sz="1400" dirty="0"/>
              <a:t>Fonte: </a:t>
            </a:r>
            <a:r>
              <a:rPr lang="en-US" sz="1400" dirty="0">
                <a:hlinkClick r:id="rId3"/>
              </a:rPr>
              <a:t>Unemployment - Unemployment rate - OECD Data</a:t>
            </a:r>
            <a:endParaRPr lang="it-IT" sz="1400" dirty="0"/>
          </a:p>
        </p:txBody>
      </p:sp>
      <p:pic>
        <p:nvPicPr>
          <p:cNvPr id="5" name="Immagine 4">
            <a:extLst>
              <a:ext uri="{FF2B5EF4-FFF2-40B4-BE49-F238E27FC236}">
                <a16:creationId xmlns:a16="http://schemas.microsoft.com/office/drawing/2014/main" id="{A4B993DE-28D6-4163-84E3-DBFEEA3B79D5}"/>
              </a:ext>
            </a:extLst>
          </p:cNvPr>
          <p:cNvPicPr>
            <a:picLocks noChangeAspect="1"/>
          </p:cNvPicPr>
          <p:nvPr/>
        </p:nvPicPr>
        <p:blipFill>
          <a:blip r:embed="rId4"/>
          <a:stretch>
            <a:fillRect/>
          </a:stretch>
        </p:blipFill>
        <p:spPr>
          <a:xfrm>
            <a:off x="4620768" y="2192020"/>
            <a:ext cx="7465568" cy="4665980"/>
          </a:xfrm>
          <a:prstGeom prst="rect">
            <a:avLst/>
          </a:prstGeom>
        </p:spPr>
      </p:pic>
    </p:spTree>
    <p:extLst>
      <p:ext uri="{BB962C8B-B14F-4D97-AF65-F5344CB8AC3E}">
        <p14:creationId xmlns:p14="http://schemas.microsoft.com/office/powerpoint/2010/main" val="71699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E3079E-BD60-4B0C-8987-D35220814973}"/>
              </a:ext>
            </a:extLst>
          </p:cNvPr>
          <p:cNvSpPr>
            <a:spLocks noGrp="1"/>
          </p:cNvSpPr>
          <p:nvPr>
            <p:ph type="title"/>
          </p:nvPr>
        </p:nvSpPr>
        <p:spPr/>
        <p:txBody>
          <a:bodyPr/>
          <a:lstStyle/>
          <a:p>
            <a:r>
              <a:rPr lang="it-IT" dirty="0"/>
              <a:t>La logica dell’intervento pubblico europeo</a:t>
            </a:r>
          </a:p>
        </p:txBody>
      </p:sp>
      <p:sp>
        <p:nvSpPr>
          <p:cNvPr id="4" name="Segnaposto numero diapositiva 3">
            <a:extLst>
              <a:ext uri="{FF2B5EF4-FFF2-40B4-BE49-F238E27FC236}">
                <a16:creationId xmlns:a16="http://schemas.microsoft.com/office/drawing/2014/main" id="{BCE06640-497C-456A-BBBD-24B87C88A4A0}"/>
              </a:ext>
            </a:extLst>
          </p:cNvPr>
          <p:cNvSpPr>
            <a:spLocks noGrp="1"/>
          </p:cNvSpPr>
          <p:nvPr>
            <p:ph type="sldNum" sz="quarter" idx="12"/>
          </p:nvPr>
        </p:nvSpPr>
        <p:spPr/>
        <p:txBody>
          <a:bodyPr/>
          <a:lstStyle/>
          <a:p>
            <a:fld id="{F7216446-8A82-42AB-88DB-297A75627E0A}" type="slidenum">
              <a:rPr lang="en-US" smtClean="0"/>
              <a:t>40</a:t>
            </a:fld>
            <a:endParaRPr lang="en-US"/>
          </a:p>
        </p:txBody>
      </p:sp>
      <p:pic>
        <p:nvPicPr>
          <p:cNvPr id="5" name="Immagine 4">
            <a:extLst>
              <a:ext uri="{FF2B5EF4-FFF2-40B4-BE49-F238E27FC236}">
                <a16:creationId xmlns:a16="http://schemas.microsoft.com/office/drawing/2014/main" id="{2D053022-F43D-4D2C-BF74-DEDB2998D50C}"/>
              </a:ext>
            </a:extLst>
          </p:cNvPr>
          <p:cNvPicPr>
            <a:picLocks noChangeAspect="1"/>
          </p:cNvPicPr>
          <p:nvPr/>
        </p:nvPicPr>
        <p:blipFill>
          <a:blip r:embed="rId2"/>
          <a:stretch>
            <a:fillRect/>
          </a:stretch>
        </p:blipFill>
        <p:spPr>
          <a:xfrm>
            <a:off x="1064260" y="1490287"/>
            <a:ext cx="7634014" cy="5194599"/>
          </a:xfrm>
          <a:prstGeom prst="rect">
            <a:avLst/>
          </a:prstGeom>
        </p:spPr>
      </p:pic>
      <p:sp>
        <p:nvSpPr>
          <p:cNvPr id="6" name="CasellaDiTesto 5">
            <a:extLst>
              <a:ext uri="{FF2B5EF4-FFF2-40B4-BE49-F238E27FC236}">
                <a16:creationId xmlns:a16="http://schemas.microsoft.com/office/drawing/2014/main" id="{C28669A5-47A8-485E-B196-743CB864C45D}"/>
              </a:ext>
            </a:extLst>
          </p:cNvPr>
          <p:cNvSpPr txBox="1"/>
          <p:nvPr/>
        </p:nvSpPr>
        <p:spPr>
          <a:xfrm>
            <a:off x="8875776" y="2255520"/>
            <a:ext cx="2381504" cy="2585323"/>
          </a:xfrm>
          <a:prstGeom prst="rect">
            <a:avLst/>
          </a:prstGeom>
          <a:noFill/>
        </p:spPr>
        <p:txBody>
          <a:bodyPr wrap="square" rtlCol="0">
            <a:spAutoFit/>
          </a:bodyPr>
          <a:lstStyle/>
          <a:p>
            <a:r>
              <a:rPr lang="it-IT" dirty="0"/>
              <a:t>Fonte: EC (2015), </a:t>
            </a:r>
            <a:r>
              <a:rPr lang="en-US" dirty="0"/>
              <a:t>THE PROGRAMMING PERIOD 2014-2020 - GUIDANCE DOCUMENT ON MONITORING AND EVALUATION - Concepts</a:t>
            </a:r>
          </a:p>
          <a:p>
            <a:r>
              <a:rPr lang="it-IT" dirty="0"/>
              <a:t>and </a:t>
            </a:r>
            <a:r>
              <a:rPr lang="it-IT" dirty="0" err="1"/>
              <a:t>Recommandations</a:t>
            </a:r>
            <a:r>
              <a:rPr lang="it-IT" dirty="0"/>
              <a:t>, p. 5</a:t>
            </a:r>
          </a:p>
        </p:txBody>
      </p:sp>
      <p:sp>
        <p:nvSpPr>
          <p:cNvPr id="3" name="Freccia a destra 2">
            <a:extLst>
              <a:ext uri="{FF2B5EF4-FFF2-40B4-BE49-F238E27FC236}">
                <a16:creationId xmlns:a16="http://schemas.microsoft.com/office/drawing/2014/main" id="{5E74B4B5-FB7A-4EA1-858A-0232550D7810}"/>
              </a:ext>
            </a:extLst>
          </p:cNvPr>
          <p:cNvSpPr/>
          <p:nvPr/>
        </p:nvSpPr>
        <p:spPr>
          <a:xfrm>
            <a:off x="0" y="2933700"/>
            <a:ext cx="1309688" cy="88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Rilevanza</a:t>
            </a:r>
          </a:p>
        </p:txBody>
      </p:sp>
      <p:sp>
        <p:nvSpPr>
          <p:cNvPr id="7" name="Freccia a destra 6">
            <a:extLst>
              <a:ext uri="{FF2B5EF4-FFF2-40B4-BE49-F238E27FC236}">
                <a16:creationId xmlns:a16="http://schemas.microsoft.com/office/drawing/2014/main" id="{5FB442FE-C86E-43F4-A0C7-3EFC94D46629}"/>
              </a:ext>
            </a:extLst>
          </p:cNvPr>
          <p:cNvSpPr/>
          <p:nvPr/>
        </p:nvSpPr>
        <p:spPr>
          <a:xfrm>
            <a:off x="2519362" y="5010149"/>
            <a:ext cx="1209675" cy="88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Efficacia</a:t>
            </a:r>
          </a:p>
        </p:txBody>
      </p:sp>
      <p:sp>
        <p:nvSpPr>
          <p:cNvPr id="8" name="Freccia a destra 7">
            <a:extLst>
              <a:ext uri="{FF2B5EF4-FFF2-40B4-BE49-F238E27FC236}">
                <a16:creationId xmlns:a16="http://schemas.microsoft.com/office/drawing/2014/main" id="{86FB9718-B2E3-4F57-9ED3-2A2696C40BCD}"/>
              </a:ext>
            </a:extLst>
          </p:cNvPr>
          <p:cNvSpPr/>
          <p:nvPr/>
        </p:nvSpPr>
        <p:spPr>
          <a:xfrm rot="16200000">
            <a:off x="6469856" y="5262563"/>
            <a:ext cx="1385888" cy="88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Efficienza</a:t>
            </a:r>
          </a:p>
        </p:txBody>
      </p:sp>
      <p:sp>
        <p:nvSpPr>
          <p:cNvPr id="9" name="Freccia a sinistra 8">
            <a:extLst>
              <a:ext uri="{FF2B5EF4-FFF2-40B4-BE49-F238E27FC236}">
                <a16:creationId xmlns:a16="http://schemas.microsoft.com/office/drawing/2014/main" id="{9FB373D1-12B4-4165-9962-D433DC3440FF}"/>
              </a:ext>
            </a:extLst>
          </p:cNvPr>
          <p:cNvSpPr/>
          <p:nvPr/>
        </p:nvSpPr>
        <p:spPr>
          <a:xfrm>
            <a:off x="6793274" y="2378868"/>
            <a:ext cx="1905000" cy="995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Utilità e sostenibilità</a:t>
            </a:r>
          </a:p>
        </p:txBody>
      </p:sp>
    </p:spTree>
    <p:extLst>
      <p:ext uri="{BB962C8B-B14F-4D97-AF65-F5344CB8AC3E}">
        <p14:creationId xmlns:p14="http://schemas.microsoft.com/office/powerpoint/2010/main" val="275703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5E1AAE-AD0E-4BB8-9CF5-C79C7A0E10DB}"/>
              </a:ext>
            </a:extLst>
          </p:cNvPr>
          <p:cNvSpPr>
            <a:spLocks noGrp="1"/>
          </p:cNvSpPr>
          <p:nvPr>
            <p:ph type="title"/>
          </p:nvPr>
        </p:nvSpPr>
        <p:spPr/>
        <p:txBody>
          <a:bodyPr/>
          <a:lstStyle/>
          <a:p>
            <a:r>
              <a:rPr lang="it-IT" dirty="0"/>
              <a:t>I criteri di valutazione (commenti al grafico)</a:t>
            </a:r>
          </a:p>
        </p:txBody>
      </p:sp>
      <p:sp>
        <p:nvSpPr>
          <p:cNvPr id="4" name="Segnaposto contenuto 3">
            <a:extLst>
              <a:ext uri="{FF2B5EF4-FFF2-40B4-BE49-F238E27FC236}">
                <a16:creationId xmlns:a16="http://schemas.microsoft.com/office/drawing/2014/main" id="{E6A1AEF6-0E59-4AD6-81C4-90C30C16B870}"/>
              </a:ext>
            </a:extLst>
          </p:cNvPr>
          <p:cNvSpPr>
            <a:spLocks noGrp="1"/>
          </p:cNvSpPr>
          <p:nvPr>
            <p:ph idx="1"/>
          </p:nvPr>
        </p:nvSpPr>
        <p:spPr/>
        <p:txBody>
          <a:bodyPr>
            <a:normAutofit fontScale="85000" lnSpcReduction="20000"/>
          </a:bodyPr>
          <a:lstStyle/>
          <a:p>
            <a:r>
              <a:rPr lang="it-IT" dirty="0"/>
              <a:t>La figura precedente mette in luce le 4 principali categorie di valutazione:</a:t>
            </a:r>
          </a:p>
          <a:p>
            <a:r>
              <a:rPr lang="it-IT" dirty="0"/>
              <a:t>La </a:t>
            </a:r>
            <a:r>
              <a:rPr lang="it-IT" b="1" dirty="0"/>
              <a:t>rilevanza</a:t>
            </a:r>
            <a:r>
              <a:rPr lang="it-IT" dirty="0"/>
              <a:t>. Si riferisce all’appropriatezza degli obiettivi specifici inseriti nel programma rispetto ai problemi socio-economici da risolvere (</a:t>
            </a:r>
            <a:r>
              <a:rPr lang="it-IT" dirty="0">
                <a:solidFill>
                  <a:srgbClr val="FF0000"/>
                </a:solidFill>
              </a:rPr>
              <a:t>i bisogni</a:t>
            </a:r>
            <a:r>
              <a:rPr lang="it-IT" dirty="0"/>
              <a:t>). Questo criterio è fondamentale nella valutazione ex-ante per scegliere la migliore </a:t>
            </a:r>
            <a:r>
              <a:rPr lang="it-IT" dirty="0">
                <a:solidFill>
                  <a:srgbClr val="FF0000"/>
                </a:solidFill>
              </a:rPr>
              <a:t>strategia</a:t>
            </a:r>
            <a:r>
              <a:rPr lang="it-IT" dirty="0"/>
              <a:t> o migliorarne la qualità. Nella valutazione in itinere è importante per capire se il contesto socio-economico sta evolvendo nel modo atteso e qual è l’effetto di altri fattori, controllando per l’obiettivo specifico. </a:t>
            </a:r>
            <a:r>
              <a:rPr lang="it-IT" u="sng" dirty="0"/>
              <a:t>Domanda tipica</a:t>
            </a:r>
            <a:r>
              <a:rPr lang="it-IT" dirty="0"/>
              <a:t>: Quanto sono giustificati gli obiettivi del programma rispetto ai bisogni?</a:t>
            </a:r>
          </a:p>
          <a:p>
            <a:r>
              <a:rPr lang="it-IT" dirty="0"/>
              <a:t>L’</a:t>
            </a:r>
            <a:r>
              <a:rPr lang="it-IT" b="1" dirty="0"/>
              <a:t>efficacia</a:t>
            </a:r>
            <a:r>
              <a:rPr lang="it-IT" dirty="0"/>
              <a:t>. I criteri devono essere in grado di valutare se gli obiettivi formulati nel programma siano stati raggiunti. Anche qui ci si deve chiedere quanto appropriate siano le soluzioni scelte, quali sono state le difficoltà e quali i successi e l’effetto di fattori esterni. Qui si valuta l’impatto che può essere attribuito all’intervento. </a:t>
            </a:r>
            <a:r>
              <a:rPr lang="it-IT" u="sng" dirty="0"/>
              <a:t>Domande:</a:t>
            </a:r>
            <a:r>
              <a:rPr lang="it-IT" dirty="0"/>
              <a:t> Quanta parte degli obiettivi è stata raggiunta? Gli strumenti e gli interventi adottati hanno prodotto gli effetti attesi? Si sarebbero potuti ottener risultati migliori impiegando altri strumenti?</a:t>
            </a:r>
          </a:p>
        </p:txBody>
      </p:sp>
      <p:sp>
        <p:nvSpPr>
          <p:cNvPr id="3" name="Segnaposto numero diapositiva 2">
            <a:extLst>
              <a:ext uri="{FF2B5EF4-FFF2-40B4-BE49-F238E27FC236}">
                <a16:creationId xmlns:a16="http://schemas.microsoft.com/office/drawing/2014/main" id="{AF9C6290-450B-49B7-82B6-2A75365EF0AA}"/>
              </a:ext>
            </a:extLst>
          </p:cNvPr>
          <p:cNvSpPr>
            <a:spLocks noGrp="1"/>
          </p:cNvSpPr>
          <p:nvPr>
            <p:ph type="sldNum" sz="quarter" idx="12"/>
          </p:nvPr>
        </p:nvSpPr>
        <p:spPr/>
        <p:txBody>
          <a:bodyPr/>
          <a:lstStyle/>
          <a:p>
            <a:fld id="{F7216446-8A82-42AB-88DB-297A75627E0A}" type="slidenum">
              <a:rPr lang="en-US" smtClean="0"/>
              <a:t>41</a:t>
            </a:fld>
            <a:endParaRPr lang="en-US"/>
          </a:p>
        </p:txBody>
      </p:sp>
    </p:spTree>
    <p:extLst>
      <p:ext uri="{BB962C8B-B14F-4D97-AF65-F5344CB8AC3E}">
        <p14:creationId xmlns:p14="http://schemas.microsoft.com/office/powerpoint/2010/main" val="3017630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6AEBE4-B893-48AB-B693-17A9755B20E3}"/>
              </a:ext>
            </a:extLst>
          </p:cNvPr>
          <p:cNvSpPr>
            <a:spLocks noGrp="1"/>
          </p:cNvSpPr>
          <p:nvPr>
            <p:ph type="title"/>
          </p:nvPr>
        </p:nvSpPr>
        <p:spPr/>
        <p:txBody>
          <a:bodyPr/>
          <a:lstStyle/>
          <a:p>
            <a:r>
              <a:rPr lang="it-IT" dirty="0"/>
              <a:t>I criteri di valutazione (commenti al grafico)</a:t>
            </a:r>
          </a:p>
        </p:txBody>
      </p:sp>
      <p:sp>
        <p:nvSpPr>
          <p:cNvPr id="3" name="Segnaposto contenuto 2">
            <a:extLst>
              <a:ext uri="{FF2B5EF4-FFF2-40B4-BE49-F238E27FC236}">
                <a16:creationId xmlns:a16="http://schemas.microsoft.com/office/drawing/2014/main" id="{9621451B-3B87-498A-87F4-28E526DE9C8C}"/>
              </a:ext>
            </a:extLst>
          </p:cNvPr>
          <p:cNvSpPr>
            <a:spLocks noGrp="1"/>
          </p:cNvSpPr>
          <p:nvPr>
            <p:ph idx="1"/>
          </p:nvPr>
        </p:nvSpPr>
        <p:spPr/>
        <p:txBody>
          <a:bodyPr>
            <a:normAutofit fontScale="85000" lnSpcReduction="10000"/>
          </a:bodyPr>
          <a:lstStyle/>
          <a:p>
            <a:r>
              <a:rPr lang="it-IT" dirty="0"/>
              <a:t>L’</a:t>
            </a:r>
            <a:r>
              <a:rPr lang="it-IT" b="1" dirty="0"/>
              <a:t>efficienza</a:t>
            </a:r>
            <a:r>
              <a:rPr lang="it-IT" dirty="0"/>
              <a:t>. Si confrontano i risultati effettivi e gli input o risorse impegnate (qui il sinonimo è minimizzazione dei costi) nella valutazione in itinere ed ex-post. </a:t>
            </a:r>
            <a:r>
              <a:rPr lang="it-IT" u="sng" dirty="0"/>
              <a:t>Domanda</a:t>
            </a:r>
            <a:r>
              <a:rPr lang="it-IT" dirty="0"/>
              <a:t>: Il risultato programmato è stato raggiunto al minimo costo?</a:t>
            </a:r>
          </a:p>
          <a:p>
            <a:r>
              <a:rPr lang="it-IT" b="1" dirty="0"/>
              <a:t>L’utilità o sostenibilità</a:t>
            </a:r>
            <a:r>
              <a:rPr lang="it-IT" dirty="0"/>
              <a:t>. Il criterio dell’utilità non fa riferimento agli obiettivi ufficiali del programma, ma è posto in relazione alla soddisfazione di bisogni economici e sociali, coinvolgendo anche parti terze nella valutazione che abbiano ottenuto un beneficio dall’intervento (stakeholder). La sostenibilità fa riferimento invece alla durata presumibile dell’effetto ottenuto rispetto al cambiamento istituzionale o socio-economico, più che riferirsi alla conservazione dell’ambiente per le generazioni future. </a:t>
            </a:r>
            <a:r>
              <a:rPr lang="it-IT" u="sng" dirty="0"/>
              <a:t>Domande</a:t>
            </a:r>
            <a:r>
              <a:rPr lang="it-IT" dirty="0"/>
              <a:t>:  (utilità) gli effetti attesi o inattesi sono stati giudicati </a:t>
            </a:r>
            <a:r>
              <a:rPr lang="it-IT" dirty="0" err="1"/>
              <a:t>soddisfacienti</a:t>
            </a:r>
            <a:r>
              <a:rPr lang="it-IT" dirty="0"/>
              <a:t> dai beneficiari diretti e indiretti? (sostenibilità) I risultati ottenuti, ivi compresi i cambiamenti istituzionali sono duraturi? Continueranno anche in assenza di fondi?</a:t>
            </a:r>
          </a:p>
          <a:p>
            <a:endParaRPr lang="it-IT" dirty="0"/>
          </a:p>
        </p:txBody>
      </p:sp>
      <p:sp>
        <p:nvSpPr>
          <p:cNvPr id="4" name="Segnaposto numero diapositiva 3">
            <a:extLst>
              <a:ext uri="{FF2B5EF4-FFF2-40B4-BE49-F238E27FC236}">
                <a16:creationId xmlns:a16="http://schemas.microsoft.com/office/drawing/2014/main" id="{231B2113-9AF3-4E7C-B35F-9AE03BE92BDD}"/>
              </a:ext>
            </a:extLst>
          </p:cNvPr>
          <p:cNvSpPr>
            <a:spLocks noGrp="1"/>
          </p:cNvSpPr>
          <p:nvPr>
            <p:ph type="sldNum" sz="quarter" idx="12"/>
          </p:nvPr>
        </p:nvSpPr>
        <p:spPr/>
        <p:txBody>
          <a:bodyPr/>
          <a:lstStyle/>
          <a:p>
            <a:fld id="{F7216446-8A82-42AB-88DB-297A75627E0A}" type="slidenum">
              <a:rPr lang="en-US" smtClean="0"/>
              <a:t>42</a:t>
            </a:fld>
            <a:endParaRPr lang="en-US"/>
          </a:p>
        </p:txBody>
      </p:sp>
    </p:spTree>
    <p:extLst>
      <p:ext uri="{BB962C8B-B14F-4D97-AF65-F5344CB8AC3E}">
        <p14:creationId xmlns:p14="http://schemas.microsoft.com/office/powerpoint/2010/main" val="2841919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781403-93A1-4F84-9A75-4E7CC714DA5A}"/>
              </a:ext>
            </a:extLst>
          </p:cNvPr>
          <p:cNvSpPr>
            <a:spLocks noGrp="1"/>
          </p:cNvSpPr>
          <p:nvPr>
            <p:ph type="title"/>
          </p:nvPr>
        </p:nvSpPr>
        <p:spPr/>
        <p:txBody>
          <a:bodyPr/>
          <a:lstStyle/>
          <a:p>
            <a:r>
              <a:rPr lang="it-IT" dirty="0"/>
              <a:t>I documenti fondamentali e i dati</a:t>
            </a:r>
          </a:p>
        </p:txBody>
      </p:sp>
      <p:sp>
        <p:nvSpPr>
          <p:cNvPr id="3" name="Segnaposto contenuto 2">
            <a:extLst>
              <a:ext uri="{FF2B5EF4-FFF2-40B4-BE49-F238E27FC236}">
                <a16:creationId xmlns:a16="http://schemas.microsoft.com/office/drawing/2014/main" id="{9AA8BF60-9157-4AA4-84AF-43AA5D3085E4}"/>
              </a:ext>
            </a:extLst>
          </p:cNvPr>
          <p:cNvSpPr>
            <a:spLocks noGrp="1"/>
          </p:cNvSpPr>
          <p:nvPr>
            <p:ph idx="1"/>
          </p:nvPr>
        </p:nvSpPr>
        <p:spPr/>
        <p:txBody>
          <a:bodyPr>
            <a:normAutofit lnSpcReduction="10000"/>
          </a:bodyPr>
          <a:lstStyle/>
          <a:p>
            <a:r>
              <a:rPr lang="it-IT" dirty="0"/>
              <a:t>Nel sito della CE sulla valutazione del Programma 2014-20 si trova un documento di sintesi che serve da guida per la valutazione d’impatto della PE (dal 2004 basato sulla revisione del manuale/sito EVALSED) da cui abbiamo tratto i criteri: </a:t>
            </a:r>
            <a:r>
              <a:rPr lang="it-IT" dirty="0">
                <a:hlinkClick r:id="rId2"/>
              </a:rPr>
              <a:t>https://ec.europa.eu/regional_policy/sources/evaluation/guide/guide_evalsed.pdf</a:t>
            </a:r>
            <a:r>
              <a:rPr lang="it-IT" dirty="0"/>
              <a:t>  e il </a:t>
            </a:r>
            <a:r>
              <a:rPr lang="en-US" dirty="0" err="1"/>
              <a:t>Portale</a:t>
            </a:r>
            <a:r>
              <a:rPr lang="en-US" dirty="0"/>
              <a:t> </a:t>
            </a:r>
            <a:r>
              <a:rPr lang="en-US" dirty="0" err="1"/>
              <a:t>dedicato</a:t>
            </a:r>
            <a:r>
              <a:rPr lang="en-US" dirty="0"/>
              <a:t> (</a:t>
            </a:r>
            <a:r>
              <a:rPr lang="en-US" dirty="0" err="1"/>
              <a:t>valutazione</a:t>
            </a:r>
            <a:r>
              <a:rPr lang="en-US" dirty="0"/>
              <a:t> ex-ante, in </a:t>
            </a:r>
            <a:r>
              <a:rPr lang="en-US" dirty="0" err="1"/>
              <a:t>itinere</a:t>
            </a:r>
            <a:r>
              <a:rPr lang="en-US" dirty="0"/>
              <a:t> ed ex-post): </a:t>
            </a:r>
            <a:r>
              <a:rPr lang="en-US" dirty="0">
                <a:hlinkClick r:id="rId3"/>
              </a:rPr>
              <a:t>https://ec.europa.eu/regional_policy/policy/evaluations/ec_en</a:t>
            </a:r>
            <a:endParaRPr lang="it-IT" dirty="0"/>
          </a:p>
          <a:p>
            <a:r>
              <a:rPr lang="it-IT" dirty="0"/>
              <a:t>Quello per la nuova </a:t>
            </a:r>
            <a:r>
              <a:rPr lang="it-IT" dirty="0">
                <a:hlinkClick r:id="rId4"/>
              </a:rPr>
              <a:t>programmazione 2021-2027</a:t>
            </a:r>
            <a:endParaRPr lang="it-IT" dirty="0"/>
          </a:p>
          <a:p>
            <a:r>
              <a:rPr lang="it-IT" dirty="0"/>
              <a:t>Che mette a disposizione anche un sito nel quale troviamo i dati: </a:t>
            </a:r>
            <a:r>
              <a:rPr lang="it-IT" dirty="0" err="1">
                <a:hlinkClick r:id="rId5"/>
              </a:rPr>
              <a:t>Cohesiondata</a:t>
            </a:r>
            <a:r>
              <a:rPr lang="it-IT" dirty="0"/>
              <a:t> anche per tutti i paesi e il rimando al </a:t>
            </a:r>
            <a:r>
              <a:rPr lang="en-US" dirty="0" err="1">
                <a:hlinkClick r:id="rId6"/>
              </a:rPr>
              <a:t>portale</a:t>
            </a:r>
            <a:r>
              <a:rPr lang="en-US" dirty="0">
                <a:hlinkClick r:id="rId6"/>
              </a:rPr>
              <a:t> </a:t>
            </a:r>
            <a:r>
              <a:rPr lang="en-US" dirty="0" err="1">
                <a:hlinkClick r:id="rId6"/>
              </a:rPr>
              <a:t>italiano</a:t>
            </a:r>
            <a:endParaRPr lang="it-IT" dirty="0"/>
          </a:p>
          <a:p>
            <a:endParaRPr lang="it-IT" dirty="0"/>
          </a:p>
          <a:p>
            <a:endParaRPr lang="it-IT" dirty="0"/>
          </a:p>
        </p:txBody>
      </p:sp>
      <p:sp>
        <p:nvSpPr>
          <p:cNvPr id="4" name="Segnaposto numero diapositiva 3">
            <a:extLst>
              <a:ext uri="{FF2B5EF4-FFF2-40B4-BE49-F238E27FC236}">
                <a16:creationId xmlns:a16="http://schemas.microsoft.com/office/drawing/2014/main" id="{2B7483C3-2273-46EE-A559-DB3A8F6B5212}"/>
              </a:ext>
            </a:extLst>
          </p:cNvPr>
          <p:cNvSpPr>
            <a:spLocks noGrp="1"/>
          </p:cNvSpPr>
          <p:nvPr>
            <p:ph type="sldNum" sz="quarter" idx="12"/>
          </p:nvPr>
        </p:nvSpPr>
        <p:spPr/>
        <p:txBody>
          <a:bodyPr/>
          <a:lstStyle/>
          <a:p>
            <a:fld id="{F7216446-8A82-42AB-88DB-297A75627E0A}" type="slidenum">
              <a:rPr lang="en-US" smtClean="0"/>
              <a:t>43</a:t>
            </a:fld>
            <a:endParaRPr lang="en-US"/>
          </a:p>
        </p:txBody>
      </p:sp>
    </p:spTree>
    <p:extLst>
      <p:ext uri="{BB962C8B-B14F-4D97-AF65-F5344CB8AC3E}">
        <p14:creationId xmlns:p14="http://schemas.microsoft.com/office/powerpoint/2010/main" val="1504844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ciclo programmazione-valutazione multilivello</a:t>
            </a:r>
            <a:endParaRPr lang="en-US" dirty="0"/>
          </a:p>
        </p:txBody>
      </p:sp>
      <p:sp>
        <p:nvSpPr>
          <p:cNvPr id="3" name="Segnaposto contenuto 2"/>
          <p:cNvSpPr>
            <a:spLocks noGrp="1"/>
          </p:cNvSpPr>
          <p:nvPr>
            <p:ph idx="1"/>
          </p:nvPr>
        </p:nvSpPr>
        <p:spPr/>
        <p:txBody>
          <a:bodyPr>
            <a:normAutofit fontScale="85000" lnSpcReduction="20000"/>
          </a:bodyPr>
          <a:lstStyle/>
          <a:p>
            <a:r>
              <a:rPr lang="it-IT" dirty="0"/>
              <a:t>Per avere un’idea dei progetti, dei dati e delle attività di monitoraggio è stato costituito un portale di riferimento per l’Italia a partire dalla programmazione 2007-2013: </a:t>
            </a:r>
            <a:r>
              <a:rPr lang="it-IT" dirty="0" err="1">
                <a:hlinkClick r:id="rId2"/>
              </a:rPr>
              <a:t>opencoesione</a:t>
            </a:r>
            <a:r>
              <a:rPr lang="it-IT" dirty="0"/>
              <a:t> (es. </a:t>
            </a:r>
            <a:r>
              <a:rPr lang="it-IT" dirty="0">
                <a:hlinkClick r:id="rId3"/>
              </a:rPr>
              <a:t>Integrazione migranti </a:t>
            </a:r>
            <a:r>
              <a:rPr lang="it-IT" dirty="0"/>
              <a:t>–(Fondo  </a:t>
            </a:r>
            <a:r>
              <a:rPr lang="it-IT" dirty="0">
                <a:hlinkClick r:id="rId4"/>
              </a:rPr>
              <a:t>FAMI</a:t>
            </a:r>
            <a:r>
              <a:rPr lang="it-IT" dirty="0"/>
              <a:t>). Esperienza di </a:t>
            </a:r>
            <a:r>
              <a:rPr lang="it-IT" dirty="0" err="1"/>
              <a:t>UniTS</a:t>
            </a:r>
            <a:r>
              <a:rPr lang="it-IT" dirty="0"/>
              <a:t>: </a:t>
            </a:r>
            <a:r>
              <a:rPr lang="it-IT" dirty="0">
                <a:hlinkClick r:id="rId5"/>
              </a:rPr>
              <a:t>CIMCS</a:t>
            </a:r>
            <a:r>
              <a:rPr lang="it-IT" dirty="0"/>
              <a:t> e </a:t>
            </a:r>
            <a:r>
              <a:rPr lang="it-IT" dirty="0">
                <a:hlinkClick r:id="rId6"/>
              </a:rPr>
              <a:t>risultati</a:t>
            </a:r>
            <a:endParaRPr lang="it-IT" dirty="0"/>
          </a:p>
          <a:p>
            <a:r>
              <a:rPr lang="it-IT" dirty="0"/>
              <a:t>Riassumendo: La valutazione delle politiche europee è stata basata inizialmente su un legame stretto tra programmazione e valutazione, così è necessaria una valutazione ex-ante per identificare la corrispondenza di piani, programmi e interventi, delle strategie e degli obiettivi individuati al contesto di riferimento. Inoltre occorre indicare l’impatto atteso dell’intervento con una quantificazione dei risultati previsti (Regolamento UE 1260/1999).</a:t>
            </a:r>
          </a:p>
          <a:p>
            <a:r>
              <a:rPr lang="it-IT" dirty="0"/>
              <a:t>Gli indicatori sono elencati in dettaglio, come visto anche nel sito italiano di </a:t>
            </a:r>
            <a:r>
              <a:rPr lang="it-IT" dirty="0" err="1"/>
              <a:t>Opencoesione</a:t>
            </a:r>
            <a:endParaRPr lang="it-IT" dirty="0"/>
          </a:p>
          <a:p>
            <a:r>
              <a:rPr lang="it-IT" dirty="0"/>
              <a:t>La programmazione europea prevede la negoziazione e il partenariato, quindi una molteplicità di co-decisori che contribuiscono ad arricchire la conoscenza dei territori.</a:t>
            </a:r>
          </a:p>
          <a:p>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44</a:t>
            </a:fld>
            <a:endParaRPr lang="en-US"/>
          </a:p>
        </p:txBody>
      </p:sp>
    </p:spTree>
    <p:extLst>
      <p:ext uri="{BB962C8B-B14F-4D97-AF65-F5344CB8AC3E}">
        <p14:creationId xmlns:p14="http://schemas.microsoft.com/office/powerpoint/2010/main" val="3895181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F0E5DE-F9D2-469A-8E3B-3DDF686BF672}"/>
              </a:ext>
            </a:extLst>
          </p:cNvPr>
          <p:cNvSpPr>
            <a:spLocks noGrp="1"/>
          </p:cNvSpPr>
          <p:nvPr>
            <p:ph type="title"/>
          </p:nvPr>
        </p:nvSpPr>
        <p:spPr/>
        <p:txBody>
          <a:bodyPr/>
          <a:lstStyle/>
          <a:p>
            <a:r>
              <a:rPr lang="it-IT" dirty="0"/>
              <a:t>Una possibile misura di sintesi: gli indicatori della convergenza</a:t>
            </a:r>
          </a:p>
        </p:txBody>
      </p:sp>
      <p:sp>
        <p:nvSpPr>
          <p:cNvPr id="3" name="Segnaposto contenuto 2">
            <a:extLst>
              <a:ext uri="{FF2B5EF4-FFF2-40B4-BE49-F238E27FC236}">
                <a16:creationId xmlns:a16="http://schemas.microsoft.com/office/drawing/2014/main" id="{8589896A-A04F-41E8-B0F6-827DD1B561D0}"/>
              </a:ext>
            </a:extLst>
          </p:cNvPr>
          <p:cNvSpPr>
            <a:spLocks noGrp="1"/>
          </p:cNvSpPr>
          <p:nvPr>
            <p:ph idx="1"/>
          </p:nvPr>
        </p:nvSpPr>
        <p:spPr/>
        <p:txBody>
          <a:bodyPr/>
          <a:lstStyle/>
          <a:p>
            <a:r>
              <a:rPr lang="it-IT" dirty="0"/>
              <a:t>L’insuccesso o il successo delle politiche di spesa/investimento europee sono spesso oggetto di analisi nelle ricerche regionali e nelle pubblicazioni sulla crescita delle regioni europee</a:t>
            </a:r>
          </a:p>
          <a:p>
            <a:r>
              <a:rPr lang="it-IT" dirty="0"/>
              <a:t>Tali pubblicazioni fanno riferimento in modo sintetico a due indicatori statistici che avete visto in altri corsi molto probabilmente (statistica?), vale a dire i concetti di dispersione e di correlazione…</a:t>
            </a:r>
          </a:p>
          <a:p>
            <a:r>
              <a:rPr lang="it-IT" dirty="0"/>
              <a:t>La dispersione dei redditi </a:t>
            </a:r>
            <a:r>
              <a:rPr lang="it-IT" dirty="0" err="1"/>
              <a:t>procapite</a:t>
            </a:r>
            <a:r>
              <a:rPr lang="it-IT" dirty="0"/>
              <a:t> (</a:t>
            </a:r>
            <a:r>
              <a:rPr lang="el-GR" b="1" dirty="0">
                <a:latin typeface="Calibri" panose="020F0502020204030204" pitchFamily="34" charset="0"/>
                <a:cs typeface="Calibri" panose="020F0502020204030204" pitchFamily="34" charset="0"/>
              </a:rPr>
              <a:t>σ</a:t>
            </a:r>
            <a:r>
              <a:rPr lang="it-IT" dirty="0">
                <a:latin typeface="Calibri" panose="020F0502020204030204" pitchFamily="34" charset="0"/>
                <a:cs typeface="Calibri" panose="020F0502020204030204" pitchFamily="34" charset="0"/>
              </a:rPr>
              <a:t>) e la correlazione (</a:t>
            </a:r>
            <a:r>
              <a:rPr lang="el-GR" b="1" dirty="0">
                <a:latin typeface="Calibri" panose="020F0502020204030204" pitchFamily="34" charset="0"/>
                <a:cs typeface="Calibri" panose="020F0502020204030204" pitchFamily="34" charset="0"/>
              </a:rPr>
              <a:t>β</a:t>
            </a:r>
            <a:r>
              <a:rPr lang="it-IT" dirty="0">
                <a:latin typeface="Calibri" panose="020F0502020204030204" pitchFamily="34" charset="0"/>
                <a:cs typeface="Calibri" panose="020F0502020204030204" pitchFamily="34" charset="0"/>
              </a:rPr>
              <a:t>) tra livello di reddito prima dell’intervento e la sua variazione in un periodo di tempo. Qui il periodo è riferito ai piani di intervento europei (7 anni)</a:t>
            </a:r>
            <a:endParaRPr lang="it-IT" dirty="0"/>
          </a:p>
        </p:txBody>
      </p:sp>
      <p:sp>
        <p:nvSpPr>
          <p:cNvPr id="4" name="Segnaposto numero diapositiva 3">
            <a:extLst>
              <a:ext uri="{FF2B5EF4-FFF2-40B4-BE49-F238E27FC236}">
                <a16:creationId xmlns:a16="http://schemas.microsoft.com/office/drawing/2014/main" id="{CE0EE430-024F-40EF-B311-E43883B27073}"/>
              </a:ext>
            </a:extLst>
          </p:cNvPr>
          <p:cNvSpPr>
            <a:spLocks noGrp="1"/>
          </p:cNvSpPr>
          <p:nvPr>
            <p:ph type="sldNum" sz="quarter" idx="12"/>
          </p:nvPr>
        </p:nvSpPr>
        <p:spPr/>
        <p:txBody>
          <a:bodyPr/>
          <a:lstStyle/>
          <a:p>
            <a:fld id="{F7216446-8A82-42AB-88DB-297A75627E0A}" type="slidenum">
              <a:rPr lang="en-US" smtClean="0"/>
              <a:t>45</a:t>
            </a:fld>
            <a:endParaRPr lang="en-US"/>
          </a:p>
        </p:txBody>
      </p:sp>
    </p:spTree>
    <p:extLst>
      <p:ext uri="{BB962C8B-B14F-4D97-AF65-F5344CB8AC3E}">
        <p14:creationId xmlns:p14="http://schemas.microsoft.com/office/powerpoint/2010/main" val="1362744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3600" dirty="0"/>
              <a:t>Misurazione econometriche delle divergenze regionali</a:t>
            </a:r>
            <a:endParaRPr lang="en-US" altLang="it-IT" sz="3600" dirty="0"/>
          </a:p>
        </p:txBody>
      </p:sp>
      <p:sp>
        <p:nvSpPr>
          <p:cNvPr id="142339" name="Rectangle 3"/>
          <p:cNvSpPr>
            <a:spLocks noGrp="1" noChangeArrowheads="1"/>
          </p:cNvSpPr>
          <p:nvPr>
            <p:ph type="body" idx="1"/>
          </p:nvPr>
        </p:nvSpPr>
        <p:spPr bwMode="auto">
          <a:xfrm>
            <a:off x="1057656" y="1425362"/>
            <a:ext cx="105156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1800" dirty="0">
                <a:solidFill>
                  <a:srgbClr val="FF0000"/>
                </a:solidFill>
              </a:rPr>
              <a:t>Indicatori</a:t>
            </a:r>
            <a:r>
              <a:rPr lang="it-IT" altLang="it-IT" sz="1800" dirty="0"/>
              <a:t> per misurare la </a:t>
            </a:r>
            <a:r>
              <a:rPr lang="it-IT" altLang="it-IT" sz="1800" dirty="0">
                <a:solidFill>
                  <a:srgbClr val="7254E2"/>
                </a:solidFill>
              </a:rPr>
              <a:t>ineguale distribuzione regionale del reddito</a:t>
            </a:r>
            <a:r>
              <a:rPr lang="it-IT" altLang="it-IT" sz="1800" dirty="0"/>
              <a:t>:</a:t>
            </a:r>
          </a:p>
          <a:p>
            <a:pPr eaLnBrk="1" hangingPunct="1"/>
            <a:r>
              <a:rPr lang="it-IT" altLang="it-IT" sz="1800" b="1" dirty="0"/>
              <a:t>andamento nel tempo </a:t>
            </a:r>
            <a:r>
              <a:rPr lang="it-IT" altLang="it-IT" sz="1800" dirty="0">
                <a:solidFill>
                  <a:srgbClr val="FF0000"/>
                </a:solidFill>
              </a:rPr>
              <a:t>dell’indice di dispersione</a:t>
            </a:r>
            <a:r>
              <a:rPr lang="it-IT" altLang="it-IT" sz="1800" dirty="0"/>
              <a:t> dei livelli di reddito pro-capite:</a:t>
            </a:r>
          </a:p>
          <a:p>
            <a:pPr lvl="1" eaLnBrk="1" hangingPunct="1"/>
            <a:r>
              <a:rPr lang="it-IT" altLang="it-IT" sz="1800" dirty="0"/>
              <a:t>Se lo </a:t>
            </a:r>
            <a:r>
              <a:rPr lang="it-IT" altLang="it-IT" sz="1800" dirty="0">
                <a:solidFill>
                  <a:srgbClr val="FF0000"/>
                </a:solidFill>
              </a:rPr>
              <a:t>scarto quadratico medio va diminuendo</a:t>
            </a:r>
            <a:r>
              <a:rPr lang="it-IT" altLang="it-IT" sz="1800" dirty="0"/>
              <a:t>, ciò vuol dire che le </a:t>
            </a:r>
            <a:r>
              <a:rPr lang="it-IT" altLang="it-IT" sz="1800" b="1" dirty="0"/>
              <a:t>differenze</a:t>
            </a:r>
            <a:r>
              <a:rPr lang="it-IT" altLang="it-IT" sz="1800" dirty="0"/>
              <a:t> tra le regioni si stanno </a:t>
            </a:r>
            <a:r>
              <a:rPr lang="it-IT" altLang="it-IT" sz="1800" b="1" dirty="0"/>
              <a:t>assottigliando</a:t>
            </a:r>
            <a:r>
              <a:rPr lang="it-IT" altLang="it-IT" sz="1800" dirty="0"/>
              <a:t>; viceversa se lo </a:t>
            </a:r>
            <a:r>
              <a:rPr lang="it-IT" altLang="it-IT" sz="1800" b="1" dirty="0"/>
              <a:t>scarto quadratico medio aumenta</a:t>
            </a:r>
            <a:r>
              <a:rPr lang="it-IT" altLang="it-IT" sz="1800" dirty="0"/>
              <a:t>, le differenze si stanno </a:t>
            </a:r>
            <a:r>
              <a:rPr lang="it-IT" altLang="it-IT" sz="1800" b="1" dirty="0"/>
              <a:t>ampliando</a:t>
            </a:r>
            <a:r>
              <a:rPr lang="it-IT" altLang="it-IT" sz="1800" dirty="0"/>
              <a:t>. Quando i valori dello scarto quadratico medio dei livelli di reddito pro-capite diminuiscono nel tempo, si dice che vi è </a:t>
            </a:r>
            <a:r>
              <a:rPr lang="it-IT" altLang="it-IT" sz="1800" b="1" dirty="0">
                <a:solidFill>
                  <a:srgbClr val="FF0000"/>
                </a:solidFill>
              </a:rPr>
              <a:t>sigma-convergenza (</a:t>
            </a:r>
            <a:r>
              <a:rPr lang="el-GR" altLang="it-IT" sz="1800" b="1" dirty="0">
                <a:solidFill>
                  <a:srgbClr val="FF0000"/>
                </a:solidFill>
                <a:latin typeface="Calibri" panose="020F0502020204030204" pitchFamily="34" charset="0"/>
                <a:cs typeface="Calibri" panose="020F0502020204030204" pitchFamily="34" charset="0"/>
              </a:rPr>
              <a:t>σ</a:t>
            </a:r>
            <a:r>
              <a:rPr lang="it-IT" altLang="it-IT" sz="1800" b="1" dirty="0">
                <a:solidFill>
                  <a:srgbClr val="FF0000"/>
                </a:solidFill>
                <a:latin typeface="Calibri" panose="020F0502020204030204" pitchFamily="34" charset="0"/>
                <a:cs typeface="Calibri" panose="020F0502020204030204" pitchFamily="34" charset="0"/>
              </a:rPr>
              <a:t>) </a:t>
            </a:r>
            <a:r>
              <a:rPr lang="it-IT" altLang="it-IT" sz="1800" b="1" dirty="0">
                <a:latin typeface="Calibri" panose="020F0502020204030204" pitchFamily="34" charset="0"/>
                <a:cs typeface="Calibri" panose="020F0502020204030204" pitchFamily="34" charset="0"/>
              </a:rPr>
              <a:t>o convergenza assoluta</a:t>
            </a:r>
            <a:r>
              <a:rPr lang="it-IT" altLang="it-IT" sz="1800" dirty="0"/>
              <a:t>.</a:t>
            </a:r>
          </a:p>
          <a:p>
            <a:pPr eaLnBrk="1" hangingPunct="1"/>
            <a:r>
              <a:rPr lang="it-IT" altLang="it-IT" sz="1800" dirty="0">
                <a:solidFill>
                  <a:srgbClr val="FF0000"/>
                </a:solidFill>
              </a:rPr>
              <a:t>Beta-convergenza o convergenza relativa o condizionale</a:t>
            </a:r>
            <a:r>
              <a:rPr lang="it-IT" altLang="it-IT" sz="1800" dirty="0"/>
              <a:t>:</a:t>
            </a:r>
          </a:p>
          <a:p>
            <a:pPr lvl="1" eaLnBrk="1" hangingPunct="1"/>
            <a:r>
              <a:rPr lang="it-IT" altLang="it-IT" sz="1800" dirty="0"/>
              <a:t>vi è convergenza in senso beta, all'interno di un gruppo di soggetti (in questo caso, regioni) e </a:t>
            </a:r>
            <a:r>
              <a:rPr lang="it-IT" altLang="it-IT" sz="1800" b="1" dirty="0"/>
              <a:t>in un dato periodo di tempo</a:t>
            </a:r>
            <a:r>
              <a:rPr lang="it-IT" altLang="it-IT" sz="1800" dirty="0"/>
              <a:t>, se si manifesta una </a:t>
            </a:r>
            <a:r>
              <a:rPr lang="it-IT" altLang="it-IT" sz="1800" dirty="0">
                <a:solidFill>
                  <a:srgbClr val="7254E2"/>
                </a:solidFill>
              </a:rPr>
              <a:t>correlazione negativa </a:t>
            </a:r>
            <a:r>
              <a:rPr lang="it-IT" altLang="it-IT" sz="1800" dirty="0"/>
              <a:t>tra il </a:t>
            </a:r>
            <a:r>
              <a:rPr lang="it-IT" altLang="it-IT" sz="1800" b="1" dirty="0"/>
              <a:t>livello di partenza del reddito pro-capite  </a:t>
            </a:r>
            <a:r>
              <a:rPr lang="it-IT" altLang="it-IT" sz="1800" dirty="0"/>
              <a:t>e il suo </a:t>
            </a:r>
            <a:r>
              <a:rPr lang="it-IT" altLang="it-IT" sz="1800" dirty="0">
                <a:solidFill>
                  <a:srgbClr val="FF0000"/>
                </a:solidFill>
              </a:rPr>
              <a:t>successivo tasso di crescita</a:t>
            </a:r>
            <a:r>
              <a:rPr lang="it-IT" altLang="it-IT" sz="1800" dirty="0"/>
              <a:t>. La beta-convergenza vuol dire che crescono tendenzialmente in misura maggiore i redditi in quelle regioni nelle quali il livello di partenza è minore ed è necessaria per  la convergenza di tipo sigma. </a:t>
            </a:r>
            <a:endParaRPr lang="en-US" altLang="it-IT" sz="1800" dirty="0"/>
          </a:p>
        </p:txBody>
      </p:sp>
      <p:sp>
        <p:nvSpPr>
          <p:cNvPr id="5" name="Freccia in giù 4"/>
          <p:cNvSpPr/>
          <p:nvPr/>
        </p:nvSpPr>
        <p:spPr>
          <a:xfrm>
            <a:off x="3618076" y="4937630"/>
            <a:ext cx="130629" cy="190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637541" y="4937630"/>
            <a:ext cx="6155171"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l-GR" dirty="0"/>
              <a:t>β</a:t>
            </a:r>
            <a:r>
              <a:rPr lang="it-IT" dirty="0"/>
              <a:t>= </a:t>
            </a:r>
            <a:r>
              <a:rPr lang="it-IT" b="1" dirty="0"/>
              <a:t>parametro di convergenza</a:t>
            </a:r>
            <a:r>
              <a:rPr lang="it-IT" dirty="0"/>
              <a:t>. Se </a:t>
            </a:r>
            <a:r>
              <a:rPr lang="el-GR" dirty="0"/>
              <a:t>β</a:t>
            </a:r>
            <a:r>
              <a:rPr lang="it-IT" dirty="0"/>
              <a:t> è significativamente&gt;0, allora in media il tasso di crescita dei paesi inizialmente poveri &gt; di quello dei paesi inizialmente ricchi. Ma di solito </a:t>
            </a:r>
            <a:r>
              <a:rPr lang="el-GR" dirty="0"/>
              <a:t>β</a:t>
            </a:r>
            <a:r>
              <a:rPr lang="it-IT" dirty="0"/>
              <a:t> non è</a:t>
            </a:r>
          </a:p>
          <a:p>
            <a:r>
              <a:rPr lang="it-IT" dirty="0"/>
              <a:t>significativamente diverso da 0. Invece la convergenza assoluta (o sigma-convergenza) non è confermata con metodo parametrico</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CFD28A56-1536-4756-98B6-03FFDC98DBAE}"/>
                  </a:ext>
                </a:extLst>
              </p:cNvPr>
              <p:cNvSpPr txBox="1"/>
              <p:nvPr/>
            </p:nvSpPr>
            <p:spPr>
              <a:xfrm>
                <a:off x="1256898" y="4990049"/>
                <a:ext cx="4181401"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𝑙𝑜𝑔</m:t>
                      </m:r>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𝑖𝑡</m:t>
                                  </m:r>
                                </m:sub>
                              </m:sSub>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𝑖</m:t>
                                  </m:r>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rPr>
                                    <m:t>𝑇</m:t>
                                  </m:r>
                                </m:sub>
                              </m:sSub>
                            </m:den>
                          </m:f>
                        </m:e>
                      </m:d>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𝑇</m:t>
                              </m:r>
                            </m:den>
                          </m:f>
                        </m:e>
                      </m:d>
                      <m:r>
                        <a:rPr lang="it-IT" b="0" i="1" smtClean="0">
                          <a:latin typeface="Cambria Math" panose="02040503050406030204" pitchFamily="18" charset="0"/>
                        </a:rPr>
                        <m:t>=</m:t>
                      </m:r>
                      <m:r>
                        <a:rPr lang="it-IT" b="0" i="1" smtClean="0">
                          <a:latin typeface="Cambria Math" panose="02040503050406030204" pitchFamily="18" charset="0"/>
                        </a:rPr>
                        <m:t>𝑎</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𝛽</m:t>
                      </m:r>
                      <m:r>
                        <a:rPr lang="it-IT" b="0" i="1" smtClean="0">
                          <a:latin typeface="Cambria Math" panose="02040503050406030204" pitchFamily="18" charset="0"/>
                          <a:ea typeface="Cambria Math" panose="02040503050406030204" pitchFamily="18" charset="0"/>
                        </a:rPr>
                        <m:t>𝑙𝑜𝑔</m:t>
                      </m:r>
                      <m:d>
                        <m:dPr>
                          <m:ctrlPr>
                            <a:rPr lang="it-IT" b="0" i="1" smtClean="0">
                              <a:latin typeface="Cambria Math" panose="02040503050406030204" pitchFamily="18" charset="0"/>
                              <a:ea typeface="Cambria Math" panose="02040503050406030204" pitchFamily="18" charset="0"/>
                            </a:rPr>
                          </m:ctrlPr>
                        </m:dPr>
                        <m:e>
                          <m:sSub>
                            <m:sSubPr>
                              <m:ctrlPr>
                                <a:rPr lang="it-IT" i="1">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𝑦</m:t>
                              </m:r>
                            </m:e>
                            <m:sub>
                              <m:r>
                                <a:rPr lang="it-IT" b="0" i="1" smtClean="0">
                                  <a:latin typeface="Cambria Math" panose="02040503050406030204" pitchFamily="18" charset="0"/>
                                  <a:ea typeface="Cambria Math" panose="02040503050406030204" pitchFamily="18" charset="0"/>
                                </a:rPr>
                                <m:t>𝑖</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𝑇</m:t>
                              </m:r>
                            </m:sub>
                          </m:sSub>
                        </m:e>
                      </m:d>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𝑢</m:t>
                          </m:r>
                        </m:e>
                        <m:sub>
                          <m:r>
                            <a:rPr lang="it-IT" b="0" i="1" smtClean="0">
                              <a:latin typeface="Cambria Math" panose="02040503050406030204" pitchFamily="18" charset="0"/>
                              <a:ea typeface="Cambria Math" panose="02040503050406030204" pitchFamily="18" charset="0"/>
                            </a:rPr>
                            <m:t>𝑖𝑡</m:t>
                          </m:r>
                        </m:sub>
                      </m:sSub>
                    </m:oMath>
                  </m:oMathPara>
                </a14:m>
                <a:endParaRPr lang="it-IT" dirty="0"/>
              </a:p>
            </p:txBody>
          </p:sp>
        </mc:Choice>
        <mc:Fallback xmlns="">
          <p:sp>
            <p:nvSpPr>
              <p:cNvPr id="2" name="CasellaDiTesto 1">
                <a:extLst>
                  <a:ext uri="{FF2B5EF4-FFF2-40B4-BE49-F238E27FC236}">
                    <a16:creationId xmlns:a16="http://schemas.microsoft.com/office/drawing/2014/main" id="{CFD28A56-1536-4756-98B6-03FFDC98DBAE}"/>
                  </a:ext>
                </a:extLst>
              </p:cNvPr>
              <p:cNvSpPr txBox="1">
                <a:spLocks noRot="1" noChangeAspect="1" noMove="1" noResize="1" noEditPoints="1" noAdjustHandles="1" noChangeArrowheads="1" noChangeShapeType="1" noTextEdit="1"/>
              </p:cNvSpPr>
              <p:nvPr/>
            </p:nvSpPr>
            <p:spPr>
              <a:xfrm>
                <a:off x="1256898" y="4990049"/>
                <a:ext cx="4181401" cy="622350"/>
              </a:xfrm>
              <a:prstGeom prst="rect">
                <a:avLst/>
              </a:prstGeom>
              <a:blipFill>
                <a:blip r:embed="rId2"/>
                <a:stretch>
                  <a:fillRect/>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E4841101-EFB5-4B50-9F3A-3193B37B1D1F}"/>
              </a:ext>
            </a:extLst>
          </p:cNvPr>
          <p:cNvSpPr txBox="1"/>
          <p:nvPr/>
        </p:nvSpPr>
        <p:spPr>
          <a:xfrm>
            <a:off x="955591" y="5971633"/>
            <a:ext cx="1771904" cy="646331"/>
          </a:xfrm>
          <a:prstGeom prst="rect">
            <a:avLst/>
          </a:prstGeom>
          <a:noFill/>
          <a:ln>
            <a:solidFill>
              <a:srgbClr val="FF0000"/>
            </a:solidFill>
          </a:ln>
        </p:spPr>
        <p:txBody>
          <a:bodyPr wrap="square" rtlCol="0">
            <a:spAutoFit/>
          </a:bodyPr>
          <a:lstStyle/>
          <a:p>
            <a:r>
              <a:rPr lang="it-IT" dirty="0"/>
              <a:t>Tasso di crescita </a:t>
            </a:r>
          </a:p>
          <a:p>
            <a:r>
              <a:rPr lang="it-IT" dirty="0"/>
              <a:t>pro capite</a:t>
            </a:r>
          </a:p>
        </p:txBody>
      </p:sp>
      <p:sp>
        <p:nvSpPr>
          <p:cNvPr id="4" name="Parentesi graffa aperta 3">
            <a:extLst>
              <a:ext uri="{FF2B5EF4-FFF2-40B4-BE49-F238E27FC236}">
                <a16:creationId xmlns:a16="http://schemas.microsoft.com/office/drawing/2014/main" id="{8389DE95-8EDD-4FD8-894E-D475CF546ECB}"/>
              </a:ext>
            </a:extLst>
          </p:cNvPr>
          <p:cNvSpPr/>
          <p:nvPr/>
        </p:nvSpPr>
        <p:spPr>
          <a:xfrm rot="16200000" flipV="1">
            <a:off x="1859802" y="5223256"/>
            <a:ext cx="297688" cy="93065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Rettangolo 6">
            <a:extLst>
              <a:ext uri="{FF2B5EF4-FFF2-40B4-BE49-F238E27FC236}">
                <a16:creationId xmlns:a16="http://schemas.microsoft.com/office/drawing/2014/main" id="{E261A029-9DF1-496B-BB0C-8277602F1774}"/>
              </a:ext>
            </a:extLst>
          </p:cNvPr>
          <p:cNvSpPr/>
          <p:nvPr/>
        </p:nvSpPr>
        <p:spPr>
          <a:xfrm>
            <a:off x="2770314" y="5714386"/>
            <a:ext cx="1329944" cy="923330"/>
          </a:xfrm>
          <a:prstGeom prst="rect">
            <a:avLst/>
          </a:prstGeom>
          <a:ln>
            <a:solidFill>
              <a:srgbClr val="FF0000"/>
            </a:solidFill>
          </a:ln>
        </p:spPr>
        <p:txBody>
          <a:bodyPr wrap="square">
            <a:spAutoFit/>
          </a:bodyPr>
          <a:lstStyle/>
          <a:p>
            <a:r>
              <a:rPr lang="it-IT" dirty="0"/>
              <a:t>nel</a:t>
            </a:r>
          </a:p>
          <a:p>
            <a:r>
              <a:rPr lang="it-IT" dirty="0"/>
              <a:t>Periodo di tempo T</a:t>
            </a:r>
          </a:p>
        </p:txBody>
      </p:sp>
      <p:cxnSp>
        <p:nvCxnSpPr>
          <p:cNvPr id="9" name="Connettore 2 8">
            <a:extLst>
              <a:ext uri="{FF2B5EF4-FFF2-40B4-BE49-F238E27FC236}">
                <a16:creationId xmlns:a16="http://schemas.microsoft.com/office/drawing/2014/main" id="{2D56EA9E-C8CE-4C68-A19C-7183A7D5007A}"/>
              </a:ext>
            </a:extLst>
          </p:cNvPr>
          <p:cNvCxnSpPr>
            <a:stCxn id="7" idx="0"/>
          </p:cNvCxnSpPr>
          <p:nvPr/>
        </p:nvCxnSpPr>
        <p:spPr>
          <a:xfrm flipH="1" flipV="1">
            <a:off x="2949342" y="5349957"/>
            <a:ext cx="485944" cy="36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999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fade">
                                      <p:cBhvr>
                                        <p:cTn id="7" dur="500"/>
                                        <p:tgtEl>
                                          <p:spTgt spid="142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fade">
                                      <p:cBhvr>
                                        <p:cTn id="12" dur="500"/>
                                        <p:tgtEl>
                                          <p:spTgt spid="14233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animEffect transition="in" filter="fade">
                                      <p:cBhvr>
                                        <p:cTn id="15" dur="500"/>
                                        <p:tgtEl>
                                          <p:spTgt spid="14233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2339">
                                            <p:txEl>
                                              <p:pRg st="3" end="3"/>
                                            </p:txEl>
                                          </p:spTgt>
                                        </p:tgtEl>
                                        <p:attrNameLst>
                                          <p:attrName>style.visibility</p:attrName>
                                        </p:attrNameLst>
                                      </p:cBhvr>
                                      <p:to>
                                        <p:strVal val="visible"/>
                                      </p:to>
                                    </p:set>
                                    <p:animEffect transition="in" filter="fade">
                                      <p:cBhvr>
                                        <p:cTn id="20" dur="500"/>
                                        <p:tgtEl>
                                          <p:spTgt spid="14233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animEffect transition="in" filter="fade">
                                      <p:cBhvr>
                                        <p:cTn id="23" dur="500"/>
                                        <p:tgtEl>
                                          <p:spTgt spid="142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C4C024-18AD-4338-8F21-D56BC37BF710}"/>
              </a:ext>
            </a:extLst>
          </p:cNvPr>
          <p:cNvSpPr>
            <a:spLocks noGrp="1"/>
          </p:cNvSpPr>
          <p:nvPr>
            <p:ph type="title"/>
          </p:nvPr>
        </p:nvSpPr>
        <p:spPr/>
        <p:txBody>
          <a:bodyPr/>
          <a:lstStyle/>
          <a:p>
            <a:r>
              <a:rPr lang="it-IT" dirty="0"/>
              <a:t>Dove trovo i dati?</a:t>
            </a:r>
          </a:p>
        </p:txBody>
      </p:sp>
      <p:sp>
        <p:nvSpPr>
          <p:cNvPr id="3" name="Segnaposto contenuto 2">
            <a:extLst>
              <a:ext uri="{FF2B5EF4-FFF2-40B4-BE49-F238E27FC236}">
                <a16:creationId xmlns:a16="http://schemas.microsoft.com/office/drawing/2014/main" id="{220E68C9-1FFF-4428-A579-739422BD4592}"/>
              </a:ext>
            </a:extLst>
          </p:cNvPr>
          <p:cNvSpPr>
            <a:spLocks noGrp="1"/>
          </p:cNvSpPr>
          <p:nvPr>
            <p:ph idx="1"/>
          </p:nvPr>
        </p:nvSpPr>
        <p:spPr/>
        <p:txBody>
          <a:bodyPr/>
          <a:lstStyle/>
          <a:p>
            <a:r>
              <a:rPr lang="it-IT" dirty="0"/>
              <a:t>Pil </a:t>
            </a:r>
            <a:r>
              <a:rPr lang="it-IT" dirty="0" err="1"/>
              <a:t>procapite</a:t>
            </a:r>
            <a:r>
              <a:rPr lang="it-IT" dirty="0"/>
              <a:t>: </a:t>
            </a:r>
            <a:r>
              <a:rPr lang="it-IT" dirty="0">
                <a:hlinkClick r:id="rId2"/>
              </a:rPr>
              <a:t>https://ec.europa.eu/eurostat/databrowser/view/NAMA_10R_2GDP__custom_5356473/default/table?lang=en</a:t>
            </a:r>
            <a:endParaRPr lang="it-IT" dirty="0"/>
          </a:p>
          <a:p>
            <a:r>
              <a:rPr lang="it-IT" dirty="0"/>
              <a:t>La fonte principale è EUROSTAT, tuttavia per i dati di contabilità nazionale è disponibile anche la banca dati AMECO: </a:t>
            </a:r>
            <a:r>
              <a:rPr lang="it-IT" dirty="0">
                <a:hlinkClick r:id="rId3"/>
              </a:rPr>
              <a:t>https://economy-finance.ec.europa.eu/economic-research-and-databases/economic-databases/ameco-database_en</a:t>
            </a:r>
            <a:r>
              <a:rPr lang="it-IT" dirty="0"/>
              <a:t> </a:t>
            </a:r>
          </a:p>
          <a:p>
            <a:r>
              <a:rPr lang="it-IT" dirty="0"/>
              <a:t>Ci sono poi altre fonti che potete consultare quali gli istituti di statistica nazionali, i dataset OECD e quelli del FMI o WB</a:t>
            </a:r>
          </a:p>
          <a:p>
            <a:endParaRPr lang="it-IT" dirty="0"/>
          </a:p>
        </p:txBody>
      </p:sp>
      <p:sp>
        <p:nvSpPr>
          <p:cNvPr id="4" name="Segnaposto numero diapositiva 3">
            <a:extLst>
              <a:ext uri="{FF2B5EF4-FFF2-40B4-BE49-F238E27FC236}">
                <a16:creationId xmlns:a16="http://schemas.microsoft.com/office/drawing/2014/main" id="{1BE36AE3-58F9-46C5-B9BE-15F3B77D8746}"/>
              </a:ext>
            </a:extLst>
          </p:cNvPr>
          <p:cNvSpPr>
            <a:spLocks noGrp="1"/>
          </p:cNvSpPr>
          <p:nvPr>
            <p:ph type="sldNum" sz="quarter" idx="12"/>
          </p:nvPr>
        </p:nvSpPr>
        <p:spPr/>
        <p:txBody>
          <a:bodyPr/>
          <a:lstStyle/>
          <a:p>
            <a:fld id="{F7216446-8A82-42AB-88DB-297A75627E0A}" type="slidenum">
              <a:rPr lang="en-US" smtClean="0"/>
              <a:t>47</a:t>
            </a:fld>
            <a:endParaRPr lang="en-US"/>
          </a:p>
        </p:txBody>
      </p:sp>
    </p:spTree>
    <p:extLst>
      <p:ext uri="{BB962C8B-B14F-4D97-AF65-F5344CB8AC3E}">
        <p14:creationId xmlns:p14="http://schemas.microsoft.com/office/powerpoint/2010/main" val="1851145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208214" y="188914"/>
            <a:ext cx="8577642" cy="587375"/>
          </a:xfrm>
        </p:spPr>
        <p:txBody>
          <a:bodyPr>
            <a:normAutofit fontScale="90000"/>
          </a:bodyPr>
          <a:lstStyle/>
          <a:p>
            <a:r>
              <a:rPr lang="it-IT" altLang="it-IT" sz="3600" dirty="0"/>
              <a:t>I. Le disparità regionali: convergenza nella storia UE, le politiche di coesione hanno avuto successo?</a:t>
            </a:r>
          </a:p>
        </p:txBody>
      </p:sp>
      <p:pic>
        <p:nvPicPr>
          <p:cNvPr id="12186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825" y="946151"/>
            <a:ext cx="8642350" cy="562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65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Quale risultato ci si attende? Il tempo è una variabile fondamentale</a:t>
            </a:r>
            <a:endParaRPr lang="en-US" dirty="0"/>
          </a:p>
        </p:txBody>
      </p:sp>
      <p:pic>
        <p:nvPicPr>
          <p:cNvPr id="1026" name="Picture 2" descr="https://www.pandoracampus.it/pandora/Packageoperation/getfulltextpreviewimage/BookRelease/Darwin:BOOK_RELEASE:428/docbookId/_26_69/imagePath/images%7Cchapter01%7Cfig_01_c1.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46" y="2294515"/>
            <a:ext cx="5475097" cy="3085965"/>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stretch>
            <a:fillRect/>
          </a:stretch>
        </p:blipFill>
        <p:spPr>
          <a:xfrm>
            <a:off x="5843396" y="1649985"/>
            <a:ext cx="5734899" cy="3639054"/>
          </a:xfrm>
          <a:prstGeom prst="rect">
            <a:avLst/>
          </a:prstGeom>
        </p:spPr>
      </p:pic>
      <p:sp>
        <p:nvSpPr>
          <p:cNvPr id="5" name="CasellaDiTesto 4"/>
          <p:cNvSpPr txBox="1"/>
          <p:nvPr/>
        </p:nvSpPr>
        <p:spPr>
          <a:xfrm>
            <a:off x="1133856" y="5464208"/>
            <a:ext cx="9578848" cy="1200329"/>
          </a:xfrm>
          <a:prstGeom prst="rect">
            <a:avLst/>
          </a:prstGeom>
          <a:noFill/>
        </p:spPr>
        <p:txBody>
          <a:bodyPr wrap="square" rtlCol="0">
            <a:spAutoFit/>
          </a:bodyPr>
          <a:lstStyle/>
          <a:p>
            <a:r>
              <a:rPr lang="it-IT" dirty="0">
                <a:solidFill>
                  <a:srgbClr val="FF0000"/>
                </a:solidFill>
              </a:rPr>
              <a:t>Il Washington Consensus: cosa comporta per l’Europa? </a:t>
            </a:r>
            <a:r>
              <a:rPr lang="it-IT" dirty="0"/>
              <a:t>Cambiamento nel trade-off tra obiettivi: occorre aumentare sia produttività che occupazione. Questo si può ottenere  secondo questa visione solo con il cambiamento delle istituzioni contrattuali, relazioni industriali, della proprietà delle imprese…..: insomma con le riforme strutturali</a:t>
            </a:r>
            <a:endParaRPr lang="en-US" dirty="0"/>
          </a:p>
        </p:txBody>
      </p:sp>
      <p:cxnSp>
        <p:nvCxnSpPr>
          <p:cNvPr id="6" name="Connettore 2 5">
            <a:extLst>
              <a:ext uri="{FF2B5EF4-FFF2-40B4-BE49-F238E27FC236}">
                <a16:creationId xmlns:a16="http://schemas.microsoft.com/office/drawing/2014/main" id="{6C639114-091D-490E-8F81-1FA5190922C6}"/>
              </a:ext>
            </a:extLst>
          </p:cNvPr>
          <p:cNvCxnSpPr/>
          <p:nvPr/>
        </p:nvCxnSpPr>
        <p:spPr>
          <a:xfrm flipV="1">
            <a:off x="2738362" y="3391505"/>
            <a:ext cx="541867" cy="759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2124BE7F-CD71-4956-AD4C-E48313DDE477}"/>
              </a:ext>
            </a:extLst>
          </p:cNvPr>
          <p:cNvCxnSpPr/>
          <p:nvPr/>
        </p:nvCxnSpPr>
        <p:spPr>
          <a:xfrm>
            <a:off x="1785258" y="3184874"/>
            <a:ext cx="3647923" cy="7192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22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BE2435-E254-47C4-8457-ABEA732253BA}"/>
              </a:ext>
            </a:extLst>
          </p:cNvPr>
          <p:cNvSpPr>
            <a:spLocks noGrp="1"/>
          </p:cNvSpPr>
          <p:nvPr>
            <p:ph type="title"/>
          </p:nvPr>
        </p:nvSpPr>
        <p:spPr/>
        <p:txBody>
          <a:bodyPr>
            <a:normAutofit fontScale="90000"/>
          </a:bodyPr>
          <a:lstStyle/>
          <a:p>
            <a:r>
              <a:rPr lang="it-IT" dirty="0"/>
              <a:t>Globalizzazione e sovranità nazionale: un’alternativa per superare il trade-off tra obiettivi</a:t>
            </a:r>
          </a:p>
        </p:txBody>
      </p:sp>
      <p:sp>
        <p:nvSpPr>
          <p:cNvPr id="3" name="Segnaposto contenuto 2">
            <a:extLst>
              <a:ext uri="{FF2B5EF4-FFF2-40B4-BE49-F238E27FC236}">
                <a16:creationId xmlns:a16="http://schemas.microsoft.com/office/drawing/2014/main" id="{EAD9FA8B-1C85-4873-9C45-075D49A14E2A}"/>
              </a:ext>
            </a:extLst>
          </p:cNvPr>
          <p:cNvSpPr>
            <a:spLocks noGrp="1"/>
          </p:cNvSpPr>
          <p:nvPr>
            <p:ph idx="1"/>
          </p:nvPr>
        </p:nvSpPr>
        <p:spPr/>
        <p:txBody>
          <a:bodyPr/>
          <a:lstStyle/>
          <a:p>
            <a:r>
              <a:rPr lang="it-IT" dirty="0"/>
              <a:t>Come raggiungere contemporaneamente una maggiore occupazione e una maggiore produttività? </a:t>
            </a:r>
          </a:p>
          <a:p>
            <a:r>
              <a:rPr lang="it-IT" u="sng" dirty="0"/>
              <a:t>Cambiando le istituzioni</a:t>
            </a:r>
            <a:r>
              <a:rPr lang="it-IT" dirty="0"/>
              <a:t>: si affermano sempre più le proposte delle istituzioni internazionali (BM e FMI) che alla fine degli anni ’80 suggeriscono un pacchetto di interventi per favorire lo sviluppo economico dei Paesi in via di sviluppo: </a:t>
            </a:r>
            <a:r>
              <a:rPr lang="it-IT" b="1" dirty="0">
                <a:solidFill>
                  <a:srgbClr val="FF0000"/>
                </a:solidFill>
              </a:rPr>
              <a:t>Il Washington Consensus </a:t>
            </a:r>
            <a:r>
              <a:rPr lang="it-IT" dirty="0"/>
              <a:t>ma che si estendono anche ai paesi europei</a:t>
            </a:r>
          </a:p>
          <a:p>
            <a:r>
              <a:rPr lang="it-IT" dirty="0"/>
              <a:t>Si propongono solitamente un insieme di 10 misure:</a:t>
            </a:r>
          </a:p>
          <a:p>
            <a:pPr lvl="1"/>
            <a:endParaRPr lang="it-IT" dirty="0"/>
          </a:p>
          <a:p>
            <a:endParaRPr lang="it-IT" dirty="0"/>
          </a:p>
        </p:txBody>
      </p:sp>
    </p:spTree>
    <p:extLst>
      <p:ext uri="{BB962C8B-B14F-4D97-AF65-F5344CB8AC3E}">
        <p14:creationId xmlns:p14="http://schemas.microsoft.com/office/powerpoint/2010/main" val="18387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D8207C-A564-4EDC-A7E7-11E242AF660C}"/>
              </a:ext>
            </a:extLst>
          </p:cNvPr>
          <p:cNvSpPr>
            <a:spLocks noGrp="1"/>
          </p:cNvSpPr>
          <p:nvPr>
            <p:ph type="title"/>
          </p:nvPr>
        </p:nvSpPr>
        <p:spPr/>
        <p:txBody>
          <a:bodyPr/>
          <a:lstStyle/>
          <a:p>
            <a:r>
              <a:rPr lang="it-IT" dirty="0"/>
              <a:t>Il Washington Consensus: le misure</a:t>
            </a:r>
          </a:p>
        </p:txBody>
      </p:sp>
      <p:sp>
        <p:nvSpPr>
          <p:cNvPr id="3" name="Segnaposto contenuto 2">
            <a:extLst>
              <a:ext uri="{FF2B5EF4-FFF2-40B4-BE49-F238E27FC236}">
                <a16:creationId xmlns:a16="http://schemas.microsoft.com/office/drawing/2014/main" id="{D88C7987-D5C0-4DD2-8DFA-1EDB834149D1}"/>
              </a:ext>
            </a:extLst>
          </p:cNvPr>
          <p:cNvSpPr>
            <a:spLocks noGrp="1"/>
          </p:cNvSpPr>
          <p:nvPr>
            <p:ph idx="1"/>
          </p:nvPr>
        </p:nvSpPr>
        <p:spPr/>
        <p:txBody>
          <a:bodyPr>
            <a:normAutofit fontScale="85000" lnSpcReduction="20000"/>
          </a:bodyPr>
          <a:lstStyle/>
          <a:p>
            <a:r>
              <a:rPr lang="it-IT" dirty="0"/>
              <a:t>i) riduzione dei deficit di bilancio </a:t>
            </a:r>
          </a:p>
          <a:p>
            <a:r>
              <a:rPr lang="it-IT" dirty="0"/>
              <a:t>ii) effettuare solo investimenti pubblici «ad alti rendimenti» </a:t>
            </a:r>
          </a:p>
          <a:p>
            <a:r>
              <a:rPr lang="it-IT" dirty="0"/>
              <a:t>iii) ridurre le aliquote marginali di tassazione </a:t>
            </a:r>
          </a:p>
          <a:p>
            <a:r>
              <a:rPr lang="it-IT" dirty="0"/>
              <a:t>iv) liberalizzazione finanziaria </a:t>
            </a:r>
          </a:p>
          <a:p>
            <a:r>
              <a:rPr lang="it-IT" dirty="0"/>
              <a:t>v) tassi di cambio fissi </a:t>
            </a:r>
          </a:p>
          <a:p>
            <a:r>
              <a:rPr lang="it-IT" dirty="0"/>
              <a:t>vi) eliminazione restrizioni al commercio estero e abbassamento delle tariffe doganali </a:t>
            </a:r>
          </a:p>
          <a:p>
            <a:r>
              <a:rPr lang="it-IT" dirty="0"/>
              <a:t>vii) abolizione delle barriere agli IDE </a:t>
            </a:r>
          </a:p>
          <a:p>
            <a:r>
              <a:rPr lang="it-IT" dirty="0"/>
              <a:t>viii) privatizzazione delle imprese pubbliche </a:t>
            </a:r>
          </a:p>
          <a:p>
            <a:r>
              <a:rPr lang="it-IT" dirty="0"/>
              <a:t>ix) abolizione delle restrizioni alla nascita di nuove imprese e alla concorrenza </a:t>
            </a:r>
          </a:p>
          <a:p>
            <a:r>
              <a:rPr lang="it-IT" dirty="0"/>
              <a:t>x) assicurazione dell’esercizio dei diritti di proprietà</a:t>
            </a:r>
          </a:p>
        </p:txBody>
      </p:sp>
    </p:spTree>
    <p:extLst>
      <p:ext uri="{BB962C8B-B14F-4D97-AF65-F5344CB8AC3E}">
        <p14:creationId xmlns:p14="http://schemas.microsoft.com/office/powerpoint/2010/main" val="222753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Riassumendo: Quali sono le difficoltà che la PE deve affrontare?</a:t>
            </a:r>
            <a:endParaRPr lang="en-US" dirty="0"/>
          </a:p>
        </p:txBody>
      </p:sp>
      <p:sp>
        <p:nvSpPr>
          <p:cNvPr id="3" name="Segnaposto contenuto 2"/>
          <p:cNvSpPr>
            <a:spLocks noGrp="1"/>
          </p:cNvSpPr>
          <p:nvPr>
            <p:ph idx="1"/>
          </p:nvPr>
        </p:nvSpPr>
        <p:spPr/>
        <p:txBody>
          <a:bodyPr/>
          <a:lstStyle/>
          <a:p>
            <a:r>
              <a:rPr lang="it-IT" dirty="0"/>
              <a:t>Abbiamo visto che il primo scoglio è la definizione degli obiettivi di politica pubblica e quindi </a:t>
            </a:r>
            <a:r>
              <a:rPr lang="it-IT" dirty="0">
                <a:solidFill>
                  <a:srgbClr val="FF0000"/>
                </a:solidFill>
              </a:rPr>
              <a:t>la composizione di trade-off (al margine) tra obiettivi alternativi e di quelli tra obiettivi e riforme strutturali</a:t>
            </a:r>
          </a:p>
          <a:p>
            <a:r>
              <a:rPr lang="it-IT" dirty="0"/>
              <a:t>L’</a:t>
            </a:r>
            <a:r>
              <a:rPr lang="it-IT" dirty="0">
                <a:solidFill>
                  <a:srgbClr val="FF0000"/>
                </a:solidFill>
              </a:rPr>
              <a:t>Incertezza</a:t>
            </a:r>
            <a:r>
              <a:rPr lang="it-IT" dirty="0"/>
              <a:t> sulla decisione giusta da prendere è la norma, quando il contesto è quello in cui le </a:t>
            </a:r>
            <a:r>
              <a:rPr lang="it-IT" dirty="0">
                <a:solidFill>
                  <a:srgbClr val="FF0000"/>
                </a:solidFill>
              </a:rPr>
              <a:t>soluzioni</a:t>
            </a:r>
            <a:r>
              <a:rPr lang="it-IT" dirty="0"/>
              <a:t> ottime sono solo quelle di </a:t>
            </a:r>
            <a:r>
              <a:rPr lang="it-IT" dirty="0" err="1">
                <a:solidFill>
                  <a:srgbClr val="FF0000"/>
                </a:solidFill>
              </a:rPr>
              <a:t>second</a:t>
            </a:r>
            <a:r>
              <a:rPr lang="it-IT" dirty="0">
                <a:solidFill>
                  <a:srgbClr val="FF0000"/>
                </a:solidFill>
              </a:rPr>
              <a:t> best</a:t>
            </a:r>
          </a:p>
          <a:p>
            <a:r>
              <a:rPr lang="it-IT" dirty="0"/>
              <a:t>L’informazione non è equamente distribuita: le </a:t>
            </a:r>
            <a:r>
              <a:rPr lang="it-IT" dirty="0">
                <a:solidFill>
                  <a:srgbClr val="FF0000"/>
                </a:solidFill>
              </a:rPr>
              <a:t>Asimmetrie informative </a:t>
            </a:r>
            <a:r>
              <a:rPr lang="it-IT" dirty="0"/>
              <a:t>comportano soluzioni non ottimali</a:t>
            </a:r>
            <a:endParaRPr lang="en-US" dirty="0">
              <a:solidFill>
                <a:srgbClr val="FF0000"/>
              </a:solidFill>
            </a:endParaRPr>
          </a:p>
        </p:txBody>
      </p:sp>
      <p:sp>
        <p:nvSpPr>
          <p:cNvPr id="4" name="Freccia a destra con strisce 3"/>
          <p:cNvSpPr/>
          <p:nvPr/>
        </p:nvSpPr>
        <p:spPr>
          <a:xfrm rot="5400000">
            <a:off x="5111496" y="5340096"/>
            <a:ext cx="649224" cy="438912"/>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CasellaDiTesto 4"/>
          <p:cNvSpPr txBox="1"/>
          <p:nvPr/>
        </p:nvSpPr>
        <p:spPr>
          <a:xfrm>
            <a:off x="1915668" y="5992297"/>
            <a:ext cx="704088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dirty="0"/>
              <a:t>MONDO IMPERFETTO = MODELLI DI PE DI CONCORRENZA IMPERFETTA</a:t>
            </a:r>
            <a:endParaRPr lang="en-US" dirty="0"/>
          </a:p>
        </p:txBody>
      </p:sp>
    </p:spTree>
    <p:extLst>
      <p:ext uri="{BB962C8B-B14F-4D97-AF65-F5344CB8AC3E}">
        <p14:creationId xmlns:p14="http://schemas.microsoft.com/office/powerpoint/2010/main" val="374315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motivazioni dell’intervento pubblico</a:t>
            </a:r>
            <a:endParaRPr lang="en-US" dirty="0"/>
          </a:p>
        </p:txBody>
      </p:sp>
      <p:sp>
        <p:nvSpPr>
          <p:cNvPr id="5" name="Segnaposto testo 4"/>
          <p:cNvSpPr>
            <a:spLocks noGrp="1"/>
          </p:cNvSpPr>
          <p:nvPr>
            <p:ph type="body" idx="1"/>
          </p:nvPr>
        </p:nvSpPr>
        <p:spPr/>
        <p:txBody>
          <a:bodyPr/>
          <a:lstStyle/>
          <a:p>
            <a:r>
              <a:rPr lang="it-IT" dirty="0"/>
              <a:t>Un approfondimento</a:t>
            </a:r>
            <a:endParaRPr lang="en-US" dirty="0"/>
          </a:p>
        </p:txBody>
      </p:sp>
    </p:spTree>
    <p:extLst>
      <p:ext uri="{BB962C8B-B14F-4D97-AF65-F5344CB8AC3E}">
        <p14:creationId xmlns:p14="http://schemas.microsoft.com/office/powerpoint/2010/main" val="295874529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8897</TotalTime>
  <Words>4924</Words>
  <Application>Microsoft Office PowerPoint</Application>
  <PresentationFormat>Widescreen</PresentationFormat>
  <Paragraphs>319</Paragraphs>
  <Slides>48</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48</vt:i4>
      </vt:variant>
    </vt:vector>
  </HeadingPairs>
  <TitlesOfParts>
    <vt:vector size="57" baseType="lpstr">
      <vt:lpstr>Arial</vt:lpstr>
      <vt:lpstr>Arial Unicode MS</vt:lpstr>
      <vt:lpstr>Calibri</vt:lpstr>
      <vt:lpstr>Calibri Light</vt:lpstr>
      <vt:lpstr>Cambria Math</vt:lpstr>
      <vt:lpstr>Symbol</vt:lpstr>
      <vt:lpstr>Times New Roman</vt:lpstr>
      <vt:lpstr>Verdana</vt:lpstr>
      <vt:lpstr>Tema di Office</vt:lpstr>
      <vt:lpstr>Stabilizzazione, Allocazione e Redistribuzione</vt:lpstr>
      <vt:lpstr>Il ruolo della politica economica</vt:lpstr>
      <vt:lpstr>E se il problema fossero le istituzioni?</vt:lpstr>
      <vt:lpstr>Presentazione standard di PowerPoint</vt:lpstr>
      <vt:lpstr>Quale risultato ci si attende? Il tempo è una variabile fondamentale</vt:lpstr>
      <vt:lpstr>Globalizzazione e sovranità nazionale: un’alternativa per superare il trade-off tra obiettivi</vt:lpstr>
      <vt:lpstr>Il Washington Consensus: le misure</vt:lpstr>
      <vt:lpstr>Riassumendo: Quali sono le difficoltà che la PE deve affrontare?</vt:lpstr>
      <vt:lpstr>Le motivazioni dell’intervento pubblico</vt:lpstr>
      <vt:lpstr>Perché intervenire? </vt:lpstr>
      <vt:lpstr>Le funzioni della PE</vt:lpstr>
      <vt:lpstr>Politiche di crescita e stabilizzazione </vt:lpstr>
      <vt:lpstr>1) Allocazione</vt:lpstr>
      <vt:lpstr>2) Stabilizzazione</vt:lpstr>
      <vt:lpstr>Le politiche della domanda e dell’offerta: un esempio di stabilizzazione guardando a prezzi/quantità</vt:lpstr>
      <vt:lpstr>Shock positivi da domanda e da offerta sulla relazione P-Q</vt:lpstr>
      <vt:lpstr>Vediamo il caso del consumo (domanda aggregata) e dei prezzi: quale relazione?</vt:lpstr>
      <vt:lpstr>Variazione del prezzo del petrolio e relazione prezzo-quantità (caso curva dell’offerta)</vt:lpstr>
      <vt:lpstr>3) Le politiche della redistribuzione</vt:lpstr>
      <vt:lpstr>La valutazione delle politiche economiche: i criteri di decisione con individui omogenei</vt:lpstr>
      <vt:lpstr>La funzione di benessere sociale: decisioni con individui eterogenei</vt:lpstr>
      <vt:lpstr>I criteri specifici. Un approfondimento</vt:lpstr>
      <vt:lpstr>Vediamo nel caso italiano come si presenta schematicamente un CGE</vt:lpstr>
      <vt:lpstr>Un approfondimento (continua)</vt:lpstr>
      <vt:lpstr>… occorre semplificare per la stabilizzazione</vt:lpstr>
      <vt:lpstr>Come valutare l’effetto delle politiche economiche</vt:lpstr>
      <vt:lpstr>… e per la redistribuzione?</vt:lpstr>
      <vt:lpstr>Ed in pratica?</vt:lpstr>
      <vt:lpstr>Un inciso: la valutazione delle politiche europee</vt:lpstr>
      <vt:lpstr> </vt:lpstr>
      <vt:lpstr>Obiettivi strategici Politica Europea 2014-20 e 2021-27</vt:lpstr>
      <vt:lpstr>Il ciclo di programma: le politiche redistributive dei fondi strutturali UE</vt:lpstr>
      <vt:lpstr>Cosa significano in pratica le realizzazioni?</vt:lpstr>
      <vt:lpstr>La struttura delle misure e delle valutazioni</vt:lpstr>
      <vt:lpstr>I livelli di Valutazione e le tecniche</vt:lpstr>
      <vt:lpstr>Problemi connessi con la programmazione europea: il decentramento per fasi</vt:lpstr>
      <vt:lpstr>Ruolo della valutazione nei programmi comunitari</vt:lpstr>
      <vt:lpstr>Principi validi, ma metodi che cambiano</vt:lpstr>
      <vt:lpstr>I criteri della valutazione e gli indicatori</vt:lpstr>
      <vt:lpstr>La logica dell’intervento pubblico europeo</vt:lpstr>
      <vt:lpstr>I criteri di valutazione (commenti al grafico)</vt:lpstr>
      <vt:lpstr>I criteri di valutazione (commenti al grafico)</vt:lpstr>
      <vt:lpstr>I documenti fondamentali e i dati</vt:lpstr>
      <vt:lpstr>Il ciclo programmazione-valutazione multilivello</vt:lpstr>
      <vt:lpstr>Una possibile misura di sintesi: gli indicatori della convergenza</vt:lpstr>
      <vt:lpstr>Misurazione econometriche delle divergenze regionali</vt:lpstr>
      <vt:lpstr>Dove trovo i dati?</vt:lpstr>
      <vt:lpstr>I. Le disparità regionali: convergenza nella storia UE, le politiche di coesione hanno avuto successo?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Lezione IV- Seconda settimana</dc:title>
  <dc:creator>CHIES LAURA</dc:creator>
  <cp:lastModifiedBy>CHIES LAURA</cp:lastModifiedBy>
  <cp:revision>167</cp:revision>
  <dcterms:created xsi:type="dcterms:W3CDTF">2021-03-05T09:48:53Z</dcterms:created>
  <dcterms:modified xsi:type="dcterms:W3CDTF">2023-03-15T06:03:14Z</dcterms:modified>
</cp:coreProperties>
</file>