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3" r:id="rId2"/>
    <p:sldId id="304" r:id="rId3"/>
    <p:sldId id="305" r:id="rId4"/>
    <p:sldId id="306" r:id="rId5"/>
    <p:sldId id="307" r:id="rId6"/>
    <p:sldId id="327" r:id="rId7"/>
    <p:sldId id="328" r:id="rId8"/>
    <p:sldId id="329" r:id="rId9"/>
    <p:sldId id="313" r:id="rId10"/>
    <p:sldId id="330" r:id="rId11"/>
    <p:sldId id="308" r:id="rId12"/>
    <p:sldId id="309" r:id="rId13"/>
    <p:sldId id="310" r:id="rId14"/>
    <p:sldId id="311" r:id="rId15"/>
    <p:sldId id="312" r:id="rId16"/>
    <p:sldId id="256" r:id="rId17"/>
    <p:sldId id="257" r:id="rId18"/>
    <p:sldId id="331" r:id="rId19"/>
    <p:sldId id="332" r:id="rId20"/>
    <p:sldId id="333" r:id="rId21"/>
    <p:sldId id="269" r:id="rId22"/>
    <p:sldId id="285" r:id="rId23"/>
    <p:sldId id="293" r:id="rId24"/>
    <p:sldId id="302" r:id="rId25"/>
    <p:sldId id="340" r:id="rId26"/>
    <p:sldId id="288" r:id="rId27"/>
    <p:sldId id="289" r:id="rId28"/>
    <p:sldId id="341" r:id="rId29"/>
    <p:sldId id="259" r:id="rId30"/>
    <p:sldId id="342" r:id="rId31"/>
    <p:sldId id="290" r:id="rId32"/>
    <p:sldId id="260" r:id="rId33"/>
    <p:sldId id="261" r:id="rId34"/>
    <p:sldId id="262" r:id="rId35"/>
    <p:sldId id="338" r:id="rId36"/>
    <p:sldId id="263" r:id="rId37"/>
    <p:sldId id="264" r:id="rId38"/>
    <p:sldId id="265" r:id="rId39"/>
    <p:sldId id="266" r:id="rId40"/>
    <p:sldId id="267" r:id="rId41"/>
    <p:sldId id="343" r:id="rId42"/>
    <p:sldId id="271" r:id="rId43"/>
    <p:sldId id="296" r:id="rId44"/>
    <p:sldId id="273" r:id="rId45"/>
    <p:sldId id="274" r:id="rId46"/>
    <p:sldId id="270" r:id="rId47"/>
    <p:sldId id="286" r:id="rId48"/>
    <p:sldId id="272" r:id="rId49"/>
    <p:sldId id="275" r:id="rId50"/>
    <p:sldId id="276" r:id="rId51"/>
    <p:sldId id="297" r:id="rId52"/>
    <p:sldId id="298" r:id="rId53"/>
    <p:sldId id="295" r:id="rId54"/>
    <p:sldId id="294" r:id="rId55"/>
    <p:sldId id="287" r:id="rId56"/>
    <p:sldId id="356" r:id="rId57"/>
    <p:sldId id="352" r:id="rId58"/>
    <p:sldId id="353" r:id="rId59"/>
    <p:sldId id="354" r:id="rId60"/>
    <p:sldId id="355" r:id="rId61"/>
    <p:sldId id="299" r:id="rId62"/>
    <p:sldId id="300" r:id="rId63"/>
    <p:sldId id="344" r:id="rId64"/>
    <p:sldId id="301" r:id="rId65"/>
    <p:sldId id="291" r:id="rId66"/>
    <p:sldId id="292" r:id="rId67"/>
    <p:sldId id="345" r:id="rId68"/>
    <p:sldId id="339" r:id="rId69"/>
    <p:sldId id="346" r:id="rId70"/>
    <p:sldId id="347" r:id="rId71"/>
    <p:sldId id="348" r:id="rId72"/>
    <p:sldId id="349" r:id="rId73"/>
    <p:sldId id="334" r:id="rId74"/>
    <p:sldId id="335" r:id="rId75"/>
    <p:sldId id="336" r:id="rId76"/>
    <p:sldId id="337" r:id="rId77"/>
    <p:sldId id="351" r:id="rId78"/>
    <p:sldId id="357" r:id="rId79"/>
    <p:sldId id="350" r:id="rId8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75DCB02-9BB8-47FD-8907-85C794F793BA}" styleName="Stile con tema 1 - Colore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4" d="100"/>
          <a:sy n="94" d="100"/>
        </p:scale>
        <p:origin x="199"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9T15:28:52.858"/>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 0,'222'30,"61"-2,364-29,120 1,-622-11,-97 11,-34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30T05:11:57.519"/>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 9,'182'9,"128"14,-170-13,51-7,583-3,-530-17,-33 7,-6-5,198 11,-221 5,23-1,-176-4,-19-1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30T05:14:20.516"/>
    </inkml:context>
    <inkml:brush xml:id="br0">
      <inkml:brushProperty name="width" value="0.1" units="cm"/>
      <inkml:brushProperty name="height" value="0.2" units="cm"/>
      <inkml:brushProperty name="color" value="#FF8517"/>
      <inkml:brushProperty name="tip" value="rectangle"/>
      <inkml:brushProperty name="rasterOp" value="maskPen"/>
      <inkml:brushProperty name="ignorePressure" value="1"/>
    </inkml:brush>
  </inkml:definitions>
  <inkml:trace contextRef="#ctx0" brushRef="#br0">0 4,'110'6,"21"6,-41 2,-67-8,0 0,0-1,1-2,-1 0,1-1,23-2,776-1,-663-31,-29 21,-92 4,1 2,0 2,1 2,34 3,-1-1,135-1,-196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30T05:14:24.161"/>
    </inkml:context>
    <inkml:brush xml:id="br0">
      <inkml:brushProperty name="width" value="0.1" units="cm"/>
      <inkml:brushProperty name="height" value="0.2" units="cm"/>
      <inkml:brushProperty name="color" value="#FF8517"/>
      <inkml:brushProperty name="tip" value="rectangle"/>
      <inkml:brushProperty name="rasterOp" value="maskPen"/>
      <inkml:brushProperty name="ignorePressure" value="1"/>
    </inkml:brush>
  </inkml:definitions>
  <inkml:trace contextRef="#ctx0" brushRef="#br0">1 36,'98'10,"269"2,783-12,-1023-20,10 10,73 6,-113-18,-96 22,0-1,1 1,0 0,-1-1,1 1,0 0,0 0,0 0,-1 0,1 1,0-1,0 0,-1 1,1-1,0 1,-1-1,1 1,-1 0,1 0,0 0,-1 0,1 1,-2 2</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30T05:14:26.800"/>
    </inkml:context>
    <inkml:brush xml:id="br0">
      <inkml:brushProperty name="width" value="0.1" units="cm"/>
      <inkml:brushProperty name="height" value="0.2" units="cm"/>
      <inkml:brushProperty name="color" value="#FF8517"/>
      <inkml:brushProperty name="tip" value="rectangle"/>
      <inkml:brushProperty name="rasterOp" value="maskPen"/>
      <inkml:brushProperty name="ignorePressure" value="1"/>
    </inkml:brush>
  </inkml:definitions>
  <inkml:trace contextRef="#ctx0" brushRef="#br0">0 1,'304'7,"-99"7,96 14,-70-20,-28 4,-73 7,161-16,-195 9,-90-12,0 0,0-1,0 1,0-1,0 0,0 0,-1-1,1 0,-1 0,1 0,-1-1,1 1,-1-2,3-1,0 0,1 1,-1 0,1 0,0 1,0 0,0 0,1 1,-1 0,1 1,3 0,164-19,-148 14,-18 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30T05:16:05.201"/>
    </inkml:context>
    <inkml:brush xml:id="br0">
      <inkml:brushProperty name="width" value="0.1" units="cm"/>
      <inkml:brushProperty name="height" value="0.2" units="cm"/>
      <inkml:brushProperty name="color" value="#FF8517"/>
      <inkml:brushProperty name="tip" value="rectangle"/>
      <inkml:brushProperty name="rasterOp" value="maskPen"/>
      <inkml:brushProperty name="ignorePressure" value="1"/>
    </inkml:brush>
  </inkml:definitions>
  <inkml:trace contextRef="#ctx0" brushRef="#br0">0 0,'0'0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30T05:16:09.449"/>
    </inkml:context>
    <inkml:brush xml:id="br0">
      <inkml:brushProperty name="width" value="0.1" units="cm"/>
      <inkml:brushProperty name="height" value="0.2" units="cm"/>
      <inkml:brushProperty name="color" value="#FF8517"/>
      <inkml:brushProperty name="tip" value="rectangle"/>
      <inkml:brushProperty name="rasterOp" value="maskPen"/>
      <inkml:brushProperty name="ignorePressure" value="1"/>
    </inkml:brush>
  </inkml:definitions>
  <inkml:trace contextRef="#ctx0" brushRef="#br0">0 1,'31'8,"80"4,-86-6,1-2,-1 0,1-2,0-1,-1-1,18-2,18 1,426 1,-359-12,96 12,-222 0,1-1,-1 1,0 0,0 0,0 0,1 0,-1 0,0 1,0-1,0 1,0-1,1 1,-1 0,0 0,0 0,-1 0,1 0,0 0,0 0,0 1,-1-1,1 1,-1-1,1 1,-1 0,1 0,-1 0,0-1,0 1,0 0,0 0,0 0,-1 1,1-1,0 0,0 9</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30T05:16:11.677"/>
    </inkml:context>
    <inkml:brush xml:id="br0">
      <inkml:brushProperty name="width" value="0.1" units="cm"/>
      <inkml:brushProperty name="height" value="0.2" units="cm"/>
      <inkml:brushProperty name="color" value="#FF8517"/>
      <inkml:brushProperty name="tip" value="rectangle"/>
      <inkml:brushProperty name="rasterOp" value="maskPen"/>
      <inkml:brushProperty name="ignorePressure" value="1"/>
    </inkml:brush>
  </inkml:definitions>
  <inkml:trace contextRef="#ctx0" brushRef="#br0">1 1,'379'0,"-272"11,28-17,24 0,-98 7,148 6,-92-2,-22 6,-81-11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30T05:16:13.358"/>
    </inkml:context>
    <inkml:brush xml:id="br0">
      <inkml:brushProperty name="width" value="0.1" units="cm"/>
      <inkml:brushProperty name="height" value="0.2" units="cm"/>
      <inkml:brushProperty name="color" value="#FF8517"/>
      <inkml:brushProperty name="tip" value="rectangle"/>
      <inkml:brushProperty name="rasterOp" value="maskPen"/>
      <inkml:brushProperty name="ignorePressure" value="1"/>
    </inkml:brush>
  </inkml:definitions>
  <inkml:trace contextRef="#ctx0" brushRef="#br0">0 0,'288'9,"32"14,-155-22,-184 9,-3-5,1-1,-1-1,0-1,0-1,-8-1,-52 4,-27 7,-90-4,38 3,147-10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30T05:16:22.482"/>
    </inkml:context>
    <inkml:brush xml:id="br0">
      <inkml:brushProperty name="width" value="0.1" units="cm"/>
      <inkml:brushProperty name="height" value="0.2" units="cm"/>
      <inkml:brushProperty name="color" value="#FF8517"/>
      <inkml:brushProperty name="tip" value="rectangle"/>
      <inkml:brushProperty name="rasterOp" value="maskPen"/>
      <inkml:brushProperty name="ignorePressure" value="1"/>
    </inkml:brush>
  </inkml:definitions>
  <inkml:trace contextRef="#ctx0" brushRef="#br0">1 1,'0'0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30T05:16:23.338"/>
    </inkml:context>
    <inkml:brush xml:id="br0">
      <inkml:brushProperty name="width" value="0.1" units="cm"/>
      <inkml:brushProperty name="height" value="0.2" units="cm"/>
      <inkml:brushProperty name="color" value="#FF8517"/>
      <inkml:brushProperty name="tip" value="rectangle"/>
      <inkml:brushProperty name="rasterOp" value="maskPen"/>
      <inkml:brushProperty name="ignorePressure" value="1"/>
    </inkml:brush>
  </inkml:definitions>
  <inkml:trace contextRef="#ctx0" brushRef="#br0">1 1,'0'0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9T15:29:07.444"/>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0 146,'154'1,"-24"25,63-11,-118-13,77 9,-94-3,0-3,1-2,52-4,-26 0,598 1,-502-12,-37 5,216-7,-66-8,-194 20,68-7,-93 1,1 3,58 4,-100 2,150-22,146 12,-214-4,-77 6,1 3,0 1,34 3,44-11,43-12,81 11,-94-11,56 18,-156 1,-34 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9T15:29:43.962"/>
    </inkml:context>
    <inkml:brush xml:id="br0">
      <inkml:brushProperty name="width" value="0.1" units="cm"/>
      <inkml:brushProperty name="height" value="0.2" units="cm"/>
      <inkml:brushProperty name="color" value="#00F900"/>
      <inkml:brushProperty name="tip" value="rectangle"/>
      <inkml:brushProperty name="rasterOp" value="maskPen"/>
      <inkml:brushProperty name="ignorePressure" value="1"/>
    </inkml:brush>
  </inkml:definitions>
  <inkml:trace contextRef="#ctx0" brushRef="#br0">1 12,'1'-1,"0"0,0 0,0 0,0 1,0-1,0 0,1 0,-1 1,0-1,0 1,1-1,-1 1,0-1,1 1,-1 0,1 0,-1 0,0-1,1 1,-1 1,0-1,1 0,1 0,249-1,308 13,370-13,-713 9,145 27,-6-11,-33-2,-159-11,-51-4,-1 5,1 4,-29-3,82 1,-68-8,502 27,-314-10,-60-10,106-12,-153-2,465 1,-379-11,38-19,-66 2,409 29,-258-1,-205-11,-91 11,-81-9,-11 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9T15:29:50.577"/>
    </inkml:context>
    <inkml:brush xml:id="br0">
      <inkml:brushProperty name="width" value="0.1" units="cm"/>
      <inkml:brushProperty name="height" value="0.2" units="cm"/>
      <inkml:brushProperty name="color" value="#00F900"/>
      <inkml:brushProperty name="tip" value="rectangle"/>
      <inkml:brushProperty name="rasterOp" value="maskPen"/>
      <inkml:brushProperty name="ignorePressure" value="1"/>
    </inkml:brush>
  </inkml:definitions>
  <inkml:trace contextRef="#ctx0" brushRef="#br0">1 71,'41'-9,"37"-11,239-5,-170 13,1 7,11 7,-22-1,611-1,-329 12,500-12,-763 12,-28-4,76 12,-158-17,324-1,-192 9,893-11,-713 1,-118 20,299-20,371-1,-790 11,-51-11,-41-1,1 2,-1 0,0 2,7 2,14 3,2-3,-1-2,0-2,17-3,16 1,66 7,-25 8,-84-2,-37-11,-5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9T15:29:53.231"/>
    </inkml:context>
    <inkml:brush xml:id="br0">
      <inkml:brushProperty name="width" value="0.1" units="cm"/>
      <inkml:brushProperty name="height" value="0.2" units="cm"/>
      <inkml:brushProperty name="color" value="#00F900"/>
      <inkml:brushProperty name="tip" value="rectangle"/>
      <inkml:brushProperty name="rasterOp" value="maskPen"/>
      <inkml:brushProperty name="ignorePressure" value="1"/>
    </inkml:brush>
  </inkml:definitions>
  <inkml:trace contextRef="#ctx0" brushRef="#br0">1 1,'536'0,"-263"12,133-12,-161 11,1578-12,-600 1,-1217 0,-4 1,1-1,-1 0,1 0,0 0,-1 0,1 0,-1-1,1 1,-1-1,1 0,-1 1,0-1,1 0,-1-1,0 1,1 0,-15-8,-51 4,20 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9T15:29:56.697"/>
    </inkml:context>
    <inkml:brush xml:id="br0">
      <inkml:brushProperty name="width" value="0.1" units="cm"/>
      <inkml:brushProperty name="height" value="0.2" units="cm"/>
      <inkml:brushProperty name="color" value="#00F900"/>
      <inkml:brushProperty name="tip" value="rectangle"/>
      <inkml:brushProperty name="rasterOp" value="maskPen"/>
      <inkml:brushProperty name="ignorePressure" value="1"/>
    </inkml:brush>
  </inkml:definitions>
  <inkml:trace contextRef="#ctx0" brushRef="#br0">1 34,'298'-6,"10"0,-194 7,320 0,-165 9,111-10,-158-11,123 11,-140-22,226 22,375 0,-998 0,79 11,-452-3,-350 6,777-14,56 7,99-3,156-12,417 4,-351 5,355-1,-561-4,-54-2,-160 14,-54 12,-446 17,290-12,323-26,327-8,-51-4,68-18,-168 16,-32 16,-63-1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9T15:30:00.086"/>
    </inkml:context>
    <inkml:brush xml:id="br0">
      <inkml:brushProperty name="width" value="0.1" units="cm"/>
      <inkml:brushProperty name="height" value="0.2" units="cm"/>
      <inkml:brushProperty name="color" value="#00F900"/>
      <inkml:brushProperty name="tip" value="rectangle"/>
      <inkml:brushProperty name="rasterOp" value="maskPen"/>
      <inkml:brushProperty name="ignorePressure" value="1"/>
    </inkml:brush>
  </inkml:definitions>
  <inkml:trace contextRef="#ctx0" brushRef="#br0">1 1,'1219'0,"-1115"11,292-10,18-1,-241-12,-199 12,10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9T15:30:05.349"/>
    </inkml:context>
    <inkml:brush xml:id="br0">
      <inkml:brushProperty name="width" value="0.1" units="cm"/>
      <inkml:brushProperty name="height" value="0.2" units="cm"/>
      <inkml:brushProperty name="color" value="#00F900"/>
      <inkml:brushProperty name="tip" value="rectangle"/>
      <inkml:brushProperty name="rasterOp" value="maskPen"/>
      <inkml:brushProperty name="ignorePressure" value="1"/>
    </inkml:brush>
  </inkml:definitions>
  <inkml:trace contextRef="#ctx0" brushRef="#br0">12 0,'-7'157,"2"-98,6-58,0 0,-1 0,1 0,0 0,-1-1,1 1,0 0,0 0,0-1,0 1,0 0,0-1,0 1,0-1,0 1,0-1,0 0,0 1,0-1,0 0,0 0,0 0,0 0,0 0,1 0,-1 0,0 0,0 0,0 0,0-1,0 1,0 0,0-1,0 1,0-1,0 1,0-1,0 0,0 1,0-1,10-2,24-1,0 1,0 2,24 3,1-1,52 0,-46 19,84-11,-68 4,-64-8,0-1,0-1,1 0,-1-2,1 0,-1-1,18-2,15 0,62 10,72-3,-114-6,26 23,128-21,-78 11,648-13,-609 12,1703-11,-1664-18,218-46,-195 34,48 8,-78 0,187-12,-97-1,-23 1,-90 13,7-4,144 25,-181-11,264 11,-412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30T05:11:55.243"/>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 26,'1'-2,"-1"0,2 0,-1 1,0-1,0 1,0-1,1 1,-1 0,1-1,-1 1,1 0,-1 0,1 0,0 0,0 0,-1 0,1 1,0-1,0 0,0 1,0 0,0-1,0 1,0 0,0 0,0 0,-1 0,1 1,0-1,2 1,1-1,51-2,0 4,0 2,35 7,116 2,-53 2,-19 8,-94-16,1-2,-1-2,1-2,9-3,48 13,101-11,-72 20,93-17,-96 8,41-2,25 5,-179-16,-15-1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endParaRPr lang="en-US"/>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a:p>
        </p:txBody>
      </p:sp>
      <p:sp>
        <p:nvSpPr>
          <p:cNvPr id="4" name="Segnaposto data 3"/>
          <p:cNvSpPr>
            <a:spLocks noGrp="1"/>
          </p:cNvSpPr>
          <p:nvPr>
            <p:ph type="dt" sz="half" idx="10"/>
          </p:nvPr>
        </p:nvSpPr>
        <p:spPr/>
        <p:txBody>
          <a:bodyPr/>
          <a:lstStyle/>
          <a:p>
            <a:fld id="{85B1ABCB-EAF5-47B9-A058-38256154B8F2}" type="datetimeFigureOut">
              <a:rPr lang="en-US" smtClean="0"/>
              <a:t>3/29/2023</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2A0225F0-B130-4B45-8628-2DF2CE086D76}" type="slidenum">
              <a:rPr lang="en-US" smtClean="0"/>
              <a:t>‹N›</a:t>
            </a:fld>
            <a:endParaRPr lang="en-US"/>
          </a:p>
        </p:txBody>
      </p:sp>
    </p:spTree>
    <p:extLst>
      <p:ext uri="{BB962C8B-B14F-4D97-AF65-F5344CB8AC3E}">
        <p14:creationId xmlns:p14="http://schemas.microsoft.com/office/powerpoint/2010/main" val="2325982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85B1ABCB-EAF5-47B9-A058-38256154B8F2}" type="datetimeFigureOut">
              <a:rPr lang="en-US" smtClean="0"/>
              <a:t>3/29/2023</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2A0225F0-B130-4B45-8628-2DF2CE086D76}" type="slidenum">
              <a:rPr lang="en-US" smtClean="0"/>
              <a:t>‹N›</a:t>
            </a:fld>
            <a:endParaRPr lang="en-US"/>
          </a:p>
        </p:txBody>
      </p:sp>
    </p:spTree>
    <p:extLst>
      <p:ext uri="{BB962C8B-B14F-4D97-AF65-F5344CB8AC3E}">
        <p14:creationId xmlns:p14="http://schemas.microsoft.com/office/powerpoint/2010/main" val="3269667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endParaRPr lang="en-US"/>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85B1ABCB-EAF5-47B9-A058-38256154B8F2}" type="datetimeFigureOut">
              <a:rPr lang="en-US" smtClean="0"/>
              <a:t>3/29/2023</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2A0225F0-B130-4B45-8628-2DF2CE086D76}" type="slidenum">
              <a:rPr lang="en-US" smtClean="0"/>
              <a:t>‹N›</a:t>
            </a:fld>
            <a:endParaRPr lang="en-US"/>
          </a:p>
        </p:txBody>
      </p:sp>
    </p:spTree>
    <p:extLst>
      <p:ext uri="{BB962C8B-B14F-4D97-AF65-F5344CB8AC3E}">
        <p14:creationId xmlns:p14="http://schemas.microsoft.com/office/powerpoint/2010/main" val="798756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85B1ABCB-EAF5-47B9-A058-38256154B8F2}" type="datetimeFigureOut">
              <a:rPr lang="en-US" smtClean="0"/>
              <a:t>3/29/2023</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2A0225F0-B130-4B45-8628-2DF2CE086D76}" type="slidenum">
              <a:rPr lang="en-US" smtClean="0"/>
              <a:t>‹N›</a:t>
            </a:fld>
            <a:endParaRPr lang="en-US"/>
          </a:p>
        </p:txBody>
      </p:sp>
    </p:spTree>
    <p:extLst>
      <p:ext uri="{BB962C8B-B14F-4D97-AF65-F5344CB8AC3E}">
        <p14:creationId xmlns:p14="http://schemas.microsoft.com/office/powerpoint/2010/main" val="931424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endParaRPr lang="en-US"/>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85B1ABCB-EAF5-47B9-A058-38256154B8F2}" type="datetimeFigureOut">
              <a:rPr lang="en-US" smtClean="0"/>
              <a:t>3/29/2023</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2A0225F0-B130-4B45-8628-2DF2CE086D76}" type="slidenum">
              <a:rPr lang="en-US" smtClean="0"/>
              <a:t>‹N›</a:t>
            </a:fld>
            <a:endParaRPr lang="en-US"/>
          </a:p>
        </p:txBody>
      </p:sp>
    </p:spTree>
    <p:extLst>
      <p:ext uri="{BB962C8B-B14F-4D97-AF65-F5344CB8AC3E}">
        <p14:creationId xmlns:p14="http://schemas.microsoft.com/office/powerpoint/2010/main" val="3553458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4"/>
          <p:cNvSpPr>
            <a:spLocks noGrp="1"/>
          </p:cNvSpPr>
          <p:nvPr>
            <p:ph type="dt" sz="half" idx="10"/>
          </p:nvPr>
        </p:nvSpPr>
        <p:spPr/>
        <p:txBody>
          <a:bodyPr/>
          <a:lstStyle/>
          <a:p>
            <a:fld id="{85B1ABCB-EAF5-47B9-A058-38256154B8F2}" type="datetimeFigureOut">
              <a:rPr lang="en-US" smtClean="0"/>
              <a:t>3/29/2023</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2A0225F0-B130-4B45-8628-2DF2CE086D76}" type="slidenum">
              <a:rPr lang="en-US" smtClean="0"/>
              <a:t>‹N›</a:t>
            </a:fld>
            <a:endParaRPr lang="en-US"/>
          </a:p>
        </p:txBody>
      </p:sp>
    </p:spTree>
    <p:extLst>
      <p:ext uri="{BB962C8B-B14F-4D97-AF65-F5344CB8AC3E}">
        <p14:creationId xmlns:p14="http://schemas.microsoft.com/office/powerpoint/2010/main" val="2533252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endParaRPr lang="en-US"/>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Segnaposto data 6"/>
          <p:cNvSpPr>
            <a:spLocks noGrp="1"/>
          </p:cNvSpPr>
          <p:nvPr>
            <p:ph type="dt" sz="half" idx="10"/>
          </p:nvPr>
        </p:nvSpPr>
        <p:spPr/>
        <p:txBody>
          <a:bodyPr/>
          <a:lstStyle/>
          <a:p>
            <a:fld id="{85B1ABCB-EAF5-47B9-A058-38256154B8F2}" type="datetimeFigureOut">
              <a:rPr lang="en-US" smtClean="0"/>
              <a:t>3/29/2023</a:t>
            </a:fld>
            <a:endParaRPr lang="en-US"/>
          </a:p>
        </p:txBody>
      </p:sp>
      <p:sp>
        <p:nvSpPr>
          <p:cNvPr id="8" name="Segnaposto piè di pagina 7"/>
          <p:cNvSpPr>
            <a:spLocks noGrp="1"/>
          </p:cNvSpPr>
          <p:nvPr>
            <p:ph type="ftr" sz="quarter" idx="11"/>
          </p:nvPr>
        </p:nvSpPr>
        <p:spPr/>
        <p:txBody>
          <a:bodyPr/>
          <a:lstStyle/>
          <a:p>
            <a:endParaRPr lang="en-US"/>
          </a:p>
        </p:txBody>
      </p:sp>
      <p:sp>
        <p:nvSpPr>
          <p:cNvPr id="9" name="Segnaposto numero diapositiva 8"/>
          <p:cNvSpPr>
            <a:spLocks noGrp="1"/>
          </p:cNvSpPr>
          <p:nvPr>
            <p:ph type="sldNum" sz="quarter" idx="12"/>
          </p:nvPr>
        </p:nvSpPr>
        <p:spPr/>
        <p:txBody>
          <a:bodyPr/>
          <a:lstStyle/>
          <a:p>
            <a:fld id="{2A0225F0-B130-4B45-8628-2DF2CE086D76}" type="slidenum">
              <a:rPr lang="en-US" smtClean="0"/>
              <a:t>‹N›</a:t>
            </a:fld>
            <a:endParaRPr lang="en-US"/>
          </a:p>
        </p:txBody>
      </p:sp>
    </p:spTree>
    <p:extLst>
      <p:ext uri="{BB962C8B-B14F-4D97-AF65-F5344CB8AC3E}">
        <p14:creationId xmlns:p14="http://schemas.microsoft.com/office/powerpoint/2010/main" val="3579899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data 2"/>
          <p:cNvSpPr>
            <a:spLocks noGrp="1"/>
          </p:cNvSpPr>
          <p:nvPr>
            <p:ph type="dt" sz="half" idx="10"/>
          </p:nvPr>
        </p:nvSpPr>
        <p:spPr/>
        <p:txBody>
          <a:bodyPr/>
          <a:lstStyle/>
          <a:p>
            <a:fld id="{85B1ABCB-EAF5-47B9-A058-38256154B8F2}" type="datetimeFigureOut">
              <a:rPr lang="en-US" smtClean="0"/>
              <a:t>3/29/2023</a:t>
            </a:fld>
            <a:endParaRPr lang="en-US"/>
          </a:p>
        </p:txBody>
      </p:sp>
      <p:sp>
        <p:nvSpPr>
          <p:cNvPr id="4" name="Segnaposto piè di pagina 3"/>
          <p:cNvSpPr>
            <a:spLocks noGrp="1"/>
          </p:cNvSpPr>
          <p:nvPr>
            <p:ph type="ftr" sz="quarter" idx="11"/>
          </p:nvPr>
        </p:nvSpPr>
        <p:spPr/>
        <p:txBody>
          <a:bodyPr/>
          <a:lstStyle/>
          <a:p>
            <a:endParaRPr lang="en-US"/>
          </a:p>
        </p:txBody>
      </p:sp>
      <p:sp>
        <p:nvSpPr>
          <p:cNvPr id="5" name="Segnaposto numero diapositiva 4"/>
          <p:cNvSpPr>
            <a:spLocks noGrp="1"/>
          </p:cNvSpPr>
          <p:nvPr>
            <p:ph type="sldNum" sz="quarter" idx="12"/>
          </p:nvPr>
        </p:nvSpPr>
        <p:spPr/>
        <p:txBody>
          <a:bodyPr/>
          <a:lstStyle/>
          <a:p>
            <a:fld id="{2A0225F0-B130-4B45-8628-2DF2CE086D76}" type="slidenum">
              <a:rPr lang="en-US" smtClean="0"/>
              <a:t>‹N›</a:t>
            </a:fld>
            <a:endParaRPr lang="en-US"/>
          </a:p>
        </p:txBody>
      </p:sp>
    </p:spTree>
    <p:extLst>
      <p:ext uri="{BB962C8B-B14F-4D97-AF65-F5344CB8AC3E}">
        <p14:creationId xmlns:p14="http://schemas.microsoft.com/office/powerpoint/2010/main" val="2298915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5B1ABCB-EAF5-47B9-A058-38256154B8F2}" type="datetimeFigureOut">
              <a:rPr lang="en-US" smtClean="0"/>
              <a:t>3/29/2023</a:t>
            </a:fld>
            <a:endParaRPr lang="en-US"/>
          </a:p>
        </p:txBody>
      </p:sp>
      <p:sp>
        <p:nvSpPr>
          <p:cNvPr id="3" name="Segnaposto piè di pagina 2"/>
          <p:cNvSpPr>
            <a:spLocks noGrp="1"/>
          </p:cNvSpPr>
          <p:nvPr>
            <p:ph type="ftr" sz="quarter" idx="11"/>
          </p:nvPr>
        </p:nvSpPr>
        <p:spPr/>
        <p:txBody>
          <a:bodyPr/>
          <a:lstStyle/>
          <a:p>
            <a:endParaRPr lang="en-US"/>
          </a:p>
        </p:txBody>
      </p:sp>
      <p:sp>
        <p:nvSpPr>
          <p:cNvPr id="4" name="Segnaposto numero diapositiva 3"/>
          <p:cNvSpPr>
            <a:spLocks noGrp="1"/>
          </p:cNvSpPr>
          <p:nvPr>
            <p:ph type="sldNum" sz="quarter" idx="12"/>
          </p:nvPr>
        </p:nvSpPr>
        <p:spPr/>
        <p:txBody>
          <a:bodyPr/>
          <a:lstStyle/>
          <a:p>
            <a:fld id="{2A0225F0-B130-4B45-8628-2DF2CE086D76}" type="slidenum">
              <a:rPr lang="en-US" smtClean="0"/>
              <a:t>‹N›</a:t>
            </a:fld>
            <a:endParaRPr lang="en-US"/>
          </a:p>
        </p:txBody>
      </p:sp>
    </p:spTree>
    <p:extLst>
      <p:ext uri="{BB962C8B-B14F-4D97-AF65-F5344CB8AC3E}">
        <p14:creationId xmlns:p14="http://schemas.microsoft.com/office/powerpoint/2010/main" val="470860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US"/>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85B1ABCB-EAF5-47B9-A058-38256154B8F2}" type="datetimeFigureOut">
              <a:rPr lang="en-US" smtClean="0"/>
              <a:t>3/29/2023</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2A0225F0-B130-4B45-8628-2DF2CE086D76}" type="slidenum">
              <a:rPr lang="en-US" smtClean="0"/>
              <a:t>‹N›</a:t>
            </a:fld>
            <a:endParaRPr lang="en-US"/>
          </a:p>
        </p:txBody>
      </p:sp>
    </p:spTree>
    <p:extLst>
      <p:ext uri="{BB962C8B-B14F-4D97-AF65-F5344CB8AC3E}">
        <p14:creationId xmlns:p14="http://schemas.microsoft.com/office/powerpoint/2010/main" val="1622291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US"/>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85B1ABCB-EAF5-47B9-A058-38256154B8F2}" type="datetimeFigureOut">
              <a:rPr lang="en-US" smtClean="0"/>
              <a:t>3/29/2023</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2A0225F0-B130-4B45-8628-2DF2CE086D76}" type="slidenum">
              <a:rPr lang="en-US" smtClean="0"/>
              <a:t>‹N›</a:t>
            </a:fld>
            <a:endParaRPr lang="en-US"/>
          </a:p>
        </p:txBody>
      </p:sp>
    </p:spTree>
    <p:extLst>
      <p:ext uri="{BB962C8B-B14F-4D97-AF65-F5344CB8AC3E}">
        <p14:creationId xmlns:p14="http://schemas.microsoft.com/office/powerpoint/2010/main" val="1199064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endParaRPr lang="en-US"/>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B1ABCB-EAF5-47B9-A058-38256154B8F2}" type="datetimeFigureOut">
              <a:rPr lang="en-US" smtClean="0"/>
              <a:t>3/29/2023</a:t>
            </a:fld>
            <a:endParaRPr lang="en-US"/>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0225F0-B130-4B45-8628-2DF2CE086D76}" type="slidenum">
              <a:rPr lang="en-US" smtClean="0"/>
              <a:t>‹N›</a:t>
            </a:fld>
            <a:endParaRPr lang="en-US"/>
          </a:p>
        </p:txBody>
      </p:sp>
    </p:spTree>
    <p:extLst>
      <p:ext uri="{BB962C8B-B14F-4D97-AF65-F5344CB8AC3E}">
        <p14:creationId xmlns:p14="http://schemas.microsoft.com/office/powerpoint/2010/main" val="2511359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s://ec.europa.eu/newsroom/empl/items/747736/"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european-union.europa.eu/institutions-law-budget/budget/spending_it"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politicheeuropee.gov.it/media/6373/futuroeuropa_volume_web.pdf" TargetMode="External"/><Relationship Id="rId2" Type="http://schemas.openxmlformats.org/officeDocument/2006/relationships/hyperlink" Target="https://economy-finance.ec.europa.eu/economic-and-fiscal-governance/economic-governance-review_en"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commission.europa.eu/strategy-and-policy/eu-budget/motion/today_en"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hyperlink" Target="https://www.consilium.europa.eu/it/policies/the-eu-budget/eu-annual-budge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https://commission.europa.eu/strategy-and-policy/eu-budget/annual-eu-budget/all-annual-budgets_en" TargetMode="External"/><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6.xml"/><Relationship Id="rId4" Type="http://schemas.openxmlformats.org/officeDocument/2006/relationships/hyperlink" Target="https://view.officeapps.live.com/op/view.aspx?src=https%3A%2F%2Fcommission.europa.eu%2Fsystem%2Ffiles%2F2022-12%2Feu_budget_spending_and_revenue_2000-2021.xlsx&amp;wdOrigin=BROWSELINK"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ec.europa.eu/budget/graphs/revenue_expediture.html" TargetMode="Externa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ec.europa.eu/budget/graphs/revenue_expediture.html"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rgs.mef.gov.it/VERSIONE-I/e_government/amministrazioni_pubbliche/igrue/Attivita/BilancioUE/"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mef.gov.it/documenti-pubblicazioni/doc-finanza-pubblica/index.html" TargetMode="External"/><Relationship Id="rId1" Type="http://schemas.openxmlformats.org/officeDocument/2006/relationships/slideLayout" Target="../slideLayouts/slideLayout6.xml"/><Relationship Id="rId4" Type="http://schemas.openxmlformats.org/officeDocument/2006/relationships/hyperlink" Target="https://openbdap.rgs.mef.gov.it/it/Home/ViaggioNelBilancio"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data.imf.org/regular.aspx?key=61545852" TargetMode="External"/><Relationship Id="rId2" Type="http://schemas.openxmlformats.org/officeDocument/2006/relationships/image" Target="../media/image16.png"/><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hyperlink" Target="https://data.imf.org/?sk=388dfa60-1d26-4ade-b505-a05a558d9a42"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infostat.bancaditalia.it/inquiry/home?spyglass/taxo:CUBESET=/PUBBL_00/PUBBL_00_02_01_03&amp;ITEMSELEZ=TUEE0100:true&amp;OPEN=false/&amp;ep:LC=IT&amp;COMM=BANKITALIA&amp;ENV=LIVE&amp;CTX=DIFF&amp;IDX=2&amp;/view:CUBEIDS="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economy-finance.ec.europa.eu/system/files/2022-07/ip181_en_1.pdf" TargetMode="External"/><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21.emf"/></Relationships>
</file>

<file path=ppt/slides/_rels/slide5.xml.rels><?xml version="1.0" encoding="UTF-8" standalone="yes"?>
<Relationships xmlns="http://schemas.openxmlformats.org/package/2006/relationships"><Relationship Id="rId3" Type="http://schemas.openxmlformats.org/officeDocument/2006/relationships/hyperlink" Target="https://europa.eu/european-union/about-eu_it" TargetMode="External"/><Relationship Id="rId2" Type="http://schemas.openxmlformats.org/officeDocument/2006/relationships/hyperlink" Target="https://www.coe.int/it/web/about-us/founding-fathers" TargetMode="External"/><Relationship Id="rId1" Type="http://schemas.openxmlformats.org/officeDocument/2006/relationships/slideLayout" Target="../slideLayouts/slideLayout2.xml"/><Relationship Id="rId4" Type="http://schemas.openxmlformats.org/officeDocument/2006/relationships/hyperlink" Target="https://eur-lex.europa.eu/legal-content/EN/TXT/HTML/?uri=CELEX:12016P/TXT&amp;from=EN"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hyperlink" Target="https://www.mef.gov.it/documenti-pubblicazioni/doc-finanza-pubblica/" TargetMode="Externa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emf"/><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hyperlink" Target="https://stats.oecd.org/Index.aspx?QueryId=51643" TargetMode="External"/><Relationship Id="rId2" Type="http://schemas.openxmlformats.org/officeDocument/2006/relationships/image" Target="../media/image27.png"/><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www.consilium.europa.eu/it/european-council/" TargetMode="External"/><Relationship Id="rId2" Type="http://schemas.openxmlformats.org/officeDocument/2006/relationships/hyperlink" Target="https://www.europarl.europa.eu/portal/it" TargetMode="External"/><Relationship Id="rId1" Type="http://schemas.openxmlformats.org/officeDocument/2006/relationships/slideLayout" Target="../slideLayouts/slideLayout2.xml"/><Relationship Id="rId5" Type="http://schemas.openxmlformats.org/officeDocument/2006/relationships/hyperlink" Target="https://ec.europa.eu/commission/index_it" TargetMode="External"/><Relationship Id="rId4" Type="http://schemas.openxmlformats.org/officeDocument/2006/relationships/hyperlink" Target="https://www.consilium.europa.eu/it/council-eu/" TargetMode="External"/></Relationships>
</file>

<file path=ppt/slides/_rels/slide60.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hyperlink" Target="https://www.rgs.mef.gov.it/_Documenti/VERSIONE-I/Attivit--i/Contabilit_e_finanza_pubblica/DEF/2022/Nota-Metodologica-2022.pdf"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38.png"/><Relationship Id="rId18" Type="http://schemas.openxmlformats.org/officeDocument/2006/relationships/customXml" Target="../ink/ink8.xml"/><Relationship Id="rId3" Type="http://schemas.openxmlformats.org/officeDocument/2006/relationships/image" Target="../media/image33.emf"/><Relationship Id="rId7" Type="http://schemas.openxmlformats.org/officeDocument/2006/relationships/image" Target="../media/image35.png"/><Relationship Id="rId12" Type="http://schemas.openxmlformats.org/officeDocument/2006/relationships/customXml" Target="../ink/ink5.xml"/><Relationship Id="rId17" Type="http://schemas.openxmlformats.org/officeDocument/2006/relationships/image" Target="../media/image40.png"/><Relationship Id="rId2" Type="http://schemas.openxmlformats.org/officeDocument/2006/relationships/hyperlink" Target="https://www.istat.it/it/files/2023/03/PIL-e-indebitamento-AP.pdf" TargetMode="External"/><Relationship Id="rId16" Type="http://schemas.openxmlformats.org/officeDocument/2006/relationships/customXml" Target="../ink/ink7.xml"/><Relationship Id="rId1" Type="http://schemas.openxmlformats.org/officeDocument/2006/relationships/slideLayout" Target="../slideLayouts/slideLayout6.xml"/><Relationship Id="rId6" Type="http://schemas.openxmlformats.org/officeDocument/2006/relationships/customXml" Target="../ink/ink2.xml"/><Relationship Id="rId11" Type="http://schemas.openxmlformats.org/officeDocument/2006/relationships/image" Target="../media/image37.png"/><Relationship Id="rId5" Type="http://schemas.openxmlformats.org/officeDocument/2006/relationships/image" Target="../media/image34.png"/><Relationship Id="rId15" Type="http://schemas.openxmlformats.org/officeDocument/2006/relationships/image" Target="../media/image39.png"/><Relationship Id="rId10" Type="http://schemas.openxmlformats.org/officeDocument/2006/relationships/customXml" Target="../ink/ink4.xml"/><Relationship Id="rId19" Type="http://schemas.openxmlformats.org/officeDocument/2006/relationships/image" Target="../media/image41.png"/><Relationship Id="rId4" Type="http://schemas.openxmlformats.org/officeDocument/2006/relationships/customXml" Target="../ink/ink1.xml"/><Relationship Id="rId9" Type="http://schemas.openxmlformats.org/officeDocument/2006/relationships/image" Target="../media/image36.png"/><Relationship Id="rId14" Type="http://schemas.openxmlformats.org/officeDocument/2006/relationships/customXml" Target="../ink/ink6.xml"/></Relationships>
</file>

<file path=ppt/slides/_rels/slide64.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hyperlink" Target="https://ec.europa.eu/eurostat/statistics-explained/index.php?title=File:Public_balance,_2019_and_2020_(%C2%B9)_(Net_borrowing_(-)_or_lending_(%2B)_of_the_general_government_sector,_%25_of_GDP)_Oct_2021.png" TargetMode="External"/><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ec.europa.eu/eurostat/statistics-explained/index.php?title=Government_finance_statistics#General_government_surplus.2Fdeficit" TargetMode="Externa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hyperlink" Target="https://osservatoriocpi.unicatt.it/ocpi-pubblicazioni-la-transizione-verso-le-nuove-regole-fiscali-europee" TargetMode="Externa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europa.eu/european-union/law/treaties_en"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file:///C:\Users\5122\Documents\DIDATTICA%202022-2023\PEI\Letteratura\Revisione_governance_UE.pdf" TargetMode="External"/><Relationship Id="rId2" Type="http://schemas.openxmlformats.org/officeDocument/2006/relationships/image" Target="../media/image48.emf"/><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8" Type="http://schemas.openxmlformats.org/officeDocument/2006/relationships/customXml" Target="../ink/ink11.xml"/><Relationship Id="rId13" Type="http://schemas.openxmlformats.org/officeDocument/2006/relationships/image" Target="../media/image54.png"/><Relationship Id="rId18" Type="http://schemas.openxmlformats.org/officeDocument/2006/relationships/customXml" Target="../ink/ink16.xml"/><Relationship Id="rId3" Type="http://schemas.openxmlformats.org/officeDocument/2006/relationships/hyperlink" Target="file:///C:\Users\5122\Documents\DIDATTICA%202022-2023\PEI\Letteratura\Revisione_governance_UE.pdf" TargetMode="External"/><Relationship Id="rId21" Type="http://schemas.openxmlformats.org/officeDocument/2006/relationships/image" Target="../media/image58.png"/><Relationship Id="rId7" Type="http://schemas.openxmlformats.org/officeDocument/2006/relationships/image" Target="../media/image51.png"/><Relationship Id="rId12" Type="http://schemas.openxmlformats.org/officeDocument/2006/relationships/customXml" Target="../ink/ink13.xml"/><Relationship Id="rId17" Type="http://schemas.openxmlformats.org/officeDocument/2006/relationships/image" Target="../media/image56.png"/><Relationship Id="rId2" Type="http://schemas.openxmlformats.org/officeDocument/2006/relationships/image" Target="../media/image49.emf"/><Relationship Id="rId16" Type="http://schemas.openxmlformats.org/officeDocument/2006/relationships/customXml" Target="../ink/ink15.xml"/><Relationship Id="rId20" Type="http://schemas.openxmlformats.org/officeDocument/2006/relationships/customXml" Target="../ink/ink17.xml"/><Relationship Id="rId1" Type="http://schemas.openxmlformats.org/officeDocument/2006/relationships/slideLayout" Target="../slideLayouts/slideLayout6.xml"/><Relationship Id="rId6" Type="http://schemas.openxmlformats.org/officeDocument/2006/relationships/customXml" Target="../ink/ink10.xml"/><Relationship Id="rId11" Type="http://schemas.openxmlformats.org/officeDocument/2006/relationships/image" Target="../media/image53.png"/><Relationship Id="rId5" Type="http://schemas.openxmlformats.org/officeDocument/2006/relationships/image" Target="../media/image50.png"/><Relationship Id="rId15" Type="http://schemas.openxmlformats.org/officeDocument/2006/relationships/image" Target="../media/image55.png"/><Relationship Id="rId23" Type="http://schemas.openxmlformats.org/officeDocument/2006/relationships/customXml" Target="../ink/ink19.xml"/><Relationship Id="rId10" Type="http://schemas.openxmlformats.org/officeDocument/2006/relationships/customXml" Target="../ink/ink12.xml"/><Relationship Id="rId19" Type="http://schemas.openxmlformats.org/officeDocument/2006/relationships/image" Target="../media/image57.png"/><Relationship Id="rId4" Type="http://schemas.openxmlformats.org/officeDocument/2006/relationships/customXml" Target="../ink/ink9.xml"/><Relationship Id="rId9" Type="http://schemas.openxmlformats.org/officeDocument/2006/relationships/image" Target="../media/image52.png"/><Relationship Id="rId14" Type="http://schemas.openxmlformats.org/officeDocument/2006/relationships/customXml" Target="../ink/ink14.xml"/><Relationship Id="rId22" Type="http://schemas.openxmlformats.org/officeDocument/2006/relationships/customXml" Target="../ink/ink1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hyperlink" Target="https://www.istat.it/it/files/2023/03/PIL-e-indebitamento-AP.pdf" TargetMode="External"/><Relationship Id="rId2" Type="http://schemas.openxmlformats.org/officeDocument/2006/relationships/image" Target="../media/image61.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eur-lex.europa.eu/legal-content/IT/TXT/?uri=LEGISSUM:enhanced_cooperation" TargetMode="External"/><Relationship Id="rId2" Type="http://schemas.openxmlformats.org/officeDocument/2006/relationships/hyperlink" Target="https://eur-lex.europa.eu/legal-content/IT/TXT/HTML/?uri=CELEX:12001C/TXT&amp;from=IT"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br>
              <a:rPr lang="it-IT" dirty="0"/>
            </a:br>
            <a:r>
              <a:rPr lang="it-IT" dirty="0"/>
              <a:t>Il tema del Federalismo e l’UE</a:t>
            </a:r>
            <a:endParaRPr lang="en-US" dirty="0"/>
          </a:p>
        </p:txBody>
      </p:sp>
      <p:sp>
        <p:nvSpPr>
          <p:cNvPr id="5" name="Segnaposto testo 4"/>
          <p:cNvSpPr>
            <a:spLocks noGrp="1"/>
          </p:cNvSpPr>
          <p:nvPr>
            <p:ph type="body" idx="1"/>
          </p:nvPr>
        </p:nvSpPr>
        <p:spPr/>
        <p:txBody>
          <a:bodyPr/>
          <a:lstStyle/>
          <a:p>
            <a:r>
              <a:rPr lang="it-IT" dirty="0"/>
              <a:t>I molteplici livelli di decisione della PE</a:t>
            </a:r>
            <a:endParaRPr lang="en-US" dirty="0"/>
          </a:p>
        </p:txBody>
      </p:sp>
      <p:sp>
        <p:nvSpPr>
          <p:cNvPr id="3" name="Segnaposto numero diapositiva 2"/>
          <p:cNvSpPr>
            <a:spLocks noGrp="1"/>
          </p:cNvSpPr>
          <p:nvPr>
            <p:ph type="sldNum" sz="quarter" idx="12"/>
          </p:nvPr>
        </p:nvSpPr>
        <p:spPr/>
        <p:txBody>
          <a:bodyPr/>
          <a:lstStyle/>
          <a:p>
            <a:fld id="{05F37082-10A1-4C54-A578-B5F5D1519421}" type="slidenum">
              <a:rPr lang="en-US" smtClean="0"/>
              <a:t>1</a:t>
            </a:fld>
            <a:endParaRPr lang="en-US"/>
          </a:p>
        </p:txBody>
      </p:sp>
    </p:spTree>
    <p:extLst>
      <p:ext uri="{BB962C8B-B14F-4D97-AF65-F5344CB8AC3E}">
        <p14:creationId xmlns:p14="http://schemas.microsoft.com/office/powerpoint/2010/main" val="3864603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 competenze UE per la PEI</a:t>
            </a:r>
            <a:endParaRPr lang="en-US" dirty="0"/>
          </a:p>
        </p:txBody>
      </p:sp>
      <p:sp>
        <p:nvSpPr>
          <p:cNvPr id="3" name="Segnaposto contenuto 2"/>
          <p:cNvSpPr>
            <a:spLocks noGrp="1"/>
          </p:cNvSpPr>
          <p:nvPr>
            <p:ph idx="1"/>
          </p:nvPr>
        </p:nvSpPr>
        <p:spPr>
          <a:xfrm>
            <a:off x="834136" y="1658112"/>
            <a:ext cx="10515600" cy="4742688"/>
          </a:xfrm>
        </p:spPr>
        <p:txBody>
          <a:bodyPr>
            <a:normAutofit fontScale="70000" lnSpcReduction="20000"/>
          </a:bodyPr>
          <a:lstStyle/>
          <a:p>
            <a:pPr marL="0" indent="0">
              <a:buNone/>
            </a:pPr>
            <a:r>
              <a:rPr lang="it-IT" dirty="0"/>
              <a:t>I Trattati individuano anche le </a:t>
            </a:r>
            <a:r>
              <a:rPr lang="it-IT" b="1" dirty="0"/>
              <a:t>categorie di competenza </a:t>
            </a:r>
            <a:r>
              <a:rPr lang="it-IT" dirty="0"/>
              <a:t>dell’UE che sono diverse e per quanto riguarda la PE sono 5:</a:t>
            </a:r>
            <a:endParaRPr lang="en-US" dirty="0"/>
          </a:p>
          <a:p>
            <a:pPr marL="514350" indent="-514350">
              <a:buFont typeface="+mj-lt"/>
              <a:buAutoNum type="arabicPeriod"/>
            </a:pPr>
            <a:r>
              <a:rPr lang="it-IT" b="1" dirty="0">
                <a:solidFill>
                  <a:srgbClr val="FF0000"/>
                </a:solidFill>
              </a:rPr>
              <a:t>Competenze esclusive </a:t>
            </a:r>
            <a:r>
              <a:rPr lang="it-IT" dirty="0"/>
              <a:t>(gli Stati Membri possono essere abilitati a farlo per realizzare gli atti/regolamenti dell’UE): </a:t>
            </a:r>
          </a:p>
          <a:p>
            <a:pPr lvl="1"/>
            <a:r>
              <a:rPr lang="it-IT" u="sng" dirty="0"/>
              <a:t>Politica commerciale</a:t>
            </a:r>
          </a:p>
          <a:p>
            <a:pPr lvl="1"/>
            <a:r>
              <a:rPr lang="it-IT" dirty="0"/>
              <a:t>Politica della concorrenza</a:t>
            </a:r>
          </a:p>
          <a:p>
            <a:pPr lvl="1"/>
            <a:r>
              <a:rPr lang="it-IT" dirty="0"/>
              <a:t>Politica della pesca</a:t>
            </a:r>
          </a:p>
          <a:p>
            <a:pPr lvl="1"/>
            <a:r>
              <a:rPr lang="it-IT" u="sng" dirty="0"/>
              <a:t>Politica della moneta</a:t>
            </a:r>
          </a:p>
          <a:p>
            <a:pPr marL="514350" indent="-514350">
              <a:buFont typeface="+mj-lt"/>
              <a:buAutoNum type="arabicPeriod"/>
            </a:pPr>
            <a:r>
              <a:rPr lang="it-IT" b="1" dirty="0">
                <a:solidFill>
                  <a:srgbClr val="FF0000"/>
                </a:solidFill>
              </a:rPr>
              <a:t>Competenze condivise </a:t>
            </a:r>
            <a:r>
              <a:rPr lang="it-IT" dirty="0"/>
              <a:t>in cui l’iniziativa appartiene all’UE. Gestione:</a:t>
            </a:r>
          </a:p>
          <a:p>
            <a:pPr lvl="1"/>
            <a:r>
              <a:rPr lang="it-IT" dirty="0"/>
              <a:t>del mercato interno</a:t>
            </a:r>
          </a:p>
          <a:p>
            <a:pPr lvl="1"/>
            <a:r>
              <a:rPr lang="it-IT" dirty="0"/>
              <a:t>Delle politiche regionali</a:t>
            </a:r>
          </a:p>
          <a:p>
            <a:pPr lvl="1"/>
            <a:r>
              <a:rPr lang="it-IT" dirty="0"/>
              <a:t>Dell’ambiente</a:t>
            </a:r>
          </a:p>
          <a:p>
            <a:pPr lvl="1"/>
            <a:r>
              <a:rPr lang="it-IT" dirty="0"/>
              <a:t>Dell’agricoltura</a:t>
            </a:r>
          </a:p>
          <a:p>
            <a:pPr lvl="1"/>
            <a:r>
              <a:rPr lang="it-IT" dirty="0"/>
              <a:t>Della tutela dei consumatori</a:t>
            </a:r>
          </a:p>
          <a:p>
            <a:pPr lvl="1"/>
            <a:r>
              <a:rPr lang="it-IT" dirty="0"/>
              <a:t>Dei trasporti</a:t>
            </a:r>
          </a:p>
          <a:p>
            <a:pPr lvl="1"/>
            <a:r>
              <a:rPr lang="it-IT" dirty="0"/>
              <a:t>Dell’energia</a:t>
            </a:r>
          </a:p>
          <a:p>
            <a:pPr lvl="1"/>
            <a:r>
              <a:rPr lang="it-IT" dirty="0"/>
              <a:t>UE e stati membri possono concorrere in materia di R&amp;S e di aiuti allo sviluppo, mentre in ambito sociale l’UE si occupa della libera circolazione dei lavoratori e norme minime su orario e condizioni lavorative</a:t>
            </a:r>
            <a:endParaRPr lang="en-US" dirty="0"/>
          </a:p>
        </p:txBody>
      </p:sp>
      <p:sp>
        <p:nvSpPr>
          <p:cNvPr id="4" name="Segnaposto numero diapositiva 3"/>
          <p:cNvSpPr>
            <a:spLocks noGrp="1"/>
          </p:cNvSpPr>
          <p:nvPr>
            <p:ph type="sldNum" sz="quarter" idx="12"/>
          </p:nvPr>
        </p:nvSpPr>
        <p:spPr/>
        <p:txBody>
          <a:bodyPr/>
          <a:lstStyle/>
          <a:p>
            <a:fld id="{05F37082-10A1-4C54-A578-B5F5D1519421}" type="slidenum">
              <a:rPr lang="en-US" smtClean="0"/>
              <a:t>10</a:t>
            </a:fld>
            <a:endParaRPr lang="en-US"/>
          </a:p>
        </p:txBody>
      </p:sp>
    </p:spTree>
    <p:extLst>
      <p:ext uri="{BB962C8B-B14F-4D97-AF65-F5344CB8AC3E}">
        <p14:creationId xmlns:p14="http://schemas.microsoft.com/office/powerpoint/2010/main" val="1734566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Competenze (</a:t>
            </a:r>
            <a:r>
              <a:rPr lang="it-IT" dirty="0" err="1"/>
              <a:t>cont</a:t>
            </a:r>
            <a:r>
              <a:rPr lang="it-IT" dirty="0"/>
              <a:t>.): il coordinamento</a:t>
            </a:r>
            <a:endParaRPr lang="en-US" dirty="0"/>
          </a:p>
        </p:txBody>
      </p:sp>
      <p:sp>
        <p:nvSpPr>
          <p:cNvPr id="3" name="Segnaposto contenuto 2"/>
          <p:cNvSpPr>
            <a:spLocks noGrp="1"/>
          </p:cNvSpPr>
          <p:nvPr>
            <p:ph idx="1"/>
          </p:nvPr>
        </p:nvSpPr>
        <p:spPr/>
        <p:txBody>
          <a:bodyPr/>
          <a:lstStyle/>
          <a:p>
            <a:pPr marL="514350" indent="-514350">
              <a:buFont typeface="+mj-lt"/>
              <a:buAutoNum type="arabicPeriod" startAt="3"/>
            </a:pPr>
            <a:r>
              <a:rPr lang="it-IT" dirty="0">
                <a:solidFill>
                  <a:srgbClr val="FF0000"/>
                </a:solidFill>
              </a:rPr>
              <a:t>Coordinamento delle politiche economiche e dell’occupazione </a:t>
            </a:r>
            <a:r>
              <a:rPr lang="it-IT" dirty="0"/>
              <a:t>tra stati membri</a:t>
            </a:r>
          </a:p>
          <a:p>
            <a:pPr marL="514350" indent="-514350">
              <a:buFont typeface="+mj-lt"/>
              <a:buAutoNum type="arabicPeriod" startAt="3"/>
            </a:pPr>
            <a:r>
              <a:rPr lang="it-IT" dirty="0">
                <a:solidFill>
                  <a:srgbClr val="FF0000"/>
                </a:solidFill>
              </a:rPr>
              <a:t>Definizione e realizzazione della politica estera e della sicurezza comune</a:t>
            </a:r>
          </a:p>
          <a:p>
            <a:pPr marL="514350" indent="-514350">
              <a:buFont typeface="+mj-lt"/>
              <a:buAutoNum type="arabicPeriod" startAt="3"/>
            </a:pPr>
            <a:r>
              <a:rPr lang="it-IT" dirty="0"/>
              <a:t>Competenze volte a </a:t>
            </a:r>
            <a:r>
              <a:rPr lang="it-IT" dirty="0">
                <a:solidFill>
                  <a:srgbClr val="FF0000"/>
                </a:solidFill>
              </a:rPr>
              <a:t>sostenere, coordinare e completare </a:t>
            </a:r>
            <a:r>
              <a:rPr lang="it-IT" dirty="0"/>
              <a:t>gli interventi degli stati membri in ambito</a:t>
            </a:r>
          </a:p>
          <a:p>
            <a:pPr lvl="1"/>
            <a:r>
              <a:rPr lang="it-IT" dirty="0"/>
              <a:t>Sanitario</a:t>
            </a:r>
          </a:p>
          <a:p>
            <a:pPr lvl="1"/>
            <a:r>
              <a:rPr lang="it-IT" dirty="0"/>
              <a:t>Industriale</a:t>
            </a:r>
          </a:p>
          <a:p>
            <a:pPr lvl="1"/>
            <a:r>
              <a:rPr lang="it-IT" dirty="0"/>
              <a:t>Culturale</a:t>
            </a:r>
          </a:p>
          <a:p>
            <a:pPr lvl="1"/>
            <a:r>
              <a:rPr lang="it-IT" dirty="0"/>
              <a:t>Educativo</a:t>
            </a:r>
            <a:endParaRPr lang="en-US" dirty="0"/>
          </a:p>
        </p:txBody>
      </p:sp>
      <p:sp>
        <p:nvSpPr>
          <p:cNvPr id="4" name="Segnaposto numero diapositiva 3"/>
          <p:cNvSpPr>
            <a:spLocks noGrp="1"/>
          </p:cNvSpPr>
          <p:nvPr>
            <p:ph type="sldNum" sz="quarter" idx="12"/>
          </p:nvPr>
        </p:nvSpPr>
        <p:spPr/>
        <p:txBody>
          <a:bodyPr/>
          <a:lstStyle/>
          <a:p>
            <a:fld id="{05F37082-10A1-4C54-A578-B5F5D1519421}" type="slidenum">
              <a:rPr lang="en-US" smtClean="0"/>
              <a:t>11</a:t>
            </a:fld>
            <a:endParaRPr lang="en-US"/>
          </a:p>
        </p:txBody>
      </p:sp>
    </p:spTree>
    <p:extLst>
      <p:ext uri="{BB962C8B-B14F-4D97-AF65-F5344CB8AC3E}">
        <p14:creationId xmlns:p14="http://schemas.microsoft.com/office/powerpoint/2010/main" val="2609079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L’UE come federazione</a:t>
            </a:r>
            <a:endParaRPr lang="en-US" dirty="0"/>
          </a:p>
        </p:txBody>
      </p:sp>
      <p:sp>
        <p:nvSpPr>
          <p:cNvPr id="3" name="Segnaposto contenuto 2"/>
          <p:cNvSpPr>
            <a:spLocks noGrp="1"/>
          </p:cNvSpPr>
          <p:nvPr>
            <p:ph idx="1"/>
          </p:nvPr>
        </p:nvSpPr>
        <p:spPr/>
        <p:txBody>
          <a:bodyPr>
            <a:normAutofit lnSpcReduction="10000"/>
          </a:bodyPr>
          <a:lstStyle/>
          <a:p>
            <a:r>
              <a:rPr lang="it-IT" dirty="0"/>
              <a:t>Appare evidente dall’analisi delle competenze che </a:t>
            </a:r>
            <a:r>
              <a:rPr lang="it-IT" dirty="0">
                <a:solidFill>
                  <a:srgbClr val="FF0000"/>
                </a:solidFill>
              </a:rPr>
              <a:t>l’UE è una federazione</a:t>
            </a:r>
            <a:r>
              <a:rPr lang="it-IT" dirty="0"/>
              <a:t>, </a:t>
            </a:r>
            <a:r>
              <a:rPr lang="it-IT" u="sng" dirty="0"/>
              <a:t>poiché dispone in alcuni ambiti di competenze superiori a quelle degli stati</a:t>
            </a:r>
          </a:p>
          <a:p>
            <a:r>
              <a:rPr lang="it-IT" dirty="0"/>
              <a:t>La </a:t>
            </a:r>
            <a:r>
              <a:rPr lang="it-IT" dirty="0">
                <a:solidFill>
                  <a:srgbClr val="FF0000"/>
                </a:solidFill>
              </a:rPr>
              <a:t>complessità del sistema decisionale </a:t>
            </a:r>
            <a:r>
              <a:rPr lang="it-IT" dirty="0"/>
              <a:t>è l’altra caratteristica fondamentale che emerge, poiché vi sono 5 diverse categorie di competenze talvolta sovrapposte e la cui logica non appare molto chiara, anche se si guarda alle preferenze dei diversi stati europei in merito ad es. alla politica estera e degli aiuti (si vorrebbe come competenza esclusiva UE) o al contrario riguardo alle aliquote delle imposte indirette sugli acquisti (competenza UE, ma si preferirebbe che fosse degli stati)</a:t>
            </a:r>
            <a:endParaRPr lang="en-US" dirty="0"/>
          </a:p>
        </p:txBody>
      </p:sp>
      <p:sp>
        <p:nvSpPr>
          <p:cNvPr id="4" name="Segnaposto numero diapositiva 3"/>
          <p:cNvSpPr>
            <a:spLocks noGrp="1"/>
          </p:cNvSpPr>
          <p:nvPr>
            <p:ph type="sldNum" sz="quarter" idx="12"/>
          </p:nvPr>
        </p:nvSpPr>
        <p:spPr/>
        <p:txBody>
          <a:bodyPr/>
          <a:lstStyle/>
          <a:p>
            <a:fld id="{05F37082-10A1-4C54-A578-B5F5D1519421}" type="slidenum">
              <a:rPr lang="en-US" smtClean="0"/>
              <a:t>12</a:t>
            </a:fld>
            <a:endParaRPr lang="en-US"/>
          </a:p>
        </p:txBody>
      </p:sp>
    </p:spTree>
    <p:extLst>
      <p:ext uri="{BB962C8B-B14F-4D97-AF65-F5344CB8AC3E}">
        <p14:creationId xmlns:p14="http://schemas.microsoft.com/office/powerpoint/2010/main" val="1797528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799081" y="67468"/>
            <a:ext cx="10515600" cy="1325563"/>
          </a:xfrm>
        </p:spPr>
        <p:txBody>
          <a:bodyPr>
            <a:normAutofit/>
          </a:bodyPr>
          <a:lstStyle/>
          <a:p>
            <a:r>
              <a:rPr lang="it-IT" sz="2800" dirty="0" err="1"/>
              <a:t>Tab</a:t>
            </a:r>
            <a:r>
              <a:rPr lang="it-IT" sz="2800" dirty="0"/>
              <a:t>. 2.3 Distribuzione delle competenze per tipo di PE all’interno dell’UE</a:t>
            </a:r>
            <a:endParaRPr lang="en-US" sz="2800" dirty="0"/>
          </a:p>
        </p:txBody>
      </p:sp>
      <p:sp>
        <p:nvSpPr>
          <p:cNvPr id="4" name="Segnaposto numero diapositiva 3"/>
          <p:cNvSpPr>
            <a:spLocks noGrp="1"/>
          </p:cNvSpPr>
          <p:nvPr>
            <p:ph type="sldNum" sz="quarter" idx="12"/>
          </p:nvPr>
        </p:nvSpPr>
        <p:spPr/>
        <p:txBody>
          <a:bodyPr/>
          <a:lstStyle/>
          <a:p>
            <a:fld id="{05F37082-10A1-4C54-A578-B5F5D1519421}" type="slidenum">
              <a:rPr lang="en-US" smtClean="0"/>
              <a:t>13</a:t>
            </a:fld>
            <a:endParaRPr lang="en-US"/>
          </a:p>
        </p:txBody>
      </p:sp>
      <p:sp>
        <p:nvSpPr>
          <p:cNvPr id="6" name="CasellaDiTesto 5"/>
          <p:cNvSpPr txBox="1"/>
          <p:nvPr/>
        </p:nvSpPr>
        <p:spPr>
          <a:xfrm>
            <a:off x="9422722" y="4852178"/>
            <a:ext cx="2611174" cy="1754326"/>
          </a:xfrm>
          <a:prstGeom prst="rect">
            <a:avLst/>
          </a:prstGeom>
          <a:noFill/>
        </p:spPr>
        <p:txBody>
          <a:bodyPr wrap="square" rtlCol="0">
            <a:spAutoFit/>
          </a:bodyPr>
          <a:lstStyle/>
          <a:p>
            <a:r>
              <a:rPr lang="it-IT" i="1" dirty="0"/>
              <a:t>Fonte: T. </a:t>
            </a:r>
            <a:r>
              <a:rPr lang="it-IT" i="1" dirty="0" err="1"/>
              <a:t>Padoa-Schioppa</a:t>
            </a:r>
            <a:r>
              <a:rPr lang="it-IT" i="1" dirty="0"/>
              <a:t>* in </a:t>
            </a:r>
            <a:r>
              <a:rPr lang="it-IT" i="1" dirty="0" err="1"/>
              <a:t>Bennassy-Quéré</a:t>
            </a:r>
            <a:r>
              <a:rPr lang="it-IT" i="1" dirty="0"/>
              <a:t> et al (2019), p.156</a:t>
            </a:r>
          </a:p>
          <a:p>
            <a:r>
              <a:rPr lang="it-IT" i="1" dirty="0"/>
              <a:t>* 1979-1983 Direttore generale Economia e Finanza della CE</a:t>
            </a:r>
            <a:endParaRPr lang="en-US" i="1" dirty="0"/>
          </a:p>
        </p:txBody>
      </p:sp>
      <p:graphicFrame>
        <p:nvGraphicFramePr>
          <p:cNvPr id="12" name="Tabella 11">
            <a:extLst>
              <a:ext uri="{FF2B5EF4-FFF2-40B4-BE49-F238E27FC236}">
                <a16:creationId xmlns:a16="http://schemas.microsoft.com/office/drawing/2014/main" id="{3DE78278-54DE-48B8-9F44-142B1A776EE2}"/>
              </a:ext>
            </a:extLst>
          </p:cNvPr>
          <p:cNvGraphicFramePr>
            <a:graphicFrameLocks noGrp="1"/>
          </p:cNvGraphicFramePr>
          <p:nvPr>
            <p:extLst/>
          </p:nvPr>
        </p:nvGraphicFramePr>
        <p:xfrm>
          <a:off x="679688" y="991552"/>
          <a:ext cx="8552329" cy="5547360"/>
        </p:xfrm>
        <a:graphic>
          <a:graphicData uri="http://schemas.openxmlformats.org/drawingml/2006/table">
            <a:tbl>
              <a:tblPr firstRow="1" bandRow="1">
                <a:tableStyleId>{5C22544A-7EE6-4342-B048-85BDC9FD1C3A}</a:tableStyleId>
              </a:tblPr>
              <a:tblGrid>
                <a:gridCol w="5613609">
                  <a:extLst>
                    <a:ext uri="{9D8B030D-6E8A-4147-A177-3AD203B41FA5}">
                      <a16:colId xmlns:a16="http://schemas.microsoft.com/office/drawing/2014/main" val="1232693761"/>
                    </a:ext>
                  </a:extLst>
                </a:gridCol>
                <a:gridCol w="1399473">
                  <a:extLst>
                    <a:ext uri="{9D8B030D-6E8A-4147-A177-3AD203B41FA5}">
                      <a16:colId xmlns:a16="http://schemas.microsoft.com/office/drawing/2014/main" val="1771834880"/>
                    </a:ext>
                  </a:extLst>
                </a:gridCol>
                <a:gridCol w="1539247">
                  <a:extLst>
                    <a:ext uri="{9D8B030D-6E8A-4147-A177-3AD203B41FA5}">
                      <a16:colId xmlns:a16="http://schemas.microsoft.com/office/drawing/2014/main" val="1475878006"/>
                    </a:ext>
                  </a:extLst>
                </a:gridCol>
              </a:tblGrid>
              <a:tr h="343085">
                <a:tc>
                  <a:txBody>
                    <a:bodyPr/>
                    <a:lstStyle/>
                    <a:p>
                      <a:endParaRPr lang="it-IT" dirty="0"/>
                    </a:p>
                  </a:txBody>
                  <a:tcPr/>
                </a:tc>
                <a:tc>
                  <a:txBody>
                    <a:bodyPr/>
                    <a:lstStyle/>
                    <a:p>
                      <a:pPr algn="ctr"/>
                      <a:r>
                        <a:rPr lang="it-IT" sz="2000" dirty="0"/>
                        <a:t>STATI</a:t>
                      </a:r>
                    </a:p>
                  </a:txBody>
                  <a:tcPr/>
                </a:tc>
                <a:tc>
                  <a:txBody>
                    <a:bodyPr/>
                    <a:lstStyle/>
                    <a:p>
                      <a:pPr algn="ctr"/>
                      <a:r>
                        <a:rPr lang="it-IT" sz="2000" dirty="0"/>
                        <a:t>UNIONE</a:t>
                      </a:r>
                    </a:p>
                  </a:txBody>
                  <a:tcPr/>
                </a:tc>
                <a:extLst>
                  <a:ext uri="{0D108BD9-81ED-4DB2-BD59-A6C34878D82A}">
                    <a16:rowId xmlns:a16="http://schemas.microsoft.com/office/drawing/2014/main" val="1466512088"/>
                  </a:ext>
                </a:extLst>
              </a:tr>
              <a:tr h="3430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b="1" i="1" dirty="0"/>
                        <a:t>Allocazione</a:t>
                      </a:r>
                    </a:p>
                  </a:txBody>
                  <a:tcPr/>
                </a:tc>
                <a:tc>
                  <a:txBody>
                    <a:bodyPr/>
                    <a:lstStyle/>
                    <a:p>
                      <a:pPr algn="ctr"/>
                      <a:endParaRPr lang="it-IT" sz="2000" dirty="0"/>
                    </a:p>
                  </a:txBody>
                  <a:tcPr/>
                </a:tc>
                <a:tc>
                  <a:txBody>
                    <a:bodyPr/>
                    <a:lstStyle/>
                    <a:p>
                      <a:pPr algn="ctr"/>
                      <a:endParaRPr lang="it-IT" sz="2000"/>
                    </a:p>
                  </a:txBody>
                  <a:tcPr/>
                </a:tc>
                <a:extLst>
                  <a:ext uri="{0D108BD9-81ED-4DB2-BD59-A6C34878D82A}">
                    <a16:rowId xmlns:a16="http://schemas.microsoft.com/office/drawing/2014/main" val="3741563995"/>
                  </a:ext>
                </a:extLst>
              </a:tr>
              <a:tr h="3430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dirty="0"/>
                        <a:t>Regolamentazione dei mercati dei beni e dei servizi</a:t>
                      </a:r>
                    </a:p>
                  </a:txBody>
                  <a:tcPr/>
                </a:tc>
                <a:tc>
                  <a:txBody>
                    <a:bodyPr/>
                    <a:lstStyle/>
                    <a:p>
                      <a:pPr algn="ctr"/>
                      <a:r>
                        <a:rPr lang="it-IT" sz="2000" dirty="0"/>
                        <a:t>X</a:t>
                      </a:r>
                    </a:p>
                  </a:txBody>
                  <a:tcPr/>
                </a:tc>
                <a:tc>
                  <a:txBody>
                    <a:bodyPr/>
                    <a:lstStyle/>
                    <a:p>
                      <a:pPr algn="ctr"/>
                      <a:r>
                        <a:rPr lang="it-IT" sz="2000" dirty="0"/>
                        <a:t>XX</a:t>
                      </a:r>
                    </a:p>
                  </a:txBody>
                  <a:tcPr/>
                </a:tc>
                <a:extLst>
                  <a:ext uri="{0D108BD9-81ED-4DB2-BD59-A6C34878D82A}">
                    <a16:rowId xmlns:a16="http://schemas.microsoft.com/office/drawing/2014/main" val="3859785996"/>
                  </a:ext>
                </a:extLst>
              </a:tr>
              <a:tr h="3430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dirty="0"/>
                        <a:t>Regolamentazione dei mercati dei capitali</a:t>
                      </a:r>
                    </a:p>
                  </a:txBody>
                  <a:tcPr/>
                </a:tc>
                <a:tc>
                  <a:txBody>
                    <a:bodyPr/>
                    <a:lstStyle/>
                    <a:p>
                      <a:pPr algn="ctr"/>
                      <a:r>
                        <a:rPr lang="it-IT" sz="2000" dirty="0"/>
                        <a:t>X</a:t>
                      </a:r>
                    </a:p>
                  </a:txBody>
                  <a:tcPr/>
                </a:tc>
                <a:tc>
                  <a:txBody>
                    <a:bodyPr/>
                    <a:lstStyle/>
                    <a:p>
                      <a:pPr algn="ctr"/>
                      <a:r>
                        <a:rPr lang="it-IT" sz="2000" dirty="0"/>
                        <a:t>XX</a:t>
                      </a:r>
                    </a:p>
                  </a:txBody>
                  <a:tcPr/>
                </a:tc>
                <a:extLst>
                  <a:ext uri="{0D108BD9-81ED-4DB2-BD59-A6C34878D82A}">
                    <a16:rowId xmlns:a16="http://schemas.microsoft.com/office/drawing/2014/main" val="1347562267"/>
                  </a:ext>
                </a:extLst>
              </a:tr>
              <a:tr h="3430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dirty="0"/>
                        <a:t>Regolamentazione dei mercati del lavoro</a:t>
                      </a:r>
                    </a:p>
                  </a:txBody>
                  <a:tcPr/>
                </a:tc>
                <a:tc>
                  <a:txBody>
                    <a:bodyPr/>
                    <a:lstStyle/>
                    <a:p>
                      <a:pPr algn="ctr"/>
                      <a:r>
                        <a:rPr lang="it-IT" sz="2000" dirty="0"/>
                        <a:t>XX</a:t>
                      </a:r>
                    </a:p>
                  </a:txBody>
                  <a:tcPr/>
                </a:tc>
                <a:tc>
                  <a:txBody>
                    <a:bodyPr/>
                    <a:lstStyle/>
                    <a:p>
                      <a:pPr algn="ctr"/>
                      <a:r>
                        <a:rPr lang="it-IT" sz="2000" dirty="0"/>
                        <a:t>X</a:t>
                      </a:r>
                    </a:p>
                  </a:txBody>
                  <a:tcPr/>
                </a:tc>
                <a:extLst>
                  <a:ext uri="{0D108BD9-81ED-4DB2-BD59-A6C34878D82A}">
                    <a16:rowId xmlns:a16="http://schemas.microsoft.com/office/drawing/2014/main" val="981094820"/>
                  </a:ext>
                </a:extLst>
              </a:tr>
              <a:tr h="3430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dirty="0"/>
                        <a:t>Infrastrutture, ricerca, istruzione</a:t>
                      </a:r>
                    </a:p>
                  </a:txBody>
                  <a:tcPr/>
                </a:tc>
                <a:tc>
                  <a:txBody>
                    <a:bodyPr/>
                    <a:lstStyle/>
                    <a:p>
                      <a:pPr algn="ctr"/>
                      <a:r>
                        <a:rPr lang="it-IT" sz="2000" dirty="0"/>
                        <a:t>XX</a:t>
                      </a:r>
                    </a:p>
                  </a:txBody>
                  <a:tcPr/>
                </a:tc>
                <a:tc>
                  <a:txBody>
                    <a:bodyPr/>
                    <a:lstStyle/>
                    <a:p>
                      <a:pPr algn="ctr"/>
                      <a:r>
                        <a:rPr lang="it-IT" sz="2000" dirty="0"/>
                        <a:t>X</a:t>
                      </a:r>
                    </a:p>
                  </a:txBody>
                  <a:tcPr/>
                </a:tc>
                <a:extLst>
                  <a:ext uri="{0D108BD9-81ED-4DB2-BD59-A6C34878D82A}">
                    <a16:rowId xmlns:a16="http://schemas.microsoft.com/office/drawing/2014/main" val="2499967311"/>
                  </a:ext>
                </a:extLst>
              </a:tr>
              <a:tr h="3430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dirty="0"/>
                        <a:t>Sostegno all’agricoltura</a:t>
                      </a:r>
                    </a:p>
                  </a:txBody>
                  <a:tcPr/>
                </a:tc>
                <a:tc>
                  <a:txBody>
                    <a:bodyPr/>
                    <a:lstStyle/>
                    <a:p>
                      <a:pPr algn="ctr"/>
                      <a:r>
                        <a:rPr lang="it-IT" sz="2000" dirty="0"/>
                        <a:t>-</a:t>
                      </a:r>
                    </a:p>
                  </a:txBody>
                  <a:tcPr/>
                </a:tc>
                <a:tc>
                  <a:txBody>
                    <a:bodyPr/>
                    <a:lstStyle/>
                    <a:p>
                      <a:pPr algn="ctr"/>
                      <a:r>
                        <a:rPr lang="it-IT" sz="2000" dirty="0"/>
                        <a:t>XXX</a:t>
                      </a:r>
                    </a:p>
                  </a:txBody>
                  <a:tcPr/>
                </a:tc>
                <a:extLst>
                  <a:ext uri="{0D108BD9-81ED-4DB2-BD59-A6C34878D82A}">
                    <a16:rowId xmlns:a16="http://schemas.microsoft.com/office/drawing/2014/main" val="3383844358"/>
                  </a:ext>
                </a:extLst>
              </a:tr>
              <a:tr h="3430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b="1" i="1" dirty="0"/>
                        <a:t>Stabilizzazione</a:t>
                      </a:r>
                      <a:endParaRPr lang="it-IT" dirty="0"/>
                    </a:p>
                  </a:txBody>
                  <a:tcPr/>
                </a:tc>
                <a:tc>
                  <a:txBody>
                    <a:bodyPr/>
                    <a:lstStyle/>
                    <a:p>
                      <a:pPr algn="ctr"/>
                      <a:endParaRPr lang="it-IT" sz="2000"/>
                    </a:p>
                  </a:txBody>
                  <a:tcPr/>
                </a:tc>
                <a:tc>
                  <a:txBody>
                    <a:bodyPr/>
                    <a:lstStyle/>
                    <a:p>
                      <a:pPr algn="ctr"/>
                      <a:endParaRPr lang="it-IT" sz="2000" dirty="0"/>
                    </a:p>
                  </a:txBody>
                  <a:tcPr/>
                </a:tc>
                <a:extLst>
                  <a:ext uri="{0D108BD9-81ED-4DB2-BD59-A6C34878D82A}">
                    <a16:rowId xmlns:a16="http://schemas.microsoft.com/office/drawing/2014/main" val="2218436624"/>
                  </a:ext>
                </a:extLst>
              </a:tr>
              <a:tr h="3430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dirty="0">
                          <a:solidFill>
                            <a:srgbClr val="FF0000"/>
                          </a:solidFill>
                        </a:rPr>
                        <a:t>Politica monetaria e di cambio</a:t>
                      </a:r>
                      <a:endParaRPr lang="it-IT" dirty="0">
                        <a:solidFill>
                          <a:srgbClr val="FF0000"/>
                        </a:solidFill>
                      </a:endParaRPr>
                    </a:p>
                  </a:txBody>
                  <a:tcPr/>
                </a:tc>
                <a:tc>
                  <a:txBody>
                    <a:bodyPr/>
                    <a:lstStyle/>
                    <a:p>
                      <a:pPr algn="ctr"/>
                      <a:r>
                        <a:rPr lang="it-IT" sz="2000" dirty="0"/>
                        <a:t>-</a:t>
                      </a:r>
                    </a:p>
                  </a:txBody>
                  <a:tcPr/>
                </a:tc>
                <a:tc>
                  <a:txBody>
                    <a:bodyPr/>
                    <a:lstStyle/>
                    <a:p>
                      <a:pPr algn="ctr"/>
                      <a:r>
                        <a:rPr lang="it-IT" sz="2000" dirty="0"/>
                        <a:t>XXX</a:t>
                      </a:r>
                    </a:p>
                  </a:txBody>
                  <a:tcPr/>
                </a:tc>
                <a:extLst>
                  <a:ext uri="{0D108BD9-81ED-4DB2-BD59-A6C34878D82A}">
                    <a16:rowId xmlns:a16="http://schemas.microsoft.com/office/drawing/2014/main" val="3089889721"/>
                  </a:ext>
                </a:extLst>
              </a:tr>
              <a:tr h="3430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dirty="0">
                          <a:solidFill>
                            <a:srgbClr val="FF0000"/>
                          </a:solidFill>
                        </a:rPr>
                        <a:t>Politiche di Bilancio</a:t>
                      </a:r>
                      <a:endParaRPr lang="it-IT" dirty="0">
                        <a:solidFill>
                          <a:srgbClr val="FF0000"/>
                        </a:solidFill>
                      </a:endParaRPr>
                    </a:p>
                  </a:txBody>
                  <a:tcPr/>
                </a:tc>
                <a:tc>
                  <a:txBody>
                    <a:bodyPr/>
                    <a:lstStyle/>
                    <a:p>
                      <a:pPr algn="ctr"/>
                      <a:r>
                        <a:rPr lang="it-IT" sz="2000" dirty="0"/>
                        <a:t>XX</a:t>
                      </a:r>
                    </a:p>
                  </a:txBody>
                  <a:tcPr/>
                </a:tc>
                <a:tc>
                  <a:txBody>
                    <a:bodyPr/>
                    <a:lstStyle/>
                    <a:p>
                      <a:pPr algn="ctr"/>
                      <a:r>
                        <a:rPr lang="it-IT" sz="2000" dirty="0"/>
                        <a:t>X</a:t>
                      </a:r>
                    </a:p>
                  </a:txBody>
                  <a:tcPr/>
                </a:tc>
                <a:extLst>
                  <a:ext uri="{0D108BD9-81ED-4DB2-BD59-A6C34878D82A}">
                    <a16:rowId xmlns:a16="http://schemas.microsoft.com/office/drawing/2014/main" val="1960314199"/>
                  </a:ext>
                </a:extLst>
              </a:tr>
              <a:tr h="3430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b="1" i="1" dirty="0"/>
                        <a:t>Redistribuzione</a:t>
                      </a:r>
                      <a:endParaRPr lang="it-IT" dirty="0"/>
                    </a:p>
                  </a:txBody>
                  <a:tcPr/>
                </a:tc>
                <a:tc>
                  <a:txBody>
                    <a:bodyPr/>
                    <a:lstStyle/>
                    <a:p>
                      <a:pPr algn="ctr"/>
                      <a:endParaRPr lang="it-IT" sz="2000"/>
                    </a:p>
                  </a:txBody>
                  <a:tcPr/>
                </a:tc>
                <a:tc>
                  <a:txBody>
                    <a:bodyPr/>
                    <a:lstStyle/>
                    <a:p>
                      <a:pPr algn="ctr"/>
                      <a:endParaRPr lang="it-IT" sz="2000" dirty="0"/>
                    </a:p>
                  </a:txBody>
                  <a:tcPr/>
                </a:tc>
                <a:extLst>
                  <a:ext uri="{0D108BD9-81ED-4DB2-BD59-A6C34878D82A}">
                    <a16:rowId xmlns:a16="http://schemas.microsoft.com/office/drawing/2014/main" val="1969402344"/>
                  </a:ext>
                </a:extLst>
              </a:tr>
              <a:tr h="343085">
                <a:tc>
                  <a:txBody>
                    <a:bodyPr/>
                    <a:lstStyle/>
                    <a:p>
                      <a:r>
                        <a:rPr lang="it-IT" sz="1800" dirty="0"/>
                        <a:t>Interpersonale (imposizione diretta, trasferimenti sociali </a:t>
                      </a:r>
                      <a:endParaRPr lang="it-IT" dirty="0"/>
                    </a:p>
                  </a:txBody>
                  <a:tcPr/>
                </a:tc>
                <a:tc>
                  <a:txBody>
                    <a:bodyPr/>
                    <a:lstStyle/>
                    <a:p>
                      <a:pPr algn="ctr"/>
                      <a:r>
                        <a:rPr lang="it-IT" sz="2000" dirty="0"/>
                        <a:t>XXX</a:t>
                      </a:r>
                    </a:p>
                  </a:txBody>
                  <a:tcPr/>
                </a:tc>
                <a:tc>
                  <a:txBody>
                    <a:bodyPr/>
                    <a:lstStyle/>
                    <a:p>
                      <a:pPr algn="ctr"/>
                      <a:r>
                        <a:rPr lang="it-IT" sz="2000" dirty="0"/>
                        <a:t>-</a:t>
                      </a:r>
                    </a:p>
                  </a:txBody>
                  <a:tcPr/>
                </a:tc>
                <a:extLst>
                  <a:ext uri="{0D108BD9-81ED-4DB2-BD59-A6C34878D82A}">
                    <a16:rowId xmlns:a16="http://schemas.microsoft.com/office/drawing/2014/main" val="1736753440"/>
                  </a:ext>
                </a:extLst>
              </a:tr>
              <a:tr h="343085">
                <a:tc>
                  <a:txBody>
                    <a:bodyPr/>
                    <a:lstStyle/>
                    <a:p>
                      <a:r>
                        <a:rPr lang="it-IT" sz="1800" dirty="0">
                          <a:solidFill>
                            <a:srgbClr val="FF0000"/>
                          </a:solidFill>
                        </a:rPr>
                        <a:t>Interregionale </a:t>
                      </a:r>
                      <a:endParaRPr lang="it-IT" dirty="0"/>
                    </a:p>
                  </a:txBody>
                  <a:tcPr/>
                </a:tc>
                <a:tc>
                  <a:txBody>
                    <a:bodyPr/>
                    <a:lstStyle/>
                    <a:p>
                      <a:pPr algn="ctr"/>
                      <a:r>
                        <a:rPr lang="it-IT" sz="2000" dirty="0"/>
                        <a:t>XX</a:t>
                      </a:r>
                    </a:p>
                  </a:txBody>
                  <a:tcPr/>
                </a:tc>
                <a:tc>
                  <a:txBody>
                    <a:bodyPr/>
                    <a:lstStyle/>
                    <a:p>
                      <a:pPr algn="ctr"/>
                      <a:r>
                        <a:rPr lang="it-IT" sz="2000" dirty="0"/>
                        <a:t>X</a:t>
                      </a:r>
                    </a:p>
                  </a:txBody>
                  <a:tcPr/>
                </a:tc>
                <a:extLst>
                  <a:ext uri="{0D108BD9-81ED-4DB2-BD59-A6C34878D82A}">
                    <a16:rowId xmlns:a16="http://schemas.microsoft.com/office/drawing/2014/main" val="2109411741"/>
                  </a:ext>
                </a:extLst>
              </a:tr>
              <a:tr h="343085">
                <a:tc>
                  <a:txBody>
                    <a:bodyPr/>
                    <a:lstStyle/>
                    <a:p>
                      <a:r>
                        <a:rPr lang="it-IT" sz="1800" u="none" dirty="0">
                          <a:solidFill>
                            <a:srgbClr val="FF0000"/>
                          </a:solidFill>
                        </a:rPr>
                        <a:t>Internazionale</a:t>
                      </a:r>
                      <a:r>
                        <a:rPr lang="it-IT" sz="1800" u="none" dirty="0"/>
                        <a:t> </a:t>
                      </a:r>
                      <a:r>
                        <a:rPr lang="it-IT" sz="1800" dirty="0"/>
                        <a:t>(all’interno dell’UE)</a:t>
                      </a:r>
                      <a:endParaRPr lang="it-IT" dirty="0"/>
                    </a:p>
                  </a:txBody>
                  <a:tcPr/>
                </a:tc>
                <a:tc>
                  <a:txBody>
                    <a:bodyPr/>
                    <a:lstStyle/>
                    <a:p>
                      <a:pPr algn="ctr"/>
                      <a:r>
                        <a:rPr lang="it-IT" sz="2000" dirty="0"/>
                        <a:t>-</a:t>
                      </a:r>
                    </a:p>
                  </a:txBody>
                  <a:tcPr/>
                </a:tc>
                <a:tc>
                  <a:txBody>
                    <a:bodyPr/>
                    <a:lstStyle/>
                    <a:p>
                      <a:pPr algn="ctr"/>
                      <a:r>
                        <a:rPr lang="it-IT" sz="2000" dirty="0"/>
                        <a:t>XXX</a:t>
                      </a:r>
                    </a:p>
                  </a:txBody>
                  <a:tcPr/>
                </a:tc>
                <a:extLst>
                  <a:ext uri="{0D108BD9-81ED-4DB2-BD59-A6C34878D82A}">
                    <a16:rowId xmlns:a16="http://schemas.microsoft.com/office/drawing/2014/main" val="942442439"/>
                  </a:ext>
                </a:extLst>
              </a:tr>
            </a:tbl>
          </a:graphicData>
        </a:graphic>
      </p:graphicFrame>
      <p:sp>
        <p:nvSpPr>
          <p:cNvPr id="2" name="Ovale 1">
            <a:extLst>
              <a:ext uri="{FF2B5EF4-FFF2-40B4-BE49-F238E27FC236}">
                <a16:creationId xmlns:a16="http://schemas.microsoft.com/office/drawing/2014/main" id="{4F51BB96-6917-4F4A-8B32-90E7952C65B6}"/>
              </a:ext>
            </a:extLst>
          </p:cNvPr>
          <p:cNvSpPr/>
          <p:nvPr/>
        </p:nvSpPr>
        <p:spPr>
          <a:xfrm>
            <a:off x="8201152" y="3340608"/>
            <a:ext cx="532384" cy="52832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Ovale 6">
            <a:extLst>
              <a:ext uri="{FF2B5EF4-FFF2-40B4-BE49-F238E27FC236}">
                <a16:creationId xmlns:a16="http://schemas.microsoft.com/office/drawing/2014/main" id="{201AD9F8-9EDE-4802-8BF4-A75D30CF6CB3}"/>
              </a:ext>
            </a:extLst>
          </p:cNvPr>
          <p:cNvSpPr/>
          <p:nvPr/>
        </p:nvSpPr>
        <p:spPr>
          <a:xfrm>
            <a:off x="8207248" y="4094480"/>
            <a:ext cx="532384" cy="52832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Ovale 7">
            <a:extLst>
              <a:ext uri="{FF2B5EF4-FFF2-40B4-BE49-F238E27FC236}">
                <a16:creationId xmlns:a16="http://schemas.microsoft.com/office/drawing/2014/main" id="{490DB160-BE3B-4F1B-8096-62CF394ECEB7}"/>
              </a:ext>
            </a:extLst>
          </p:cNvPr>
          <p:cNvSpPr/>
          <p:nvPr/>
        </p:nvSpPr>
        <p:spPr>
          <a:xfrm>
            <a:off x="8201152" y="6078184"/>
            <a:ext cx="532384" cy="52832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a:extLst>
              <a:ext uri="{FF2B5EF4-FFF2-40B4-BE49-F238E27FC236}">
                <a16:creationId xmlns:a16="http://schemas.microsoft.com/office/drawing/2014/main" id="{52F2E171-4DD9-4A10-B11E-EDF2B491045B}"/>
              </a:ext>
            </a:extLst>
          </p:cNvPr>
          <p:cNvSpPr txBox="1"/>
          <p:nvPr/>
        </p:nvSpPr>
        <p:spPr>
          <a:xfrm>
            <a:off x="9697453" y="1461837"/>
            <a:ext cx="1894973" cy="2031325"/>
          </a:xfrm>
          <a:prstGeom prst="rect">
            <a:avLst/>
          </a:prstGeom>
          <a:noFill/>
        </p:spPr>
        <p:txBody>
          <a:bodyPr wrap="square" rtlCol="0">
            <a:spAutoFit/>
          </a:bodyPr>
          <a:lstStyle/>
          <a:p>
            <a:r>
              <a:rPr lang="it-IT" dirty="0"/>
              <a:t>Le X indicano la forza dei 3 livelli principali di competenza: esclusivo (XXX), condiviso (XX) e nazionale (X)</a:t>
            </a:r>
          </a:p>
        </p:txBody>
      </p:sp>
    </p:spTree>
    <p:extLst>
      <p:ext uri="{BB962C8B-B14F-4D97-AF65-F5344CB8AC3E}">
        <p14:creationId xmlns:p14="http://schemas.microsoft.com/office/powerpoint/2010/main" val="252834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4009" y="365125"/>
            <a:ext cx="6570905" cy="1325563"/>
          </a:xfrm>
        </p:spPr>
        <p:txBody>
          <a:bodyPr>
            <a:normAutofit fontScale="90000"/>
          </a:bodyPr>
          <a:lstStyle/>
          <a:p>
            <a:r>
              <a:rPr lang="it-IT" dirty="0"/>
              <a:t>Le ipotesi alla base della distribuzione delle competenze</a:t>
            </a:r>
            <a:endParaRPr lang="en-US" dirty="0"/>
          </a:p>
        </p:txBody>
      </p:sp>
      <p:sp>
        <p:nvSpPr>
          <p:cNvPr id="3" name="Segnaposto contenuto 2"/>
          <p:cNvSpPr>
            <a:spLocks noGrp="1"/>
          </p:cNvSpPr>
          <p:nvPr>
            <p:ph idx="1"/>
          </p:nvPr>
        </p:nvSpPr>
        <p:spPr>
          <a:xfrm>
            <a:off x="838200" y="1825625"/>
            <a:ext cx="5650149" cy="4351338"/>
          </a:xfrm>
        </p:spPr>
        <p:txBody>
          <a:bodyPr>
            <a:normAutofit fontScale="92500" lnSpcReduction="20000"/>
          </a:bodyPr>
          <a:lstStyle/>
          <a:p>
            <a:pPr marL="514350" indent="-514350">
              <a:buFont typeface="+mj-lt"/>
              <a:buAutoNum type="arabicPeriod"/>
            </a:pPr>
            <a:r>
              <a:rPr lang="it-IT" dirty="0"/>
              <a:t>La </a:t>
            </a:r>
            <a:r>
              <a:rPr lang="it-IT" dirty="0">
                <a:solidFill>
                  <a:srgbClr val="FF0000"/>
                </a:solidFill>
              </a:rPr>
              <a:t>mobilità delle merci e dei capitali è quasi perfetta</a:t>
            </a:r>
            <a:r>
              <a:rPr lang="it-IT" dirty="0"/>
              <a:t>, quella del </a:t>
            </a:r>
            <a:r>
              <a:rPr lang="it-IT" dirty="0">
                <a:hlinkClick r:id="rId2"/>
              </a:rPr>
              <a:t>lavoro</a:t>
            </a:r>
            <a:r>
              <a:rPr lang="it-IT" dirty="0"/>
              <a:t> è invece quasi nulla</a:t>
            </a:r>
          </a:p>
          <a:p>
            <a:pPr marL="514350" indent="-514350">
              <a:buFont typeface="+mj-lt"/>
              <a:buAutoNum type="arabicPeriod"/>
            </a:pPr>
            <a:r>
              <a:rPr lang="it-IT" dirty="0"/>
              <a:t>La </a:t>
            </a:r>
            <a:r>
              <a:rPr lang="it-IT" dirty="0">
                <a:solidFill>
                  <a:srgbClr val="FF0000"/>
                </a:solidFill>
              </a:rPr>
              <a:t>gestione del mercato unico è sotto la responsabilità dell’Unione</a:t>
            </a:r>
            <a:r>
              <a:rPr lang="it-IT" dirty="0"/>
              <a:t>, ma gli stati rimangono in concorrenza per le altre politiche di allocazione (solo sostegno UE).</a:t>
            </a:r>
          </a:p>
          <a:p>
            <a:pPr marL="514350" indent="-514350">
              <a:buFont typeface="+mj-lt"/>
              <a:buAutoNum type="arabicPeriod"/>
            </a:pPr>
            <a:r>
              <a:rPr lang="it-IT" dirty="0"/>
              <a:t>Il </a:t>
            </a:r>
            <a:r>
              <a:rPr lang="it-IT" dirty="0">
                <a:solidFill>
                  <a:srgbClr val="FF0000"/>
                </a:solidFill>
              </a:rPr>
              <a:t>mercato unico implica la moneta unica </a:t>
            </a:r>
            <a:r>
              <a:rPr lang="it-IT" dirty="0"/>
              <a:t>(dibattito molto acceso sul ruolo della moneta unica nell’intensificazione del commercio intra-UE).</a:t>
            </a:r>
          </a:p>
          <a:p>
            <a:endParaRPr lang="en-US" dirty="0"/>
          </a:p>
        </p:txBody>
      </p:sp>
      <p:sp>
        <p:nvSpPr>
          <p:cNvPr id="4" name="Segnaposto numero diapositiva 3"/>
          <p:cNvSpPr>
            <a:spLocks noGrp="1"/>
          </p:cNvSpPr>
          <p:nvPr>
            <p:ph type="sldNum" sz="quarter" idx="12"/>
          </p:nvPr>
        </p:nvSpPr>
        <p:spPr/>
        <p:txBody>
          <a:bodyPr/>
          <a:lstStyle/>
          <a:p>
            <a:fld id="{05F37082-10A1-4C54-A578-B5F5D1519421}" type="slidenum">
              <a:rPr lang="en-US" smtClean="0"/>
              <a:t>14</a:t>
            </a:fld>
            <a:endParaRPr lang="en-US"/>
          </a:p>
        </p:txBody>
      </p:sp>
      <p:pic>
        <p:nvPicPr>
          <p:cNvPr id="5" name="Immagine 4">
            <a:extLst>
              <a:ext uri="{FF2B5EF4-FFF2-40B4-BE49-F238E27FC236}">
                <a16:creationId xmlns:a16="http://schemas.microsoft.com/office/drawing/2014/main" id="{0329793D-F0DF-4D23-9473-56F1C4AC588C}"/>
              </a:ext>
            </a:extLst>
          </p:cNvPr>
          <p:cNvPicPr>
            <a:picLocks noChangeAspect="1"/>
          </p:cNvPicPr>
          <p:nvPr/>
        </p:nvPicPr>
        <p:blipFill>
          <a:blip r:embed="rId3"/>
          <a:stretch>
            <a:fillRect/>
          </a:stretch>
        </p:blipFill>
        <p:spPr>
          <a:xfrm>
            <a:off x="7047395" y="36972"/>
            <a:ext cx="4976483" cy="6821027"/>
          </a:xfrm>
          <a:prstGeom prst="rect">
            <a:avLst/>
          </a:prstGeom>
        </p:spPr>
      </p:pic>
      <p:sp>
        <p:nvSpPr>
          <p:cNvPr id="7" name="Freccia a destra 6">
            <a:extLst>
              <a:ext uri="{FF2B5EF4-FFF2-40B4-BE49-F238E27FC236}">
                <a16:creationId xmlns:a16="http://schemas.microsoft.com/office/drawing/2014/main" id="{2D27BD59-9024-486B-B458-5C36C00863D0}"/>
              </a:ext>
            </a:extLst>
          </p:cNvPr>
          <p:cNvSpPr/>
          <p:nvPr/>
        </p:nvSpPr>
        <p:spPr>
          <a:xfrm rot="3413311">
            <a:off x="10086848" y="260095"/>
            <a:ext cx="386080" cy="3291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753093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 ipotesi (</a:t>
            </a:r>
            <a:r>
              <a:rPr lang="it-IT" dirty="0" err="1"/>
              <a:t>cont</a:t>
            </a:r>
            <a:r>
              <a:rPr lang="it-IT" dirty="0"/>
              <a:t>,)</a:t>
            </a:r>
            <a:endParaRPr lang="en-US" dirty="0"/>
          </a:p>
        </p:txBody>
      </p:sp>
      <p:sp>
        <p:nvSpPr>
          <p:cNvPr id="3" name="Segnaposto contenuto 2"/>
          <p:cNvSpPr>
            <a:spLocks noGrp="1"/>
          </p:cNvSpPr>
          <p:nvPr>
            <p:ph idx="1"/>
          </p:nvPr>
        </p:nvSpPr>
        <p:spPr>
          <a:xfrm>
            <a:off x="809827" y="1575881"/>
            <a:ext cx="10572345" cy="2704290"/>
          </a:xfrm>
        </p:spPr>
        <p:txBody>
          <a:bodyPr>
            <a:normAutofit fontScale="85000" lnSpcReduction="20000"/>
          </a:bodyPr>
          <a:lstStyle/>
          <a:p>
            <a:pPr marL="514350" indent="-514350">
              <a:buFont typeface="+mj-lt"/>
              <a:buAutoNum type="arabicPeriod" startAt="4"/>
            </a:pPr>
            <a:r>
              <a:rPr lang="it-IT" dirty="0">
                <a:solidFill>
                  <a:srgbClr val="FF0000"/>
                </a:solidFill>
              </a:rPr>
              <a:t>La moneta unica non implica un bilancio federale </a:t>
            </a:r>
            <a:r>
              <a:rPr lang="it-IT" dirty="0">
                <a:highlight>
                  <a:srgbClr val="FFFF00"/>
                </a:highlight>
              </a:rPr>
              <a:t>ma una sorveglianza delle politiche di bilancio nazionali </a:t>
            </a:r>
            <a:r>
              <a:rPr lang="it-IT" dirty="0"/>
              <a:t>(il bilancio dell’UE ammonta solo all’1,24% del RNL di ogni paese membro=1/40 delle spese pubbliche dell’UE): Problema </a:t>
            </a:r>
            <a:r>
              <a:rPr lang="it-IT" dirty="0">
                <a:sym typeface="Symbol" panose="05050102010706020507" pitchFamily="18" charset="2"/>
              </a:rPr>
              <a:t> funzione di stabilizzazione mal definita</a:t>
            </a:r>
          </a:p>
          <a:p>
            <a:pPr marL="514350" indent="-514350">
              <a:buFont typeface="+mj-lt"/>
              <a:buAutoNum type="arabicPeriod" startAt="4"/>
            </a:pPr>
            <a:r>
              <a:rPr lang="it-IT" dirty="0"/>
              <a:t>L’Unione non interviene nella redistribuzione interpersonale, </a:t>
            </a:r>
            <a:r>
              <a:rPr lang="it-IT" dirty="0">
                <a:highlight>
                  <a:srgbClr val="FFFF00"/>
                </a:highlight>
              </a:rPr>
              <a:t>ma ha un ruolo di redistribuzione fra regioni e fra paesi</a:t>
            </a:r>
            <a:r>
              <a:rPr lang="it-IT" dirty="0"/>
              <a:t>.</a:t>
            </a:r>
          </a:p>
          <a:p>
            <a:pPr lvl="1"/>
            <a:r>
              <a:rPr lang="it-IT" dirty="0"/>
              <a:t>Fino agli anni ‘80 solo PAC</a:t>
            </a:r>
          </a:p>
          <a:p>
            <a:pPr lvl="1"/>
            <a:r>
              <a:rPr lang="it-IT" dirty="0"/>
              <a:t>Dall’inizio degli anni ‘80 aumento dei fondi strutturali a sostegno delle politiche regionali</a:t>
            </a:r>
          </a:p>
          <a:p>
            <a:pPr lvl="1"/>
            <a:r>
              <a:rPr lang="it-IT" dirty="0"/>
              <a:t>Riforma dei fondi nella programmazione 2014-2020</a:t>
            </a:r>
            <a:endParaRPr lang="en-US" dirty="0"/>
          </a:p>
        </p:txBody>
      </p:sp>
      <p:sp>
        <p:nvSpPr>
          <p:cNvPr id="4" name="Segnaposto numero diapositiva 3"/>
          <p:cNvSpPr>
            <a:spLocks noGrp="1"/>
          </p:cNvSpPr>
          <p:nvPr>
            <p:ph type="sldNum" sz="quarter" idx="12"/>
          </p:nvPr>
        </p:nvSpPr>
        <p:spPr/>
        <p:txBody>
          <a:bodyPr/>
          <a:lstStyle/>
          <a:p>
            <a:fld id="{05F37082-10A1-4C54-A578-B5F5D1519421}" type="slidenum">
              <a:rPr lang="en-US" smtClean="0"/>
              <a:t>15</a:t>
            </a:fld>
            <a:endParaRPr lang="en-US"/>
          </a:p>
        </p:txBody>
      </p:sp>
      <p:sp>
        <p:nvSpPr>
          <p:cNvPr id="6" name="CasellaDiTesto 5"/>
          <p:cNvSpPr txBox="1"/>
          <p:nvPr/>
        </p:nvSpPr>
        <p:spPr>
          <a:xfrm>
            <a:off x="3487928" y="4827824"/>
            <a:ext cx="4741672" cy="830997"/>
          </a:xfrm>
          <a:prstGeom prst="rect">
            <a:avLst/>
          </a:prstGeom>
          <a:noFill/>
        </p:spPr>
        <p:txBody>
          <a:bodyPr wrap="square" rtlCol="0">
            <a:spAutoFit/>
          </a:bodyPr>
          <a:lstStyle/>
          <a:p>
            <a:pPr algn="ctr"/>
            <a:r>
              <a:rPr lang="it-IT" sz="2400" dirty="0"/>
              <a:t>Programmi di finanziamento UE </a:t>
            </a:r>
          </a:p>
          <a:p>
            <a:pPr algn="ctr"/>
            <a:r>
              <a:rPr lang="it-IT" sz="2400" dirty="0">
                <a:hlinkClick r:id="rId2"/>
              </a:rPr>
              <a:t>Spesa 2021-2027</a:t>
            </a:r>
            <a:endParaRPr lang="en-US" sz="2400" dirty="0"/>
          </a:p>
        </p:txBody>
      </p:sp>
    </p:spTree>
    <p:extLst>
      <p:ext uri="{BB962C8B-B14F-4D97-AF65-F5344CB8AC3E}">
        <p14:creationId xmlns:p14="http://schemas.microsoft.com/office/powerpoint/2010/main" val="1048741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a:t>UE Federazione incompiuta e Politiche di Bilancio</a:t>
            </a:r>
            <a:endParaRPr lang="en-US" dirty="0"/>
          </a:p>
        </p:txBody>
      </p:sp>
      <p:sp>
        <p:nvSpPr>
          <p:cNvPr id="3" name="Sottotitolo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050479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UE: Una federazione incompiuta</a:t>
            </a:r>
            <a:endParaRPr lang="en-US" dirty="0"/>
          </a:p>
        </p:txBody>
      </p:sp>
      <p:sp>
        <p:nvSpPr>
          <p:cNvPr id="3" name="Segnaposto contenuto 2"/>
          <p:cNvSpPr>
            <a:spLocks noGrp="1"/>
          </p:cNvSpPr>
          <p:nvPr>
            <p:ph idx="1"/>
          </p:nvPr>
        </p:nvSpPr>
        <p:spPr>
          <a:xfrm>
            <a:off x="838200" y="1655074"/>
            <a:ext cx="10515600" cy="3524588"/>
          </a:xfrm>
        </p:spPr>
        <p:txBody>
          <a:bodyPr>
            <a:normAutofit fontScale="70000" lnSpcReduction="20000"/>
          </a:bodyPr>
          <a:lstStyle/>
          <a:p>
            <a:r>
              <a:rPr lang="it-IT" dirty="0"/>
              <a:t>Si tratta di un </a:t>
            </a:r>
            <a:r>
              <a:rPr lang="it-IT" dirty="0">
                <a:solidFill>
                  <a:srgbClr val="FF0000"/>
                </a:solidFill>
              </a:rPr>
              <a:t>modello originale di federazione </a:t>
            </a:r>
            <a:r>
              <a:rPr lang="it-IT" dirty="0"/>
              <a:t>che non è presente in altri accordi regionali (es. NAFTA o MERCOSUR), e ha un livello di integrazione inferiore a quello delle federazioni/confederazioni (mancano un bilancio federale vero – dal 10 al 30% dei RNL nazionali - e un mercato unico del lavoro)</a:t>
            </a:r>
          </a:p>
          <a:p>
            <a:r>
              <a:rPr lang="it-IT" dirty="0"/>
              <a:t>È un </a:t>
            </a:r>
            <a:r>
              <a:rPr lang="it-IT" dirty="0">
                <a:solidFill>
                  <a:srgbClr val="FF0000"/>
                </a:solidFill>
              </a:rPr>
              <a:t>compromesso sia politico che economico</a:t>
            </a:r>
            <a:r>
              <a:rPr lang="it-IT" dirty="0"/>
              <a:t>: i liberali, vedevano nell’integrazione il modo di liberalizzare i mercati dei beni e dei capitali, e i federalisti, vedevano nella integrazione il mezzo per far progredire la costruzione unitaria europea; sul piano economico un mercato unificato è un mezzo per accrescere il benessere e rilanciare la crescita</a:t>
            </a:r>
          </a:p>
          <a:p>
            <a:r>
              <a:rPr lang="it-IT" dirty="0">
                <a:solidFill>
                  <a:srgbClr val="FF0000"/>
                </a:solidFill>
              </a:rPr>
              <a:t>Un’area monetaria comune </a:t>
            </a:r>
            <a:r>
              <a:rPr lang="it-IT" dirty="0"/>
              <a:t>che deriva dall’osservazione del </a:t>
            </a:r>
            <a:r>
              <a:rPr lang="it-IT" b="1" dirty="0"/>
              <a:t>triangolo delle incompatibilità di </a:t>
            </a:r>
            <a:r>
              <a:rPr lang="it-IT" b="1" dirty="0" err="1"/>
              <a:t>Mundell</a:t>
            </a:r>
            <a:r>
              <a:rPr lang="it-IT" b="1" dirty="0"/>
              <a:t> (1961) </a:t>
            </a:r>
            <a:r>
              <a:rPr lang="it-IT" dirty="0"/>
              <a:t>(incompatibilità </a:t>
            </a:r>
            <a:r>
              <a:rPr lang="it-IT" u="sng" dirty="0"/>
              <a:t>fra libertà di circolazione dei capitali</a:t>
            </a:r>
            <a:r>
              <a:rPr lang="it-IT" dirty="0"/>
              <a:t>, </a:t>
            </a:r>
            <a:r>
              <a:rPr lang="it-IT" u="sng" dirty="0"/>
              <a:t>flessibilità del tasso di cambio</a:t>
            </a:r>
            <a:r>
              <a:rPr lang="it-IT" dirty="0"/>
              <a:t> e </a:t>
            </a:r>
            <a:r>
              <a:rPr lang="it-IT" u="sng" dirty="0"/>
              <a:t>autonomia della politica monetaria</a:t>
            </a:r>
            <a:r>
              <a:rPr lang="it-IT" dirty="0"/>
              <a:t>), ma che non rispetta le ipotesi della teoria delle </a:t>
            </a:r>
            <a:r>
              <a:rPr lang="it-IT" dirty="0">
                <a:solidFill>
                  <a:srgbClr val="FF0000"/>
                </a:solidFill>
              </a:rPr>
              <a:t>aree monetarie ottimali </a:t>
            </a:r>
            <a:r>
              <a:rPr lang="it-IT" dirty="0"/>
              <a:t>(</a:t>
            </a:r>
            <a:r>
              <a:rPr lang="it-IT" b="1" dirty="0"/>
              <a:t>3 principali criteri economici</a:t>
            </a:r>
            <a:r>
              <a:rPr lang="it-IT" dirty="0"/>
              <a:t>: </a:t>
            </a:r>
            <a:r>
              <a:rPr lang="it-IT" b="1" dirty="0">
                <a:solidFill>
                  <a:srgbClr val="0070C0"/>
                </a:solidFill>
              </a:rPr>
              <a:t>forte apertura al commercio </a:t>
            </a:r>
            <a:r>
              <a:rPr lang="it-IT" dirty="0"/>
              <a:t>e diversificazione delle esportazioni; </a:t>
            </a:r>
            <a:r>
              <a:rPr lang="it-IT" b="1" dirty="0">
                <a:solidFill>
                  <a:srgbClr val="0070C0"/>
                </a:solidFill>
              </a:rPr>
              <a:t>elevata mobilità e flessibilità</a:t>
            </a:r>
            <a:r>
              <a:rPr lang="it-IT" dirty="0">
                <a:solidFill>
                  <a:srgbClr val="0070C0"/>
                </a:solidFill>
              </a:rPr>
              <a:t> delle remunerazioni del fattore lavoro</a:t>
            </a:r>
            <a:r>
              <a:rPr lang="it-IT" dirty="0"/>
              <a:t>; </a:t>
            </a:r>
            <a:r>
              <a:rPr lang="it-IT" b="1" dirty="0">
                <a:solidFill>
                  <a:srgbClr val="0070C0"/>
                </a:solidFill>
              </a:rPr>
              <a:t>consistenti trasferimenti </a:t>
            </a:r>
            <a:r>
              <a:rPr lang="it-IT" dirty="0"/>
              <a:t>fiscali intra-area).</a:t>
            </a:r>
            <a:endParaRPr lang="en-US" dirty="0"/>
          </a:p>
        </p:txBody>
      </p:sp>
      <p:sp>
        <p:nvSpPr>
          <p:cNvPr id="4" name="Segnaposto numero diapositiva 3"/>
          <p:cNvSpPr>
            <a:spLocks noGrp="1"/>
          </p:cNvSpPr>
          <p:nvPr>
            <p:ph type="sldNum" sz="quarter" idx="12"/>
          </p:nvPr>
        </p:nvSpPr>
        <p:spPr/>
        <p:txBody>
          <a:bodyPr/>
          <a:lstStyle/>
          <a:p>
            <a:fld id="{05F37082-10A1-4C54-A578-B5F5D1519421}" type="slidenum">
              <a:rPr lang="en-US" smtClean="0"/>
              <a:t>17</a:t>
            </a:fld>
            <a:endParaRPr lang="en-US"/>
          </a:p>
        </p:txBody>
      </p:sp>
      <p:sp>
        <p:nvSpPr>
          <p:cNvPr id="5" name="CasellaDiTesto 4"/>
          <p:cNvSpPr txBox="1"/>
          <p:nvPr/>
        </p:nvSpPr>
        <p:spPr>
          <a:xfrm>
            <a:off x="1254868" y="5338583"/>
            <a:ext cx="9289915" cy="1200329"/>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just"/>
            <a:r>
              <a:rPr lang="it-IT" dirty="0" err="1"/>
              <a:t>Jürgen</a:t>
            </a:r>
            <a:r>
              <a:rPr lang="it-IT" dirty="0"/>
              <a:t> </a:t>
            </a:r>
            <a:r>
              <a:rPr lang="it-IT" dirty="0" err="1"/>
              <a:t>Habermas</a:t>
            </a:r>
            <a:r>
              <a:rPr lang="it-IT" dirty="0"/>
              <a:t> [2015] «l’Unione europea deve la sua esistenza agli sforzi di </a:t>
            </a:r>
            <a:r>
              <a:rPr lang="it-IT" dirty="0" err="1"/>
              <a:t>un’élite</a:t>
            </a:r>
            <a:r>
              <a:rPr lang="it-IT" dirty="0"/>
              <a:t> politica che ha potuto contare sul consenso passivo delle loro popolazioni più o meno indifferenti, fino a che la gente poteva considerare che l’Unione fosse nel loro interesse economico […]. L’Unione trae, pertanto, la sua legittimità dai risultati, non da un mandato politico conferito dai cittadini».</a:t>
            </a:r>
            <a:endParaRPr lang="en-US" dirty="0"/>
          </a:p>
        </p:txBody>
      </p:sp>
      <p:sp>
        <p:nvSpPr>
          <p:cNvPr id="6" name="Freccia in giù 5"/>
          <p:cNvSpPr/>
          <p:nvPr/>
        </p:nvSpPr>
        <p:spPr>
          <a:xfrm>
            <a:off x="5510719" y="5087385"/>
            <a:ext cx="389106" cy="2628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7025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7A1061-2954-4A5F-B4E9-1CDDF32E317C}"/>
              </a:ext>
            </a:extLst>
          </p:cNvPr>
          <p:cNvSpPr>
            <a:spLocks noGrp="1"/>
          </p:cNvSpPr>
          <p:nvPr>
            <p:ph type="title"/>
          </p:nvPr>
        </p:nvSpPr>
        <p:spPr/>
        <p:txBody>
          <a:bodyPr/>
          <a:lstStyle/>
          <a:p>
            <a:r>
              <a:rPr lang="it-IT" dirty="0"/>
              <a:t>Un primo confronto tra l’Unione Federale USA e l’Unione Europea: il bilancio di coesione</a:t>
            </a:r>
          </a:p>
        </p:txBody>
      </p:sp>
      <p:pic>
        <p:nvPicPr>
          <p:cNvPr id="4" name="Immagine 3">
            <a:extLst>
              <a:ext uri="{FF2B5EF4-FFF2-40B4-BE49-F238E27FC236}">
                <a16:creationId xmlns:a16="http://schemas.microsoft.com/office/drawing/2014/main" id="{ADCB6684-38BA-41C4-9B33-D936C00300B2}"/>
              </a:ext>
            </a:extLst>
          </p:cNvPr>
          <p:cNvPicPr>
            <a:picLocks noChangeAspect="1"/>
          </p:cNvPicPr>
          <p:nvPr/>
        </p:nvPicPr>
        <p:blipFill>
          <a:blip r:embed="rId2"/>
          <a:stretch>
            <a:fillRect/>
          </a:stretch>
        </p:blipFill>
        <p:spPr>
          <a:xfrm>
            <a:off x="1597572" y="1662176"/>
            <a:ext cx="8166608" cy="5035331"/>
          </a:xfrm>
          <a:prstGeom prst="rect">
            <a:avLst/>
          </a:prstGeom>
        </p:spPr>
      </p:pic>
      <p:sp>
        <p:nvSpPr>
          <p:cNvPr id="5" name="CasellaDiTesto 4">
            <a:extLst>
              <a:ext uri="{FF2B5EF4-FFF2-40B4-BE49-F238E27FC236}">
                <a16:creationId xmlns:a16="http://schemas.microsoft.com/office/drawing/2014/main" id="{79448390-97C4-46D5-9508-597310C08930}"/>
              </a:ext>
            </a:extLst>
          </p:cNvPr>
          <p:cNvSpPr txBox="1"/>
          <p:nvPr/>
        </p:nvSpPr>
        <p:spPr>
          <a:xfrm>
            <a:off x="9530080" y="5551424"/>
            <a:ext cx="2288032" cy="646331"/>
          </a:xfrm>
          <a:prstGeom prst="rect">
            <a:avLst/>
          </a:prstGeom>
          <a:noFill/>
        </p:spPr>
        <p:txBody>
          <a:bodyPr wrap="square" rtlCol="0">
            <a:spAutoFit/>
          </a:bodyPr>
          <a:lstStyle/>
          <a:p>
            <a:r>
              <a:rPr lang="it-IT" i="1" dirty="0"/>
              <a:t>Fonte: Rapporto Barca (2009), p. 10</a:t>
            </a:r>
          </a:p>
        </p:txBody>
      </p:sp>
      <p:sp>
        <p:nvSpPr>
          <p:cNvPr id="6" name="CasellaDiTesto 5">
            <a:extLst>
              <a:ext uri="{FF2B5EF4-FFF2-40B4-BE49-F238E27FC236}">
                <a16:creationId xmlns:a16="http://schemas.microsoft.com/office/drawing/2014/main" id="{44F3DB34-9EEA-4DCF-B8BC-08551808482A}"/>
              </a:ext>
            </a:extLst>
          </p:cNvPr>
          <p:cNvSpPr txBox="1"/>
          <p:nvPr/>
        </p:nvSpPr>
        <p:spPr>
          <a:xfrm>
            <a:off x="231648" y="2039112"/>
            <a:ext cx="1410208" cy="646331"/>
          </a:xfrm>
          <a:prstGeom prst="rect">
            <a:avLst/>
          </a:prstGeom>
          <a:noFill/>
        </p:spPr>
        <p:txBody>
          <a:bodyPr wrap="square" rtlCol="0">
            <a:spAutoFit/>
          </a:bodyPr>
          <a:lstStyle/>
          <a:p>
            <a:r>
              <a:rPr lang="it-IT" dirty="0"/>
              <a:t>Popolazione</a:t>
            </a:r>
          </a:p>
          <a:p>
            <a:r>
              <a:rPr lang="it-IT" dirty="0"/>
              <a:t>331 mil.</a:t>
            </a:r>
          </a:p>
        </p:txBody>
      </p:sp>
      <p:sp>
        <p:nvSpPr>
          <p:cNvPr id="7" name="CasellaDiTesto 6">
            <a:extLst>
              <a:ext uri="{FF2B5EF4-FFF2-40B4-BE49-F238E27FC236}">
                <a16:creationId xmlns:a16="http://schemas.microsoft.com/office/drawing/2014/main" id="{AB3D40D0-44CC-417A-B5BA-824D7F18A129}"/>
              </a:ext>
            </a:extLst>
          </p:cNvPr>
          <p:cNvSpPr txBox="1"/>
          <p:nvPr/>
        </p:nvSpPr>
        <p:spPr>
          <a:xfrm>
            <a:off x="9662160" y="2069592"/>
            <a:ext cx="1410208" cy="646331"/>
          </a:xfrm>
          <a:prstGeom prst="rect">
            <a:avLst/>
          </a:prstGeom>
          <a:noFill/>
        </p:spPr>
        <p:txBody>
          <a:bodyPr wrap="square" rtlCol="0">
            <a:spAutoFit/>
          </a:bodyPr>
          <a:lstStyle/>
          <a:p>
            <a:r>
              <a:rPr lang="it-IT" dirty="0"/>
              <a:t>Popolazione</a:t>
            </a:r>
          </a:p>
          <a:p>
            <a:r>
              <a:rPr lang="it-IT" dirty="0"/>
              <a:t>447 mil.</a:t>
            </a:r>
          </a:p>
        </p:txBody>
      </p:sp>
    </p:spTree>
    <p:extLst>
      <p:ext uri="{BB962C8B-B14F-4D97-AF65-F5344CB8AC3E}">
        <p14:creationId xmlns:p14="http://schemas.microsoft.com/office/powerpoint/2010/main" val="1016257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4CD3A5-0732-4988-8021-CF71E2DA7968}"/>
              </a:ext>
            </a:extLst>
          </p:cNvPr>
          <p:cNvSpPr>
            <a:spLocks noGrp="1"/>
          </p:cNvSpPr>
          <p:nvPr>
            <p:ph type="title"/>
          </p:nvPr>
        </p:nvSpPr>
        <p:spPr/>
        <p:txBody>
          <a:bodyPr/>
          <a:lstStyle/>
          <a:p>
            <a:r>
              <a:rPr lang="it-IT" dirty="0"/>
              <a:t>Gli effetti in termini distributivi e di crescita</a:t>
            </a:r>
          </a:p>
        </p:txBody>
      </p:sp>
      <p:pic>
        <p:nvPicPr>
          <p:cNvPr id="3" name="Immagine 2">
            <a:extLst>
              <a:ext uri="{FF2B5EF4-FFF2-40B4-BE49-F238E27FC236}">
                <a16:creationId xmlns:a16="http://schemas.microsoft.com/office/drawing/2014/main" id="{9112043F-A0A3-4FA1-9E37-731F7365D7D8}"/>
              </a:ext>
            </a:extLst>
          </p:cNvPr>
          <p:cNvPicPr>
            <a:picLocks noChangeAspect="1"/>
          </p:cNvPicPr>
          <p:nvPr/>
        </p:nvPicPr>
        <p:blipFill>
          <a:blip r:embed="rId2"/>
          <a:stretch>
            <a:fillRect/>
          </a:stretch>
        </p:blipFill>
        <p:spPr>
          <a:xfrm>
            <a:off x="2467548" y="1352681"/>
            <a:ext cx="6785479" cy="5505319"/>
          </a:xfrm>
          <a:prstGeom prst="rect">
            <a:avLst/>
          </a:prstGeom>
        </p:spPr>
      </p:pic>
      <p:sp>
        <p:nvSpPr>
          <p:cNvPr id="4" name="CasellaDiTesto 3">
            <a:extLst>
              <a:ext uri="{FF2B5EF4-FFF2-40B4-BE49-F238E27FC236}">
                <a16:creationId xmlns:a16="http://schemas.microsoft.com/office/drawing/2014/main" id="{37D260D7-272C-453C-8F48-8D9F7B26C32B}"/>
              </a:ext>
            </a:extLst>
          </p:cNvPr>
          <p:cNvSpPr txBox="1"/>
          <p:nvPr/>
        </p:nvSpPr>
        <p:spPr>
          <a:xfrm>
            <a:off x="9530080" y="5551424"/>
            <a:ext cx="2288032" cy="646331"/>
          </a:xfrm>
          <a:prstGeom prst="rect">
            <a:avLst/>
          </a:prstGeom>
          <a:noFill/>
        </p:spPr>
        <p:txBody>
          <a:bodyPr wrap="square" rtlCol="0">
            <a:spAutoFit/>
          </a:bodyPr>
          <a:lstStyle/>
          <a:p>
            <a:r>
              <a:rPr lang="it-IT" i="1" dirty="0"/>
              <a:t>Fonte: Rapporto Barca (2009), p. 12</a:t>
            </a:r>
          </a:p>
        </p:txBody>
      </p:sp>
    </p:spTree>
    <p:extLst>
      <p:ext uri="{BB962C8B-B14F-4D97-AF65-F5344CB8AC3E}">
        <p14:creationId xmlns:p14="http://schemas.microsoft.com/office/powerpoint/2010/main" val="2695930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IL Federalismo: il decentramento della PE interno ai Paesi</a:t>
            </a:r>
            <a:endParaRPr lang="en-US" dirty="0"/>
          </a:p>
        </p:txBody>
      </p:sp>
      <p:sp>
        <p:nvSpPr>
          <p:cNvPr id="3" name="Segnaposto contenuto 2"/>
          <p:cNvSpPr>
            <a:spLocks noGrp="1"/>
          </p:cNvSpPr>
          <p:nvPr>
            <p:ph idx="1"/>
          </p:nvPr>
        </p:nvSpPr>
        <p:spPr>
          <a:xfrm>
            <a:off x="838200" y="1825624"/>
            <a:ext cx="10515600" cy="4633541"/>
          </a:xfrm>
        </p:spPr>
        <p:txBody>
          <a:bodyPr>
            <a:normAutofit fontScale="77500" lnSpcReduction="20000"/>
          </a:bodyPr>
          <a:lstStyle/>
          <a:p>
            <a:r>
              <a:rPr lang="it-IT" dirty="0"/>
              <a:t>I governi operano a molteplici livelli (livello centrale e regionale/federale interno e intergovernativo a livello internazionale, come all’interno dell’UE)</a:t>
            </a:r>
          </a:p>
          <a:p>
            <a:r>
              <a:rPr lang="it-IT" b="1" dirty="0"/>
              <a:t>Problema</a:t>
            </a:r>
            <a:r>
              <a:rPr lang="it-IT" dirty="0"/>
              <a:t>: confronti non su contenuti ma su </a:t>
            </a:r>
            <a:r>
              <a:rPr lang="it-IT" dirty="0">
                <a:solidFill>
                  <a:srgbClr val="FF0000"/>
                </a:solidFill>
              </a:rPr>
              <a:t>questioni di competenza </a:t>
            </a:r>
            <a:r>
              <a:rPr lang="it-IT" dirty="0"/>
              <a:t>e occorre quindi in questo caso stabilire dei </a:t>
            </a:r>
            <a:r>
              <a:rPr lang="it-IT" dirty="0">
                <a:solidFill>
                  <a:srgbClr val="FF0000"/>
                </a:solidFill>
              </a:rPr>
              <a:t>criteri</a:t>
            </a:r>
            <a:r>
              <a:rPr lang="it-IT" dirty="0"/>
              <a:t> per l’assegnazione del livello decentrato delle competenze</a:t>
            </a:r>
          </a:p>
          <a:p>
            <a:r>
              <a:rPr lang="it-IT" dirty="0"/>
              <a:t>Se consideriamo ad es. il </a:t>
            </a:r>
            <a:r>
              <a:rPr lang="it-IT" u="sng" dirty="0"/>
              <a:t>federalismo fiscale</a:t>
            </a:r>
            <a:r>
              <a:rPr lang="it-IT" dirty="0"/>
              <a:t>: qui il criterio o principio fondamentale è </a:t>
            </a:r>
            <a:r>
              <a:rPr lang="it-IT" b="1" dirty="0">
                <a:solidFill>
                  <a:srgbClr val="FF0000"/>
                </a:solidFill>
              </a:rPr>
              <a:t>l’equivalenza fiscale</a:t>
            </a:r>
          </a:p>
          <a:p>
            <a:r>
              <a:rPr lang="it-IT" dirty="0"/>
              <a:t>Con le parole di A. Smith (1776): se le spese locali (provinciali, regionali) portano vantaggio solo a quell’area, allora esse devono essere sostenute da entrate locali. È ingiusto che tutta la società debba contribuire al beneficio limitato ad una parte soltanto.</a:t>
            </a:r>
          </a:p>
          <a:p>
            <a:r>
              <a:rPr lang="it-IT" dirty="0"/>
              <a:t>Questo significa ritornare al tema delle esternalità già esaminate in ambito internazionale: </a:t>
            </a:r>
            <a:r>
              <a:rPr lang="it-IT" dirty="0">
                <a:solidFill>
                  <a:srgbClr val="FF0000"/>
                </a:solidFill>
              </a:rPr>
              <a:t>una buona distribuzione delle competenze deve eliminare tali esternalità per migliorare invece l’efficienza negli interventi di PE</a:t>
            </a:r>
          </a:p>
          <a:p>
            <a:r>
              <a:rPr lang="it-IT" dirty="0"/>
              <a:t>Nella pratica questo principio non è sempre rispettato (costruita la piscina comunale vi accedono gli abitanti dei comuni vicini; costruita l’autostrada vi accedono i turisti stranieri…), ma il principio dell’equivalenza fiscale è un principio importante. </a:t>
            </a:r>
          </a:p>
          <a:p>
            <a:endParaRPr lang="en-US" dirty="0"/>
          </a:p>
        </p:txBody>
      </p:sp>
      <p:sp>
        <p:nvSpPr>
          <p:cNvPr id="4" name="Segnaposto numero diapositiva 3"/>
          <p:cNvSpPr>
            <a:spLocks noGrp="1"/>
          </p:cNvSpPr>
          <p:nvPr>
            <p:ph type="sldNum" sz="quarter" idx="12"/>
          </p:nvPr>
        </p:nvSpPr>
        <p:spPr/>
        <p:txBody>
          <a:bodyPr/>
          <a:lstStyle/>
          <a:p>
            <a:fld id="{05F37082-10A1-4C54-A578-B5F5D1519421}" type="slidenum">
              <a:rPr lang="en-US" smtClean="0"/>
              <a:t>2</a:t>
            </a:fld>
            <a:endParaRPr lang="en-US"/>
          </a:p>
        </p:txBody>
      </p:sp>
    </p:spTree>
    <p:extLst>
      <p:ext uri="{BB962C8B-B14F-4D97-AF65-F5344CB8AC3E}">
        <p14:creationId xmlns:p14="http://schemas.microsoft.com/office/powerpoint/2010/main" val="13138875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0C18E5C-0C44-49C6-B413-0C5747AE7133}"/>
              </a:ext>
            </a:extLst>
          </p:cNvPr>
          <p:cNvSpPr>
            <a:spLocks noGrp="1"/>
          </p:cNvSpPr>
          <p:nvPr>
            <p:ph type="title"/>
          </p:nvPr>
        </p:nvSpPr>
        <p:spPr/>
        <p:txBody>
          <a:bodyPr>
            <a:normAutofit fontScale="90000"/>
          </a:bodyPr>
          <a:lstStyle/>
          <a:p>
            <a:r>
              <a:rPr lang="it-IT" dirty="0"/>
              <a:t>… tuttavia anche negli USA con il calo demografico la situazione della mobilità della popolazione cambia</a:t>
            </a:r>
          </a:p>
        </p:txBody>
      </p:sp>
      <p:pic>
        <p:nvPicPr>
          <p:cNvPr id="3" name="Immagine 2">
            <a:extLst>
              <a:ext uri="{FF2B5EF4-FFF2-40B4-BE49-F238E27FC236}">
                <a16:creationId xmlns:a16="http://schemas.microsoft.com/office/drawing/2014/main" id="{7BB515BB-8050-4276-ACA8-19556164E99D}"/>
              </a:ext>
            </a:extLst>
          </p:cNvPr>
          <p:cNvPicPr>
            <a:picLocks noChangeAspect="1"/>
          </p:cNvPicPr>
          <p:nvPr/>
        </p:nvPicPr>
        <p:blipFill>
          <a:blip r:embed="rId2"/>
          <a:stretch>
            <a:fillRect/>
          </a:stretch>
        </p:blipFill>
        <p:spPr>
          <a:xfrm>
            <a:off x="1612011" y="1923732"/>
            <a:ext cx="7943850" cy="4676775"/>
          </a:xfrm>
          <a:prstGeom prst="rect">
            <a:avLst/>
          </a:prstGeom>
        </p:spPr>
      </p:pic>
    </p:spTree>
    <p:extLst>
      <p:ext uri="{BB962C8B-B14F-4D97-AF65-F5344CB8AC3E}">
        <p14:creationId xmlns:p14="http://schemas.microsoft.com/office/powerpoint/2010/main" val="39011299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Bilancio Pubblico: i concetti fondamentali</a:t>
            </a:r>
            <a:endParaRPr lang="en-US" dirty="0"/>
          </a:p>
        </p:txBody>
      </p:sp>
      <p:sp>
        <p:nvSpPr>
          <p:cNvPr id="3" name="Segnaposto contenuto 2"/>
          <p:cNvSpPr>
            <a:spLocks noGrp="1"/>
          </p:cNvSpPr>
          <p:nvPr>
            <p:ph idx="1"/>
          </p:nvPr>
        </p:nvSpPr>
        <p:spPr>
          <a:xfrm>
            <a:off x="838200" y="1825625"/>
            <a:ext cx="10515600" cy="4109045"/>
          </a:xfrm>
        </p:spPr>
        <p:txBody>
          <a:bodyPr>
            <a:normAutofit/>
          </a:bodyPr>
          <a:lstStyle/>
          <a:p>
            <a:r>
              <a:rPr lang="it-IT" dirty="0"/>
              <a:t>I governi si impegnano</a:t>
            </a:r>
          </a:p>
          <a:p>
            <a:pPr lvl="1"/>
            <a:r>
              <a:rPr lang="it-IT" dirty="0"/>
              <a:t>Nel </a:t>
            </a:r>
            <a:r>
              <a:rPr lang="it-IT" dirty="0">
                <a:solidFill>
                  <a:srgbClr val="FF0000"/>
                </a:solidFill>
              </a:rPr>
              <a:t>garantire</a:t>
            </a:r>
            <a:r>
              <a:rPr lang="it-IT" dirty="0"/>
              <a:t> alcune </a:t>
            </a:r>
            <a:r>
              <a:rPr lang="it-IT" dirty="0">
                <a:solidFill>
                  <a:srgbClr val="FF0000"/>
                </a:solidFill>
              </a:rPr>
              <a:t>spese pubbliche fondamentali</a:t>
            </a:r>
            <a:r>
              <a:rPr lang="it-IT" dirty="0"/>
              <a:t>: di funzionamento, di investimento, trasferimenti sociali, militari…</a:t>
            </a:r>
          </a:p>
          <a:p>
            <a:pPr lvl="1"/>
            <a:r>
              <a:rPr lang="it-IT" dirty="0"/>
              <a:t>Nel </a:t>
            </a:r>
            <a:r>
              <a:rPr lang="it-IT" dirty="0">
                <a:solidFill>
                  <a:srgbClr val="FF0000"/>
                </a:solidFill>
              </a:rPr>
              <a:t>provvedere al loro finanziamento</a:t>
            </a:r>
            <a:r>
              <a:rPr lang="it-IT" dirty="0"/>
              <a:t>: con prelievi obbligatori (imposte e contributi sociali), con l’indebitamento (emissione del debito pubblico) o con la creazione della moneta (emissione della moneta da parte della BC)</a:t>
            </a:r>
          </a:p>
          <a:p>
            <a:r>
              <a:rPr lang="it-IT" dirty="0"/>
              <a:t>Lo fanno in un </a:t>
            </a:r>
            <a:r>
              <a:rPr lang="it-IT" dirty="0">
                <a:solidFill>
                  <a:srgbClr val="FF0000"/>
                </a:solidFill>
              </a:rPr>
              <a:t>documento di previsione</a:t>
            </a:r>
            <a:r>
              <a:rPr lang="it-IT" dirty="0"/>
              <a:t>: il BILANCIO pubblico</a:t>
            </a:r>
          </a:p>
          <a:p>
            <a:pPr lvl="1"/>
            <a:r>
              <a:rPr lang="it-IT" dirty="0"/>
              <a:t>Lo possono redigere: lo Stato centrale o le PA (*) / gli Stati Federati</a:t>
            </a:r>
          </a:p>
          <a:p>
            <a:pPr lvl="1"/>
            <a:r>
              <a:rPr lang="it-IT" dirty="0"/>
              <a:t>Vi sono iscritte l’origine delle ENTRATE e le modalità d’IMPIEGO della spesa</a:t>
            </a:r>
          </a:p>
          <a:p>
            <a:pPr lvl="1"/>
            <a:r>
              <a:rPr lang="it-IT" dirty="0"/>
              <a:t>Il Bilancio ha una </a:t>
            </a:r>
            <a:r>
              <a:rPr lang="it-IT" dirty="0">
                <a:solidFill>
                  <a:srgbClr val="FF0000"/>
                </a:solidFill>
              </a:rPr>
              <a:t>duplice funzione</a:t>
            </a:r>
            <a:r>
              <a:rPr lang="it-IT" dirty="0"/>
              <a:t>: </a:t>
            </a:r>
            <a:r>
              <a:rPr lang="it-IT" b="1" dirty="0"/>
              <a:t>autorizzativa</a:t>
            </a:r>
            <a:r>
              <a:rPr lang="it-IT" dirty="0"/>
              <a:t> e </a:t>
            </a:r>
            <a:r>
              <a:rPr lang="it-IT" b="1" dirty="0"/>
              <a:t>di contenimento </a:t>
            </a:r>
            <a:endParaRPr lang="en-US" b="1" dirty="0"/>
          </a:p>
        </p:txBody>
      </p:sp>
      <p:sp>
        <p:nvSpPr>
          <p:cNvPr id="4" name="Rettangolo 3"/>
          <p:cNvSpPr/>
          <p:nvPr/>
        </p:nvSpPr>
        <p:spPr>
          <a:xfrm>
            <a:off x="672084" y="5849695"/>
            <a:ext cx="10847832" cy="92333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r>
              <a:rPr lang="it-IT" dirty="0">
                <a:latin typeface="DejaVuSerifCondensed"/>
              </a:rPr>
              <a:t>(*) È costituita da: a) </a:t>
            </a:r>
            <a:r>
              <a:rPr lang="it-IT" b="1" dirty="0">
                <a:latin typeface="DejaVuSerifCondensed-Bold"/>
              </a:rPr>
              <a:t>ENTI STRUMENTALI</a:t>
            </a:r>
            <a:r>
              <a:rPr lang="it-IT" dirty="0">
                <a:latin typeface="DejaVuSerifCondensed"/>
              </a:rPr>
              <a:t>, con specifici compiti (es. enti previdenziali, quali INPS, INAIL); b) </a:t>
            </a:r>
            <a:r>
              <a:rPr lang="it-IT" b="1" dirty="0">
                <a:latin typeface="DejaVuSerifCondensed-Bold"/>
              </a:rPr>
              <a:t>ENTI AD AUTONOMIA FUNZIONALE</a:t>
            </a:r>
            <a:r>
              <a:rPr lang="it-IT" dirty="0">
                <a:latin typeface="DejaVuSerifCondensed"/>
              </a:rPr>
              <a:t>, (es. Camere di commercio, Università, Enti di ricerca, Ordini professionali, Federazioni sportive); c) </a:t>
            </a:r>
            <a:r>
              <a:rPr lang="it-IT" b="1" dirty="0">
                <a:latin typeface="DejaVuSerifCondensed-Bold"/>
              </a:rPr>
              <a:t>ENTI PUBBLICI IN FORMA SOCIETARIA </a:t>
            </a:r>
            <a:r>
              <a:rPr lang="it-IT" dirty="0">
                <a:latin typeface="DejaVuSerifCondensed"/>
              </a:rPr>
              <a:t>(ANAS,FSI…).</a:t>
            </a:r>
            <a:endParaRPr lang="en-US" dirty="0"/>
          </a:p>
        </p:txBody>
      </p:sp>
    </p:spTree>
    <p:extLst>
      <p:ext uri="{BB962C8B-B14F-4D97-AF65-F5344CB8AC3E}">
        <p14:creationId xmlns:p14="http://schemas.microsoft.com/office/powerpoint/2010/main" val="5421147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a:t>Un bilancio redatto nell’ambito delle regole e dei trattati europei</a:t>
            </a:r>
            <a:endParaRPr lang="en-US" dirty="0"/>
          </a:p>
        </p:txBody>
      </p:sp>
      <p:sp>
        <p:nvSpPr>
          <p:cNvPr id="4" name="Segnaposto contenuto 3"/>
          <p:cNvSpPr>
            <a:spLocks noGrp="1"/>
          </p:cNvSpPr>
          <p:nvPr>
            <p:ph idx="1"/>
          </p:nvPr>
        </p:nvSpPr>
        <p:spPr/>
        <p:txBody>
          <a:bodyPr>
            <a:normAutofit fontScale="85000" lnSpcReduction="20000"/>
          </a:bodyPr>
          <a:lstStyle/>
          <a:p>
            <a:r>
              <a:rPr lang="it-IT" i="1" dirty="0">
                <a:solidFill>
                  <a:srgbClr val="212529"/>
                </a:solidFill>
              </a:rPr>
              <a:t>[…] La vita del bilancio è essenzialmente caratterizzata dal </a:t>
            </a:r>
            <a:r>
              <a:rPr lang="it-IT" i="1" dirty="0">
                <a:solidFill>
                  <a:srgbClr val="FF0000"/>
                </a:solidFill>
              </a:rPr>
              <a:t>confronto tra l'Italia e le Istituzioni dell'Unione europea</a:t>
            </a:r>
            <a:r>
              <a:rPr lang="it-IT" i="1" dirty="0">
                <a:solidFill>
                  <a:srgbClr val="212529"/>
                </a:solidFill>
              </a:rPr>
              <a:t>, alla ricerca dell'equilibrio tra le esigenze del Paese e il rispetto dei trattati e delle regole di </a:t>
            </a:r>
            <a:r>
              <a:rPr lang="it-IT" i="1" dirty="0" err="1">
                <a:solidFill>
                  <a:srgbClr val="212529"/>
                </a:solidFill>
              </a:rPr>
              <a:t>governance</a:t>
            </a:r>
            <a:r>
              <a:rPr lang="it-IT" i="1" dirty="0">
                <a:solidFill>
                  <a:srgbClr val="212529"/>
                </a:solidFill>
              </a:rPr>
              <a:t> della finanza pubblica europea.</a:t>
            </a:r>
            <a:endParaRPr lang="en-US" dirty="0"/>
          </a:p>
          <a:p>
            <a:r>
              <a:rPr lang="it-IT" dirty="0">
                <a:solidFill>
                  <a:srgbClr val="212529"/>
                </a:solidFill>
              </a:rPr>
              <a:t>È previsto dalla </a:t>
            </a:r>
            <a:r>
              <a:rPr lang="it-IT" u="sng" dirty="0">
                <a:solidFill>
                  <a:srgbClr val="212529"/>
                </a:solidFill>
              </a:rPr>
              <a:t>Costituzione italiana </a:t>
            </a:r>
            <a:r>
              <a:rPr lang="it-IT" dirty="0">
                <a:solidFill>
                  <a:srgbClr val="212529"/>
                </a:solidFill>
              </a:rPr>
              <a:t>“lo Stato assicura l'equilibrio tra le entrate e le spese del proprio bilancio, tenendo conto delle fasi avverse e delle fasi favorevoli del ciclo economico” (</a:t>
            </a:r>
            <a:r>
              <a:rPr lang="it-IT" b="1" dirty="0">
                <a:solidFill>
                  <a:srgbClr val="212529"/>
                </a:solidFill>
              </a:rPr>
              <a:t>articolo 81</a:t>
            </a:r>
            <a:r>
              <a:rPr lang="it-IT" dirty="0">
                <a:solidFill>
                  <a:srgbClr val="212529"/>
                </a:solidFill>
              </a:rPr>
              <a:t>, il cosiddetto </a:t>
            </a:r>
            <a:r>
              <a:rPr lang="it-IT" dirty="0">
                <a:solidFill>
                  <a:srgbClr val="FF0000"/>
                </a:solidFill>
              </a:rPr>
              <a:t>vincolo del pareggio di bilancio</a:t>
            </a:r>
            <a:r>
              <a:rPr lang="it-IT" dirty="0">
                <a:solidFill>
                  <a:srgbClr val="212529"/>
                </a:solidFill>
              </a:rPr>
              <a:t>), e alla </a:t>
            </a:r>
            <a:r>
              <a:rPr lang="it-IT" u="sng" dirty="0">
                <a:solidFill>
                  <a:srgbClr val="212529"/>
                </a:solidFill>
              </a:rPr>
              <a:t>Legge di Contabilità e Finanza pubblica </a:t>
            </a:r>
            <a:r>
              <a:rPr lang="it-IT" dirty="0">
                <a:solidFill>
                  <a:srgbClr val="212529"/>
                </a:solidFill>
              </a:rPr>
              <a:t>(Legge 31 dicembre 2009, n. 196)</a:t>
            </a:r>
            <a:endParaRPr lang="it-IT" dirty="0"/>
          </a:p>
          <a:p>
            <a:r>
              <a:rPr lang="it-IT" dirty="0"/>
              <a:t>I diversi </a:t>
            </a:r>
            <a:r>
              <a:rPr lang="it-IT" u="sng" dirty="0"/>
              <a:t>strumenti per il coordinamento della politica di bilancio con l’UE</a:t>
            </a:r>
            <a:r>
              <a:rPr lang="it-IT" dirty="0"/>
              <a:t>: </a:t>
            </a:r>
          </a:p>
          <a:p>
            <a:pPr lvl="1"/>
            <a:r>
              <a:rPr lang="it-IT" dirty="0"/>
              <a:t>il Trattato sul Funzionamento dell’Unione Europea (TFUE) </a:t>
            </a:r>
          </a:p>
          <a:p>
            <a:pPr lvl="1"/>
            <a:r>
              <a:rPr lang="it-IT" dirty="0"/>
              <a:t>assieme ai più stringenti vincoli del cosiddetto </a:t>
            </a:r>
            <a:r>
              <a:rPr lang="it-IT" dirty="0" err="1"/>
              <a:t>Six</a:t>
            </a:r>
            <a:r>
              <a:rPr lang="it-IT" dirty="0"/>
              <a:t> pack (2011), </a:t>
            </a:r>
          </a:p>
          <a:p>
            <a:pPr lvl="1"/>
            <a:r>
              <a:rPr lang="it-IT" dirty="0"/>
              <a:t>Del Two pack (2013) e del </a:t>
            </a:r>
          </a:p>
          <a:p>
            <a:pPr lvl="1"/>
            <a:r>
              <a:rPr lang="it-IT" dirty="0"/>
              <a:t>Fiscal Compact (2012), ovvero il Trattato sulla stabilità, coordinamento e </a:t>
            </a:r>
            <a:r>
              <a:rPr lang="it-IT" dirty="0" err="1"/>
              <a:t>governance</a:t>
            </a:r>
            <a:r>
              <a:rPr lang="it-IT" dirty="0"/>
              <a:t> nell’Unione economica e monetaria.</a:t>
            </a:r>
            <a:endParaRPr lang="en-US" dirty="0"/>
          </a:p>
        </p:txBody>
      </p:sp>
    </p:spTree>
    <p:extLst>
      <p:ext uri="{BB962C8B-B14F-4D97-AF65-F5344CB8AC3E}">
        <p14:creationId xmlns:p14="http://schemas.microsoft.com/office/powerpoint/2010/main" val="34227550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51875B-B530-447C-9EC8-2A2CA01F2EBA}"/>
              </a:ext>
            </a:extLst>
          </p:cNvPr>
          <p:cNvSpPr>
            <a:spLocks noGrp="1"/>
          </p:cNvSpPr>
          <p:nvPr>
            <p:ph type="title"/>
          </p:nvPr>
        </p:nvSpPr>
        <p:spPr/>
        <p:txBody>
          <a:bodyPr/>
          <a:lstStyle/>
          <a:p>
            <a:r>
              <a:rPr lang="it-IT" dirty="0"/>
              <a:t>La crisi da Covid-19 e la clausola di sospensione</a:t>
            </a:r>
          </a:p>
        </p:txBody>
      </p:sp>
      <p:sp>
        <p:nvSpPr>
          <p:cNvPr id="3" name="Segnaposto contenuto 2">
            <a:extLst>
              <a:ext uri="{FF2B5EF4-FFF2-40B4-BE49-F238E27FC236}">
                <a16:creationId xmlns:a16="http://schemas.microsoft.com/office/drawing/2014/main" id="{FDD4669B-2660-4FB6-83AE-9FA808B264A4}"/>
              </a:ext>
            </a:extLst>
          </p:cNvPr>
          <p:cNvSpPr>
            <a:spLocks noGrp="1"/>
          </p:cNvSpPr>
          <p:nvPr>
            <p:ph idx="1"/>
          </p:nvPr>
        </p:nvSpPr>
        <p:spPr>
          <a:xfrm>
            <a:off x="838200" y="1690688"/>
            <a:ext cx="10515600" cy="4839127"/>
          </a:xfrm>
        </p:spPr>
        <p:txBody>
          <a:bodyPr>
            <a:normAutofit fontScale="77500" lnSpcReduction="20000"/>
          </a:bodyPr>
          <a:lstStyle/>
          <a:p>
            <a:r>
              <a:rPr lang="it-IT" dirty="0"/>
              <a:t>Nel 2019 la presidente della CE ha iniziato un periodo di confronto per la modifica delle regole sul PSC</a:t>
            </a:r>
          </a:p>
          <a:p>
            <a:r>
              <a:rPr lang="it-IT" dirty="0"/>
              <a:t>2020 Pandemia. Attivazione della “clausola di salvaguardia generale” (general </a:t>
            </a:r>
            <a:r>
              <a:rPr lang="it-IT" dirty="0" err="1"/>
              <a:t>escape</a:t>
            </a:r>
            <a:r>
              <a:rPr lang="it-IT" dirty="0"/>
              <a:t> </a:t>
            </a:r>
            <a:r>
              <a:rPr lang="it-IT" dirty="0" err="1"/>
              <a:t>clause</a:t>
            </a:r>
            <a:r>
              <a:rPr lang="it-IT" dirty="0"/>
              <a:t>) del Patto di stabilità e crescita il </a:t>
            </a:r>
            <a:r>
              <a:rPr lang="it-IT" b="1" dirty="0"/>
              <a:t>19 marzo 2020 </a:t>
            </a:r>
            <a:endParaRPr lang="it-IT" dirty="0"/>
          </a:p>
          <a:p>
            <a:r>
              <a:rPr lang="it-IT" dirty="0"/>
              <a:t>Il «Temporary framework», adottato dalla Commissione europea e successivamente modificato, integrato e </a:t>
            </a:r>
            <a:r>
              <a:rPr lang="it-IT" b="1" dirty="0"/>
              <a:t>prorogato sino al 31 dicembre 2023</a:t>
            </a:r>
            <a:r>
              <a:rPr lang="it-IT" dirty="0"/>
              <a:t>, in considerazione del protrarsi della pandemia e dell’insorgere della crisi energetica e della guerra in Ucraina, è volto </a:t>
            </a:r>
            <a:r>
              <a:rPr lang="it-IT" u="sng" dirty="0"/>
              <a:t>a consentire agli Stati membri di approntare misure di sostegno alle imprese</a:t>
            </a:r>
            <a:r>
              <a:rPr lang="it-IT" dirty="0"/>
              <a:t> duramente colpite dalla crisi, sfruttando la flessibilità massima prevista dalle norme sugli aiuti di Stato.</a:t>
            </a:r>
          </a:p>
          <a:p>
            <a:r>
              <a:rPr lang="it-IT" dirty="0"/>
              <a:t>Si è adottato, cioè, un «Quadro temporaneo per gli Aiuti di Stato» a sostegno dell’economia, all’introduzione di misure di emergenza come il </a:t>
            </a:r>
            <a:r>
              <a:rPr lang="it-IT" b="1" dirty="0"/>
              <a:t>SURE</a:t>
            </a:r>
            <a:r>
              <a:rPr lang="it-IT" dirty="0"/>
              <a:t> (</a:t>
            </a:r>
            <a:r>
              <a:rPr lang="it-IT" i="1" dirty="0"/>
              <a:t>Support to mitigate </a:t>
            </a:r>
            <a:r>
              <a:rPr lang="it-IT" i="1" dirty="0" err="1"/>
              <a:t>Unemployment</a:t>
            </a:r>
            <a:r>
              <a:rPr lang="it-IT" i="1" dirty="0"/>
              <a:t> Risks in</a:t>
            </a:r>
            <a:r>
              <a:rPr lang="it-IT" dirty="0"/>
              <a:t> </a:t>
            </a:r>
            <a:r>
              <a:rPr lang="it-IT" i="1" dirty="0"/>
              <a:t>Emergency</a:t>
            </a:r>
            <a:r>
              <a:rPr lang="it-IT" dirty="0"/>
              <a:t>), lo strumento di sostegno temporaneo per mitigare i rischi di disoccupazione, e al varo del programma </a:t>
            </a:r>
            <a:r>
              <a:rPr lang="it-IT" b="1" i="1" dirty="0" err="1"/>
              <a:t>Next</a:t>
            </a:r>
            <a:r>
              <a:rPr lang="it-IT" b="1" i="1" dirty="0"/>
              <a:t> Generation EU</a:t>
            </a:r>
            <a:r>
              <a:rPr lang="it-IT" dirty="0"/>
              <a:t> per finanziarie investimenti e riforme. Si stima che gli interventi di politica fiscale varati dagli Stati membri dell’UE, compresi gli ammortizzatori automatici, ammontino al 19% del PIL nel periodo 2020-2022. Ancora, nel marzo del 2022 l’azione </a:t>
            </a:r>
            <a:r>
              <a:rPr lang="it-IT" b="1" dirty="0" err="1"/>
              <a:t>REPowerEU</a:t>
            </a:r>
            <a:r>
              <a:rPr lang="it-IT" dirty="0"/>
              <a:t> per un’energia più sicura e più sostenibile.</a:t>
            </a:r>
          </a:p>
        </p:txBody>
      </p:sp>
    </p:spTree>
    <p:extLst>
      <p:ext uri="{BB962C8B-B14F-4D97-AF65-F5344CB8AC3E}">
        <p14:creationId xmlns:p14="http://schemas.microsoft.com/office/powerpoint/2010/main" val="18125723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819489-AB96-46C2-AF3A-86C49655317C}"/>
              </a:ext>
            </a:extLst>
          </p:cNvPr>
          <p:cNvSpPr>
            <a:spLocks noGrp="1"/>
          </p:cNvSpPr>
          <p:nvPr>
            <p:ph type="title"/>
          </p:nvPr>
        </p:nvSpPr>
        <p:spPr/>
        <p:txBody>
          <a:bodyPr/>
          <a:lstStyle/>
          <a:p>
            <a:r>
              <a:rPr lang="it-IT" dirty="0"/>
              <a:t>La revisione della </a:t>
            </a:r>
            <a:r>
              <a:rPr lang="it-IT" dirty="0" err="1"/>
              <a:t>governance</a:t>
            </a:r>
            <a:r>
              <a:rPr lang="it-IT" dirty="0"/>
              <a:t> economica</a:t>
            </a:r>
          </a:p>
        </p:txBody>
      </p:sp>
      <p:sp>
        <p:nvSpPr>
          <p:cNvPr id="3" name="Segnaposto contenuto 2">
            <a:extLst>
              <a:ext uri="{FF2B5EF4-FFF2-40B4-BE49-F238E27FC236}">
                <a16:creationId xmlns:a16="http://schemas.microsoft.com/office/drawing/2014/main" id="{EE1813A4-4CB6-4A7F-AE2A-15962C0EAFDB}"/>
              </a:ext>
            </a:extLst>
          </p:cNvPr>
          <p:cNvSpPr>
            <a:spLocks noGrp="1"/>
          </p:cNvSpPr>
          <p:nvPr>
            <p:ph idx="1"/>
          </p:nvPr>
        </p:nvSpPr>
        <p:spPr/>
        <p:txBody>
          <a:bodyPr/>
          <a:lstStyle/>
          <a:p>
            <a:r>
              <a:rPr lang="it-IT" dirty="0"/>
              <a:t>La crisi da Covid-19 ha reso necessaria una revisione della </a:t>
            </a:r>
            <a:r>
              <a:rPr lang="it-IT" dirty="0" err="1"/>
              <a:t>governance</a:t>
            </a:r>
            <a:r>
              <a:rPr lang="it-IT" dirty="0"/>
              <a:t> europea in merito alla politica economica:</a:t>
            </a:r>
            <a:endParaRPr lang="it-IT" dirty="0">
              <a:hlinkClick r:id="rId2"/>
            </a:endParaRPr>
          </a:p>
          <a:p>
            <a:r>
              <a:rPr lang="it-IT" dirty="0">
                <a:hlinkClick r:id="rId2"/>
              </a:rPr>
              <a:t>https://economy-finance.ec.europa.eu/economic-and-fiscal-governance/economic-governance-review_en</a:t>
            </a:r>
            <a:r>
              <a:rPr lang="it-IT" dirty="0"/>
              <a:t> </a:t>
            </a:r>
          </a:p>
          <a:p>
            <a:r>
              <a:rPr lang="it-IT" dirty="0"/>
              <a:t>La revisione ha richiesto il contributo dei Paesi Membri per stabilire i punti chiave dello sviluppo futuro dell’UE</a:t>
            </a:r>
          </a:p>
          <a:p>
            <a:r>
              <a:rPr lang="it-IT" dirty="0"/>
              <a:t>Il Contributo del governo italiano si trova qui: </a:t>
            </a:r>
            <a:r>
              <a:rPr lang="it-IT" dirty="0">
                <a:hlinkClick r:id="rId3"/>
              </a:rPr>
              <a:t>https://www.politicheeuropee.gov.it/media/6373/futuroeuropa_volume_web.pdf</a:t>
            </a:r>
            <a:r>
              <a:rPr lang="it-IT" dirty="0"/>
              <a:t> </a:t>
            </a:r>
          </a:p>
        </p:txBody>
      </p:sp>
    </p:spTree>
    <p:extLst>
      <p:ext uri="{BB962C8B-B14F-4D97-AF65-F5344CB8AC3E}">
        <p14:creationId xmlns:p14="http://schemas.microsoft.com/office/powerpoint/2010/main" val="9580306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292D18AD-1115-4644-A95E-8EF1A79D2B7F}"/>
              </a:ext>
            </a:extLst>
          </p:cNvPr>
          <p:cNvSpPr>
            <a:spLocks noGrp="1"/>
          </p:cNvSpPr>
          <p:nvPr>
            <p:ph type="title"/>
          </p:nvPr>
        </p:nvSpPr>
        <p:spPr/>
        <p:txBody>
          <a:bodyPr/>
          <a:lstStyle/>
          <a:p>
            <a:r>
              <a:rPr lang="it-IT" dirty="0"/>
              <a:t>Il Bilancio dell’UE</a:t>
            </a:r>
          </a:p>
        </p:txBody>
      </p:sp>
      <p:sp>
        <p:nvSpPr>
          <p:cNvPr id="5" name="Segnaposto testo 4">
            <a:extLst>
              <a:ext uri="{FF2B5EF4-FFF2-40B4-BE49-F238E27FC236}">
                <a16:creationId xmlns:a16="http://schemas.microsoft.com/office/drawing/2014/main" id="{37C6F41D-902C-4C5A-A351-A2177C767DF4}"/>
              </a:ext>
            </a:extLst>
          </p:cNvPr>
          <p:cNvSpPr>
            <a:spLocks noGrp="1"/>
          </p:cNvSpPr>
          <p:nvPr>
            <p:ph type="body" idx="1"/>
          </p:nvPr>
        </p:nvSpPr>
        <p:spPr/>
        <p:txBody>
          <a:bodyPr/>
          <a:lstStyle/>
          <a:p>
            <a:r>
              <a:rPr lang="it-IT" dirty="0"/>
              <a:t>Le tempistiche</a:t>
            </a:r>
          </a:p>
          <a:p>
            <a:r>
              <a:rPr lang="it-IT" dirty="0"/>
              <a:t>La spesa e i suoi obiettivi (impegni e pagamenti)</a:t>
            </a:r>
          </a:p>
          <a:p>
            <a:r>
              <a:rPr lang="it-IT" dirty="0"/>
              <a:t>Le entrate e i finanziamenti aggiuntivi</a:t>
            </a:r>
          </a:p>
        </p:txBody>
      </p:sp>
    </p:spTree>
    <p:extLst>
      <p:ext uri="{BB962C8B-B14F-4D97-AF65-F5344CB8AC3E}">
        <p14:creationId xmlns:p14="http://schemas.microsoft.com/office/powerpoint/2010/main" val="39530314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Le procedure di adozione del B</a:t>
            </a:r>
            <a:r>
              <a:rPr lang="en-US" b="1" dirty="0" err="1"/>
              <a:t>ilancio</a:t>
            </a:r>
            <a:r>
              <a:rPr lang="en-US" b="1" dirty="0"/>
              <a:t> </a:t>
            </a:r>
            <a:r>
              <a:rPr lang="en-US" b="1" dirty="0" err="1"/>
              <a:t>europeo</a:t>
            </a:r>
            <a:r>
              <a:rPr lang="en-US" b="1" dirty="0"/>
              <a:t> e </a:t>
            </a:r>
            <a:r>
              <a:rPr lang="en-US" b="1" dirty="0" err="1"/>
              <a:t>il</a:t>
            </a:r>
            <a:r>
              <a:rPr lang="en-US" b="1" dirty="0"/>
              <a:t> </a:t>
            </a:r>
            <a:r>
              <a:rPr lang="en-US" b="1" dirty="0" err="1"/>
              <a:t>Bilancio</a:t>
            </a:r>
            <a:r>
              <a:rPr lang="en-US" b="1" dirty="0"/>
              <a:t> </a:t>
            </a:r>
            <a:r>
              <a:rPr lang="en-US" b="1" dirty="0" err="1"/>
              <a:t>pluriennale</a:t>
            </a:r>
            <a:endParaRPr lang="en-US" dirty="0"/>
          </a:p>
        </p:txBody>
      </p:sp>
      <p:sp>
        <p:nvSpPr>
          <p:cNvPr id="3" name="Segnaposto contenuto 2"/>
          <p:cNvSpPr>
            <a:spLocks noGrp="1"/>
          </p:cNvSpPr>
          <p:nvPr>
            <p:ph idx="1"/>
          </p:nvPr>
        </p:nvSpPr>
        <p:spPr>
          <a:xfrm>
            <a:off x="353568" y="1789048"/>
            <a:ext cx="5955792" cy="4712335"/>
          </a:xfrm>
        </p:spPr>
        <p:txBody>
          <a:bodyPr>
            <a:normAutofit fontScale="70000" lnSpcReduction="20000"/>
          </a:bodyPr>
          <a:lstStyle/>
          <a:p>
            <a:r>
              <a:rPr lang="it-IT" dirty="0"/>
              <a:t>La </a:t>
            </a:r>
            <a:r>
              <a:rPr lang="it-IT" b="1" dirty="0"/>
              <a:t>Commissione</a:t>
            </a:r>
            <a:r>
              <a:rPr lang="it-IT" dirty="0"/>
              <a:t>, il </a:t>
            </a:r>
            <a:r>
              <a:rPr lang="it-IT" b="1" dirty="0"/>
              <a:t>Parlamento</a:t>
            </a:r>
            <a:r>
              <a:rPr lang="it-IT" dirty="0"/>
              <a:t> e il </a:t>
            </a:r>
            <a:r>
              <a:rPr lang="it-IT" b="1" dirty="0"/>
              <a:t>Consiglio</a:t>
            </a:r>
            <a:r>
              <a:rPr lang="it-IT" dirty="0"/>
              <a:t> svolgono ruoli diversi e hanno diverse competenze nell’iter decisionale del bilancio.</a:t>
            </a:r>
          </a:p>
          <a:p>
            <a:r>
              <a:rPr lang="it-IT" dirty="0"/>
              <a:t>L’iter comincia con</a:t>
            </a:r>
            <a:r>
              <a:rPr lang="it-IT" dirty="0">
                <a:solidFill>
                  <a:srgbClr val="FF0000"/>
                </a:solidFill>
              </a:rPr>
              <a:t> l’adozione del quadro finanziario pluriennale da parte del Consiglio</a:t>
            </a:r>
            <a:r>
              <a:rPr lang="it-IT" dirty="0"/>
              <a:t>, previo parere favorevole del Parlamento europeo espresso a maggioranza dei parlamentari.</a:t>
            </a:r>
          </a:p>
          <a:p>
            <a:r>
              <a:rPr lang="it-IT" dirty="0"/>
              <a:t>Il quadro finanziario pluriennale, che copre </a:t>
            </a:r>
            <a:r>
              <a:rPr lang="it-IT" dirty="0">
                <a:solidFill>
                  <a:srgbClr val="FF0000"/>
                </a:solidFill>
              </a:rPr>
              <a:t>almeno cinque anni</a:t>
            </a:r>
            <a:r>
              <a:rPr lang="it-IT" dirty="0"/>
              <a:t>, stabilisce per ogni capitolo i limiti massimi annui (noti come «</a:t>
            </a:r>
            <a:r>
              <a:rPr lang="it-IT" dirty="0">
                <a:solidFill>
                  <a:srgbClr val="FF0000"/>
                </a:solidFill>
              </a:rPr>
              <a:t>massimali</a:t>
            </a:r>
            <a:r>
              <a:rPr lang="it-IT" dirty="0"/>
              <a:t>») che i bilanci devono rispettare di anno in anno.</a:t>
            </a:r>
          </a:p>
          <a:p>
            <a:r>
              <a:rPr lang="it-IT" dirty="0"/>
              <a:t>Si tratta pertanto di uno strumento in grado di garantire al tempo stesso una programmazione di spesa di lungo termine e la flessibilità del </a:t>
            </a:r>
            <a:r>
              <a:rPr lang="en-US" dirty="0" err="1"/>
              <a:t>bilancio</a:t>
            </a:r>
            <a:r>
              <a:rPr lang="en-US" dirty="0"/>
              <a:t>.</a:t>
            </a:r>
          </a:p>
          <a:p>
            <a:r>
              <a:rPr lang="it-IT" dirty="0"/>
              <a:t>Il </a:t>
            </a:r>
            <a:r>
              <a:rPr lang="it-IT" dirty="0">
                <a:solidFill>
                  <a:srgbClr val="FF0000"/>
                </a:solidFill>
              </a:rPr>
              <a:t>quadro finanziario pluriennale attualmente in vigore è quello 2021-2027 </a:t>
            </a:r>
            <a:r>
              <a:rPr lang="it-IT" dirty="0"/>
              <a:t>e copre un periodo di sette anni, ma siamo anche nella fase conclusiva del precedente 2014 al 2020, che si chiuderà nel 2023.</a:t>
            </a:r>
            <a:endParaRPr lang="en-US" dirty="0"/>
          </a:p>
        </p:txBody>
      </p:sp>
      <p:pic>
        <p:nvPicPr>
          <p:cNvPr id="5" name="Immagine 4"/>
          <p:cNvPicPr>
            <a:picLocks noChangeAspect="1"/>
          </p:cNvPicPr>
          <p:nvPr/>
        </p:nvPicPr>
        <p:blipFill>
          <a:blip r:embed="rId2"/>
          <a:stretch>
            <a:fillRect/>
          </a:stretch>
        </p:blipFill>
        <p:spPr>
          <a:xfrm>
            <a:off x="6232199" y="2394028"/>
            <a:ext cx="5959801" cy="3203800"/>
          </a:xfrm>
          <a:prstGeom prst="rect">
            <a:avLst/>
          </a:prstGeom>
        </p:spPr>
      </p:pic>
    </p:spTree>
    <p:extLst>
      <p:ext uri="{BB962C8B-B14F-4D97-AF65-F5344CB8AC3E}">
        <p14:creationId xmlns:p14="http://schemas.microsoft.com/office/powerpoint/2010/main" val="4219598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b="1" dirty="0"/>
              <a:t>Il </a:t>
            </a:r>
            <a:r>
              <a:rPr lang="en-US" b="1" dirty="0" err="1"/>
              <a:t>quadro</a:t>
            </a:r>
            <a:r>
              <a:rPr lang="en-US" b="1" dirty="0"/>
              <a:t> </a:t>
            </a:r>
            <a:r>
              <a:rPr lang="en-US" b="1" dirty="0" err="1"/>
              <a:t>finanziario</a:t>
            </a:r>
            <a:r>
              <a:rPr lang="en-US" b="1" dirty="0"/>
              <a:t> </a:t>
            </a:r>
            <a:r>
              <a:rPr lang="en-US" b="1" dirty="0" err="1"/>
              <a:t>pluriennale</a:t>
            </a:r>
            <a:endParaRPr lang="en-US" dirty="0"/>
          </a:p>
        </p:txBody>
      </p:sp>
      <p:sp>
        <p:nvSpPr>
          <p:cNvPr id="3" name="Segnaposto contenuto 2"/>
          <p:cNvSpPr>
            <a:spLocks noGrp="1"/>
          </p:cNvSpPr>
          <p:nvPr>
            <p:ph idx="1"/>
          </p:nvPr>
        </p:nvSpPr>
        <p:spPr/>
        <p:txBody>
          <a:bodyPr>
            <a:normAutofit lnSpcReduction="10000"/>
          </a:bodyPr>
          <a:lstStyle/>
          <a:p>
            <a:r>
              <a:rPr lang="it-IT" dirty="0"/>
              <a:t>La Commissione redige una proposta di partenza che sottopone al Consiglio ed al Parlamento;</a:t>
            </a:r>
          </a:p>
          <a:p>
            <a:r>
              <a:rPr lang="it-IT" dirty="0"/>
              <a:t>Il Consiglio adotta una posizione sulla proposta della Commissione, con eventuali emendamenti, e trasmette il </a:t>
            </a:r>
            <a:r>
              <a:rPr lang="en-US" dirty="0" err="1"/>
              <a:t>testo</a:t>
            </a:r>
            <a:r>
              <a:rPr lang="en-US" dirty="0"/>
              <a:t> al </a:t>
            </a:r>
            <a:r>
              <a:rPr lang="en-US" dirty="0" err="1"/>
              <a:t>Parlamento</a:t>
            </a:r>
            <a:r>
              <a:rPr lang="en-US" dirty="0"/>
              <a:t>;</a:t>
            </a:r>
          </a:p>
          <a:p>
            <a:r>
              <a:rPr lang="it-IT" dirty="0"/>
              <a:t>Il Parlamento può adottare il testo del Consiglio oppure respingerlo con osservazioni e/o emendamenti;</a:t>
            </a:r>
          </a:p>
          <a:p>
            <a:r>
              <a:rPr lang="it-IT" dirty="0"/>
              <a:t>Se il Consiglio non accetta le indicazioni del Parlamento, si adottano le così dette </a:t>
            </a:r>
            <a:r>
              <a:rPr lang="it-IT" dirty="0">
                <a:solidFill>
                  <a:srgbClr val="FF0000"/>
                </a:solidFill>
              </a:rPr>
              <a:t>procedure di conciliazione</a:t>
            </a:r>
            <a:r>
              <a:rPr lang="it-IT" dirty="0"/>
              <a:t>.</a:t>
            </a:r>
          </a:p>
          <a:p>
            <a:r>
              <a:rPr lang="it-IT" dirty="0"/>
              <a:t>L’attuale </a:t>
            </a:r>
            <a:r>
              <a:rPr lang="it-IT" dirty="0">
                <a:hlinkClick r:id="rId2"/>
              </a:rPr>
              <a:t>QFP</a:t>
            </a:r>
            <a:r>
              <a:rPr lang="it-IT" dirty="0"/>
              <a:t> </a:t>
            </a:r>
            <a:r>
              <a:rPr lang="it-IT" dirty="0">
                <a:solidFill>
                  <a:srgbClr val="FF0000"/>
                </a:solidFill>
              </a:rPr>
              <a:t>fase di negoziazione </a:t>
            </a:r>
            <a:r>
              <a:rPr lang="it-IT" dirty="0"/>
              <a:t>è iniziata con una proposta della Commissione Europea nel 2018</a:t>
            </a:r>
          </a:p>
          <a:p>
            <a:endParaRPr lang="en-US" dirty="0"/>
          </a:p>
        </p:txBody>
      </p:sp>
    </p:spTree>
    <p:extLst>
      <p:ext uri="{BB962C8B-B14F-4D97-AF65-F5344CB8AC3E}">
        <p14:creationId xmlns:p14="http://schemas.microsoft.com/office/powerpoint/2010/main" val="31873726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F48A1030-939D-401A-BF16-8A2202DA073A}"/>
              </a:ext>
            </a:extLst>
          </p:cNvPr>
          <p:cNvSpPr>
            <a:spLocks noGrp="1"/>
          </p:cNvSpPr>
          <p:nvPr>
            <p:ph type="title"/>
          </p:nvPr>
        </p:nvSpPr>
        <p:spPr/>
        <p:txBody>
          <a:bodyPr/>
          <a:lstStyle/>
          <a:p>
            <a:r>
              <a:rPr lang="it-IT" b="1" dirty="0"/>
              <a:t>Il bilancio annuale</a:t>
            </a:r>
            <a:r>
              <a:rPr lang="it-IT" dirty="0"/>
              <a:t>: </a:t>
            </a:r>
            <a:br>
              <a:rPr lang="it-IT" dirty="0"/>
            </a:br>
            <a:r>
              <a:rPr lang="it-IT" dirty="0"/>
              <a:t>Le tempistiche</a:t>
            </a:r>
          </a:p>
        </p:txBody>
      </p:sp>
      <p:pic>
        <p:nvPicPr>
          <p:cNvPr id="5" name="Immagine 4">
            <a:extLst>
              <a:ext uri="{FF2B5EF4-FFF2-40B4-BE49-F238E27FC236}">
                <a16:creationId xmlns:a16="http://schemas.microsoft.com/office/drawing/2014/main" id="{7BF1337E-30B7-41CC-993C-E1081D41B55E}"/>
              </a:ext>
            </a:extLst>
          </p:cNvPr>
          <p:cNvPicPr>
            <a:picLocks noChangeAspect="1"/>
          </p:cNvPicPr>
          <p:nvPr/>
        </p:nvPicPr>
        <p:blipFill>
          <a:blip r:embed="rId2"/>
          <a:stretch>
            <a:fillRect/>
          </a:stretch>
        </p:blipFill>
        <p:spPr>
          <a:xfrm>
            <a:off x="6504292" y="-33867"/>
            <a:ext cx="3899350" cy="6858000"/>
          </a:xfrm>
          <a:prstGeom prst="rect">
            <a:avLst/>
          </a:prstGeom>
        </p:spPr>
      </p:pic>
      <p:sp>
        <p:nvSpPr>
          <p:cNvPr id="6" name="Rettangolo 5">
            <a:extLst>
              <a:ext uri="{FF2B5EF4-FFF2-40B4-BE49-F238E27FC236}">
                <a16:creationId xmlns:a16="http://schemas.microsoft.com/office/drawing/2014/main" id="{8E037470-9DCF-4F41-8FF4-42A7CCBF487F}"/>
              </a:ext>
            </a:extLst>
          </p:cNvPr>
          <p:cNvSpPr/>
          <p:nvPr/>
        </p:nvSpPr>
        <p:spPr>
          <a:xfrm>
            <a:off x="408292" y="1557636"/>
            <a:ext cx="6096000" cy="1754326"/>
          </a:xfrm>
          <a:prstGeom prst="rect">
            <a:avLst/>
          </a:prstGeom>
        </p:spPr>
        <p:txBody>
          <a:bodyPr>
            <a:spAutoFit/>
          </a:bodyPr>
          <a:lstStyle/>
          <a:p>
            <a:r>
              <a:rPr lang="it-IT" dirty="0">
                <a:solidFill>
                  <a:srgbClr val="3F4A52"/>
                </a:solidFill>
                <a:latin typeface="Open Sans"/>
              </a:rPr>
              <a:t>I bilanci annuali devono inserirsi nei limiti di spesa (massimali) stabiliti dal </a:t>
            </a:r>
            <a:r>
              <a:rPr lang="it-IT" b="1" dirty="0">
                <a:solidFill>
                  <a:srgbClr val="3F4A52"/>
                </a:solidFill>
                <a:latin typeface="Open Sans"/>
              </a:rPr>
              <a:t>quadro finanziario pluriennale</a:t>
            </a:r>
            <a:r>
              <a:rPr lang="it-IT" dirty="0">
                <a:solidFill>
                  <a:srgbClr val="3F4A52"/>
                </a:solidFill>
                <a:latin typeface="Open Sans"/>
              </a:rPr>
              <a:t> (QFP), il bilancio a lungo termine dell’UE. Quello attuale comprende un settennio: 2021-2027.</a:t>
            </a:r>
          </a:p>
          <a:p>
            <a:r>
              <a:rPr lang="it-IT" dirty="0"/>
              <a:t>L'</a:t>
            </a:r>
            <a:r>
              <a:rPr lang="it-IT" b="1" dirty="0"/>
              <a:t>articolo 314 del trattato sul funzionamento dell'UE</a:t>
            </a:r>
            <a:r>
              <a:rPr lang="it-IT" dirty="0"/>
              <a:t> stabilisce la procedura di adozione del bilancio.</a:t>
            </a:r>
          </a:p>
        </p:txBody>
      </p:sp>
      <p:sp>
        <p:nvSpPr>
          <p:cNvPr id="7" name="Rettangolo 6">
            <a:extLst>
              <a:ext uri="{FF2B5EF4-FFF2-40B4-BE49-F238E27FC236}">
                <a16:creationId xmlns:a16="http://schemas.microsoft.com/office/drawing/2014/main" id="{DCD53079-9F8A-4FE6-ABDA-8AEA1A123A6D}"/>
              </a:ext>
            </a:extLst>
          </p:cNvPr>
          <p:cNvSpPr/>
          <p:nvPr/>
        </p:nvSpPr>
        <p:spPr>
          <a:xfrm>
            <a:off x="460263" y="3363436"/>
            <a:ext cx="6096000" cy="3139321"/>
          </a:xfrm>
          <a:prstGeom prst="rect">
            <a:avLst/>
          </a:prstGeom>
        </p:spPr>
        <p:txBody>
          <a:bodyPr>
            <a:spAutoFit/>
          </a:bodyPr>
          <a:lstStyle/>
          <a:p>
            <a:r>
              <a:rPr lang="it-IT" dirty="0">
                <a:solidFill>
                  <a:srgbClr val="3F4A52"/>
                </a:solidFill>
                <a:latin typeface="Open Sans"/>
              </a:rPr>
              <a:t>l bilancio annuale dell'UE è approvato dal </a:t>
            </a:r>
            <a:r>
              <a:rPr lang="it-IT" b="1" dirty="0">
                <a:solidFill>
                  <a:srgbClr val="3F4A52"/>
                </a:solidFill>
                <a:latin typeface="Open Sans"/>
              </a:rPr>
              <a:t>Consiglio</a:t>
            </a:r>
            <a:r>
              <a:rPr lang="it-IT" dirty="0">
                <a:solidFill>
                  <a:srgbClr val="3F4A52"/>
                </a:solidFill>
                <a:latin typeface="Open Sans"/>
              </a:rPr>
              <a:t> e dal </a:t>
            </a:r>
            <a:r>
              <a:rPr lang="it-IT" b="1" dirty="0">
                <a:solidFill>
                  <a:srgbClr val="3F4A52"/>
                </a:solidFill>
                <a:latin typeface="Open Sans"/>
              </a:rPr>
              <a:t>Parlamento europeo</a:t>
            </a:r>
            <a:r>
              <a:rPr lang="it-IT" dirty="0">
                <a:solidFill>
                  <a:srgbClr val="3F4A52"/>
                </a:solidFill>
                <a:latin typeface="Open Sans"/>
              </a:rPr>
              <a:t>. Il progetto di bilancio è </a:t>
            </a:r>
            <a:r>
              <a:rPr lang="it-IT" b="1" dirty="0">
                <a:solidFill>
                  <a:srgbClr val="3F4A52"/>
                </a:solidFill>
                <a:latin typeface="Open Sans"/>
              </a:rPr>
              <a:t>proposto dalla Commissione europea</a:t>
            </a:r>
            <a:r>
              <a:rPr lang="it-IT" dirty="0">
                <a:solidFill>
                  <a:srgbClr val="3F4A52"/>
                </a:solidFill>
                <a:latin typeface="Open Sans"/>
              </a:rPr>
              <a:t>.</a:t>
            </a:r>
          </a:p>
          <a:p>
            <a:pPr marL="342900" indent="-342900">
              <a:buAutoNum type="arabicPeriod"/>
            </a:pPr>
            <a:r>
              <a:rPr lang="it-IT" dirty="0">
                <a:solidFill>
                  <a:srgbClr val="3F4A52"/>
                </a:solidFill>
                <a:latin typeface="Open Sans"/>
              </a:rPr>
              <a:t>Il Consiglio e il Parlamento europeo decidono su </a:t>
            </a:r>
            <a:r>
              <a:rPr lang="it-IT" b="1" dirty="0">
                <a:solidFill>
                  <a:srgbClr val="3F4A52"/>
                </a:solidFill>
                <a:latin typeface="Open Sans"/>
              </a:rPr>
              <a:t>base paritaria</a:t>
            </a:r>
            <a:r>
              <a:rPr lang="it-IT" dirty="0">
                <a:solidFill>
                  <a:srgbClr val="3F4A52"/>
                </a:solidFill>
                <a:latin typeface="Open Sans"/>
              </a:rPr>
              <a:t>.</a:t>
            </a:r>
          </a:p>
          <a:p>
            <a:pPr marL="342900" indent="-342900">
              <a:buAutoNum type="arabicPeriod"/>
            </a:pPr>
            <a:r>
              <a:rPr lang="it-IT" dirty="0"/>
              <a:t>Una volta raggiunto un accordo, il Consiglio e il Parlamento europeo dispongono di </a:t>
            </a:r>
            <a:r>
              <a:rPr lang="it-IT" b="1" dirty="0"/>
              <a:t>14 giorni per procedere alla sua approvazione formale</a:t>
            </a:r>
            <a:r>
              <a:rPr lang="it-IT" dirty="0"/>
              <a:t>.</a:t>
            </a:r>
          </a:p>
          <a:p>
            <a:pPr marL="342900" indent="-342900">
              <a:buAutoNum type="arabicPeriod"/>
            </a:pPr>
            <a:r>
              <a:rPr lang="it-IT" dirty="0"/>
              <a:t>Se il Consiglio e il Parlamento europeo non raggiungono un accordo, la Commissione deve presentare un nuovo progetto di bilancio annuale.</a:t>
            </a:r>
            <a:endParaRPr lang="it-IT" b="0" i="0" dirty="0">
              <a:solidFill>
                <a:srgbClr val="3F4A52"/>
              </a:solidFill>
              <a:effectLst/>
              <a:latin typeface="Open Sans"/>
            </a:endParaRPr>
          </a:p>
        </p:txBody>
      </p:sp>
    </p:spTree>
    <p:extLst>
      <p:ext uri="{BB962C8B-B14F-4D97-AF65-F5344CB8AC3E}">
        <p14:creationId xmlns:p14="http://schemas.microsoft.com/office/powerpoint/2010/main" val="20403041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hlinkClick r:id="rId2"/>
              </a:rPr>
              <a:t>Il bilancio annuale</a:t>
            </a:r>
            <a:r>
              <a:rPr lang="it-IT" dirty="0"/>
              <a:t>: la struttura</a:t>
            </a:r>
            <a:endParaRPr lang="en-US" dirty="0"/>
          </a:p>
        </p:txBody>
      </p:sp>
      <p:sp>
        <p:nvSpPr>
          <p:cNvPr id="6" name="Segnaposto contenuto 5"/>
          <p:cNvSpPr>
            <a:spLocks noGrp="1"/>
          </p:cNvSpPr>
          <p:nvPr>
            <p:ph idx="1"/>
          </p:nvPr>
        </p:nvSpPr>
        <p:spPr/>
        <p:txBody>
          <a:bodyPr>
            <a:normAutofit fontScale="92500" lnSpcReduction="10000"/>
          </a:bodyPr>
          <a:lstStyle/>
          <a:p>
            <a:r>
              <a:rPr lang="it-IT" dirty="0"/>
              <a:t>Il Bilancio annuale dell’Unione europea (UE) equivale a circa l’1 % del Reddito Nazionale dell’UE, un importo pro capite per cittadino UE pari all’incirca a 240 euro.</a:t>
            </a:r>
          </a:p>
          <a:p>
            <a:r>
              <a:rPr lang="it-IT" dirty="0"/>
              <a:t>Gli interventi e i progetti finanziati dal bilancio UE rispecchiano le priorità stabilite dall’Unione in un determinato momento. Essi sono raggruppati in grandi categorie di spesa (i cosiddetti «</a:t>
            </a:r>
            <a:r>
              <a:rPr lang="it-IT" dirty="0">
                <a:solidFill>
                  <a:srgbClr val="FF0000"/>
                </a:solidFill>
              </a:rPr>
              <a:t>capitoli</a:t>
            </a:r>
            <a:r>
              <a:rPr lang="it-IT" dirty="0"/>
              <a:t>») e in base a </a:t>
            </a:r>
            <a:r>
              <a:rPr lang="it-IT" b="1" dirty="0"/>
              <a:t>30 </a:t>
            </a:r>
            <a:r>
              <a:rPr lang="en-US" b="1" dirty="0"/>
              <a:t>diverse </a:t>
            </a:r>
            <a:r>
              <a:rPr lang="en-US" b="1" dirty="0" err="1"/>
              <a:t>aree</a:t>
            </a:r>
            <a:r>
              <a:rPr lang="en-US" b="1" dirty="0"/>
              <a:t> </a:t>
            </a:r>
            <a:r>
              <a:rPr lang="en-US" b="1" dirty="0" err="1"/>
              <a:t>d’intervento</a:t>
            </a:r>
            <a:r>
              <a:rPr lang="en-US" dirty="0"/>
              <a:t>.</a:t>
            </a:r>
          </a:p>
          <a:p>
            <a:r>
              <a:rPr lang="it-IT" dirty="0"/>
              <a:t>Il bilancio UE finanzia interventi e progetti in settori nei quali tutti gli Stati membri hanno deciso di agire nell’ambito dell’Unione, e questo perché, come abbiamo già sottolineato, in determinati campi, è possibile massimizzare i risultati e ridurre le spese unendo </a:t>
            </a:r>
            <a:r>
              <a:rPr lang="en-US" dirty="0"/>
              <a:t>le </a:t>
            </a:r>
            <a:r>
              <a:rPr lang="en-US" dirty="0" err="1"/>
              <a:t>forze</a:t>
            </a:r>
            <a:r>
              <a:rPr lang="en-US" dirty="0"/>
              <a:t> (</a:t>
            </a:r>
            <a:r>
              <a:rPr lang="en-US" dirty="0" err="1"/>
              <a:t>esternalità</a:t>
            </a:r>
            <a:r>
              <a:rPr lang="en-US" dirty="0"/>
              <a:t> ed </a:t>
            </a:r>
            <a:r>
              <a:rPr lang="en-US" dirty="0" err="1"/>
              <a:t>economie</a:t>
            </a:r>
            <a:r>
              <a:rPr lang="en-US" dirty="0"/>
              <a:t> di </a:t>
            </a:r>
            <a:r>
              <a:rPr lang="en-US" dirty="0" err="1"/>
              <a:t>scala</a:t>
            </a:r>
            <a:r>
              <a:rPr lang="en-US" dirty="0"/>
              <a:t>).</a:t>
            </a:r>
          </a:p>
        </p:txBody>
      </p:sp>
      <p:sp>
        <p:nvSpPr>
          <p:cNvPr id="4" name="Segnaposto numero diapositiva 3"/>
          <p:cNvSpPr>
            <a:spLocks noGrp="1"/>
          </p:cNvSpPr>
          <p:nvPr>
            <p:ph type="sldNum" sz="quarter" idx="12"/>
          </p:nvPr>
        </p:nvSpPr>
        <p:spPr/>
        <p:txBody>
          <a:bodyPr/>
          <a:lstStyle/>
          <a:p>
            <a:fld id="{05F37082-10A1-4C54-A578-B5F5D1519421}" type="slidenum">
              <a:rPr lang="en-US" smtClean="0"/>
              <a:t>29</a:t>
            </a:fld>
            <a:endParaRPr lang="en-US"/>
          </a:p>
        </p:txBody>
      </p:sp>
    </p:spTree>
    <p:extLst>
      <p:ext uri="{BB962C8B-B14F-4D97-AF65-F5344CB8AC3E}">
        <p14:creationId xmlns:p14="http://schemas.microsoft.com/office/powerpoint/2010/main" val="1854525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Decentramento o accentramento della PE?</a:t>
            </a:r>
            <a:endParaRPr lang="en-US" dirty="0"/>
          </a:p>
        </p:txBody>
      </p:sp>
      <p:sp>
        <p:nvSpPr>
          <p:cNvPr id="3" name="Segnaposto contenuto 2"/>
          <p:cNvSpPr>
            <a:spLocks noGrp="1"/>
          </p:cNvSpPr>
          <p:nvPr>
            <p:ph idx="1"/>
          </p:nvPr>
        </p:nvSpPr>
        <p:spPr/>
        <p:txBody>
          <a:bodyPr>
            <a:normAutofit fontScale="92500"/>
          </a:bodyPr>
          <a:lstStyle/>
          <a:p>
            <a:r>
              <a:rPr lang="it-IT" dirty="0"/>
              <a:t>Meglio il decentramento in assenza di esternalità e di economie di scala (</a:t>
            </a:r>
            <a:r>
              <a:rPr lang="it-IT" dirty="0" err="1"/>
              <a:t>Oates</a:t>
            </a:r>
            <a:r>
              <a:rPr lang="it-IT" dirty="0"/>
              <a:t>, 1972): i contribuenti locali vedono soddisfatte le proprie preferenze</a:t>
            </a:r>
          </a:p>
          <a:p>
            <a:r>
              <a:rPr lang="it-IT" dirty="0"/>
              <a:t>Si prenda ad esempio il </a:t>
            </a:r>
            <a:r>
              <a:rPr lang="it-IT" u="sng" dirty="0"/>
              <a:t>sistema dell’istruzione</a:t>
            </a:r>
            <a:r>
              <a:rPr lang="it-IT" dirty="0"/>
              <a:t>: la scuola d’infanzia e primaria è gestita dai Comuni, quella secondaria dalle province/regioni e quella universitaria da Stato e regioni (economie di scala) o la difesa (sempre più oggetto di cooperazione internazionale)</a:t>
            </a:r>
          </a:p>
          <a:p>
            <a:r>
              <a:rPr lang="it-IT" dirty="0"/>
              <a:t>In definitiva c’è un </a:t>
            </a:r>
            <a:r>
              <a:rPr lang="it-IT" b="1" dirty="0" err="1"/>
              <a:t>trade</a:t>
            </a:r>
            <a:r>
              <a:rPr lang="it-IT" b="1" dirty="0"/>
              <a:t>-off</a:t>
            </a:r>
            <a:r>
              <a:rPr lang="it-IT" dirty="0"/>
              <a:t> tra </a:t>
            </a:r>
            <a:r>
              <a:rPr lang="it-IT" dirty="0">
                <a:solidFill>
                  <a:srgbClr val="FF0000"/>
                </a:solidFill>
              </a:rPr>
              <a:t>eterogeneità spaziale delle preferenze </a:t>
            </a:r>
            <a:r>
              <a:rPr lang="it-IT" dirty="0"/>
              <a:t>(</a:t>
            </a:r>
            <a:r>
              <a:rPr lang="it-IT" b="1" dirty="0">
                <a:solidFill>
                  <a:srgbClr val="0070C0"/>
                </a:solidFill>
              </a:rPr>
              <a:t>decentramento</a:t>
            </a:r>
            <a:r>
              <a:rPr lang="it-IT" dirty="0"/>
              <a:t>) e lo sfruttamento delle </a:t>
            </a:r>
            <a:r>
              <a:rPr lang="it-IT" dirty="0">
                <a:solidFill>
                  <a:srgbClr val="FF0000"/>
                </a:solidFill>
              </a:rPr>
              <a:t>economie di scala </a:t>
            </a:r>
            <a:r>
              <a:rPr lang="it-IT" dirty="0"/>
              <a:t>e la risoluzione dei problemi derivanti dalle </a:t>
            </a:r>
            <a:r>
              <a:rPr lang="it-IT" dirty="0">
                <a:solidFill>
                  <a:srgbClr val="FF0000"/>
                </a:solidFill>
              </a:rPr>
              <a:t>esternalità</a:t>
            </a:r>
            <a:r>
              <a:rPr lang="it-IT" dirty="0"/>
              <a:t> (</a:t>
            </a:r>
            <a:r>
              <a:rPr lang="it-IT" b="1" dirty="0">
                <a:solidFill>
                  <a:srgbClr val="0070C0"/>
                </a:solidFill>
              </a:rPr>
              <a:t>centralizzazione</a:t>
            </a:r>
            <a:r>
              <a:rPr lang="it-IT" dirty="0"/>
              <a:t>)</a:t>
            </a:r>
          </a:p>
          <a:p>
            <a:r>
              <a:rPr lang="it-IT" b="1" dirty="0"/>
              <a:t>Problema</a:t>
            </a:r>
            <a:r>
              <a:rPr lang="it-IT" dirty="0"/>
              <a:t>: «race to the bottom» nella cooperazione fiscale in ambito UE</a:t>
            </a:r>
            <a:endParaRPr lang="en-US" dirty="0"/>
          </a:p>
        </p:txBody>
      </p:sp>
      <p:sp>
        <p:nvSpPr>
          <p:cNvPr id="4" name="Segnaposto numero diapositiva 3"/>
          <p:cNvSpPr>
            <a:spLocks noGrp="1"/>
          </p:cNvSpPr>
          <p:nvPr>
            <p:ph type="sldNum" sz="quarter" idx="12"/>
          </p:nvPr>
        </p:nvSpPr>
        <p:spPr/>
        <p:txBody>
          <a:bodyPr/>
          <a:lstStyle/>
          <a:p>
            <a:fld id="{05F37082-10A1-4C54-A578-B5F5D1519421}" type="slidenum">
              <a:rPr lang="en-US" smtClean="0"/>
              <a:t>3</a:t>
            </a:fld>
            <a:endParaRPr lang="en-US"/>
          </a:p>
        </p:txBody>
      </p:sp>
    </p:spTree>
    <p:extLst>
      <p:ext uri="{BB962C8B-B14F-4D97-AF65-F5344CB8AC3E}">
        <p14:creationId xmlns:p14="http://schemas.microsoft.com/office/powerpoint/2010/main" val="11669992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C562E36B-03E3-426A-A20D-F7A704704554}"/>
              </a:ext>
            </a:extLst>
          </p:cNvPr>
          <p:cNvPicPr>
            <a:picLocks noChangeAspect="1"/>
          </p:cNvPicPr>
          <p:nvPr/>
        </p:nvPicPr>
        <p:blipFill>
          <a:blip r:embed="rId2"/>
          <a:stretch>
            <a:fillRect/>
          </a:stretch>
        </p:blipFill>
        <p:spPr>
          <a:xfrm>
            <a:off x="425843" y="330375"/>
            <a:ext cx="3379923" cy="6452580"/>
          </a:xfrm>
          <a:prstGeom prst="rect">
            <a:avLst/>
          </a:prstGeom>
        </p:spPr>
      </p:pic>
      <p:sp>
        <p:nvSpPr>
          <p:cNvPr id="6" name="Freccia a pentagono 5">
            <a:extLst>
              <a:ext uri="{FF2B5EF4-FFF2-40B4-BE49-F238E27FC236}">
                <a16:creationId xmlns:a16="http://schemas.microsoft.com/office/drawing/2014/main" id="{6570514F-CFD4-4557-8524-0167FE6B7898}"/>
              </a:ext>
            </a:extLst>
          </p:cNvPr>
          <p:cNvSpPr/>
          <p:nvPr/>
        </p:nvSpPr>
        <p:spPr>
          <a:xfrm>
            <a:off x="8075085" y="2836334"/>
            <a:ext cx="2281767" cy="7493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t>Pagamenti</a:t>
            </a:r>
            <a:r>
              <a:rPr lang="it-IT" sz="2400" dirty="0"/>
              <a:t>: 168,6 </a:t>
            </a:r>
            <a:r>
              <a:rPr lang="it-IT" sz="2400" dirty="0" err="1"/>
              <a:t>Mlrd</a:t>
            </a:r>
            <a:r>
              <a:rPr lang="it-IT" sz="2400" dirty="0"/>
              <a:t>€</a:t>
            </a:r>
          </a:p>
        </p:txBody>
      </p:sp>
      <p:sp>
        <p:nvSpPr>
          <p:cNvPr id="7" name="Titolo 6">
            <a:extLst>
              <a:ext uri="{FF2B5EF4-FFF2-40B4-BE49-F238E27FC236}">
                <a16:creationId xmlns:a16="http://schemas.microsoft.com/office/drawing/2014/main" id="{15FA89B7-5762-4B77-858A-20C227E04D2C}"/>
              </a:ext>
            </a:extLst>
          </p:cNvPr>
          <p:cNvSpPr>
            <a:spLocks noGrp="1"/>
          </p:cNvSpPr>
          <p:nvPr>
            <p:ph type="title"/>
          </p:nvPr>
        </p:nvSpPr>
        <p:spPr>
          <a:xfrm>
            <a:off x="3790557" y="403224"/>
            <a:ext cx="7975600" cy="1325563"/>
          </a:xfrm>
        </p:spPr>
        <p:txBody>
          <a:bodyPr/>
          <a:lstStyle/>
          <a:p>
            <a:r>
              <a:rPr lang="it-IT" dirty="0"/>
              <a:t>Un esempio: Il bilancio annuale per il 2023 - </a:t>
            </a:r>
            <a:r>
              <a:rPr lang="it-IT" dirty="0" err="1"/>
              <a:t>lesezioni</a:t>
            </a:r>
            <a:endParaRPr lang="it-IT" dirty="0"/>
          </a:p>
        </p:txBody>
      </p:sp>
      <p:sp>
        <p:nvSpPr>
          <p:cNvPr id="8" name="Freccia a pentagono 7">
            <a:extLst>
              <a:ext uri="{FF2B5EF4-FFF2-40B4-BE49-F238E27FC236}">
                <a16:creationId xmlns:a16="http://schemas.microsoft.com/office/drawing/2014/main" id="{967C8814-F532-4634-BB61-8B0E8B7333EF}"/>
              </a:ext>
            </a:extLst>
          </p:cNvPr>
          <p:cNvSpPr/>
          <p:nvPr/>
        </p:nvSpPr>
        <p:spPr>
          <a:xfrm>
            <a:off x="4148667" y="2451101"/>
            <a:ext cx="2836333" cy="1519766"/>
          </a:xfrm>
          <a:prstGeom prst="homePlate">
            <a:avLst/>
          </a:prstGeom>
        </p:spPr>
        <p:style>
          <a:lnRef idx="0">
            <a:schemeClr val="accent5"/>
          </a:lnRef>
          <a:fillRef idx="3">
            <a:schemeClr val="accent5"/>
          </a:fillRef>
          <a:effectRef idx="3">
            <a:schemeClr val="accent5"/>
          </a:effectRef>
          <a:fontRef idx="minor">
            <a:schemeClr val="lt1"/>
          </a:fontRef>
        </p:style>
        <p:txBody>
          <a:bodyPr rtlCol="0" anchor="ctr"/>
          <a:lstStyle/>
          <a:p>
            <a:r>
              <a:rPr lang="it-IT" sz="2400" b="1" dirty="0"/>
              <a:t>Impegni</a:t>
            </a:r>
            <a:r>
              <a:rPr lang="it-IT" sz="2400" dirty="0"/>
              <a:t> di Spesa in miliardi di Euro: BILANCIO 2023</a:t>
            </a:r>
          </a:p>
        </p:txBody>
      </p:sp>
      <p:sp>
        <p:nvSpPr>
          <p:cNvPr id="9" name="Rettangolo 8">
            <a:extLst>
              <a:ext uri="{FF2B5EF4-FFF2-40B4-BE49-F238E27FC236}">
                <a16:creationId xmlns:a16="http://schemas.microsoft.com/office/drawing/2014/main" id="{4291E77A-34A4-485B-A3B1-C8E81D4CDB95}"/>
              </a:ext>
            </a:extLst>
          </p:cNvPr>
          <p:cNvSpPr/>
          <p:nvPr/>
        </p:nvSpPr>
        <p:spPr>
          <a:xfrm>
            <a:off x="4148667" y="4141812"/>
            <a:ext cx="2679700" cy="1477328"/>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r>
              <a:rPr lang="it-IT" dirty="0">
                <a:solidFill>
                  <a:schemeClr val="bg1"/>
                </a:solidFill>
                <a:latin typeface="Open Sans"/>
              </a:rPr>
              <a:t>sono obblighi di spesa giuridicamente vincolanti riconducibili ad azioni di durata pluriennale</a:t>
            </a:r>
            <a:endParaRPr lang="it-IT" dirty="0">
              <a:solidFill>
                <a:schemeClr val="bg1"/>
              </a:solidFill>
            </a:endParaRPr>
          </a:p>
        </p:txBody>
      </p:sp>
      <p:sp>
        <p:nvSpPr>
          <p:cNvPr id="10" name="Rettangolo 9">
            <a:extLst>
              <a:ext uri="{FF2B5EF4-FFF2-40B4-BE49-F238E27FC236}">
                <a16:creationId xmlns:a16="http://schemas.microsoft.com/office/drawing/2014/main" id="{0B3AC2AD-3A34-4F8B-A6E2-E74FDCBE40DF}"/>
              </a:ext>
            </a:extLst>
          </p:cNvPr>
          <p:cNvSpPr/>
          <p:nvPr/>
        </p:nvSpPr>
        <p:spPr>
          <a:xfrm>
            <a:off x="8075085" y="3835180"/>
            <a:ext cx="2387600" cy="203132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it-IT" dirty="0">
                <a:solidFill>
                  <a:schemeClr val="bg1"/>
                </a:solidFill>
                <a:latin typeface="Open Sans"/>
              </a:rPr>
              <a:t>coprono le spese derivanti dagli impegni iscritti nel bilancio dell'UE durante l'esercizio in corso o durante quelli precedenti</a:t>
            </a:r>
            <a:endParaRPr lang="it-IT" dirty="0">
              <a:solidFill>
                <a:schemeClr val="bg1"/>
              </a:solidFill>
            </a:endParaRPr>
          </a:p>
        </p:txBody>
      </p:sp>
    </p:spTree>
    <p:extLst>
      <p:ext uri="{BB962C8B-B14F-4D97-AF65-F5344CB8AC3E}">
        <p14:creationId xmlns:p14="http://schemas.microsoft.com/office/powerpoint/2010/main" val="41733481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b="1" dirty="0" err="1"/>
              <a:t>Responsabilità</a:t>
            </a:r>
            <a:r>
              <a:rPr lang="en-US" b="1" dirty="0"/>
              <a:t> </a:t>
            </a:r>
            <a:r>
              <a:rPr lang="en-US" b="1" dirty="0" err="1"/>
              <a:t>della</a:t>
            </a:r>
            <a:r>
              <a:rPr lang="en-US" b="1" dirty="0"/>
              <a:t> </a:t>
            </a:r>
            <a:r>
              <a:rPr lang="en-US" b="1" dirty="0" err="1"/>
              <a:t>gestione</a:t>
            </a:r>
            <a:r>
              <a:rPr lang="en-US" b="1" dirty="0"/>
              <a:t> del</a:t>
            </a:r>
            <a:br>
              <a:rPr lang="en-US" b="1" dirty="0"/>
            </a:br>
            <a:r>
              <a:rPr lang="en-US" b="1" dirty="0" err="1"/>
              <a:t>bilancio</a:t>
            </a:r>
            <a:r>
              <a:rPr lang="en-US" b="1" dirty="0"/>
              <a:t> UE</a:t>
            </a:r>
            <a:endParaRPr lang="en-US" dirty="0"/>
          </a:p>
        </p:txBody>
      </p:sp>
      <p:sp>
        <p:nvSpPr>
          <p:cNvPr id="3" name="Segnaposto contenuto 2"/>
          <p:cNvSpPr>
            <a:spLocks noGrp="1"/>
          </p:cNvSpPr>
          <p:nvPr>
            <p:ph idx="1"/>
          </p:nvPr>
        </p:nvSpPr>
        <p:spPr>
          <a:xfrm>
            <a:off x="838200" y="1825625"/>
            <a:ext cx="5489448" cy="4351338"/>
          </a:xfrm>
        </p:spPr>
        <p:txBody>
          <a:bodyPr>
            <a:normAutofit fontScale="92500" lnSpcReduction="20000"/>
          </a:bodyPr>
          <a:lstStyle/>
          <a:p>
            <a:r>
              <a:rPr lang="it-IT" dirty="0"/>
              <a:t>La </a:t>
            </a:r>
            <a:r>
              <a:rPr lang="it-IT" dirty="0">
                <a:solidFill>
                  <a:srgbClr val="FF0000"/>
                </a:solidFill>
              </a:rPr>
              <a:t>Commissione Europea </a:t>
            </a:r>
            <a:r>
              <a:rPr lang="it-IT" dirty="0"/>
              <a:t>è </a:t>
            </a:r>
            <a:r>
              <a:rPr lang="it-IT" b="1" dirty="0"/>
              <a:t>responsabile in ultima istanza </a:t>
            </a:r>
            <a:r>
              <a:rPr lang="it-IT" dirty="0"/>
              <a:t>dell’esecuzione del bilancio.</a:t>
            </a:r>
          </a:p>
          <a:p>
            <a:r>
              <a:rPr lang="it-IT" dirty="0"/>
              <a:t>Nella pratica, il bilancio UE viene speso in larga parte (74% circa) nell’ambito della cosiddetta </a:t>
            </a:r>
            <a:r>
              <a:rPr lang="it-IT" b="1" dirty="0"/>
              <a:t>gestione concorrente</a:t>
            </a:r>
            <a:r>
              <a:rPr lang="it-IT" dirty="0"/>
              <a:t>, in virtù alla quale sono le autorità degli Stati membri, e non i servizi della Commissione, a gestire le spese.</a:t>
            </a:r>
          </a:p>
          <a:p>
            <a:r>
              <a:rPr lang="it-IT" dirty="0"/>
              <a:t>Il testo del </a:t>
            </a:r>
            <a:r>
              <a:rPr lang="it-IT" b="1" dirty="0"/>
              <a:t>bilancio annuale </a:t>
            </a:r>
            <a:r>
              <a:rPr lang="it-IT" dirty="0"/>
              <a:t>viene quindi adottato, in esso si trovano i 30 titoli (o Missioni= gli obiettivi)</a:t>
            </a:r>
            <a:endParaRPr lang="en-US" dirty="0"/>
          </a:p>
        </p:txBody>
      </p:sp>
      <p:pic>
        <p:nvPicPr>
          <p:cNvPr id="4" name="Immagine 3"/>
          <p:cNvPicPr>
            <a:picLocks noChangeAspect="1"/>
          </p:cNvPicPr>
          <p:nvPr/>
        </p:nvPicPr>
        <p:blipFill>
          <a:blip r:embed="rId2"/>
          <a:stretch>
            <a:fillRect/>
          </a:stretch>
        </p:blipFill>
        <p:spPr>
          <a:xfrm>
            <a:off x="6241403" y="2449832"/>
            <a:ext cx="5848816" cy="2871976"/>
          </a:xfrm>
          <a:prstGeom prst="rect">
            <a:avLst/>
          </a:prstGeom>
        </p:spPr>
      </p:pic>
      <p:sp>
        <p:nvSpPr>
          <p:cNvPr id="5" name="Rettangolo 4">
            <a:extLst>
              <a:ext uri="{FF2B5EF4-FFF2-40B4-BE49-F238E27FC236}">
                <a16:creationId xmlns:a16="http://schemas.microsoft.com/office/drawing/2014/main" id="{F1C10237-585B-405C-825A-69E5E991F4EB}"/>
              </a:ext>
            </a:extLst>
          </p:cNvPr>
          <p:cNvSpPr/>
          <p:nvPr/>
        </p:nvSpPr>
        <p:spPr>
          <a:xfrm>
            <a:off x="1267079" y="6127234"/>
            <a:ext cx="3079241" cy="369332"/>
          </a:xfrm>
          <a:prstGeom prst="rect">
            <a:avLst/>
          </a:prstGeom>
        </p:spPr>
        <p:txBody>
          <a:bodyPr wrap="none">
            <a:spAutoFit/>
          </a:bodyPr>
          <a:lstStyle/>
          <a:p>
            <a:r>
              <a:rPr lang="en-US" dirty="0">
                <a:hlinkClick r:id="rId3"/>
              </a:rPr>
              <a:t>All annual budgets (europa.eu)</a:t>
            </a:r>
            <a:endParaRPr lang="it-IT" dirty="0"/>
          </a:p>
        </p:txBody>
      </p:sp>
    </p:spTree>
    <p:extLst>
      <p:ext uri="{BB962C8B-B14F-4D97-AF65-F5344CB8AC3E}">
        <p14:creationId xmlns:p14="http://schemas.microsoft.com/office/powerpoint/2010/main" val="11571386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La Spesa dell’UE</a:t>
            </a:r>
            <a:endParaRPr lang="en-US" dirty="0"/>
          </a:p>
        </p:txBody>
      </p:sp>
      <p:sp>
        <p:nvSpPr>
          <p:cNvPr id="6" name="Segnaposto contenuto 5"/>
          <p:cNvSpPr>
            <a:spLocks noGrp="1"/>
          </p:cNvSpPr>
          <p:nvPr>
            <p:ph idx="1"/>
          </p:nvPr>
        </p:nvSpPr>
        <p:spPr>
          <a:xfrm>
            <a:off x="838200" y="1825625"/>
            <a:ext cx="10515600" cy="4286084"/>
          </a:xfrm>
        </p:spPr>
        <p:txBody>
          <a:bodyPr>
            <a:normAutofit/>
          </a:bodyPr>
          <a:lstStyle/>
          <a:p>
            <a:r>
              <a:rPr lang="it-IT" dirty="0"/>
              <a:t>Utilizzando solo poco più dell'1% della sua ricchezza globale all'anno, l'UE costruisce il nostro avvenire comune e svolge un ruolo di primo piano sulla scena mondiale. L'obiettivo è quello di far fronte alle sfide che si presentano oggi alla nostra società, per assicurare ai </a:t>
            </a:r>
            <a:r>
              <a:rPr lang="en-US" dirty="0" err="1"/>
              <a:t>cittadini</a:t>
            </a:r>
            <a:r>
              <a:rPr lang="en-US" dirty="0"/>
              <a:t> </a:t>
            </a:r>
            <a:r>
              <a:rPr lang="en-US" dirty="0" err="1"/>
              <a:t>europei</a:t>
            </a:r>
            <a:r>
              <a:rPr lang="en-US" dirty="0"/>
              <a:t> </a:t>
            </a:r>
            <a:r>
              <a:rPr lang="en-US" dirty="0" err="1"/>
              <a:t>un'esistenza</a:t>
            </a:r>
            <a:r>
              <a:rPr lang="en-US" dirty="0"/>
              <a:t> </a:t>
            </a:r>
            <a:r>
              <a:rPr lang="en-US" dirty="0" err="1"/>
              <a:t>migliore</a:t>
            </a:r>
            <a:r>
              <a:rPr lang="en-US" dirty="0"/>
              <a:t>.</a:t>
            </a:r>
          </a:p>
          <a:p>
            <a:r>
              <a:rPr lang="it-IT" dirty="0"/>
              <a:t>Le spese dell'UE sono quindi essenzialmente destinate a ridurre le disparità di reddito e di condizione sociale, a promuovere la mobilità resa possibile dall'apertura delle frontiere interne, a garantire libertà, sicurezza e giustizia all'interno delle frontiere dell'UE e a salvaguardare la </a:t>
            </a:r>
            <a:r>
              <a:rPr lang="en-US" dirty="0" err="1"/>
              <a:t>diversità</a:t>
            </a:r>
            <a:r>
              <a:rPr lang="en-US" dirty="0"/>
              <a:t> </a:t>
            </a:r>
            <a:r>
              <a:rPr lang="en-US" dirty="0" err="1"/>
              <a:t>culturale</a:t>
            </a:r>
            <a:r>
              <a:rPr lang="en-US" dirty="0"/>
              <a:t>.</a:t>
            </a:r>
          </a:p>
        </p:txBody>
      </p:sp>
      <p:sp>
        <p:nvSpPr>
          <p:cNvPr id="4" name="Segnaposto numero diapositiva 3"/>
          <p:cNvSpPr>
            <a:spLocks noGrp="1"/>
          </p:cNvSpPr>
          <p:nvPr>
            <p:ph type="sldNum" sz="quarter" idx="12"/>
          </p:nvPr>
        </p:nvSpPr>
        <p:spPr/>
        <p:txBody>
          <a:bodyPr/>
          <a:lstStyle/>
          <a:p>
            <a:fld id="{05F37082-10A1-4C54-A578-B5F5D1519421}" type="slidenum">
              <a:rPr lang="en-US" smtClean="0"/>
              <a:t>32</a:t>
            </a:fld>
            <a:endParaRPr lang="en-US"/>
          </a:p>
        </p:txBody>
      </p:sp>
    </p:spTree>
    <p:extLst>
      <p:ext uri="{BB962C8B-B14F-4D97-AF65-F5344CB8AC3E}">
        <p14:creationId xmlns:p14="http://schemas.microsoft.com/office/powerpoint/2010/main" val="11332120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L’evoluzione del Bilancio UE</a:t>
            </a:r>
            <a:endParaRPr lang="en-US" dirty="0"/>
          </a:p>
        </p:txBody>
      </p:sp>
      <p:sp>
        <p:nvSpPr>
          <p:cNvPr id="4" name="Segnaposto numero diapositiva 3"/>
          <p:cNvSpPr>
            <a:spLocks noGrp="1"/>
          </p:cNvSpPr>
          <p:nvPr>
            <p:ph type="sldNum" sz="quarter" idx="12"/>
          </p:nvPr>
        </p:nvSpPr>
        <p:spPr/>
        <p:txBody>
          <a:bodyPr/>
          <a:lstStyle/>
          <a:p>
            <a:fld id="{05F37082-10A1-4C54-A578-B5F5D1519421}" type="slidenum">
              <a:rPr lang="en-US" smtClean="0"/>
              <a:t>33</a:t>
            </a:fld>
            <a:endParaRPr lang="en-US"/>
          </a:p>
        </p:txBody>
      </p:sp>
      <p:pic>
        <p:nvPicPr>
          <p:cNvPr id="14338" name="Picture 2" descr="Altro che Europa federale: il peso dell'Unione europea è solo l'1% del PIL  (e tende a calare) | Keynes bl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495" y="1584325"/>
            <a:ext cx="6926003" cy="3970169"/>
          </a:xfrm>
          <a:prstGeom prst="rect">
            <a:avLst/>
          </a:prstGeom>
          <a:noFill/>
          <a:extLst>
            <a:ext uri="{909E8E84-426E-40DD-AFC4-6F175D3DCCD1}">
              <a14:hiddenFill xmlns:a14="http://schemas.microsoft.com/office/drawing/2010/main">
                <a:solidFill>
                  <a:srgbClr val="FFFFFF"/>
                </a:solidFill>
              </a14:hiddenFill>
            </a:ext>
          </a:extLst>
        </p:spPr>
      </p:pic>
      <p:pic>
        <p:nvPicPr>
          <p:cNvPr id="8" name="Immagine 7"/>
          <p:cNvPicPr>
            <a:picLocks noChangeAspect="1"/>
          </p:cNvPicPr>
          <p:nvPr/>
        </p:nvPicPr>
        <p:blipFill>
          <a:blip r:embed="rId3"/>
          <a:stretch>
            <a:fillRect/>
          </a:stretch>
        </p:blipFill>
        <p:spPr>
          <a:xfrm>
            <a:off x="5119094" y="2622130"/>
            <a:ext cx="6517711" cy="4099345"/>
          </a:xfrm>
          <a:prstGeom prst="rect">
            <a:avLst/>
          </a:prstGeom>
        </p:spPr>
      </p:pic>
    </p:spTree>
    <p:extLst>
      <p:ext uri="{BB962C8B-B14F-4D97-AF65-F5344CB8AC3E}">
        <p14:creationId xmlns:p14="http://schemas.microsoft.com/office/powerpoint/2010/main" val="765839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Le Entrate</a:t>
            </a:r>
            <a:endParaRPr lang="en-US" dirty="0"/>
          </a:p>
        </p:txBody>
      </p:sp>
      <p:sp>
        <p:nvSpPr>
          <p:cNvPr id="5" name="Segnaposto contenuto 4"/>
          <p:cNvSpPr>
            <a:spLocks noGrp="1"/>
          </p:cNvSpPr>
          <p:nvPr>
            <p:ph idx="1"/>
          </p:nvPr>
        </p:nvSpPr>
        <p:spPr/>
        <p:txBody>
          <a:bodyPr>
            <a:normAutofit fontScale="92500" lnSpcReduction="10000"/>
          </a:bodyPr>
          <a:lstStyle/>
          <a:p>
            <a:r>
              <a:rPr lang="it-IT" dirty="0"/>
              <a:t>Il bilancio dell'UE è finanziato principalmente attraverso tre "</a:t>
            </a:r>
            <a:r>
              <a:rPr lang="it-IT" dirty="0">
                <a:highlight>
                  <a:srgbClr val="FFFF00"/>
                </a:highlight>
              </a:rPr>
              <a:t>risorse proprie</a:t>
            </a:r>
            <a:r>
              <a:rPr lang="it-IT" dirty="0"/>
              <a:t>". Una parte considerevole (quasi tre quarti) delle entrate è costituita da </a:t>
            </a:r>
            <a:r>
              <a:rPr lang="it-IT" u="sng" dirty="0"/>
              <a:t>contributi versati degli Stati membri in funzione della loro prosperità</a:t>
            </a:r>
            <a:r>
              <a:rPr lang="it-IT" dirty="0"/>
              <a:t>, </a:t>
            </a:r>
            <a:r>
              <a:rPr lang="it-IT" u="sng" dirty="0"/>
              <a:t>espressa dal prodotto interno lordo</a:t>
            </a:r>
            <a:r>
              <a:rPr lang="it-IT" dirty="0"/>
              <a:t>. Il principio di base per il calcolo del contributo di ciascuno Stato membro è quello della solidarietà e della capacità di pagamento, con le opportune modifiche nel caso in cui questo principio si traduca in un onere eccessivo </a:t>
            </a:r>
            <a:r>
              <a:rPr lang="en-US" dirty="0"/>
              <a:t>per </a:t>
            </a:r>
            <a:r>
              <a:rPr lang="en-US" dirty="0" err="1"/>
              <a:t>alcuni</a:t>
            </a:r>
            <a:r>
              <a:rPr lang="en-US" dirty="0"/>
              <a:t> </a:t>
            </a:r>
            <a:r>
              <a:rPr lang="en-US" dirty="0" err="1"/>
              <a:t>Stati</a:t>
            </a:r>
            <a:r>
              <a:rPr lang="en-US" dirty="0"/>
              <a:t> </a:t>
            </a:r>
            <a:r>
              <a:rPr lang="en-US" dirty="0" err="1"/>
              <a:t>membri</a:t>
            </a:r>
            <a:r>
              <a:rPr lang="en-US" dirty="0"/>
              <a:t>.</a:t>
            </a:r>
          </a:p>
          <a:p>
            <a:r>
              <a:rPr lang="it-IT" dirty="0"/>
              <a:t>Le restanti entrate sono costituite dai </a:t>
            </a:r>
            <a:r>
              <a:rPr lang="it-IT" dirty="0">
                <a:highlight>
                  <a:srgbClr val="FFFF00"/>
                </a:highlight>
              </a:rPr>
              <a:t>dazi doganali </a:t>
            </a:r>
            <a:r>
              <a:rPr lang="it-IT" dirty="0"/>
              <a:t>e dai </a:t>
            </a:r>
            <a:r>
              <a:rPr lang="it-IT" dirty="0">
                <a:highlight>
                  <a:srgbClr val="FFFF00"/>
                </a:highlight>
              </a:rPr>
              <a:t>prelievi agricoli</a:t>
            </a:r>
            <a:r>
              <a:rPr lang="it-IT" dirty="0"/>
              <a:t> (una forma di dazio sull'importazione dei prodotti agricoli) nonché da </a:t>
            </a:r>
            <a:r>
              <a:rPr lang="it-IT" dirty="0">
                <a:highlight>
                  <a:srgbClr val="FFFF00"/>
                </a:highlight>
              </a:rPr>
              <a:t>una percentuale fissa delle somme che gli Stati membri percepiscono sotto forma di imposta sul valore aggiunto </a:t>
            </a:r>
            <a:r>
              <a:rPr lang="it-IT" dirty="0"/>
              <a:t>(IVA) ed infine da contributi nazionali basati sulla quantità di </a:t>
            </a:r>
            <a:r>
              <a:rPr lang="it-IT" b="1" dirty="0"/>
              <a:t>rifiuti di imballaggio di plastica non riciclati</a:t>
            </a:r>
            <a:r>
              <a:rPr lang="it-IT" dirty="0"/>
              <a:t> prodotti da uno Stato membro (dall’1.1.2021)</a:t>
            </a:r>
          </a:p>
          <a:p>
            <a:endParaRPr lang="en-US" dirty="0"/>
          </a:p>
        </p:txBody>
      </p:sp>
      <p:sp>
        <p:nvSpPr>
          <p:cNvPr id="3" name="Segnaposto numero diapositiva 2"/>
          <p:cNvSpPr>
            <a:spLocks noGrp="1"/>
          </p:cNvSpPr>
          <p:nvPr>
            <p:ph type="sldNum" sz="quarter" idx="12"/>
          </p:nvPr>
        </p:nvSpPr>
        <p:spPr/>
        <p:txBody>
          <a:bodyPr/>
          <a:lstStyle/>
          <a:p>
            <a:fld id="{05F37082-10A1-4C54-A578-B5F5D1519421}" type="slidenum">
              <a:rPr lang="en-US" smtClean="0"/>
              <a:t>34</a:t>
            </a:fld>
            <a:endParaRPr lang="en-US"/>
          </a:p>
        </p:txBody>
      </p:sp>
    </p:spTree>
    <p:extLst>
      <p:ext uri="{BB962C8B-B14F-4D97-AF65-F5344CB8AC3E}">
        <p14:creationId xmlns:p14="http://schemas.microsoft.com/office/powerpoint/2010/main" val="12749702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2D6563-D672-4550-887E-90D11465A26A}"/>
              </a:ext>
            </a:extLst>
          </p:cNvPr>
          <p:cNvSpPr>
            <a:spLocks noGrp="1"/>
          </p:cNvSpPr>
          <p:nvPr>
            <p:ph type="title"/>
          </p:nvPr>
        </p:nvSpPr>
        <p:spPr/>
        <p:txBody>
          <a:bodyPr/>
          <a:lstStyle/>
          <a:p>
            <a:r>
              <a:rPr lang="it-IT" dirty="0"/>
              <a:t>… e le nuove proposte della CE</a:t>
            </a:r>
          </a:p>
        </p:txBody>
      </p:sp>
      <p:sp>
        <p:nvSpPr>
          <p:cNvPr id="3" name="Segnaposto contenuto 2">
            <a:extLst>
              <a:ext uri="{FF2B5EF4-FFF2-40B4-BE49-F238E27FC236}">
                <a16:creationId xmlns:a16="http://schemas.microsoft.com/office/drawing/2014/main" id="{B2A895F3-CA37-4577-8A30-364243CCC4E4}"/>
              </a:ext>
            </a:extLst>
          </p:cNvPr>
          <p:cNvSpPr>
            <a:spLocks noGrp="1"/>
          </p:cNvSpPr>
          <p:nvPr>
            <p:ph idx="1"/>
          </p:nvPr>
        </p:nvSpPr>
        <p:spPr/>
        <p:txBody>
          <a:bodyPr/>
          <a:lstStyle/>
          <a:p>
            <a:r>
              <a:rPr lang="it-IT" dirty="0"/>
              <a:t>Nel dicembre 2021 la CE ha proposto una modifica delle risorse proprie introducendo un pacchetto di 3 nuove fonti d’entrata:</a:t>
            </a:r>
          </a:p>
          <a:p>
            <a:r>
              <a:rPr lang="it-IT" dirty="0"/>
              <a:t>il </a:t>
            </a:r>
            <a:r>
              <a:rPr lang="it-IT" b="1" dirty="0"/>
              <a:t>meccanismo di adeguamento del carbonio alle frontiere (CBAM)</a:t>
            </a:r>
            <a:endParaRPr lang="it-IT" dirty="0"/>
          </a:p>
          <a:p>
            <a:r>
              <a:rPr lang="it-IT" dirty="0"/>
              <a:t>il </a:t>
            </a:r>
            <a:r>
              <a:rPr lang="it-IT" b="1" dirty="0"/>
              <a:t>sistema di scambio di quote di emissione dell'UE (ETS)</a:t>
            </a:r>
            <a:r>
              <a:rPr lang="it-IT" dirty="0"/>
              <a:t> riveduto e</a:t>
            </a:r>
          </a:p>
          <a:p>
            <a:r>
              <a:rPr lang="it-IT" dirty="0"/>
              <a:t>una risorsa propria basata sugli </a:t>
            </a:r>
            <a:r>
              <a:rPr lang="it-IT" b="1" dirty="0"/>
              <a:t>utili riassegnati delle grandi multinazionali</a:t>
            </a:r>
            <a:endParaRPr lang="it-IT" dirty="0"/>
          </a:p>
          <a:p>
            <a:r>
              <a:rPr lang="it-IT" dirty="0"/>
              <a:t>… inoltre si propone entro il 2023 un ulteriore pacchetto di proposte, mentre le prime tre sono ancora in discussione</a:t>
            </a:r>
          </a:p>
          <a:p>
            <a:pPr lvl="1"/>
            <a:endParaRPr lang="it-IT" dirty="0"/>
          </a:p>
        </p:txBody>
      </p:sp>
    </p:spTree>
    <p:extLst>
      <p:ext uri="{BB962C8B-B14F-4D97-AF65-F5344CB8AC3E}">
        <p14:creationId xmlns:p14="http://schemas.microsoft.com/office/powerpoint/2010/main" val="13848461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Le </a:t>
            </a:r>
            <a:r>
              <a:rPr lang="en-US" dirty="0" err="1"/>
              <a:t>risorse</a:t>
            </a:r>
            <a:r>
              <a:rPr lang="en-US" dirty="0"/>
              <a:t> </a:t>
            </a:r>
            <a:r>
              <a:rPr lang="en-US" dirty="0" err="1"/>
              <a:t>proprie</a:t>
            </a:r>
            <a:r>
              <a:rPr lang="en-US" dirty="0"/>
              <a:t> </a:t>
            </a:r>
            <a:r>
              <a:rPr lang="en-US" dirty="0" err="1"/>
              <a:t>tradizionali</a:t>
            </a:r>
            <a:br>
              <a:rPr lang="en-US" dirty="0"/>
            </a:br>
            <a:endParaRPr lang="en-US" dirty="0"/>
          </a:p>
        </p:txBody>
      </p:sp>
      <p:sp>
        <p:nvSpPr>
          <p:cNvPr id="3" name="Segnaposto contenuto 2"/>
          <p:cNvSpPr>
            <a:spLocks noGrp="1"/>
          </p:cNvSpPr>
          <p:nvPr>
            <p:ph idx="1"/>
          </p:nvPr>
        </p:nvSpPr>
        <p:spPr/>
        <p:txBody>
          <a:bodyPr>
            <a:normAutofit fontScale="70000" lnSpcReduction="20000"/>
          </a:bodyPr>
          <a:lstStyle/>
          <a:p>
            <a:r>
              <a:rPr lang="it-IT" b="1" dirty="0"/>
              <a:t>Dazi doganali. </a:t>
            </a:r>
            <a:r>
              <a:rPr lang="it-IT" dirty="0"/>
              <a:t>I </a:t>
            </a:r>
            <a:r>
              <a:rPr lang="it-IT" i="1" dirty="0"/>
              <a:t>dazi doganali </a:t>
            </a:r>
            <a:r>
              <a:rPr lang="it-IT" dirty="0"/>
              <a:t>sono percepiti </a:t>
            </a:r>
            <a:r>
              <a:rPr lang="it-IT" u="sng" dirty="0"/>
              <a:t>sulle importazioni alle frontiere esterne</a:t>
            </a:r>
            <a:r>
              <a:rPr lang="it-IT" dirty="0"/>
              <a:t>. La tariffa doganale è diventata comune nel </a:t>
            </a:r>
            <a:r>
              <a:rPr lang="it-IT" dirty="0">
                <a:solidFill>
                  <a:srgbClr val="FF0000"/>
                </a:solidFill>
              </a:rPr>
              <a:t>1968</a:t>
            </a:r>
            <a:r>
              <a:rPr lang="it-IT" dirty="0"/>
              <a:t>, due anni prima della data </a:t>
            </a:r>
            <a:r>
              <a:rPr lang="en-US" dirty="0" err="1"/>
              <a:t>inizialmente</a:t>
            </a:r>
            <a:r>
              <a:rPr lang="en-US" dirty="0"/>
              <a:t> </a:t>
            </a:r>
            <a:r>
              <a:rPr lang="en-US" dirty="0" err="1"/>
              <a:t>prevista</a:t>
            </a:r>
            <a:r>
              <a:rPr lang="en-US" dirty="0"/>
              <a:t>.</a:t>
            </a:r>
          </a:p>
          <a:p>
            <a:r>
              <a:rPr lang="it-IT" b="1" dirty="0"/>
              <a:t>Risorse di origine agricola. </a:t>
            </a:r>
            <a:r>
              <a:rPr lang="it-IT" dirty="0"/>
              <a:t>Le risorse più importanti di questa categoria sono i diritti agricoli, chiamati, dapprima, prelievi agricoli</a:t>
            </a:r>
            <a:r>
              <a:rPr lang="it-IT" i="1" dirty="0"/>
              <a:t>. </a:t>
            </a:r>
            <a:r>
              <a:rPr lang="it-IT" dirty="0"/>
              <a:t>I diritti agricoli sono diritti d'importazione prelevati sui prodotti agricoli in provenienza dai paesi terzi. Si aggiungono a queste tasse i contributi sulla produzione di zucchero che sono versati dai produttori di </a:t>
            </a:r>
            <a:r>
              <a:rPr lang="en-US" dirty="0" err="1"/>
              <a:t>zucchero</a:t>
            </a:r>
            <a:r>
              <a:rPr lang="en-US" dirty="0"/>
              <a:t> </a:t>
            </a:r>
            <a:r>
              <a:rPr lang="en-US" dirty="0" err="1"/>
              <a:t>all'interno</a:t>
            </a:r>
            <a:r>
              <a:rPr lang="en-US" dirty="0"/>
              <a:t> </a:t>
            </a:r>
            <a:r>
              <a:rPr lang="en-US" dirty="0" err="1"/>
              <a:t>della</a:t>
            </a:r>
            <a:r>
              <a:rPr lang="en-US" dirty="0"/>
              <a:t> </a:t>
            </a:r>
            <a:r>
              <a:rPr lang="en-US" dirty="0" err="1"/>
              <a:t>Comunità</a:t>
            </a:r>
            <a:r>
              <a:rPr lang="en-US" dirty="0"/>
              <a:t>.</a:t>
            </a:r>
          </a:p>
          <a:p>
            <a:r>
              <a:rPr lang="it-IT" b="1" dirty="0"/>
              <a:t>Imposta sul valore aggiunto (IVA). </a:t>
            </a:r>
            <a:r>
              <a:rPr lang="it-IT" dirty="0"/>
              <a:t>Le </a:t>
            </a:r>
            <a:r>
              <a:rPr lang="it-IT" i="1" dirty="0"/>
              <a:t>risorse provenienti dall'IVA </a:t>
            </a:r>
            <a:r>
              <a:rPr lang="it-IT" dirty="0"/>
              <a:t>vengono introdotte dalla decisione del 21 aprile </a:t>
            </a:r>
            <a:r>
              <a:rPr lang="it-IT" dirty="0">
                <a:solidFill>
                  <a:srgbClr val="FF0000"/>
                </a:solidFill>
              </a:rPr>
              <a:t>1970</a:t>
            </a:r>
            <a:r>
              <a:rPr lang="it-IT" dirty="0"/>
              <a:t> per integrare le risorse proprie tradizionali, che più non bastano a finanziare il bilancio comunitario. Questa terza categoria di risorse, assai complessa, viene attuata per la prima volta nel </a:t>
            </a:r>
            <a:r>
              <a:rPr lang="it-IT" dirty="0">
                <a:solidFill>
                  <a:srgbClr val="FF0000"/>
                </a:solidFill>
              </a:rPr>
              <a:t>1980</a:t>
            </a:r>
            <a:r>
              <a:rPr lang="it-IT" dirty="0"/>
              <a:t> e risulta dall'applicazione di un'aliquota a un imponibile uniforme.</a:t>
            </a:r>
          </a:p>
          <a:p>
            <a:r>
              <a:rPr lang="it-IT" b="1" dirty="0"/>
              <a:t>Reddito nazionale lordo (RNL). </a:t>
            </a:r>
            <a:r>
              <a:rPr lang="it-IT" dirty="0"/>
              <a:t>Nel </a:t>
            </a:r>
            <a:r>
              <a:rPr lang="it-IT" dirty="0">
                <a:solidFill>
                  <a:srgbClr val="FF0000"/>
                </a:solidFill>
              </a:rPr>
              <a:t>1988</a:t>
            </a:r>
            <a:r>
              <a:rPr lang="it-IT" dirty="0"/>
              <a:t>, il Consiglio istituisce una quarta risorsa propria, basata allora sul prodotto nazionale lordo (RNL) e destinata a sostituire l'IVA e a garantire l'equilibrio del bilancio. Per mantenere immutato l'importo delle risorse finanziarie messe a disposizione il massimale delle risorse proprie in percentuale del RNL dell'UE è stato adattato ed equivale ora </a:t>
            </a:r>
            <a:r>
              <a:rPr lang="it-IT" dirty="0">
                <a:solidFill>
                  <a:srgbClr val="FF0000"/>
                </a:solidFill>
              </a:rPr>
              <a:t>all'1,24% del RNL </a:t>
            </a:r>
            <a:r>
              <a:rPr lang="it-IT" dirty="0"/>
              <a:t>dell'UE.</a:t>
            </a:r>
            <a:endParaRPr lang="en-US" dirty="0"/>
          </a:p>
        </p:txBody>
      </p:sp>
      <p:sp>
        <p:nvSpPr>
          <p:cNvPr id="4" name="Segnaposto numero diapositiva 3"/>
          <p:cNvSpPr>
            <a:spLocks noGrp="1"/>
          </p:cNvSpPr>
          <p:nvPr>
            <p:ph type="sldNum" sz="quarter" idx="12"/>
          </p:nvPr>
        </p:nvSpPr>
        <p:spPr/>
        <p:txBody>
          <a:bodyPr/>
          <a:lstStyle/>
          <a:p>
            <a:fld id="{05F37082-10A1-4C54-A578-B5F5D1519421}" type="slidenum">
              <a:rPr lang="en-US" smtClean="0"/>
              <a:t>36</a:t>
            </a:fld>
            <a:endParaRPr lang="en-US"/>
          </a:p>
        </p:txBody>
      </p:sp>
    </p:spTree>
    <p:extLst>
      <p:ext uri="{BB962C8B-B14F-4D97-AF65-F5344CB8AC3E}">
        <p14:creationId xmlns:p14="http://schemas.microsoft.com/office/powerpoint/2010/main" val="12603575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Struttura ed evoluzione delle entrate</a:t>
            </a:r>
            <a:endParaRPr lang="en-US" dirty="0"/>
          </a:p>
        </p:txBody>
      </p:sp>
      <p:sp>
        <p:nvSpPr>
          <p:cNvPr id="4" name="Segnaposto numero diapositiva 3"/>
          <p:cNvSpPr>
            <a:spLocks noGrp="1"/>
          </p:cNvSpPr>
          <p:nvPr>
            <p:ph type="sldNum" sz="quarter" idx="12"/>
          </p:nvPr>
        </p:nvSpPr>
        <p:spPr/>
        <p:txBody>
          <a:bodyPr/>
          <a:lstStyle/>
          <a:p>
            <a:fld id="{05F37082-10A1-4C54-A578-B5F5D1519421}" type="slidenum">
              <a:rPr lang="en-US" smtClean="0"/>
              <a:t>37</a:t>
            </a:fld>
            <a:endParaRPr lang="en-US"/>
          </a:p>
        </p:txBody>
      </p:sp>
      <p:pic>
        <p:nvPicPr>
          <p:cNvPr id="6" name="Immagine 5"/>
          <p:cNvPicPr>
            <a:picLocks noChangeAspect="1"/>
          </p:cNvPicPr>
          <p:nvPr/>
        </p:nvPicPr>
        <p:blipFill>
          <a:blip r:embed="rId2"/>
          <a:stretch>
            <a:fillRect/>
          </a:stretch>
        </p:blipFill>
        <p:spPr>
          <a:xfrm>
            <a:off x="503767" y="1383880"/>
            <a:ext cx="5402189" cy="5210595"/>
          </a:xfrm>
          <a:prstGeom prst="rect">
            <a:avLst/>
          </a:prstGeom>
        </p:spPr>
      </p:pic>
      <p:pic>
        <p:nvPicPr>
          <p:cNvPr id="7" name="Immagine 6"/>
          <p:cNvPicPr>
            <a:picLocks noChangeAspect="1"/>
          </p:cNvPicPr>
          <p:nvPr/>
        </p:nvPicPr>
        <p:blipFill>
          <a:blip r:embed="rId3"/>
          <a:stretch>
            <a:fillRect/>
          </a:stretch>
        </p:blipFill>
        <p:spPr>
          <a:xfrm>
            <a:off x="6096000" y="1984428"/>
            <a:ext cx="5930547" cy="3647887"/>
          </a:xfrm>
          <a:prstGeom prst="rect">
            <a:avLst/>
          </a:prstGeom>
        </p:spPr>
      </p:pic>
      <p:sp>
        <p:nvSpPr>
          <p:cNvPr id="2" name="Rettangolo 1">
            <a:extLst>
              <a:ext uri="{FF2B5EF4-FFF2-40B4-BE49-F238E27FC236}">
                <a16:creationId xmlns:a16="http://schemas.microsoft.com/office/drawing/2014/main" id="{F5ECC811-AA7C-4023-97AC-F5ACF3BF7F0A}"/>
              </a:ext>
            </a:extLst>
          </p:cNvPr>
          <p:cNvSpPr/>
          <p:nvPr/>
        </p:nvSpPr>
        <p:spPr>
          <a:xfrm>
            <a:off x="5964963" y="5987018"/>
            <a:ext cx="6019405" cy="646331"/>
          </a:xfrm>
          <a:prstGeom prst="rect">
            <a:avLst/>
          </a:prstGeom>
        </p:spPr>
        <p:txBody>
          <a:bodyPr wrap="none">
            <a:spAutoFit/>
          </a:bodyPr>
          <a:lstStyle/>
          <a:p>
            <a:r>
              <a:rPr lang="en-US" dirty="0">
                <a:hlinkClick r:id="rId4"/>
              </a:rPr>
              <a:t>Dove </a:t>
            </a:r>
            <a:r>
              <a:rPr lang="en-US" dirty="0" err="1">
                <a:hlinkClick r:id="rId4"/>
              </a:rPr>
              <a:t>trovo</a:t>
            </a:r>
            <a:r>
              <a:rPr lang="en-US" dirty="0">
                <a:hlinkClick r:id="rId4"/>
              </a:rPr>
              <a:t> I </a:t>
            </a:r>
            <a:r>
              <a:rPr lang="en-US" dirty="0" err="1">
                <a:hlinkClick r:id="rId4"/>
              </a:rPr>
              <a:t>dati</a:t>
            </a:r>
            <a:r>
              <a:rPr lang="en-US" dirty="0">
                <a:hlinkClick r:id="rId4"/>
              </a:rPr>
              <a:t>?</a:t>
            </a:r>
          </a:p>
          <a:p>
            <a:r>
              <a:rPr lang="en-US" dirty="0">
                <a:hlinkClick r:id="rId4"/>
              </a:rPr>
              <a:t>eu_budget_spending_and_revenue_2000-2021.xlsx (live.com)</a:t>
            </a:r>
            <a:endParaRPr lang="it-IT" dirty="0"/>
          </a:p>
        </p:txBody>
      </p:sp>
    </p:spTree>
    <p:extLst>
      <p:ext uri="{BB962C8B-B14F-4D97-AF65-F5344CB8AC3E}">
        <p14:creationId xmlns:p14="http://schemas.microsoft.com/office/powerpoint/2010/main" val="42864913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8776" y="125003"/>
            <a:ext cx="11334448" cy="1325563"/>
          </a:xfrm>
        </p:spPr>
        <p:txBody>
          <a:bodyPr>
            <a:normAutofit/>
          </a:bodyPr>
          <a:lstStyle/>
          <a:p>
            <a:r>
              <a:rPr lang="it-IT" sz="4000" dirty="0"/>
              <a:t>Nel 2020 il contributo dei Paesi membri al bilancio….</a:t>
            </a:r>
            <a:endParaRPr lang="en-US" sz="4000" dirty="0"/>
          </a:p>
        </p:txBody>
      </p:sp>
      <p:graphicFrame>
        <p:nvGraphicFramePr>
          <p:cNvPr id="6" name="Tabella 5"/>
          <p:cNvGraphicFramePr>
            <a:graphicFrameLocks noGrp="1"/>
          </p:cNvGraphicFramePr>
          <p:nvPr>
            <p:extLst/>
          </p:nvPr>
        </p:nvGraphicFramePr>
        <p:xfrm>
          <a:off x="420503" y="6143399"/>
          <a:ext cx="10933305" cy="374826"/>
        </p:xfrm>
        <a:graphic>
          <a:graphicData uri="http://schemas.openxmlformats.org/drawingml/2006/table">
            <a:tbl>
              <a:tblPr>
                <a:tableStyleId>{775DCB02-9BB8-47FD-8907-85C794F793BA}</a:tableStyleId>
              </a:tblPr>
              <a:tblGrid>
                <a:gridCol w="580361">
                  <a:extLst>
                    <a:ext uri="{9D8B030D-6E8A-4147-A177-3AD203B41FA5}">
                      <a16:colId xmlns:a16="http://schemas.microsoft.com/office/drawing/2014/main" val="2149270170"/>
                    </a:ext>
                  </a:extLst>
                </a:gridCol>
                <a:gridCol w="369748">
                  <a:extLst>
                    <a:ext uri="{9D8B030D-6E8A-4147-A177-3AD203B41FA5}">
                      <a16:colId xmlns:a16="http://schemas.microsoft.com/office/drawing/2014/main" val="665774005"/>
                    </a:ext>
                  </a:extLst>
                </a:gridCol>
                <a:gridCol w="369748">
                  <a:extLst>
                    <a:ext uri="{9D8B030D-6E8A-4147-A177-3AD203B41FA5}">
                      <a16:colId xmlns:a16="http://schemas.microsoft.com/office/drawing/2014/main" val="3110664286"/>
                    </a:ext>
                  </a:extLst>
                </a:gridCol>
                <a:gridCol w="369748">
                  <a:extLst>
                    <a:ext uri="{9D8B030D-6E8A-4147-A177-3AD203B41FA5}">
                      <a16:colId xmlns:a16="http://schemas.microsoft.com/office/drawing/2014/main" val="1050564339"/>
                    </a:ext>
                  </a:extLst>
                </a:gridCol>
                <a:gridCol w="369748">
                  <a:extLst>
                    <a:ext uri="{9D8B030D-6E8A-4147-A177-3AD203B41FA5}">
                      <a16:colId xmlns:a16="http://schemas.microsoft.com/office/drawing/2014/main" val="3058448836"/>
                    </a:ext>
                  </a:extLst>
                </a:gridCol>
                <a:gridCol w="369748">
                  <a:extLst>
                    <a:ext uri="{9D8B030D-6E8A-4147-A177-3AD203B41FA5}">
                      <a16:colId xmlns:a16="http://schemas.microsoft.com/office/drawing/2014/main" val="1618911620"/>
                    </a:ext>
                  </a:extLst>
                </a:gridCol>
                <a:gridCol w="369748">
                  <a:extLst>
                    <a:ext uri="{9D8B030D-6E8A-4147-A177-3AD203B41FA5}">
                      <a16:colId xmlns:a16="http://schemas.microsoft.com/office/drawing/2014/main" val="3588372262"/>
                    </a:ext>
                  </a:extLst>
                </a:gridCol>
                <a:gridCol w="369748">
                  <a:extLst>
                    <a:ext uri="{9D8B030D-6E8A-4147-A177-3AD203B41FA5}">
                      <a16:colId xmlns:a16="http://schemas.microsoft.com/office/drawing/2014/main" val="143685851"/>
                    </a:ext>
                  </a:extLst>
                </a:gridCol>
                <a:gridCol w="369748">
                  <a:extLst>
                    <a:ext uri="{9D8B030D-6E8A-4147-A177-3AD203B41FA5}">
                      <a16:colId xmlns:a16="http://schemas.microsoft.com/office/drawing/2014/main" val="894243640"/>
                    </a:ext>
                  </a:extLst>
                </a:gridCol>
                <a:gridCol w="369748">
                  <a:extLst>
                    <a:ext uri="{9D8B030D-6E8A-4147-A177-3AD203B41FA5}">
                      <a16:colId xmlns:a16="http://schemas.microsoft.com/office/drawing/2014/main" val="360940647"/>
                    </a:ext>
                  </a:extLst>
                </a:gridCol>
                <a:gridCol w="369748">
                  <a:extLst>
                    <a:ext uri="{9D8B030D-6E8A-4147-A177-3AD203B41FA5}">
                      <a16:colId xmlns:a16="http://schemas.microsoft.com/office/drawing/2014/main" val="2963150791"/>
                    </a:ext>
                  </a:extLst>
                </a:gridCol>
                <a:gridCol w="369748">
                  <a:extLst>
                    <a:ext uri="{9D8B030D-6E8A-4147-A177-3AD203B41FA5}">
                      <a16:colId xmlns:a16="http://schemas.microsoft.com/office/drawing/2014/main" val="1951733149"/>
                    </a:ext>
                  </a:extLst>
                </a:gridCol>
                <a:gridCol w="369748">
                  <a:extLst>
                    <a:ext uri="{9D8B030D-6E8A-4147-A177-3AD203B41FA5}">
                      <a16:colId xmlns:a16="http://schemas.microsoft.com/office/drawing/2014/main" val="1797498814"/>
                    </a:ext>
                  </a:extLst>
                </a:gridCol>
                <a:gridCol w="369748">
                  <a:extLst>
                    <a:ext uri="{9D8B030D-6E8A-4147-A177-3AD203B41FA5}">
                      <a16:colId xmlns:a16="http://schemas.microsoft.com/office/drawing/2014/main" val="794487433"/>
                    </a:ext>
                  </a:extLst>
                </a:gridCol>
                <a:gridCol w="369748">
                  <a:extLst>
                    <a:ext uri="{9D8B030D-6E8A-4147-A177-3AD203B41FA5}">
                      <a16:colId xmlns:a16="http://schemas.microsoft.com/office/drawing/2014/main" val="287170464"/>
                    </a:ext>
                  </a:extLst>
                </a:gridCol>
                <a:gridCol w="369748">
                  <a:extLst>
                    <a:ext uri="{9D8B030D-6E8A-4147-A177-3AD203B41FA5}">
                      <a16:colId xmlns:a16="http://schemas.microsoft.com/office/drawing/2014/main" val="2556399379"/>
                    </a:ext>
                  </a:extLst>
                </a:gridCol>
                <a:gridCol w="369748">
                  <a:extLst>
                    <a:ext uri="{9D8B030D-6E8A-4147-A177-3AD203B41FA5}">
                      <a16:colId xmlns:a16="http://schemas.microsoft.com/office/drawing/2014/main" val="643505611"/>
                    </a:ext>
                  </a:extLst>
                </a:gridCol>
                <a:gridCol w="369748">
                  <a:extLst>
                    <a:ext uri="{9D8B030D-6E8A-4147-A177-3AD203B41FA5}">
                      <a16:colId xmlns:a16="http://schemas.microsoft.com/office/drawing/2014/main" val="2568247603"/>
                    </a:ext>
                  </a:extLst>
                </a:gridCol>
                <a:gridCol w="369748">
                  <a:extLst>
                    <a:ext uri="{9D8B030D-6E8A-4147-A177-3AD203B41FA5}">
                      <a16:colId xmlns:a16="http://schemas.microsoft.com/office/drawing/2014/main" val="768773623"/>
                    </a:ext>
                  </a:extLst>
                </a:gridCol>
                <a:gridCol w="369748">
                  <a:extLst>
                    <a:ext uri="{9D8B030D-6E8A-4147-A177-3AD203B41FA5}">
                      <a16:colId xmlns:a16="http://schemas.microsoft.com/office/drawing/2014/main" val="2949837308"/>
                    </a:ext>
                  </a:extLst>
                </a:gridCol>
                <a:gridCol w="369748">
                  <a:extLst>
                    <a:ext uri="{9D8B030D-6E8A-4147-A177-3AD203B41FA5}">
                      <a16:colId xmlns:a16="http://schemas.microsoft.com/office/drawing/2014/main" val="4228646176"/>
                    </a:ext>
                  </a:extLst>
                </a:gridCol>
                <a:gridCol w="369748">
                  <a:extLst>
                    <a:ext uri="{9D8B030D-6E8A-4147-A177-3AD203B41FA5}">
                      <a16:colId xmlns:a16="http://schemas.microsoft.com/office/drawing/2014/main" val="3185220511"/>
                    </a:ext>
                  </a:extLst>
                </a:gridCol>
                <a:gridCol w="369748">
                  <a:extLst>
                    <a:ext uri="{9D8B030D-6E8A-4147-A177-3AD203B41FA5}">
                      <a16:colId xmlns:a16="http://schemas.microsoft.com/office/drawing/2014/main" val="3586678756"/>
                    </a:ext>
                  </a:extLst>
                </a:gridCol>
                <a:gridCol w="369748">
                  <a:extLst>
                    <a:ext uri="{9D8B030D-6E8A-4147-A177-3AD203B41FA5}">
                      <a16:colId xmlns:a16="http://schemas.microsoft.com/office/drawing/2014/main" val="2827658032"/>
                    </a:ext>
                  </a:extLst>
                </a:gridCol>
                <a:gridCol w="369748">
                  <a:extLst>
                    <a:ext uri="{9D8B030D-6E8A-4147-A177-3AD203B41FA5}">
                      <a16:colId xmlns:a16="http://schemas.microsoft.com/office/drawing/2014/main" val="1314531977"/>
                    </a:ext>
                  </a:extLst>
                </a:gridCol>
                <a:gridCol w="369748">
                  <a:extLst>
                    <a:ext uri="{9D8B030D-6E8A-4147-A177-3AD203B41FA5}">
                      <a16:colId xmlns:a16="http://schemas.microsoft.com/office/drawing/2014/main" val="612588271"/>
                    </a:ext>
                  </a:extLst>
                </a:gridCol>
                <a:gridCol w="369748">
                  <a:extLst>
                    <a:ext uri="{9D8B030D-6E8A-4147-A177-3AD203B41FA5}">
                      <a16:colId xmlns:a16="http://schemas.microsoft.com/office/drawing/2014/main" val="3720868014"/>
                    </a:ext>
                  </a:extLst>
                </a:gridCol>
                <a:gridCol w="369748">
                  <a:extLst>
                    <a:ext uri="{9D8B030D-6E8A-4147-A177-3AD203B41FA5}">
                      <a16:colId xmlns:a16="http://schemas.microsoft.com/office/drawing/2014/main" val="3299289070"/>
                    </a:ext>
                  </a:extLst>
                </a:gridCol>
                <a:gridCol w="369748">
                  <a:extLst>
                    <a:ext uri="{9D8B030D-6E8A-4147-A177-3AD203B41FA5}">
                      <a16:colId xmlns:a16="http://schemas.microsoft.com/office/drawing/2014/main" val="3072085541"/>
                    </a:ext>
                  </a:extLst>
                </a:gridCol>
              </a:tblGrid>
              <a:tr h="131807">
                <a:tc>
                  <a:txBody>
                    <a:bodyPr/>
                    <a:lstStyle/>
                    <a:p>
                      <a:pPr algn="ctr" fontAlgn="b"/>
                      <a:r>
                        <a:rPr lang="en-US" sz="1200" b="1" u="none" strike="noStrike" dirty="0">
                          <a:solidFill>
                            <a:srgbClr val="FF0000"/>
                          </a:solidFill>
                          <a:effectLst/>
                        </a:rPr>
                        <a:t>EU</a:t>
                      </a:r>
                      <a:endParaRPr lang="en-US" sz="1200" b="1" i="0" u="none" strike="noStrike" dirty="0">
                        <a:solidFill>
                          <a:srgbClr val="FF0000"/>
                        </a:solidFill>
                        <a:effectLst/>
                        <a:latin typeface="Calibri" panose="020F0502020204030204" pitchFamily="34" charset="0"/>
                      </a:endParaRPr>
                    </a:p>
                  </a:txBody>
                  <a:tcPr marL="4533" marR="4533" marT="4533" marB="0" anchor="ctr"/>
                </a:tc>
                <a:tc>
                  <a:txBody>
                    <a:bodyPr/>
                    <a:lstStyle/>
                    <a:p>
                      <a:pPr algn="ctr" fontAlgn="ctr"/>
                      <a:r>
                        <a:rPr lang="en-US" sz="1200" u="none" strike="noStrike" dirty="0">
                          <a:effectLst/>
                        </a:rPr>
                        <a:t>BE</a:t>
                      </a:r>
                      <a:endParaRPr lang="en-US" sz="1200" b="1" i="0" u="none" strike="noStrike" dirty="0">
                        <a:solidFill>
                          <a:srgbClr val="000000"/>
                        </a:solidFill>
                        <a:effectLst/>
                        <a:latin typeface="Calibri" panose="020F0502020204030204" pitchFamily="34" charset="0"/>
                      </a:endParaRPr>
                    </a:p>
                  </a:txBody>
                  <a:tcPr marL="4533" marR="4533" marT="4533" marB="0" anchor="ctr"/>
                </a:tc>
                <a:tc>
                  <a:txBody>
                    <a:bodyPr/>
                    <a:lstStyle/>
                    <a:p>
                      <a:pPr algn="ctr" fontAlgn="ctr"/>
                      <a:r>
                        <a:rPr lang="en-US" sz="1200" u="none" strike="noStrike" dirty="0">
                          <a:effectLst/>
                        </a:rPr>
                        <a:t>BG</a:t>
                      </a:r>
                      <a:endParaRPr lang="en-US" sz="1200" b="1" i="0" u="none" strike="noStrike" dirty="0">
                        <a:solidFill>
                          <a:srgbClr val="000000"/>
                        </a:solidFill>
                        <a:effectLst/>
                        <a:latin typeface="Calibri" panose="020F0502020204030204" pitchFamily="34" charset="0"/>
                      </a:endParaRPr>
                    </a:p>
                  </a:txBody>
                  <a:tcPr marL="4533" marR="4533" marT="4533" marB="0" anchor="ctr"/>
                </a:tc>
                <a:tc>
                  <a:txBody>
                    <a:bodyPr/>
                    <a:lstStyle/>
                    <a:p>
                      <a:pPr algn="ctr" fontAlgn="ctr"/>
                      <a:r>
                        <a:rPr lang="en-US" sz="1200" u="none" strike="noStrike" dirty="0">
                          <a:effectLst/>
                        </a:rPr>
                        <a:t>CZ</a:t>
                      </a:r>
                      <a:endParaRPr lang="en-US" sz="1200" b="1" i="0" u="none" strike="noStrike" dirty="0">
                        <a:solidFill>
                          <a:srgbClr val="000000"/>
                        </a:solidFill>
                        <a:effectLst/>
                        <a:latin typeface="Calibri" panose="020F0502020204030204" pitchFamily="34" charset="0"/>
                      </a:endParaRPr>
                    </a:p>
                  </a:txBody>
                  <a:tcPr marL="4533" marR="4533" marT="4533" marB="0" anchor="ctr"/>
                </a:tc>
                <a:tc>
                  <a:txBody>
                    <a:bodyPr/>
                    <a:lstStyle/>
                    <a:p>
                      <a:pPr algn="ctr" fontAlgn="ctr"/>
                      <a:r>
                        <a:rPr lang="en-US" sz="1200" u="none" strike="noStrike">
                          <a:effectLst/>
                        </a:rPr>
                        <a:t>DK</a:t>
                      </a:r>
                      <a:endParaRPr lang="en-US" sz="1200" b="1" i="0" u="none" strike="noStrike">
                        <a:solidFill>
                          <a:srgbClr val="000000"/>
                        </a:solidFill>
                        <a:effectLst/>
                        <a:latin typeface="Calibri" panose="020F0502020204030204" pitchFamily="34" charset="0"/>
                      </a:endParaRPr>
                    </a:p>
                  </a:txBody>
                  <a:tcPr marL="4533" marR="4533" marT="4533" marB="0" anchor="ctr"/>
                </a:tc>
                <a:tc>
                  <a:txBody>
                    <a:bodyPr/>
                    <a:lstStyle/>
                    <a:p>
                      <a:pPr algn="ctr" fontAlgn="ctr"/>
                      <a:r>
                        <a:rPr lang="en-US" sz="1200" b="1" u="none" strike="noStrike" dirty="0">
                          <a:effectLst/>
                        </a:rPr>
                        <a:t>DE</a:t>
                      </a:r>
                      <a:endParaRPr lang="en-US" sz="1200" b="1" i="0" u="none" strike="noStrike" dirty="0">
                        <a:solidFill>
                          <a:srgbClr val="000000"/>
                        </a:solidFill>
                        <a:effectLst/>
                        <a:latin typeface="Calibri" panose="020F0502020204030204" pitchFamily="34" charset="0"/>
                      </a:endParaRPr>
                    </a:p>
                  </a:txBody>
                  <a:tcPr marL="4533" marR="4533" marT="4533" marB="0" anchor="ctr"/>
                </a:tc>
                <a:tc>
                  <a:txBody>
                    <a:bodyPr/>
                    <a:lstStyle/>
                    <a:p>
                      <a:pPr algn="ctr" fontAlgn="ctr"/>
                      <a:r>
                        <a:rPr lang="en-US" sz="1200" u="none" strike="noStrike">
                          <a:effectLst/>
                        </a:rPr>
                        <a:t>EE</a:t>
                      </a:r>
                      <a:endParaRPr lang="en-US" sz="1200" b="1" i="0" u="none" strike="noStrike">
                        <a:solidFill>
                          <a:srgbClr val="000000"/>
                        </a:solidFill>
                        <a:effectLst/>
                        <a:latin typeface="Calibri" panose="020F0502020204030204" pitchFamily="34" charset="0"/>
                      </a:endParaRPr>
                    </a:p>
                  </a:txBody>
                  <a:tcPr marL="4533" marR="4533" marT="4533" marB="0" anchor="ctr"/>
                </a:tc>
                <a:tc>
                  <a:txBody>
                    <a:bodyPr/>
                    <a:lstStyle/>
                    <a:p>
                      <a:pPr algn="ctr" fontAlgn="ctr"/>
                      <a:r>
                        <a:rPr lang="en-US" sz="1200" u="none" strike="noStrike">
                          <a:effectLst/>
                        </a:rPr>
                        <a:t>IE</a:t>
                      </a:r>
                      <a:endParaRPr lang="en-US" sz="1200" b="1" i="0" u="none" strike="noStrike">
                        <a:solidFill>
                          <a:srgbClr val="000000"/>
                        </a:solidFill>
                        <a:effectLst/>
                        <a:latin typeface="Calibri" panose="020F0502020204030204" pitchFamily="34" charset="0"/>
                      </a:endParaRPr>
                    </a:p>
                  </a:txBody>
                  <a:tcPr marL="4533" marR="4533" marT="4533" marB="0" anchor="ctr"/>
                </a:tc>
                <a:tc>
                  <a:txBody>
                    <a:bodyPr/>
                    <a:lstStyle/>
                    <a:p>
                      <a:pPr algn="ctr" fontAlgn="ctr"/>
                      <a:r>
                        <a:rPr lang="en-US" sz="1200" u="none" strike="noStrike">
                          <a:effectLst/>
                        </a:rPr>
                        <a:t>EL</a:t>
                      </a:r>
                      <a:endParaRPr lang="en-US" sz="1200" b="1" i="0" u="none" strike="noStrike">
                        <a:solidFill>
                          <a:srgbClr val="000000"/>
                        </a:solidFill>
                        <a:effectLst/>
                        <a:latin typeface="Calibri" panose="020F0502020204030204" pitchFamily="34" charset="0"/>
                      </a:endParaRPr>
                    </a:p>
                  </a:txBody>
                  <a:tcPr marL="4533" marR="4533" marT="4533" marB="0" anchor="ctr"/>
                </a:tc>
                <a:tc>
                  <a:txBody>
                    <a:bodyPr/>
                    <a:lstStyle/>
                    <a:p>
                      <a:pPr algn="ctr" fontAlgn="ctr"/>
                      <a:r>
                        <a:rPr lang="en-US" sz="1200" u="none" strike="noStrike">
                          <a:effectLst/>
                        </a:rPr>
                        <a:t>ES</a:t>
                      </a:r>
                      <a:endParaRPr lang="en-US" sz="1200" b="1" i="0" u="none" strike="noStrike">
                        <a:solidFill>
                          <a:srgbClr val="000000"/>
                        </a:solidFill>
                        <a:effectLst/>
                        <a:latin typeface="Calibri" panose="020F0502020204030204" pitchFamily="34" charset="0"/>
                      </a:endParaRPr>
                    </a:p>
                  </a:txBody>
                  <a:tcPr marL="4533" marR="4533" marT="4533" marB="0" anchor="ctr"/>
                </a:tc>
                <a:tc>
                  <a:txBody>
                    <a:bodyPr/>
                    <a:lstStyle/>
                    <a:p>
                      <a:pPr algn="ctr" fontAlgn="ctr"/>
                      <a:r>
                        <a:rPr lang="en-US" sz="1200" b="1" u="none" strike="noStrike" dirty="0">
                          <a:effectLst/>
                        </a:rPr>
                        <a:t>FR</a:t>
                      </a:r>
                      <a:endParaRPr lang="en-US" sz="1200" b="1" i="0" u="none" strike="noStrike" dirty="0">
                        <a:solidFill>
                          <a:srgbClr val="000000"/>
                        </a:solidFill>
                        <a:effectLst/>
                        <a:latin typeface="Calibri" panose="020F0502020204030204" pitchFamily="34" charset="0"/>
                      </a:endParaRPr>
                    </a:p>
                  </a:txBody>
                  <a:tcPr marL="4533" marR="4533" marT="4533" marB="0" anchor="ctr"/>
                </a:tc>
                <a:tc>
                  <a:txBody>
                    <a:bodyPr/>
                    <a:lstStyle/>
                    <a:p>
                      <a:pPr algn="ctr" fontAlgn="ctr"/>
                      <a:r>
                        <a:rPr lang="en-US" sz="1200" u="none" strike="noStrike">
                          <a:effectLst/>
                        </a:rPr>
                        <a:t>HR</a:t>
                      </a:r>
                      <a:endParaRPr lang="en-US" sz="1200" b="1" i="0" u="none" strike="noStrike">
                        <a:solidFill>
                          <a:srgbClr val="000000"/>
                        </a:solidFill>
                        <a:effectLst/>
                        <a:latin typeface="Calibri" panose="020F0502020204030204" pitchFamily="34" charset="0"/>
                      </a:endParaRPr>
                    </a:p>
                  </a:txBody>
                  <a:tcPr marL="4533" marR="4533" marT="4533" marB="0" anchor="ctr"/>
                </a:tc>
                <a:tc>
                  <a:txBody>
                    <a:bodyPr/>
                    <a:lstStyle/>
                    <a:p>
                      <a:pPr algn="ctr" fontAlgn="ctr"/>
                      <a:r>
                        <a:rPr lang="en-US" sz="1200" b="1" u="none" strike="noStrike" dirty="0">
                          <a:effectLst/>
                        </a:rPr>
                        <a:t>IT</a:t>
                      </a:r>
                      <a:endParaRPr lang="en-US" sz="1200" b="1" i="0" u="none" strike="noStrike" dirty="0">
                        <a:solidFill>
                          <a:srgbClr val="000000"/>
                        </a:solidFill>
                        <a:effectLst/>
                        <a:latin typeface="Calibri" panose="020F0502020204030204" pitchFamily="34" charset="0"/>
                      </a:endParaRPr>
                    </a:p>
                  </a:txBody>
                  <a:tcPr marL="4533" marR="4533" marT="4533" marB="0" anchor="ctr"/>
                </a:tc>
                <a:tc>
                  <a:txBody>
                    <a:bodyPr/>
                    <a:lstStyle/>
                    <a:p>
                      <a:pPr algn="ctr" fontAlgn="ctr"/>
                      <a:r>
                        <a:rPr lang="en-US" sz="1200" u="none" strike="noStrike">
                          <a:effectLst/>
                        </a:rPr>
                        <a:t>CY</a:t>
                      </a:r>
                      <a:endParaRPr lang="en-US" sz="1200" b="1" i="0" u="none" strike="noStrike">
                        <a:solidFill>
                          <a:srgbClr val="000000"/>
                        </a:solidFill>
                        <a:effectLst/>
                        <a:latin typeface="Calibri" panose="020F0502020204030204" pitchFamily="34" charset="0"/>
                      </a:endParaRPr>
                    </a:p>
                  </a:txBody>
                  <a:tcPr marL="4533" marR="4533" marT="4533" marB="0" anchor="ctr"/>
                </a:tc>
                <a:tc>
                  <a:txBody>
                    <a:bodyPr/>
                    <a:lstStyle/>
                    <a:p>
                      <a:pPr algn="ctr" fontAlgn="ctr"/>
                      <a:r>
                        <a:rPr lang="en-US" sz="1200" u="none" strike="noStrike">
                          <a:effectLst/>
                        </a:rPr>
                        <a:t>LV</a:t>
                      </a:r>
                      <a:endParaRPr lang="en-US" sz="1200" b="1" i="0" u="none" strike="noStrike">
                        <a:solidFill>
                          <a:srgbClr val="000000"/>
                        </a:solidFill>
                        <a:effectLst/>
                        <a:latin typeface="Calibri" panose="020F0502020204030204" pitchFamily="34" charset="0"/>
                      </a:endParaRPr>
                    </a:p>
                  </a:txBody>
                  <a:tcPr marL="4533" marR="4533" marT="4533" marB="0" anchor="ctr"/>
                </a:tc>
                <a:tc>
                  <a:txBody>
                    <a:bodyPr/>
                    <a:lstStyle/>
                    <a:p>
                      <a:pPr algn="ctr" fontAlgn="ctr"/>
                      <a:r>
                        <a:rPr lang="en-US" sz="1200" u="none" strike="noStrike">
                          <a:effectLst/>
                        </a:rPr>
                        <a:t>LT</a:t>
                      </a:r>
                      <a:endParaRPr lang="en-US" sz="1200" b="1" i="0" u="none" strike="noStrike">
                        <a:solidFill>
                          <a:srgbClr val="000000"/>
                        </a:solidFill>
                        <a:effectLst/>
                        <a:latin typeface="Calibri" panose="020F0502020204030204" pitchFamily="34" charset="0"/>
                      </a:endParaRPr>
                    </a:p>
                  </a:txBody>
                  <a:tcPr marL="4533" marR="4533" marT="4533" marB="0" anchor="ctr"/>
                </a:tc>
                <a:tc>
                  <a:txBody>
                    <a:bodyPr/>
                    <a:lstStyle/>
                    <a:p>
                      <a:pPr algn="ctr" fontAlgn="ctr"/>
                      <a:r>
                        <a:rPr lang="en-US" sz="1200" u="none" strike="noStrike">
                          <a:effectLst/>
                        </a:rPr>
                        <a:t>LU</a:t>
                      </a:r>
                      <a:endParaRPr lang="en-US" sz="1200" b="1" i="0" u="none" strike="noStrike">
                        <a:solidFill>
                          <a:srgbClr val="000000"/>
                        </a:solidFill>
                        <a:effectLst/>
                        <a:latin typeface="Calibri" panose="020F0502020204030204" pitchFamily="34" charset="0"/>
                      </a:endParaRPr>
                    </a:p>
                  </a:txBody>
                  <a:tcPr marL="4533" marR="4533" marT="4533" marB="0" anchor="ctr"/>
                </a:tc>
                <a:tc>
                  <a:txBody>
                    <a:bodyPr/>
                    <a:lstStyle/>
                    <a:p>
                      <a:pPr algn="ctr" fontAlgn="ctr"/>
                      <a:r>
                        <a:rPr lang="en-US" sz="1200" u="none" strike="noStrike">
                          <a:effectLst/>
                        </a:rPr>
                        <a:t>HU</a:t>
                      </a:r>
                      <a:endParaRPr lang="en-US" sz="1200" b="1" i="0" u="none" strike="noStrike">
                        <a:solidFill>
                          <a:srgbClr val="000000"/>
                        </a:solidFill>
                        <a:effectLst/>
                        <a:latin typeface="Calibri" panose="020F0502020204030204" pitchFamily="34" charset="0"/>
                      </a:endParaRPr>
                    </a:p>
                  </a:txBody>
                  <a:tcPr marL="4533" marR="4533" marT="4533" marB="0" anchor="ctr"/>
                </a:tc>
                <a:tc>
                  <a:txBody>
                    <a:bodyPr/>
                    <a:lstStyle/>
                    <a:p>
                      <a:pPr algn="ctr" fontAlgn="ctr"/>
                      <a:r>
                        <a:rPr lang="en-US" sz="1200" u="none" strike="noStrike">
                          <a:effectLst/>
                        </a:rPr>
                        <a:t>MT</a:t>
                      </a:r>
                      <a:endParaRPr lang="en-US" sz="1200" b="1" i="0" u="none" strike="noStrike">
                        <a:solidFill>
                          <a:srgbClr val="000000"/>
                        </a:solidFill>
                        <a:effectLst/>
                        <a:latin typeface="Calibri" panose="020F0502020204030204" pitchFamily="34" charset="0"/>
                      </a:endParaRPr>
                    </a:p>
                  </a:txBody>
                  <a:tcPr marL="4533" marR="4533" marT="4533" marB="0" anchor="ctr"/>
                </a:tc>
                <a:tc>
                  <a:txBody>
                    <a:bodyPr/>
                    <a:lstStyle/>
                    <a:p>
                      <a:pPr algn="ctr" fontAlgn="ctr"/>
                      <a:r>
                        <a:rPr lang="en-US" sz="1200" u="none" strike="noStrike">
                          <a:effectLst/>
                        </a:rPr>
                        <a:t>NL</a:t>
                      </a:r>
                      <a:endParaRPr lang="en-US" sz="1200" b="1" i="0" u="none" strike="noStrike">
                        <a:solidFill>
                          <a:srgbClr val="000000"/>
                        </a:solidFill>
                        <a:effectLst/>
                        <a:latin typeface="Calibri" panose="020F0502020204030204" pitchFamily="34" charset="0"/>
                      </a:endParaRPr>
                    </a:p>
                  </a:txBody>
                  <a:tcPr marL="4533" marR="4533" marT="4533" marB="0" anchor="ctr"/>
                </a:tc>
                <a:tc>
                  <a:txBody>
                    <a:bodyPr/>
                    <a:lstStyle/>
                    <a:p>
                      <a:pPr algn="ctr" fontAlgn="ctr"/>
                      <a:r>
                        <a:rPr lang="en-US" sz="1200" u="none" strike="noStrike">
                          <a:effectLst/>
                        </a:rPr>
                        <a:t>AT</a:t>
                      </a:r>
                      <a:endParaRPr lang="en-US" sz="1200" b="1" i="0" u="none" strike="noStrike">
                        <a:solidFill>
                          <a:srgbClr val="000000"/>
                        </a:solidFill>
                        <a:effectLst/>
                        <a:latin typeface="Calibri" panose="020F0502020204030204" pitchFamily="34" charset="0"/>
                      </a:endParaRPr>
                    </a:p>
                  </a:txBody>
                  <a:tcPr marL="4533" marR="4533" marT="4533" marB="0" anchor="ctr"/>
                </a:tc>
                <a:tc>
                  <a:txBody>
                    <a:bodyPr/>
                    <a:lstStyle/>
                    <a:p>
                      <a:pPr algn="ctr" fontAlgn="ctr"/>
                      <a:r>
                        <a:rPr lang="en-US" sz="1200" u="none" strike="noStrike">
                          <a:effectLst/>
                        </a:rPr>
                        <a:t>PL</a:t>
                      </a:r>
                      <a:endParaRPr lang="en-US" sz="1200" b="1" i="0" u="none" strike="noStrike">
                        <a:solidFill>
                          <a:srgbClr val="000000"/>
                        </a:solidFill>
                        <a:effectLst/>
                        <a:latin typeface="Calibri" panose="020F0502020204030204" pitchFamily="34" charset="0"/>
                      </a:endParaRPr>
                    </a:p>
                  </a:txBody>
                  <a:tcPr marL="4533" marR="4533" marT="4533" marB="0" anchor="ctr"/>
                </a:tc>
                <a:tc>
                  <a:txBody>
                    <a:bodyPr/>
                    <a:lstStyle/>
                    <a:p>
                      <a:pPr algn="ctr" fontAlgn="ctr"/>
                      <a:r>
                        <a:rPr lang="en-US" sz="1200" u="none" strike="noStrike">
                          <a:effectLst/>
                        </a:rPr>
                        <a:t>PT</a:t>
                      </a:r>
                      <a:endParaRPr lang="en-US" sz="1200" b="1" i="0" u="none" strike="noStrike">
                        <a:solidFill>
                          <a:srgbClr val="000000"/>
                        </a:solidFill>
                        <a:effectLst/>
                        <a:latin typeface="Calibri" panose="020F0502020204030204" pitchFamily="34" charset="0"/>
                      </a:endParaRPr>
                    </a:p>
                  </a:txBody>
                  <a:tcPr marL="4533" marR="4533" marT="4533" marB="0" anchor="ctr"/>
                </a:tc>
                <a:tc>
                  <a:txBody>
                    <a:bodyPr/>
                    <a:lstStyle/>
                    <a:p>
                      <a:pPr algn="ctr" fontAlgn="ctr"/>
                      <a:r>
                        <a:rPr lang="en-US" sz="1200" u="none" strike="noStrike">
                          <a:effectLst/>
                        </a:rPr>
                        <a:t>RO</a:t>
                      </a:r>
                      <a:endParaRPr lang="en-US" sz="1200" b="1" i="0" u="none" strike="noStrike">
                        <a:solidFill>
                          <a:srgbClr val="000000"/>
                        </a:solidFill>
                        <a:effectLst/>
                        <a:latin typeface="Calibri" panose="020F0502020204030204" pitchFamily="34" charset="0"/>
                      </a:endParaRPr>
                    </a:p>
                  </a:txBody>
                  <a:tcPr marL="4533" marR="4533" marT="4533" marB="0" anchor="ctr"/>
                </a:tc>
                <a:tc>
                  <a:txBody>
                    <a:bodyPr/>
                    <a:lstStyle/>
                    <a:p>
                      <a:pPr algn="ctr" fontAlgn="ctr"/>
                      <a:r>
                        <a:rPr lang="en-US" sz="1200" u="none" strike="noStrike">
                          <a:effectLst/>
                        </a:rPr>
                        <a:t>SI</a:t>
                      </a:r>
                      <a:endParaRPr lang="en-US" sz="1200" b="1" i="0" u="none" strike="noStrike">
                        <a:solidFill>
                          <a:srgbClr val="000000"/>
                        </a:solidFill>
                        <a:effectLst/>
                        <a:latin typeface="Calibri" panose="020F0502020204030204" pitchFamily="34" charset="0"/>
                      </a:endParaRPr>
                    </a:p>
                  </a:txBody>
                  <a:tcPr marL="4533" marR="4533" marT="4533" marB="0" anchor="ctr"/>
                </a:tc>
                <a:tc>
                  <a:txBody>
                    <a:bodyPr/>
                    <a:lstStyle/>
                    <a:p>
                      <a:pPr algn="ctr" fontAlgn="ctr"/>
                      <a:r>
                        <a:rPr lang="en-US" sz="1200" u="none" strike="noStrike">
                          <a:effectLst/>
                        </a:rPr>
                        <a:t>SK</a:t>
                      </a:r>
                      <a:endParaRPr lang="en-US" sz="1200" b="1" i="0" u="none" strike="noStrike">
                        <a:solidFill>
                          <a:srgbClr val="000000"/>
                        </a:solidFill>
                        <a:effectLst/>
                        <a:latin typeface="Calibri" panose="020F0502020204030204" pitchFamily="34" charset="0"/>
                      </a:endParaRPr>
                    </a:p>
                  </a:txBody>
                  <a:tcPr marL="4533" marR="4533" marT="4533" marB="0" anchor="ctr"/>
                </a:tc>
                <a:tc>
                  <a:txBody>
                    <a:bodyPr/>
                    <a:lstStyle/>
                    <a:p>
                      <a:pPr algn="ctr" fontAlgn="ctr"/>
                      <a:r>
                        <a:rPr lang="en-US" sz="1200" u="none" strike="noStrike">
                          <a:effectLst/>
                        </a:rPr>
                        <a:t>FI</a:t>
                      </a:r>
                      <a:endParaRPr lang="en-US" sz="1200" b="1" i="0" u="none" strike="noStrike">
                        <a:solidFill>
                          <a:srgbClr val="000000"/>
                        </a:solidFill>
                        <a:effectLst/>
                        <a:latin typeface="Calibri" panose="020F0502020204030204" pitchFamily="34" charset="0"/>
                      </a:endParaRPr>
                    </a:p>
                  </a:txBody>
                  <a:tcPr marL="4533" marR="4533" marT="4533" marB="0" anchor="ctr"/>
                </a:tc>
                <a:tc>
                  <a:txBody>
                    <a:bodyPr/>
                    <a:lstStyle/>
                    <a:p>
                      <a:pPr algn="ctr" fontAlgn="ctr"/>
                      <a:r>
                        <a:rPr lang="en-US" sz="1200" u="none" strike="noStrike">
                          <a:effectLst/>
                        </a:rPr>
                        <a:t>SE</a:t>
                      </a:r>
                      <a:endParaRPr lang="en-US" sz="1200" b="1" i="0" u="none" strike="noStrike">
                        <a:solidFill>
                          <a:srgbClr val="000000"/>
                        </a:solidFill>
                        <a:effectLst/>
                        <a:latin typeface="Calibri" panose="020F0502020204030204" pitchFamily="34" charset="0"/>
                      </a:endParaRPr>
                    </a:p>
                  </a:txBody>
                  <a:tcPr marL="4533" marR="4533" marT="4533" marB="0" anchor="ctr">
                    <a:lnR w="12700" cap="flat" cmpd="sng" algn="ctr">
                      <a:solidFill>
                        <a:schemeClr val="tx1"/>
                      </a:solidFill>
                      <a:prstDash val="solid"/>
                      <a:round/>
                      <a:headEnd type="none" w="med" len="med"/>
                      <a:tailEnd type="none" w="med" len="med"/>
                    </a:lnR>
                  </a:tcPr>
                </a:tc>
                <a:tc>
                  <a:txBody>
                    <a:bodyPr/>
                    <a:lstStyle/>
                    <a:p>
                      <a:pPr algn="ctr" fontAlgn="ctr"/>
                      <a:r>
                        <a:rPr lang="en-US" sz="1200" b="1" u="none" strike="noStrike" dirty="0">
                          <a:effectLst/>
                        </a:rPr>
                        <a:t>UK</a:t>
                      </a:r>
                      <a:endParaRPr lang="en-US" sz="1200" b="1" i="0" u="none" strike="noStrike" dirty="0">
                        <a:solidFill>
                          <a:srgbClr val="000000"/>
                        </a:solidFill>
                        <a:effectLst/>
                        <a:latin typeface="Calibri" panose="020F0502020204030204" pitchFamily="34" charset="0"/>
                      </a:endParaRPr>
                    </a:p>
                  </a:txBody>
                  <a:tcPr marL="4533" marR="4533" marT="4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702347985"/>
                  </a:ext>
                </a:extLst>
              </a:tr>
              <a:tr h="131807">
                <a:tc>
                  <a:txBody>
                    <a:bodyPr/>
                    <a:lstStyle/>
                    <a:p>
                      <a:pPr algn="ctr" fontAlgn="b"/>
                      <a:r>
                        <a:rPr lang="en-US" sz="1200" b="1" u="none" strike="noStrike" dirty="0">
                          <a:solidFill>
                            <a:srgbClr val="FF0000"/>
                          </a:solidFill>
                          <a:effectLst/>
                        </a:rPr>
                        <a:t>144767</a:t>
                      </a:r>
                      <a:endParaRPr lang="en-US" sz="1200" b="1" i="0" u="none" strike="noStrike" dirty="0">
                        <a:solidFill>
                          <a:srgbClr val="FF0000"/>
                        </a:solidFill>
                        <a:effectLst/>
                        <a:latin typeface="Calibri" panose="020F0502020204030204" pitchFamily="34" charset="0"/>
                      </a:endParaRPr>
                    </a:p>
                  </a:txBody>
                  <a:tcPr marL="4533" marR="4533" marT="4533" marB="0" anchor="ctr"/>
                </a:tc>
                <a:tc>
                  <a:txBody>
                    <a:bodyPr/>
                    <a:lstStyle/>
                    <a:p>
                      <a:pPr algn="r" fontAlgn="b"/>
                      <a:r>
                        <a:rPr lang="en-US" sz="1200" u="none" strike="noStrike">
                          <a:effectLst/>
                        </a:rPr>
                        <a:t>4,2</a:t>
                      </a:r>
                      <a:endParaRPr lang="en-US" sz="1200" b="0" i="0" u="none" strike="noStrike">
                        <a:solidFill>
                          <a:srgbClr val="000000"/>
                        </a:solidFill>
                        <a:effectLst/>
                        <a:latin typeface="Calibri" panose="020F0502020204030204" pitchFamily="34" charset="0"/>
                      </a:endParaRPr>
                    </a:p>
                  </a:txBody>
                  <a:tcPr marL="4533" marR="4533" marT="4533" marB="0" anchor="b"/>
                </a:tc>
                <a:tc>
                  <a:txBody>
                    <a:bodyPr/>
                    <a:lstStyle/>
                    <a:p>
                      <a:pPr algn="r" fontAlgn="b"/>
                      <a:r>
                        <a:rPr lang="en-US" sz="1200" u="none" strike="noStrike">
                          <a:effectLst/>
                        </a:rPr>
                        <a:t>0,4</a:t>
                      </a:r>
                      <a:endParaRPr lang="en-US" sz="1200" b="0" i="0" u="none" strike="noStrike">
                        <a:solidFill>
                          <a:srgbClr val="000000"/>
                        </a:solidFill>
                        <a:effectLst/>
                        <a:latin typeface="Calibri" panose="020F0502020204030204" pitchFamily="34" charset="0"/>
                      </a:endParaRPr>
                    </a:p>
                  </a:txBody>
                  <a:tcPr marL="4533" marR="4533" marT="4533" marB="0" anchor="b"/>
                </a:tc>
                <a:tc>
                  <a:txBody>
                    <a:bodyPr/>
                    <a:lstStyle/>
                    <a:p>
                      <a:pPr algn="r" fontAlgn="b"/>
                      <a:r>
                        <a:rPr lang="en-US" sz="1200" u="none" strike="noStrike">
                          <a:effectLst/>
                        </a:rPr>
                        <a:t>1,4</a:t>
                      </a:r>
                      <a:endParaRPr lang="en-US" sz="1200" b="0" i="0" u="none" strike="noStrike">
                        <a:solidFill>
                          <a:srgbClr val="000000"/>
                        </a:solidFill>
                        <a:effectLst/>
                        <a:latin typeface="Calibri" panose="020F0502020204030204" pitchFamily="34" charset="0"/>
                      </a:endParaRPr>
                    </a:p>
                  </a:txBody>
                  <a:tcPr marL="4533" marR="4533" marT="4533" marB="0" anchor="b"/>
                </a:tc>
                <a:tc>
                  <a:txBody>
                    <a:bodyPr/>
                    <a:lstStyle/>
                    <a:p>
                      <a:pPr algn="r" fontAlgn="b"/>
                      <a:r>
                        <a:rPr lang="en-US" sz="1200" u="none" strike="noStrike" dirty="0">
                          <a:effectLst/>
                        </a:rPr>
                        <a:t>1,9</a:t>
                      </a:r>
                      <a:endParaRPr lang="en-US" sz="1200" b="0" i="0" u="none" strike="noStrike" dirty="0">
                        <a:solidFill>
                          <a:srgbClr val="000000"/>
                        </a:solidFill>
                        <a:effectLst/>
                        <a:latin typeface="Calibri" panose="020F0502020204030204" pitchFamily="34" charset="0"/>
                      </a:endParaRPr>
                    </a:p>
                  </a:txBody>
                  <a:tcPr marL="4533" marR="4533" marT="4533" marB="0" anchor="b"/>
                </a:tc>
                <a:tc>
                  <a:txBody>
                    <a:bodyPr/>
                    <a:lstStyle/>
                    <a:p>
                      <a:pPr algn="r" fontAlgn="b"/>
                      <a:r>
                        <a:rPr lang="en-US" sz="1200" b="1" u="none" strike="noStrike" dirty="0">
                          <a:effectLst/>
                        </a:rPr>
                        <a:t>20,7</a:t>
                      </a:r>
                      <a:endParaRPr lang="en-US" sz="1200" b="1" i="0" u="none" strike="noStrike" dirty="0">
                        <a:solidFill>
                          <a:srgbClr val="000000"/>
                        </a:solidFill>
                        <a:effectLst/>
                        <a:latin typeface="Calibri" panose="020F0502020204030204" pitchFamily="34" charset="0"/>
                      </a:endParaRPr>
                    </a:p>
                  </a:txBody>
                  <a:tcPr marL="4533" marR="4533" marT="4533" marB="0" anchor="b"/>
                </a:tc>
                <a:tc>
                  <a:txBody>
                    <a:bodyPr/>
                    <a:lstStyle/>
                    <a:p>
                      <a:pPr algn="r" fontAlgn="b"/>
                      <a:r>
                        <a:rPr lang="en-US" sz="1200" u="none" strike="noStrike" dirty="0">
                          <a:effectLst/>
                        </a:rPr>
                        <a:t>0,2</a:t>
                      </a:r>
                      <a:endParaRPr lang="en-US" sz="1200" b="0" i="0" u="none" strike="noStrike" dirty="0">
                        <a:solidFill>
                          <a:srgbClr val="000000"/>
                        </a:solidFill>
                        <a:effectLst/>
                        <a:latin typeface="Calibri" panose="020F0502020204030204" pitchFamily="34" charset="0"/>
                      </a:endParaRPr>
                    </a:p>
                  </a:txBody>
                  <a:tcPr marL="4533" marR="4533" marT="4533" marB="0" anchor="b"/>
                </a:tc>
                <a:tc>
                  <a:txBody>
                    <a:bodyPr/>
                    <a:lstStyle/>
                    <a:p>
                      <a:pPr algn="r" fontAlgn="b"/>
                      <a:r>
                        <a:rPr lang="en-US" sz="1200" u="none" strike="noStrike" dirty="0">
                          <a:effectLst/>
                        </a:rPr>
                        <a:t>1,6</a:t>
                      </a:r>
                      <a:endParaRPr lang="en-US" sz="1200" b="0" i="0" u="none" strike="noStrike" dirty="0">
                        <a:solidFill>
                          <a:srgbClr val="000000"/>
                        </a:solidFill>
                        <a:effectLst/>
                        <a:latin typeface="Calibri" panose="020F0502020204030204" pitchFamily="34" charset="0"/>
                      </a:endParaRPr>
                    </a:p>
                  </a:txBody>
                  <a:tcPr marL="4533" marR="4533" marT="4533" marB="0" anchor="b"/>
                </a:tc>
                <a:tc>
                  <a:txBody>
                    <a:bodyPr/>
                    <a:lstStyle/>
                    <a:p>
                      <a:pPr algn="r" fontAlgn="b"/>
                      <a:r>
                        <a:rPr lang="en-US" sz="1200" u="none" strike="noStrike" dirty="0">
                          <a:effectLst/>
                        </a:rPr>
                        <a:t>1,2</a:t>
                      </a:r>
                      <a:endParaRPr lang="en-US" sz="1200" b="0" i="0" u="none" strike="noStrike" dirty="0">
                        <a:solidFill>
                          <a:srgbClr val="000000"/>
                        </a:solidFill>
                        <a:effectLst/>
                        <a:latin typeface="Calibri" panose="020F0502020204030204" pitchFamily="34" charset="0"/>
                      </a:endParaRPr>
                    </a:p>
                  </a:txBody>
                  <a:tcPr marL="4533" marR="4533" marT="4533" marB="0" anchor="b"/>
                </a:tc>
                <a:tc>
                  <a:txBody>
                    <a:bodyPr/>
                    <a:lstStyle/>
                    <a:p>
                      <a:pPr algn="r" fontAlgn="b"/>
                      <a:r>
                        <a:rPr lang="en-US" sz="1200" u="none" strike="noStrike" dirty="0">
                          <a:effectLst/>
                        </a:rPr>
                        <a:t>8,2</a:t>
                      </a:r>
                      <a:endParaRPr lang="en-US" sz="1200" b="0" i="0" u="none" strike="noStrike" dirty="0">
                        <a:solidFill>
                          <a:srgbClr val="000000"/>
                        </a:solidFill>
                        <a:effectLst/>
                        <a:latin typeface="Calibri" panose="020F0502020204030204" pitchFamily="34" charset="0"/>
                      </a:endParaRPr>
                    </a:p>
                  </a:txBody>
                  <a:tcPr marL="4533" marR="4533" marT="4533" marB="0" anchor="b"/>
                </a:tc>
                <a:tc>
                  <a:txBody>
                    <a:bodyPr/>
                    <a:lstStyle/>
                    <a:p>
                      <a:pPr algn="r" fontAlgn="b"/>
                      <a:r>
                        <a:rPr lang="en-US" sz="1200" b="1" u="none" strike="noStrike" dirty="0">
                          <a:effectLst/>
                        </a:rPr>
                        <a:t>15,7</a:t>
                      </a:r>
                      <a:endParaRPr lang="en-US" sz="1200" b="1" i="0" u="none" strike="noStrike" dirty="0">
                        <a:solidFill>
                          <a:srgbClr val="000000"/>
                        </a:solidFill>
                        <a:effectLst/>
                        <a:latin typeface="Calibri" panose="020F0502020204030204" pitchFamily="34" charset="0"/>
                      </a:endParaRPr>
                    </a:p>
                  </a:txBody>
                  <a:tcPr marL="4533" marR="4533" marT="4533" marB="0" anchor="b"/>
                </a:tc>
                <a:tc>
                  <a:txBody>
                    <a:bodyPr/>
                    <a:lstStyle/>
                    <a:p>
                      <a:pPr algn="r" fontAlgn="b"/>
                      <a:r>
                        <a:rPr lang="en-US" sz="1200" u="none" strike="noStrike" dirty="0">
                          <a:effectLst/>
                        </a:rPr>
                        <a:t>0,3</a:t>
                      </a:r>
                      <a:endParaRPr lang="en-US" sz="1200" b="0" i="0" u="none" strike="noStrike" dirty="0">
                        <a:solidFill>
                          <a:srgbClr val="000000"/>
                        </a:solidFill>
                        <a:effectLst/>
                        <a:latin typeface="Calibri" panose="020F0502020204030204" pitchFamily="34" charset="0"/>
                      </a:endParaRPr>
                    </a:p>
                  </a:txBody>
                  <a:tcPr marL="4533" marR="4533" marT="4533" marB="0" anchor="b"/>
                </a:tc>
                <a:tc>
                  <a:txBody>
                    <a:bodyPr/>
                    <a:lstStyle/>
                    <a:p>
                      <a:pPr algn="r" fontAlgn="b"/>
                      <a:r>
                        <a:rPr lang="en-US" sz="1200" b="1" u="none" strike="noStrike" dirty="0">
                          <a:effectLst/>
                        </a:rPr>
                        <a:t>11,6</a:t>
                      </a:r>
                      <a:endParaRPr lang="en-US" sz="1200" b="1" i="0" u="none" strike="noStrike" dirty="0">
                        <a:solidFill>
                          <a:srgbClr val="000000"/>
                        </a:solidFill>
                        <a:effectLst/>
                        <a:latin typeface="Calibri" panose="020F0502020204030204" pitchFamily="34" charset="0"/>
                      </a:endParaRPr>
                    </a:p>
                  </a:txBody>
                  <a:tcPr marL="4533" marR="4533" marT="4533" marB="0" anchor="b"/>
                </a:tc>
                <a:tc>
                  <a:txBody>
                    <a:bodyPr/>
                    <a:lstStyle/>
                    <a:p>
                      <a:pPr algn="r" fontAlgn="b"/>
                      <a:r>
                        <a:rPr lang="en-US" sz="1200" u="none" strike="noStrike" dirty="0">
                          <a:effectLst/>
                        </a:rPr>
                        <a:t>0,1</a:t>
                      </a:r>
                      <a:endParaRPr lang="en-US" sz="1200" b="0" i="0" u="none" strike="noStrike" dirty="0">
                        <a:solidFill>
                          <a:srgbClr val="000000"/>
                        </a:solidFill>
                        <a:effectLst/>
                        <a:latin typeface="Calibri" panose="020F0502020204030204" pitchFamily="34" charset="0"/>
                      </a:endParaRPr>
                    </a:p>
                  </a:txBody>
                  <a:tcPr marL="4533" marR="4533" marT="4533" marB="0" anchor="b"/>
                </a:tc>
                <a:tc>
                  <a:txBody>
                    <a:bodyPr/>
                    <a:lstStyle/>
                    <a:p>
                      <a:pPr algn="r" fontAlgn="b"/>
                      <a:r>
                        <a:rPr lang="en-US" sz="1200" u="none" strike="noStrike" dirty="0">
                          <a:effectLst/>
                        </a:rPr>
                        <a:t>0,2</a:t>
                      </a:r>
                      <a:endParaRPr lang="en-US" sz="1200" b="0" i="0" u="none" strike="noStrike" dirty="0">
                        <a:solidFill>
                          <a:srgbClr val="000000"/>
                        </a:solidFill>
                        <a:effectLst/>
                        <a:latin typeface="Calibri" panose="020F0502020204030204" pitchFamily="34" charset="0"/>
                      </a:endParaRPr>
                    </a:p>
                  </a:txBody>
                  <a:tcPr marL="4533" marR="4533" marT="4533" marB="0" anchor="b"/>
                </a:tc>
                <a:tc>
                  <a:txBody>
                    <a:bodyPr/>
                    <a:lstStyle/>
                    <a:p>
                      <a:pPr algn="r" fontAlgn="b"/>
                      <a:r>
                        <a:rPr lang="en-US" sz="1200" u="none" strike="noStrike" dirty="0">
                          <a:effectLst/>
                        </a:rPr>
                        <a:t>0,3</a:t>
                      </a:r>
                      <a:endParaRPr lang="en-US" sz="1200" b="0" i="0" u="none" strike="noStrike" dirty="0">
                        <a:solidFill>
                          <a:srgbClr val="000000"/>
                        </a:solidFill>
                        <a:effectLst/>
                        <a:latin typeface="Calibri" panose="020F0502020204030204" pitchFamily="34" charset="0"/>
                      </a:endParaRPr>
                    </a:p>
                  </a:txBody>
                  <a:tcPr marL="4533" marR="4533" marT="4533" marB="0" anchor="b"/>
                </a:tc>
                <a:tc>
                  <a:txBody>
                    <a:bodyPr/>
                    <a:lstStyle/>
                    <a:p>
                      <a:pPr algn="r" fontAlgn="b"/>
                      <a:r>
                        <a:rPr lang="en-US" sz="1200" u="none" strike="noStrike" dirty="0">
                          <a:effectLst/>
                        </a:rPr>
                        <a:t>0,3</a:t>
                      </a:r>
                      <a:endParaRPr lang="en-US" sz="1200" b="0" i="0" u="none" strike="noStrike" dirty="0">
                        <a:solidFill>
                          <a:srgbClr val="000000"/>
                        </a:solidFill>
                        <a:effectLst/>
                        <a:latin typeface="Calibri" panose="020F0502020204030204" pitchFamily="34" charset="0"/>
                      </a:endParaRPr>
                    </a:p>
                  </a:txBody>
                  <a:tcPr marL="4533" marR="4533" marT="4533" marB="0" anchor="b"/>
                </a:tc>
                <a:tc>
                  <a:txBody>
                    <a:bodyPr/>
                    <a:lstStyle/>
                    <a:p>
                      <a:pPr algn="r" fontAlgn="b"/>
                      <a:r>
                        <a:rPr lang="en-US" sz="1200" u="none" strike="noStrike" dirty="0">
                          <a:effectLst/>
                        </a:rPr>
                        <a:t>0,9</a:t>
                      </a:r>
                      <a:endParaRPr lang="en-US" sz="1200" b="0" i="0" u="none" strike="noStrike" dirty="0">
                        <a:solidFill>
                          <a:srgbClr val="000000"/>
                        </a:solidFill>
                        <a:effectLst/>
                        <a:latin typeface="Calibri" panose="020F0502020204030204" pitchFamily="34" charset="0"/>
                      </a:endParaRPr>
                    </a:p>
                  </a:txBody>
                  <a:tcPr marL="4533" marR="4533" marT="4533" marB="0" anchor="b"/>
                </a:tc>
                <a:tc>
                  <a:txBody>
                    <a:bodyPr/>
                    <a:lstStyle/>
                    <a:p>
                      <a:pPr algn="r" fontAlgn="b"/>
                      <a:r>
                        <a:rPr lang="en-US" sz="1200" u="none" strike="noStrike" dirty="0">
                          <a:effectLst/>
                        </a:rPr>
                        <a:t>0,1</a:t>
                      </a:r>
                      <a:endParaRPr lang="en-US" sz="1200" b="0" i="0" u="none" strike="noStrike" dirty="0">
                        <a:solidFill>
                          <a:srgbClr val="000000"/>
                        </a:solidFill>
                        <a:effectLst/>
                        <a:latin typeface="Calibri" panose="020F0502020204030204" pitchFamily="34" charset="0"/>
                      </a:endParaRPr>
                    </a:p>
                  </a:txBody>
                  <a:tcPr marL="4533" marR="4533" marT="4533" marB="0" anchor="b"/>
                </a:tc>
                <a:tc>
                  <a:txBody>
                    <a:bodyPr/>
                    <a:lstStyle/>
                    <a:p>
                      <a:pPr algn="r" fontAlgn="b"/>
                      <a:r>
                        <a:rPr lang="en-US" sz="1200" u="none" strike="noStrike" dirty="0">
                          <a:effectLst/>
                        </a:rPr>
                        <a:t>5,6</a:t>
                      </a:r>
                      <a:endParaRPr lang="en-US" sz="1200" b="0" i="0" u="none" strike="noStrike" dirty="0">
                        <a:solidFill>
                          <a:srgbClr val="000000"/>
                        </a:solidFill>
                        <a:effectLst/>
                        <a:latin typeface="Calibri" panose="020F0502020204030204" pitchFamily="34" charset="0"/>
                      </a:endParaRPr>
                    </a:p>
                  </a:txBody>
                  <a:tcPr marL="4533" marR="4533" marT="4533" marB="0" anchor="b"/>
                </a:tc>
                <a:tc>
                  <a:txBody>
                    <a:bodyPr/>
                    <a:lstStyle/>
                    <a:p>
                      <a:pPr algn="r" fontAlgn="b"/>
                      <a:r>
                        <a:rPr lang="en-US" sz="1200" u="none" strike="noStrike" dirty="0">
                          <a:effectLst/>
                        </a:rPr>
                        <a:t>2,3</a:t>
                      </a:r>
                      <a:endParaRPr lang="en-US" sz="1200" b="0" i="0" u="none" strike="noStrike" dirty="0">
                        <a:solidFill>
                          <a:srgbClr val="000000"/>
                        </a:solidFill>
                        <a:effectLst/>
                        <a:latin typeface="Calibri" panose="020F0502020204030204" pitchFamily="34" charset="0"/>
                      </a:endParaRPr>
                    </a:p>
                  </a:txBody>
                  <a:tcPr marL="4533" marR="4533" marT="4533" marB="0" anchor="b"/>
                </a:tc>
                <a:tc>
                  <a:txBody>
                    <a:bodyPr/>
                    <a:lstStyle/>
                    <a:p>
                      <a:pPr algn="r" fontAlgn="b"/>
                      <a:r>
                        <a:rPr lang="en-US" sz="1200" u="none" strike="noStrike" dirty="0">
                          <a:effectLst/>
                        </a:rPr>
                        <a:t>3,5</a:t>
                      </a:r>
                      <a:endParaRPr lang="en-US" sz="1200" b="0" i="0" u="none" strike="noStrike" dirty="0">
                        <a:solidFill>
                          <a:srgbClr val="000000"/>
                        </a:solidFill>
                        <a:effectLst/>
                        <a:latin typeface="Calibri" panose="020F0502020204030204" pitchFamily="34" charset="0"/>
                      </a:endParaRPr>
                    </a:p>
                  </a:txBody>
                  <a:tcPr marL="4533" marR="4533" marT="4533" marB="0" anchor="b"/>
                </a:tc>
                <a:tc>
                  <a:txBody>
                    <a:bodyPr/>
                    <a:lstStyle/>
                    <a:p>
                      <a:pPr algn="r" fontAlgn="b"/>
                      <a:r>
                        <a:rPr lang="en-US" sz="1200" u="none" strike="noStrike" dirty="0">
                          <a:effectLst/>
                        </a:rPr>
                        <a:t>1,3</a:t>
                      </a:r>
                      <a:endParaRPr lang="en-US" sz="1200" b="0" i="0" u="none" strike="noStrike" dirty="0">
                        <a:solidFill>
                          <a:srgbClr val="000000"/>
                        </a:solidFill>
                        <a:effectLst/>
                        <a:latin typeface="Calibri" panose="020F0502020204030204" pitchFamily="34" charset="0"/>
                      </a:endParaRPr>
                    </a:p>
                  </a:txBody>
                  <a:tcPr marL="4533" marR="4533" marT="4533" marB="0" anchor="b"/>
                </a:tc>
                <a:tc>
                  <a:txBody>
                    <a:bodyPr/>
                    <a:lstStyle/>
                    <a:p>
                      <a:pPr algn="r" fontAlgn="b"/>
                      <a:r>
                        <a:rPr lang="en-US" sz="1200" u="none" strike="noStrike" dirty="0">
                          <a:effectLst/>
                        </a:rPr>
                        <a:t>1,3</a:t>
                      </a:r>
                      <a:endParaRPr lang="en-US" sz="1200" b="0" i="0" u="none" strike="noStrike" dirty="0">
                        <a:solidFill>
                          <a:srgbClr val="000000"/>
                        </a:solidFill>
                        <a:effectLst/>
                        <a:latin typeface="Calibri" panose="020F0502020204030204" pitchFamily="34" charset="0"/>
                      </a:endParaRPr>
                    </a:p>
                  </a:txBody>
                  <a:tcPr marL="4533" marR="4533" marT="4533" marB="0" anchor="b"/>
                </a:tc>
                <a:tc>
                  <a:txBody>
                    <a:bodyPr/>
                    <a:lstStyle/>
                    <a:p>
                      <a:pPr algn="r" fontAlgn="b"/>
                      <a:r>
                        <a:rPr lang="en-US" sz="1200" u="none" strike="noStrike" dirty="0">
                          <a:effectLst/>
                        </a:rPr>
                        <a:t>0,3</a:t>
                      </a:r>
                      <a:endParaRPr lang="en-US" sz="1200" b="0" i="0" u="none" strike="noStrike" dirty="0">
                        <a:solidFill>
                          <a:srgbClr val="000000"/>
                        </a:solidFill>
                        <a:effectLst/>
                        <a:latin typeface="Calibri" panose="020F0502020204030204" pitchFamily="34" charset="0"/>
                      </a:endParaRPr>
                    </a:p>
                  </a:txBody>
                  <a:tcPr marL="4533" marR="4533" marT="4533" marB="0" anchor="b"/>
                </a:tc>
                <a:tc>
                  <a:txBody>
                    <a:bodyPr/>
                    <a:lstStyle/>
                    <a:p>
                      <a:pPr algn="r" fontAlgn="b"/>
                      <a:r>
                        <a:rPr lang="en-US" sz="1200" u="none" strike="noStrike" dirty="0">
                          <a:effectLst/>
                        </a:rPr>
                        <a:t>0,6</a:t>
                      </a:r>
                      <a:endParaRPr lang="en-US" sz="1200" b="0" i="0" u="none" strike="noStrike" dirty="0">
                        <a:solidFill>
                          <a:srgbClr val="000000"/>
                        </a:solidFill>
                        <a:effectLst/>
                        <a:latin typeface="Calibri" panose="020F0502020204030204" pitchFamily="34" charset="0"/>
                      </a:endParaRPr>
                    </a:p>
                  </a:txBody>
                  <a:tcPr marL="4533" marR="4533" marT="4533" marB="0" anchor="b"/>
                </a:tc>
                <a:tc>
                  <a:txBody>
                    <a:bodyPr/>
                    <a:lstStyle/>
                    <a:p>
                      <a:pPr algn="r" fontAlgn="b"/>
                      <a:r>
                        <a:rPr lang="en-US" sz="1200" u="none" strike="noStrike" dirty="0">
                          <a:effectLst/>
                        </a:rPr>
                        <a:t>1,5</a:t>
                      </a:r>
                      <a:endParaRPr lang="en-US" sz="1200" b="0" i="0" u="none" strike="noStrike" dirty="0">
                        <a:solidFill>
                          <a:srgbClr val="000000"/>
                        </a:solidFill>
                        <a:effectLst/>
                        <a:latin typeface="Calibri" panose="020F0502020204030204" pitchFamily="34" charset="0"/>
                      </a:endParaRPr>
                    </a:p>
                  </a:txBody>
                  <a:tcPr marL="4533" marR="4533" marT="4533" marB="0" anchor="b"/>
                </a:tc>
                <a:tc>
                  <a:txBody>
                    <a:bodyPr/>
                    <a:lstStyle/>
                    <a:p>
                      <a:pPr algn="r" fontAlgn="b"/>
                      <a:r>
                        <a:rPr lang="en-US" sz="1200" u="none" strike="noStrike" dirty="0">
                          <a:effectLst/>
                        </a:rPr>
                        <a:t>2,5</a:t>
                      </a:r>
                      <a:endParaRPr lang="en-US" sz="1200" b="0" i="0" u="none" strike="noStrike" dirty="0">
                        <a:solidFill>
                          <a:srgbClr val="000000"/>
                        </a:solidFill>
                        <a:effectLst/>
                        <a:latin typeface="Calibri" panose="020F0502020204030204" pitchFamily="34" charset="0"/>
                      </a:endParaRPr>
                    </a:p>
                  </a:txBody>
                  <a:tcPr marL="4533" marR="4533" marT="4533" marB="0" anchor="b">
                    <a:lnR w="12700" cap="flat" cmpd="sng" algn="ctr">
                      <a:solidFill>
                        <a:schemeClr val="tx1"/>
                      </a:solidFill>
                      <a:prstDash val="solid"/>
                      <a:round/>
                      <a:headEnd type="none" w="med" len="med"/>
                      <a:tailEnd type="none" w="med" len="med"/>
                    </a:lnR>
                  </a:tcPr>
                </a:tc>
                <a:tc>
                  <a:txBody>
                    <a:bodyPr/>
                    <a:lstStyle/>
                    <a:p>
                      <a:pPr algn="r" fontAlgn="b"/>
                      <a:r>
                        <a:rPr lang="en-US" sz="1200" b="1" u="none" strike="noStrike" dirty="0">
                          <a:effectLst/>
                        </a:rPr>
                        <a:t>11,8</a:t>
                      </a:r>
                      <a:endParaRPr lang="en-US" sz="1200" b="1" i="0" u="none" strike="noStrike" dirty="0">
                        <a:solidFill>
                          <a:srgbClr val="000000"/>
                        </a:solidFill>
                        <a:effectLst/>
                        <a:latin typeface="Calibri" panose="020F0502020204030204" pitchFamily="34" charset="0"/>
                      </a:endParaRPr>
                    </a:p>
                  </a:txBody>
                  <a:tcPr marL="4533" marR="4533" marT="45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482678749"/>
                  </a:ext>
                </a:extLst>
              </a:tr>
            </a:tbl>
          </a:graphicData>
        </a:graphic>
      </p:graphicFrame>
      <p:sp>
        <p:nvSpPr>
          <p:cNvPr id="7" name="Rettangolo 6"/>
          <p:cNvSpPr/>
          <p:nvPr/>
        </p:nvSpPr>
        <p:spPr>
          <a:xfrm>
            <a:off x="521061" y="6488668"/>
            <a:ext cx="6189900" cy="369332"/>
          </a:xfrm>
          <a:prstGeom prst="rect">
            <a:avLst/>
          </a:prstGeom>
        </p:spPr>
        <p:txBody>
          <a:bodyPr wrap="none">
            <a:spAutoFit/>
          </a:bodyPr>
          <a:lstStyle/>
          <a:p>
            <a:r>
              <a:rPr lang="en-US" dirty="0">
                <a:hlinkClick r:id="rId2"/>
              </a:rPr>
              <a:t>https://ec.europa.eu/budget/graphs/revenue_expediture.html</a:t>
            </a:r>
            <a:r>
              <a:rPr lang="en-US" dirty="0"/>
              <a:t> </a:t>
            </a:r>
          </a:p>
        </p:txBody>
      </p:sp>
      <p:pic>
        <p:nvPicPr>
          <p:cNvPr id="5" name="Immagine 4">
            <a:extLst>
              <a:ext uri="{FF2B5EF4-FFF2-40B4-BE49-F238E27FC236}">
                <a16:creationId xmlns:a16="http://schemas.microsoft.com/office/drawing/2014/main" id="{64D0D5A7-3713-4875-B748-59CA60F7D404}"/>
              </a:ext>
            </a:extLst>
          </p:cNvPr>
          <p:cNvPicPr>
            <a:picLocks noChangeAspect="1"/>
          </p:cNvPicPr>
          <p:nvPr/>
        </p:nvPicPr>
        <p:blipFill>
          <a:blip r:embed="rId3"/>
          <a:stretch>
            <a:fillRect/>
          </a:stretch>
        </p:blipFill>
        <p:spPr>
          <a:xfrm>
            <a:off x="1955924" y="1127560"/>
            <a:ext cx="8803991" cy="4905545"/>
          </a:xfrm>
          <a:prstGeom prst="rect">
            <a:avLst/>
          </a:prstGeom>
        </p:spPr>
      </p:pic>
    </p:spTree>
    <p:extLst>
      <p:ext uri="{BB962C8B-B14F-4D97-AF65-F5344CB8AC3E}">
        <p14:creationId xmlns:p14="http://schemas.microsoft.com/office/powerpoint/2010/main" val="37355234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1919" y="81759"/>
            <a:ext cx="10515600" cy="1325563"/>
          </a:xfrm>
        </p:spPr>
        <p:txBody>
          <a:bodyPr>
            <a:normAutofit/>
          </a:bodyPr>
          <a:lstStyle/>
          <a:p>
            <a:r>
              <a:rPr lang="it-IT" sz="4000" dirty="0"/>
              <a:t>Mentre per quanto riguarda le erogazioni…</a:t>
            </a:r>
            <a:endParaRPr lang="en-US" sz="4000" dirty="0"/>
          </a:p>
        </p:txBody>
      </p:sp>
      <p:graphicFrame>
        <p:nvGraphicFramePr>
          <p:cNvPr id="5" name="Tabella 4"/>
          <p:cNvGraphicFramePr>
            <a:graphicFrameLocks noGrp="1"/>
          </p:cNvGraphicFramePr>
          <p:nvPr>
            <p:extLst/>
          </p:nvPr>
        </p:nvGraphicFramePr>
        <p:xfrm>
          <a:off x="9389770" y="365125"/>
          <a:ext cx="2680311" cy="6023250"/>
        </p:xfrm>
        <a:graphic>
          <a:graphicData uri="http://schemas.openxmlformats.org/drawingml/2006/table">
            <a:tbl>
              <a:tblPr/>
              <a:tblGrid>
                <a:gridCol w="670078">
                  <a:extLst>
                    <a:ext uri="{9D8B030D-6E8A-4147-A177-3AD203B41FA5}">
                      <a16:colId xmlns:a16="http://schemas.microsoft.com/office/drawing/2014/main" val="881278899"/>
                    </a:ext>
                  </a:extLst>
                </a:gridCol>
                <a:gridCol w="670078">
                  <a:extLst>
                    <a:ext uri="{9D8B030D-6E8A-4147-A177-3AD203B41FA5}">
                      <a16:colId xmlns:a16="http://schemas.microsoft.com/office/drawing/2014/main" val="3521164807"/>
                    </a:ext>
                  </a:extLst>
                </a:gridCol>
                <a:gridCol w="576162">
                  <a:extLst>
                    <a:ext uri="{9D8B030D-6E8A-4147-A177-3AD203B41FA5}">
                      <a16:colId xmlns:a16="http://schemas.microsoft.com/office/drawing/2014/main" val="166442293"/>
                    </a:ext>
                  </a:extLst>
                </a:gridCol>
                <a:gridCol w="763993">
                  <a:extLst>
                    <a:ext uri="{9D8B030D-6E8A-4147-A177-3AD203B41FA5}">
                      <a16:colId xmlns:a16="http://schemas.microsoft.com/office/drawing/2014/main" val="545899733"/>
                    </a:ext>
                  </a:extLst>
                </a:gridCol>
              </a:tblGrid>
              <a:tr h="382097">
                <a:tc>
                  <a:txBody>
                    <a:bodyPr/>
                    <a:lstStyle/>
                    <a:p>
                      <a:pPr algn="l" fontAlgn="b"/>
                      <a:endParaRPr lang="en-US" sz="1200" b="0" i="0" u="none" strike="noStrike">
                        <a:solidFill>
                          <a:srgbClr val="000000"/>
                        </a:solidFill>
                        <a:effectLst/>
                        <a:latin typeface="Calibri" panose="020F0502020204030204" pitchFamily="34" charset="0"/>
                      </a:endParaRPr>
                    </a:p>
                  </a:txBody>
                  <a:tcPr marL="5703" marR="5703" marT="5703"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Spesa</a:t>
                      </a:r>
                    </a:p>
                  </a:txBody>
                  <a:tcPr marL="5703" marR="5703" marT="5703"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Entrate</a:t>
                      </a:r>
                    </a:p>
                  </a:txBody>
                  <a:tcPr marL="5703" marR="5703" marT="5703" marB="0" anchor="b">
                    <a:lnL>
                      <a:noFill/>
                    </a:lnL>
                    <a:lnR>
                      <a:noFill/>
                    </a:lnR>
                    <a:lnT>
                      <a:noFill/>
                    </a:lnT>
                    <a:lnB>
                      <a:noFill/>
                    </a:lnB>
                  </a:tcPr>
                </a:tc>
                <a:tc>
                  <a:txBody>
                    <a:bodyPr/>
                    <a:lstStyle/>
                    <a:p>
                      <a:pPr algn="l" fontAlgn="b"/>
                      <a:r>
                        <a:rPr lang="en-US" sz="1200" b="0" i="0" u="none" strike="noStrike" dirty="0" err="1">
                          <a:solidFill>
                            <a:srgbClr val="000000"/>
                          </a:solidFill>
                          <a:effectLst/>
                          <a:latin typeface="Calibri" panose="020F0502020204030204" pitchFamily="34" charset="0"/>
                        </a:rPr>
                        <a:t>Differenza</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Entrate-Spese</a:t>
                      </a:r>
                      <a:r>
                        <a:rPr lang="en-US" sz="1200" b="0" i="0" u="none" strike="noStrike" dirty="0">
                          <a:solidFill>
                            <a:srgbClr val="000000"/>
                          </a:solidFill>
                          <a:effectLst/>
                          <a:latin typeface="Calibri" panose="020F0502020204030204" pitchFamily="34" charset="0"/>
                        </a:rPr>
                        <a:t>)</a:t>
                      </a:r>
                    </a:p>
                  </a:txBody>
                  <a:tcPr marL="5703" marR="5703" marT="5703" marB="0" anchor="b">
                    <a:lnL>
                      <a:noFill/>
                    </a:lnL>
                    <a:lnR>
                      <a:noFill/>
                    </a:lnR>
                    <a:lnT>
                      <a:noFill/>
                    </a:lnT>
                    <a:lnB>
                      <a:noFill/>
                    </a:lnB>
                  </a:tcPr>
                </a:tc>
                <a:extLst>
                  <a:ext uri="{0D108BD9-81ED-4DB2-BD59-A6C34878D82A}">
                    <a16:rowId xmlns:a16="http://schemas.microsoft.com/office/drawing/2014/main" val="3168461855"/>
                  </a:ext>
                </a:extLst>
              </a:tr>
              <a:tr h="136870">
                <a:tc>
                  <a:txBody>
                    <a:bodyPr/>
                    <a:lstStyle/>
                    <a:p>
                      <a:pPr algn="l" fontAlgn="b"/>
                      <a:r>
                        <a:rPr lang="en-US" sz="1200" b="1" i="0" u="none" strike="noStrike">
                          <a:solidFill>
                            <a:srgbClr val="FF0000"/>
                          </a:solidFill>
                          <a:effectLst/>
                          <a:latin typeface="Calibri" panose="020F0502020204030204" pitchFamily="34" charset="0"/>
                        </a:rPr>
                        <a:t>EU</a:t>
                      </a:r>
                    </a:p>
                  </a:txBody>
                  <a:tcPr marL="5703" marR="5703" marT="5703" marB="0" anchor="b">
                    <a:lnL>
                      <a:noFill/>
                    </a:lnL>
                    <a:lnR>
                      <a:noFill/>
                    </a:lnR>
                    <a:lnT>
                      <a:noFill/>
                    </a:lnT>
                    <a:lnB>
                      <a:noFill/>
                    </a:lnB>
                  </a:tcPr>
                </a:tc>
                <a:tc>
                  <a:txBody>
                    <a:bodyPr/>
                    <a:lstStyle/>
                    <a:p>
                      <a:pPr algn="r" fontAlgn="b"/>
                      <a:r>
                        <a:rPr lang="en-US" sz="1200" b="1" i="0" u="none" strike="noStrike">
                          <a:solidFill>
                            <a:srgbClr val="FF0000"/>
                          </a:solidFill>
                          <a:effectLst/>
                          <a:latin typeface="Calibri" panose="020F0502020204030204" pitchFamily="34" charset="0"/>
                        </a:rPr>
                        <a:t>134565</a:t>
                      </a:r>
                    </a:p>
                  </a:txBody>
                  <a:tcPr marL="5703" marR="5703" marT="5703" marB="0" anchor="b">
                    <a:lnL>
                      <a:noFill/>
                    </a:lnL>
                    <a:lnR>
                      <a:noFill/>
                    </a:lnR>
                    <a:lnT>
                      <a:noFill/>
                    </a:lnT>
                    <a:lnB>
                      <a:noFill/>
                    </a:lnB>
                  </a:tcPr>
                </a:tc>
                <a:tc>
                  <a:txBody>
                    <a:bodyPr/>
                    <a:lstStyle/>
                    <a:p>
                      <a:pPr algn="r" fontAlgn="b"/>
                      <a:r>
                        <a:rPr lang="en-US" sz="1200" b="1" i="0" u="none" strike="noStrike">
                          <a:solidFill>
                            <a:srgbClr val="FF0000"/>
                          </a:solidFill>
                          <a:effectLst/>
                          <a:latin typeface="Calibri" panose="020F0502020204030204" pitchFamily="34" charset="0"/>
                        </a:rPr>
                        <a:t>144767</a:t>
                      </a:r>
                    </a:p>
                  </a:txBody>
                  <a:tcPr marL="5703" marR="5703" marT="5703"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10203</a:t>
                      </a:r>
                    </a:p>
                  </a:txBody>
                  <a:tcPr marL="5703" marR="5703" marT="5703" marB="0" anchor="b">
                    <a:lnL>
                      <a:noFill/>
                    </a:lnL>
                    <a:lnR>
                      <a:noFill/>
                    </a:lnR>
                    <a:lnT>
                      <a:noFill/>
                    </a:lnT>
                    <a:lnB>
                      <a:noFill/>
                    </a:lnB>
                  </a:tcPr>
                </a:tc>
                <a:extLst>
                  <a:ext uri="{0D108BD9-81ED-4DB2-BD59-A6C34878D82A}">
                    <a16:rowId xmlns:a16="http://schemas.microsoft.com/office/drawing/2014/main" val="3953227300"/>
                  </a:ext>
                </a:extLst>
              </a:tr>
              <a:tr h="136870">
                <a:tc>
                  <a:txBody>
                    <a:bodyPr/>
                    <a:lstStyle/>
                    <a:p>
                      <a:pPr algn="ctr" fontAlgn="ctr"/>
                      <a:r>
                        <a:rPr lang="en-US" sz="1200" b="1" i="0" u="none" strike="noStrike">
                          <a:solidFill>
                            <a:srgbClr val="000000"/>
                          </a:solidFill>
                          <a:effectLst/>
                          <a:latin typeface="Calibri" panose="020F0502020204030204" pitchFamily="34" charset="0"/>
                        </a:rPr>
                        <a:t>BE</a:t>
                      </a:r>
                    </a:p>
                  </a:txBody>
                  <a:tcPr marL="5703" marR="5703" marT="5703" marB="0" anchor="ctr">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6,5</a:t>
                      </a:r>
                    </a:p>
                  </a:txBody>
                  <a:tcPr marL="5703" marR="5703" marT="5703"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4,2</a:t>
                      </a:r>
                    </a:p>
                  </a:txBody>
                  <a:tcPr marL="5703" marR="5703" marT="5703"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-2,3</a:t>
                      </a:r>
                    </a:p>
                  </a:txBody>
                  <a:tcPr marL="5703" marR="5703" marT="5703" marB="0" anchor="b">
                    <a:lnL>
                      <a:noFill/>
                    </a:lnL>
                    <a:lnR>
                      <a:noFill/>
                    </a:lnR>
                    <a:lnT>
                      <a:noFill/>
                    </a:lnT>
                    <a:lnB>
                      <a:noFill/>
                    </a:lnB>
                  </a:tcPr>
                </a:tc>
                <a:extLst>
                  <a:ext uri="{0D108BD9-81ED-4DB2-BD59-A6C34878D82A}">
                    <a16:rowId xmlns:a16="http://schemas.microsoft.com/office/drawing/2014/main" val="1697434040"/>
                  </a:ext>
                </a:extLst>
              </a:tr>
              <a:tr h="136870">
                <a:tc>
                  <a:txBody>
                    <a:bodyPr/>
                    <a:lstStyle/>
                    <a:p>
                      <a:pPr algn="ctr" fontAlgn="ctr"/>
                      <a:r>
                        <a:rPr lang="en-US" sz="1200" b="1" i="0" u="none" strike="noStrike">
                          <a:solidFill>
                            <a:srgbClr val="000000"/>
                          </a:solidFill>
                          <a:effectLst/>
                          <a:latin typeface="Calibri" panose="020F0502020204030204" pitchFamily="34" charset="0"/>
                        </a:rPr>
                        <a:t>BG</a:t>
                      </a:r>
                    </a:p>
                  </a:txBody>
                  <a:tcPr marL="5703" marR="5703" marT="5703" marB="0" anchor="ctr">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1,6</a:t>
                      </a:r>
                    </a:p>
                  </a:txBody>
                  <a:tcPr marL="5703" marR="5703" marT="5703"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0,4</a:t>
                      </a:r>
                    </a:p>
                  </a:txBody>
                  <a:tcPr marL="5703" marR="5703" marT="5703"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-1,2</a:t>
                      </a:r>
                    </a:p>
                  </a:txBody>
                  <a:tcPr marL="5703" marR="5703" marT="5703" marB="0" anchor="b">
                    <a:lnL>
                      <a:noFill/>
                    </a:lnL>
                    <a:lnR>
                      <a:noFill/>
                    </a:lnR>
                    <a:lnT>
                      <a:noFill/>
                    </a:lnT>
                    <a:lnB>
                      <a:noFill/>
                    </a:lnB>
                  </a:tcPr>
                </a:tc>
                <a:extLst>
                  <a:ext uri="{0D108BD9-81ED-4DB2-BD59-A6C34878D82A}">
                    <a16:rowId xmlns:a16="http://schemas.microsoft.com/office/drawing/2014/main" val="1433109437"/>
                  </a:ext>
                </a:extLst>
              </a:tr>
              <a:tr h="136870">
                <a:tc>
                  <a:txBody>
                    <a:bodyPr/>
                    <a:lstStyle/>
                    <a:p>
                      <a:pPr algn="ctr" fontAlgn="ctr"/>
                      <a:r>
                        <a:rPr lang="en-US" sz="1200" b="1" i="0" u="none" strike="noStrike">
                          <a:solidFill>
                            <a:srgbClr val="000000"/>
                          </a:solidFill>
                          <a:effectLst/>
                          <a:latin typeface="Calibri" panose="020F0502020204030204" pitchFamily="34" charset="0"/>
                        </a:rPr>
                        <a:t>CZ</a:t>
                      </a:r>
                    </a:p>
                  </a:txBody>
                  <a:tcPr marL="5703" marR="5703" marT="5703" marB="0" anchor="ctr">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3,9</a:t>
                      </a:r>
                    </a:p>
                  </a:txBody>
                  <a:tcPr marL="5703" marR="5703" marT="5703"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1,4</a:t>
                      </a:r>
                    </a:p>
                  </a:txBody>
                  <a:tcPr marL="5703" marR="5703" marT="5703"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-2,5</a:t>
                      </a:r>
                    </a:p>
                  </a:txBody>
                  <a:tcPr marL="5703" marR="5703" marT="5703" marB="0" anchor="b">
                    <a:lnL>
                      <a:noFill/>
                    </a:lnL>
                    <a:lnR>
                      <a:noFill/>
                    </a:lnR>
                    <a:lnT>
                      <a:noFill/>
                    </a:lnT>
                    <a:lnB>
                      <a:noFill/>
                    </a:lnB>
                  </a:tcPr>
                </a:tc>
                <a:extLst>
                  <a:ext uri="{0D108BD9-81ED-4DB2-BD59-A6C34878D82A}">
                    <a16:rowId xmlns:a16="http://schemas.microsoft.com/office/drawing/2014/main" val="2007470156"/>
                  </a:ext>
                </a:extLst>
              </a:tr>
              <a:tr h="136870">
                <a:tc>
                  <a:txBody>
                    <a:bodyPr/>
                    <a:lstStyle/>
                    <a:p>
                      <a:pPr algn="ctr" fontAlgn="ctr"/>
                      <a:r>
                        <a:rPr lang="en-US" sz="1200" b="1" i="0" u="none" strike="noStrike">
                          <a:solidFill>
                            <a:srgbClr val="00B050"/>
                          </a:solidFill>
                          <a:effectLst/>
                          <a:latin typeface="Calibri" panose="020F0502020204030204" pitchFamily="34" charset="0"/>
                        </a:rPr>
                        <a:t>DK</a:t>
                      </a:r>
                    </a:p>
                  </a:txBody>
                  <a:tcPr marL="5703" marR="5703" marT="5703" marB="0" anchor="ctr">
                    <a:lnL>
                      <a:noFill/>
                    </a:lnL>
                    <a:lnR>
                      <a:noFill/>
                    </a:lnR>
                    <a:lnT>
                      <a:noFill/>
                    </a:lnT>
                    <a:lnB>
                      <a:noFill/>
                    </a:lnB>
                  </a:tcPr>
                </a:tc>
                <a:tc>
                  <a:txBody>
                    <a:bodyPr/>
                    <a:lstStyle/>
                    <a:p>
                      <a:pPr algn="r" fontAlgn="b"/>
                      <a:r>
                        <a:rPr lang="en-US" sz="1200" b="1" i="0" u="none" strike="noStrike">
                          <a:solidFill>
                            <a:srgbClr val="00B050"/>
                          </a:solidFill>
                          <a:effectLst/>
                          <a:latin typeface="Calibri" panose="020F0502020204030204" pitchFamily="34" charset="0"/>
                        </a:rPr>
                        <a:t>1,1</a:t>
                      </a:r>
                    </a:p>
                  </a:txBody>
                  <a:tcPr marL="5703" marR="5703" marT="5703" marB="0" anchor="b">
                    <a:lnL>
                      <a:noFill/>
                    </a:lnL>
                    <a:lnR>
                      <a:noFill/>
                    </a:lnR>
                    <a:lnT>
                      <a:noFill/>
                    </a:lnT>
                    <a:lnB>
                      <a:noFill/>
                    </a:lnB>
                  </a:tcPr>
                </a:tc>
                <a:tc>
                  <a:txBody>
                    <a:bodyPr/>
                    <a:lstStyle/>
                    <a:p>
                      <a:pPr algn="r" fontAlgn="b"/>
                      <a:r>
                        <a:rPr lang="en-US" sz="1200" b="1" i="0" u="none" strike="noStrike">
                          <a:solidFill>
                            <a:srgbClr val="00B050"/>
                          </a:solidFill>
                          <a:effectLst/>
                          <a:latin typeface="Calibri" panose="020F0502020204030204" pitchFamily="34" charset="0"/>
                        </a:rPr>
                        <a:t>1,9</a:t>
                      </a:r>
                    </a:p>
                  </a:txBody>
                  <a:tcPr marL="5703" marR="5703" marT="5703" marB="0" anchor="b">
                    <a:lnL>
                      <a:noFill/>
                    </a:lnL>
                    <a:lnR>
                      <a:noFill/>
                    </a:lnR>
                    <a:lnT>
                      <a:noFill/>
                    </a:lnT>
                    <a:lnB>
                      <a:noFill/>
                    </a:lnB>
                  </a:tcPr>
                </a:tc>
                <a:tc>
                  <a:txBody>
                    <a:bodyPr/>
                    <a:lstStyle/>
                    <a:p>
                      <a:pPr algn="r" fontAlgn="b"/>
                      <a:r>
                        <a:rPr lang="en-US" sz="1200" b="1" i="0" u="none" strike="noStrike">
                          <a:solidFill>
                            <a:srgbClr val="00B050"/>
                          </a:solidFill>
                          <a:effectLst/>
                          <a:latin typeface="Calibri" panose="020F0502020204030204" pitchFamily="34" charset="0"/>
                        </a:rPr>
                        <a:t>0,8</a:t>
                      </a:r>
                    </a:p>
                  </a:txBody>
                  <a:tcPr marL="5703" marR="5703" marT="5703" marB="0" anchor="b">
                    <a:lnL>
                      <a:noFill/>
                    </a:lnL>
                    <a:lnR>
                      <a:noFill/>
                    </a:lnR>
                    <a:lnT>
                      <a:noFill/>
                    </a:lnT>
                    <a:lnB>
                      <a:noFill/>
                    </a:lnB>
                  </a:tcPr>
                </a:tc>
                <a:extLst>
                  <a:ext uri="{0D108BD9-81ED-4DB2-BD59-A6C34878D82A}">
                    <a16:rowId xmlns:a16="http://schemas.microsoft.com/office/drawing/2014/main" val="3395130152"/>
                  </a:ext>
                </a:extLst>
              </a:tr>
              <a:tr h="136870">
                <a:tc>
                  <a:txBody>
                    <a:bodyPr/>
                    <a:lstStyle/>
                    <a:p>
                      <a:pPr algn="ctr" fontAlgn="ctr"/>
                      <a:r>
                        <a:rPr lang="en-US" sz="1200" b="1" i="0" u="none" strike="noStrike">
                          <a:solidFill>
                            <a:srgbClr val="00B050"/>
                          </a:solidFill>
                          <a:effectLst/>
                          <a:latin typeface="Calibri" panose="020F0502020204030204" pitchFamily="34" charset="0"/>
                        </a:rPr>
                        <a:t>DE</a:t>
                      </a:r>
                    </a:p>
                  </a:txBody>
                  <a:tcPr marL="5703" marR="5703" marT="5703" marB="0" anchor="ctr">
                    <a:lnL>
                      <a:noFill/>
                    </a:lnL>
                    <a:lnR>
                      <a:noFill/>
                    </a:lnR>
                    <a:lnT>
                      <a:noFill/>
                    </a:lnT>
                    <a:lnB>
                      <a:noFill/>
                    </a:lnB>
                  </a:tcPr>
                </a:tc>
                <a:tc>
                  <a:txBody>
                    <a:bodyPr/>
                    <a:lstStyle/>
                    <a:p>
                      <a:pPr algn="r" fontAlgn="b"/>
                      <a:r>
                        <a:rPr lang="en-US" sz="1200" b="1" i="0" u="none" strike="noStrike">
                          <a:solidFill>
                            <a:srgbClr val="00B050"/>
                          </a:solidFill>
                          <a:effectLst/>
                          <a:latin typeface="Calibri" panose="020F0502020204030204" pitchFamily="34" charset="0"/>
                        </a:rPr>
                        <a:t>9,1</a:t>
                      </a:r>
                    </a:p>
                  </a:txBody>
                  <a:tcPr marL="5703" marR="5703" marT="5703" marB="0" anchor="b">
                    <a:lnL>
                      <a:noFill/>
                    </a:lnL>
                    <a:lnR>
                      <a:noFill/>
                    </a:lnR>
                    <a:lnT>
                      <a:noFill/>
                    </a:lnT>
                    <a:lnB>
                      <a:noFill/>
                    </a:lnB>
                  </a:tcPr>
                </a:tc>
                <a:tc>
                  <a:txBody>
                    <a:bodyPr/>
                    <a:lstStyle/>
                    <a:p>
                      <a:pPr algn="r" fontAlgn="b"/>
                      <a:r>
                        <a:rPr lang="en-US" sz="1200" b="1" i="0" u="none" strike="noStrike">
                          <a:solidFill>
                            <a:srgbClr val="00B050"/>
                          </a:solidFill>
                          <a:effectLst/>
                          <a:latin typeface="Calibri" panose="020F0502020204030204" pitchFamily="34" charset="0"/>
                        </a:rPr>
                        <a:t>20,7</a:t>
                      </a:r>
                    </a:p>
                  </a:txBody>
                  <a:tcPr marL="5703" marR="5703" marT="5703" marB="0" anchor="b">
                    <a:lnL>
                      <a:noFill/>
                    </a:lnL>
                    <a:lnR>
                      <a:noFill/>
                    </a:lnR>
                    <a:lnT>
                      <a:noFill/>
                    </a:lnT>
                    <a:lnB>
                      <a:noFill/>
                    </a:lnB>
                  </a:tcPr>
                </a:tc>
                <a:tc>
                  <a:txBody>
                    <a:bodyPr/>
                    <a:lstStyle/>
                    <a:p>
                      <a:pPr algn="r" fontAlgn="b"/>
                      <a:r>
                        <a:rPr lang="en-US" sz="1200" b="1" i="0" u="none" strike="noStrike">
                          <a:solidFill>
                            <a:srgbClr val="00B050"/>
                          </a:solidFill>
                          <a:effectLst/>
                          <a:latin typeface="Calibri" panose="020F0502020204030204" pitchFamily="34" charset="0"/>
                        </a:rPr>
                        <a:t>11,6</a:t>
                      </a:r>
                    </a:p>
                  </a:txBody>
                  <a:tcPr marL="5703" marR="5703" marT="5703" marB="0" anchor="b">
                    <a:lnL>
                      <a:noFill/>
                    </a:lnL>
                    <a:lnR>
                      <a:noFill/>
                    </a:lnR>
                    <a:lnT>
                      <a:noFill/>
                    </a:lnT>
                    <a:lnB>
                      <a:noFill/>
                    </a:lnB>
                  </a:tcPr>
                </a:tc>
                <a:extLst>
                  <a:ext uri="{0D108BD9-81ED-4DB2-BD59-A6C34878D82A}">
                    <a16:rowId xmlns:a16="http://schemas.microsoft.com/office/drawing/2014/main" val="3117885776"/>
                  </a:ext>
                </a:extLst>
              </a:tr>
              <a:tr h="136870">
                <a:tc>
                  <a:txBody>
                    <a:bodyPr/>
                    <a:lstStyle/>
                    <a:p>
                      <a:pPr algn="ctr" fontAlgn="ctr"/>
                      <a:r>
                        <a:rPr lang="en-US" sz="1200" b="1" i="0" u="none" strike="noStrike">
                          <a:solidFill>
                            <a:srgbClr val="000000"/>
                          </a:solidFill>
                          <a:effectLst/>
                          <a:latin typeface="Calibri" panose="020F0502020204030204" pitchFamily="34" charset="0"/>
                        </a:rPr>
                        <a:t>EE</a:t>
                      </a:r>
                    </a:p>
                  </a:txBody>
                  <a:tcPr marL="5703" marR="5703" marT="5703" marB="0" anchor="ctr">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0,9</a:t>
                      </a:r>
                    </a:p>
                  </a:txBody>
                  <a:tcPr marL="5703" marR="5703" marT="5703"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0,2</a:t>
                      </a:r>
                    </a:p>
                  </a:txBody>
                  <a:tcPr marL="5703" marR="5703" marT="5703"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-0,7</a:t>
                      </a:r>
                    </a:p>
                  </a:txBody>
                  <a:tcPr marL="5703" marR="5703" marT="5703" marB="0" anchor="b">
                    <a:lnL>
                      <a:noFill/>
                    </a:lnL>
                    <a:lnR>
                      <a:noFill/>
                    </a:lnR>
                    <a:lnT>
                      <a:noFill/>
                    </a:lnT>
                    <a:lnB>
                      <a:noFill/>
                    </a:lnB>
                  </a:tcPr>
                </a:tc>
                <a:extLst>
                  <a:ext uri="{0D108BD9-81ED-4DB2-BD59-A6C34878D82A}">
                    <a16:rowId xmlns:a16="http://schemas.microsoft.com/office/drawing/2014/main" val="149341429"/>
                  </a:ext>
                </a:extLst>
              </a:tr>
              <a:tr h="136870">
                <a:tc>
                  <a:txBody>
                    <a:bodyPr/>
                    <a:lstStyle/>
                    <a:p>
                      <a:pPr algn="ctr" fontAlgn="ctr"/>
                      <a:r>
                        <a:rPr lang="en-US" sz="1200" b="1" i="0" u="none" strike="noStrike">
                          <a:solidFill>
                            <a:srgbClr val="000000"/>
                          </a:solidFill>
                          <a:effectLst/>
                          <a:latin typeface="Calibri" panose="020F0502020204030204" pitchFamily="34" charset="0"/>
                        </a:rPr>
                        <a:t>IE</a:t>
                      </a:r>
                    </a:p>
                  </a:txBody>
                  <a:tcPr marL="5703" marR="5703" marT="5703" marB="0" anchor="ctr">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1,5</a:t>
                      </a:r>
                    </a:p>
                  </a:txBody>
                  <a:tcPr marL="5703" marR="5703" marT="5703"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1,6</a:t>
                      </a:r>
                    </a:p>
                  </a:txBody>
                  <a:tcPr marL="5703" marR="5703" marT="5703"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0,0</a:t>
                      </a:r>
                    </a:p>
                  </a:txBody>
                  <a:tcPr marL="5703" marR="5703" marT="5703" marB="0" anchor="b">
                    <a:lnL>
                      <a:noFill/>
                    </a:lnL>
                    <a:lnR>
                      <a:noFill/>
                    </a:lnR>
                    <a:lnT>
                      <a:noFill/>
                    </a:lnT>
                    <a:lnB>
                      <a:noFill/>
                    </a:lnB>
                  </a:tcPr>
                </a:tc>
                <a:extLst>
                  <a:ext uri="{0D108BD9-81ED-4DB2-BD59-A6C34878D82A}">
                    <a16:rowId xmlns:a16="http://schemas.microsoft.com/office/drawing/2014/main" val="2070165635"/>
                  </a:ext>
                </a:extLst>
              </a:tr>
              <a:tr h="136870">
                <a:tc>
                  <a:txBody>
                    <a:bodyPr/>
                    <a:lstStyle/>
                    <a:p>
                      <a:pPr algn="ctr" fontAlgn="ctr"/>
                      <a:r>
                        <a:rPr lang="en-US" sz="1200" b="1" i="0" u="none" strike="noStrike">
                          <a:solidFill>
                            <a:srgbClr val="000000"/>
                          </a:solidFill>
                          <a:effectLst/>
                          <a:latin typeface="Calibri" panose="020F0502020204030204" pitchFamily="34" charset="0"/>
                        </a:rPr>
                        <a:t>EL</a:t>
                      </a:r>
                    </a:p>
                  </a:txBody>
                  <a:tcPr marL="5703" marR="5703" marT="5703" marB="0" anchor="ctr">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3,9</a:t>
                      </a:r>
                    </a:p>
                  </a:txBody>
                  <a:tcPr marL="5703" marR="5703" marT="5703"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1,2</a:t>
                      </a:r>
                    </a:p>
                  </a:txBody>
                  <a:tcPr marL="5703" marR="5703" marT="5703"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-2,7</a:t>
                      </a:r>
                    </a:p>
                  </a:txBody>
                  <a:tcPr marL="5703" marR="5703" marT="5703" marB="0" anchor="b">
                    <a:lnL>
                      <a:noFill/>
                    </a:lnL>
                    <a:lnR>
                      <a:noFill/>
                    </a:lnR>
                    <a:lnT>
                      <a:noFill/>
                    </a:lnT>
                    <a:lnB>
                      <a:noFill/>
                    </a:lnB>
                  </a:tcPr>
                </a:tc>
                <a:extLst>
                  <a:ext uri="{0D108BD9-81ED-4DB2-BD59-A6C34878D82A}">
                    <a16:rowId xmlns:a16="http://schemas.microsoft.com/office/drawing/2014/main" val="2401380578"/>
                  </a:ext>
                </a:extLst>
              </a:tr>
              <a:tr h="136870">
                <a:tc>
                  <a:txBody>
                    <a:bodyPr/>
                    <a:lstStyle/>
                    <a:p>
                      <a:pPr algn="ctr" fontAlgn="ctr"/>
                      <a:r>
                        <a:rPr lang="en-US" sz="1200" b="1" i="0" u="none" strike="noStrike">
                          <a:solidFill>
                            <a:srgbClr val="000000"/>
                          </a:solidFill>
                          <a:effectLst/>
                          <a:latin typeface="Calibri" panose="020F0502020204030204" pitchFamily="34" charset="0"/>
                        </a:rPr>
                        <a:t>ES</a:t>
                      </a:r>
                    </a:p>
                  </a:txBody>
                  <a:tcPr marL="5703" marR="5703" marT="5703" marB="0" anchor="ctr">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8,4</a:t>
                      </a:r>
                    </a:p>
                  </a:txBody>
                  <a:tcPr marL="5703" marR="5703" marT="5703"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8,2</a:t>
                      </a:r>
                    </a:p>
                  </a:txBody>
                  <a:tcPr marL="5703" marR="5703" marT="5703"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-0,2</a:t>
                      </a:r>
                    </a:p>
                  </a:txBody>
                  <a:tcPr marL="5703" marR="5703" marT="5703" marB="0" anchor="b">
                    <a:lnL>
                      <a:noFill/>
                    </a:lnL>
                    <a:lnR>
                      <a:noFill/>
                    </a:lnR>
                    <a:lnT>
                      <a:noFill/>
                    </a:lnT>
                    <a:lnB>
                      <a:noFill/>
                    </a:lnB>
                  </a:tcPr>
                </a:tc>
                <a:extLst>
                  <a:ext uri="{0D108BD9-81ED-4DB2-BD59-A6C34878D82A}">
                    <a16:rowId xmlns:a16="http://schemas.microsoft.com/office/drawing/2014/main" val="3947255884"/>
                  </a:ext>
                </a:extLst>
              </a:tr>
              <a:tr h="136870">
                <a:tc>
                  <a:txBody>
                    <a:bodyPr/>
                    <a:lstStyle/>
                    <a:p>
                      <a:pPr algn="ctr" fontAlgn="ctr"/>
                      <a:r>
                        <a:rPr lang="en-US" sz="1200" b="1" i="0" u="none" strike="noStrike">
                          <a:solidFill>
                            <a:srgbClr val="00B050"/>
                          </a:solidFill>
                          <a:effectLst/>
                          <a:latin typeface="Calibri" panose="020F0502020204030204" pitchFamily="34" charset="0"/>
                        </a:rPr>
                        <a:t>FR</a:t>
                      </a:r>
                    </a:p>
                  </a:txBody>
                  <a:tcPr marL="5703" marR="5703" marT="5703" marB="0" anchor="ctr">
                    <a:lnL>
                      <a:noFill/>
                    </a:lnL>
                    <a:lnR>
                      <a:noFill/>
                    </a:lnR>
                    <a:lnT>
                      <a:noFill/>
                    </a:lnT>
                    <a:lnB>
                      <a:noFill/>
                    </a:lnB>
                  </a:tcPr>
                </a:tc>
                <a:tc>
                  <a:txBody>
                    <a:bodyPr/>
                    <a:lstStyle/>
                    <a:p>
                      <a:pPr algn="r" fontAlgn="b"/>
                      <a:r>
                        <a:rPr lang="en-US" sz="1200" b="1" i="0" u="none" strike="noStrike">
                          <a:solidFill>
                            <a:srgbClr val="00B050"/>
                          </a:solidFill>
                          <a:effectLst/>
                          <a:latin typeface="Calibri" panose="020F0502020204030204" pitchFamily="34" charset="0"/>
                        </a:rPr>
                        <a:t>11,2</a:t>
                      </a:r>
                    </a:p>
                  </a:txBody>
                  <a:tcPr marL="5703" marR="5703" marT="5703" marB="0" anchor="b">
                    <a:lnL>
                      <a:noFill/>
                    </a:lnL>
                    <a:lnR>
                      <a:noFill/>
                    </a:lnR>
                    <a:lnT>
                      <a:noFill/>
                    </a:lnT>
                    <a:lnB>
                      <a:noFill/>
                    </a:lnB>
                  </a:tcPr>
                </a:tc>
                <a:tc>
                  <a:txBody>
                    <a:bodyPr/>
                    <a:lstStyle/>
                    <a:p>
                      <a:pPr algn="r" fontAlgn="b"/>
                      <a:r>
                        <a:rPr lang="en-US" sz="1200" b="1" i="0" u="none" strike="noStrike">
                          <a:solidFill>
                            <a:srgbClr val="00B050"/>
                          </a:solidFill>
                          <a:effectLst/>
                          <a:latin typeface="Calibri" panose="020F0502020204030204" pitchFamily="34" charset="0"/>
                        </a:rPr>
                        <a:t>15,7</a:t>
                      </a:r>
                    </a:p>
                  </a:txBody>
                  <a:tcPr marL="5703" marR="5703" marT="5703" marB="0" anchor="b">
                    <a:lnL>
                      <a:noFill/>
                    </a:lnL>
                    <a:lnR>
                      <a:noFill/>
                    </a:lnR>
                    <a:lnT>
                      <a:noFill/>
                    </a:lnT>
                    <a:lnB>
                      <a:noFill/>
                    </a:lnB>
                  </a:tcPr>
                </a:tc>
                <a:tc>
                  <a:txBody>
                    <a:bodyPr/>
                    <a:lstStyle/>
                    <a:p>
                      <a:pPr algn="r" fontAlgn="b"/>
                      <a:r>
                        <a:rPr lang="en-US" sz="1200" b="1" i="0" u="none" strike="noStrike">
                          <a:solidFill>
                            <a:srgbClr val="00B050"/>
                          </a:solidFill>
                          <a:effectLst/>
                          <a:latin typeface="Calibri" panose="020F0502020204030204" pitchFamily="34" charset="0"/>
                        </a:rPr>
                        <a:t>4,5</a:t>
                      </a:r>
                    </a:p>
                  </a:txBody>
                  <a:tcPr marL="5703" marR="5703" marT="5703" marB="0" anchor="b">
                    <a:lnL>
                      <a:noFill/>
                    </a:lnL>
                    <a:lnR>
                      <a:noFill/>
                    </a:lnR>
                    <a:lnT>
                      <a:noFill/>
                    </a:lnT>
                    <a:lnB>
                      <a:noFill/>
                    </a:lnB>
                  </a:tcPr>
                </a:tc>
                <a:extLst>
                  <a:ext uri="{0D108BD9-81ED-4DB2-BD59-A6C34878D82A}">
                    <a16:rowId xmlns:a16="http://schemas.microsoft.com/office/drawing/2014/main" val="3808531218"/>
                  </a:ext>
                </a:extLst>
              </a:tr>
              <a:tr h="136870">
                <a:tc>
                  <a:txBody>
                    <a:bodyPr/>
                    <a:lstStyle/>
                    <a:p>
                      <a:pPr algn="ctr" fontAlgn="ctr"/>
                      <a:r>
                        <a:rPr lang="en-US" sz="1200" b="1" i="0" u="none" strike="noStrike">
                          <a:solidFill>
                            <a:srgbClr val="000000"/>
                          </a:solidFill>
                          <a:effectLst/>
                          <a:latin typeface="Calibri" panose="020F0502020204030204" pitchFamily="34" charset="0"/>
                        </a:rPr>
                        <a:t>HR</a:t>
                      </a:r>
                    </a:p>
                  </a:txBody>
                  <a:tcPr marL="5703" marR="5703" marT="5703" marB="0" anchor="ctr">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1,5</a:t>
                      </a:r>
                    </a:p>
                  </a:txBody>
                  <a:tcPr marL="5703" marR="5703" marT="5703"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0,3</a:t>
                      </a:r>
                    </a:p>
                  </a:txBody>
                  <a:tcPr marL="5703" marR="5703" marT="5703"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-1,2</a:t>
                      </a:r>
                    </a:p>
                  </a:txBody>
                  <a:tcPr marL="5703" marR="5703" marT="5703" marB="0" anchor="b">
                    <a:lnL>
                      <a:noFill/>
                    </a:lnL>
                    <a:lnR>
                      <a:noFill/>
                    </a:lnR>
                    <a:lnT>
                      <a:noFill/>
                    </a:lnT>
                    <a:lnB>
                      <a:noFill/>
                    </a:lnB>
                  </a:tcPr>
                </a:tc>
                <a:extLst>
                  <a:ext uri="{0D108BD9-81ED-4DB2-BD59-A6C34878D82A}">
                    <a16:rowId xmlns:a16="http://schemas.microsoft.com/office/drawing/2014/main" val="1410487064"/>
                  </a:ext>
                </a:extLst>
              </a:tr>
              <a:tr h="136870">
                <a:tc>
                  <a:txBody>
                    <a:bodyPr/>
                    <a:lstStyle/>
                    <a:p>
                      <a:pPr algn="ctr" fontAlgn="ctr"/>
                      <a:r>
                        <a:rPr lang="en-US" sz="1200" b="1" i="0" u="none" strike="noStrike">
                          <a:solidFill>
                            <a:srgbClr val="00B050"/>
                          </a:solidFill>
                          <a:effectLst/>
                          <a:latin typeface="Calibri" panose="020F0502020204030204" pitchFamily="34" charset="0"/>
                        </a:rPr>
                        <a:t>IT</a:t>
                      </a:r>
                    </a:p>
                  </a:txBody>
                  <a:tcPr marL="5703" marR="5703" marT="5703" marB="0" anchor="ctr">
                    <a:lnL>
                      <a:noFill/>
                    </a:lnL>
                    <a:lnR>
                      <a:noFill/>
                    </a:lnR>
                    <a:lnT>
                      <a:noFill/>
                    </a:lnT>
                    <a:lnB>
                      <a:noFill/>
                    </a:lnB>
                  </a:tcPr>
                </a:tc>
                <a:tc>
                  <a:txBody>
                    <a:bodyPr/>
                    <a:lstStyle/>
                    <a:p>
                      <a:pPr algn="r" fontAlgn="b"/>
                      <a:r>
                        <a:rPr lang="en-US" sz="1200" b="1" i="0" u="none" strike="noStrike">
                          <a:solidFill>
                            <a:srgbClr val="00B050"/>
                          </a:solidFill>
                          <a:effectLst/>
                          <a:latin typeface="Calibri" panose="020F0502020204030204" pitchFamily="34" charset="0"/>
                        </a:rPr>
                        <a:t>8,5</a:t>
                      </a:r>
                    </a:p>
                  </a:txBody>
                  <a:tcPr marL="5703" marR="5703" marT="5703" marB="0" anchor="b">
                    <a:lnL>
                      <a:noFill/>
                    </a:lnL>
                    <a:lnR>
                      <a:noFill/>
                    </a:lnR>
                    <a:lnT>
                      <a:noFill/>
                    </a:lnT>
                    <a:lnB>
                      <a:noFill/>
                    </a:lnB>
                  </a:tcPr>
                </a:tc>
                <a:tc>
                  <a:txBody>
                    <a:bodyPr/>
                    <a:lstStyle/>
                    <a:p>
                      <a:pPr algn="r" fontAlgn="b"/>
                      <a:r>
                        <a:rPr lang="en-US" sz="1200" b="1" i="0" u="none" strike="noStrike">
                          <a:solidFill>
                            <a:srgbClr val="00B050"/>
                          </a:solidFill>
                          <a:effectLst/>
                          <a:latin typeface="Calibri" panose="020F0502020204030204" pitchFamily="34" charset="0"/>
                        </a:rPr>
                        <a:t>11,6</a:t>
                      </a:r>
                    </a:p>
                  </a:txBody>
                  <a:tcPr marL="5703" marR="5703" marT="5703" marB="0" anchor="b">
                    <a:lnL>
                      <a:noFill/>
                    </a:lnL>
                    <a:lnR>
                      <a:noFill/>
                    </a:lnR>
                    <a:lnT>
                      <a:noFill/>
                    </a:lnT>
                    <a:lnB>
                      <a:noFill/>
                    </a:lnB>
                  </a:tcPr>
                </a:tc>
                <a:tc>
                  <a:txBody>
                    <a:bodyPr/>
                    <a:lstStyle/>
                    <a:p>
                      <a:pPr algn="r" fontAlgn="b"/>
                      <a:r>
                        <a:rPr lang="en-US" sz="1200" b="1" i="0" u="none" strike="noStrike">
                          <a:solidFill>
                            <a:srgbClr val="00B050"/>
                          </a:solidFill>
                          <a:effectLst/>
                          <a:latin typeface="Calibri" panose="020F0502020204030204" pitchFamily="34" charset="0"/>
                        </a:rPr>
                        <a:t>3,1</a:t>
                      </a:r>
                    </a:p>
                  </a:txBody>
                  <a:tcPr marL="5703" marR="5703" marT="5703" marB="0" anchor="b">
                    <a:lnL>
                      <a:noFill/>
                    </a:lnL>
                    <a:lnR>
                      <a:noFill/>
                    </a:lnR>
                    <a:lnT>
                      <a:noFill/>
                    </a:lnT>
                    <a:lnB>
                      <a:noFill/>
                    </a:lnB>
                  </a:tcPr>
                </a:tc>
                <a:extLst>
                  <a:ext uri="{0D108BD9-81ED-4DB2-BD59-A6C34878D82A}">
                    <a16:rowId xmlns:a16="http://schemas.microsoft.com/office/drawing/2014/main" val="90785315"/>
                  </a:ext>
                </a:extLst>
              </a:tr>
              <a:tr h="136870">
                <a:tc>
                  <a:txBody>
                    <a:bodyPr/>
                    <a:lstStyle/>
                    <a:p>
                      <a:pPr algn="ctr" fontAlgn="ctr"/>
                      <a:r>
                        <a:rPr lang="en-US" sz="1200" b="1" i="0" u="none" strike="noStrike">
                          <a:solidFill>
                            <a:srgbClr val="000000"/>
                          </a:solidFill>
                          <a:effectLst/>
                          <a:latin typeface="Calibri" panose="020F0502020204030204" pitchFamily="34" charset="0"/>
                        </a:rPr>
                        <a:t>CY</a:t>
                      </a:r>
                    </a:p>
                  </a:txBody>
                  <a:tcPr marL="5703" marR="5703" marT="5703" marB="0" anchor="ctr">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0,2</a:t>
                      </a:r>
                    </a:p>
                  </a:txBody>
                  <a:tcPr marL="5703" marR="5703" marT="5703"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0,1</a:t>
                      </a:r>
                    </a:p>
                  </a:txBody>
                  <a:tcPr marL="5703" marR="5703" marT="5703"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-0,1</a:t>
                      </a:r>
                    </a:p>
                  </a:txBody>
                  <a:tcPr marL="5703" marR="5703" marT="5703" marB="0" anchor="b">
                    <a:lnL>
                      <a:noFill/>
                    </a:lnL>
                    <a:lnR>
                      <a:noFill/>
                    </a:lnR>
                    <a:lnT>
                      <a:noFill/>
                    </a:lnT>
                    <a:lnB>
                      <a:noFill/>
                    </a:lnB>
                  </a:tcPr>
                </a:tc>
                <a:extLst>
                  <a:ext uri="{0D108BD9-81ED-4DB2-BD59-A6C34878D82A}">
                    <a16:rowId xmlns:a16="http://schemas.microsoft.com/office/drawing/2014/main" val="4278606423"/>
                  </a:ext>
                </a:extLst>
              </a:tr>
              <a:tr h="136870">
                <a:tc>
                  <a:txBody>
                    <a:bodyPr/>
                    <a:lstStyle/>
                    <a:p>
                      <a:pPr algn="ctr" fontAlgn="ctr"/>
                      <a:r>
                        <a:rPr lang="en-US" sz="1200" b="1" i="0" u="none" strike="noStrike">
                          <a:solidFill>
                            <a:srgbClr val="000000"/>
                          </a:solidFill>
                          <a:effectLst/>
                          <a:latin typeface="Calibri" panose="020F0502020204030204" pitchFamily="34" charset="0"/>
                        </a:rPr>
                        <a:t>LV</a:t>
                      </a:r>
                    </a:p>
                  </a:txBody>
                  <a:tcPr marL="5703" marR="5703" marT="5703" marB="0" anchor="ctr">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1,0</a:t>
                      </a:r>
                    </a:p>
                  </a:txBody>
                  <a:tcPr marL="5703" marR="5703" marT="5703"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0,2</a:t>
                      </a:r>
                    </a:p>
                  </a:txBody>
                  <a:tcPr marL="5703" marR="5703" marT="5703"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-0,8</a:t>
                      </a:r>
                    </a:p>
                  </a:txBody>
                  <a:tcPr marL="5703" marR="5703" marT="5703" marB="0" anchor="b">
                    <a:lnL>
                      <a:noFill/>
                    </a:lnL>
                    <a:lnR>
                      <a:noFill/>
                    </a:lnR>
                    <a:lnT>
                      <a:noFill/>
                    </a:lnT>
                    <a:lnB>
                      <a:noFill/>
                    </a:lnB>
                  </a:tcPr>
                </a:tc>
                <a:extLst>
                  <a:ext uri="{0D108BD9-81ED-4DB2-BD59-A6C34878D82A}">
                    <a16:rowId xmlns:a16="http://schemas.microsoft.com/office/drawing/2014/main" val="2508750326"/>
                  </a:ext>
                </a:extLst>
              </a:tr>
              <a:tr h="136870">
                <a:tc>
                  <a:txBody>
                    <a:bodyPr/>
                    <a:lstStyle/>
                    <a:p>
                      <a:pPr algn="ctr" fontAlgn="ctr"/>
                      <a:r>
                        <a:rPr lang="en-US" sz="1200" b="1" i="0" u="none" strike="noStrike">
                          <a:solidFill>
                            <a:srgbClr val="000000"/>
                          </a:solidFill>
                          <a:effectLst/>
                          <a:latin typeface="Calibri" panose="020F0502020204030204" pitchFamily="34" charset="0"/>
                        </a:rPr>
                        <a:t>LT</a:t>
                      </a:r>
                    </a:p>
                  </a:txBody>
                  <a:tcPr marL="5703" marR="5703" marT="5703" marB="0" anchor="ctr">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1,2</a:t>
                      </a:r>
                    </a:p>
                  </a:txBody>
                  <a:tcPr marL="5703" marR="5703" marT="5703"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0,3</a:t>
                      </a:r>
                    </a:p>
                  </a:txBody>
                  <a:tcPr marL="5703" marR="5703" marT="5703"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-0,8</a:t>
                      </a:r>
                    </a:p>
                  </a:txBody>
                  <a:tcPr marL="5703" marR="5703" marT="5703" marB="0" anchor="b">
                    <a:lnL>
                      <a:noFill/>
                    </a:lnL>
                    <a:lnR>
                      <a:noFill/>
                    </a:lnR>
                    <a:lnT>
                      <a:noFill/>
                    </a:lnT>
                    <a:lnB>
                      <a:noFill/>
                    </a:lnB>
                  </a:tcPr>
                </a:tc>
                <a:extLst>
                  <a:ext uri="{0D108BD9-81ED-4DB2-BD59-A6C34878D82A}">
                    <a16:rowId xmlns:a16="http://schemas.microsoft.com/office/drawing/2014/main" val="2823344556"/>
                  </a:ext>
                </a:extLst>
              </a:tr>
              <a:tr h="136870">
                <a:tc>
                  <a:txBody>
                    <a:bodyPr/>
                    <a:lstStyle/>
                    <a:p>
                      <a:pPr algn="ctr" fontAlgn="ctr"/>
                      <a:r>
                        <a:rPr lang="en-US" sz="1200" b="1" i="0" u="none" strike="noStrike">
                          <a:solidFill>
                            <a:srgbClr val="000000"/>
                          </a:solidFill>
                          <a:effectLst/>
                          <a:latin typeface="Calibri" panose="020F0502020204030204" pitchFamily="34" charset="0"/>
                        </a:rPr>
                        <a:t>LU</a:t>
                      </a:r>
                    </a:p>
                  </a:txBody>
                  <a:tcPr marL="5703" marR="5703" marT="5703" marB="0" anchor="ctr">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1,5</a:t>
                      </a:r>
                    </a:p>
                  </a:txBody>
                  <a:tcPr marL="5703" marR="5703" marT="5703"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0,3</a:t>
                      </a:r>
                    </a:p>
                  </a:txBody>
                  <a:tcPr marL="5703" marR="5703" marT="5703"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-1,3</a:t>
                      </a:r>
                    </a:p>
                  </a:txBody>
                  <a:tcPr marL="5703" marR="5703" marT="5703" marB="0" anchor="b">
                    <a:lnL>
                      <a:noFill/>
                    </a:lnL>
                    <a:lnR>
                      <a:noFill/>
                    </a:lnR>
                    <a:lnT>
                      <a:noFill/>
                    </a:lnT>
                    <a:lnB>
                      <a:noFill/>
                    </a:lnB>
                  </a:tcPr>
                </a:tc>
                <a:extLst>
                  <a:ext uri="{0D108BD9-81ED-4DB2-BD59-A6C34878D82A}">
                    <a16:rowId xmlns:a16="http://schemas.microsoft.com/office/drawing/2014/main" val="377286068"/>
                  </a:ext>
                </a:extLst>
              </a:tr>
              <a:tr h="136870">
                <a:tc>
                  <a:txBody>
                    <a:bodyPr/>
                    <a:lstStyle/>
                    <a:p>
                      <a:pPr algn="ctr" fontAlgn="ctr"/>
                      <a:r>
                        <a:rPr lang="en-US" sz="1200" b="1" i="0" u="none" strike="noStrike">
                          <a:solidFill>
                            <a:srgbClr val="000000"/>
                          </a:solidFill>
                          <a:effectLst/>
                          <a:latin typeface="Calibri" panose="020F0502020204030204" pitchFamily="34" charset="0"/>
                        </a:rPr>
                        <a:t>HU</a:t>
                      </a:r>
                    </a:p>
                  </a:txBody>
                  <a:tcPr marL="5703" marR="5703" marT="5703" marB="0" anchor="ctr">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4,6</a:t>
                      </a:r>
                    </a:p>
                  </a:txBody>
                  <a:tcPr marL="5703" marR="5703" marT="5703"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0,9</a:t>
                      </a:r>
                    </a:p>
                  </a:txBody>
                  <a:tcPr marL="5703" marR="5703" marT="5703"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-3,7</a:t>
                      </a:r>
                    </a:p>
                  </a:txBody>
                  <a:tcPr marL="5703" marR="5703" marT="5703" marB="0" anchor="b">
                    <a:lnL>
                      <a:noFill/>
                    </a:lnL>
                    <a:lnR>
                      <a:noFill/>
                    </a:lnR>
                    <a:lnT>
                      <a:noFill/>
                    </a:lnT>
                    <a:lnB>
                      <a:noFill/>
                    </a:lnB>
                  </a:tcPr>
                </a:tc>
                <a:extLst>
                  <a:ext uri="{0D108BD9-81ED-4DB2-BD59-A6C34878D82A}">
                    <a16:rowId xmlns:a16="http://schemas.microsoft.com/office/drawing/2014/main" val="174586572"/>
                  </a:ext>
                </a:extLst>
              </a:tr>
              <a:tr h="136870">
                <a:tc>
                  <a:txBody>
                    <a:bodyPr/>
                    <a:lstStyle/>
                    <a:p>
                      <a:pPr algn="ctr" fontAlgn="ctr"/>
                      <a:r>
                        <a:rPr lang="en-US" sz="1200" b="1" i="0" u="none" strike="noStrike">
                          <a:solidFill>
                            <a:srgbClr val="000000"/>
                          </a:solidFill>
                          <a:effectLst/>
                          <a:latin typeface="Calibri" panose="020F0502020204030204" pitchFamily="34" charset="0"/>
                        </a:rPr>
                        <a:t>MT</a:t>
                      </a:r>
                    </a:p>
                  </a:txBody>
                  <a:tcPr marL="5703" marR="5703" marT="5703" marB="0" anchor="ctr">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0,2</a:t>
                      </a:r>
                    </a:p>
                  </a:txBody>
                  <a:tcPr marL="5703" marR="5703" marT="5703"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0,1</a:t>
                      </a:r>
                    </a:p>
                  </a:txBody>
                  <a:tcPr marL="5703" marR="5703" marT="5703"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-0,1</a:t>
                      </a:r>
                    </a:p>
                  </a:txBody>
                  <a:tcPr marL="5703" marR="5703" marT="5703" marB="0" anchor="b">
                    <a:lnL>
                      <a:noFill/>
                    </a:lnL>
                    <a:lnR>
                      <a:noFill/>
                    </a:lnR>
                    <a:lnT>
                      <a:noFill/>
                    </a:lnT>
                    <a:lnB>
                      <a:noFill/>
                    </a:lnB>
                  </a:tcPr>
                </a:tc>
                <a:extLst>
                  <a:ext uri="{0D108BD9-81ED-4DB2-BD59-A6C34878D82A}">
                    <a16:rowId xmlns:a16="http://schemas.microsoft.com/office/drawing/2014/main" val="3501286866"/>
                  </a:ext>
                </a:extLst>
              </a:tr>
              <a:tr h="136870">
                <a:tc>
                  <a:txBody>
                    <a:bodyPr/>
                    <a:lstStyle/>
                    <a:p>
                      <a:pPr algn="ctr" fontAlgn="ctr"/>
                      <a:r>
                        <a:rPr lang="en-US" sz="1200" b="1" i="0" u="none" strike="noStrike">
                          <a:solidFill>
                            <a:srgbClr val="00B050"/>
                          </a:solidFill>
                          <a:effectLst/>
                          <a:latin typeface="Calibri" panose="020F0502020204030204" pitchFamily="34" charset="0"/>
                        </a:rPr>
                        <a:t>NL</a:t>
                      </a:r>
                    </a:p>
                  </a:txBody>
                  <a:tcPr marL="5703" marR="5703" marT="5703" marB="0" anchor="ctr">
                    <a:lnL>
                      <a:noFill/>
                    </a:lnL>
                    <a:lnR>
                      <a:noFill/>
                    </a:lnR>
                    <a:lnT>
                      <a:noFill/>
                    </a:lnT>
                    <a:lnB>
                      <a:noFill/>
                    </a:lnB>
                  </a:tcPr>
                </a:tc>
                <a:tc>
                  <a:txBody>
                    <a:bodyPr/>
                    <a:lstStyle/>
                    <a:p>
                      <a:pPr algn="r" fontAlgn="b"/>
                      <a:r>
                        <a:rPr lang="en-US" sz="1200" b="1" i="0" u="none" strike="noStrike">
                          <a:solidFill>
                            <a:srgbClr val="00B050"/>
                          </a:solidFill>
                          <a:effectLst/>
                          <a:latin typeface="Calibri" panose="020F0502020204030204" pitchFamily="34" charset="0"/>
                        </a:rPr>
                        <a:t>1,9</a:t>
                      </a:r>
                    </a:p>
                  </a:txBody>
                  <a:tcPr marL="5703" marR="5703" marT="5703" marB="0" anchor="b">
                    <a:lnL>
                      <a:noFill/>
                    </a:lnL>
                    <a:lnR>
                      <a:noFill/>
                    </a:lnR>
                    <a:lnT>
                      <a:noFill/>
                    </a:lnT>
                    <a:lnB>
                      <a:noFill/>
                    </a:lnB>
                  </a:tcPr>
                </a:tc>
                <a:tc>
                  <a:txBody>
                    <a:bodyPr/>
                    <a:lstStyle/>
                    <a:p>
                      <a:pPr algn="r" fontAlgn="b"/>
                      <a:r>
                        <a:rPr lang="en-US" sz="1200" b="1" i="0" u="none" strike="noStrike">
                          <a:solidFill>
                            <a:srgbClr val="00B050"/>
                          </a:solidFill>
                          <a:effectLst/>
                          <a:latin typeface="Calibri" panose="020F0502020204030204" pitchFamily="34" charset="0"/>
                        </a:rPr>
                        <a:t>5,6</a:t>
                      </a:r>
                    </a:p>
                  </a:txBody>
                  <a:tcPr marL="5703" marR="5703" marT="5703" marB="0" anchor="b">
                    <a:lnL>
                      <a:noFill/>
                    </a:lnL>
                    <a:lnR>
                      <a:noFill/>
                    </a:lnR>
                    <a:lnT>
                      <a:noFill/>
                    </a:lnT>
                    <a:lnB>
                      <a:noFill/>
                    </a:lnB>
                  </a:tcPr>
                </a:tc>
                <a:tc>
                  <a:txBody>
                    <a:bodyPr/>
                    <a:lstStyle/>
                    <a:p>
                      <a:pPr algn="r" fontAlgn="b"/>
                      <a:r>
                        <a:rPr lang="en-US" sz="1200" b="1" i="0" u="none" strike="noStrike">
                          <a:solidFill>
                            <a:srgbClr val="00B050"/>
                          </a:solidFill>
                          <a:effectLst/>
                          <a:latin typeface="Calibri" panose="020F0502020204030204" pitchFamily="34" charset="0"/>
                        </a:rPr>
                        <a:t>3,7</a:t>
                      </a:r>
                    </a:p>
                  </a:txBody>
                  <a:tcPr marL="5703" marR="5703" marT="5703" marB="0" anchor="b">
                    <a:lnL>
                      <a:noFill/>
                    </a:lnL>
                    <a:lnR>
                      <a:noFill/>
                    </a:lnR>
                    <a:lnT>
                      <a:noFill/>
                    </a:lnT>
                    <a:lnB>
                      <a:noFill/>
                    </a:lnB>
                  </a:tcPr>
                </a:tc>
                <a:extLst>
                  <a:ext uri="{0D108BD9-81ED-4DB2-BD59-A6C34878D82A}">
                    <a16:rowId xmlns:a16="http://schemas.microsoft.com/office/drawing/2014/main" val="967920818"/>
                  </a:ext>
                </a:extLst>
              </a:tr>
              <a:tr h="136870">
                <a:tc>
                  <a:txBody>
                    <a:bodyPr/>
                    <a:lstStyle/>
                    <a:p>
                      <a:pPr algn="ctr" fontAlgn="ctr"/>
                      <a:r>
                        <a:rPr lang="en-US" sz="1200" b="1" i="0" u="none" strike="noStrike">
                          <a:solidFill>
                            <a:srgbClr val="00B050"/>
                          </a:solidFill>
                          <a:effectLst/>
                          <a:latin typeface="Calibri" panose="020F0502020204030204" pitchFamily="34" charset="0"/>
                        </a:rPr>
                        <a:t>AT</a:t>
                      </a:r>
                    </a:p>
                  </a:txBody>
                  <a:tcPr marL="5703" marR="5703" marT="5703" marB="0" anchor="ctr">
                    <a:lnL>
                      <a:noFill/>
                    </a:lnL>
                    <a:lnR>
                      <a:noFill/>
                    </a:lnR>
                    <a:lnT>
                      <a:noFill/>
                    </a:lnT>
                    <a:lnB>
                      <a:noFill/>
                    </a:lnB>
                  </a:tcPr>
                </a:tc>
                <a:tc>
                  <a:txBody>
                    <a:bodyPr/>
                    <a:lstStyle/>
                    <a:p>
                      <a:pPr algn="r" fontAlgn="b"/>
                      <a:r>
                        <a:rPr lang="en-US" sz="1200" b="1" i="0" u="none" strike="noStrike">
                          <a:solidFill>
                            <a:srgbClr val="00B050"/>
                          </a:solidFill>
                          <a:effectLst/>
                          <a:latin typeface="Calibri" panose="020F0502020204030204" pitchFamily="34" charset="0"/>
                        </a:rPr>
                        <a:t>1,5</a:t>
                      </a:r>
                    </a:p>
                  </a:txBody>
                  <a:tcPr marL="5703" marR="5703" marT="5703" marB="0" anchor="b">
                    <a:lnL>
                      <a:noFill/>
                    </a:lnL>
                    <a:lnR>
                      <a:noFill/>
                    </a:lnR>
                    <a:lnT>
                      <a:noFill/>
                    </a:lnT>
                    <a:lnB>
                      <a:noFill/>
                    </a:lnB>
                  </a:tcPr>
                </a:tc>
                <a:tc>
                  <a:txBody>
                    <a:bodyPr/>
                    <a:lstStyle/>
                    <a:p>
                      <a:pPr algn="r" fontAlgn="b"/>
                      <a:r>
                        <a:rPr lang="en-US" sz="1200" b="1" i="0" u="none" strike="noStrike">
                          <a:solidFill>
                            <a:srgbClr val="00B050"/>
                          </a:solidFill>
                          <a:effectLst/>
                          <a:latin typeface="Calibri" panose="020F0502020204030204" pitchFamily="34" charset="0"/>
                        </a:rPr>
                        <a:t>2,3</a:t>
                      </a:r>
                    </a:p>
                  </a:txBody>
                  <a:tcPr marL="5703" marR="5703" marT="5703" marB="0" anchor="b">
                    <a:lnL>
                      <a:noFill/>
                    </a:lnL>
                    <a:lnR>
                      <a:noFill/>
                    </a:lnR>
                    <a:lnT>
                      <a:noFill/>
                    </a:lnT>
                    <a:lnB>
                      <a:noFill/>
                    </a:lnB>
                  </a:tcPr>
                </a:tc>
                <a:tc>
                  <a:txBody>
                    <a:bodyPr/>
                    <a:lstStyle/>
                    <a:p>
                      <a:pPr algn="r" fontAlgn="b"/>
                      <a:r>
                        <a:rPr lang="en-US" sz="1200" b="1" i="0" u="none" strike="noStrike">
                          <a:solidFill>
                            <a:srgbClr val="00B050"/>
                          </a:solidFill>
                          <a:effectLst/>
                          <a:latin typeface="Calibri" panose="020F0502020204030204" pitchFamily="34" charset="0"/>
                        </a:rPr>
                        <a:t>0,8</a:t>
                      </a:r>
                    </a:p>
                  </a:txBody>
                  <a:tcPr marL="5703" marR="5703" marT="5703" marB="0" anchor="b">
                    <a:lnL>
                      <a:noFill/>
                    </a:lnL>
                    <a:lnR>
                      <a:noFill/>
                    </a:lnR>
                    <a:lnT>
                      <a:noFill/>
                    </a:lnT>
                    <a:lnB>
                      <a:noFill/>
                    </a:lnB>
                  </a:tcPr>
                </a:tc>
                <a:extLst>
                  <a:ext uri="{0D108BD9-81ED-4DB2-BD59-A6C34878D82A}">
                    <a16:rowId xmlns:a16="http://schemas.microsoft.com/office/drawing/2014/main" val="2921129742"/>
                  </a:ext>
                </a:extLst>
              </a:tr>
              <a:tr h="136870">
                <a:tc>
                  <a:txBody>
                    <a:bodyPr/>
                    <a:lstStyle/>
                    <a:p>
                      <a:pPr algn="ctr" fontAlgn="ctr"/>
                      <a:r>
                        <a:rPr lang="en-US" sz="1200" b="1" i="0" u="none" strike="noStrike">
                          <a:solidFill>
                            <a:srgbClr val="FF0000"/>
                          </a:solidFill>
                          <a:effectLst/>
                          <a:latin typeface="Calibri" panose="020F0502020204030204" pitchFamily="34" charset="0"/>
                        </a:rPr>
                        <a:t>PL</a:t>
                      </a:r>
                    </a:p>
                  </a:txBody>
                  <a:tcPr marL="5703" marR="5703" marT="5703" marB="0" anchor="ctr">
                    <a:lnL>
                      <a:noFill/>
                    </a:lnL>
                    <a:lnR>
                      <a:noFill/>
                    </a:lnR>
                    <a:lnT>
                      <a:noFill/>
                    </a:lnT>
                    <a:lnB>
                      <a:noFill/>
                    </a:lnB>
                  </a:tcPr>
                </a:tc>
                <a:tc>
                  <a:txBody>
                    <a:bodyPr/>
                    <a:lstStyle/>
                    <a:p>
                      <a:pPr algn="r" fontAlgn="b"/>
                      <a:r>
                        <a:rPr lang="en-US" sz="1200" b="1" i="0" u="none" strike="noStrike">
                          <a:solidFill>
                            <a:srgbClr val="FF0000"/>
                          </a:solidFill>
                          <a:effectLst/>
                          <a:latin typeface="Calibri" panose="020F0502020204030204" pitchFamily="34" charset="0"/>
                        </a:rPr>
                        <a:t>12,2</a:t>
                      </a:r>
                    </a:p>
                  </a:txBody>
                  <a:tcPr marL="5703" marR="5703" marT="5703" marB="0" anchor="b">
                    <a:lnL>
                      <a:noFill/>
                    </a:lnL>
                    <a:lnR>
                      <a:noFill/>
                    </a:lnR>
                    <a:lnT>
                      <a:noFill/>
                    </a:lnT>
                    <a:lnB>
                      <a:noFill/>
                    </a:lnB>
                  </a:tcPr>
                </a:tc>
                <a:tc>
                  <a:txBody>
                    <a:bodyPr/>
                    <a:lstStyle/>
                    <a:p>
                      <a:pPr algn="r" fontAlgn="b"/>
                      <a:r>
                        <a:rPr lang="en-US" sz="1200" b="1" i="0" u="none" strike="noStrike">
                          <a:solidFill>
                            <a:srgbClr val="FF0000"/>
                          </a:solidFill>
                          <a:effectLst/>
                          <a:latin typeface="Calibri" panose="020F0502020204030204" pitchFamily="34" charset="0"/>
                        </a:rPr>
                        <a:t>3,5</a:t>
                      </a:r>
                    </a:p>
                  </a:txBody>
                  <a:tcPr marL="5703" marR="5703" marT="5703" marB="0" anchor="b">
                    <a:lnL>
                      <a:noFill/>
                    </a:lnL>
                    <a:lnR>
                      <a:noFill/>
                    </a:lnR>
                    <a:lnT>
                      <a:noFill/>
                    </a:lnT>
                    <a:lnB>
                      <a:noFill/>
                    </a:lnB>
                  </a:tcPr>
                </a:tc>
                <a:tc>
                  <a:txBody>
                    <a:bodyPr/>
                    <a:lstStyle/>
                    <a:p>
                      <a:pPr algn="r" fontAlgn="b"/>
                      <a:r>
                        <a:rPr lang="en-US" sz="1200" b="1" i="0" u="none" strike="noStrike">
                          <a:solidFill>
                            <a:srgbClr val="FF0000"/>
                          </a:solidFill>
                          <a:effectLst/>
                          <a:latin typeface="Calibri" panose="020F0502020204030204" pitchFamily="34" charset="0"/>
                        </a:rPr>
                        <a:t>-8,7</a:t>
                      </a:r>
                    </a:p>
                  </a:txBody>
                  <a:tcPr marL="5703" marR="5703" marT="5703" marB="0" anchor="b">
                    <a:lnL>
                      <a:noFill/>
                    </a:lnL>
                    <a:lnR>
                      <a:noFill/>
                    </a:lnR>
                    <a:lnT>
                      <a:noFill/>
                    </a:lnT>
                    <a:lnB>
                      <a:noFill/>
                    </a:lnB>
                  </a:tcPr>
                </a:tc>
                <a:extLst>
                  <a:ext uri="{0D108BD9-81ED-4DB2-BD59-A6C34878D82A}">
                    <a16:rowId xmlns:a16="http://schemas.microsoft.com/office/drawing/2014/main" val="82084067"/>
                  </a:ext>
                </a:extLst>
              </a:tr>
              <a:tr h="136870">
                <a:tc>
                  <a:txBody>
                    <a:bodyPr/>
                    <a:lstStyle/>
                    <a:p>
                      <a:pPr algn="ctr" fontAlgn="ctr"/>
                      <a:r>
                        <a:rPr lang="en-US" sz="1200" b="1" i="0" u="none" strike="noStrike">
                          <a:solidFill>
                            <a:srgbClr val="000000"/>
                          </a:solidFill>
                          <a:effectLst/>
                          <a:latin typeface="Calibri" panose="020F0502020204030204" pitchFamily="34" charset="0"/>
                        </a:rPr>
                        <a:t>PT</a:t>
                      </a:r>
                    </a:p>
                  </a:txBody>
                  <a:tcPr marL="5703" marR="5703" marT="5703" marB="0" anchor="ctr">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3,2</a:t>
                      </a:r>
                    </a:p>
                  </a:txBody>
                  <a:tcPr marL="5703" marR="5703" marT="5703"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1,3</a:t>
                      </a:r>
                    </a:p>
                  </a:txBody>
                  <a:tcPr marL="5703" marR="5703" marT="5703"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-1,9</a:t>
                      </a:r>
                    </a:p>
                  </a:txBody>
                  <a:tcPr marL="5703" marR="5703" marT="5703" marB="0" anchor="b">
                    <a:lnL>
                      <a:noFill/>
                    </a:lnL>
                    <a:lnR>
                      <a:noFill/>
                    </a:lnR>
                    <a:lnT>
                      <a:noFill/>
                    </a:lnT>
                    <a:lnB>
                      <a:noFill/>
                    </a:lnB>
                  </a:tcPr>
                </a:tc>
                <a:extLst>
                  <a:ext uri="{0D108BD9-81ED-4DB2-BD59-A6C34878D82A}">
                    <a16:rowId xmlns:a16="http://schemas.microsoft.com/office/drawing/2014/main" val="1259303556"/>
                  </a:ext>
                </a:extLst>
              </a:tr>
              <a:tr h="136870">
                <a:tc>
                  <a:txBody>
                    <a:bodyPr/>
                    <a:lstStyle/>
                    <a:p>
                      <a:pPr algn="ctr" fontAlgn="ctr"/>
                      <a:r>
                        <a:rPr lang="en-US" sz="1200" b="1" i="0" u="none" strike="noStrike">
                          <a:solidFill>
                            <a:srgbClr val="000000"/>
                          </a:solidFill>
                          <a:effectLst/>
                          <a:latin typeface="Calibri" panose="020F0502020204030204" pitchFamily="34" charset="0"/>
                        </a:rPr>
                        <a:t>RO</a:t>
                      </a:r>
                    </a:p>
                  </a:txBody>
                  <a:tcPr marL="5703" marR="5703" marT="5703" marB="0" anchor="ctr">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3,8</a:t>
                      </a:r>
                    </a:p>
                  </a:txBody>
                  <a:tcPr marL="5703" marR="5703" marT="5703"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1,3</a:t>
                      </a:r>
                    </a:p>
                  </a:txBody>
                  <a:tcPr marL="5703" marR="5703" marT="5703"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-2,5</a:t>
                      </a:r>
                    </a:p>
                  </a:txBody>
                  <a:tcPr marL="5703" marR="5703" marT="5703" marB="0" anchor="b">
                    <a:lnL>
                      <a:noFill/>
                    </a:lnL>
                    <a:lnR>
                      <a:noFill/>
                    </a:lnR>
                    <a:lnT>
                      <a:noFill/>
                    </a:lnT>
                    <a:lnB>
                      <a:noFill/>
                    </a:lnB>
                  </a:tcPr>
                </a:tc>
                <a:extLst>
                  <a:ext uri="{0D108BD9-81ED-4DB2-BD59-A6C34878D82A}">
                    <a16:rowId xmlns:a16="http://schemas.microsoft.com/office/drawing/2014/main" val="2174945970"/>
                  </a:ext>
                </a:extLst>
              </a:tr>
              <a:tr h="136870">
                <a:tc>
                  <a:txBody>
                    <a:bodyPr/>
                    <a:lstStyle/>
                    <a:p>
                      <a:pPr algn="ctr" fontAlgn="ctr"/>
                      <a:r>
                        <a:rPr lang="en-US" sz="1200" b="1" i="0" u="none" strike="noStrike">
                          <a:solidFill>
                            <a:srgbClr val="000000"/>
                          </a:solidFill>
                          <a:effectLst/>
                          <a:latin typeface="Calibri" panose="020F0502020204030204" pitchFamily="34" charset="0"/>
                        </a:rPr>
                        <a:t>SI</a:t>
                      </a:r>
                    </a:p>
                  </a:txBody>
                  <a:tcPr marL="5703" marR="5703" marT="5703" marB="0" anchor="ctr">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0,7</a:t>
                      </a:r>
                    </a:p>
                  </a:txBody>
                  <a:tcPr marL="5703" marR="5703" marT="5703"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0,3</a:t>
                      </a:r>
                    </a:p>
                  </a:txBody>
                  <a:tcPr marL="5703" marR="5703" marT="5703"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-0,4</a:t>
                      </a:r>
                    </a:p>
                  </a:txBody>
                  <a:tcPr marL="5703" marR="5703" marT="5703" marB="0" anchor="b">
                    <a:lnL>
                      <a:noFill/>
                    </a:lnL>
                    <a:lnR>
                      <a:noFill/>
                    </a:lnR>
                    <a:lnT>
                      <a:noFill/>
                    </a:lnT>
                    <a:lnB>
                      <a:noFill/>
                    </a:lnB>
                  </a:tcPr>
                </a:tc>
                <a:extLst>
                  <a:ext uri="{0D108BD9-81ED-4DB2-BD59-A6C34878D82A}">
                    <a16:rowId xmlns:a16="http://schemas.microsoft.com/office/drawing/2014/main" val="2860896346"/>
                  </a:ext>
                </a:extLst>
              </a:tr>
              <a:tr h="136870">
                <a:tc>
                  <a:txBody>
                    <a:bodyPr/>
                    <a:lstStyle/>
                    <a:p>
                      <a:pPr algn="ctr" fontAlgn="ctr"/>
                      <a:r>
                        <a:rPr lang="en-US" sz="1200" b="1" i="0" u="none" strike="noStrike">
                          <a:solidFill>
                            <a:srgbClr val="000000"/>
                          </a:solidFill>
                          <a:effectLst/>
                          <a:latin typeface="Calibri" panose="020F0502020204030204" pitchFamily="34" charset="0"/>
                        </a:rPr>
                        <a:t>SK</a:t>
                      </a:r>
                    </a:p>
                  </a:txBody>
                  <a:tcPr marL="5703" marR="5703" marT="5703" marB="0" anchor="ctr">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1,7</a:t>
                      </a:r>
                    </a:p>
                  </a:txBody>
                  <a:tcPr marL="5703" marR="5703" marT="5703"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0,6</a:t>
                      </a:r>
                    </a:p>
                  </a:txBody>
                  <a:tcPr marL="5703" marR="5703" marT="5703"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-1,1</a:t>
                      </a:r>
                    </a:p>
                  </a:txBody>
                  <a:tcPr marL="5703" marR="5703" marT="5703" marB="0" anchor="b">
                    <a:lnL>
                      <a:noFill/>
                    </a:lnL>
                    <a:lnR>
                      <a:noFill/>
                    </a:lnR>
                    <a:lnT>
                      <a:noFill/>
                    </a:lnT>
                    <a:lnB>
                      <a:noFill/>
                    </a:lnB>
                  </a:tcPr>
                </a:tc>
                <a:extLst>
                  <a:ext uri="{0D108BD9-81ED-4DB2-BD59-A6C34878D82A}">
                    <a16:rowId xmlns:a16="http://schemas.microsoft.com/office/drawing/2014/main" val="3775372040"/>
                  </a:ext>
                </a:extLst>
              </a:tr>
              <a:tr h="136870">
                <a:tc>
                  <a:txBody>
                    <a:bodyPr/>
                    <a:lstStyle/>
                    <a:p>
                      <a:pPr algn="ctr" fontAlgn="ctr"/>
                      <a:r>
                        <a:rPr lang="en-US" sz="1200" b="1" i="0" u="none" strike="noStrike">
                          <a:solidFill>
                            <a:srgbClr val="00B050"/>
                          </a:solidFill>
                          <a:effectLst/>
                          <a:latin typeface="Calibri" panose="020F0502020204030204" pitchFamily="34" charset="0"/>
                        </a:rPr>
                        <a:t>FI</a:t>
                      </a:r>
                    </a:p>
                  </a:txBody>
                  <a:tcPr marL="5703" marR="5703" marT="5703" marB="0" anchor="ctr">
                    <a:lnL>
                      <a:noFill/>
                    </a:lnL>
                    <a:lnR>
                      <a:noFill/>
                    </a:lnR>
                    <a:lnT>
                      <a:noFill/>
                    </a:lnT>
                    <a:lnB>
                      <a:noFill/>
                    </a:lnB>
                  </a:tcPr>
                </a:tc>
                <a:tc>
                  <a:txBody>
                    <a:bodyPr/>
                    <a:lstStyle/>
                    <a:p>
                      <a:pPr algn="r" fontAlgn="b"/>
                      <a:r>
                        <a:rPr lang="en-US" sz="1200" b="1" i="0" u="none" strike="noStrike">
                          <a:solidFill>
                            <a:srgbClr val="00B050"/>
                          </a:solidFill>
                          <a:effectLst/>
                          <a:latin typeface="Calibri" panose="020F0502020204030204" pitchFamily="34" charset="0"/>
                        </a:rPr>
                        <a:t>1,1</a:t>
                      </a:r>
                    </a:p>
                  </a:txBody>
                  <a:tcPr marL="5703" marR="5703" marT="5703" marB="0" anchor="b">
                    <a:lnL>
                      <a:noFill/>
                    </a:lnL>
                    <a:lnR>
                      <a:noFill/>
                    </a:lnR>
                    <a:lnT>
                      <a:noFill/>
                    </a:lnT>
                    <a:lnB>
                      <a:noFill/>
                    </a:lnB>
                  </a:tcPr>
                </a:tc>
                <a:tc>
                  <a:txBody>
                    <a:bodyPr/>
                    <a:lstStyle/>
                    <a:p>
                      <a:pPr algn="r" fontAlgn="b"/>
                      <a:r>
                        <a:rPr lang="en-US" sz="1200" b="1" i="0" u="none" strike="noStrike">
                          <a:solidFill>
                            <a:srgbClr val="00B050"/>
                          </a:solidFill>
                          <a:effectLst/>
                          <a:latin typeface="Calibri" panose="020F0502020204030204" pitchFamily="34" charset="0"/>
                        </a:rPr>
                        <a:t>1,5</a:t>
                      </a:r>
                    </a:p>
                  </a:txBody>
                  <a:tcPr marL="5703" marR="5703" marT="5703" marB="0" anchor="b">
                    <a:lnL>
                      <a:noFill/>
                    </a:lnL>
                    <a:lnR>
                      <a:noFill/>
                    </a:lnR>
                    <a:lnT>
                      <a:noFill/>
                    </a:lnT>
                    <a:lnB>
                      <a:noFill/>
                    </a:lnB>
                  </a:tcPr>
                </a:tc>
                <a:tc>
                  <a:txBody>
                    <a:bodyPr/>
                    <a:lstStyle/>
                    <a:p>
                      <a:pPr algn="r" fontAlgn="b"/>
                      <a:r>
                        <a:rPr lang="en-US" sz="1200" b="1" i="0" u="none" strike="noStrike">
                          <a:solidFill>
                            <a:srgbClr val="00B050"/>
                          </a:solidFill>
                          <a:effectLst/>
                          <a:latin typeface="Calibri" panose="020F0502020204030204" pitchFamily="34" charset="0"/>
                        </a:rPr>
                        <a:t>0,4</a:t>
                      </a:r>
                    </a:p>
                  </a:txBody>
                  <a:tcPr marL="5703" marR="5703" marT="5703" marB="0" anchor="b">
                    <a:lnL>
                      <a:noFill/>
                    </a:lnL>
                    <a:lnR>
                      <a:noFill/>
                    </a:lnR>
                    <a:lnT>
                      <a:noFill/>
                    </a:lnT>
                    <a:lnB>
                      <a:noFill/>
                    </a:lnB>
                  </a:tcPr>
                </a:tc>
                <a:extLst>
                  <a:ext uri="{0D108BD9-81ED-4DB2-BD59-A6C34878D82A}">
                    <a16:rowId xmlns:a16="http://schemas.microsoft.com/office/drawing/2014/main" val="3953749012"/>
                  </a:ext>
                </a:extLst>
              </a:tr>
              <a:tr h="136870">
                <a:tc>
                  <a:txBody>
                    <a:bodyPr/>
                    <a:lstStyle/>
                    <a:p>
                      <a:pPr algn="ctr" fontAlgn="ctr"/>
                      <a:r>
                        <a:rPr lang="en-US" sz="1200" b="1" i="0" u="none" strike="noStrike">
                          <a:solidFill>
                            <a:srgbClr val="00B050"/>
                          </a:solidFill>
                          <a:effectLst/>
                          <a:latin typeface="Calibri" panose="020F0502020204030204" pitchFamily="34" charset="0"/>
                        </a:rPr>
                        <a:t>SE</a:t>
                      </a:r>
                    </a:p>
                  </a:txBody>
                  <a:tcPr marL="5703" marR="5703" marT="5703" marB="0" anchor="ctr">
                    <a:lnL>
                      <a:noFill/>
                    </a:lnL>
                    <a:lnR>
                      <a:noFill/>
                    </a:lnR>
                    <a:lnT>
                      <a:noFill/>
                    </a:lnT>
                    <a:lnB>
                      <a:noFill/>
                    </a:lnB>
                  </a:tcPr>
                </a:tc>
                <a:tc>
                  <a:txBody>
                    <a:bodyPr/>
                    <a:lstStyle/>
                    <a:p>
                      <a:pPr algn="r" fontAlgn="b"/>
                      <a:r>
                        <a:rPr lang="en-US" sz="1200" b="1" i="0" u="none" strike="noStrike">
                          <a:solidFill>
                            <a:srgbClr val="00B050"/>
                          </a:solidFill>
                          <a:effectLst/>
                          <a:latin typeface="Calibri" panose="020F0502020204030204" pitchFamily="34" charset="0"/>
                        </a:rPr>
                        <a:t>1,3</a:t>
                      </a:r>
                    </a:p>
                  </a:txBody>
                  <a:tcPr marL="5703" marR="5703" marT="5703" marB="0" anchor="b">
                    <a:lnL>
                      <a:noFill/>
                    </a:lnL>
                    <a:lnR>
                      <a:noFill/>
                    </a:lnR>
                    <a:lnT>
                      <a:noFill/>
                    </a:lnT>
                    <a:lnB>
                      <a:noFill/>
                    </a:lnB>
                  </a:tcPr>
                </a:tc>
                <a:tc>
                  <a:txBody>
                    <a:bodyPr/>
                    <a:lstStyle/>
                    <a:p>
                      <a:pPr algn="r" fontAlgn="b"/>
                      <a:r>
                        <a:rPr lang="en-US" sz="1200" b="1" i="0" u="none" strike="noStrike">
                          <a:solidFill>
                            <a:srgbClr val="00B050"/>
                          </a:solidFill>
                          <a:effectLst/>
                          <a:latin typeface="Calibri" panose="020F0502020204030204" pitchFamily="34" charset="0"/>
                        </a:rPr>
                        <a:t>2,5</a:t>
                      </a:r>
                    </a:p>
                  </a:txBody>
                  <a:tcPr marL="5703" marR="5703" marT="5703" marB="0" anchor="b">
                    <a:lnL>
                      <a:noFill/>
                    </a:lnL>
                    <a:lnR>
                      <a:noFill/>
                    </a:lnR>
                    <a:lnT>
                      <a:noFill/>
                    </a:lnT>
                    <a:lnB>
                      <a:noFill/>
                    </a:lnB>
                  </a:tcPr>
                </a:tc>
                <a:tc>
                  <a:txBody>
                    <a:bodyPr/>
                    <a:lstStyle/>
                    <a:p>
                      <a:pPr algn="r" fontAlgn="b"/>
                      <a:r>
                        <a:rPr lang="en-US" sz="1200" b="1" i="0" u="none" strike="noStrike">
                          <a:solidFill>
                            <a:srgbClr val="00B050"/>
                          </a:solidFill>
                          <a:effectLst/>
                          <a:latin typeface="Calibri" panose="020F0502020204030204" pitchFamily="34" charset="0"/>
                        </a:rPr>
                        <a:t>1,2</a:t>
                      </a:r>
                    </a:p>
                  </a:txBody>
                  <a:tcPr marL="5703" marR="5703" marT="5703" marB="0" anchor="b">
                    <a:lnL>
                      <a:noFill/>
                    </a:lnL>
                    <a:lnR>
                      <a:noFill/>
                    </a:lnR>
                    <a:lnT>
                      <a:noFill/>
                    </a:lnT>
                    <a:lnB>
                      <a:noFill/>
                    </a:lnB>
                  </a:tcPr>
                </a:tc>
                <a:extLst>
                  <a:ext uri="{0D108BD9-81ED-4DB2-BD59-A6C34878D82A}">
                    <a16:rowId xmlns:a16="http://schemas.microsoft.com/office/drawing/2014/main" val="2421105769"/>
                  </a:ext>
                </a:extLst>
              </a:tr>
              <a:tr h="136870">
                <a:tc>
                  <a:txBody>
                    <a:bodyPr/>
                    <a:lstStyle/>
                    <a:p>
                      <a:pPr algn="ctr" fontAlgn="ctr"/>
                      <a:r>
                        <a:rPr lang="en-US" sz="1200" b="1" i="0" u="none" strike="noStrike">
                          <a:solidFill>
                            <a:srgbClr val="00B050"/>
                          </a:solidFill>
                          <a:effectLst/>
                          <a:latin typeface="Calibri" panose="020F0502020204030204" pitchFamily="34" charset="0"/>
                        </a:rPr>
                        <a:t>UK</a:t>
                      </a:r>
                    </a:p>
                  </a:txBody>
                  <a:tcPr marL="5703" marR="5703" marT="5703" marB="0" anchor="ctr">
                    <a:lnL>
                      <a:noFill/>
                    </a:lnL>
                    <a:lnR>
                      <a:noFill/>
                    </a:lnR>
                    <a:lnT>
                      <a:noFill/>
                    </a:lnT>
                    <a:lnB>
                      <a:noFill/>
                    </a:lnB>
                  </a:tcPr>
                </a:tc>
                <a:tc>
                  <a:txBody>
                    <a:bodyPr/>
                    <a:lstStyle/>
                    <a:p>
                      <a:pPr algn="r" fontAlgn="b"/>
                      <a:r>
                        <a:rPr lang="en-US" sz="1200" b="1" i="0" u="none" strike="noStrike">
                          <a:solidFill>
                            <a:srgbClr val="00B050"/>
                          </a:solidFill>
                          <a:effectLst/>
                          <a:latin typeface="Calibri" panose="020F0502020204030204" pitchFamily="34" charset="0"/>
                        </a:rPr>
                        <a:t>5,7</a:t>
                      </a:r>
                    </a:p>
                  </a:txBody>
                  <a:tcPr marL="5703" marR="5703" marT="5703" marB="0" anchor="b">
                    <a:lnL>
                      <a:noFill/>
                    </a:lnL>
                    <a:lnR>
                      <a:noFill/>
                    </a:lnR>
                    <a:lnT>
                      <a:noFill/>
                    </a:lnT>
                    <a:lnB>
                      <a:noFill/>
                    </a:lnB>
                  </a:tcPr>
                </a:tc>
                <a:tc>
                  <a:txBody>
                    <a:bodyPr/>
                    <a:lstStyle/>
                    <a:p>
                      <a:pPr algn="r" fontAlgn="b"/>
                      <a:r>
                        <a:rPr lang="en-US" sz="1200" b="1" i="0" u="none" strike="noStrike">
                          <a:solidFill>
                            <a:srgbClr val="00B050"/>
                          </a:solidFill>
                          <a:effectLst/>
                          <a:latin typeface="Calibri" panose="020F0502020204030204" pitchFamily="34" charset="0"/>
                        </a:rPr>
                        <a:t>11,8</a:t>
                      </a:r>
                    </a:p>
                  </a:txBody>
                  <a:tcPr marL="5703" marR="5703" marT="5703" marB="0" anchor="b">
                    <a:lnL>
                      <a:noFill/>
                    </a:lnL>
                    <a:lnR>
                      <a:noFill/>
                    </a:lnR>
                    <a:lnT>
                      <a:noFill/>
                    </a:lnT>
                    <a:lnB>
                      <a:noFill/>
                    </a:lnB>
                  </a:tcPr>
                </a:tc>
                <a:tc>
                  <a:txBody>
                    <a:bodyPr/>
                    <a:lstStyle/>
                    <a:p>
                      <a:pPr algn="r" fontAlgn="b"/>
                      <a:r>
                        <a:rPr lang="en-US" sz="1200" b="1" i="0" u="none" strike="noStrike" dirty="0">
                          <a:solidFill>
                            <a:srgbClr val="00B050"/>
                          </a:solidFill>
                          <a:effectLst/>
                          <a:latin typeface="Calibri" panose="020F0502020204030204" pitchFamily="34" charset="0"/>
                        </a:rPr>
                        <a:t>6,2</a:t>
                      </a:r>
                    </a:p>
                  </a:txBody>
                  <a:tcPr marL="5703" marR="5703" marT="5703" marB="0" anchor="b">
                    <a:lnL>
                      <a:noFill/>
                    </a:lnL>
                    <a:lnR>
                      <a:noFill/>
                    </a:lnR>
                    <a:lnT>
                      <a:noFill/>
                    </a:lnT>
                    <a:lnB>
                      <a:noFill/>
                    </a:lnB>
                  </a:tcPr>
                </a:tc>
                <a:extLst>
                  <a:ext uri="{0D108BD9-81ED-4DB2-BD59-A6C34878D82A}">
                    <a16:rowId xmlns:a16="http://schemas.microsoft.com/office/drawing/2014/main" val="682832291"/>
                  </a:ext>
                </a:extLst>
              </a:tr>
            </a:tbl>
          </a:graphicData>
        </a:graphic>
      </p:graphicFrame>
      <p:sp>
        <p:nvSpPr>
          <p:cNvPr id="6" name="Rettangolo 5"/>
          <p:cNvSpPr/>
          <p:nvPr/>
        </p:nvSpPr>
        <p:spPr>
          <a:xfrm>
            <a:off x="612501" y="6203709"/>
            <a:ext cx="6084101" cy="369332"/>
          </a:xfrm>
          <a:prstGeom prst="rect">
            <a:avLst/>
          </a:prstGeom>
        </p:spPr>
        <p:txBody>
          <a:bodyPr wrap="none">
            <a:spAutoFit/>
          </a:bodyPr>
          <a:lstStyle/>
          <a:p>
            <a:r>
              <a:rPr lang="en-US" dirty="0">
                <a:hlinkClick r:id="rId2"/>
              </a:rPr>
              <a:t>https://ec.europa.eu/budget/graphs/revenue_expediture.html</a:t>
            </a:r>
            <a:r>
              <a:rPr lang="en-US" dirty="0"/>
              <a:t> </a:t>
            </a:r>
          </a:p>
        </p:txBody>
      </p:sp>
      <p:pic>
        <p:nvPicPr>
          <p:cNvPr id="7" name="Immagine 6">
            <a:extLst>
              <a:ext uri="{FF2B5EF4-FFF2-40B4-BE49-F238E27FC236}">
                <a16:creationId xmlns:a16="http://schemas.microsoft.com/office/drawing/2014/main" id="{01A3AFCD-E8DC-4018-8AC9-F1197F98988C}"/>
              </a:ext>
            </a:extLst>
          </p:cNvPr>
          <p:cNvPicPr>
            <a:picLocks noChangeAspect="1"/>
          </p:cNvPicPr>
          <p:nvPr/>
        </p:nvPicPr>
        <p:blipFill>
          <a:blip r:embed="rId3"/>
          <a:stretch>
            <a:fillRect/>
          </a:stretch>
        </p:blipFill>
        <p:spPr>
          <a:xfrm>
            <a:off x="121919" y="1253394"/>
            <a:ext cx="8857709" cy="5025472"/>
          </a:xfrm>
          <a:prstGeom prst="rect">
            <a:avLst/>
          </a:prstGeom>
        </p:spPr>
      </p:pic>
    </p:spTree>
    <p:extLst>
      <p:ext uri="{BB962C8B-B14F-4D97-AF65-F5344CB8AC3E}">
        <p14:creationId xmlns:p14="http://schemas.microsoft.com/office/powerpoint/2010/main" val="61183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Regola generale</a:t>
            </a:r>
            <a:endParaRPr lang="en-US" dirty="0"/>
          </a:p>
        </p:txBody>
      </p:sp>
      <p:sp>
        <p:nvSpPr>
          <p:cNvPr id="3" name="Segnaposto contenuto 2"/>
          <p:cNvSpPr>
            <a:spLocks noGrp="1"/>
          </p:cNvSpPr>
          <p:nvPr>
            <p:ph idx="1"/>
          </p:nvPr>
        </p:nvSpPr>
        <p:spPr/>
        <p:txBody>
          <a:bodyPr>
            <a:normAutofit fontScale="92500"/>
          </a:bodyPr>
          <a:lstStyle/>
          <a:p>
            <a:r>
              <a:rPr lang="it-IT" dirty="0"/>
              <a:t>Il federalismo potrebbe essere semplicemente un </a:t>
            </a:r>
            <a:r>
              <a:rPr lang="it-IT" dirty="0">
                <a:solidFill>
                  <a:srgbClr val="FF0000"/>
                </a:solidFill>
              </a:rPr>
              <a:t>correttivo alle politiche centralizzate e volto a risolvere problemi distributivi</a:t>
            </a:r>
            <a:r>
              <a:rPr lang="it-IT" dirty="0"/>
              <a:t>, mentre allo Stato rimane il potere di influenzare le funzioni economiche di base</a:t>
            </a:r>
          </a:p>
          <a:p>
            <a:r>
              <a:rPr lang="it-IT" dirty="0"/>
              <a:t>Inoltre la concorrenza tra enti territoriali o internazionali </a:t>
            </a:r>
            <a:r>
              <a:rPr lang="it-IT" dirty="0">
                <a:solidFill>
                  <a:srgbClr val="FF0000"/>
                </a:solidFill>
              </a:rPr>
              <a:t>limita fortemente sia le tendenze confiscatorie che l’accendersi di spinte dittatoriali </a:t>
            </a:r>
            <a:r>
              <a:rPr lang="it-IT" dirty="0"/>
              <a:t>e quindi questo è un ulteriore criterio a favore del decentramento</a:t>
            </a:r>
          </a:p>
          <a:p>
            <a:r>
              <a:rPr lang="it-IT" dirty="0"/>
              <a:t>Questo aspetto è sostenuto in </a:t>
            </a:r>
            <a:r>
              <a:rPr lang="it-IT" dirty="0">
                <a:solidFill>
                  <a:srgbClr val="FF0000"/>
                </a:solidFill>
              </a:rPr>
              <a:t>Europa</a:t>
            </a:r>
            <a:r>
              <a:rPr lang="it-IT" dirty="0"/>
              <a:t> soprattutto da coloro che temono che </a:t>
            </a:r>
            <a:r>
              <a:rPr lang="it-IT" dirty="0">
                <a:solidFill>
                  <a:srgbClr val="FF0000"/>
                </a:solidFill>
              </a:rPr>
              <a:t>i governi aumentino troppo la tassazione sui capitali</a:t>
            </a:r>
            <a:r>
              <a:rPr lang="it-IT" dirty="0"/>
              <a:t>, che nell’UE circolano liberamente, se vi è un forte accentramento/coordinamento della politica fiscale. </a:t>
            </a:r>
            <a:endParaRPr lang="en-US" dirty="0"/>
          </a:p>
        </p:txBody>
      </p:sp>
      <p:sp>
        <p:nvSpPr>
          <p:cNvPr id="4" name="Segnaposto numero diapositiva 3"/>
          <p:cNvSpPr>
            <a:spLocks noGrp="1"/>
          </p:cNvSpPr>
          <p:nvPr>
            <p:ph type="sldNum" sz="quarter" idx="12"/>
          </p:nvPr>
        </p:nvSpPr>
        <p:spPr/>
        <p:txBody>
          <a:bodyPr/>
          <a:lstStyle/>
          <a:p>
            <a:fld id="{05F37082-10A1-4C54-A578-B5F5D1519421}" type="slidenum">
              <a:rPr lang="en-US" smtClean="0"/>
              <a:t>4</a:t>
            </a:fld>
            <a:endParaRPr lang="en-US"/>
          </a:p>
        </p:txBody>
      </p:sp>
    </p:spTree>
    <p:extLst>
      <p:ext uri="{BB962C8B-B14F-4D97-AF65-F5344CB8AC3E}">
        <p14:creationId xmlns:p14="http://schemas.microsoft.com/office/powerpoint/2010/main" val="34605194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b="1" dirty="0" err="1"/>
              <a:t>Beneficiari</a:t>
            </a:r>
            <a:endParaRPr lang="en-US" dirty="0"/>
          </a:p>
        </p:txBody>
      </p:sp>
      <p:sp>
        <p:nvSpPr>
          <p:cNvPr id="3" name="Segnaposto contenuto 2"/>
          <p:cNvSpPr>
            <a:spLocks noGrp="1"/>
          </p:cNvSpPr>
          <p:nvPr>
            <p:ph idx="1"/>
          </p:nvPr>
        </p:nvSpPr>
        <p:spPr/>
        <p:txBody>
          <a:bodyPr>
            <a:normAutofit fontScale="92500" lnSpcReduction="20000"/>
          </a:bodyPr>
          <a:lstStyle/>
          <a:p>
            <a:r>
              <a:rPr lang="it-IT" dirty="0">
                <a:solidFill>
                  <a:srgbClr val="FF0000"/>
                </a:solidFill>
              </a:rPr>
              <a:t>Le spese dell’Unione </a:t>
            </a:r>
            <a:r>
              <a:rPr lang="it-IT" dirty="0"/>
              <a:t>(a differenza delle entrate) non sono formalmente organizzate per paese di destinazione, ma </a:t>
            </a:r>
            <a:r>
              <a:rPr lang="it-IT" dirty="0">
                <a:solidFill>
                  <a:srgbClr val="FF0000"/>
                </a:solidFill>
              </a:rPr>
              <a:t>per obiettivi politici</a:t>
            </a:r>
            <a:r>
              <a:rPr lang="it-IT" dirty="0"/>
              <a:t>. Ogni politica comunitaria ha le sue regole, che determinano chi (e quindi quale paese) beneficia degli interventi.</a:t>
            </a:r>
          </a:p>
          <a:p>
            <a:r>
              <a:rPr lang="it-IT" dirty="0"/>
              <a:t>Tutte le spese dell’Unione, organizzate per politiche, ricadono all’interno del territorio dei diversi Stati membri, che così sono “</a:t>
            </a:r>
            <a:r>
              <a:rPr lang="it-IT" dirty="0">
                <a:solidFill>
                  <a:srgbClr val="FF0000"/>
                </a:solidFill>
              </a:rPr>
              <a:t>beneficiari</a:t>
            </a:r>
            <a:r>
              <a:rPr lang="it-IT" dirty="0"/>
              <a:t>” delle politiche comunitarie. Sulla base delle spese effettivamente realizzate, è possibile verificare chi siano i </a:t>
            </a:r>
            <a:r>
              <a:rPr lang="en-US" dirty="0"/>
              <a:t>“</a:t>
            </a:r>
            <a:r>
              <a:rPr lang="en-US" dirty="0" err="1"/>
              <a:t>beneficiari</a:t>
            </a:r>
            <a:r>
              <a:rPr lang="en-US" dirty="0"/>
              <a:t>”.</a:t>
            </a:r>
          </a:p>
          <a:p>
            <a:r>
              <a:rPr lang="it-IT" dirty="0"/>
              <a:t>I principali beneficiari, in valore assoluto, sono </a:t>
            </a:r>
            <a:r>
              <a:rPr lang="it-IT" dirty="0">
                <a:solidFill>
                  <a:srgbClr val="FF0000"/>
                </a:solidFill>
              </a:rPr>
              <a:t>Polonia, Spagna, Francia, Germania e Italia</a:t>
            </a:r>
            <a:r>
              <a:rPr lang="it-IT" dirty="0"/>
              <a:t>; cioè i paesi più grandi. Sono importanti beneficiari, però, anche paesi come Grecia, Belgio e Ungheria, relativamente grandi e meno avanzati. In termini relativi (rispetto al PIL di ciascun paese) </a:t>
            </a:r>
            <a:r>
              <a:rPr lang="it-IT" dirty="0">
                <a:solidFill>
                  <a:srgbClr val="FF0000"/>
                </a:solidFill>
              </a:rPr>
              <a:t>i principali beneficiari sono i paesi meno </a:t>
            </a:r>
            <a:r>
              <a:rPr lang="en-US" dirty="0" err="1">
                <a:solidFill>
                  <a:srgbClr val="FF0000"/>
                </a:solidFill>
              </a:rPr>
              <a:t>avanzati</a:t>
            </a:r>
            <a:r>
              <a:rPr lang="en-US" dirty="0">
                <a:solidFill>
                  <a:srgbClr val="FF0000"/>
                </a:solidFill>
              </a:rPr>
              <a:t> e </a:t>
            </a:r>
            <a:r>
              <a:rPr lang="en-US" dirty="0" err="1">
                <a:solidFill>
                  <a:srgbClr val="FF0000"/>
                </a:solidFill>
              </a:rPr>
              <a:t>relativamente</a:t>
            </a:r>
            <a:r>
              <a:rPr lang="en-US" dirty="0">
                <a:solidFill>
                  <a:srgbClr val="FF0000"/>
                </a:solidFill>
              </a:rPr>
              <a:t> </a:t>
            </a:r>
            <a:r>
              <a:rPr lang="en-US" dirty="0" err="1">
                <a:solidFill>
                  <a:srgbClr val="FF0000"/>
                </a:solidFill>
              </a:rPr>
              <a:t>piccoli</a:t>
            </a:r>
            <a:r>
              <a:rPr lang="en-US" dirty="0"/>
              <a:t>.</a:t>
            </a:r>
          </a:p>
        </p:txBody>
      </p:sp>
      <p:sp>
        <p:nvSpPr>
          <p:cNvPr id="4" name="Rettangolo 3"/>
          <p:cNvSpPr/>
          <p:nvPr/>
        </p:nvSpPr>
        <p:spPr>
          <a:xfrm>
            <a:off x="451104" y="6075144"/>
            <a:ext cx="10902696" cy="369332"/>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en-US" dirty="0"/>
              <a:t>Cosa </a:t>
            </a:r>
            <a:r>
              <a:rPr lang="en-US" dirty="0" err="1"/>
              <a:t>significa</a:t>
            </a:r>
            <a:r>
              <a:rPr lang="en-US" dirty="0"/>
              <a:t> per </a:t>
            </a:r>
            <a:r>
              <a:rPr lang="en-US" dirty="0" err="1"/>
              <a:t>l’Italia</a:t>
            </a:r>
            <a:r>
              <a:rPr lang="en-US" dirty="0"/>
              <a:t>? </a:t>
            </a:r>
            <a:r>
              <a:rPr lang="it-IT" dirty="0">
                <a:hlinkClick r:id="rId2"/>
              </a:rPr>
              <a:t>Ragioneria Generale dello Stato - Ministero </a:t>
            </a:r>
            <a:r>
              <a:rPr lang="it-IT" dirty="0" err="1">
                <a:hlinkClick r:id="rId2"/>
              </a:rPr>
              <a:t>dell</a:t>
            </a:r>
            <a:r>
              <a:rPr lang="it-IT" dirty="0">
                <a:hlinkClick r:id="rId2"/>
              </a:rPr>
              <a:t> Economia e delle Finanze (mef.gov.it)</a:t>
            </a:r>
            <a:endParaRPr lang="en-US" dirty="0">
              <a:solidFill>
                <a:schemeClr val="bg1"/>
              </a:solidFill>
            </a:endParaRPr>
          </a:p>
        </p:txBody>
      </p:sp>
    </p:spTree>
    <p:extLst>
      <p:ext uri="{BB962C8B-B14F-4D97-AF65-F5344CB8AC3E}">
        <p14:creationId xmlns:p14="http://schemas.microsoft.com/office/powerpoint/2010/main" val="31852953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8BA17CED-8E49-4994-9793-86EC36CF7A51}"/>
              </a:ext>
            </a:extLst>
          </p:cNvPr>
          <p:cNvSpPr>
            <a:spLocks noGrp="1"/>
          </p:cNvSpPr>
          <p:nvPr>
            <p:ph type="title"/>
          </p:nvPr>
        </p:nvSpPr>
        <p:spPr/>
        <p:txBody>
          <a:bodyPr/>
          <a:lstStyle/>
          <a:p>
            <a:r>
              <a:rPr lang="it-IT" dirty="0"/>
              <a:t>I bilanci pubblici nazionali: le regole</a:t>
            </a:r>
          </a:p>
        </p:txBody>
      </p:sp>
      <p:sp>
        <p:nvSpPr>
          <p:cNvPr id="5" name="Segnaposto testo 4">
            <a:extLst>
              <a:ext uri="{FF2B5EF4-FFF2-40B4-BE49-F238E27FC236}">
                <a16:creationId xmlns:a16="http://schemas.microsoft.com/office/drawing/2014/main" id="{C896B21F-FC6A-4F34-B5DF-99CFE7EC47D1}"/>
              </a:ext>
            </a:extLst>
          </p:cNvPr>
          <p:cNvSpPr>
            <a:spLocks noGrp="1"/>
          </p:cNvSpPr>
          <p:nvPr>
            <p:ph type="body" idx="1"/>
          </p:nvPr>
        </p:nvSpPr>
        <p:spPr/>
        <p:txBody>
          <a:bodyPr/>
          <a:lstStyle/>
          <a:p>
            <a:r>
              <a:rPr lang="it-IT" dirty="0"/>
              <a:t>Quali sono i limiti dettati agli Stati Membri? Il caso dell’Italia</a:t>
            </a:r>
          </a:p>
        </p:txBody>
      </p:sp>
    </p:spTree>
    <p:extLst>
      <p:ext uri="{BB962C8B-B14F-4D97-AF65-F5344CB8AC3E}">
        <p14:creationId xmlns:p14="http://schemas.microsoft.com/office/powerpoint/2010/main" val="34413901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726948" y="240722"/>
            <a:ext cx="3742944" cy="1325563"/>
          </a:xfrm>
        </p:spPr>
        <p:style>
          <a:lnRef idx="2">
            <a:schemeClr val="accent6"/>
          </a:lnRef>
          <a:fillRef idx="1">
            <a:schemeClr val="lt1"/>
          </a:fillRef>
          <a:effectRef idx="0">
            <a:schemeClr val="accent6"/>
          </a:effectRef>
          <a:fontRef idx="minor">
            <a:schemeClr val="dk1"/>
          </a:fontRef>
        </p:style>
        <p:txBody>
          <a:bodyPr>
            <a:noAutofit/>
          </a:bodyPr>
          <a:lstStyle/>
          <a:p>
            <a:r>
              <a:rPr lang="it-IT" sz="3200" dirty="0"/>
              <a:t>Dalla previsione al Rendiconto: le fasi del </a:t>
            </a:r>
            <a:r>
              <a:rPr lang="it-IT" sz="3200" dirty="0">
                <a:hlinkClick r:id="rId2"/>
              </a:rPr>
              <a:t>Bilancio Pubblico</a:t>
            </a:r>
            <a:endParaRPr lang="en-US" sz="3200" dirty="0"/>
          </a:p>
        </p:txBody>
      </p:sp>
      <p:pic>
        <p:nvPicPr>
          <p:cNvPr id="3074" name="Picture 2" descr="https://openbdap.mef.gov.it/Content/img/1_bilancio_Grafic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9886" y="270595"/>
            <a:ext cx="7793736" cy="6406451"/>
          </a:xfrm>
          <a:prstGeom prst="rect">
            <a:avLst/>
          </a:prstGeom>
          <a:noFill/>
          <a:extLst>
            <a:ext uri="{909E8E84-426E-40DD-AFC4-6F175D3DCCD1}">
              <a14:hiddenFill xmlns:a14="http://schemas.microsoft.com/office/drawing/2010/main">
                <a:solidFill>
                  <a:srgbClr val="FFFFFF"/>
                </a:solidFill>
              </a14:hiddenFill>
            </a:ext>
          </a:extLst>
        </p:spPr>
      </p:pic>
      <p:sp>
        <p:nvSpPr>
          <p:cNvPr id="5" name="Rettangolo 4"/>
          <p:cNvSpPr/>
          <p:nvPr/>
        </p:nvSpPr>
        <p:spPr>
          <a:xfrm>
            <a:off x="5561469" y="6369738"/>
            <a:ext cx="5873852" cy="369332"/>
          </a:xfrm>
          <a:prstGeom prst="rect">
            <a:avLst/>
          </a:prstGeom>
        </p:spPr>
        <p:txBody>
          <a:bodyPr wrap="none">
            <a:spAutoFit/>
          </a:bodyPr>
          <a:lstStyle/>
          <a:p>
            <a:r>
              <a:rPr lang="en-US" dirty="0">
                <a:hlinkClick r:id="rId4"/>
              </a:rPr>
              <a:t>https://openbdap.rgs.mef.gov.it/it/Home/ViaggioNelBilancio</a:t>
            </a:r>
            <a:r>
              <a:rPr lang="en-US" dirty="0"/>
              <a:t> </a:t>
            </a:r>
          </a:p>
        </p:txBody>
      </p:sp>
      <p:sp>
        <p:nvSpPr>
          <p:cNvPr id="8" name="CasellaDiTesto 7"/>
          <p:cNvSpPr txBox="1"/>
          <p:nvPr/>
        </p:nvSpPr>
        <p:spPr>
          <a:xfrm>
            <a:off x="6894576" y="534171"/>
            <a:ext cx="658368" cy="30777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it-IT" sz="1400" dirty="0">
                <a:solidFill>
                  <a:srgbClr val="FF0000"/>
                </a:solidFill>
              </a:rPr>
              <a:t>10/04</a:t>
            </a:r>
            <a:endParaRPr lang="en-US" sz="1400" dirty="0">
              <a:solidFill>
                <a:srgbClr val="FF0000"/>
              </a:solidFill>
            </a:endParaRPr>
          </a:p>
        </p:txBody>
      </p:sp>
      <p:sp>
        <p:nvSpPr>
          <p:cNvPr id="9" name="CasellaDiTesto 8"/>
          <p:cNvSpPr txBox="1"/>
          <p:nvPr/>
        </p:nvSpPr>
        <p:spPr>
          <a:xfrm>
            <a:off x="544068" y="1772561"/>
            <a:ext cx="4011168" cy="2308324"/>
          </a:xfrm>
          <a:prstGeom prst="rect">
            <a:avLst/>
          </a:prstGeom>
          <a:noFill/>
        </p:spPr>
        <p:txBody>
          <a:bodyPr wrap="square" rtlCol="0">
            <a:spAutoFit/>
          </a:bodyPr>
          <a:lstStyle/>
          <a:p>
            <a:r>
              <a:rPr lang="it-IT" dirty="0"/>
              <a:t>Il </a:t>
            </a:r>
            <a:r>
              <a:rPr lang="it-IT" dirty="0">
                <a:solidFill>
                  <a:srgbClr val="FF0000"/>
                </a:solidFill>
              </a:rPr>
              <a:t>DEF</a:t>
            </a:r>
            <a:r>
              <a:rPr lang="it-IT" dirty="0"/>
              <a:t> è composto da 3 sezioni:</a:t>
            </a:r>
          </a:p>
          <a:p>
            <a:pPr marL="342900" indent="-342900" defTabSz="357188">
              <a:buFont typeface="+mj-lt"/>
              <a:buAutoNum type="arabicPeriod"/>
            </a:pPr>
            <a:r>
              <a:rPr lang="it-IT" dirty="0"/>
              <a:t>	Il </a:t>
            </a:r>
            <a:r>
              <a:rPr lang="it-IT" b="1" dirty="0"/>
              <a:t>programma di stabilità dell’Italia</a:t>
            </a:r>
          </a:p>
          <a:p>
            <a:pPr marL="342900" indent="-342900" defTabSz="357188">
              <a:buFont typeface="+mj-lt"/>
              <a:buAutoNum type="arabicPeriod"/>
            </a:pPr>
            <a:r>
              <a:rPr lang="it-IT" b="1" dirty="0"/>
              <a:t>Analisi e tendenze della finanza pubblica</a:t>
            </a:r>
          </a:p>
          <a:p>
            <a:pPr marL="342900" indent="-342900" defTabSz="357188">
              <a:buFont typeface="+mj-lt"/>
              <a:buAutoNum type="arabicPeriod"/>
            </a:pPr>
            <a:r>
              <a:rPr lang="it-IT" dirty="0"/>
              <a:t>PNR o </a:t>
            </a:r>
            <a:r>
              <a:rPr lang="it-IT" b="1" dirty="0"/>
              <a:t>Programma Nazionale di Riforma</a:t>
            </a:r>
          </a:p>
          <a:p>
            <a:pPr defTabSz="357188"/>
            <a:r>
              <a:rPr lang="it-IT" dirty="0"/>
              <a:t>Le sezioni 1 e 3 vengono poi inviate al Consiglio Europeo e alla Commissione UE</a:t>
            </a:r>
            <a:endParaRPr lang="en-US" dirty="0"/>
          </a:p>
        </p:txBody>
      </p:sp>
      <p:sp>
        <p:nvSpPr>
          <p:cNvPr id="11" name="CasellaDiTesto 10"/>
          <p:cNvSpPr txBox="1"/>
          <p:nvPr/>
        </p:nvSpPr>
        <p:spPr>
          <a:xfrm>
            <a:off x="9460992" y="534171"/>
            <a:ext cx="661416" cy="30777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it-IT" sz="1400" dirty="0"/>
              <a:t>27/09</a:t>
            </a:r>
            <a:endParaRPr lang="en-US" sz="1400" dirty="0"/>
          </a:p>
        </p:txBody>
      </p:sp>
      <p:sp>
        <p:nvSpPr>
          <p:cNvPr id="10" name="CasellaDiTesto 9"/>
          <p:cNvSpPr txBox="1"/>
          <p:nvPr/>
        </p:nvSpPr>
        <p:spPr>
          <a:xfrm>
            <a:off x="556260" y="4139581"/>
            <a:ext cx="4081054" cy="1477328"/>
          </a:xfrm>
          <a:prstGeom prst="rect">
            <a:avLst/>
          </a:prstGeom>
          <a:noFill/>
        </p:spPr>
        <p:txBody>
          <a:bodyPr wrap="square" rtlCol="0">
            <a:spAutoFit/>
          </a:bodyPr>
          <a:lstStyle/>
          <a:p>
            <a:r>
              <a:rPr lang="it-IT" dirty="0"/>
              <a:t>Documento Programmatico di Bilancio (</a:t>
            </a:r>
            <a:r>
              <a:rPr lang="it-IT" dirty="0">
                <a:solidFill>
                  <a:srgbClr val="FF0000"/>
                </a:solidFill>
              </a:rPr>
              <a:t>DPB</a:t>
            </a:r>
            <a:r>
              <a:rPr lang="it-IT" dirty="0"/>
              <a:t>) o Bilancio di Previsione sottoposto alla CE: entro il 30/11 parere della CE sulla manovra e sul disavanzo eccessivo</a:t>
            </a:r>
            <a:r>
              <a:rPr lang="it-IT" dirty="0">
                <a:sym typeface="Symbol" panose="05050102010706020507" pitchFamily="18" charset="2"/>
              </a:rPr>
              <a:t> Disegno di Legge di Bilancio (</a:t>
            </a:r>
            <a:r>
              <a:rPr lang="it-IT" dirty="0">
                <a:solidFill>
                  <a:srgbClr val="FF0000"/>
                </a:solidFill>
                <a:sym typeface="Symbol" panose="05050102010706020507" pitchFamily="18" charset="2"/>
              </a:rPr>
              <a:t>DLB</a:t>
            </a:r>
            <a:r>
              <a:rPr lang="it-IT" dirty="0">
                <a:sym typeface="Symbol" panose="05050102010706020507" pitchFamily="18" charset="2"/>
              </a:rPr>
              <a:t>)</a:t>
            </a:r>
            <a:endParaRPr lang="en-US" dirty="0"/>
          </a:p>
        </p:txBody>
      </p:sp>
      <p:sp>
        <p:nvSpPr>
          <p:cNvPr id="13" name="CasellaDiTesto 12"/>
          <p:cNvSpPr txBox="1"/>
          <p:nvPr/>
        </p:nvSpPr>
        <p:spPr>
          <a:xfrm>
            <a:off x="10198608" y="200688"/>
            <a:ext cx="624902" cy="30777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it-IT" sz="1400" dirty="0"/>
              <a:t>15/10</a:t>
            </a:r>
            <a:endParaRPr lang="en-US" sz="1400" dirty="0"/>
          </a:p>
        </p:txBody>
      </p:sp>
      <p:sp>
        <p:nvSpPr>
          <p:cNvPr id="14" name="CasellaDiTesto 13"/>
          <p:cNvSpPr txBox="1"/>
          <p:nvPr/>
        </p:nvSpPr>
        <p:spPr>
          <a:xfrm>
            <a:off x="10643617" y="552096"/>
            <a:ext cx="646424" cy="30777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it-IT" sz="1400" dirty="0"/>
              <a:t>20/10</a:t>
            </a:r>
            <a:endParaRPr lang="en-US" sz="1400" dirty="0"/>
          </a:p>
        </p:txBody>
      </p:sp>
      <p:sp>
        <p:nvSpPr>
          <p:cNvPr id="15" name="CasellaDiTesto 14"/>
          <p:cNvSpPr txBox="1"/>
          <p:nvPr/>
        </p:nvSpPr>
        <p:spPr>
          <a:xfrm>
            <a:off x="11488877" y="625911"/>
            <a:ext cx="644745" cy="30777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it-IT" sz="1400" dirty="0"/>
              <a:t>31/12</a:t>
            </a:r>
            <a:endParaRPr lang="en-US" sz="1400" dirty="0"/>
          </a:p>
        </p:txBody>
      </p:sp>
      <p:sp>
        <p:nvSpPr>
          <p:cNvPr id="12" name="CasellaDiTesto 11"/>
          <p:cNvSpPr txBox="1"/>
          <p:nvPr/>
        </p:nvSpPr>
        <p:spPr>
          <a:xfrm>
            <a:off x="556260" y="5616909"/>
            <a:ext cx="3884676" cy="1200329"/>
          </a:xfrm>
          <a:prstGeom prst="rect">
            <a:avLst/>
          </a:prstGeom>
          <a:noFill/>
        </p:spPr>
        <p:txBody>
          <a:bodyPr wrap="square" rtlCol="0">
            <a:spAutoFit/>
          </a:bodyPr>
          <a:lstStyle/>
          <a:p>
            <a:r>
              <a:rPr lang="it-IT" dirty="0"/>
              <a:t>Bilancio dello Stato entra in vigore il 1/1 suddiviso in 34 </a:t>
            </a:r>
            <a:r>
              <a:rPr lang="it-IT" dirty="0">
                <a:solidFill>
                  <a:srgbClr val="FF0000"/>
                </a:solidFill>
              </a:rPr>
              <a:t>Missioni</a:t>
            </a:r>
            <a:r>
              <a:rPr lang="it-IT" dirty="0"/>
              <a:t> (gli obiettivi della PE)</a:t>
            </a:r>
            <a:r>
              <a:rPr lang="it-IT" dirty="0">
                <a:sym typeface="Symbol" panose="05050102010706020507" pitchFamily="18" charset="2"/>
              </a:rPr>
              <a:t></a:t>
            </a:r>
            <a:r>
              <a:rPr lang="it-IT" dirty="0">
                <a:solidFill>
                  <a:srgbClr val="FF0000"/>
                </a:solidFill>
                <a:sym typeface="Symbol" panose="05050102010706020507" pitchFamily="18" charset="2"/>
              </a:rPr>
              <a:t>Programmi</a:t>
            </a:r>
            <a:r>
              <a:rPr lang="it-IT" dirty="0">
                <a:sym typeface="Symbol" panose="05050102010706020507" pitchFamily="18" charset="2"/>
              </a:rPr>
              <a:t> </a:t>
            </a:r>
            <a:r>
              <a:rPr lang="it-IT" dirty="0">
                <a:solidFill>
                  <a:srgbClr val="FF0000"/>
                </a:solidFill>
                <a:sym typeface="Symbol" panose="05050102010706020507" pitchFamily="18" charset="2"/>
              </a:rPr>
              <a:t>Azioni</a:t>
            </a:r>
            <a:endParaRPr lang="en-US" dirty="0">
              <a:solidFill>
                <a:srgbClr val="FF0000"/>
              </a:solidFill>
            </a:endParaRPr>
          </a:p>
        </p:txBody>
      </p:sp>
      <p:sp>
        <p:nvSpPr>
          <p:cNvPr id="17" name="CasellaDiTesto 16"/>
          <p:cNvSpPr txBox="1"/>
          <p:nvPr/>
        </p:nvSpPr>
        <p:spPr>
          <a:xfrm>
            <a:off x="7999476" y="2113035"/>
            <a:ext cx="650002"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1400" dirty="0"/>
              <a:t>30/06</a:t>
            </a:r>
            <a:endParaRPr lang="en-US" sz="1400" dirty="0"/>
          </a:p>
        </p:txBody>
      </p:sp>
      <p:sp>
        <p:nvSpPr>
          <p:cNvPr id="18" name="CasellaDiTesto 17"/>
          <p:cNvSpPr txBox="1"/>
          <p:nvPr/>
        </p:nvSpPr>
        <p:spPr>
          <a:xfrm>
            <a:off x="7682795" y="3547367"/>
            <a:ext cx="633362"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it-IT" sz="1400" dirty="0"/>
              <a:t>31/05</a:t>
            </a:r>
            <a:endParaRPr lang="en-US" sz="1400" dirty="0"/>
          </a:p>
        </p:txBody>
      </p:sp>
      <p:sp>
        <p:nvSpPr>
          <p:cNvPr id="19" name="CasellaDiTesto 18"/>
          <p:cNvSpPr txBox="1"/>
          <p:nvPr/>
        </p:nvSpPr>
        <p:spPr>
          <a:xfrm>
            <a:off x="8554662" y="3855144"/>
            <a:ext cx="617330"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it-IT" sz="1400" dirty="0"/>
              <a:t>30/06</a:t>
            </a:r>
            <a:endParaRPr lang="en-US" sz="1400" dirty="0"/>
          </a:p>
        </p:txBody>
      </p:sp>
    </p:spTree>
    <p:extLst>
      <p:ext uri="{BB962C8B-B14F-4D97-AF65-F5344CB8AC3E}">
        <p14:creationId xmlns:p14="http://schemas.microsoft.com/office/powerpoint/2010/main" val="4119508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3" grpId="0" animBg="1"/>
      <p:bldP spid="14" grpId="0" animBg="1"/>
      <p:bldP spid="15" grpId="0" animBg="1"/>
      <p:bldP spid="17" grpId="0" animBg="1"/>
      <p:bldP spid="18" grpId="0" animBg="1"/>
      <p:bldP spid="1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E9590E-350F-450B-B8A6-43A2B8CEEF0E}"/>
              </a:ext>
            </a:extLst>
          </p:cNvPr>
          <p:cNvSpPr>
            <a:spLocks noGrp="1"/>
          </p:cNvSpPr>
          <p:nvPr>
            <p:ph type="title"/>
          </p:nvPr>
        </p:nvSpPr>
        <p:spPr/>
        <p:txBody>
          <a:bodyPr/>
          <a:lstStyle/>
          <a:p>
            <a:r>
              <a:rPr lang="it-IT" dirty="0"/>
              <a:t>La regola della spesa dalla Nota metodologica al DEF</a:t>
            </a:r>
          </a:p>
        </p:txBody>
      </p:sp>
      <p:sp>
        <p:nvSpPr>
          <p:cNvPr id="3" name="Segnaposto contenuto 2">
            <a:extLst>
              <a:ext uri="{FF2B5EF4-FFF2-40B4-BE49-F238E27FC236}">
                <a16:creationId xmlns:a16="http://schemas.microsoft.com/office/drawing/2014/main" id="{CBACCDBA-9207-456D-8C97-8E7F36FE07DD}"/>
              </a:ext>
            </a:extLst>
          </p:cNvPr>
          <p:cNvSpPr>
            <a:spLocks noGrp="1"/>
          </p:cNvSpPr>
          <p:nvPr>
            <p:ph idx="1"/>
          </p:nvPr>
        </p:nvSpPr>
        <p:spPr/>
        <p:txBody>
          <a:bodyPr>
            <a:normAutofit fontScale="85000" lnSpcReduction="10000"/>
          </a:bodyPr>
          <a:lstStyle/>
          <a:p>
            <a:r>
              <a:rPr lang="it-IT" b="1" dirty="0"/>
              <a:t>L’indebitamento netto (3% PIL) </a:t>
            </a:r>
            <a:r>
              <a:rPr lang="it-IT" dirty="0"/>
              <a:t>e il </a:t>
            </a:r>
            <a:r>
              <a:rPr lang="it-IT" b="1" dirty="0"/>
              <a:t>rapporto debito/PIL (60%) </a:t>
            </a:r>
            <a:r>
              <a:rPr lang="it-IT" dirty="0"/>
              <a:t>rappresentano indicatori rilevanti nell'ambito delle procedure per la definizione e la valutazione delle politiche di convergenza dell'Unione Monetaria Europea.</a:t>
            </a:r>
          </a:p>
          <a:p>
            <a:r>
              <a:rPr lang="it-IT" dirty="0"/>
              <a:t>La revisione del Patto di Stabilità e Crescita operata nel 2011 tramite il cosiddetto </a:t>
            </a:r>
            <a:r>
              <a:rPr lang="it-IT" b="1" dirty="0" err="1"/>
              <a:t>Six</a:t>
            </a:r>
            <a:r>
              <a:rPr lang="it-IT" b="1" dirty="0"/>
              <a:t> Pack </a:t>
            </a:r>
            <a:r>
              <a:rPr lang="it-IT" dirty="0"/>
              <a:t>e la successiva approvazione della L. n. 243/2012 che </a:t>
            </a:r>
            <a:r>
              <a:rPr lang="it-IT" u="sng" dirty="0"/>
              <a:t>ha recepito a livello nazionale la normativa europea </a:t>
            </a:r>
            <a:r>
              <a:rPr lang="it-IT" dirty="0"/>
              <a:t>hanno introdotto, oltre a controlli più stretti, </a:t>
            </a:r>
            <a:r>
              <a:rPr lang="it-IT" b="1" dirty="0"/>
              <a:t>l’Obiettivo di Medio Termine (OMT).</a:t>
            </a:r>
          </a:p>
          <a:p>
            <a:r>
              <a:rPr lang="it-IT" dirty="0"/>
              <a:t>L’OMT </a:t>
            </a:r>
            <a:r>
              <a:rPr lang="it-IT" u="sng" dirty="0"/>
              <a:t>è espresso in termini di saldo di bilancio “strutturale” </a:t>
            </a:r>
            <a:r>
              <a:rPr lang="it-IT" dirty="0"/>
              <a:t>cioè al netto delle </a:t>
            </a:r>
            <a:r>
              <a:rPr lang="it-IT" dirty="0">
                <a:highlight>
                  <a:srgbClr val="FFFF00"/>
                </a:highlight>
              </a:rPr>
              <a:t>misure una tantum </a:t>
            </a:r>
            <a:r>
              <a:rPr lang="it-IT" dirty="0"/>
              <a:t>e degli </a:t>
            </a:r>
            <a:r>
              <a:rPr lang="it-IT" dirty="0">
                <a:highlight>
                  <a:srgbClr val="FFFF00"/>
                </a:highlight>
              </a:rPr>
              <a:t>effetti del ciclo economico</a:t>
            </a:r>
            <a:r>
              <a:rPr lang="it-IT" dirty="0"/>
              <a:t>. </a:t>
            </a:r>
            <a:r>
              <a:rPr lang="it-IT" b="1" dirty="0"/>
              <a:t>Questo parametro ha assunto una rilevanza cruciale nell’ambito della </a:t>
            </a:r>
            <a:r>
              <a:rPr lang="it-IT" b="1" dirty="0">
                <a:solidFill>
                  <a:srgbClr val="FF0000"/>
                </a:solidFill>
              </a:rPr>
              <a:t>sorveglianza fiscale europea</a:t>
            </a:r>
            <a:r>
              <a:rPr lang="it-IT" dirty="0"/>
              <a:t>. Ora è sospesa fino al 31/12/2023, ma questi rimangono gli indicatori di indirizzo per la spesa pubblica di ogni Paese membro, fino a quando non saranno accolte le modifiche proposte dalla CE.</a:t>
            </a:r>
            <a:endParaRPr lang="it-IT" b="1" dirty="0"/>
          </a:p>
        </p:txBody>
      </p:sp>
    </p:spTree>
    <p:extLst>
      <p:ext uri="{BB962C8B-B14F-4D97-AF65-F5344CB8AC3E}">
        <p14:creationId xmlns:p14="http://schemas.microsoft.com/office/powerpoint/2010/main" val="8853019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a:t>Il </a:t>
            </a:r>
            <a:r>
              <a:rPr lang="it-IT" b="1" dirty="0"/>
              <a:t>saldo di bilancio</a:t>
            </a:r>
            <a:r>
              <a:rPr lang="it-IT" dirty="0"/>
              <a:t>: indicatori fondamentali</a:t>
            </a:r>
            <a:endParaRPr lang="en-US" dirty="0"/>
          </a:p>
        </p:txBody>
      </p:sp>
      <p:sp>
        <p:nvSpPr>
          <p:cNvPr id="4" name="Segnaposto contenuto 3"/>
          <p:cNvSpPr>
            <a:spLocks noGrp="1"/>
          </p:cNvSpPr>
          <p:nvPr>
            <p:ph idx="1"/>
          </p:nvPr>
        </p:nvSpPr>
        <p:spPr/>
        <p:txBody>
          <a:bodyPr>
            <a:normAutofit fontScale="92500" lnSpcReduction="10000"/>
          </a:bodyPr>
          <a:lstStyle/>
          <a:p>
            <a:r>
              <a:rPr lang="it-IT" dirty="0"/>
              <a:t>Si tratta della differenza tra gettito fiscale (ENTRATE) e spesa pubblica (USCITE) che dà luogo ad </a:t>
            </a:r>
            <a:r>
              <a:rPr lang="it-IT" dirty="0">
                <a:solidFill>
                  <a:srgbClr val="FF0000"/>
                </a:solidFill>
              </a:rPr>
              <a:t>avanzi di bilancio </a:t>
            </a:r>
            <a:r>
              <a:rPr lang="it-IT" dirty="0"/>
              <a:t>(positivi) o a </a:t>
            </a:r>
            <a:r>
              <a:rPr lang="it-IT" dirty="0">
                <a:solidFill>
                  <a:srgbClr val="FF0000"/>
                </a:solidFill>
              </a:rPr>
              <a:t>deficit</a:t>
            </a:r>
            <a:r>
              <a:rPr lang="it-IT" dirty="0"/>
              <a:t> (negativi)</a:t>
            </a:r>
          </a:p>
          <a:p>
            <a:r>
              <a:rPr lang="it-IT" dirty="0"/>
              <a:t>Gli </a:t>
            </a:r>
            <a:r>
              <a:rPr lang="it-IT" dirty="0">
                <a:solidFill>
                  <a:srgbClr val="FF0000"/>
                </a:solidFill>
              </a:rPr>
              <a:t>avanzi primari </a:t>
            </a:r>
            <a:r>
              <a:rPr lang="it-IT" dirty="0"/>
              <a:t>sono usati per rimborsare il debito o per riservarli alle generazioni future (FONDI SOVRANI, pochi paesi: Norvegia, Singapore, Emirati Arabi Uniti).</a:t>
            </a:r>
          </a:p>
          <a:p>
            <a:r>
              <a:rPr lang="it-IT" dirty="0"/>
              <a:t>Il saldo di bilancio è spesso calcolato in funzione del problema che si pone:</a:t>
            </a:r>
          </a:p>
          <a:p>
            <a:pPr marL="914400" lvl="1" indent="-457200">
              <a:buFont typeface="+mj-lt"/>
              <a:buAutoNum type="arabicPeriod"/>
            </a:pPr>
            <a:r>
              <a:rPr lang="it-IT" b="1" dirty="0"/>
              <a:t>Ammontare da finanziare</a:t>
            </a:r>
            <a:r>
              <a:rPr lang="it-IT" dirty="0"/>
              <a:t> (calcolo: il perimetro della PA)</a:t>
            </a:r>
          </a:p>
          <a:p>
            <a:pPr marL="914400" lvl="1" indent="-457200">
              <a:buFont typeface="+mj-lt"/>
              <a:buAutoNum type="arabicPeriod"/>
            </a:pPr>
            <a:r>
              <a:rPr lang="it-IT" dirty="0"/>
              <a:t>Sostenibilità della finanza pubblica o </a:t>
            </a:r>
            <a:r>
              <a:rPr lang="it-IT" b="1" dirty="0"/>
              <a:t>saldo finanziario </a:t>
            </a:r>
            <a:r>
              <a:rPr lang="it-IT" dirty="0"/>
              <a:t>se positivo</a:t>
            </a:r>
            <a:r>
              <a:rPr lang="it-IT" b="1" dirty="0"/>
              <a:t> </a:t>
            </a:r>
            <a:r>
              <a:rPr lang="it-IT" dirty="0"/>
              <a:t>(</a:t>
            </a:r>
            <a:r>
              <a:rPr lang="it-IT" dirty="0">
                <a:solidFill>
                  <a:srgbClr val="FF0000"/>
                </a:solidFill>
              </a:rPr>
              <a:t>indebitamento netto </a:t>
            </a:r>
            <a:r>
              <a:rPr lang="it-IT" dirty="0"/>
              <a:t>se negativo): rappresenta una fonte di finanziamento, se negativo è il </a:t>
            </a:r>
            <a:r>
              <a:rPr lang="it-IT" dirty="0">
                <a:solidFill>
                  <a:srgbClr val="FF0000"/>
                </a:solidFill>
              </a:rPr>
              <a:t>fabbisogno</a:t>
            </a:r>
            <a:r>
              <a:rPr lang="it-IT" dirty="0"/>
              <a:t> (calcolo: inclusione o meno degli interessi sul debito)</a:t>
            </a:r>
          </a:p>
          <a:p>
            <a:pPr marL="914400" lvl="1" indent="-457200">
              <a:buFont typeface="+mj-lt"/>
              <a:buAutoNum type="arabicPeriod"/>
            </a:pPr>
            <a:r>
              <a:rPr lang="it-IT" b="1" dirty="0"/>
              <a:t>Orientamento della politica fiscale </a:t>
            </a:r>
            <a:r>
              <a:rPr lang="it-IT" dirty="0"/>
              <a:t>(calcolo: si considera  o meno il ciclo economico nella determinazione del saldo)</a:t>
            </a:r>
            <a:endParaRPr lang="en-US" dirty="0"/>
          </a:p>
        </p:txBody>
      </p:sp>
    </p:spTree>
    <p:extLst>
      <p:ext uri="{BB962C8B-B14F-4D97-AF65-F5344CB8AC3E}">
        <p14:creationId xmlns:p14="http://schemas.microsoft.com/office/powerpoint/2010/main" val="24555299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21080" y="410845"/>
            <a:ext cx="10515600" cy="1325563"/>
          </a:xfrm>
        </p:spPr>
        <p:txBody>
          <a:bodyPr/>
          <a:lstStyle/>
          <a:p>
            <a:r>
              <a:rPr lang="it-IT" dirty="0"/>
              <a:t>1) Il saldo dello stato centrale e delle PA (fonte FMI)</a:t>
            </a:r>
            <a:endParaRPr lang="en-US" dirty="0"/>
          </a:p>
        </p:txBody>
      </p:sp>
      <p:pic>
        <p:nvPicPr>
          <p:cNvPr id="4098" name="Picture 2" descr="https://www.pandoracampus.it/pandora/Packageoperation/getfulltextpreviewimage/BookRelease/Darwin:BOOK_RELEASE:428/docbookId/_27_27/imagePath/images%7Cchapter03%7Cfig_01_c3.png/imageX/0/imageY/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918" y="2672620"/>
            <a:ext cx="5943473" cy="3728180"/>
          </a:xfrm>
          <a:prstGeom prst="rect">
            <a:avLst/>
          </a:prstGeom>
          <a:noFill/>
          <a:extLst>
            <a:ext uri="{909E8E84-426E-40DD-AFC4-6F175D3DCCD1}">
              <a14:hiddenFill xmlns:a14="http://schemas.microsoft.com/office/drawing/2010/main">
                <a:solidFill>
                  <a:srgbClr val="FFFFFF"/>
                </a:solidFill>
              </a14:hiddenFill>
            </a:ext>
          </a:extLst>
        </p:spPr>
      </p:pic>
      <p:sp>
        <p:nvSpPr>
          <p:cNvPr id="5" name="Rettangolo 4"/>
          <p:cNvSpPr/>
          <p:nvPr/>
        </p:nvSpPr>
        <p:spPr>
          <a:xfrm>
            <a:off x="804799" y="1881348"/>
            <a:ext cx="6096000" cy="646331"/>
          </a:xfrm>
          <a:prstGeom prst="rect">
            <a:avLst/>
          </a:prstGeom>
        </p:spPr>
        <p:txBody>
          <a:bodyPr>
            <a:spAutoFit/>
          </a:bodyPr>
          <a:lstStyle/>
          <a:p>
            <a:r>
              <a:rPr lang="it-IT" b="1" dirty="0">
                <a:solidFill>
                  <a:srgbClr val="131313"/>
                </a:solidFill>
                <a:latin typeface="jaf-bernina-sans"/>
              </a:rPr>
              <a:t>Fig. 3.1 Saldo dello stato centrale e delle amministrazioni pubbliche nel 2010 (% sul PIL).</a:t>
            </a:r>
            <a:endParaRPr lang="en-US" dirty="0"/>
          </a:p>
        </p:txBody>
      </p:sp>
      <p:sp>
        <p:nvSpPr>
          <p:cNvPr id="6" name="Rettangolo 5"/>
          <p:cNvSpPr/>
          <p:nvPr/>
        </p:nvSpPr>
        <p:spPr>
          <a:xfrm>
            <a:off x="6425311" y="6488668"/>
            <a:ext cx="2100383" cy="369332"/>
          </a:xfrm>
          <a:prstGeom prst="rect">
            <a:avLst/>
          </a:prstGeom>
        </p:spPr>
        <p:txBody>
          <a:bodyPr wrap="none">
            <a:spAutoFit/>
          </a:bodyPr>
          <a:lstStyle/>
          <a:p>
            <a:r>
              <a:rPr lang="en-US" dirty="0">
                <a:hlinkClick r:id="rId3"/>
              </a:rPr>
              <a:t>Fonte: </a:t>
            </a:r>
            <a:r>
              <a:rPr lang="en-US" dirty="0">
                <a:hlinkClick r:id="rId4"/>
              </a:rPr>
              <a:t>IMF database</a:t>
            </a:r>
            <a:endParaRPr lang="en-US" dirty="0"/>
          </a:p>
        </p:txBody>
      </p:sp>
      <p:pic>
        <p:nvPicPr>
          <p:cNvPr id="7" name="Immagine 6"/>
          <p:cNvPicPr>
            <a:picLocks noChangeAspect="1"/>
          </p:cNvPicPr>
          <p:nvPr/>
        </p:nvPicPr>
        <p:blipFill>
          <a:blip r:embed="rId5"/>
          <a:stretch>
            <a:fillRect/>
          </a:stretch>
        </p:blipFill>
        <p:spPr>
          <a:xfrm>
            <a:off x="6565391" y="2584752"/>
            <a:ext cx="5486876" cy="3304318"/>
          </a:xfrm>
          <a:prstGeom prst="rect">
            <a:avLst/>
          </a:prstGeom>
        </p:spPr>
      </p:pic>
      <p:sp>
        <p:nvSpPr>
          <p:cNvPr id="8" name="CasellaDiTesto 7"/>
          <p:cNvSpPr txBox="1"/>
          <p:nvPr/>
        </p:nvSpPr>
        <p:spPr>
          <a:xfrm>
            <a:off x="6565391" y="1881348"/>
            <a:ext cx="3099817" cy="369332"/>
          </a:xfrm>
          <a:prstGeom prst="rect">
            <a:avLst/>
          </a:prstGeom>
          <a:noFill/>
        </p:spPr>
        <p:txBody>
          <a:bodyPr wrap="square" rtlCol="0">
            <a:spAutoFit/>
          </a:bodyPr>
          <a:lstStyle/>
          <a:p>
            <a:r>
              <a:rPr lang="it-IT" dirty="0"/>
              <a:t>Solo stato centrale</a:t>
            </a:r>
            <a:endParaRPr lang="en-US" dirty="0"/>
          </a:p>
        </p:txBody>
      </p:sp>
      <p:sp>
        <p:nvSpPr>
          <p:cNvPr id="9" name="Freccia in giù 8"/>
          <p:cNvSpPr/>
          <p:nvPr/>
        </p:nvSpPr>
        <p:spPr>
          <a:xfrm>
            <a:off x="3573624" y="3536302"/>
            <a:ext cx="158621" cy="3452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ccia in giù 9"/>
          <p:cNvSpPr/>
          <p:nvPr/>
        </p:nvSpPr>
        <p:spPr>
          <a:xfrm flipV="1">
            <a:off x="3041780" y="4618653"/>
            <a:ext cx="195942"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ccia in giù 11"/>
          <p:cNvSpPr/>
          <p:nvPr/>
        </p:nvSpPr>
        <p:spPr>
          <a:xfrm flipV="1">
            <a:off x="11340738" y="4308110"/>
            <a:ext cx="195942"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53782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2) Il saldo finanziario: I tipi di spesa e saldo totale e primario</a:t>
            </a:r>
            <a:endParaRPr lang="en-US" dirty="0"/>
          </a:p>
        </p:txBody>
      </p:sp>
      <p:sp>
        <p:nvSpPr>
          <p:cNvPr id="3" name="Segnaposto contenuto 2"/>
          <p:cNvSpPr>
            <a:spLocks noGrp="1"/>
          </p:cNvSpPr>
          <p:nvPr>
            <p:ph idx="1"/>
          </p:nvPr>
        </p:nvSpPr>
        <p:spPr>
          <a:xfrm>
            <a:off x="838200" y="1825625"/>
            <a:ext cx="5555361" cy="4886071"/>
          </a:xfrm>
        </p:spPr>
        <p:txBody>
          <a:bodyPr>
            <a:normAutofit lnSpcReduction="10000"/>
          </a:bodyPr>
          <a:lstStyle/>
          <a:p>
            <a:r>
              <a:rPr lang="it-IT" dirty="0">
                <a:solidFill>
                  <a:srgbClr val="FF0000"/>
                </a:solidFill>
              </a:rPr>
              <a:t>Spese correnti</a:t>
            </a:r>
            <a:r>
              <a:rPr lang="it-IT" dirty="0"/>
              <a:t>: </a:t>
            </a:r>
          </a:p>
          <a:p>
            <a:pPr lvl="1"/>
            <a:r>
              <a:rPr lang="it-IT" b="1" dirty="0"/>
              <a:t>spesa primaria </a:t>
            </a:r>
            <a:r>
              <a:rPr lang="it-IT" dirty="0"/>
              <a:t>(valore che dipende dal controllo del governo e dalle spese che vengono considerate all’atto della concessione dei finanziamenti da parte del FMI o dell’UE, costituendo  le componenti principali della politica fiscale) </a:t>
            </a:r>
          </a:p>
          <a:p>
            <a:pPr lvl="1"/>
            <a:r>
              <a:rPr lang="it-IT" b="1" dirty="0"/>
              <a:t>spesa per interessi </a:t>
            </a:r>
            <a:r>
              <a:rPr lang="it-IT" dirty="0"/>
              <a:t>(dipendono dall’ammontare del debito pubblico pregresso e dall’evoluzione dei tassi d’interesse a lungo termine)</a:t>
            </a:r>
          </a:p>
          <a:p>
            <a:r>
              <a:rPr lang="it-IT" dirty="0">
                <a:solidFill>
                  <a:srgbClr val="FF0000"/>
                </a:solidFill>
              </a:rPr>
              <a:t>Spese per investimento</a:t>
            </a:r>
            <a:r>
              <a:rPr lang="it-IT" dirty="0"/>
              <a:t>: infrastrutture e R&amp;S</a:t>
            </a:r>
          </a:p>
          <a:p>
            <a:pPr lvl="1"/>
            <a:endParaRPr lang="en-US" dirty="0"/>
          </a:p>
        </p:txBody>
      </p:sp>
      <p:pic>
        <p:nvPicPr>
          <p:cNvPr id="4" name="Immagine 3"/>
          <p:cNvPicPr>
            <a:picLocks noChangeAspect="1"/>
          </p:cNvPicPr>
          <p:nvPr/>
        </p:nvPicPr>
        <p:blipFill>
          <a:blip r:embed="rId2"/>
          <a:stretch>
            <a:fillRect/>
          </a:stretch>
        </p:blipFill>
        <p:spPr>
          <a:xfrm>
            <a:off x="6096000" y="2174583"/>
            <a:ext cx="5748005" cy="3595116"/>
          </a:xfrm>
          <a:prstGeom prst="rect">
            <a:avLst/>
          </a:prstGeom>
        </p:spPr>
      </p:pic>
      <p:sp>
        <p:nvSpPr>
          <p:cNvPr id="5" name="Rettangolo 4"/>
          <p:cNvSpPr/>
          <p:nvPr/>
        </p:nvSpPr>
        <p:spPr>
          <a:xfrm>
            <a:off x="6096000" y="1502459"/>
            <a:ext cx="6096000" cy="646331"/>
          </a:xfrm>
          <a:prstGeom prst="rect">
            <a:avLst/>
          </a:prstGeom>
        </p:spPr>
        <p:txBody>
          <a:bodyPr>
            <a:spAutoFit/>
          </a:bodyPr>
          <a:lstStyle/>
          <a:p>
            <a:r>
              <a:rPr lang="it-IT" b="1" dirty="0">
                <a:solidFill>
                  <a:srgbClr val="131313"/>
                </a:solidFill>
                <a:latin typeface="jaf-bernina-sans"/>
              </a:rPr>
              <a:t>Fig. 3.2 - Saldo finanziario e saldo primario in Italia, in % al PIL, 1960-2016.</a:t>
            </a:r>
            <a:endParaRPr lang="en-US" dirty="0"/>
          </a:p>
        </p:txBody>
      </p:sp>
      <p:cxnSp>
        <p:nvCxnSpPr>
          <p:cNvPr id="7" name="Connettore diritto 6"/>
          <p:cNvCxnSpPr/>
          <p:nvPr/>
        </p:nvCxnSpPr>
        <p:spPr>
          <a:xfrm flipV="1">
            <a:off x="6655501" y="3844212"/>
            <a:ext cx="4926564" cy="37322"/>
          </a:xfrm>
          <a:prstGeom prst="line">
            <a:avLst/>
          </a:prstGeom>
        </p:spPr>
        <p:style>
          <a:lnRef idx="1">
            <a:schemeClr val="accent1"/>
          </a:lnRef>
          <a:fillRef idx="0">
            <a:schemeClr val="accent1"/>
          </a:fillRef>
          <a:effectRef idx="0">
            <a:schemeClr val="accent1"/>
          </a:effectRef>
          <a:fontRef idx="minor">
            <a:schemeClr val="tx1"/>
          </a:fontRef>
        </p:style>
      </p:cxnSp>
      <p:sp>
        <p:nvSpPr>
          <p:cNvPr id="8" name="Rettangolo 7"/>
          <p:cNvSpPr/>
          <p:nvPr/>
        </p:nvSpPr>
        <p:spPr>
          <a:xfrm>
            <a:off x="6393561" y="5988994"/>
            <a:ext cx="6096000" cy="369332"/>
          </a:xfrm>
          <a:prstGeom prst="rect">
            <a:avLst/>
          </a:prstGeom>
        </p:spPr>
        <p:txBody>
          <a:bodyPr>
            <a:spAutoFit/>
          </a:bodyPr>
          <a:lstStyle/>
          <a:p>
            <a:r>
              <a:rPr lang="it-IT" dirty="0"/>
              <a:t>Database </a:t>
            </a:r>
            <a:r>
              <a:rPr lang="it-IT" dirty="0" err="1">
                <a:hlinkClick r:id="rId3"/>
              </a:rPr>
              <a:t>BdI</a:t>
            </a:r>
            <a:endParaRPr lang="en-US" dirty="0"/>
          </a:p>
        </p:txBody>
      </p:sp>
      <p:sp>
        <p:nvSpPr>
          <p:cNvPr id="6" name="CasellaDiTesto 5">
            <a:extLst>
              <a:ext uri="{FF2B5EF4-FFF2-40B4-BE49-F238E27FC236}">
                <a16:creationId xmlns:a16="http://schemas.microsoft.com/office/drawing/2014/main" id="{CC69AB59-0FB9-4117-808F-361E23B5170C}"/>
              </a:ext>
            </a:extLst>
          </p:cNvPr>
          <p:cNvSpPr txBox="1"/>
          <p:nvPr/>
        </p:nvSpPr>
        <p:spPr>
          <a:xfrm>
            <a:off x="10481056" y="4029367"/>
            <a:ext cx="1426464" cy="646331"/>
          </a:xfrm>
          <a:prstGeom prst="rect">
            <a:avLst/>
          </a:prstGeom>
          <a:noFill/>
        </p:spPr>
        <p:txBody>
          <a:bodyPr wrap="square" rtlCol="0">
            <a:spAutoFit/>
          </a:bodyPr>
          <a:lstStyle/>
          <a:p>
            <a:r>
              <a:rPr lang="it-IT" dirty="0">
                <a:solidFill>
                  <a:srgbClr val="FF0000"/>
                </a:solidFill>
              </a:rPr>
              <a:t>2021 </a:t>
            </a:r>
          </a:p>
          <a:p>
            <a:r>
              <a:rPr lang="it-IT" dirty="0">
                <a:solidFill>
                  <a:srgbClr val="FF0000"/>
                </a:solidFill>
              </a:rPr>
              <a:t>deficit 7,2%</a:t>
            </a:r>
          </a:p>
        </p:txBody>
      </p:sp>
    </p:spTree>
    <p:extLst>
      <p:ext uri="{BB962C8B-B14F-4D97-AF65-F5344CB8AC3E}">
        <p14:creationId xmlns:p14="http://schemas.microsoft.com/office/powerpoint/2010/main" val="2198257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513184" y="365125"/>
            <a:ext cx="2043404" cy="2042173"/>
          </a:xfrm>
        </p:spPr>
        <p:txBody>
          <a:bodyPr>
            <a:noAutofit/>
          </a:bodyPr>
          <a:lstStyle/>
          <a:p>
            <a:r>
              <a:rPr lang="it-IT" sz="2800" dirty="0"/>
              <a:t>La spesa pubblica in rapporto al PIL in Europa</a:t>
            </a:r>
            <a:endParaRPr lang="en-US" sz="2800" dirty="0"/>
          </a:p>
        </p:txBody>
      </p:sp>
      <p:pic>
        <p:nvPicPr>
          <p:cNvPr id="2" name="Immagine 1">
            <a:extLst>
              <a:ext uri="{FF2B5EF4-FFF2-40B4-BE49-F238E27FC236}">
                <a16:creationId xmlns:a16="http://schemas.microsoft.com/office/drawing/2014/main" id="{3466885F-152E-4A6B-AF4D-99F1B67852BD}"/>
              </a:ext>
            </a:extLst>
          </p:cNvPr>
          <p:cNvPicPr>
            <a:picLocks noChangeAspect="1"/>
          </p:cNvPicPr>
          <p:nvPr/>
        </p:nvPicPr>
        <p:blipFill>
          <a:blip r:embed="rId2"/>
          <a:stretch>
            <a:fillRect/>
          </a:stretch>
        </p:blipFill>
        <p:spPr>
          <a:xfrm>
            <a:off x="2676234" y="452582"/>
            <a:ext cx="9250499" cy="6229928"/>
          </a:xfrm>
          <a:prstGeom prst="rect">
            <a:avLst/>
          </a:prstGeom>
        </p:spPr>
      </p:pic>
    </p:spTree>
    <p:extLst>
      <p:ext uri="{BB962C8B-B14F-4D97-AF65-F5344CB8AC3E}">
        <p14:creationId xmlns:p14="http://schemas.microsoft.com/office/powerpoint/2010/main" val="10868286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3) Orientamento PE: Saldo effettivo e saldo strutturale</a:t>
            </a:r>
            <a:endParaRPr lang="en-US" dirty="0"/>
          </a:p>
        </p:txBody>
      </p:sp>
      <p:sp>
        <p:nvSpPr>
          <p:cNvPr id="3" name="Segnaposto contenuto 2"/>
          <p:cNvSpPr>
            <a:spLocks noGrp="1"/>
          </p:cNvSpPr>
          <p:nvPr>
            <p:ph idx="1"/>
          </p:nvPr>
        </p:nvSpPr>
        <p:spPr>
          <a:xfrm>
            <a:off x="838200" y="1690688"/>
            <a:ext cx="10515600" cy="4771119"/>
          </a:xfrm>
        </p:spPr>
        <p:txBody>
          <a:bodyPr>
            <a:normAutofit fontScale="70000" lnSpcReduction="20000"/>
          </a:bodyPr>
          <a:lstStyle/>
          <a:p>
            <a:r>
              <a:rPr lang="it-IT" dirty="0"/>
              <a:t>Il gettito dipende dall’andamento dell’attività economica, infatti </a:t>
            </a:r>
            <a:r>
              <a:rPr lang="it-IT" dirty="0">
                <a:solidFill>
                  <a:srgbClr val="FF0000"/>
                </a:solidFill>
              </a:rPr>
              <a:t>un’espansione riduce il deficit </a:t>
            </a:r>
            <a:r>
              <a:rPr lang="it-IT" dirty="0"/>
              <a:t>pubblico a politica invariata, (mentre </a:t>
            </a:r>
            <a:r>
              <a:rPr lang="it-IT" dirty="0">
                <a:solidFill>
                  <a:srgbClr val="0070C0"/>
                </a:solidFill>
              </a:rPr>
              <a:t>con le crisi economiche il deficit aumenta)</a:t>
            </a:r>
            <a:r>
              <a:rPr lang="it-IT" dirty="0"/>
              <a:t> e permette la </a:t>
            </a:r>
            <a:r>
              <a:rPr lang="it-IT" u="sng" dirty="0"/>
              <a:t>stabilizzazione</a:t>
            </a:r>
            <a:r>
              <a:rPr lang="it-IT" dirty="0"/>
              <a:t> del reddito delle famiglie e dei profitti delle imprese </a:t>
            </a:r>
            <a:endParaRPr lang="en-US" dirty="0"/>
          </a:p>
          <a:p>
            <a:r>
              <a:rPr lang="it-IT" dirty="0"/>
              <a:t>Quando il bilancio pubblico è importante e governato dalle regole, come nella maggior parte dei Paesi UE, la variazione del deficit è dovuto soprattutto agli </a:t>
            </a:r>
            <a:r>
              <a:rPr lang="it-IT" dirty="0">
                <a:solidFill>
                  <a:srgbClr val="FF0000"/>
                </a:solidFill>
              </a:rPr>
              <a:t>stabilizzatori automatici </a:t>
            </a:r>
            <a:r>
              <a:rPr lang="it-IT" dirty="0"/>
              <a:t>(Imposte, contributi sociali automatici…)</a:t>
            </a:r>
          </a:p>
          <a:p>
            <a:r>
              <a:rPr lang="it-IT" dirty="0"/>
              <a:t>Per depurare il saldo di bilancio dall’andamento congiunturale si corregge il saldo per il ciclo economico e si ottiene il saldo strutturale: l’evoluzione sarà determinata quindi in parte dall’evoluzione congiunturale e in parte dalle scelte discrezionali di PE, questa parte è definita </a:t>
            </a:r>
            <a:r>
              <a:rPr lang="it-IT" b="1" dirty="0"/>
              <a:t>stimolo fiscale </a:t>
            </a:r>
            <a:r>
              <a:rPr lang="it-IT" dirty="0"/>
              <a:t>dal FMI</a:t>
            </a:r>
          </a:p>
          <a:p>
            <a:r>
              <a:rPr lang="it-IT" dirty="0"/>
              <a:t>In generale sarà quindi: </a:t>
            </a:r>
          </a:p>
          <a:p>
            <a:pPr lvl="1"/>
            <a:r>
              <a:rPr lang="it-IT" i="1" dirty="0"/>
              <a:t>saldo finanziario = saldo congiunturale + saldo corretto al ciclo</a:t>
            </a:r>
          </a:p>
          <a:p>
            <a:pPr lvl="1"/>
            <a:r>
              <a:rPr lang="it-IT" dirty="0"/>
              <a:t>Per l’UE si deve tener conto anche delle spese una tantum (es. ricapitalizzazione banche o vendita di aziende pubbliche), quindi avremo: </a:t>
            </a:r>
            <a:r>
              <a:rPr lang="it-IT" i="1" dirty="0"/>
              <a:t>saldo strutturale</a:t>
            </a:r>
            <a:r>
              <a:rPr lang="it-IT" dirty="0"/>
              <a:t>=</a:t>
            </a:r>
            <a:r>
              <a:rPr lang="it-IT" i="1" dirty="0"/>
              <a:t>saldo corretto al ciclo</a:t>
            </a:r>
            <a:r>
              <a:rPr lang="it-IT" dirty="0"/>
              <a:t>−</a:t>
            </a:r>
            <a:r>
              <a:rPr lang="it-IT" i="1" dirty="0"/>
              <a:t>spese eccezionali</a:t>
            </a:r>
          </a:p>
          <a:p>
            <a:r>
              <a:rPr lang="it-IT" dirty="0"/>
              <a:t>Questa scomposizione si può applicare anche al saldo primario: </a:t>
            </a:r>
          </a:p>
          <a:p>
            <a:pPr lvl="1"/>
            <a:r>
              <a:rPr lang="it-IT" i="1" dirty="0"/>
              <a:t>saldo primario</a:t>
            </a:r>
            <a:r>
              <a:rPr lang="it-IT" dirty="0"/>
              <a:t>=</a:t>
            </a:r>
            <a:r>
              <a:rPr lang="it-IT" i="1" dirty="0"/>
              <a:t>saldo congiunturale primario </a:t>
            </a:r>
            <a:r>
              <a:rPr lang="it-IT" dirty="0"/>
              <a:t>+ </a:t>
            </a:r>
            <a:r>
              <a:rPr lang="it-IT" b="1" i="1" dirty="0"/>
              <a:t>saldo strutturale primario</a:t>
            </a:r>
          </a:p>
          <a:p>
            <a:r>
              <a:rPr lang="it-IT" dirty="0"/>
              <a:t>Quest’ultimo saldo è fondamentale per le politiche di stabilizzazione, perché </a:t>
            </a:r>
            <a:r>
              <a:rPr lang="it-IT" dirty="0">
                <a:solidFill>
                  <a:srgbClr val="FF0000"/>
                </a:solidFill>
              </a:rPr>
              <a:t>da esso dipende l’evoluzione del debito a lungo termine</a:t>
            </a:r>
            <a:endParaRPr lang="en-US" dirty="0">
              <a:solidFill>
                <a:srgbClr val="FF0000"/>
              </a:solidFill>
            </a:endParaRPr>
          </a:p>
        </p:txBody>
      </p:sp>
    </p:spTree>
    <p:extLst>
      <p:ext uri="{BB962C8B-B14F-4D97-AF65-F5344CB8AC3E}">
        <p14:creationId xmlns:p14="http://schemas.microsoft.com/office/powerpoint/2010/main" val="29727838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normAutofit/>
          </a:bodyPr>
          <a:lstStyle/>
          <a:p>
            <a:r>
              <a:rPr lang="it-IT" sz="3200" dirty="0"/>
              <a:t>Qualche dato e l’effetto delle crisi: le misure critiche dell’output gap e sensibilità del saldo al ciclo</a:t>
            </a:r>
            <a:endParaRPr lang="en-US" sz="3200" dirty="0"/>
          </a:p>
        </p:txBody>
      </p:sp>
      <p:pic>
        <p:nvPicPr>
          <p:cNvPr id="7" name="Immagine 6"/>
          <p:cNvPicPr>
            <a:picLocks noChangeAspect="1"/>
          </p:cNvPicPr>
          <p:nvPr/>
        </p:nvPicPr>
        <p:blipFill>
          <a:blip r:embed="rId2"/>
          <a:stretch>
            <a:fillRect/>
          </a:stretch>
        </p:blipFill>
        <p:spPr>
          <a:xfrm>
            <a:off x="474757" y="2624518"/>
            <a:ext cx="5351114" cy="3492818"/>
          </a:xfrm>
          <a:prstGeom prst="rect">
            <a:avLst/>
          </a:prstGeom>
        </p:spPr>
      </p:pic>
      <p:sp>
        <p:nvSpPr>
          <p:cNvPr id="8" name="Rectangle 1"/>
          <p:cNvSpPr>
            <a:spLocks noChangeArrowheads="1"/>
          </p:cNvSpPr>
          <p:nvPr/>
        </p:nvSpPr>
        <p:spPr bwMode="auto">
          <a:xfrm>
            <a:off x="698325" y="1946165"/>
            <a:ext cx="4675632" cy="46166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131313"/>
                </a:solidFill>
                <a:effectLst/>
                <a:latin typeface="jaf-bernina-sans"/>
              </a:rPr>
              <a:t> Fig 3.3 - </a:t>
            </a:r>
            <a:r>
              <a:rPr kumimoji="0" lang="en-US" altLang="en-US" sz="1200" b="1" i="0" u="none" strike="noStrike" cap="none" normalizeH="0" baseline="0" dirty="0" err="1">
                <a:ln>
                  <a:noFill/>
                </a:ln>
                <a:solidFill>
                  <a:srgbClr val="131313"/>
                </a:solidFill>
                <a:effectLst/>
                <a:latin typeface="jaf-bernina-sans"/>
              </a:rPr>
              <a:t>Saldo</a:t>
            </a:r>
            <a:r>
              <a:rPr kumimoji="0" lang="en-US" altLang="en-US" sz="1200" b="1" i="0" u="none" strike="noStrike" cap="none" normalizeH="0" baseline="0" dirty="0">
                <a:ln>
                  <a:noFill/>
                </a:ln>
                <a:solidFill>
                  <a:srgbClr val="131313"/>
                </a:solidFill>
                <a:effectLst/>
                <a:latin typeface="jaf-bernina-sans"/>
              </a:rPr>
              <a:t> di </a:t>
            </a:r>
            <a:r>
              <a:rPr kumimoji="0" lang="en-US" altLang="en-US" sz="1200" b="1" i="0" u="none" strike="noStrike" cap="none" normalizeH="0" baseline="0" dirty="0" err="1">
                <a:ln>
                  <a:noFill/>
                </a:ln>
                <a:solidFill>
                  <a:srgbClr val="131313"/>
                </a:solidFill>
                <a:effectLst/>
                <a:latin typeface="jaf-bernina-sans"/>
              </a:rPr>
              <a:t>bilancio</a:t>
            </a:r>
            <a:r>
              <a:rPr kumimoji="0" lang="en-US" altLang="en-US" sz="1200" b="1" i="0" u="none" strike="noStrike" cap="none" normalizeH="0" baseline="0" dirty="0">
                <a:ln>
                  <a:noFill/>
                </a:ln>
                <a:solidFill>
                  <a:srgbClr val="131313"/>
                </a:solidFill>
                <a:effectLst/>
                <a:latin typeface="jaf-bernina-sans"/>
              </a:rPr>
              <a:t> </a:t>
            </a:r>
            <a:r>
              <a:rPr kumimoji="0" lang="en-US" altLang="en-US" sz="1200" b="1" i="0" u="none" strike="noStrike" cap="none" normalizeH="0" baseline="0" dirty="0" err="1">
                <a:ln>
                  <a:noFill/>
                </a:ln>
                <a:solidFill>
                  <a:srgbClr val="131313"/>
                </a:solidFill>
                <a:effectLst/>
                <a:latin typeface="jaf-bernina-sans"/>
              </a:rPr>
              <a:t>nell’Eurozona</a:t>
            </a:r>
            <a:r>
              <a:rPr kumimoji="0" lang="en-US" altLang="en-US" sz="1200" b="1" i="0" u="none" strike="noStrike" cap="none" normalizeH="0" baseline="0" dirty="0">
                <a:ln>
                  <a:noFill/>
                </a:ln>
                <a:solidFill>
                  <a:srgbClr val="131313"/>
                </a:solidFill>
                <a:effectLst/>
                <a:latin typeface="jaf-bernina-sans"/>
              </a:rPr>
              <a:t>, 1980-2013.</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10" name="Connettore diritto 9"/>
          <p:cNvCxnSpPr/>
          <p:nvPr/>
        </p:nvCxnSpPr>
        <p:spPr>
          <a:xfrm>
            <a:off x="1307592" y="2624518"/>
            <a:ext cx="0" cy="2715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Connettore diritto 12"/>
          <p:cNvCxnSpPr/>
          <p:nvPr/>
        </p:nvCxnSpPr>
        <p:spPr>
          <a:xfrm>
            <a:off x="2776728" y="2624518"/>
            <a:ext cx="0" cy="2715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Connettore diritto 13"/>
          <p:cNvCxnSpPr/>
          <p:nvPr/>
        </p:nvCxnSpPr>
        <p:spPr>
          <a:xfrm>
            <a:off x="4239768" y="2624518"/>
            <a:ext cx="0" cy="2715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Connettore diritto 14"/>
          <p:cNvCxnSpPr/>
          <p:nvPr/>
        </p:nvCxnSpPr>
        <p:spPr>
          <a:xfrm>
            <a:off x="4916424" y="2624518"/>
            <a:ext cx="0" cy="2715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CasellaDiTesto 15"/>
          <p:cNvSpPr txBox="1"/>
          <p:nvPr/>
        </p:nvSpPr>
        <p:spPr>
          <a:xfrm>
            <a:off x="679705" y="2256352"/>
            <a:ext cx="1517904" cy="461665"/>
          </a:xfrm>
          <a:prstGeom prst="rect">
            <a:avLst/>
          </a:prstGeom>
          <a:noFill/>
        </p:spPr>
        <p:txBody>
          <a:bodyPr wrap="square" rtlCol="0">
            <a:spAutoFit/>
          </a:bodyPr>
          <a:lstStyle/>
          <a:p>
            <a:r>
              <a:rPr lang="it-IT" sz="1200" dirty="0">
                <a:solidFill>
                  <a:srgbClr val="0070C0"/>
                </a:solidFill>
              </a:rPr>
              <a:t>Crisi industriale e inflazione importata</a:t>
            </a:r>
            <a:endParaRPr lang="en-US" sz="1200" dirty="0">
              <a:solidFill>
                <a:srgbClr val="0070C0"/>
              </a:solidFill>
            </a:endParaRPr>
          </a:p>
        </p:txBody>
      </p:sp>
      <p:sp>
        <p:nvSpPr>
          <p:cNvPr id="17" name="CasellaDiTesto 16"/>
          <p:cNvSpPr txBox="1"/>
          <p:nvPr/>
        </p:nvSpPr>
        <p:spPr>
          <a:xfrm>
            <a:off x="2444558" y="2349735"/>
            <a:ext cx="816076" cy="274783"/>
          </a:xfrm>
          <a:prstGeom prst="rect">
            <a:avLst/>
          </a:prstGeom>
          <a:noFill/>
        </p:spPr>
        <p:txBody>
          <a:bodyPr wrap="square" rtlCol="0">
            <a:spAutoFit/>
          </a:bodyPr>
          <a:lstStyle/>
          <a:p>
            <a:r>
              <a:rPr lang="it-IT" sz="1200" dirty="0">
                <a:solidFill>
                  <a:srgbClr val="0070C0"/>
                </a:solidFill>
              </a:rPr>
              <a:t>Crisi SME</a:t>
            </a:r>
            <a:endParaRPr lang="en-US" sz="1200" dirty="0">
              <a:solidFill>
                <a:srgbClr val="0070C0"/>
              </a:solidFill>
            </a:endParaRPr>
          </a:p>
        </p:txBody>
      </p:sp>
      <p:sp>
        <p:nvSpPr>
          <p:cNvPr id="18" name="CasellaDiTesto 17"/>
          <p:cNvSpPr txBox="1"/>
          <p:nvPr/>
        </p:nvSpPr>
        <p:spPr>
          <a:xfrm>
            <a:off x="3908504" y="2209603"/>
            <a:ext cx="898039" cy="461665"/>
          </a:xfrm>
          <a:prstGeom prst="rect">
            <a:avLst/>
          </a:prstGeom>
          <a:noFill/>
        </p:spPr>
        <p:txBody>
          <a:bodyPr wrap="square" rtlCol="0">
            <a:spAutoFit/>
          </a:bodyPr>
          <a:lstStyle/>
          <a:p>
            <a:r>
              <a:rPr lang="it-IT" sz="1200" dirty="0">
                <a:solidFill>
                  <a:srgbClr val="0070C0"/>
                </a:solidFill>
              </a:rPr>
              <a:t>Crisi del Golfo</a:t>
            </a:r>
            <a:endParaRPr lang="en-US" sz="1200" dirty="0">
              <a:solidFill>
                <a:srgbClr val="0070C0"/>
              </a:solidFill>
            </a:endParaRPr>
          </a:p>
        </p:txBody>
      </p:sp>
      <p:sp>
        <p:nvSpPr>
          <p:cNvPr id="19" name="CasellaDiTesto 18"/>
          <p:cNvSpPr txBox="1"/>
          <p:nvPr/>
        </p:nvSpPr>
        <p:spPr>
          <a:xfrm>
            <a:off x="4591207" y="2209603"/>
            <a:ext cx="1312821" cy="461665"/>
          </a:xfrm>
          <a:prstGeom prst="rect">
            <a:avLst/>
          </a:prstGeom>
          <a:noFill/>
        </p:spPr>
        <p:txBody>
          <a:bodyPr wrap="square" rtlCol="0">
            <a:spAutoFit/>
          </a:bodyPr>
          <a:lstStyle/>
          <a:p>
            <a:r>
              <a:rPr lang="it-IT" sz="1200" dirty="0">
                <a:solidFill>
                  <a:srgbClr val="0070C0"/>
                </a:solidFill>
              </a:rPr>
              <a:t>Crisi bolla mutui </a:t>
            </a:r>
            <a:r>
              <a:rPr lang="it-IT" sz="1200" dirty="0" err="1">
                <a:solidFill>
                  <a:srgbClr val="0070C0"/>
                </a:solidFill>
              </a:rPr>
              <a:t>subprime</a:t>
            </a:r>
            <a:endParaRPr lang="en-US" sz="1200" dirty="0">
              <a:solidFill>
                <a:srgbClr val="0070C0"/>
              </a:solidFill>
            </a:endParaRPr>
          </a:p>
        </p:txBody>
      </p:sp>
      <p:sp>
        <p:nvSpPr>
          <p:cNvPr id="20" name="CasellaDiTesto 19"/>
          <p:cNvSpPr txBox="1"/>
          <p:nvPr/>
        </p:nvSpPr>
        <p:spPr>
          <a:xfrm>
            <a:off x="10021679" y="1552188"/>
            <a:ext cx="1007969" cy="276999"/>
          </a:xfrm>
          <a:prstGeom prst="rect">
            <a:avLst/>
          </a:prstGeom>
          <a:noFill/>
        </p:spPr>
        <p:txBody>
          <a:bodyPr wrap="square" rtlCol="0">
            <a:spAutoFit/>
          </a:bodyPr>
          <a:lstStyle/>
          <a:p>
            <a:r>
              <a:rPr lang="it-IT" sz="1200" dirty="0">
                <a:solidFill>
                  <a:srgbClr val="FF0000"/>
                </a:solidFill>
              </a:rPr>
              <a:t>Crisi COVID</a:t>
            </a:r>
            <a:endParaRPr lang="en-US" sz="1200" dirty="0">
              <a:solidFill>
                <a:srgbClr val="FF0000"/>
              </a:solidFill>
            </a:endParaRPr>
          </a:p>
        </p:txBody>
      </p:sp>
      <p:sp>
        <p:nvSpPr>
          <p:cNvPr id="2" name="Rettangolo 1">
            <a:extLst>
              <a:ext uri="{FF2B5EF4-FFF2-40B4-BE49-F238E27FC236}">
                <a16:creationId xmlns:a16="http://schemas.microsoft.com/office/drawing/2014/main" id="{A560EEB2-FB36-47C8-94D0-79637FE4B415}"/>
              </a:ext>
            </a:extLst>
          </p:cNvPr>
          <p:cNvSpPr/>
          <p:nvPr/>
        </p:nvSpPr>
        <p:spPr>
          <a:xfrm>
            <a:off x="6096000" y="6117336"/>
            <a:ext cx="6096000" cy="646331"/>
          </a:xfrm>
          <a:prstGeom prst="rect">
            <a:avLst/>
          </a:prstGeom>
        </p:spPr>
        <p:txBody>
          <a:bodyPr>
            <a:spAutoFit/>
          </a:bodyPr>
          <a:lstStyle/>
          <a:p>
            <a:r>
              <a:rPr lang="it-IT" dirty="0">
                <a:hlinkClick r:id="rId3"/>
              </a:rPr>
              <a:t>https://economy-finance.ec.europa.eu/system/files/2022-07/ip181_en_1.pdf</a:t>
            </a:r>
            <a:r>
              <a:rPr lang="it-IT" dirty="0"/>
              <a:t> </a:t>
            </a:r>
          </a:p>
        </p:txBody>
      </p:sp>
      <p:pic>
        <p:nvPicPr>
          <p:cNvPr id="3" name="Immagine 2">
            <a:extLst>
              <a:ext uri="{FF2B5EF4-FFF2-40B4-BE49-F238E27FC236}">
                <a16:creationId xmlns:a16="http://schemas.microsoft.com/office/drawing/2014/main" id="{E931C226-1068-4D1F-80F2-7D07C9BD3E4E}"/>
              </a:ext>
            </a:extLst>
          </p:cNvPr>
          <p:cNvPicPr>
            <a:picLocks noChangeAspect="1"/>
          </p:cNvPicPr>
          <p:nvPr/>
        </p:nvPicPr>
        <p:blipFill>
          <a:blip r:embed="rId4"/>
          <a:stretch>
            <a:fillRect/>
          </a:stretch>
        </p:blipFill>
        <p:spPr>
          <a:xfrm>
            <a:off x="6317291" y="1829187"/>
            <a:ext cx="5342587" cy="4306604"/>
          </a:xfrm>
          <a:prstGeom prst="rect">
            <a:avLst/>
          </a:prstGeom>
        </p:spPr>
      </p:pic>
    </p:spTree>
    <p:extLst>
      <p:ext uri="{BB962C8B-B14F-4D97-AF65-F5344CB8AC3E}">
        <p14:creationId xmlns:p14="http://schemas.microsoft.com/office/powerpoint/2010/main" val="875107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L’Unione Europea: un’Unione solo economica?</a:t>
            </a:r>
            <a:endParaRPr lang="en-US" dirty="0"/>
          </a:p>
        </p:txBody>
      </p:sp>
      <p:sp>
        <p:nvSpPr>
          <p:cNvPr id="3" name="Segnaposto contenuto 2"/>
          <p:cNvSpPr>
            <a:spLocks noGrp="1"/>
          </p:cNvSpPr>
          <p:nvPr>
            <p:ph idx="1"/>
          </p:nvPr>
        </p:nvSpPr>
        <p:spPr/>
        <p:txBody>
          <a:bodyPr>
            <a:normAutofit fontScale="77500" lnSpcReduction="20000"/>
          </a:bodyPr>
          <a:lstStyle/>
          <a:p>
            <a:r>
              <a:rPr lang="it-IT" dirty="0"/>
              <a:t>Il primo nucleo di Paesi Europei è il </a:t>
            </a:r>
            <a:r>
              <a:rPr lang="it-IT" dirty="0">
                <a:hlinkClick r:id="rId2"/>
              </a:rPr>
              <a:t>Consiglio d’Europa </a:t>
            </a:r>
            <a:r>
              <a:rPr lang="it-IT" dirty="0"/>
              <a:t> costituitosi nel 1949 (oggi 46 paesi)</a:t>
            </a:r>
          </a:p>
          <a:p>
            <a:r>
              <a:rPr lang="it-IT" dirty="0"/>
              <a:t>L’</a:t>
            </a:r>
            <a:r>
              <a:rPr lang="it-IT" dirty="0">
                <a:hlinkClick r:id="rId3"/>
              </a:rPr>
              <a:t>UE</a:t>
            </a:r>
            <a:r>
              <a:rPr lang="it-IT" dirty="0"/>
              <a:t> si forma nel 1957 (Comunità Economica Europea o CEE) con il Trattato di Roma tra i primi 6 Paesi fondatori </a:t>
            </a:r>
            <a:r>
              <a:rPr lang="it-IT" dirty="0" err="1"/>
              <a:t>BeNeLux</a:t>
            </a:r>
            <a:r>
              <a:rPr lang="it-IT" dirty="0"/>
              <a:t>, F,D,I dalle ceneri della CECA costituita nel 1950 per riunire gli interessi di questi 6 Paesi nell’industria pesante e raggiunge 28 membri nel 2013 (27 dopo la </a:t>
            </a:r>
            <a:r>
              <a:rPr lang="it-IT" dirty="0" err="1"/>
              <a:t>Brexit</a:t>
            </a:r>
            <a:r>
              <a:rPr lang="it-IT" dirty="0"/>
              <a:t> il 31 gennaio 2020) </a:t>
            </a:r>
          </a:p>
          <a:p>
            <a:r>
              <a:rPr lang="it-IT" dirty="0"/>
              <a:t>Fase iniziale solo unione doganale</a:t>
            </a:r>
          </a:p>
          <a:p>
            <a:r>
              <a:rPr lang="it-IT" dirty="0"/>
              <a:t>Mercato Unico (1957-)</a:t>
            </a:r>
          </a:p>
          <a:p>
            <a:r>
              <a:rPr lang="it-IT" dirty="0"/>
              <a:t>Moneta unica (2002: tra 19 Paesi Membri)</a:t>
            </a:r>
          </a:p>
          <a:p>
            <a:r>
              <a:rPr lang="it-IT" dirty="0"/>
              <a:t>Nel Trattato di Nizza 2001: l’UE tenta di darsi una Costituzione, bocciata dai referendum di Francia e Olanda; </a:t>
            </a:r>
          </a:p>
          <a:p>
            <a:r>
              <a:rPr lang="it-IT" dirty="0"/>
              <a:t>Trattato di Lisbona 2007: si affermano le aree di competenza dell’UE (ratificato da tutti i Paesi nel 2009)</a:t>
            </a:r>
          </a:p>
          <a:p>
            <a:r>
              <a:rPr lang="it-IT" dirty="0"/>
              <a:t>2016:  </a:t>
            </a:r>
            <a:r>
              <a:rPr lang="it-IT" u="sng" dirty="0">
                <a:hlinkClick r:id="rId4"/>
              </a:rPr>
              <a:t>Carta dei diritti fondamentali dell’Unione europea</a:t>
            </a:r>
            <a:endParaRPr lang="en-US" dirty="0"/>
          </a:p>
        </p:txBody>
      </p:sp>
      <p:sp>
        <p:nvSpPr>
          <p:cNvPr id="4" name="Segnaposto numero diapositiva 3"/>
          <p:cNvSpPr>
            <a:spLocks noGrp="1"/>
          </p:cNvSpPr>
          <p:nvPr>
            <p:ph type="sldNum" sz="quarter" idx="12"/>
          </p:nvPr>
        </p:nvSpPr>
        <p:spPr/>
        <p:txBody>
          <a:bodyPr/>
          <a:lstStyle/>
          <a:p>
            <a:fld id="{05F37082-10A1-4C54-A578-B5F5D1519421}" type="slidenum">
              <a:rPr lang="en-US" smtClean="0"/>
              <a:t>5</a:t>
            </a:fld>
            <a:endParaRPr lang="en-US"/>
          </a:p>
        </p:txBody>
      </p:sp>
    </p:spTree>
    <p:extLst>
      <p:ext uri="{BB962C8B-B14F-4D97-AF65-F5344CB8AC3E}">
        <p14:creationId xmlns:p14="http://schemas.microsoft.com/office/powerpoint/2010/main" val="1625018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Un approfondimento sulla misura del saldo strutturale</a:t>
            </a:r>
            <a:endParaRPr lang="en-US" dirty="0"/>
          </a:p>
        </p:txBody>
      </p:sp>
      <mc:AlternateContent xmlns:mc="http://schemas.openxmlformats.org/markup-compatibility/2006" xmlns:a14="http://schemas.microsoft.com/office/drawing/2010/main">
        <mc:Choice Requires="a14">
          <p:sp>
            <p:nvSpPr>
              <p:cNvPr id="3" name="Segnaposto contenuto 2"/>
              <p:cNvSpPr>
                <a:spLocks noGrp="1"/>
              </p:cNvSpPr>
              <p:nvPr>
                <p:ph idx="1"/>
              </p:nvPr>
            </p:nvSpPr>
            <p:spPr>
              <a:xfrm>
                <a:off x="838200" y="1825625"/>
                <a:ext cx="10774680" cy="4351338"/>
              </a:xfrm>
            </p:spPr>
            <p:txBody>
              <a:bodyPr>
                <a:normAutofit fontScale="85000" lnSpcReduction="10000"/>
              </a:bodyPr>
              <a:lstStyle/>
              <a:p>
                <a:r>
                  <a:rPr lang="it-IT" b="1" dirty="0">
                    <a:solidFill>
                      <a:srgbClr val="FF0000"/>
                    </a:solidFill>
                  </a:rPr>
                  <a:t>L’output gap </a:t>
                </a:r>
                <a:r>
                  <a:rPr lang="it-IT" dirty="0"/>
                  <a:t>è la deviazione del PIL dal suo trend di lungo periodo</a:t>
                </a:r>
              </a:p>
              <a:p>
                <a:pPr>
                  <a:lnSpc>
                    <a:spcPct val="120000"/>
                  </a:lnSpc>
                  <a:spcAft>
                    <a:spcPts val="1200"/>
                  </a:spcAft>
                </a:pPr>
                <a:r>
                  <a:rPr lang="it-IT" dirty="0"/>
                  <a:t>Mentre la </a:t>
                </a:r>
                <a:r>
                  <a:rPr lang="it-IT" dirty="0">
                    <a:solidFill>
                      <a:srgbClr val="FF0000"/>
                    </a:solidFill>
                  </a:rPr>
                  <a:t>sensibilità</a:t>
                </a:r>
                <a:r>
                  <a:rPr lang="it-IT" dirty="0"/>
                  <a:t> è misurata dal rapporto tra la </a:t>
                </a:r>
                <a:r>
                  <a:rPr lang="it-IT" dirty="0">
                    <a:solidFill>
                      <a:srgbClr val="FF0000"/>
                    </a:solidFill>
                  </a:rPr>
                  <a:t>variazione del saldo di bilancio </a:t>
                </a:r>
                <a:r>
                  <a:rPr lang="it-IT" dirty="0"/>
                  <a:t>(</a:t>
                </a:r>
                <a:r>
                  <a:rPr lang="it-IT" dirty="0" err="1"/>
                  <a:t>ds</a:t>
                </a:r>
                <a:r>
                  <a:rPr lang="it-IT" dirty="0"/>
                  <a:t>) e la </a:t>
                </a:r>
                <a:r>
                  <a:rPr lang="it-IT" dirty="0">
                    <a:solidFill>
                      <a:srgbClr val="FF0000"/>
                    </a:solidFill>
                  </a:rPr>
                  <a:t>variazione del gap del PIL</a:t>
                </a:r>
                <a:r>
                  <a:rPr lang="it-IT" dirty="0"/>
                  <a:t>: d(</a:t>
                </a:r>
                <a:r>
                  <a:rPr lang="it-IT" dirty="0" err="1"/>
                  <a:t>lnY</a:t>
                </a:r>
                <a:r>
                  <a:rPr lang="it-IT" dirty="0"/>
                  <a:t> – </a:t>
                </a:r>
                <a:r>
                  <a:rPr lang="it-IT" dirty="0" err="1"/>
                  <a:t>lnY</a:t>
                </a:r>
                <a:r>
                  <a:rPr lang="it-IT" baseline="-25000" dirty="0" err="1"/>
                  <a:t>trend</a:t>
                </a:r>
                <a:r>
                  <a:rPr lang="it-IT" dirty="0"/>
                  <a:t>): </a:t>
                </a:r>
                <a14:m>
                  <m:oMath xmlns:m="http://schemas.openxmlformats.org/officeDocument/2006/math">
                    <m:r>
                      <a:rPr lang="it-IT" i="1" smtClean="0">
                        <a:latin typeface="Cambria Math" panose="02040503050406030204" pitchFamily="18" charset="0"/>
                        <a:ea typeface="Cambria Math" panose="02040503050406030204" pitchFamily="18" charset="0"/>
                      </a:rPr>
                      <m:t>𝜀</m:t>
                    </m:r>
                    <m:r>
                      <a:rPr lang="it-IT" b="0" i="1" smtClean="0">
                        <a:latin typeface="Cambria Math" panose="02040503050406030204" pitchFamily="18" charset="0"/>
                        <a:ea typeface="Cambria Math" panose="02040503050406030204" pitchFamily="18" charset="0"/>
                      </a:rPr>
                      <m:t>=</m:t>
                    </m:r>
                    <m:f>
                      <m:fPr>
                        <m:ctrlPr>
                          <a:rPr lang="it-IT" b="0" i="1" smtClean="0">
                            <a:latin typeface="Cambria Math" panose="02040503050406030204" pitchFamily="18" charset="0"/>
                            <a:ea typeface="Cambria Math" panose="02040503050406030204" pitchFamily="18" charset="0"/>
                          </a:rPr>
                        </m:ctrlPr>
                      </m:fPr>
                      <m:num>
                        <m:r>
                          <a:rPr lang="it-IT" b="0" i="1" smtClean="0">
                            <a:latin typeface="Cambria Math" panose="02040503050406030204" pitchFamily="18" charset="0"/>
                            <a:ea typeface="Cambria Math" panose="02040503050406030204" pitchFamily="18" charset="0"/>
                          </a:rPr>
                          <m:t>𝑑𝑠</m:t>
                        </m:r>
                      </m:num>
                      <m:den>
                        <m:r>
                          <a:rPr lang="it-IT" b="0" i="1" smtClean="0">
                            <a:latin typeface="Cambria Math" panose="02040503050406030204" pitchFamily="18" charset="0"/>
                            <a:ea typeface="Cambria Math" panose="02040503050406030204" pitchFamily="18" charset="0"/>
                          </a:rPr>
                          <m:t>𝑑</m:t>
                        </m:r>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𝑦</m:t>
                        </m:r>
                        <m:r>
                          <a:rPr lang="it-IT" b="0" i="1" smtClean="0">
                            <a:latin typeface="Cambria Math" panose="02040503050406030204" pitchFamily="18" charset="0"/>
                            <a:ea typeface="Cambria Math" panose="02040503050406030204" pitchFamily="18" charset="0"/>
                          </a:rPr>
                          <m:t>−</m:t>
                        </m:r>
                        <m:acc>
                          <m:accPr>
                            <m:chr m:val="̅"/>
                            <m:ctrlPr>
                              <a:rPr lang="it-IT" b="0" i="1" smtClean="0">
                                <a:latin typeface="Cambria Math" panose="02040503050406030204" pitchFamily="18" charset="0"/>
                                <a:ea typeface="Cambria Math" panose="02040503050406030204" pitchFamily="18" charset="0"/>
                              </a:rPr>
                            </m:ctrlPr>
                          </m:accPr>
                          <m:e>
                            <m:r>
                              <a:rPr lang="it-IT" b="0" i="1" smtClean="0">
                                <a:latin typeface="Cambria Math" panose="02040503050406030204" pitchFamily="18" charset="0"/>
                                <a:ea typeface="Cambria Math" panose="02040503050406030204" pitchFamily="18" charset="0"/>
                              </a:rPr>
                              <m:t>𝑦</m:t>
                            </m:r>
                          </m:e>
                        </m:acc>
                        <m:r>
                          <a:rPr lang="it-IT" b="0" i="1" smtClean="0">
                            <a:latin typeface="Cambria Math" panose="02040503050406030204" pitchFamily="18" charset="0"/>
                            <a:ea typeface="Cambria Math" panose="02040503050406030204" pitchFamily="18" charset="0"/>
                          </a:rPr>
                          <m:t>)</m:t>
                        </m:r>
                      </m:den>
                    </m:f>
                  </m:oMath>
                </a14:m>
                <a:endParaRPr lang="en-US" dirty="0"/>
              </a:p>
              <a:p>
                <a:r>
                  <a:rPr lang="it-IT" dirty="0"/>
                  <a:t>Perciò quello che conta è il saldo strutturale s*=s-</a:t>
                </a:r>
                <a:r>
                  <a:rPr lang="it-IT" dirty="0">
                    <a:sym typeface="Symbol" panose="05050102010706020507" pitchFamily="18" charset="2"/>
                  </a:rPr>
                  <a:t>(y-</a:t>
                </a:r>
                <a14:m>
                  <m:oMath xmlns:m="http://schemas.openxmlformats.org/officeDocument/2006/math">
                    <m:acc>
                      <m:accPr>
                        <m:chr m:val="̅"/>
                        <m:ctrlPr>
                          <a:rPr lang="it-IT" i="1">
                            <a:latin typeface="Cambria Math" panose="02040503050406030204" pitchFamily="18" charset="0"/>
                            <a:ea typeface="Cambria Math" panose="02040503050406030204" pitchFamily="18" charset="0"/>
                          </a:rPr>
                        </m:ctrlPr>
                      </m:accPr>
                      <m:e>
                        <m:r>
                          <a:rPr lang="it-IT" i="1">
                            <a:latin typeface="Cambria Math" panose="02040503050406030204" pitchFamily="18" charset="0"/>
                            <a:ea typeface="Cambria Math" panose="02040503050406030204" pitchFamily="18" charset="0"/>
                          </a:rPr>
                          <m:t>𝑦</m:t>
                        </m:r>
                      </m:e>
                    </m:acc>
                  </m:oMath>
                </a14:m>
                <a:r>
                  <a:rPr lang="en-US" dirty="0"/>
                  <a:t>) </a:t>
                </a:r>
                <a:r>
                  <a:rPr lang="en-US" dirty="0" err="1"/>
                  <a:t>che</a:t>
                </a:r>
                <a:r>
                  <a:rPr lang="en-US" dirty="0"/>
                  <a:t> </a:t>
                </a:r>
                <a:r>
                  <a:rPr lang="en-US" dirty="0" err="1"/>
                  <a:t>dipende</a:t>
                </a:r>
                <a:r>
                  <a:rPr lang="en-US" dirty="0"/>
                  <a:t> dal </a:t>
                </a:r>
                <a:r>
                  <a:rPr lang="en-US" b="1" dirty="0" err="1"/>
                  <a:t>livello</a:t>
                </a:r>
                <a:r>
                  <a:rPr lang="en-US" b="1" dirty="0"/>
                  <a:t> </a:t>
                </a:r>
                <a:r>
                  <a:rPr lang="en-US" b="1" dirty="0" err="1"/>
                  <a:t>potenziale</a:t>
                </a:r>
                <a:r>
                  <a:rPr lang="en-US" b="1" dirty="0"/>
                  <a:t> del PIL (</a:t>
                </a:r>
                <a14:m>
                  <m:oMath xmlns:m="http://schemas.openxmlformats.org/officeDocument/2006/math">
                    <m:acc>
                      <m:accPr>
                        <m:chr m:val="̅"/>
                        <m:ctrlPr>
                          <a:rPr lang="en-US" b="1" i="1" smtClean="0">
                            <a:latin typeface="Cambria Math" panose="02040503050406030204" pitchFamily="18" charset="0"/>
                          </a:rPr>
                        </m:ctrlPr>
                      </m:accPr>
                      <m:e>
                        <m:r>
                          <a:rPr lang="it-IT" b="1" i="1" smtClean="0">
                            <a:latin typeface="Cambria Math" panose="02040503050406030204" pitchFamily="18" charset="0"/>
                          </a:rPr>
                          <m:t>𝒚</m:t>
                        </m:r>
                      </m:e>
                    </m:acc>
                    <m:r>
                      <a:rPr lang="it-IT" b="1" i="1" smtClean="0">
                        <a:latin typeface="Cambria Math" panose="02040503050406030204" pitchFamily="18" charset="0"/>
                      </a:rPr>
                      <m:t> </m:t>
                    </m:r>
                    <m:r>
                      <a:rPr lang="it-IT" b="1" i="1" smtClean="0">
                        <a:latin typeface="Cambria Math" panose="02040503050406030204" pitchFamily="18" charset="0"/>
                      </a:rPr>
                      <m:t>𝒐</m:t>
                    </m:r>
                    <m:r>
                      <a:rPr lang="it-IT" b="1" i="1" smtClean="0">
                        <a:latin typeface="Cambria Math" panose="02040503050406030204" pitchFamily="18" charset="0"/>
                      </a:rPr>
                      <m:t> </m:t>
                    </m:r>
                    <m:sSub>
                      <m:sSubPr>
                        <m:ctrlPr>
                          <a:rPr lang="it-IT" b="1" i="1" smtClean="0">
                            <a:latin typeface="Cambria Math" panose="02040503050406030204" pitchFamily="18" charset="0"/>
                          </a:rPr>
                        </m:ctrlPr>
                      </m:sSubPr>
                      <m:e>
                        <m:r>
                          <a:rPr lang="it-IT" b="1" i="1" smtClean="0">
                            <a:latin typeface="Cambria Math" panose="02040503050406030204" pitchFamily="18" charset="0"/>
                          </a:rPr>
                          <m:t>𝒀</m:t>
                        </m:r>
                      </m:e>
                      <m:sub>
                        <m:r>
                          <a:rPr lang="it-IT" b="1" i="1" smtClean="0">
                            <a:latin typeface="Cambria Math" panose="02040503050406030204" pitchFamily="18" charset="0"/>
                          </a:rPr>
                          <m:t>𝒕𝒓𝒆𝒏𝒅</m:t>
                        </m:r>
                      </m:sub>
                    </m:sSub>
                  </m:oMath>
                </a14:m>
                <a:r>
                  <a:rPr lang="en-US" dirty="0"/>
                  <a:t>) e da </a:t>
                </a:r>
                <a:r>
                  <a:rPr lang="en-US" b="1" dirty="0">
                    <a:sym typeface="Symbol" panose="05050102010706020507" pitchFamily="18" charset="2"/>
                  </a:rPr>
                  <a:t></a:t>
                </a:r>
                <a:r>
                  <a:rPr lang="en-US" dirty="0">
                    <a:sym typeface="Symbol" panose="05050102010706020507" pitchFamily="18" charset="2"/>
                  </a:rPr>
                  <a:t>, </a:t>
                </a:r>
                <a:r>
                  <a:rPr lang="en-US" dirty="0" err="1">
                    <a:sym typeface="Symbol" panose="05050102010706020507" pitchFamily="18" charset="2"/>
                  </a:rPr>
                  <a:t>cioè</a:t>
                </a:r>
                <a:r>
                  <a:rPr lang="en-US" dirty="0">
                    <a:sym typeface="Symbol" panose="05050102010706020507" pitchFamily="18" charset="2"/>
                  </a:rPr>
                  <a:t> </a:t>
                </a:r>
                <a:r>
                  <a:rPr lang="en-US" b="1" dirty="0" err="1">
                    <a:sym typeface="Symbol" panose="05050102010706020507" pitchFamily="18" charset="2"/>
                  </a:rPr>
                  <a:t>l’elasticità</a:t>
                </a:r>
                <a:r>
                  <a:rPr lang="en-US" b="1" dirty="0">
                    <a:sym typeface="Symbol" panose="05050102010706020507" pitchFamily="18" charset="2"/>
                  </a:rPr>
                  <a:t> </a:t>
                </a:r>
                <a:r>
                  <a:rPr lang="en-US" b="1" dirty="0" err="1">
                    <a:sym typeface="Symbol" panose="05050102010706020507" pitchFamily="18" charset="2"/>
                  </a:rPr>
                  <a:t>dei</a:t>
                </a:r>
                <a:r>
                  <a:rPr lang="en-US" b="1" dirty="0">
                    <a:sym typeface="Symbol" panose="05050102010706020507" pitchFamily="18" charset="2"/>
                  </a:rPr>
                  <a:t> </a:t>
                </a:r>
                <a:r>
                  <a:rPr lang="en-US" b="1" dirty="0" err="1">
                    <a:sym typeface="Symbol" panose="05050102010706020507" pitchFamily="18" charset="2"/>
                  </a:rPr>
                  <a:t>gettiti</a:t>
                </a:r>
                <a:r>
                  <a:rPr lang="en-US" b="1" dirty="0">
                    <a:sym typeface="Symbol" panose="05050102010706020507" pitchFamily="18" charset="2"/>
                  </a:rPr>
                  <a:t> </a:t>
                </a:r>
                <a:r>
                  <a:rPr lang="en-US" b="1" dirty="0" err="1">
                    <a:sym typeface="Symbol" panose="05050102010706020507" pitchFamily="18" charset="2"/>
                  </a:rPr>
                  <a:t>fiscali</a:t>
                </a:r>
                <a:r>
                  <a:rPr lang="en-US" b="1" dirty="0">
                    <a:sym typeface="Symbol" panose="05050102010706020507" pitchFamily="18" charset="2"/>
                  </a:rPr>
                  <a:t> </a:t>
                </a:r>
                <a:r>
                  <a:rPr lang="en-US" b="1" dirty="0" err="1">
                    <a:sym typeface="Symbol" panose="05050102010706020507" pitchFamily="18" charset="2"/>
                  </a:rPr>
                  <a:t>all’output</a:t>
                </a:r>
                <a:r>
                  <a:rPr lang="en-US" b="1" dirty="0">
                    <a:sym typeface="Symbol" panose="05050102010706020507" pitchFamily="18" charset="2"/>
                  </a:rPr>
                  <a:t> gap (</a:t>
                </a:r>
                <a:r>
                  <a:rPr lang="en-US" b="1" dirty="0" err="1">
                    <a:sym typeface="Symbol" panose="05050102010706020507" pitchFamily="18" charset="2"/>
                  </a:rPr>
                  <a:t>divario</a:t>
                </a:r>
                <a:r>
                  <a:rPr lang="en-US" b="1" dirty="0">
                    <a:sym typeface="Symbol" panose="05050102010706020507" pitchFamily="18" charset="2"/>
                  </a:rPr>
                  <a:t> di </a:t>
                </a:r>
                <a:r>
                  <a:rPr lang="en-US" b="1" dirty="0" err="1">
                    <a:sym typeface="Symbol" panose="05050102010706020507" pitchFamily="18" charset="2"/>
                  </a:rPr>
                  <a:t>reddito</a:t>
                </a:r>
                <a:r>
                  <a:rPr lang="en-US" b="1" dirty="0">
                    <a:sym typeface="Symbol" panose="05050102010706020507" pitchFamily="18" charset="2"/>
                  </a:rPr>
                  <a:t>) </a:t>
                </a:r>
                <a:r>
                  <a:rPr lang="en-US" dirty="0" err="1">
                    <a:sym typeface="Symbol" panose="05050102010706020507" pitchFamily="18" charset="2"/>
                  </a:rPr>
                  <a:t>che</a:t>
                </a:r>
                <a:r>
                  <a:rPr lang="en-US" dirty="0">
                    <a:sym typeface="Symbol" panose="05050102010706020507" pitchFamily="18" charset="2"/>
                  </a:rPr>
                  <a:t> per la </a:t>
                </a:r>
                <a:r>
                  <a:rPr lang="en-US" dirty="0" err="1">
                    <a:sym typeface="Symbol" panose="05050102010706020507" pitchFamily="18" charset="2"/>
                  </a:rPr>
                  <a:t>Commissione</a:t>
                </a:r>
                <a:r>
                  <a:rPr lang="en-US" dirty="0">
                    <a:sym typeface="Symbol" panose="05050102010706020507" pitchFamily="18" charset="2"/>
                  </a:rPr>
                  <a:t> </a:t>
                </a:r>
                <a:r>
                  <a:rPr lang="en-US" dirty="0" err="1">
                    <a:sym typeface="Symbol" panose="05050102010706020507" pitchFamily="18" charset="2"/>
                  </a:rPr>
                  <a:t>Europea</a:t>
                </a:r>
                <a:r>
                  <a:rPr lang="en-US" dirty="0">
                    <a:sym typeface="Symbol" panose="05050102010706020507" pitchFamily="18" charset="2"/>
                  </a:rPr>
                  <a:t> è di </a:t>
                </a:r>
                <a:r>
                  <a:rPr lang="en-US" dirty="0" err="1">
                    <a:sym typeface="Symbol" panose="05050102010706020507" pitchFamily="18" charset="2"/>
                  </a:rPr>
                  <a:t>poco</a:t>
                </a:r>
                <a:r>
                  <a:rPr lang="en-US" dirty="0">
                    <a:sym typeface="Symbol" panose="05050102010706020507" pitchFamily="18" charset="2"/>
                  </a:rPr>
                  <a:t> </a:t>
                </a:r>
                <a:r>
                  <a:rPr lang="en-US" dirty="0" err="1">
                    <a:sym typeface="Symbol" panose="05050102010706020507" pitchFamily="18" charset="2"/>
                  </a:rPr>
                  <a:t>superiore</a:t>
                </a:r>
                <a:r>
                  <a:rPr lang="en-US" dirty="0">
                    <a:sym typeface="Symbol" panose="05050102010706020507" pitchFamily="18" charset="2"/>
                  </a:rPr>
                  <a:t> a 0,5 (se </a:t>
                </a:r>
                <a:r>
                  <a:rPr lang="en-US" dirty="0" err="1">
                    <a:sym typeface="Symbol" panose="05050102010706020507" pitchFamily="18" charset="2"/>
                  </a:rPr>
                  <a:t>il</a:t>
                </a:r>
                <a:r>
                  <a:rPr lang="en-US" dirty="0">
                    <a:sym typeface="Symbol" panose="05050102010706020507" pitchFamily="18" charset="2"/>
                  </a:rPr>
                  <a:t> PIL </a:t>
                </a:r>
                <a:r>
                  <a:rPr lang="en-US" dirty="0" err="1">
                    <a:sym typeface="Symbol" panose="05050102010706020507" pitchFamily="18" charset="2"/>
                  </a:rPr>
                  <a:t>aumenta</a:t>
                </a:r>
                <a:r>
                  <a:rPr lang="en-US" dirty="0">
                    <a:sym typeface="Symbol" panose="05050102010706020507" pitchFamily="18" charset="2"/>
                  </a:rPr>
                  <a:t> dell’1%, </a:t>
                </a:r>
                <a:r>
                  <a:rPr lang="en-US" dirty="0" err="1">
                    <a:sym typeface="Symbol" panose="05050102010706020507" pitchFamily="18" charset="2"/>
                  </a:rPr>
                  <a:t>il</a:t>
                </a:r>
                <a:r>
                  <a:rPr lang="en-US" dirty="0">
                    <a:sym typeface="Symbol" panose="05050102010706020507" pitchFamily="18" charset="2"/>
                  </a:rPr>
                  <a:t> </a:t>
                </a:r>
                <a:r>
                  <a:rPr lang="en-US" dirty="0" err="1">
                    <a:sym typeface="Symbol" panose="05050102010706020507" pitchFamily="18" charset="2"/>
                  </a:rPr>
                  <a:t>saldo</a:t>
                </a:r>
                <a:r>
                  <a:rPr lang="en-US" dirty="0">
                    <a:sym typeface="Symbol" panose="05050102010706020507" pitchFamily="18" charset="2"/>
                  </a:rPr>
                  <a:t> </a:t>
                </a:r>
                <a:r>
                  <a:rPr lang="en-US" dirty="0" err="1">
                    <a:sym typeface="Symbol" panose="05050102010706020507" pitchFamily="18" charset="2"/>
                  </a:rPr>
                  <a:t>strutturale</a:t>
                </a:r>
                <a:r>
                  <a:rPr lang="en-US" dirty="0">
                    <a:sym typeface="Symbol" panose="05050102010706020507" pitchFamily="18" charset="2"/>
                  </a:rPr>
                  <a:t> di </a:t>
                </a:r>
                <a:r>
                  <a:rPr lang="en-US" dirty="0" err="1">
                    <a:sym typeface="Symbol" panose="05050102010706020507" pitchFamily="18" charset="2"/>
                  </a:rPr>
                  <a:t>bilancio</a:t>
                </a:r>
                <a:r>
                  <a:rPr lang="en-US" dirty="0">
                    <a:sym typeface="Symbol" panose="05050102010706020507" pitchFamily="18" charset="2"/>
                  </a:rPr>
                  <a:t> </a:t>
                </a:r>
                <a:r>
                  <a:rPr lang="en-US" dirty="0" err="1">
                    <a:sym typeface="Symbol" panose="05050102010706020507" pitchFamily="18" charset="2"/>
                  </a:rPr>
                  <a:t>aumenta</a:t>
                </a:r>
                <a:r>
                  <a:rPr lang="en-US" dirty="0">
                    <a:sym typeface="Symbol" panose="05050102010706020507" pitchFamily="18" charset="2"/>
                  </a:rPr>
                  <a:t> del 0,5% del PIL) e </a:t>
                </a:r>
                <a:r>
                  <a:rPr lang="en-US" dirty="0" err="1">
                    <a:sym typeface="Symbol" panose="05050102010706020507" pitchFamily="18" charset="2"/>
                  </a:rPr>
                  <a:t>dipende</a:t>
                </a:r>
                <a:r>
                  <a:rPr lang="en-US" dirty="0">
                    <a:sym typeface="Symbol" panose="05050102010706020507" pitchFamily="18" charset="2"/>
                  </a:rPr>
                  <a:t> </a:t>
                </a:r>
                <a:r>
                  <a:rPr lang="en-US" dirty="0" err="1">
                    <a:sym typeface="Symbol" panose="05050102010706020507" pitchFamily="18" charset="2"/>
                  </a:rPr>
                  <a:t>dalla</a:t>
                </a:r>
                <a:r>
                  <a:rPr lang="en-US" dirty="0">
                    <a:sym typeface="Symbol" panose="05050102010706020507" pitchFamily="18" charset="2"/>
                  </a:rPr>
                  <a:t> </a:t>
                </a:r>
                <a:r>
                  <a:rPr lang="en-US" dirty="0" err="1">
                    <a:sym typeface="Symbol" panose="05050102010706020507" pitchFamily="18" charset="2"/>
                  </a:rPr>
                  <a:t>dimensione</a:t>
                </a:r>
                <a:r>
                  <a:rPr lang="en-US" dirty="0">
                    <a:sym typeface="Symbol" panose="05050102010706020507" pitchFamily="18" charset="2"/>
                  </a:rPr>
                  <a:t> del </a:t>
                </a:r>
                <a:r>
                  <a:rPr lang="en-US" dirty="0" err="1">
                    <a:sym typeface="Symbol" panose="05050102010706020507" pitchFamily="18" charset="2"/>
                  </a:rPr>
                  <a:t>settore</a:t>
                </a:r>
                <a:r>
                  <a:rPr lang="en-US" dirty="0">
                    <a:sym typeface="Symbol" panose="05050102010706020507" pitchFamily="18" charset="2"/>
                  </a:rPr>
                  <a:t> </a:t>
                </a:r>
                <a:r>
                  <a:rPr lang="en-US" dirty="0" err="1">
                    <a:sym typeface="Symbol" panose="05050102010706020507" pitchFamily="18" charset="2"/>
                  </a:rPr>
                  <a:t>pubblico</a:t>
                </a:r>
                <a:r>
                  <a:rPr lang="en-US" dirty="0">
                    <a:sym typeface="Symbol" panose="05050102010706020507" pitchFamily="18" charset="2"/>
                  </a:rPr>
                  <a:t> e </a:t>
                </a:r>
                <a:r>
                  <a:rPr lang="en-US" dirty="0" err="1">
                    <a:sym typeface="Symbol" panose="05050102010706020507" pitchFamily="18" charset="2"/>
                  </a:rPr>
                  <a:t>dalla</a:t>
                </a:r>
                <a:r>
                  <a:rPr lang="en-US" dirty="0">
                    <a:sym typeface="Symbol" panose="05050102010706020507" pitchFamily="18" charset="2"/>
                  </a:rPr>
                  <a:t> </a:t>
                </a:r>
                <a:r>
                  <a:rPr lang="en-US" dirty="0" err="1">
                    <a:sym typeface="Symbol" panose="05050102010706020507" pitchFamily="18" charset="2"/>
                  </a:rPr>
                  <a:t>struttura</a:t>
                </a:r>
                <a:r>
                  <a:rPr lang="en-US" dirty="0">
                    <a:sym typeface="Symbol" panose="05050102010706020507" pitchFamily="18" charset="2"/>
                  </a:rPr>
                  <a:t> di </a:t>
                </a:r>
                <a:r>
                  <a:rPr lang="en-US" dirty="0" err="1">
                    <a:sym typeface="Symbol" panose="05050102010706020507" pitchFamily="18" charset="2"/>
                  </a:rPr>
                  <a:t>entrate</a:t>
                </a:r>
                <a:r>
                  <a:rPr lang="en-US" dirty="0">
                    <a:sym typeface="Symbol" panose="05050102010706020507" pitchFamily="18" charset="2"/>
                  </a:rPr>
                  <a:t>/</a:t>
                </a:r>
                <a:r>
                  <a:rPr lang="en-US" dirty="0" err="1">
                    <a:sym typeface="Symbol" panose="05050102010706020507" pitchFamily="18" charset="2"/>
                  </a:rPr>
                  <a:t>uscite</a:t>
                </a:r>
                <a:endParaRPr lang="en-US" dirty="0">
                  <a:sym typeface="Symbol" panose="05050102010706020507" pitchFamily="18" charset="2"/>
                </a:endParaRPr>
              </a:p>
              <a:p>
                <a:r>
                  <a:rPr lang="it-IT" b="1" dirty="0">
                    <a:solidFill>
                      <a:srgbClr val="FF0000"/>
                    </a:solidFill>
                    <a:sym typeface="Symbol" panose="05050102010706020507" pitchFamily="18" charset="2"/>
                  </a:rPr>
                  <a:t>Problemi</a:t>
                </a:r>
                <a:r>
                  <a:rPr lang="it-IT" dirty="0">
                    <a:sym typeface="Symbol" panose="05050102010706020507" pitchFamily="18" charset="2"/>
                  </a:rPr>
                  <a:t>: la modifica della politica di bilancio può indurre a commettere </a:t>
                </a:r>
                <a:r>
                  <a:rPr lang="it-IT" dirty="0">
                    <a:solidFill>
                      <a:srgbClr val="FF0000"/>
                    </a:solidFill>
                    <a:sym typeface="Symbol" panose="05050102010706020507" pitchFamily="18" charset="2"/>
                  </a:rPr>
                  <a:t>errori nella valutazioni degli effetti reali sul saldo strutturale</a:t>
                </a:r>
                <a:r>
                  <a:rPr lang="it-IT" dirty="0">
                    <a:sym typeface="Symbol" panose="05050102010706020507" pitchFamily="18" charset="2"/>
                  </a:rPr>
                  <a:t>, così come la sua inazione, inoltre </a:t>
                </a:r>
                <a:r>
                  <a:rPr lang="it-IT" dirty="0">
                    <a:solidFill>
                      <a:srgbClr val="FF0000"/>
                    </a:solidFill>
                    <a:sym typeface="Symbol" panose="05050102010706020507" pitchFamily="18" charset="2"/>
                  </a:rPr>
                  <a:t>l’elasticità del saldo rispetto alla base imponibile è instabile</a:t>
                </a:r>
                <a:r>
                  <a:rPr lang="it-IT" dirty="0">
                    <a:sym typeface="Symbol" panose="05050102010706020507" pitchFamily="18" charset="2"/>
                  </a:rPr>
                  <a:t>.</a:t>
                </a:r>
                <a:endParaRPr lang="en-US" dirty="0"/>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xfrm>
                <a:off x="838200" y="1825625"/>
                <a:ext cx="10774680" cy="4351338"/>
              </a:xfrm>
              <a:blipFill>
                <a:blip r:embed="rId2"/>
                <a:stretch>
                  <a:fillRect l="-792" t="-2661" r="-1415" b="-1961"/>
                </a:stretch>
              </a:blipFill>
            </p:spPr>
            <p:txBody>
              <a:bodyPr/>
              <a:lstStyle/>
              <a:p>
                <a:r>
                  <a:rPr lang="it-IT">
                    <a:noFill/>
                  </a:rPr>
                  <a:t> </a:t>
                </a:r>
              </a:p>
            </p:txBody>
          </p:sp>
        </mc:Fallback>
      </mc:AlternateContent>
    </p:spTree>
    <p:extLst>
      <p:ext uri="{BB962C8B-B14F-4D97-AF65-F5344CB8AC3E}">
        <p14:creationId xmlns:p14="http://schemas.microsoft.com/office/powerpoint/2010/main" val="11929399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88724B-15B1-4E38-AA7D-F18FFDDD1A09}"/>
              </a:ext>
            </a:extLst>
          </p:cNvPr>
          <p:cNvSpPr>
            <a:spLocks noGrp="1"/>
          </p:cNvSpPr>
          <p:nvPr>
            <p:ph type="title"/>
          </p:nvPr>
        </p:nvSpPr>
        <p:spPr/>
        <p:txBody>
          <a:bodyPr/>
          <a:lstStyle/>
          <a:p>
            <a:r>
              <a:rPr lang="it-IT" dirty="0"/>
              <a:t>Riassumendo, come si ottiene il saldo strutturale…</a:t>
            </a:r>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394444F6-1FE0-4719-9960-0856AC68AE21}"/>
                  </a:ext>
                </a:extLst>
              </p:cNvPr>
              <p:cNvSpPr>
                <a:spLocks noGrp="1"/>
              </p:cNvSpPr>
              <p:nvPr>
                <p:ph idx="1"/>
              </p:nvPr>
            </p:nvSpPr>
            <p:spPr/>
            <p:txBody>
              <a:bodyPr>
                <a:normAutofit fontScale="92500" lnSpcReduction="20000"/>
              </a:bodyPr>
              <a:lstStyle/>
              <a:p>
                <a:r>
                  <a:rPr lang="it-IT" dirty="0"/>
                  <a:t>La </a:t>
                </a:r>
                <a:r>
                  <a:rPr lang="it-IT" b="1" dirty="0"/>
                  <a:t>componente ciclica </a:t>
                </a:r>
                <a:r>
                  <a:rPr lang="it-IT" dirty="0"/>
                  <a:t>misura l’operare degli </a:t>
                </a:r>
                <a:r>
                  <a:rPr lang="it-IT" dirty="0">
                    <a:solidFill>
                      <a:srgbClr val="FF0000"/>
                    </a:solidFill>
                  </a:rPr>
                  <a:t>stabilizzatori automatici</a:t>
                </a:r>
                <a:r>
                  <a:rPr lang="it-IT" dirty="0"/>
                  <a:t>, vale a dire la variazione delle entrate fiscali (imposte sul reddito) e delle spese per </a:t>
                </a:r>
                <a:r>
                  <a:rPr lang="it-IT" u="sng" dirty="0"/>
                  <a:t>ammortizzatori sociali </a:t>
                </a:r>
                <a:r>
                  <a:rPr lang="it-IT" dirty="0"/>
                  <a:t>in seguito a fluttuazioni congiunturali</a:t>
                </a:r>
              </a:p>
              <a:p>
                <a:r>
                  <a:rPr lang="it-IT" b="1" dirty="0"/>
                  <a:t>l’output gap (OG) </a:t>
                </a:r>
                <a:r>
                  <a:rPr lang="it-IT" dirty="0"/>
                  <a:t>è la distanza in termini percentuali tra </a:t>
                </a:r>
                <a:r>
                  <a:rPr lang="it-IT" b="1" dirty="0"/>
                  <a:t>il PIL reale (</a:t>
                </a:r>
                <a14:m>
                  <m:oMath xmlns:m="http://schemas.openxmlformats.org/officeDocument/2006/math">
                    <m:f>
                      <m:fPr>
                        <m:ctrlPr>
                          <a:rPr lang="it-IT" b="1" i="1" smtClean="0">
                            <a:latin typeface="Cambria Math" panose="02040503050406030204" pitchFamily="18" charset="0"/>
                          </a:rPr>
                        </m:ctrlPr>
                      </m:fPr>
                      <m:num>
                        <m:r>
                          <a:rPr lang="it-IT" b="1" i="1" smtClean="0">
                            <a:latin typeface="Cambria Math" panose="02040503050406030204" pitchFamily="18" charset="0"/>
                          </a:rPr>
                          <m:t>𝒀</m:t>
                        </m:r>
                      </m:num>
                      <m:den>
                        <m:r>
                          <a:rPr lang="it-IT" b="1" i="1" smtClean="0">
                            <a:latin typeface="Cambria Math" panose="02040503050406030204" pitchFamily="18" charset="0"/>
                          </a:rPr>
                          <m:t>𝑷</m:t>
                        </m:r>
                      </m:den>
                    </m:f>
                  </m:oMath>
                </a14:m>
                <a:r>
                  <a:rPr lang="it-IT" b="1" dirty="0"/>
                  <a:t>) </a:t>
                </a:r>
                <a:r>
                  <a:rPr lang="it-IT" dirty="0"/>
                  <a:t>e il </a:t>
                </a:r>
                <a:r>
                  <a:rPr lang="it-IT" b="1" dirty="0"/>
                  <a:t>prodotto potenziale (</a:t>
                </a:r>
                <a14:m>
                  <m:oMath xmlns:m="http://schemas.openxmlformats.org/officeDocument/2006/math">
                    <m:acc>
                      <m:accPr>
                        <m:chr m:val="̂"/>
                        <m:ctrlPr>
                          <a:rPr lang="it-IT" b="1" i="1" smtClean="0">
                            <a:latin typeface="Cambria Math" panose="02040503050406030204" pitchFamily="18" charset="0"/>
                          </a:rPr>
                        </m:ctrlPr>
                      </m:accPr>
                      <m:e>
                        <m:r>
                          <a:rPr lang="it-IT" b="1" i="1" smtClean="0">
                            <a:latin typeface="Cambria Math" panose="02040503050406030204" pitchFamily="18" charset="0"/>
                          </a:rPr>
                          <m:t>𝒀</m:t>
                        </m:r>
                      </m:e>
                    </m:acc>
                  </m:oMath>
                </a14:m>
                <a:r>
                  <a:rPr lang="it-IT" b="1" dirty="0"/>
                  <a:t>)</a:t>
                </a:r>
                <a:r>
                  <a:rPr lang="it-IT" dirty="0"/>
                  <a:t>, definibile come il livello di PIL massimo che un’economia può raggiungere </a:t>
                </a:r>
                <a:r>
                  <a:rPr lang="it-IT" u="sng" dirty="0"/>
                  <a:t>senza che si generino pressioni inflazionistiche</a:t>
                </a:r>
              </a:p>
              <a:p>
                <a:endParaRPr lang="it-IT" u="sng" dirty="0"/>
              </a:p>
              <a:p>
                <a:r>
                  <a:rPr lang="it-IT" dirty="0"/>
                  <a:t>la stima del </a:t>
                </a:r>
                <a:r>
                  <a:rPr lang="it-IT" b="1" dirty="0"/>
                  <a:t>PIL potenziale </a:t>
                </a:r>
                <a:r>
                  <a:rPr lang="it-IT" dirty="0"/>
                  <a:t>è pari al prodotto interno lordo rappresentabile con una funzione di produzione di tipo </a:t>
                </a:r>
                <a:r>
                  <a:rPr lang="it-IT" dirty="0" err="1"/>
                  <a:t>Cobb</a:t>
                </a:r>
                <a:r>
                  <a:rPr lang="it-IT" dirty="0"/>
                  <a:t>-Douglas a rendimenti di scala costanti dei fattori capitale e lavoro su un arco temporale che inizia nel 1960 e fino all’ultimo dato disponibile</a:t>
                </a:r>
              </a:p>
            </p:txBody>
          </p:sp>
        </mc:Choice>
        <mc:Fallback xmlns="">
          <p:sp>
            <p:nvSpPr>
              <p:cNvPr id="3" name="Segnaposto contenuto 2">
                <a:extLst>
                  <a:ext uri="{FF2B5EF4-FFF2-40B4-BE49-F238E27FC236}">
                    <a16:creationId xmlns:a16="http://schemas.microsoft.com/office/drawing/2014/main" id="{394444F6-1FE0-4719-9960-0856AC68AE21}"/>
                  </a:ext>
                </a:extLst>
              </p:cNvPr>
              <p:cNvSpPr>
                <a:spLocks noGrp="1" noRot="1" noChangeAspect="1" noMove="1" noResize="1" noEditPoints="1" noAdjustHandles="1" noChangeArrowheads="1" noChangeShapeType="1" noTextEdit="1"/>
              </p:cNvSpPr>
              <p:nvPr>
                <p:ph idx="1"/>
              </p:nvPr>
            </p:nvSpPr>
            <p:spPr>
              <a:blipFill>
                <a:blip r:embed="rId2"/>
                <a:stretch>
                  <a:fillRect l="-928" t="-3501" r="-290"/>
                </a:stretch>
              </a:blipFill>
            </p:spPr>
            <p:txBody>
              <a:bodyPr/>
              <a:lstStyle/>
              <a:p>
                <a:r>
                  <a:rPr lang="it-IT">
                    <a:noFill/>
                  </a:rPr>
                  <a:t> </a:t>
                </a:r>
              </a:p>
            </p:txBody>
          </p:sp>
        </mc:Fallback>
      </mc:AlternateContent>
      <p:pic>
        <p:nvPicPr>
          <p:cNvPr id="4" name="Immagine 3">
            <a:extLst>
              <a:ext uri="{FF2B5EF4-FFF2-40B4-BE49-F238E27FC236}">
                <a16:creationId xmlns:a16="http://schemas.microsoft.com/office/drawing/2014/main" id="{4C5A1FB1-D0CA-4D35-A18A-093F305A6A22}"/>
              </a:ext>
            </a:extLst>
          </p:cNvPr>
          <p:cNvPicPr>
            <a:picLocks noChangeAspect="1"/>
          </p:cNvPicPr>
          <p:nvPr/>
        </p:nvPicPr>
        <p:blipFill>
          <a:blip r:embed="rId3"/>
          <a:stretch>
            <a:fillRect/>
          </a:stretch>
        </p:blipFill>
        <p:spPr>
          <a:xfrm>
            <a:off x="9498969" y="3647468"/>
            <a:ext cx="2180896" cy="814101"/>
          </a:xfrm>
          <a:prstGeom prst="rect">
            <a:avLst/>
          </a:prstGeom>
          <a:ln>
            <a:solidFill>
              <a:srgbClr val="FF0000"/>
            </a:solidFill>
          </a:ln>
        </p:spPr>
      </p:pic>
    </p:spTree>
    <p:extLst>
      <p:ext uri="{BB962C8B-B14F-4D97-AF65-F5344CB8AC3E}">
        <p14:creationId xmlns:p14="http://schemas.microsoft.com/office/powerpoint/2010/main" val="31908822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DA708D-DA06-4A10-A80D-74C08DD17A0E}"/>
              </a:ext>
            </a:extLst>
          </p:cNvPr>
          <p:cNvSpPr>
            <a:spLocks noGrp="1"/>
          </p:cNvSpPr>
          <p:nvPr>
            <p:ph type="title"/>
          </p:nvPr>
        </p:nvSpPr>
        <p:spPr/>
        <p:txBody>
          <a:bodyPr/>
          <a:lstStyle/>
          <a:p>
            <a:r>
              <a:rPr lang="it-IT" dirty="0"/>
              <a:t>Riassumendo….</a:t>
            </a:r>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2F335A50-22E9-4C58-A7DB-42F3082886E1}"/>
                  </a:ext>
                </a:extLst>
              </p:cNvPr>
              <p:cNvSpPr>
                <a:spLocks noGrp="1"/>
              </p:cNvSpPr>
              <p:nvPr>
                <p:ph idx="1"/>
              </p:nvPr>
            </p:nvSpPr>
            <p:spPr/>
            <p:txBody>
              <a:bodyPr>
                <a:normAutofit fontScale="92500" lnSpcReduction="10000"/>
              </a:bodyPr>
              <a:lstStyle/>
              <a:p>
                <a:r>
                  <a:rPr lang="it-IT" dirty="0"/>
                  <a:t>Dall’output gap è possibile derivare il </a:t>
                </a:r>
                <a:r>
                  <a:rPr lang="it-IT" b="1" dirty="0"/>
                  <a:t>saldo di bilancio corretto per il ciclo</a:t>
                </a:r>
                <a:r>
                  <a:rPr lang="it-IT" dirty="0"/>
                  <a:t> (</a:t>
                </a:r>
                <a:r>
                  <a:rPr lang="it-IT" dirty="0" err="1"/>
                  <a:t>Cyclically</a:t>
                </a:r>
                <a:r>
                  <a:rPr lang="it-IT" dirty="0"/>
                  <a:t>-Adjusted Balance, </a:t>
                </a:r>
                <a:r>
                  <a:rPr lang="it-IT" b="1" dirty="0"/>
                  <a:t>CAB</a:t>
                </a:r>
                <a:r>
                  <a:rPr lang="it-IT" dirty="0"/>
                  <a:t>), che misura la posizione dei conti pubblici al netto degli effetti derivanti dalle fluttuazioni congiunturali dell’economia: </a:t>
                </a:r>
                <a14:m>
                  <m:oMath xmlns:m="http://schemas.openxmlformats.org/officeDocument/2006/math">
                    <m:sSub>
                      <m:sSubPr>
                        <m:ctrlPr>
                          <a:rPr lang="it-IT" b="1" i="1" smtClean="0">
                            <a:latin typeface="Cambria Math" panose="02040503050406030204" pitchFamily="18" charset="0"/>
                          </a:rPr>
                        </m:ctrlPr>
                      </m:sSubPr>
                      <m:e>
                        <m:r>
                          <a:rPr lang="it-IT" b="1" i="1" smtClean="0">
                            <a:latin typeface="Cambria Math" panose="02040503050406030204" pitchFamily="18" charset="0"/>
                          </a:rPr>
                          <m:t>𝑪𝑨𝑩</m:t>
                        </m:r>
                      </m:e>
                      <m:sub>
                        <m:r>
                          <a:rPr lang="it-IT" b="1" i="1" smtClean="0">
                            <a:latin typeface="Cambria Math" panose="02040503050406030204" pitchFamily="18" charset="0"/>
                          </a:rPr>
                          <m:t>𝒕</m:t>
                        </m:r>
                      </m:sub>
                    </m:sSub>
                    <m:r>
                      <a:rPr lang="it-IT" b="1" i="1" smtClean="0">
                        <a:latin typeface="Cambria Math" panose="02040503050406030204" pitchFamily="18" charset="0"/>
                      </a:rPr>
                      <m:t>=</m:t>
                    </m:r>
                    <m:sSub>
                      <m:sSubPr>
                        <m:ctrlPr>
                          <a:rPr lang="it-IT" b="1" i="1" smtClean="0">
                            <a:latin typeface="Cambria Math" panose="02040503050406030204" pitchFamily="18" charset="0"/>
                          </a:rPr>
                        </m:ctrlPr>
                      </m:sSubPr>
                      <m:e>
                        <m:r>
                          <a:rPr lang="it-IT" b="1" i="1" smtClean="0">
                            <a:latin typeface="Cambria Math" panose="02040503050406030204" pitchFamily="18" charset="0"/>
                          </a:rPr>
                          <m:t>𝒃</m:t>
                        </m:r>
                      </m:e>
                      <m:sub>
                        <m:r>
                          <a:rPr lang="it-IT" b="1" i="1" smtClean="0">
                            <a:latin typeface="Cambria Math" panose="02040503050406030204" pitchFamily="18" charset="0"/>
                          </a:rPr>
                          <m:t>𝒕</m:t>
                        </m:r>
                      </m:sub>
                    </m:sSub>
                    <m:r>
                      <a:rPr lang="it-IT" b="1" i="1" smtClean="0">
                        <a:latin typeface="Cambria Math" panose="02040503050406030204" pitchFamily="18" charset="0"/>
                      </a:rPr>
                      <m:t>−(</m:t>
                    </m:r>
                    <m:r>
                      <a:rPr lang="it-IT" b="1" i="1" smtClean="0">
                        <a:latin typeface="Cambria Math" panose="02040503050406030204" pitchFamily="18" charset="0"/>
                        <a:ea typeface="Cambria Math" panose="02040503050406030204" pitchFamily="18" charset="0"/>
                      </a:rPr>
                      <m:t>𝜺</m:t>
                    </m:r>
                    <m:r>
                      <a:rPr lang="it-IT" b="1" i="1" smtClean="0">
                        <a:latin typeface="Cambria Math" panose="02040503050406030204" pitchFamily="18" charset="0"/>
                        <a:ea typeface="Cambria Math" panose="02040503050406030204" pitchFamily="18" charset="0"/>
                      </a:rPr>
                      <m:t>×</m:t>
                    </m:r>
                    <m:sSub>
                      <m:sSubPr>
                        <m:ctrlPr>
                          <a:rPr lang="it-IT" b="1" i="1" smtClean="0">
                            <a:latin typeface="Cambria Math" panose="02040503050406030204" pitchFamily="18" charset="0"/>
                            <a:ea typeface="Cambria Math" panose="02040503050406030204" pitchFamily="18" charset="0"/>
                          </a:rPr>
                        </m:ctrlPr>
                      </m:sSubPr>
                      <m:e>
                        <m:r>
                          <a:rPr lang="it-IT" b="1" i="1" smtClean="0">
                            <a:latin typeface="Cambria Math" panose="02040503050406030204" pitchFamily="18" charset="0"/>
                            <a:ea typeface="Cambria Math" panose="02040503050406030204" pitchFamily="18" charset="0"/>
                          </a:rPr>
                          <m:t>𝑶𝑮</m:t>
                        </m:r>
                      </m:e>
                      <m:sub>
                        <m:r>
                          <a:rPr lang="it-IT" b="1" i="1" smtClean="0">
                            <a:latin typeface="Cambria Math" panose="02040503050406030204" pitchFamily="18" charset="0"/>
                            <a:ea typeface="Cambria Math" panose="02040503050406030204" pitchFamily="18" charset="0"/>
                          </a:rPr>
                          <m:t>𝒕</m:t>
                        </m:r>
                      </m:sub>
                    </m:sSub>
                    <m:r>
                      <a:rPr lang="it-IT" b="1" i="1" smtClean="0">
                        <a:latin typeface="Cambria Math" panose="02040503050406030204" pitchFamily="18" charset="0"/>
                        <a:ea typeface="Cambria Math" panose="02040503050406030204" pitchFamily="18" charset="0"/>
                      </a:rPr>
                      <m:t>)</m:t>
                    </m:r>
                  </m:oMath>
                </a14:m>
                <a:r>
                  <a:rPr lang="it-IT" b="1" dirty="0"/>
                  <a:t>, </a:t>
                </a:r>
                <a:r>
                  <a:rPr lang="it-IT" dirty="0"/>
                  <a:t>dove </a:t>
                </a:r>
                <a:r>
                  <a:rPr lang="it-IT" dirty="0" err="1"/>
                  <a:t>b</a:t>
                </a:r>
                <a:r>
                  <a:rPr lang="it-IT" baseline="-25000" dirty="0" err="1"/>
                  <a:t>t</a:t>
                </a:r>
                <a:r>
                  <a:rPr lang="it-IT" baseline="-25000" dirty="0"/>
                  <a:t> </a:t>
                </a:r>
                <a:r>
                  <a:rPr lang="it-IT" dirty="0"/>
                  <a:t>rappresenta il saldo congiunturale di bilancio ed </a:t>
                </a:r>
                <a:r>
                  <a:rPr lang="el-GR" i="1" dirty="0"/>
                  <a:t>ε</a:t>
                </a:r>
                <a:r>
                  <a:rPr lang="it-IT" i="1" dirty="0"/>
                  <a:t> la semi-elasticità del saldo di bilancio al ciclo economico</a:t>
                </a:r>
                <a:r>
                  <a:rPr lang="it-IT" dirty="0"/>
                  <a:t>. Come già sottolineato </a:t>
                </a:r>
                <a:r>
                  <a:rPr lang="el-GR" dirty="0"/>
                  <a:t>ε</a:t>
                </a:r>
                <a:r>
                  <a:rPr lang="it-IT" dirty="0"/>
                  <a:t> deriva dalla differenza tra la </a:t>
                </a:r>
                <a:r>
                  <a:rPr lang="it-IT" u="sng" dirty="0"/>
                  <a:t>sensitività del bilancio delle entrate</a:t>
                </a:r>
                <a:r>
                  <a:rPr lang="it-IT" dirty="0"/>
                  <a:t> (</a:t>
                </a:r>
                <a:r>
                  <a:rPr lang="el-GR" dirty="0"/>
                  <a:t>ε</a:t>
                </a:r>
                <a:r>
                  <a:rPr lang="it-IT" baseline="-25000" dirty="0"/>
                  <a:t>R </a:t>
                </a:r>
                <a:r>
                  <a:rPr lang="it-IT" dirty="0"/>
                  <a:t>per 4 aree: tassazione del reddito personale, contributi sociali, tassazione delle imprese e tassazione indiretta) e </a:t>
                </a:r>
                <a:r>
                  <a:rPr lang="it-IT" u="sng" dirty="0"/>
                  <a:t>della spesa</a:t>
                </a:r>
                <a:r>
                  <a:rPr lang="it-IT" dirty="0"/>
                  <a:t> (</a:t>
                </a:r>
                <a:r>
                  <a:rPr lang="el-GR" dirty="0"/>
                  <a:t>ε</a:t>
                </a:r>
                <a:r>
                  <a:rPr lang="it-IT" baseline="-25000" dirty="0"/>
                  <a:t>G</a:t>
                </a:r>
                <a:r>
                  <a:rPr lang="it-IT" dirty="0"/>
                  <a:t> solo i sussidi per la disoccupazione).</a:t>
                </a:r>
              </a:p>
              <a:p>
                <a:r>
                  <a:rPr lang="it-IT" dirty="0"/>
                  <a:t>Infine al CAB si sottraggono le misure temporanee (</a:t>
                </a:r>
                <a:r>
                  <a:rPr lang="it-IT" i="1" dirty="0"/>
                  <a:t>one-off</a:t>
                </a:r>
                <a:r>
                  <a:rPr lang="it-IT" dirty="0"/>
                  <a:t>) e </a:t>
                </a:r>
                <a:r>
                  <a:rPr lang="it-IT" i="1" dirty="0"/>
                  <a:t>una tantum</a:t>
                </a:r>
                <a:r>
                  <a:rPr lang="it-IT" dirty="0"/>
                  <a:t>, espresse in percentuale del PIL: s*=s-(</a:t>
                </a:r>
                <a:r>
                  <a:rPr lang="it-IT" dirty="0">
                    <a:sym typeface="Symbol" panose="05050102010706020507" pitchFamily="18" charset="2"/>
                  </a:rPr>
                  <a:t></a:t>
                </a:r>
                <a:r>
                  <a:rPr lang="it-IT" dirty="0" err="1">
                    <a:sym typeface="Symbol" panose="05050102010706020507" pitchFamily="18" charset="2"/>
                  </a:rPr>
                  <a:t>xOG</a:t>
                </a:r>
                <a:r>
                  <a:rPr lang="it-IT" baseline="-25000" dirty="0" err="1">
                    <a:sym typeface="Symbol" panose="05050102010706020507" pitchFamily="18" charset="2"/>
                  </a:rPr>
                  <a:t>t</a:t>
                </a:r>
                <a:r>
                  <a:rPr lang="en-US" dirty="0"/>
                  <a:t>) – </a:t>
                </a:r>
                <a:r>
                  <a:rPr lang="en-US" i="1" dirty="0" err="1"/>
                  <a:t>oneoffs</a:t>
                </a:r>
                <a:r>
                  <a:rPr lang="en-US" i="1" baseline="-25000" dirty="0" err="1"/>
                  <a:t>t</a:t>
                </a:r>
                <a:endParaRPr lang="en-US" i="1" baseline="-25000" dirty="0"/>
              </a:p>
              <a:p>
                <a:pPr lvl="1"/>
                <a:r>
                  <a:rPr lang="en-US" dirty="0" err="1"/>
                  <a:t>Sono</a:t>
                </a:r>
                <a:r>
                  <a:rPr lang="en-US" i="1" dirty="0"/>
                  <a:t> </a:t>
                </a:r>
                <a:r>
                  <a:rPr lang="en-US" i="1" dirty="0" err="1"/>
                  <a:t>misure</a:t>
                </a:r>
                <a:r>
                  <a:rPr lang="en-US" i="1" dirty="0"/>
                  <a:t> </a:t>
                </a:r>
                <a:r>
                  <a:rPr lang="en-US" i="1" dirty="0" err="1"/>
                  <a:t>temporanee</a:t>
                </a:r>
                <a:r>
                  <a:rPr lang="en-US" i="1" dirty="0"/>
                  <a:t> o una-tantum </a:t>
                </a:r>
                <a:r>
                  <a:rPr lang="en-US" i="1" dirty="0" err="1"/>
                  <a:t>quali</a:t>
                </a:r>
                <a:r>
                  <a:rPr lang="en-US" i="1" dirty="0"/>
                  <a:t> </a:t>
                </a:r>
                <a:r>
                  <a:rPr lang="en-US" i="1" dirty="0" err="1"/>
                  <a:t>modifiche</a:t>
                </a:r>
                <a:r>
                  <a:rPr lang="en-US" i="1" dirty="0"/>
                  <a:t> di </a:t>
                </a:r>
                <a:r>
                  <a:rPr lang="en-US" i="1" dirty="0" err="1"/>
                  <a:t>legge</a:t>
                </a:r>
                <a:r>
                  <a:rPr lang="en-US" i="1" dirty="0"/>
                  <a:t>, </a:t>
                </a:r>
                <a:r>
                  <a:rPr lang="en-US" i="1" dirty="0" err="1"/>
                  <a:t>condoni</a:t>
                </a:r>
                <a:r>
                  <a:rPr lang="en-US" i="1" dirty="0"/>
                  <a:t> </a:t>
                </a:r>
                <a:r>
                  <a:rPr lang="en-US" i="1" dirty="0" err="1"/>
                  <a:t>fiscali</a:t>
                </a:r>
                <a:r>
                  <a:rPr lang="en-US" i="1" dirty="0"/>
                  <a:t>, </a:t>
                </a:r>
                <a:r>
                  <a:rPr lang="en-US" i="1" dirty="0" err="1"/>
                  <a:t>vendita</a:t>
                </a:r>
                <a:r>
                  <a:rPr lang="en-US" i="1" dirty="0"/>
                  <a:t> di </a:t>
                </a:r>
                <a:r>
                  <a:rPr lang="en-US" i="1" dirty="0" err="1"/>
                  <a:t>beni</a:t>
                </a:r>
                <a:r>
                  <a:rPr lang="en-US" i="1" dirty="0"/>
                  <a:t> </a:t>
                </a:r>
                <a:r>
                  <a:rPr lang="en-US" i="1" dirty="0" err="1"/>
                  <a:t>immobili</a:t>
                </a:r>
                <a:r>
                  <a:rPr lang="en-US" i="1" dirty="0"/>
                  <a:t> </a:t>
                </a:r>
                <a:r>
                  <a:rPr lang="en-US" i="1" dirty="0" err="1"/>
                  <a:t>pubblici</a:t>
                </a:r>
                <a:r>
                  <a:rPr lang="en-US" i="1" dirty="0"/>
                  <a:t>….</a:t>
                </a:r>
                <a:endParaRPr lang="it-IT" i="1" dirty="0"/>
              </a:p>
            </p:txBody>
          </p:sp>
        </mc:Choice>
        <mc:Fallback xmlns="">
          <p:sp>
            <p:nvSpPr>
              <p:cNvPr id="3" name="Segnaposto contenuto 2">
                <a:extLst>
                  <a:ext uri="{FF2B5EF4-FFF2-40B4-BE49-F238E27FC236}">
                    <a16:creationId xmlns:a16="http://schemas.microsoft.com/office/drawing/2014/main" id="{2F335A50-22E9-4C58-A7DB-42F3082886E1}"/>
                  </a:ext>
                </a:extLst>
              </p:cNvPr>
              <p:cNvSpPr>
                <a:spLocks noGrp="1" noRot="1" noChangeAspect="1" noMove="1" noResize="1" noEditPoints="1" noAdjustHandles="1" noChangeArrowheads="1" noChangeShapeType="1" noTextEdit="1"/>
              </p:cNvSpPr>
              <p:nvPr>
                <p:ph idx="1"/>
              </p:nvPr>
            </p:nvSpPr>
            <p:spPr>
              <a:blipFill>
                <a:blip r:embed="rId2"/>
                <a:stretch>
                  <a:fillRect l="-928" t="-2801" r="-580" b="-1961"/>
                </a:stretch>
              </a:blipFill>
            </p:spPr>
            <p:txBody>
              <a:bodyPr/>
              <a:lstStyle/>
              <a:p>
                <a:r>
                  <a:rPr lang="it-IT">
                    <a:noFill/>
                  </a:rPr>
                  <a:t> </a:t>
                </a:r>
              </a:p>
            </p:txBody>
          </p:sp>
        </mc:Fallback>
      </mc:AlternateContent>
    </p:spTree>
    <p:extLst>
      <p:ext uri="{BB962C8B-B14F-4D97-AF65-F5344CB8AC3E}">
        <p14:creationId xmlns:p14="http://schemas.microsoft.com/office/powerpoint/2010/main" val="33641417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66B776-6A29-4F2B-9D2F-8C983A31AF38}"/>
              </a:ext>
            </a:extLst>
          </p:cNvPr>
          <p:cNvSpPr>
            <a:spLocks noGrp="1"/>
          </p:cNvSpPr>
          <p:nvPr>
            <p:ph type="title"/>
          </p:nvPr>
        </p:nvSpPr>
        <p:spPr/>
        <p:txBody>
          <a:bodyPr/>
          <a:lstStyle/>
          <a:p>
            <a:r>
              <a:rPr lang="it-IT" dirty="0"/>
              <a:t>Dalla lettura del </a:t>
            </a:r>
            <a:r>
              <a:rPr lang="it-IT" dirty="0">
                <a:hlinkClick r:id="rId2"/>
              </a:rPr>
              <a:t>DEF</a:t>
            </a:r>
            <a:r>
              <a:rPr lang="it-IT" dirty="0"/>
              <a:t> come vanno i saldi</a:t>
            </a:r>
          </a:p>
        </p:txBody>
      </p:sp>
      <p:pic>
        <p:nvPicPr>
          <p:cNvPr id="3" name="Immagine 2">
            <a:extLst>
              <a:ext uri="{FF2B5EF4-FFF2-40B4-BE49-F238E27FC236}">
                <a16:creationId xmlns:a16="http://schemas.microsoft.com/office/drawing/2014/main" id="{4B7B548D-5061-4B92-AE8C-9C12F58243C0}"/>
              </a:ext>
            </a:extLst>
          </p:cNvPr>
          <p:cNvPicPr>
            <a:picLocks noChangeAspect="1"/>
          </p:cNvPicPr>
          <p:nvPr/>
        </p:nvPicPr>
        <p:blipFill>
          <a:blip r:embed="rId3"/>
          <a:stretch>
            <a:fillRect/>
          </a:stretch>
        </p:blipFill>
        <p:spPr>
          <a:xfrm>
            <a:off x="1430145" y="1661580"/>
            <a:ext cx="7134759" cy="4987124"/>
          </a:xfrm>
          <a:prstGeom prst="rect">
            <a:avLst/>
          </a:prstGeom>
        </p:spPr>
      </p:pic>
      <p:sp>
        <p:nvSpPr>
          <p:cNvPr id="4" name="Freccia a destra 3">
            <a:extLst>
              <a:ext uri="{FF2B5EF4-FFF2-40B4-BE49-F238E27FC236}">
                <a16:creationId xmlns:a16="http://schemas.microsoft.com/office/drawing/2014/main" id="{1E908964-3C12-4A57-8751-D321ABAE1D81}"/>
              </a:ext>
            </a:extLst>
          </p:cNvPr>
          <p:cNvSpPr/>
          <p:nvPr/>
        </p:nvSpPr>
        <p:spPr>
          <a:xfrm>
            <a:off x="967232" y="2117344"/>
            <a:ext cx="398272" cy="1869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Freccia a destra 4">
            <a:extLst>
              <a:ext uri="{FF2B5EF4-FFF2-40B4-BE49-F238E27FC236}">
                <a16:creationId xmlns:a16="http://schemas.microsoft.com/office/drawing/2014/main" id="{FDED2849-72F4-493A-90C6-2E4FC51557E0}"/>
              </a:ext>
            </a:extLst>
          </p:cNvPr>
          <p:cNvSpPr/>
          <p:nvPr/>
        </p:nvSpPr>
        <p:spPr>
          <a:xfrm>
            <a:off x="941114" y="3335528"/>
            <a:ext cx="398272" cy="1869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Freccia a destra 5">
            <a:extLst>
              <a:ext uri="{FF2B5EF4-FFF2-40B4-BE49-F238E27FC236}">
                <a16:creationId xmlns:a16="http://schemas.microsoft.com/office/drawing/2014/main" id="{B00F59E1-E5CC-4D98-8858-7B6D8BDD6193}"/>
              </a:ext>
            </a:extLst>
          </p:cNvPr>
          <p:cNvSpPr/>
          <p:nvPr/>
        </p:nvSpPr>
        <p:spPr>
          <a:xfrm>
            <a:off x="967232" y="4366768"/>
            <a:ext cx="398272" cy="1869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a:extLst>
              <a:ext uri="{FF2B5EF4-FFF2-40B4-BE49-F238E27FC236}">
                <a16:creationId xmlns:a16="http://schemas.microsoft.com/office/drawing/2014/main" id="{760AEAFB-D5E9-451C-9706-D9144CB735A6}"/>
              </a:ext>
            </a:extLst>
          </p:cNvPr>
          <p:cNvSpPr/>
          <p:nvPr/>
        </p:nvSpPr>
        <p:spPr>
          <a:xfrm>
            <a:off x="9197952" y="3119366"/>
            <a:ext cx="2120517" cy="369332"/>
          </a:xfrm>
          <a:prstGeom prst="rect">
            <a:avLst/>
          </a:prstGeom>
        </p:spPr>
        <p:txBody>
          <a:bodyPr wrap="none">
            <a:spAutoFit/>
          </a:bodyPr>
          <a:lstStyle/>
          <a:p>
            <a:r>
              <a:rPr lang="it-IT" dirty="0"/>
              <a:t>d(</a:t>
            </a:r>
            <a:r>
              <a:rPr lang="it-IT" dirty="0" err="1"/>
              <a:t>lnY</a:t>
            </a:r>
            <a:r>
              <a:rPr lang="it-IT" dirty="0"/>
              <a:t> – </a:t>
            </a:r>
            <a:r>
              <a:rPr lang="it-IT" dirty="0" err="1"/>
              <a:t>lnY</a:t>
            </a:r>
            <a:r>
              <a:rPr lang="it-IT" baseline="-25000" dirty="0" err="1"/>
              <a:t>trend</a:t>
            </a:r>
            <a:r>
              <a:rPr lang="it-IT" dirty="0"/>
              <a:t>)= </a:t>
            </a:r>
            <a:r>
              <a:rPr lang="it-IT" dirty="0" err="1"/>
              <a:t>OG</a:t>
            </a:r>
            <a:r>
              <a:rPr lang="it-IT" baseline="-25000" dirty="0" err="1"/>
              <a:t>t</a:t>
            </a:r>
            <a:endParaRPr lang="it-IT" baseline="-25000" dirty="0"/>
          </a:p>
        </p:txBody>
      </p:sp>
      <p:sp>
        <p:nvSpPr>
          <p:cNvPr id="8" name="Rettangolo 7">
            <a:extLst>
              <a:ext uri="{FF2B5EF4-FFF2-40B4-BE49-F238E27FC236}">
                <a16:creationId xmlns:a16="http://schemas.microsoft.com/office/drawing/2014/main" id="{2340A65E-BE72-4D3B-BDAC-190D334F0D30}"/>
              </a:ext>
            </a:extLst>
          </p:cNvPr>
          <p:cNvSpPr/>
          <p:nvPr/>
        </p:nvSpPr>
        <p:spPr>
          <a:xfrm>
            <a:off x="1416181" y="2117344"/>
            <a:ext cx="7134759" cy="18694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E80262C0-12FE-4F99-A295-80BA1D36536C}"/>
              </a:ext>
            </a:extLst>
          </p:cNvPr>
          <p:cNvSpPr/>
          <p:nvPr/>
        </p:nvSpPr>
        <p:spPr>
          <a:xfrm>
            <a:off x="1416181" y="2326164"/>
            <a:ext cx="7134759" cy="9778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a:extLst>
              <a:ext uri="{FF2B5EF4-FFF2-40B4-BE49-F238E27FC236}">
                <a16:creationId xmlns:a16="http://schemas.microsoft.com/office/drawing/2014/main" id="{32FC9119-2B82-46CD-A86E-4B25FAE757CF}"/>
              </a:ext>
            </a:extLst>
          </p:cNvPr>
          <p:cNvSpPr/>
          <p:nvPr/>
        </p:nvSpPr>
        <p:spPr>
          <a:xfrm>
            <a:off x="1426502" y="3335528"/>
            <a:ext cx="7134759" cy="18694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C3F17582-B5FF-4E2F-991F-99E0CA963570}"/>
              </a:ext>
            </a:extLst>
          </p:cNvPr>
          <p:cNvSpPr/>
          <p:nvPr/>
        </p:nvSpPr>
        <p:spPr>
          <a:xfrm>
            <a:off x="1406182" y="4344892"/>
            <a:ext cx="7134759" cy="18694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a:extLst>
              <a:ext uri="{FF2B5EF4-FFF2-40B4-BE49-F238E27FC236}">
                <a16:creationId xmlns:a16="http://schemas.microsoft.com/office/drawing/2014/main" id="{A32513FC-08A8-479B-B59B-9ED3A5225685}"/>
              </a:ext>
            </a:extLst>
          </p:cNvPr>
          <p:cNvSpPr/>
          <p:nvPr/>
        </p:nvSpPr>
        <p:spPr>
          <a:xfrm>
            <a:off x="1365504" y="4576604"/>
            <a:ext cx="7185436" cy="3818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a:extLst>
              <a:ext uri="{FF2B5EF4-FFF2-40B4-BE49-F238E27FC236}">
                <a16:creationId xmlns:a16="http://schemas.microsoft.com/office/drawing/2014/main" id="{5BEDCF97-CE28-4ED3-A425-C32F6061FB7D}"/>
              </a:ext>
            </a:extLst>
          </p:cNvPr>
          <p:cNvSpPr/>
          <p:nvPr/>
        </p:nvSpPr>
        <p:spPr>
          <a:xfrm>
            <a:off x="8176768" y="4563808"/>
            <a:ext cx="3681984" cy="461665"/>
          </a:xfrm>
          <a:prstGeom prst="rect">
            <a:avLst/>
          </a:prstGeom>
        </p:spPr>
        <p:txBody>
          <a:bodyPr wrap="square">
            <a:spAutoFit/>
          </a:bodyPr>
          <a:lstStyle/>
          <a:p>
            <a:pPr lvl="1"/>
            <a:r>
              <a:rPr lang="it-IT" sz="1200" i="1" dirty="0"/>
              <a:t>saldo finanziario = saldo congiunturale + saldo corretto al ciclo</a:t>
            </a:r>
          </a:p>
        </p:txBody>
      </p:sp>
      <p:sp>
        <p:nvSpPr>
          <p:cNvPr id="14" name="Rettangolo 13">
            <a:extLst>
              <a:ext uri="{FF2B5EF4-FFF2-40B4-BE49-F238E27FC236}">
                <a16:creationId xmlns:a16="http://schemas.microsoft.com/office/drawing/2014/main" id="{0B74FF5D-8783-4897-BF7A-1A1122385731}"/>
              </a:ext>
            </a:extLst>
          </p:cNvPr>
          <p:cNvSpPr/>
          <p:nvPr/>
        </p:nvSpPr>
        <p:spPr>
          <a:xfrm>
            <a:off x="8500301" y="5278601"/>
            <a:ext cx="3743845" cy="276999"/>
          </a:xfrm>
          <a:prstGeom prst="rect">
            <a:avLst/>
          </a:prstGeom>
        </p:spPr>
        <p:txBody>
          <a:bodyPr wrap="none">
            <a:spAutoFit/>
          </a:bodyPr>
          <a:lstStyle/>
          <a:p>
            <a:r>
              <a:rPr lang="it-IT" sz="1200" i="1" dirty="0"/>
              <a:t>saldo strutturale</a:t>
            </a:r>
            <a:r>
              <a:rPr lang="it-IT" sz="1200" dirty="0"/>
              <a:t>=</a:t>
            </a:r>
            <a:r>
              <a:rPr lang="it-IT" sz="1200" i="1" dirty="0"/>
              <a:t>saldo corretto al ciclo</a:t>
            </a:r>
            <a:r>
              <a:rPr lang="it-IT" sz="1200" dirty="0"/>
              <a:t>−</a:t>
            </a:r>
            <a:r>
              <a:rPr lang="it-IT" sz="1200" i="1" dirty="0"/>
              <a:t>spese eccezionali</a:t>
            </a:r>
            <a:endParaRPr lang="it-IT" sz="1200" dirty="0"/>
          </a:p>
        </p:txBody>
      </p:sp>
      <p:sp>
        <p:nvSpPr>
          <p:cNvPr id="15" name="Rettangolo 14">
            <a:extLst>
              <a:ext uri="{FF2B5EF4-FFF2-40B4-BE49-F238E27FC236}">
                <a16:creationId xmlns:a16="http://schemas.microsoft.com/office/drawing/2014/main" id="{7860069B-EDA0-4191-B49B-6C23D50CD64F}"/>
              </a:ext>
            </a:extLst>
          </p:cNvPr>
          <p:cNvSpPr/>
          <p:nvPr/>
        </p:nvSpPr>
        <p:spPr>
          <a:xfrm>
            <a:off x="1383111" y="5196267"/>
            <a:ext cx="7185436" cy="3818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CasellaDiTesto 15">
            <a:extLst>
              <a:ext uri="{FF2B5EF4-FFF2-40B4-BE49-F238E27FC236}">
                <a16:creationId xmlns:a16="http://schemas.microsoft.com/office/drawing/2014/main" id="{1D3014D7-51D2-472C-AC62-B3AE487AD27E}"/>
              </a:ext>
            </a:extLst>
          </p:cNvPr>
          <p:cNvSpPr txBox="1"/>
          <p:nvPr/>
        </p:nvSpPr>
        <p:spPr>
          <a:xfrm>
            <a:off x="8786261" y="6063929"/>
            <a:ext cx="2948670" cy="584775"/>
          </a:xfrm>
          <a:prstGeom prst="rect">
            <a:avLst/>
          </a:prstGeom>
          <a:noFill/>
        </p:spPr>
        <p:txBody>
          <a:bodyPr wrap="square" rtlCol="0">
            <a:spAutoFit/>
          </a:bodyPr>
          <a:lstStyle/>
          <a:p>
            <a:r>
              <a:rPr lang="it-IT" sz="1600" i="1" dirty="0">
                <a:solidFill>
                  <a:srgbClr val="FF0000"/>
                </a:solidFill>
              </a:rPr>
              <a:t>DEF 2021, p.84 e nota metodologica al DEF</a:t>
            </a:r>
          </a:p>
        </p:txBody>
      </p:sp>
      <p:cxnSp>
        <p:nvCxnSpPr>
          <p:cNvPr id="18" name="Connettore 2 17">
            <a:extLst>
              <a:ext uri="{FF2B5EF4-FFF2-40B4-BE49-F238E27FC236}">
                <a16:creationId xmlns:a16="http://schemas.microsoft.com/office/drawing/2014/main" id="{356FA06A-39E6-4FAA-9737-55302DDFA657}"/>
              </a:ext>
            </a:extLst>
          </p:cNvPr>
          <p:cNvCxnSpPr>
            <a:endCxn id="8" idx="3"/>
          </p:cNvCxnSpPr>
          <p:nvPr/>
        </p:nvCxnSpPr>
        <p:spPr>
          <a:xfrm flipH="1" flipV="1">
            <a:off x="8550940" y="2210816"/>
            <a:ext cx="602266" cy="8758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nettore 2 19">
            <a:extLst>
              <a:ext uri="{FF2B5EF4-FFF2-40B4-BE49-F238E27FC236}">
                <a16:creationId xmlns:a16="http://schemas.microsoft.com/office/drawing/2014/main" id="{9E35D814-8A28-426E-B90F-454841D005E3}"/>
              </a:ext>
            </a:extLst>
          </p:cNvPr>
          <p:cNvCxnSpPr>
            <a:endCxn id="10" idx="3"/>
          </p:cNvCxnSpPr>
          <p:nvPr/>
        </p:nvCxnSpPr>
        <p:spPr>
          <a:xfrm flipH="1">
            <a:off x="8561261" y="3164734"/>
            <a:ext cx="595588" cy="2642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nettore 2 21">
            <a:extLst>
              <a:ext uri="{FF2B5EF4-FFF2-40B4-BE49-F238E27FC236}">
                <a16:creationId xmlns:a16="http://schemas.microsoft.com/office/drawing/2014/main" id="{29663024-AE42-425C-BFB0-318063B109D6}"/>
              </a:ext>
            </a:extLst>
          </p:cNvPr>
          <p:cNvCxnSpPr>
            <a:stCxn id="7" idx="1"/>
          </p:cNvCxnSpPr>
          <p:nvPr/>
        </p:nvCxnSpPr>
        <p:spPr>
          <a:xfrm flipH="1">
            <a:off x="8638056" y="3304032"/>
            <a:ext cx="559896" cy="108647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22645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92F146-8BD5-4EAE-8707-E273832E5E83}"/>
              </a:ext>
            </a:extLst>
          </p:cNvPr>
          <p:cNvSpPr>
            <a:spLocks noGrp="1"/>
          </p:cNvSpPr>
          <p:nvPr>
            <p:ph type="title"/>
          </p:nvPr>
        </p:nvSpPr>
        <p:spPr/>
        <p:txBody>
          <a:bodyPr>
            <a:normAutofit/>
          </a:bodyPr>
          <a:lstStyle/>
          <a:p>
            <a:r>
              <a:rPr lang="it-IT" sz="4000" dirty="0"/>
              <a:t>L’andamento di deficit e Debito in rapporto al PIL</a:t>
            </a:r>
          </a:p>
        </p:txBody>
      </p:sp>
      <p:pic>
        <p:nvPicPr>
          <p:cNvPr id="4" name="Immagine 3">
            <a:extLst>
              <a:ext uri="{FF2B5EF4-FFF2-40B4-BE49-F238E27FC236}">
                <a16:creationId xmlns:a16="http://schemas.microsoft.com/office/drawing/2014/main" id="{25DF5E7B-F9D1-42F4-AAFD-7FCE7C4B755E}"/>
              </a:ext>
            </a:extLst>
          </p:cNvPr>
          <p:cNvPicPr>
            <a:picLocks noChangeAspect="1"/>
          </p:cNvPicPr>
          <p:nvPr/>
        </p:nvPicPr>
        <p:blipFill>
          <a:blip r:embed="rId2"/>
          <a:stretch>
            <a:fillRect/>
          </a:stretch>
        </p:blipFill>
        <p:spPr>
          <a:xfrm>
            <a:off x="405139" y="1459887"/>
            <a:ext cx="6293594" cy="3938226"/>
          </a:xfrm>
          <a:prstGeom prst="rect">
            <a:avLst/>
          </a:prstGeom>
        </p:spPr>
      </p:pic>
      <p:sp>
        <p:nvSpPr>
          <p:cNvPr id="5" name="CasellaDiTesto 4">
            <a:extLst>
              <a:ext uri="{FF2B5EF4-FFF2-40B4-BE49-F238E27FC236}">
                <a16:creationId xmlns:a16="http://schemas.microsoft.com/office/drawing/2014/main" id="{1FD25AD1-9948-42B6-935B-5F09A9745716}"/>
              </a:ext>
            </a:extLst>
          </p:cNvPr>
          <p:cNvSpPr txBox="1"/>
          <p:nvPr/>
        </p:nvSpPr>
        <p:spPr>
          <a:xfrm>
            <a:off x="597408" y="6282944"/>
            <a:ext cx="2499360" cy="369332"/>
          </a:xfrm>
          <a:prstGeom prst="rect">
            <a:avLst/>
          </a:prstGeom>
          <a:noFill/>
        </p:spPr>
        <p:txBody>
          <a:bodyPr wrap="square" rtlCol="0">
            <a:spAutoFit/>
          </a:bodyPr>
          <a:lstStyle/>
          <a:p>
            <a:r>
              <a:rPr lang="it-IT" dirty="0"/>
              <a:t>DEF (2021), p.12</a:t>
            </a:r>
          </a:p>
        </p:txBody>
      </p:sp>
      <p:pic>
        <p:nvPicPr>
          <p:cNvPr id="9" name="Immagine 8">
            <a:extLst>
              <a:ext uri="{FF2B5EF4-FFF2-40B4-BE49-F238E27FC236}">
                <a16:creationId xmlns:a16="http://schemas.microsoft.com/office/drawing/2014/main" id="{399155A8-5200-48C5-B9F5-FAE326F96564}"/>
              </a:ext>
            </a:extLst>
          </p:cNvPr>
          <p:cNvPicPr>
            <a:picLocks noChangeAspect="1"/>
          </p:cNvPicPr>
          <p:nvPr/>
        </p:nvPicPr>
        <p:blipFill>
          <a:blip r:embed="rId3"/>
          <a:stretch>
            <a:fillRect/>
          </a:stretch>
        </p:blipFill>
        <p:spPr>
          <a:xfrm>
            <a:off x="6096000" y="2878148"/>
            <a:ext cx="5741766" cy="3830733"/>
          </a:xfrm>
          <a:prstGeom prst="rect">
            <a:avLst/>
          </a:prstGeom>
        </p:spPr>
      </p:pic>
    </p:spTree>
    <p:extLst>
      <p:ext uri="{BB962C8B-B14F-4D97-AF65-F5344CB8AC3E}">
        <p14:creationId xmlns:p14="http://schemas.microsoft.com/office/powerpoint/2010/main" val="12876129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Un confronto tra macro-aree</a:t>
            </a:r>
            <a:endParaRPr lang="en-US" dirty="0"/>
          </a:p>
        </p:txBody>
      </p:sp>
      <p:pic>
        <p:nvPicPr>
          <p:cNvPr id="6" name="Immagine 5"/>
          <p:cNvPicPr>
            <a:picLocks noChangeAspect="1"/>
          </p:cNvPicPr>
          <p:nvPr/>
        </p:nvPicPr>
        <p:blipFill>
          <a:blip r:embed="rId2"/>
          <a:stretch>
            <a:fillRect/>
          </a:stretch>
        </p:blipFill>
        <p:spPr>
          <a:xfrm>
            <a:off x="5459901" y="2236726"/>
            <a:ext cx="6633974" cy="3655753"/>
          </a:xfrm>
          <a:prstGeom prst="rect">
            <a:avLst/>
          </a:prstGeom>
        </p:spPr>
      </p:pic>
      <p:sp>
        <p:nvSpPr>
          <p:cNvPr id="7" name="CasellaDiTesto 6"/>
          <p:cNvSpPr txBox="1"/>
          <p:nvPr/>
        </p:nvSpPr>
        <p:spPr>
          <a:xfrm>
            <a:off x="6736702" y="5892479"/>
            <a:ext cx="5007743" cy="646331"/>
          </a:xfrm>
          <a:prstGeom prst="rect">
            <a:avLst/>
          </a:prstGeom>
          <a:noFill/>
        </p:spPr>
        <p:txBody>
          <a:bodyPr wrap="square" rtlCol="0">
            <a:spAutoFit/>
          </a:bodyPr>
          <a:lstStyle/>
          <a:p>
            <a:r>
              <a:rPr lang="it-IT" dirty="0"/>
              <a:t>Fonte: Elaborazioni proprie su dati OCSE; </a:t>
            </a:r>
            <a:r>
              <a:rPr lang="it-IT" dirty="0">
                <a:hlinkClick r:id="rId3"/>
              </a:rPr>
              <a:t>https://stats.oecd.org/Index.aspx?QueryId=51643</a:t>
            </a:r>
            <a:r>
              <a:rPr lang="it-IT" dirty="0"/>
              <a:t> </a:t>
            </a:r>
            <a:endParaRPr lang="en-US" dirty="0"/>
          </a:p>
        </p:txBody>
      </p:sp>
      <p:pic>
        <p:nvPicPr>
          <p:cNvPr id="7170" name="Picture 2" descr="https://www.pandoracampus.it/pandora/Packageoperation/getfulltextpreviewimage/BookRelease/Darwin:BOOK_RELEASE:428/docbookId/_27_262/imagePath/images%7Cchapter03%7Cfig_04_c3.png/imageX/0/imageY/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151" y="2337019"/>
            <a:ext cx="5238750" cy="3705225"/>
          </a:xfrm>
          <a:prstGeom prst="rect">
            <a:avLst/>
          </a:prstGeom>
          <a:noFill/>
          <a:extLst>
            <a:ext uri="{909E8E84-426E-40DD-AFC4-6F175D3DCCD1}">
              <a14:hiddenFill xmlns:a14="http://schemas.microsoft.com/office/drawing/2010/main">
                <a:solidFill>
                  <a:srgbClr val="FFFFFF"/>
                </a:solidFill>
              </a14:hiddenFill>
            </a:ext>
          </a:extLst>
        </p:spPr>
      </p:pic>
      <p:cxnSp>
        <p:nvCxnSpPr>
          <p:cNvPr id="3" name="Connettore diritto 2"/>
          <p:cNvCxnSpPr/>
          <p:nvPr/>
        </p:nvCxnSpPr>
        <p:spPr>
          <a:xfrm flipH="1" flipV="1">
            <a:off x="4273420" y="1690688"/>
            <a:ext cx="18662" cy="292796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5" name="Rectangle 3"/>
          <p:cNvSpPr>
            <a:spLocks noChangeArrowheads="1"/>
          </p:cNvSpPr>
          <p:nvPr/>
        </p:nvSpPr>
        <p:spPr bwMode="auto">
          <a:xfrm>
            <a:off x="336517" y="1690688"/>
            <a:ext cx="5441239" cy="64633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131313"/>
                </a:solidFill>
                <a:effectLst/>
                <a:latin typeface="jaf-bernina-sans"/>
              </a:rPr>
              <a:t> Fig. 3.4 - </a:t>
            </a:r>
            <a:r>
              <a:rPr kumimoji="0" lang="en-US" altLang="en-US" sz="1200" b="1" i="0" u="none" strike="noStrike" cap="none" normalizeH="0" baseline="0" dirty="0" err="1">
                <a:ln>
                  <a:noFill/>
                </a:ln>
                <a:solidFill>
                  <a:srgbClr val="131313"/>
                </a:solidFill>
                <a:effectLst/>
                <a:latin typeface="jaf-bernina-sans"/>
              </a:rPr>
              <a:t>Saldi</a:t>
            </a:r>
            <a:r>
              <a:rPr kumimoji="0" lang="en-US" altLang="en-US" sz="1200" b="1" i="0" u="none" strike="noStrike" cap="none" normalizeH="0" baseline="0" dirty="0">
                <a:ln>
                  <a:noFill/>
                </a:ln>
                <a:solidFill>
                  <a:srgbClr val="131313"/>
                </a:solidFill>
                <a:effectLst/>
                <a:latin typeface="jaf-bernina-sans"/>
              </a:rPr>
              <a:t> </a:t>
            </a:r>
            <a:r>
              <a:rPr kumimoji="0" lang="en-US" altLang="en-US" sz="1200" b="1" i="0" u="none" strike="noStrike" cap="none" normalizeH="0" baseline="0" dirty="0" err="1">
                <a:ln>
                  <a:noFill/>
                </a:ln>
                <a:solidFill>
                  <a:srgbClr val="131313"/>
                </a:solidFill>
                <a:effectLst/>
                <a:latin typeface="jaf-bernina-sans"/>
              </a:rPr>
              <a:t>primari</a:t>
            </a:r>
            <a:r>
              <a:rPr kumimoji="0" lang="en-US" altLang="en-US" sz="1200" b="1" i="0" u="none" strike="noStrike" cap="none" normalizeH="0" baseline="0" dirty="0">
                <a:ln>
                  <a:noFill/>
                </a:ln>
                <a:solidFill>
                  <a:srgbClr val="131313"/>
                </a:solidFill>
                <a:effectLst/>
                <a:latin typeface="jaf-bernina-sans"/>
              </a:rPr>
              <a:t> di </a:t>
            </a:r>
            <a:r>
              <a:rPr kumimoji="0" lang="en-US" altLang="en-US" sz="1200" b="1" i="0" u="none" strike="noStrike" cap="none" normalizeH="0" baseline="0" dirty="0" err="1">
                <a:ln>
                  <a:noFill/>
                </a:ln>
                <a:solidFill>
                  <a:srgbClr val="131313"/>
                </a:solidFill>
                <a:effectLst/>
                <a:latin typeface="jaf-bernina-sans"/>
              </a:rPr>
              <a:t>bilancio</a:t>
            </a:r>
            <a:r>
              <a:rPr kumimoji="0" lang="en-US" altLang="en-US" sz="1200" b="1" i="0" u="none" strike="noStrike" cap="none" normalizeH="0" baseline="0" dirty="0">
                <a:ln>
                  <a:noFill/>
                </a:ln>
                <a:solidFill>
                  <a:srgbClr val="131313"/>
                </a:solidFill>
                <a:effectLst/>
                <a:latin typeface="jaf-bernina-sans"/>
              </a:rPr>
              <a:t> </a:t>
            </a:r>
            <a:r>
              <a:rPr kumimoji="0" lang="en-US" altLang="en-US" sz="1200" b="1" i="0" u="none" strike="noStrike" cap="none" normalizeH="0" baseline="0" dirty="0" err="1">
                <a:ln>
                  <a:noFill/>
                </a:ln>
                <a:solidFill>
                  <a:srgbClr val="131313"/>
                </a:solidFill>
                <a:effectLst/>
                <a:latin typeface="jaf-bernina-sans"/>
              </a:rPr>
              <a:t>strutturale</a:t>
            </a:r>
            <a:r>
              <a:rPr kumimoji="0" lang="en-US" altLang="en-US" sz="1200" b="1" i="0" u="none" strike="noStrike" cap="none" normalizeH="0" baseline="0" dirty="0">
                <a:ln>
                  <a:noFill/>
                </a:ln>
                <a:solidFill>
                  <a:srgbClr val="131313"/>
                </a:solidFill>
                <a:effectLst/>
                <a:latin typeface="jaf-bernina-sans"/>
              </a:rPr>
              <a:t>: </a:t>
            </a:r>
            <a:r>
              <a:rPr kumimoji="0" lang="en-US" altLang="en-US" sz="1200" b="1" i="0" u="none" strike="noStrike" cap="none" normalizeH="0" baseline="0" dirty="0" err="1">
                <a:ln>
                  <a:noFill/>
                </a:ln>
                <a:solidFill>
                  <a:srgbClr val="131313"/>
                </a:solidFill>
                <a:effectLst/>
                <a:latin typeface="jaf-bernina-sans"/>
              </a:rPr>
              <a:t>Stati</a:t>
            </a:r>
            <a:r>
              <a:rPr kumimoji="0" lang="en-US" altLang="en-US" sz="1200" b="1" i="0" u="none" strike="noStrike" cap="none" normalizeH="0" baseline="0" dirty="0">
                <a:ln>
                  <a:noFill/>
                </a:ln>
                <a:solidFill>
                  <a:srgbClr val="131313"/>
                </a:solidFill>
                <a:effectLst/>
                <a:latin typeface="jaf-bernina-sans"/>
              </a:rPr>
              <a:t> </a:t>
            </a:r>
            <a:r>
              <a:rPr kumimoji="0" lang="en-US" altLang="en-US" sz="1200" b="1" i="0" u="none" strike="noStrike" cap="none" normalizeH="0" baseline="0" dirty="0" err="1">
                <a:ln>
                  <a:noFill/>
                </a:ln>
                <a:solidFill>
                  <a:srgbClr val="131313"/>
                </a:solidFill>
                <a:effectLst/>
                <a:latin typeface="jaf-bernina-sans"/>
              </a:rPr>
              <a:t>Uniti</a:t>
            </a:r>
            <a:r>
              <a:rPr kumimoji="0" lang="en-US" altLang="en-US" sz="1200" b="1" i="0" u="none" strike="noStrike" cap="none" normalizeH="0" baseline="0" dirty="0">
                <a:ln>
                  <a:noFill/>
                </a:ln>
                <a:solidFill>
                  <a:srgbClr val="131313"/>
                </a:solidFill>
                <a:effectLst/>
                <a:latin typeface="jaf-bernina-sans"/>
              </a:rPr>
              <a:t>, </a:t>
            </a:r>
            <a:r>
              <a:rPr kumimoji="0" lang="en-US" altLang="en-US" sz="1200" b="1" i="0" u="none" strike="noStrike" cap="none" normalizeH="0" baseline="0" dirty="0" err="1">
                <a:ln>
                  <a:noFill/>
                </a:ln>
                <a:solidFill>
                  <a:srgbClr val="131313"/>
                </a:solidFill>
                <a:effectLst/>
                <a:latin typeface="jaf-bernina-sans"/>
              </a:rPr>
              <a:t>Giappone</a:t>
            </a:r>
            <a:r>
              <a:rPr kumimoji="0" lang="en-US" altLang="en-US" sz="1200" b="1" i="0" u="none" strike="noStrike" cap="none" normalizeH="0" baseline="0" dirty="0">
                <a:ln>
                  <a:noFill/>
                </a:ln>
                <a:solidFill>
                  <a:srgbClr val="131313"/>
                </a:solidFill>
                <a:effectLst/>
                <a:latin typeface="jaf-bernina-sans"/>
              </a:rPr>
              <a:t> </a:t>
            </a:r>
            <a:r>
              <a:rPr kumimoji="0" lang="en-US" altLang="en-US" sz="1200" b="1" i="0" u="none" strike="noStrike" cap="none" normalizeH="0" baseline="0" dirty="0" err="1">
                <a:ln>
                  <a:noFill/>
                </a:ln>
                <a:solidFill>
                  <a:srgbClr val="131313"/>
                </a:solidFill>
                <a:effectLst/>
                <a:latin typeface="jaf-bernina-sans"/>
              </a:rPr>
              <a:t>ed</a:t>
            </a:r>
            <a:r>
              <a:rPr kumimoji="0" lang="en-US" altLang="en-US" sz="1200" b="1" i="0" u="none" strike="noStrike" cap="none" normalizeH="0" baseline="0" dirty="0">
                <a:ln>
                  <a:noFill/>
                </a:ln>
                <a:solidFill>
                  <a:srgbClr val="131313"/>
                </a:solidFill>
                <a:effectLst/>
                <a:latin typeface="jaf-bernina-sans"/>
              </a:rPr>
              <a:t> </a:t>
            </a:r>
            <a:r>
              <a:rPr kumimoji="0" lang="en-US" altLang="en-US" sz="1200" b="1" i="0" u="none" strike="noStrike" cap="none" normalizeH="0" baseline="0" dirty="0" err="1">
                <a:ln>
                  <a:noFill/>
                </a:ln>
                <a:solidFill>
                  <a:srgbClr val="131313"/>
                </a:solidFill>
                <a:effectLst/>
                <a:latin typeface="jaf-bernina-sans"/>
              </a:rPr>
              <a:t>Eurozona</a:t>
            </a:r>
            <a:r>
              <a:rPr kumimoji="0" lang="en-US" altLang="en-US" sz="1200" b="1" i="0" u="none" strike="noStrike" cap="none" normalizeH="0" baseline="0" dirty="0">
                <a:ln>
                  <a:noFill/>
                </a:ln>
                <a:solidFill>
                  <a:srgbClr val="131313"/>
                </a:solidFill>
                <a:effectLst/>
                <a:latin typeface="jaf-bernina-sans"/>
              </a:rPr>
              <a:t> (1980-2013).</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914730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47C07944-1005-4B03-8D3C-AC069DB6AE85}"/>
              </a:ext>
            </a:extLst>
          </p:cNvPr>
          <p:cNvSpPr>
            <a:spLocks noGrp="1"/>
          </p:cNvSpPr>
          <p:nvPr>
            <p:ph type="title"/>
          </p:nvPr>
        </p:nvSpPr>
        <p:spPr/>
        <p:txBody>
          <a:bodyPr/>
          <a:lstStyle/>
          <a:p>
            <a:r>
              <a:rPr lang="it-IT" dirty="0"/>
              <a:t>La regola della spesa e il problema del debito</a:t>
            </a:r>
          </a:p>
        </p:txBody>
      </p:sp>
      <p:sp>
        <p:nvSpPr>
          <p:cNvPr id="4" name="Segnaposto testo 3">
            <a:extLst>
              <a:ext uri="{FF2B5EF4-FFF2-40B4-BE49-F238E27FC236}">
                <a16:creationId xmlns:a16="http://schemas.microsoft.com/office/drawing/2014/main" id="{39733C3D-A5C6-45E0-94D0-E29AFD4AF58B}"/>
              </a:ext>
            </a:extLst>
          </p:cNvPr>
          <p:cNvSpPr>
            <a:spLocks noGrp="1"/>
          </p:cNvSpPr>
          <p:nvPr>
            <p:ph type="body" idx="1"/>
          </p:nvPr>
        </p:nvSpPr>
        <p:spPr/>
        <p:txBody>
          <a:bodyPr/>
          <a:lstStyle/>
          <a:p>
            <a:r>
              <a:rPr lang="it-IT" dirty="0"/>
              <a:t>Situazione attuale e le previsioni di cambiamento</a:t>
            </a:r>
          </a:p>
        </p:txBody>
      </p:sp>
    </p:spTree>
    <p:extLst>
      <p:ext uri="{BB962C8B-B14F-4D97-AF65-F5344CB8AC3E}">
        <p14:creationId xmlns:p14="http://schemas.microsoft.com/office/powerpoint/2010/main" val="15087605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00C7AB-28E0-41DF-A69F-6DC32F857ED9}"/>
              </a:ext>
            </a:extLst>
          </p:cNvPr>
          <p:cNvSpPr>
            <a:spLocks noGrp="1"/>
          </p:cNvSpPr>
          <p:nvPr>
            <p:ph type="title"/>
          </p:nvPr>
        </p:nvSpPr>
        <p:spPr/>
        <p:txBody>
          <a:bodyPr/>
          <a:lstStyle/>
          <a:p>
            <a:r>
              <a:rPr lang="it-IT" dirty="0"/>
              <a:t>Ma quant’è la spesa pubblica italiana e a quale aggregato occorre guardare?</a:t>
            </a:r>
          </a:p>
        </p:txBody>
      </p:sp>
      <p:pic>
        <p:nvPicPr>
          <p:cNvPr id="3" name="Immagine 2">
            <a:extLst>
              <a:ext uri="{FF2B5EF4-FFF2-40B4-BE49-F238E27FC236}">
                <a16:creationId xmlns:a16="http://schemas.microsoft.com/office/drawing/2014/main" id="{9388C92D-A7D8-49E7-A7ED-9DEBDF59B927}"/>
              </a:ext>
            </a:extLst>
          </p:cNvPr>
          <p:cNvPicPr>
            <a:picLocks noChangeAspect="1"/>
          </p:cNvPicPr>
          <p:nvPr/>
        </p:nvPicPr>
        <p:blipFill>
          <a:blip r:embed="rId2"/>
          <a:stretch>
            <a:fillRect/>
          </a:stretch>
        </p:blipFill>
        <p:spPr>
          <a:xfrm>
            <a:off x="607348" y="1931099"/>
            <a:ext cx="8793782" cy="4561775"/>
          </a:xfrm>
          <a:prstGeom prst="rect">
            <a:avLst/>
          </a:prstGeom>
        </p:spPr>
      </p:pic>
      <p:sp>
        <p:nvSpPr>
          <p:cNvPr id="4" name="CasellaDiTesto 3">
            <a:extLst>
              <a:ext uri="{FF2B5EF4-FFF2-40B4-BE49-F238E27FC236}">
                <a16:creationId xmlns:a16="http://schemas.microsoft.com/office/drawing/2014/main" id="{1FD882B3-C775-41CB-89C4-698B1D656333}"/>
              </a:ext>
            </a:extLst>
          </p:cNvPr>
          <p:cNvSpPr txBox="1"/>
          <p:nvPr/>
        </p:nvSpPr>
        <p:spPr>
          <a:xfrm>
            <a:off x="9920224" y="6266688"/>
            <a:ext cx="1885696" cy="369332"/>
          </a:xfrm>
          <a:prstGeom prst="rect">
            <a:avLst/>
          </a:prstGeom>
          <a:noFill/>
        </p:spPr>
        <p:txBody>
          <a:bodyPr wrap="square" rtlCol="0">
            <a:spAutoFit/>
          </a:bodyPr>
          <a:lstStyle/>
          <a:p>
            <a:r>
              <a:rPr lang="it-IT" i="1" dirty="0"/>
              <a:t>DEF 2022, p.59</a:t>
            </a:r>
          </a:p>
        </p:txBody>
      </p:sp>
    </p:spTree>
    <p:extLst>
      <p:ext uri="{BB962C8B-B14F-4D97-AF65-F5344CB8AC3E}">
        <p14:creationId xmlns:p14="http://schemas.microsoft.com/office/powerpoint/2010/main" val="13272733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CF640E-9330-4AB8-9CA6-DA61A7C97F7C}"/>
              </a:ext>
            </a:extLst>
          </p:cNvPr>
          <p:cNvSpPr>
            <a:spLocks noGrp="1"/>
          </p:cNvSpPr>
          <p:nvPr>
            <p:ph type="title"/>
          </p:nvPr>
        </p:nvSpPr>
        <p:spPr/>
        <p:txBody>
          <a:bodyPr/>
          <a:lstStyle/>
          <a:p>
            <a:r>
              <a:rPr lang="it-IT" dirty="0"/>
              <a:t>L’effetto potenziale sugli investimenti pubblici del PNRR</a:t>
            </a:r>
          </a:p>
        </p:txBody>
      </p:sp>
      <p:pic>
        <p:nvPicPr>
          <p:cNvPr id="3" name="Immagine 2">
            <a:extLst>
              <a:ext uri="{FF2B5EF4-FFF2-40B4-BE49-F238E27FC236}">
                <a16:creationId xmlns:a16="http://schemas.microsoft.com/office/drawing/2014/main" id="{630AC426-8E14-4135-B0D9-91C8D7010847}"/>
              </a:ext>
            </a:extLst>
          </p:cNvPr>
          <p:cNvPicPr>
            <a:picLocks noChangeAspect="1"/>
          </p:cNvPicPr>
          <p:nvPr/>
        </p:nvPicPr>
        <p:blipFill>
          <a:blip r:embed="rId2"/>
          <a:stretch>
            <a:fillRect/>
          </a:stretch>
        </p:blipFill>
        <p:spPr>
          <a:xfrm>
            <a:off x="1554549" y="2125472"/>
            <a:ext cx="7139803" cy="4256689"/>
          </a:xfrm>
          <a:prstGeom prst="rect">
            <a:avLst/>
          </a:prstGeom>
        </p:spPr>
      </p:pic>
      <p:sp>
        <p:nvSpPr>
          <p:cNvPr id="4" name="CasellaDiTesto 3">
            <a:extLst>
              <a:ext uri="{FF2B5EF4-FFF2-40B4-BE49-F238E27FC236}">
                <a16:creationId xmlns:a16="http://schemas.microsoft.com/office/drawing/2014/main" id="{FB24BFFB-7EFC-46B4-B66B-D18485010644}"/>
              </a:ext>
            </a:extLst>
          </p:cNvPr>
          <p:cNvSpPr txBox="1"/>
          <p:nvPr/>
        </p:nvSpPr>
        <p:spPr>
          <a:xfrm>
            <a:off x="9103360" y="5929376"/>
            <a:ext cx="1885696" cy="369332"/>
          </a:xfrm>
          <a:prstGeom prst="rect">
            <a:avLst/>
          </a:prstGeom>
          <a:noFill/>
        </p:spPr>
        <p:txBody>
          <a:bodyPr wrap="square" rtlCol="0">
            <a:spAutoFit/>
          </a:bodyPr>
          <a:lstStyle/>
          <a:p>
            <a:r>
              <a:rPr lang="it-IT" i="1" dirty="0"/>
              <a:t>DEF 2022, p.63</a:t>
            </a:r>
          </a:p>
        </p:txBody>
      </p:sp>
    </p:spTree>
    <p:extLst>
      <p:ext uri="{BB962C8B-B14F-4D97-AF65-F5344CB8AC3E}">
        <p14:creationId xmlns:p14="http://schemas.microsoft.com/office/powerpoint/2010/main" val="19808041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EFFA2A-7113-47BB-9B2D-ECC855C65C9D}"/>
              </a:ext>
            </a:extLst>
          </p:cNvPr>
          <p:cNvSpPr>
            <a:spLocks noGrp="1"/>
          </p:cNvSpPr>
          <p:nvPr>
            <p:ph type="title"/>
          </p:nvPr>
        </p:nvSpPr>
        <p:spPr/>
        <p:txBody>
          <a:bodyPr/>
          <a:lstStyle/>
          <a:p>
            <a:r>
              <a:rPr lang="it-IT" dirty="0"/>
              <a:t>Quali spese si escludono?</a:t>
            </a:r>
          </a:p>
        </p:txBody>
      </p:sp>
      <p:pic>
        <p:nvPicPr>
          <p:cNvPr id="3" name="Immagine 2">
            <a:extLst>
              <a:ext uri="{FF2B5EF4-FFF2-40B4-BE49-F238E27FC236}">
                <a16:creationId xmlns:a16="http://schemas.microsoft.com/office/drawing/2014/main" id="{C1501F26-609D-4294-AE41-55AB884D3AD1}"/>
              </a:ext>
            </a:extLst>
          </p:cNvPr>
          <p:cNvPicPr>
            <a:picLocks noChangeAspect="1"/>
          </p:cNvPicPr>
          <p:nvPr/>
        </p:nvPicPr>
        <p:blipFill>
          <a:blip r:embed="rId2"/>
          <a:stretch>
            <a:fillRect/>
          </a:stretch>
        </p:blipFill>
        <p:spPr>
          <a:xfrm>
            <a:off x="1741072" y="1861312"/>
            <a:ext cx="8625373" cy="4417567"/>
          </a:xfrm>
          <a:prstGeom prst="rect">
            <a:avLst/>
          </a:prstGeom>
        </p:spPr>
      </p:pic>
      <p:sp>
        <p:nvSpPr>
          <p:cNvPr id="4" name="CasellaDiTesto 3">
            <a:extLst>
              <a:ext uri="{FF2B5EF4-FFF2-40B4-BE49-F238E27FC236}">
                <a16:creationId xmlns:a16="http://schemas.microsoft.com/office/drawing/2014/main" id="{546F50F2-B679-42BB-B46D-05C96B5AC483}"/>
              </a:ext>
            </a:extLst>
          </p:cNvPr>
          <p:cNvSpPr txBox="1"/>
          <p:nvPr/>
        </p:nvSpPr>
        <p:spPr>
          <a:xfrm>
            <a:off x="9859264" y="6308209"/>
            <a:ext cx="1885696" cy="369332"/>
          </a:xfrm>
          <a:prstGeom prst="rect">
            <a:avLst/>
          </a:prstGeom>
          <a:noFill/>
        </p:spPr>
        <p:txBody>
          <a:bodyPr wrap="square" rtlCol="0">
            <a:spAutoFit/>
          </a:bodyPr>
          <a:lstStyle/>
          <a:p>
            <a:r>
              <a:rPr lang="it-IT" i="1" dirty="0"/>
              <a:t>DEF 2022, p.64</a:t>
            </a:r>
          </a:p>
        </p:txBody>
      </p:sp>
    </p:spTree>
    <p:extLst>
      <p:ext uri="{BB962C8B-B14F-4D97-AF65-F5344CB8AC3E}">
        <p14:creationId xmlns:p14="http://schemas.microsoft.com/office/powerpoint/2010/main" val="1010113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B5E707A-C5A6-49DB-BE99-34D5E57899F4}"/>
              </a:ext>
            </a:extLst>
          </p:cNvPr>
          <p:cNvSpPr>
            <a:spLocks noGrp="1"/>
          </p:cNvSpPr>
          <p:nvPr>
            <p:ph type="title"/>
          </p:nvPr>
        </p:nvSpPr>
        <p:spPr/>
        <p:txBody>
          <a:bodyPr/>
          <a:lstStyle/>
          <a:p>
            <a:r>
              <a:rPr lang="it-IT" dirty="0"/>
              <a:t>Gli organi di governo politico dell’UE</a:t>
            </a:r>
          </a:p>
        </p:txBody>
      </p:sp>
      <p:sp>
        <p:nvSpPr>
          <p:cNvPr id="3" name="Segnaposto contenuto 2">
            <a:extLst>
              <a:ext uri="{FF2B5EF4-FFF2-40B4-BE49-F238E27FC236}">
                <a16:creationId xmlns:a16="http://schemas.microsoft.com/office/drawing/2014/main" id="{8B0C6EF7-E1F1-43E1-A299-DFC6D4EDD10E}"/>
              </a:ext>
            </a:extLst>
          </p:cNvPr>
          <p:cNvSpPr>
            <a:spLocks noGrp="1"/>
          </p:cNvSpPr>
          <p:nvPr>
            <p:ph idx="1"/>
          </p:nvPr>
        </p:nvSpPr>
        <p:spPr/>
        <p:txBody>
          <a:bodyPr>
            <a:normAutofit fontScale="92500" lnSpcReduction="20000"/>
          </a:bodyPr>
          <a:lstStyle/>
          <a:p>
            <a:r>
              <a:rPr lang="it-IT" dirty="0"/>
              <a:t>Al processo decisionale a livello dell’UE partecipano varie istituzioni, in particolare:</a:t>
            </a:r>
          </a:p>
          <a:p>
            <a:r>
              <a:rPr lang="it-IT" dirty="0"/>
              <a:t>il </a:t>
            </a:r>
            <a:r>
              <a:rPr lang="it-IT" dirty="0">
                <a:hlinkClick r:id="rId2"/>
              </a:rPr>
              <a:t>Parlamento europeo</a:t>
            </a:r>
            <a:r>
              <a:rPr lang="it-IT" dirty="0"/>
              <a:t>, che rappresenta i cittadini dell’UE, i quali eleggono i deputati europei mediante elezioni dirette (Presidente Roberta </a:t>
            </a:r>
            <a:r>
              <a:rPr lang="it-IT" dirty="0" err="1"/>
              <a:t>Metsola</a:t>
            </a:r>
            <a:r>
              <a:rPr lang="it-IT" dirty="0"/>
              <a:t>);</a:t>
            </a:r>
          </a:p>
          <a:p>
            <a:r>
              <a:rPr lang="it-IT" dirty="0"/>
              <a:t>il </a:t>
            </a:r>
            <a:r>
              <a:rPr lang="it-IT" dirty="0">
                <a:hlinkClick r:id="rId3"/>
              </a:rPr>
              <a:t>Consiglio europeo</a:t>
            </a:r>
            <a:r>
              <a:rPr lang="it-IT" dirty="0"/>
              <a:t>, formato dai capi di Stati o di governo degli Stati membri dell’UE (oggi presidente Charles Michel);</a:t>
            </a:r>
          </a:p>
          <a:p>
            <a:r>
              <a:rPr lang="it-IT" dirty="0"/>
              <a:t>il </a:t>
            </a:r>
            <a:r>
              <a:rPr lang="it-IT" dirty="0">
                <a:hlinkClick r:id="rId4"/>
              </a:rPr>
              <a:t>Consiglio dell’Unione europea</a:t>
            </a:r>
            <a:r>
              <a:rPr lang="it-IT" dirty="0"/>
              <a:t>, anche denominato «Consiglio», che rappresenta i governi degli Stati membri dell’UE (Presieduta dal capo del governo del Paese a cui spetta a rotazione la guida ogni 6 mesi, ora la Svezia) ; e</a:t>
            </a:r>
          </a:p>
          <a:p>
            <a:r>
              <a:rPr lang="it-IT" dirty="0"/>
              <a:t>la </a:t>
            </a:r>
            <a:r>
              <a:rPr lang="it-IT" dirty="0">
                <a:hlinkClick r:id="rId5"/>
              </a:rPr>
              <a:t>Commissione europea</a:t>
            </a:r>
            <a:r>
              <a:rPr lang="it-IT" dirty="0"/>
              <a:t>, che rappresenta gli interessi dell’UE nel suo complesso (presidente Ursula von </a:t>
            </a:r>
            <a:r>
              <a:rPr lang="it-IT" dirty="0" err="1"/>
              <a:t>der</a:t>
            </a:r>
            <a:r>
              <a:rPr lang="it-IT" dirty="0"/>
              <a:t> </a:t>
            </a:r>
            <a:r>
              <a:rPr lang="it-IT" dirty="0" err="1"/>
              <a:t>Leyen</a:t>
            </a:r>
            <a:r>
              <a:rPr lang="it-IT" dirty="0"/>
              <a:t>).</a:t>
            </a:r>
          </a:p>
          <a:p>
            <a:endParaRPr lang="it-IT" dirty="0"/>
          </a:p>
        </p:txBody>
      </p:sp>
    </p:spTree>
    <p:extLst>
      <p:ext uri="{BB962C8B-B14F-4D97-AF65-F5344CB8AC3E}">
        <p14:creationId xmlns:p14="http://schemas.microsoft.com/office/powerpoint/2010/main" val="15066701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032367-6A35-425E-B575-EE1AA6B88F67}"/>
              </a:ext>
            </a:extLst>
          </p:cNvPr>
          <p:cNvSpPr>
            <a:spLocks noGrp="1"/>
          </p:cNvSpPr>
          <p:nvPr>
            <p:ph type="title"/>
          </p:nvPr>
        </p:nvSpPr>
        <p:spPr/>
        <p:txBody>
          <a:bodyPr/>
          <a:lstStyle/>
          <a:p>
            <a:r>
              <a:rPr lang="it-IT" dirty="0"/>
              <a:t>Gli scostamenti e gli interventi discrezionali</a:t>
            </a:r>
          </a:p>
        </p:txBody>
      </p:sp>
      <p:pic>
        <p:nvPicPr>
          <p:cNvPr id="3" name="Immagine 2">
            <a:extLst>
              <a:ext uri="{FF2B5EF4-FFF2-40B4-BE49-F238E27FC236}">
                <a16:creationId xmlns:a16="http://schemas.microsoft.com/office/drawing/2014/main" id="{C5B9321A-5A65-4736-94FA-6119782F8E91}"/>
              </a:ext>
            </a:extLst>
          </p:cNvPr>
          <p:cNvPicPr>
            <a:picLocks noChangeAspect="1"/>
          </p:cNvPicPr>
          <p:nvPr/>
        </p:nvPicPr>
        <p:blipFill>
          <a:blip r:embed="rId2"/>
          <a:stretch>
            <a:fillRect/>
          </a:stretch>
        </p:blipFill>
        <p:spPr>
          <a:xfrm>
            <a:off x="1677234" y="1338068"/>
            <a:ext cx="7238776" cy="1907313"/>
          </a:xfrm>
          <a:prstGeom prst="rect">
            <a:avLst/>
          </a:prstGeom>
        </p:spPr>
      </p:pic>
      <p:sp>
        <p:nvSpPr>
          <p:cNvPr id="5" name="Rettangolo 4">
            <a:extLst>
              <a:ext uri="{FF2B5EF4-FFF2-40B4-BE49-F238E27FC236}">
                <a16:creationId xmlns:a16="http://schemas.microsoft.com/office/drawing/2014/main" id="{4F3669F2-F8CB-4C4B-880C-9F5262989C5B}"/>
              </a:ext>
            </a:extLst>
          </p:cNvPr>
          <p:cNvSpPr/>
          <p:nvPr/>
        </p:nvSpPr>
        <p:spPr>
          <a:xfrm>
            <a:off x="142240" y="3429000"/>
            <a:ext cx="12049760" cy="3416320"/>
          </a:xfrm>
          <a:prstGeom prst="rect">
            <a:avLst/>
          </a:prstGeom>
        </p:spPr>
        <p:txBody>
          <a:bodyPr wrap="square">
            <a:spAutoFit/>
          </a:bodyPr>
          <a:lstStyle/>
          <a:p>
            <a:r>
              <a:rPr lang="it-IT" dirty="0">
                <a:solidFill>
                  <a:srgbClr val="000000"/>
                </a:solidFill>
                <a:latin typeface="Trebuchet MS" panose="020B0603020202020204" pitchFamily="34" charset="0"/>
              </a:rPr>
              <a:t>DEF 2022, p. 69: «In questo contesto, alla luce </a:t>
            </a:r>
            <a:r>
              <a:rPr lang="it-IT" b="1" dirty="0">
                <a:solidFill>
                  <a:srgbClr val="000000"/>
                </a:solidFill>
                <a:latin typeface="Trebuchet MS" panose="020B0603020202020204" pitchFamily="34" charset="0"/>
              </a:rPr>
              <a:t>dell’abbassamento della previsione di indebitamento </a:t>
            </a:r>
          </a:p>
          <a:p>
            <a:r>
              <a:rPr lang="it-IT" b="1" dirty="0">
                <a:latin typeface="Trebuchet MS" panose="020B0603020202020204" pitchFamily="34" charset="0"/>
              </a:rPr>
              <a:t>netto tendenziale al 5,1 per cento del PIL</a:t>
            </a:r>
            <a:r>
              <a:rPr lang="it-IT" dirty="0">
                <a:latin typeface="Trebuchet MS" panose="020B0603020202020204" pitchFamily="34" charset="0"/>
              </a:rPr>
              <a:t>, il Governo ha deciso di confermare l’obiettivo di rapporto tra </a:t>
            </a:r>
          </a:p>
          <a:p>
            <a:r>
              <a:rPr lang="it-IT" dirty="0">
                <a:latin typeface="Trebuchet MS" panose="020B0603020202020204" pitchFamily="34" charset="0"/>
              </a:rPr>
              <a:t>deficit e PIL del DPB (5,6 per cento del PIL ) e </a:t>
            </a:r>
            <a:r>
              <a:rPr lang="it-IT" u="sng" dirty="0">
                <a:latin typeface="Trebuchet MS" panose="020B0603020202020204" pitchFamily="34" charset="0"/>
              </a:rPr>
              <a:t>di utilizzare il risultante margine di 0,5 punti percentuali di PIL per finanziare un nuovo provvedimento, che vedrà la luce nel mese di aprile</a:t>
            </a:r>
            <a:r>
              <a:rPr lang="it-IT" dirty="0">
                <a:latin typeface="Trebuchet MS" panose="020B0603020202020204" pitchFamily="34" charset="0"/>
              </a:rPr>
              <a:t>. Il nuovo decreto legge ripristinerà </a:t>
            </a:r>
          </a:p>
          <a:p>
            <a:r>
              <a:rPr lang="it-IT" dirty="0">
                <a:latin typeface="Trebuchet MS" panose="020B0603020202020204" pitchFamily="34" charset="0"/>
              </a:rPr>
              <a:t>anzitutto i fondi di bilancio temporaneamente </a:t>
            </a:r>
            <a:r>
              <a:rPr lang="it-IT" dirty="0" err="1">
                <a:latin typeface="Trebuchet MS" panose="020B0603020202020204" pitchFamily="34" charset="0"/>
              </a:rPr>
              <a:t>definanziati</a:t>
            </a:r>
            <a:r>
              <a:rPr lang="it-IT" dirty="0">
                <a:latin typeface="Trebuchet MS" panose="020B0603020202020204" pitchFamily="34" charset="0"/>
              </a:rPr>
              <a:t> a parziale copertura del decreto legge n. 17/2022, </a:t>
            </a:r>
          </a:p>
          <a:p>
            <a:r>
              <a:rPr lang="it-IT" dirty="0">
                <a:latin typeface="Trebuchet MS" panose="020B0603020202020204" pitchFamily="34" charset="0"/>
              </a:rPr>
              <a:t>pari a 4,5 miliardi in termini di impatto sul conto della PA. I restanti margini di bilancio saranno destinati </a:t>
            </a:r>
          </a:p>
          <a:p>
            <a:r>
              <a:rPr lang="it-IT" dirty="0">
                <a:latin typeface="Trebuchet MS" panose="020B0603020202020204" pitchFamily="34" charset="0"/>
              </a:rPr>
              <a:t>ai seguenti ordini di interventi: 1) </a:t>
            </a:r>
            <a:r>
              <a:rPr lang="it-IT" u="sng" dirty="0">
                <a:latin typeface="Trebuchet MS" panose="020B0603020202020204" pitchFamily="34" charset="0"/>
              </a:rPr>
              <a:t>l’incremento dei fondi per le garanzie sul credito</a:t>
            </a:r>
            <a:r>
              <a:rPr lang="it-IT" dirty="0">
                <a:latin typeface="Trebuchet MS" panose="020B0603020202020204" pitchFamily="34" charset="0"/>
              </a:rPr>
              <a:t>; 2) </a:t>
            </a:r>
            <a:r>
              <a:rPr lang="it-IT" u="sng" dirty="0">
                <a:latin typeface="Trebuchet MS" panose="020B0603020202020204" pitchFamily="34" charset="0"/>
              </a:rPr>
              <a:t>l’aumento delle risorse necessarie a coprire l’incremento dei prezzi delle opere pubbliche</a:t>
            </a:r>
            <a:r>
              <a:rPr lang="it-IT" dirty="0">
                <a:latin typeface="Trebuchet MS" panose="020B0603020202020204" pitchFamily="34" charset="0"/>
              </a:rPr>
              <a:t>; 3) ulteriori interventi per </a:t>
            </a:r>
            <a:r>
              <a:rPr lang="it-IT" u="sng" dirty="0">
                <a:latin typeface="Trebuchet MS" panose="020B0603020202020204" pitchFamily="34" charset="0"/>
              </a:rPr>
              <a:t>contenere i prezzi dei carburanti e il costo dell’energia</a:t>
            </a:r>
            <a:r>
              <a:rPr lang="it-IT" dirty="0">
                <a:latin typeface="Trebuchet MS" panose="020B0603020202020204" pitchFamily="34" charset="0"/>
              </a:rPr>
              <a:t>; 4) ulteriori misure che si rendano necessarie per </a:t>
            </a:r>
            <a:r>
              <a:rPr lang="it-IT" u="sng" dirty="0">
                <a:latin typeface="Trebuchet MS" panose="020B0603020202020204" pitchFamily="34" charset="0"/>
              </a:rPr>
              <a:t>assistere i profughi ucraini</a:t>
            </a:r>
            <a:r>
              <a:rPr lang="it-IT" dirty="0">
                <a:latin typeface="Trebuchet MS" panose="020B0603020202020204" pitchFamily="34" charset="0"/>
              </a:rPr>
              <a:t> </a:t>
            </a:r>
          </a:p>
          <a:p>
            <a:r>
              <a:rPr lang="it-IT" dirty="0">
                <a:latin typeface="Trebuchet MS" panose="020B0603020202020204" pitchFamily="34" charset="0"/>
              </a:rPr>
              <a:t>e per </a:t>
            </a:r>
            <a:r>
              <a:rPr lang="it-IT" u="sng" dirty="0">
                <a:latin typeface="Trebuchet MS" panose="020B0603020202020204" pitchFamily="34" charset="0"/>
              </a:rPr>
              <a:t>alleviare l’impatto economico del conflitto in corso in Ucraina sulle aziende italiane</a:t>
            </a:r>
            <a:r>
              <a:rPr lang="it-IT" dirty="0">
                <a:latin typeface="Trebuchet MS" panose="020B0603020202020204" pitchFamily="34" charset="0"/>
              </a:rPr>
              <a:t>. 5) continuare a </a:t>
            </a:r>
            <a:r>
              <a:rPr lang="it-IT" u="sng" dirty="0">
                <a:latin typeface="Trebuchet MS" panose="020B0603020202020204" pitchFamily="34" charset="0"/>
              </a:rPr>
              <a:t>sostenere la risposta del sistema sanitario alla pandemia</a:t>
            </a:r>
            <a:r>
              <a:rPr lang="it-IT" dirty="0">
                <a:latin typeface="Trebuchet MS" panose="020B0603020202020204" pitchFamily="34" charset="0"/>
              </a:rPr>
              <a:t> e i settori maggiormente colpiti dall’emergenza pandemica.» </a:t>
            </a:r>
            <a:endParaRPr lang="it-IT" dirty="0"/>
          </a:p>
        </p:txBody>
      </p:sp>
    </p:spTree>
    <p:extLst>
      <p:ext uri="{BB962C8B-B14F-4D97-AF65-F5344CB8AC3E}">
        <p14:creationId xmlns:p14="http://schemas.microsoft.com/office/powerpoint/2010/main" val="27237022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954DB1-811C-47D2-BFD1-D8A997838BD7}"/>
              </a:ext>
            </a:extLst>
          </p:cNvPr>
          <p:cNvSpPr>
            <a:spLocks noGrp="1"/>
          </p:cNvSpPr>
          <p:nvPr>
            <p:ph type="title"/>
          </p:nvPr>
        </p:nvSpPr>
        <p:spPr/>
        <p:txBody>
          <a:bodyPr/>
          <a:lstStyle/>
          <a:p>
            <a:r>
              <a:rPr lang="it-IT" dirty="0"/>
              <a:t>La regola della spesa (*)</a:t>
            </a:r>
          </a:p>
        </p:txBody>
      </p:sp>
      <p:sp>
        <p:nvSpPr>
          <p:cNvPr id="3" name="Segnaposto contenuto 2">
            <a:extLst>
              <a:ext uri="{FF2B5EF4-FFF2-40B4-BE49-F238E27FC236}">
                <a16:creationId xmlns:a16="http://schemas.microsoft.com/office/drawing/2014/main" id="{0C5393DA-0443-4AC7-AC98-B5D1A4ED3BBE}"/>
              </a:ext>
            </a:extLst>
          </p:cNvPr>
          <p:cNvSpPr>
            <a:spLocks noGrp="1"/>
          </p:cNvSpPr>
          <p:nvPr>
            <p:ph idx="1"/>
          </p:nvPr>
        </p:nvSpPr>
        <p:spPr>
          <a:xfrm>
            <a:off x="736600" y="1830463"/>
            <a:ext cx="10515600" cy="4351338"/>
          </a:xfrm>
        </p:spPr>
        <p:txBody>
          <a:bodyPr>
            <a:normAutofit fontScale="92500" lnSpcReduction="10000"/>
          </a:bodyPr>
          <a:lstStyle/>
          <a:p>
            <a:r>
              <a:rPr lang="it-IT" dirty="0"/>
              <a:t>La regola della spesa indica come la spesa dovrebbe evolversi </a:t>
            </a:r>
            <a:r>
              <a:rPr lang="it-IT" u="sng" dirty="0"/>
              <a:t>per mantenere il saldo di bilancio strutturale coerente con l’</a:t>
            </a:r>
            <a:r>
              <a:rPr lang="it-IT" b="1" u="sng" dirty="0"/>
              <a:t>Obiettivo di Medio Termine</a:t>
            </a:r>
            <a:r>
              <a:rPr lang="it-IT" dirty="0"/>
              <a:t> (OMT o MTO in inglese) o nel caso il Paese non sia all’OMT, per effettuare l’aggiustamento strutturale necessario alla convergenza.</a:t>
            </a:r>
          </a:p>
          <a:p>
            <a:r>
              <a:rPr lang="it-IT" b="1" dirty="0"/>
              <a:t>la regola fissa un tetto alla crescita della spesa pubblica </a:t>
            </a:r>
            <a:r>
              <a:rPr lang="it-IT" dirty="0"/>
              <a:t>che, se perseguito, permetterebbe al paese di realizzare un saldo strutturale tale da convergere all’OMT</a:t>
            </a:r>
          </a:p>
          <a:p>
            <a:r>
              <a:rPr lang="it-IT" dirty="0"/>
              <a:t>Occorre calcolare quindi due aggregati di spesa: </a:t>
            </a:r>
          </a:p>
          <a:p>
            <a:pPr lvl="1"/>
            <a:r>
              <a:rPr lang="it-IT" dirty="0">
                <a:highlight>
                  <a:srgbClr val="FFFF00"/>
                </a:highlight>
              </a:rPr>
              <a:t>G</a:t>
            </a:r>
            <a:r>
              <a:rPr lang="it-IT" dirty="0"/>
              <a:t>= Spesa PA-(spesa per interessi + </a:t>
            </a:r>
            <a:r>
              <a:rPr lang="it-IT" b="1" dirty="0"/>
              <a:t>spesa programmi UE </a:t>
            </a:r>
            <a:r>
              <a:rPr lang="it-IT" dirty="0"/>
              <a:t>+ </a:t>
            </a:r>
            <a:r>
              <a:rPr lang="it-IT" b="1" dirty="0"/>
              <a:t>media su 4 anni della spesa per investimenti </a:t>
            </a:r>
            <a:r>
              <a:rPr lang="it-IT" dirty="0"/>
              <a:t>+ </a:t>
            </a:r>
            <a:r>
              <a:rPr lang="it-IT" b="1" dirty="0"/>
              <a:t>spesa per sussidi di disoccupazione</a:t>
            </a:r>
            <a:r>
              <a:rPr lang="it-IT" dirty="0"/>
              <a:t>)</a:t>
            </a:r>
          </a:p>
          <a:p>
            <a:pPr lvl="1"/>
            <a:r>
              <a:rPr lang="it-IT" dirty="0" err="1">
                <a:highlight>
                  <a:srgbClr val="FFFF00"/>
                </a:highlight>
              </a:rPr>
              <a:t>Gn</a:t>
            </a:r>
            <a:r>
              <a:rPr lang="it-IT" dirty="0"/>
              <a:t>=G-(entrate discrezionali </a:t>
            </a:r>
            <a:r>
              <a:rPr lang="it-IT" u="sng" dirty="0"/>
              <a:t>al netto delle una-tantum</a:t>
            </a:r>
            <a:r>
              <a:rPr lang="it-IT" dirty="0"/>
              <a:t>)</a:t>
            </a:r>
          </a:p>
          <a:p>
            <a:r>
              <a:rPr lang="it-IT" dirty="0"/>
              <a:t>Quindi il tasso di crescita della spesa per </a:t>
            </a:r>
            <a:r>
              <a:rPr lang="it-IT" dirty="0">
                <a:highlight>
                  <a:srgbClr val="FFFF00"/>
                </a:highlight>
              </a:rPr>
              <a:t>l’OMT </a:t>
            </a:r>
            <a:r>
              <a:rPr lang="it-IT" dirty="0"/>
              <a:t>in ogni anno è: </a:t>
            </a:r>
            <a:r>
              <a:rPr lang="it-IT" dirty="0" err="1">
                <a:highlight>
                  <a:srgbClr val="FFFF00"/>
                </a:highlight>
              </a:rPr>
              <a:t>TS</a:t>
            </a:r>
            <a:r>
              <a:rPr lang="it-IT" baseline="-25000" dirty="0" err="1">
                <a:highlight>
                  <a:srgbClr val="FFFF00"/>
                </a:highlight>
              </a:rPr>
              <a:t>t</a:t>
            </a:r>
            <a:r>
              <a:rPr lang="it-IT" dirty="0">
                <a:highlight>
                  <a:srgbClr val="FFFF00"/>
                </a:highlight>
              </a:rPr>
              <a:t>=Gn</a:t>
            </a:r>
            <a:r>
              <a:rPr lang="it-IT" baseline="-25000" dirty="0">
                <a:highlight>
                  <a:srgbClr val="FFFF00"/>
                </a:highlight>
              </a:rPr>
              <a:t>t</a:t>
            </a:r>
            <a:r>
              <a:rPr lang="it-IT" dirty="0">
                <a:highlight>
                  <a:srgbClr val="FFFF00"/>
                </a:highlight>
              </a:rPr>
              <a:t>-G</a:t>
            </a:r>
            <a:r>
              <a:rPr lang="it-IT" baseline="-25000" dirty="0">
                <a:highlight>
                  <a:srgbClr val="FFFF00"/>
                </a:highlight>
              </a:rPr>
              <a:t>t-1</a:t>
            </a:r>
          </a:p>
          <a:p>
            <a:endParaRPr lang="it-IT" dirty="0"/>
          </a:p>
        </p:txBody>
      </p:sp>
      <p:sp>
        <p:nvSpPr>
          <p:cNvPr id="4" name="Rettangolo 3">
            <a:extLst>
              <a:ext uri="{FF2B5EF4-FFF2-40B4-BE49-F238E27FC236}">
                <a16:creationId xmlns:a16="http://schemas.microsoft.com/office/drawing/2014/main" id="{BC10620A-9752-4E4B-9CF1-D95A2ABF4DE4}"/>
              </a:ext>
            </a:extLst>
          </p:cNvPr>
          <p:cNvSpPr/>
          <p:nvPr/>
        </p:nvSpPr>
        <p:spPr>
          <a:xfrm>
            <a:off x="438912" y="6169709"/>
            <a:ext cx="9070848" cy="646331"/>
          </a:xfrm>
          <a:prstGeom prst="rect">
            <a:avLst/>
          </a:prstGeom>
        </p:spPr>
        <p:txBody>
          <a:bodyPr wrap="square">
            <a:spAutoFit/>
          </a:bodyPr>
          <a:lstStyle/>
          <a:p>
            <a:r>
              <a:rPr lang="it-IT" dirty="0"/>
              <a:t>(*) Rif. Bibliografico: </a:t>
            </a:r>
            <a:r>
              <a:rPr lang="it-IT" dirty="0">
                <a:hlinkClick r:id="rId2"/>
              </a:rPr>
              <a:t>https://www.rgs.mef.gov.it/_Documenti/VERSIONE-I/Attivit--i/Contabilit_e_finanza_pubblica/DEF/2022/Nota-Metodologica-2022.pdf</a:t>
            </a:r>
            <a:r>
              <a:rPr lang="it-IT" dirty="0"/>
              <a:t> </a:t>
            </a:r>
          </a:p>
        </p:txBody>
      </p:sp>
    </p:spTree>
    <p:extLst>
      <p:ext uri="{BB962C8B-B14F-4D97-AF65-F5344CB8AC3E}">
        <p14:creationId xmlns:p14="http://schemas.microsoft.com/office/powerpoint/2010/main" val="3390974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EB9744-B4BD-4EBD-B4EB-B83623A3FB9E}"/>
              </a:ext>
            </a:extLst>
          </p:cNvPr>
          <p:cNvSpPr>
            <a:spLocks noGrp="1"/>
          </p:cNvSpPr>
          <p:nvPr>
            <p:ph type="title"/>
          </p:nvPr>
        </p:nvSpPr>
        <p:spPr/>
        <p:txBody>
          <a:bodyPr/>
          <a:lstStyle/>
          <a:p>
            <a:r>
              <a:rPr lang="it-IT" dirty="0"/>
              <a:t>La regola della spesa (</a:t>
            </a:r>
            <a:r>
              <a:rPr lang="it-IT" dirty="0" err="1"/>
              <a:t>cont</a:t>
            </a:r>
            <a:r>
              <a:rPr lang="it-IT" dirty="0"/>
              <a:t>.)</a:t>
            </a:r>
          </a:p>
        </p:txBody>
      </p:sp>
      <p:sp>
        <p:nvSpPr>
          <p:cNvPr id="3" name="Segnaposto contenuto 2">
            <a:extLst>
              <a:ext uri="{FF2B5EF4-FFF2-40B4-BE49-F238E27FC236}">
                <a16:creationId xmlns:a16="http://schemas.microsoft.com/office/drawing/2014/main" id="{2C9A0145-AD57-4DE5-8EDA-93AA379B3E90}"/>
              </a:ext>
            </a:extLst>
          </p:cNvPr>
          <p:cNvSpPr>
            <a:spLocks noGrp="1"/>
          </p:cNvSpPr>
          <p:nvPr>
            <p:ph idx="1"/>
          </p:nvPr>
        </p:nvSpPr>
        <p:spPr>
          <a:xfrm>
            <a:off x="838200" y="1636940"/>
            <a:ext cx="10515600" cy="4351338"/>
          </a:xfrm>
        </p:spPr>
        <p:txBody>
          <a:bodyPr>
            <a:normAutofit fontScale="92500" lnSpcReduction="10000"/>
          </a:bodyPr>
          <a:lstStyle/>
          <a:p>
            <a:r>
              <a:rPr lang="it-IT" dirty="0"/>
              <a:t>Per chi non ha raggiunto la regola OMT, si fissa un valore di riferimento annuale (</a:t>
            </a:r>
            <a:r>
              <a:rPr lang="it-IT" i="1" dirty="0" err="1"/>
              <a:t>expenditure</a:t>
            </a:r>
            <a:r>
              <a:rPr lang="it-IT" i="1" dirty="0"/>
              <a:t> benchmark o </a:t>
            </a:r>
            <a:r>
              <a:rPr lang="it-IT" i="1" dirty="0" err="1"/>
              <a:t>EB</a:t>
            </a:r>
            <a:r>
              <a:rPr lang="it-IT" i="1" baseline="-25000" dirty="0" err="1"/>
              <a:t>t</a:t>
            </a:r>
            <a:r>
              <a:rPr lang="it-IT" dirty="0"/>
              <a:t>) che indica il tasso di crescita massimo della spesa pubblica </a:t>
            </a:r>
            <a:r>
              <a:rPr lang="it-IT" u="sng" dirty="0"/>
              <a:t>corretto per la matrice delle condizioni economiche</a:t>
            </a:r>
            <a:r>
              <a:rPr lang="it-IT" dirty="0"/>
              <a:t>, per cui occorrono le seguenti variabili: </a:t>
            </a:r>
          </a:p>
          <a:p>
            <a:pPr lvl="1"/>
            <a:r>
              <a:rPr lang="it-IT" dirty="0"/>
              <a:t>i) il valore medio della crescita del PIL potenziale su 10 anni (5 anni precedenti e 4 anni successivi all’anno base);</a:t>
            </a:r>
          </a:p>
          <a:p>
            <a:pPr lvl="1"/>
            <a:r>
              <a:rPr lang="it-IT" dirty="0"/>
              <a:t>ii) il margine di convergenza che tiene conto dell’aggiustamento fiscale richiesto ai paesi che non hanno raggiunto l’OMT</a:t>
            </a:r>
          </a:p>
          <a:p>
            <a:r>
              <a:rPr lang="it-IT" dirty="0"/>
              <a:t>Il PSC confronta </a:t>
            </a:r>
            <a:r>
              <a:rPr lang="it-IT" dirty="0" err="1"/>
              <a:t>EB</a:t>
            </a:r>
            <a:r>
              <a:rPr lang="it-IT" baseline="-25000" dirty="0" err="1"/>
              <a:t>t</a:t>
            </a:r>
            <a:r>
              <a:rPr lang="it-IT" dirty="0"/>
              <a:t> e </a:t>
            </a:r>
            <a:r>
              <a:rPr lang="it-IT" dirty="0" err="1"/>
              <a:t>TS</a:t>
            </a:r>
            <a:r>
              <a:rPr lang="it-IT" baseline="-25000" dirty="0" err="1"/>
              <a:t>t</a:t>
            </a:r>
            <a:r>
              <a:rPr lang="it-IT" baseline="-25000" dirty="0"/>
              <a:t>  </a:t>
            </a:r>
            <a:r>
              <a:rPr lang="it-IT" dirty="0"/>
              <a:t>moltiplicando la differenza o deviazione (</a:t>
            </a:r>
            <a:r>
              <a:rPr lang="it-IT" b="1" dirty="0" err="1"/>
              <a:t>DB</a:t>
            </a:r>
            <a:r>
              <a:rPr lang="it-IT" b="1" baseline="-25000" dirty="0" err="1"/>
              <a:t>t</a:t>
            </a:r>
            <a:r>
              <a:rPr lang="it-IT" dirty="0"/>
              <a:t>) per  la spesa del periodo precedente (G</a:t>
            </a:r>
            <a:r>
              <a:rPr lang="it-IT" baseline="-25000" dirty="0"/>
              <a:t>t-1</a:t>
            </a:r>
            <a:r>
              <a:rPr lang="it-IT" dirty="0"/>
              <a:t>) rapportandolo al PIL: se la deviazione è superiore a 0,5 punti su un anno o a 0,25 su due anni, allora occorrono interventi sulla riduzione della spesa per rispettare l’OMT.</a:t>
            </a:r>
          </a:p>
        </p:txBody>
      </p:sp>
      <p:sp>
        <p:nvSpPr>
          <p:cNvPr id="4" name="Freccia in giù 3">
            <a:extLst>
              <a:ext uri="{FF2B5EF4-FFF2-40B4-BE49-F238E27FC236}">
                <a16:creationId xmlns:a16="http://schemas.microsoft.com/office/drawing/2014/main" id="{81144FC2-CA04-4F4F-A332-454A73113B40}"/>
              </a:ext>
            </a:extLst>
          </p:cNvPr>
          <p:cNvSpPr/>
          <p:nvPr/>
        </p:nvSpPr>
        <p:spPr>
          <a:xfrm>
            <a:off x="5471886" y="5597034"/>
            <a:ext cx="546705" cy="2951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a:extLst>
              <a:ext uri="{FF2B5EF4-FFF2-40B4-BE49-F238E27FC236}">
                <a16:creationId xmlns:a16="http://schemas.microsoft.com/office/drawing/2014/main" id="{389E33AC-7255-4F4A-B738-C6467FE3DF5C}"/>
              </a:ext>
            </a:extLst>
          </p:cNvPr>
          <p:cNvSpPr/>
          <p:nvPr/>
        </p:nvSpPr>
        <p:spPr>
          <a:xfrm>
            <a:off x="2382762" y="5988278"/>
            <a:ext cx="7017657" cy="707886"/>
          </a:xfrm>
          <a:prstGeom prst="rect">
            <a:avLst/>
          </a:prstGeom>
          <a:solidFill>
            <a:srgbClr val="92D050"/>
          </a:solidFill>
        </p:spPr>
        <p:txBody>
          <a:bodyPr wrap="square">
            <a:spAutoFit/>
          </a:bodyPr>
          <a:lstStyle/>
          <a:p>
            <a:r>
              <a:rPr lang="it-IT" sz="2000" b="1" dirty="0">
                <a:latin typeface="TrebuchetMS"/>
              </a:rPr>
              <a:t>La regola della spesa del PSC mira ad allineare la crescita della spesa primaria alla crescita economica di lungo periodo</a:t>
            </a:r>
            <a:endParaRPr lang="it-IT" sz="2000" b="1" dirty="0"/>
          </a:p>
        </p:txBody>
      </p:sp>
    </p:spTree>
    <p:extLst>
      <p:ext uri="{BB962C8B-B14F-4D97-AF65-F5344CB8AC3E}">
        <p14:creationId xmlns:p14="http://schemas.microsoft.com/office/powerpoint/2010/main" val="8515161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52B4AC-187E-4A80-A15A-565B66F13F5E}"/>
              </a:ext>
            </a:extLst>
          </p:cNvPr>
          <p:cNvSpPr>
            <a:spLocks noGrp="1"/>
          </p:cNvSpPr>
          <p:nvPr>
            <p:ph type="title"/>
          </p:nvPr>
        </p:nvSpPr>
        <p:spPr/>
        <p:txBody>
          <a:bodyPr>
            <a:normAutofit/>
          </a:bodyPr>
          <a:lstStyle/>
          <a:p>
            <a:r>
              <a:rPr lang="it-IT" dirty="0"/>
              <a:t>Gli indicatori della sorveglianza fiscale nel DEF (p. 70 Programma di stabilità 2022) </a:t>
            </a:r>
          </a:p>
        </p:txBody>
      </p:sp>
      <p:sp>
        <p:nvSpPr>
          <p:cNvPr id="4" name="Rettangolo 3">
            <a:extLst>
              <a:ext uri="{FF2B5EF4-FFF2-40B4-BE49-F238E27FC236}">
                <a16:creationId xmlns:a16="http://schemas.microsoft.com/office/drawing/2014/main" id="{BD258464-3F62-4465-B37D-41131AF508C8}"/>
              </a:ext>
            </a:extLst>
          </p:cNvPr>
          <p:cNvSpPr/>
          <p:nvPr/>
        </p:nvSpPr>
        <p:spPr>
          <a:xfrm>
            <a:off x="8579104" y="1862943"/>
            <a:ext cx="3470656" cy="923330"/>
          </a:xfrm>
          <a:prstGeom prst="rect">
            <a:avLst/>
          </a:prstGeom>
        </p:spPr>
        <p:txBody>
          <a:bodyPr wrap="square">
            <a:spAutoFit/>
          </a:bodyPr>
          <a:lstStyle/>
          <a:p>
            <a:r>
              <a:rPr lang="it-IT" dirty="0"/>
              <a:t>Revisioni. </a:t>
            </a:r>
            <a:r>
              <a:rPr lang="it-IT" dirty="0">
                <a:hlinkClick r:id="rId2"/>
              </a:rPr>
              <a:t>https://www.istat.it/it/files//2023/03/PIL-e-indebitamento-AP.pdf</a:t>
            </a:r>
            <a:r>
              <a:rPr lang="it-IT" dirty="0"/>
              <a:t> </a:t>
            </a:r>
          </a:p>
        </p:txBody>
      </p:sp>
      <p:pic>
        <p:nvPicPr>
          <p:cNvPr id="5" name="Immagine 4">
            <a:extLst>
              <a:ext uri="{FF2B5EF4-FFF2-40B4-BE49-F238E27FC236}">
                <a16:creationId xmlns:a16="http://schemas.microsoft.com/office/drawing/2014/main" id="{65B8FD21-4C26-487D-BA49-B764361DDD05}"/>
              </a:ext>
            </a:extLst>
          </p:cNvPr>
          <p:cNvPicPr>
            <a:picLocks noChangeAspect="1"/>
          </p:cNvPicPr>
          <p:nvPr/>
        </p:nvPicPr>
        <p:blipFill>
          <a:blip r:embed="rId3"/>
          <a:stretch>
            <a:fillRect/>
          </a:stretch>
        </p:blipFill>
        <p:spPr>
          <a:xfrm>
            <a:off x="421009" y="1637792"/>
            <a:ext cx="8009533" cy="5031231"/>
          </a:xfrm>
          <a:prstGeom prst="rect">
            <a:avLst/>
          </a:prstGeom>
        </p:spPr>
      </p:pic>
      <p:sp>
        <p:nvSpPr>
          <p:cNvPr id="6" name="Rettangolo 5">
            <a:extLst>
              <a:ext uri="{FF2B5EF4-FFF2-40B4-BE49-F238E27FC236}">
                <a16:creationId xmlns:a16="http://schemas.microsoft.com/office/drawing/2014/main" id="{94F1A07E-A868-45C7-9CBA-3C8FD3DC75DF}"/>
              </a:ext>
            </a:extLst>
          </p:cNvPr>
          <p:cNvSpPr/>
          <p:nvPr/>
        </p:nvSpPr>
        <p:spPr>
          <a:xfrm>
            <a:off x="5291328" y="2324608"/>
            <a:ext cx="1072896" cy="203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a:extLst>
              <a:ext uri="{FF2B5EF4-FFF2-40B4-BE49-F238E27FC236}">
                <a16:creationId xmlns:a16="http://schemas.microsoft.com/office/drawing/2014/main" id="{3B167554-1F73-4D78-9855-C9435D420314}"/>
              </a:ext>
            </a:extLst>
          </p:cNvPr>
          <p:cNvSpPr/>
          <p:nvPr/>
        </p:nvSpPr>
        <p:spPr>
          <a:xfrm>
            <a:off x="5982208" y="3800474"/>
            <a:ext cx="382016" cy="584581"/>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Freccia a sinistra 7">
            <a:extLst>
              <a:ext uri="{FF2B5EF4-FFF2-40B4-BE49-F238E27FC236}">
                <a16:creationId xmlns:a16="http://schemas.microsoft.com/office/drawing/2014/main" id="{FB51875F-3939-470E-90F0-AB6BF5255D3E}"/>
              </a:ext>
            </a:extLst>
          </p:cNvPr>
          <p:cNvSpPr/>
          <p:nvPr/>
        </p:nvSpPr>
        <p:spPr>
          <a:xfrm>
            <a:off x="8367776" y="2324608"/>
            <a:ext cx="182880" cy="203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9FFBBE2D-1DF5-474D-AB0A-69388CF2F511}"/>
              </a:ext>
            </a:extLst>
          </p:cNvPr>
          <p:cNvSpPr/>
          <p:nvPr/>
        </p:nvSpPr>
        <p:spPr>
          <a:xfrm>
            <a:off x="5291328" y="4414519"/>
            <a:ext cx="1072896" cy="2032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mc:Choice xmlns:p14="http://schemas.microsoft.com/office/powerpoint/2010/main" Requires="p14">
          <p:contentPart p14:bwMode="auto" r:id="rId4">
            <p14:nvContentPartPr>
              <p14:cNvPr id="10" name="Input penna 9">
                <a:extLst>
                  <a:ext uri="{FF2B5EF4-FFF2-40B4-BE49-F238E27FC236}">
                    <a16:creationId xmlns:a16="http://schemas.microsoft.com/office/drawing/2014/main" id="{F9B05181-48C2-4497-99F0-FC803B782AF0}"/>
                  </a:ext>
                </a:extLst>
              </p14:cNvPr>
              <p14:cNvContentPartPr/>
              <p14:nvPr/>
            </p14:nvContentPartPr>
            <p14:xfrm>
              <a:off x="662048" y="4482336"/>
              <a:ext cx="765720" cy="20880"/>
            </p14:xfrm>
          </p:contentPart>
        </mc:Choice>
        <mc:Fallback>
          <p:pic>
            <p:nvPicPr>
              <p:cNvPr id="10" name="Input penna 9">
                <a:extLst>
                  <a:ext uri="{FF2B5EF4-FFF2-40B4-BE49-F238E27FC236}">
                    <a16:creationId xmlns:a16="http://schemas.microsoft.com/office/drawing/2014/main" id="{F9B05181-48C2-4497-99F0-FC803B782AF0}"/>
                  </a:ext>
                </a:extLst>
              </p:cNvPr>
              <p:cNvPicPr/>
              <p:nvPr/>
            </p:nvPicPr>
            <p:blipFill>
              <a:blip r:embed="rId5"/>
              <a:stretch>
                <a:fillRect/>
              </a:stretch>
            </p:blipFill>
            <p:spPr>
              <a:xfrm>
                <a:off x="644408" y="4446336"/>
                <a:ext cx="80136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1" name="Input penna 10">
                <a:extLst>
                  <a:ext uri="{FF2B5EF4-FFF2-40B4-BE49-F238E27FC236}">
                    <a16:creationId xmlns:a16="http://schemas.microsoft.com/office/drawing/2014/main" id="{62D15E37-07AB-4184-98B1-7C1926856BEB}"/>
                  </a:ext>
                </a:extLst>
              </p14:cNvPr>
              <p14:cNvContentPartPr/>
              <p14:nvPr/>
            </p14:nvContentPartPr>
            <p14:xfrm>
              <a:off x="784448" y="5271096"/>
              <a:ext cx="1829880" cy="78480"/>
            </p14:xfrm>
          </p:contentPart>
        </mc:Choice>
        <mc:Fallback>
          <p:pic>
            <p:nvPicPr>
              <p:cNvPr id="11" name="Input penna 10">
                <a:extLst>
                  <a:ext uri="{FF2B5EF4-FFF2-40B4-BE49-F238E27FC236}">
                    <a16:creationId xmlns:a16="http://schemas.microsoft.com/office/drawing/2014/main" id="{62D15E37-07AB-4184-98B1-7C1926856BEB}"/>
                  </a:ext>
                </a:extLst>
              </p:cNvPr>
              <p:cNvPicPr/>
              <p:nvPr/>
            </p:nvPicPr>
            <p:blipFill>
              <a:blip r:embed="rId7"/>
              <a:stretch>
                <a:fillRect/>
              </a:stretch>
            </p:blipFill>
            <p:spPr>
              <a:xfrm>
                <a:off x="766448" y="5235096"/>
                <a:ext cx="186552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2" name="Input penna 11">
                <a:extLst>
                  <a:ext uri="{FF2B5EF4-FFF2-40B4-BE49-F238E27FC236}">
                    <a16:creationId xmlns:a16="http://schemas.microsoft.com/office/drawing/2014/main" id="{4CF29111-7CAC-47A7-BF67-9DD3147AD3AF}"/>
                  </a:ext>
                </a:extLst>
              </p14:cNvPr>
              <p14:cNvContentPartPr/>
              <p14:nvPr/>
            </p14:nvContentPartPr>
            <p14:xfrm>
              <a:off x="495368" y="3665496"/>
              <a:ext cx="2979000" cy="90360"/>
            </p14:xfrm>
          </p:contentPart>
        </mc:Choice>
        <mc:Fallback>
          <p:pic>
            <p:nvPicPr>
              <p:cNvPr id="12" name="Input penna 11">
                <a:extLst>
                  <a:ext uri="{FF2B5EF4-FFF2-40B4-BE49-F238E27FC236}">
                    <a16:creationId xmlns:a16="http://schemas.microsoft.com/office/drawing/2014/main" id="{4CF29111-7CAC-47A7-BF67-9DD3147AD3AF}"/>
                  </a:ext>
                </a:extLst>
              </p:cNvPr>
              <p:cNvPicPr/>
              <p:nvPr/>
            </p:nvPicPr>
            <p:blipFill>
              <a:blip r:embed="rId9"/>
              <a:stretch>
                <a:fillRect/>
              </a:stretch>
            </p:blipFill>
            <p:spPr>
              <a:xfrm>
                <a:off x="477728" y="3629856"/>
                <a:ext cx="301464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3" name="Input penna 12">
                <a:extLst>
                  <a:ext uri="{FF2B5EF4-FFF2-40B4-BE49-F238E27FC236}">
                    <a16:creationId xmlns:a16="http://schemas.microsoft.com/office/drawing/2014/main" id="{FB8E0256-4E7E-43A0-B7A4-24575D7A7D92}"/>
                  </a:ext>
                </a:extLst>
              </p14:cNvPr>
              <p14:cNvContentPartPr/>
              <p14:nvPr/>
            </p14:nvContentPartPr>
            <p14:xfrm>
              <a:off x="499688" y="3603576"/>
              <a:ext cx="2994120" cy="58680"/>
            </p14:xfrm>
          </p:contentPart>
        </mc:Choice>
        <mc:Fallback>
          <p:pic>
            <p:nvPicPr>
              <p:cNvPr id="13" name="Input penna 12">
                <a:extLst>
                  <a:ext uri="{FF2B5EF4-FFF2-40B4-BE49-F238E27FC236}">
                    <a16:creationId xmlns:a16="http://schemas.microsoft.com/office/drawing/2014/main" id="{FB8E0256-4E7E-43A0-B7A4-24575D7A7D92}"/>
                  </a:ext>
                </a:extLst>
              </p:cNvPr>
              <p:cNvPicPr/>
              <p:nvPr/>
            </p:nvPicPr>
            <p:blipFill>
              <a:blip r:embed="rId11"/>
              <a:stretch>
                <a:fillRect/>
              </a:stretch>
            </p:blipFill>
            <p:spPr>
              <a:xfrm>
                <a:off x="482048" y="3567576"/>
                <a:ext cx="302976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4" name="Input penna 13">
                <a:extLst>
                  <a:ext uri="{FF2B5EF4-FFF2-40B4-BE49-F238E27FC236}">
                    <a16:creationId xmlns:a16="http://schemas.microsoft.com/office/drawing/2014/main" id="{3CCA6452-8519-4ABF-91FE-07BD81231025}"/>
                  </a:ext>
                </a:extLst>
              </p14:cNvPr>
              <p14:cNvContentPartPr/>
              <p14:nvPr/>
            </p14:nvContentPartPr>
            <p14:xfrm>
              <a:off x="1393568" y="3644976"/>
              <a:ext cx="1639800" cy="9000"/>
            </p14:xfrm>
          </p:contentPart>
        </mc:Choice>
        <mc:Fallback>
          <p:pic>
            <p:nvPicPr>
              <p:cNvPr id="14" name="Input penna 13">
                <a:extLst>
                  <a:ext uri="{FF2B5EF4-FFF2-40B4-BE49-F238E27FC236}">
                    <a16:creationId xmlns:a16="http://schemas.microsoft.com/office/drawing/2014/main" id="{3CCA6452-8519-4ABF-91FE-07BD81231025}"/>
                  </a:ext>
                </a:extLst>
              </p:cNvPr>
              <p:cNvPicPr/>
              <p:nvPr/>
            </p:nvPicPr>
            <p:blipFill>
              <a:blip r:embed="rId13"/>
              <a:stretch>
                <a:fillRect/>
              </a:stretch>
            </p:blipFill>
            <p:spPr>
              <a:xfrm>
                <a:off x="1375928" y="3608976"/>
                <a:ext cx="167544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5" name="Input penna 14">
                <a:extLst>
                  <a:ext uri="{FF2B5EF4-FFF2-40B4-BE49-F238E27FC236}">
                    <a16:creationId xmlns:a16="http://schemas.microsoft.com/office/drawing/2014/main" id="{3FF38F88-C9FD-4877-AB31-716426E98B37}"/>
                  </a:ext>
                </a:extLst>
              </p14:cNvPr>
              <p14:cNvContentPartPr/>
              <p14:nvPr/>
            </p14:nvContentPartPr>
            <p14:xfrm>
              <a:off x="1848968" y="3661536"/>
              <a:ext cx="1372680" cy="41040"/>
            </p14:xfrm>
          </p:contentPart>
        </mc:Choice>
        <mc:Fallback>
          <p:pic>
            <p:nvPicPr>
              <p:cNvPr id="15" name="Input penna 14">
                <a:extLst>
                  <a:ext uri="{FF2B5EF4-FFF2-40B4-BE49-F238E27FC236}">
                    <a16:creationId xmlns:a16="http://schemas.microsoft.com/office/drawing/2014/main" id="{3FF38F88-C9FD-4877-AB31-716426E98B37}"/>
                  </a:ext>
                </a:extLst>
              </p:cNvPr>
              <p:cNvPicPr/>
              <p:nvPr/>
            </p:nvPicPr>
            <p:blipFill>
              <a:blip r:embed="rId15"/>
              <a:stretch>
                <a:fillRect/>
              </a:stretch>
            </p:blipFill>
            <p:spPr>
              <a:xfrm>
                <a:off x="1831328" y="3625896"/>
                <a:ext cx="14083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6" name="Input penna 15">
                <a:extLst>
                  <a:ext uri="{FF2B5EF4-FFF2-40B4-BE49-F238E27FC236}">
                    <a16:creationId xmlns:a16="http://schemas.microsoft.com/office/drawing/2014/main" id="{5D3E53ED-3326-4A39-A97B-7C1BE6FC215C}"/>
                  </a:ext>
                </a:extLst>
              </p14:cNvPr>
              <p14:cNvContentPartPr/>
              <p14:nvPr/>
            </p14:nvContentPartPr>
            <p14:xfrm>
              <a:off x="459008" y="3681336"/>
              <a:ext cx="830520" cy="4680"/>
            </p14:xfrm>
          </p:contentPart>
        </mc:Choice>
        <mc:Fallback>
          <p:pic>
            <p:nvPicPr>
              <p:cNvPr id="16" name="Input penna 15">
                <a:extLst>
                  <a:ext uri="{FF2B5EF4-FFF2-40B4-BE49-F238E27FC236}">
                    <a16:creationId xmlns:a16="http://schemas.microsoft.com/office/drawing/2014/main" id="{5D3E53ED-3326-4A39-A97B-7C1BE6FC215C}"/>
                  </a:ext>
                </a:extLst>
              </p:cNvPr>
              <p:cNvPicPr/>
              <p:nvPr/>
            </p:nvPicPr>
            <p:blipFill>
              <a:blip r:embed="rId17"/>
              <a:stretch>
                <a:fillRect/>
              </a:stretch>
            </p:blipFill>
            <p:spPr>
              <a:xfrm>
                <a:off x="441368" y="3645696"/>
                <a:ext cx="86616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7" name="Input penna 16">
                <a:extLst>
                  <a:ext uri="{FF2B5EF4-FFF2-40B4-BE49-F238E27FC236}">
                    <a16:creationId xmlns:a16="http://schemas.microsoft.com/office/drawing/2014/main" id="{112D61E1-3769-4F64-8B63-C245A57263E3}"/>
                  </a:ext>
                </a:extLst>
              </p14:cNvPr>
              <p14:cNvContentPartPr/>
              <p14:nvPr/>
            </p14:nvContentPartPr>
            <p14:xfrm>
              <a:off x="475208" y="3624816"/>
              <a:ext cx="3020760" cy="118440"/>
            </p14:xfrm>
          </p:contentPart>
        </mc:Choice>
        <mc:Fallback>
          <p:pic>
            <p:nvPicPr>
              <p:cNvPr id="17" name="Input penna 16">
                <a:extLst>
                  <a:ext uri="{FF2B5EF4-FFF2-40B4-BE49-F238E27FC236}">
                    <a16:creationId xmlns:a16="http://schemas.microsoft.com/office/drawing/2014/main" id="{112D61E1-3769-4F64-8B63-C245A57263E3}"/>
                  </a:ext>
                </a:extLst>
              </p:cNvPr>
              <p:cNvPicPr/>
              <p:nvPr/>
            </p:nvPicPr>
            <p:blipFill>
              <a:blip r:embed="rId19"/>
              <a:stretch>
                <a:fillRect/>
              </a:stretch>
            </p:blipFill>
            <p:spPr>
              <a:xfrm>
                <a:off x="457208" y="3588816"/>
                <a:ext cx="3056400" cy="190080"/>
              </a:xfrm>
              <a:prstGeom prst="rect">
                <a:avLst/>
              </a:prstGeom>
            </p:spPr>
          </p:pic>
        </mc:Fallback>
      </mc:AlternateContent>
      <p:sp>
        <p:nvSpPr>
          <p:cNvPr id="18" name="Rettangolo con angoli arrotondati 17">
            <a:extLst>
              <a:ext uri="{FF2B5EF4-FFF2-40B4-BE49-F238E27FC236}">
                <a16:creationId xmlns:a16="http://schemas.microsoft.com/office/drawing/2014/main" id="{19E8555B-2638-44B7-8DB5-7C2338C8166C}"/>
              </a:ext>
            </a:extLst>
          </p:cNvPr>
          <p:cNvSpPr/>
          <p:nvPr/>
        </p:nvSpPr>
        <p:spPr>
          <a:xfrm>
            <a:off x="5291328" y="3373120"/>
            <a:ext cx="1072896" cy="20320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Freccia a sinistra 18">
            <a:extLst>
              <a:ext uri="{FF2B5EF4-FFF2-40B4-BE49-F238E27FC236}">
                <a16:creationId xmlns:a16="http://schemas.microsoft.com/office/drawing/2014/main" id="{30BA76A9-54D1-4857-8D6B-72DAA47E02C0}"/>
              </a:ext>
            </a:extLst>
          </p:cNvPr>
          <p:cNvSpPr/>
          <p:nvPr/>
        </p:nvSpPr>
        <p:spPr>
          <a:xfrm>
            <a:off x="8468541" y="2607564"/>
            <a:ext cx="3165856" cy="172262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t>Si nota l’aumento «consistente» del PIL potenziale per effetto della crescita dell’ultimo decennio</a:t>
            </a:r>
          </a:p>
        </p:txBody>
      </p:sp>
      <p:sp>
        <p:nvSpPr>
          <p:cNvPr id="20" name="Rettangolo 19">
            <a:extLst>
              <a:ext uri="{FF2B5EF4-FFF2-40B4-BE49-F238E27FC236}">
                <a16:creationId xmlns:a16="http://schemas.microsoft.com/office/drawing/2014/main" id="{4BE2C253-3070-4B8C-B4F7-9DC6579D3419}"/>
              </a:ext>
            </a:extLst>
          </p:cNvPr>
          <p:cNvSpPr/>
          <p:nvPr/>
        </p:nvSpPr>
        <p:spPr>
          <a:xfrm>
            <a:off x="8742784" y="4297670"/>
            <a:ext cx="2120517" cy="369332"/>
          </a:xfrm>
          <a:prstGeom prst="rect">
            <a:avLst/>
          </a:prstGeom>
          <a:solidFill>
            <a:srgbClr val="FFFF00"/>
          </a:solidFill>
        </p:spPr>
        <p:txBody>
          <a:bodyPr wrap="none">
            <a:spAutoFit/>
          </a:bodyPr>
          <a:lstStyle/>
          <a:p>
            <a:r>
              <a:rPr lang="it-IT" dirty="0"/>
              <a:t>d(</a:t>
            </a:r>
            <a:r>
              <a:rPr lang="it-IT" dirty="0" err="1"/>
              <a:t>lnY</a:t>
            </a:r>
            <a:r>
              <a:rPr lang="it-IT" dirty="0"/>
              <a:t> – </a:t>
            </a:r>
            <a:r>
              <a:rPr lang="it-IT" dirty="0" err="1"/>
              <a:t>lnY</a:t>
            </a:r>
            <a:r>
              <a:rPr lang="it-IT" baseline="-25000" dirty="0" err="1"/>
              <a:t>trend</a:t>
            </a:r>
            <a:r>
              <a:rPr lang="it-IT" dirty="0"/>
              <a:t>)= </a:t>
            </a:r>
            <a:r>
              <a:rPr lang="it-IT" dirty="0" err="1"/>
              <a:t>OG</a:t>
            </a:r>
            <a:r>
              <a:rPr lang="it-IT" baseline="-25000" dirty="0" err="1"/>
              <a:t>t</a:t>
            </a:r>
            <a:endParaRPr lang="it-IT" baseline="-25000" dirty="0"/>
          </a:p>
        </p:txBody>
      </p:sp>
      <p:sp>
        <p:nvSpPr>
          <p:cNvPr id="21" name="Rettangolo 20">
            <a:extLst>
              <a:ext uri="{FF2B5EF4-FFF2-40B4-BE49-F238E27FC236}">
                <a16:creationId xmlns:a16="http://schemas.microsoft.com/office/drawing/2014/main" id="{F3137AD0-C5AD-43AC-B6F3-0B830F7DAEFE}"/>
              </a:ext>
            </a:extLst>
          </p:cNvPr>
          <p:cNvSpPr/>
          <p:nvPr/>
        </p:nvSpPr>
        <p:spPr>
          <a:xfrm>
            <a:off x="5291328" y="5214112"/>
            <a:ext cx="1072896" cy="24180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0806157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096D4FA9-12EE-4040-BCC6-B4116ACACF2C}"/>
              </a:ext>
            </a:extLst>
          </p:cNvPr>
          <p:cNvPicPr>
            <a:picLocks noChangeAspect="1"/>
          </p:cNvPicPr>
          <p:nvPr/>
        </p:nvPicPr>
        <p:blipFill>
          <a:blip r:embed="rId2"/>
          <a:stretch>
            <a:fillRect/>
          </a:stretch>
        </p:blipFill>
        <p:spPr>
          <a:xfrm>
            <a:off x="963362" y="287327"/>
            <a:ext cx="8078451" cy="6031119"/>
          </a:xfrm>
          <a:prstGeom prst="rect">
            <a:avLst/>
          </a:prstGeom>
        </p:spPr>
      </p:pic>
      <p:sp>
        <p:nvSpPr>
          <p:cNvPr id="7" name="Rettangolo 6">
            <a:extLst>
              <a:ext uri="{FF2B5EF4-FFF2-40B4-BE49-F238E27FC236}">
                <a16:creationId xmlns:a16="http://schemas.microsoft.com/office/drawing/2014/main" id="{672779E5-D1A3-4E42-B39E-35783FC35088}"/>
              </a:ext>
            </a:extLst>
          </p:cNvPr>
          <p:cNvSpPr/>
          <p:nvPr/>
        </p:nvSpPr>
        <p:spPr>
          <a:xfrm>
            <a:off x="948267" y="1811700"/>
            <a:ext cx="8112901" cy="4007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 name="Rettangolo 7">
            <a:extLst>
              <a:ext uri="{FF2B5EF4-FFF2-40B4-BE49-F238E27FC236}">
                <a16:creationId xmlns:a16="http://schemas.microsoft.com/office/drawing/2014/main" id="{A5C05F78-E150-41EB-BB0A-F6EED243DB00}"/>
              </a:ext>
            </a:extLst>
          </p:cNvPr>
          <p:cNvSpPr/>
          <p:nvPr/>
        </p:nvSpPr>
        <p:spPr>
          <a:xfrm>
            <a:off x="5189341" y="1984186"/>
            <a:ext cx="420914" cy="222552"/>
          </a:xfrm>
          <a:prstGeom prst="rect">
            <a:avLst/>
          </a:prstGeom>
          <a:solidFill>
            <a:srgbClr val="FFFF00">
              <a:alpha val="3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C6588567-F707-454D-85B2-611AD40189F8}"/>
              </a:ext>
            </a:extLst>
          </p:cNvPr>
          <p:cNvSpPr/>
          <p:nvPr/>
        </p:nvSpPr>
        <p:spPr>
          <a:xfrm>
            <a:off x="6884606" y="2002043"/>
            <a:ext cx="420914" cy="222552"/>
          </a:xfrm>
          <a:prstGeom prst="rect">
            <a:avLst/>
          </a:prstGeom>
          <a:solidFill>
            <a:schemeClr val="accent6">
              <a:lumMod val="60000"/>
              <a:lumOff val="40000"/>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a:extLst>
              <a:ext uri="{FF2B5EF4-FFF2-40B4-BE49-F238E27FC236}">
                <a16:creationId xmlns:a16="http://schemas.microsoft.com/office/drawing/2014/main" id="{5AA2C4CA-A925-47CA-A11F-5CC75E483287}"/>
              </a:ext>
            </a:extLst>
          </p:cNvPr>
          <p:cNvSpPr txBox="1"/>
          <p:nvPr/>
        </p:nvSpPr>
        <p:spPr>
          <a:xfrm>
            <a:off x="9080523" y="1962660"/>
            <a:ext cx="1277257" cy="369332"/>
          </a:xfrm>
          <a:prstGeom prst="rect">
            <a:avLst/>
          </a:prstGeom>
          <a:noFill/>
        </p:spPr>
        <p:txBody>
          <a:bodyPr wrap="square" rtlCol="0">
            <a:spAutoFit/>
          </a:bodyPr>
          <a:lstStyle/>
          <a:p>
            <a:r>
              <a:rPr lang="it-IT" dirty="0">
                <a:solidFill>
                  <a:srgbClr val="FF0000"/>
                </a:solidFill>
              </a:rPr>
              <a:t>Su 1 anno</a:t>
            </a:r>
          </a:p>
        </p:txBody>
      </p:sp>
      <p:sp>
        <p:nvSpPr>
          <p:cNvPr id="12" name="CasellaDiTesto 11">
            <a:extLst>
              <a:ext uri="{FF2B5EF4-FFF2-40B4-BE49-F238E27FC236}">
                <a16:creationId xmlns:a16="http://schemas.microsoft.com/office/drawing/2014/main" id="{5FE3B08C-2DFA-4C04-A848-9FE50B405CB8}"/>
              </a:ext>
            </a:extLst>
          </p:cNvPr>
          <p:cNvSpPr txBox="1"/>
          <p:nvPr/>
        </p:nvSpPr>
        <p:spPr>
          <a:xfrm>
            <a:off x="9095618" y="2729860"/>
            <a:ext cx="1277257" cy="369332"/>
          </a:xfrm>
          <a:prstGeom prst="rect">
            <a:avLst/>
          </a:prstGeom>
          <a:noFill/>
        </p:spPr>
        <p:txBody>
          <a:bodyPr wrap="square" rtlCol="0">
            <a:spAutoFit/>
          </a:bodyPr>
          <a:lstStyle/>
          <a:p>
            <a:r>
              <a:rPr lang="it-IT" dirty="0">
                <a:solidFill>
                  <a:srgbClr val="FF0000"/>
                </a:solidFill>
              </a:rPr>
              <a:t>Su 2 anni</a:t>
            </a:r>
          </a:p>
        </p:txBody>
      </p:sp>
      <p:sp>
        <p:nvSpPr>
          <p:cNvPr id="13" name="Rettangolo 12">
            <a:extLst>
              <a:ext uri="{FF2B5EF4-FFF2-40B4-BE49-F238E27FC236}">
                <a16:creationId xmlns:a16="http://schemas.microsoft.com/office/drawing/2014/main" id="{B66B862E-A512-45D9-966A-C45EE11F9741}"/>
              </a:ext>
            </a:extLst>
          </p:cNvPr>
          <p:cNvSpPr/>
          <p:nvPr/>
        </p:nvSpPr>
        <p:spPr>
          <a:xfrm>
            <a:off x="944007" y="2645304"/>
            <a:ext cx="8078451" cy="4597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4" name="Rettangolo 13">
            <a:extLst>
              <a:ext uri="{FF2B5EF4-FFF2-40B4-BE49-F238E27FC236}">
                <a16:creationId xmlns:a16="http://schemas.microsoft.com/office/drawing/2014/main" id="{CE717D29-28E5-4861-ABE5-D286691E4B4E}"/>
              </a:ext>
            </a:extLst>
          </p:cNvPr>
          <p:cNvSpPr/>
          <p:nvPr/>
        </p:nvSpPr>
        <p:spPr>
          <a:xfrm>
            <a:off x="5766816" y="2838008"/>
            <a:ext cx="420914" cy="222552"/>
          </a:xfrm>
          <a:prstGeom prst="rect">
            <a:avLst/>
          </a:prstGeom>
          <a:solidFill>
            <a:srgbClr val="FFFF00">
              <a:alpha val="3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14">
            <a:extLst>
              <a:ext uri="{FF2B5EF4-FFF2-40B4-BE49-F238E27FC236}">
                <a16:creationId xmlns:a16="http://schemas.microsoft.com/office/drawing/2014/main" id="{E066AA9E-A868-4891-8BC1-16CD89BBF93B}"/>
              </a:ext>
            </a:extLst>
          </p:cNvPr>
          <p:cNvSpPr/>
          <p:nvPr/>
        </p:nvSpPr>
        <p:spPr>
          <a:xfrm flipH="1">
            <a:off x="8040815" y="2821317"/>
            <a:ext cx="469779" cy="239485"/>
          </a:xfrm>
          <a:prstGeom prst="rect">
            <a:avLst/>
          </a:prstGeom>
          <a:solidFill>
            <a:srgbClr val="FFFF00">
              <a:alpha val="3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CasellaDiTesto 16">
            <a:extLst>
              <a:ext uri="{FF2B5EF4-FFF2-40B4-BE49-F238E27FC236}">
                <a16:creationId xmlns:a16="http://schemas.microsoft.com/office/drawing/2014/main" id="{2AE3CC8B-FD30-4BE3-811F-5A0E08355D4A}"/>
              </a:ext>
            </a:extLst>
          </p:cNvPr>
          <p:cNvSpPr txBox="1"/>
          <p:nvPr/>
        </p:nvSpPr>
        <p:spPr>
          <a:xfrm>
            <a:off x="9313332" y="3736330"/>
            <a:ext cx="556381" cy="369332"/>
          </a:xfrm>
          <a:prstGeom prst="rect">
            <a:avLst/>
          </a:prstGeom>
          <a:solidFill>
            <a:srgbClr val="FFFF00"/>
          </a:solidFill>
        </p:spPr>
        <p:txBody>
          <a:bodyPr wrap="square" rtlCol="0">
            <a:spAutoFit/>
          </a:bodyPr>
          <a:lstStyle/>
          <a:p>
            <a:r>
              <a:rPr lang="it-IT" dirty="0" err="1"/>
              <a:t>EB</a:t>
            </a:r>
            <a:r>
              <a:rPr lang="it-IT" baseline="-25000" dirty="0" err="1"/>
              <a:t>t</a:t>
            </a:r>
            <a:endParaRPr lang="it-IT" dirty="0"/>
          </a:p>
        </p:txBody>
      </p:sp>
      <p:sp>
        <p:nvSpPr>
          <p:cNvPr id="19" name="Rettangolo 18">
            <a:extLst>
              <a:ext uri="{FF2B5EF4-FFF2-40B4-BE49-F238E27FC236}">
                <a16:creationId xmlns:a16="http://schemas.microsoft.com/office/drawing/2014/main" id="{56592022-B8EE-4B30-89F0-DC4EA55A6C06}"/>
              </a:ext>
            </a:extLst>
          </p:cNvPr>
          <p:cNvSpPr/>
          <p:nvPr/>
        </p:nvSpPr>
        <p:spPr>
          <a:xfrm>
            <a:off x="5766816" y="4206509"/>
            <a:ext cx="2166450" cy="34350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Rettangolo 19">
            <a:extLst>
              <a:ext uri="{FF2B5EF4-FFF2-40B4-BE49-F238E27FC236}">
                <a16:creationId xmlns:a16="http://schemas.microsoft.com/office/drawing/2014/main" id="{C0C27377-3BD8-488B-9C71-1EBF67F1AA38}"/>
              </a:ext>
            </a:extLst>
          </p:cNvPr>
          <p:cNvSpPr/>
          <p:nvPr/>
        </p:nvSpPr>
        <p:spPr>
          <a:xfrm>
            <a:off x="8040815" y="4595125"/>
            <a:ext cx="517676" cy="34350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ttangolo 20">
            <a:extLst>
              <a:ext uri="{FF2B5EF4-FFF2-40B4-BE49-F238E27FC236}">
                <a16:creationId xmlns:a16="http://schemas.microsoft.com/office/drawing/2014/main" id="{CC322869-DFBC-4F17-9F0C-3D54C2651870}"/>
              </a:ext>
            </a:extLst>
          </p:cNvPr>
          <p:cNvSpPr/>
          <p:nvPr/>
        </p:nvSpPr>
        <p:spPr>
          <a:xfrm>
            <a:off x="5128768" y="4552410"/>
            <a:ext cx="2165336" cy="34350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highlight>
                <a:srgbClr val="FFFF00"/>
              </a:highlight>
            </a:endParaRPr>
          </a:p>
        </p:txBody>
      </p:sp>
      <p:sp>
        <p:nvSpPr>
          <p:cNvPr id="22" name="Rettangolo 21">
            <a:extLst>
              <a:ext uri="{FF2B5EF4-FFF2-40B4-BE49-F238E27FC236}">
                <a16:creationId xmlns:a16="http://schemas.microsoft.com/office/drawing/2014/main" id="{FD37BD60-AD0A-4F14-9206-7D95156AF606}"/>
              </a:ext>
            </a:extLst>
          </p:cNvPr>
          <p:cNvSpPr/>
          <p:nvPr/>
        </p:nvSpPr>
        <p:spPr>
          <a:xfrm>
            <a:off x="982717" y="5481464"/>
            <a:ext cx="8112900" cy="580043"/>
          </a:xfrm>
          <a:prstGeom prst="rect">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CasellaDiTesto 22">
            <a:extLst>
              <a:ext uri="{FF2B5EF4-FFF2-40B4-BE49-F238E27FC236}">
                <a16:creationId xmlns:a16="http://schemas.microsoft.com/office/drawing/2014/main" id="{497DC432-056D-4DEF-B8D7-BA248DA70C35}"/>
              </a:ext>
            </a:extLst>
          </p:cNvPr>
          <p:cNvSpPr txBox="1"/>
          <p:nvPr/>
        </p:nvSpPr>
        <p:spPr>
          <a:xfrm>
            <a:off x="9869714" y="5989562"/>
            <a:ext cx="1872343" cy="369332"/>
          </a:xfrm>
          <a:prstGeom prst="rect">
            <a:avLst/>
          </a:prstGeom>
          <a:noFill/>
        </p:spPr>
        <p:txBody>
          <a:bodyPr wrap="square" rtlCol="0">
            <a:spAutoFit/>
          </a:bodyPr>
          <a:lstStyle/>
          <a:p>
            <a:r>
              <a:rPr lang="it-IT" dirty="0"/>
              <a:t>DEF, 2022: p. 72</a:t>
            </a:r>
          </a:p>
        </p:txBody>
      </p:sp>
      <p:sp>
        <p:nvSpPr>
          <p:cNvPr id="24" name="Rettangolo 23">
            <a:extLst>
              <a:ext uri="{FF2B5EF4-FFF2-40B4-BE49-F238E27FC236}">
                <a16:creationId xmlns:a16="http://schemas.microsoft.com/office/drawing/2014/main" id="{9D1FD1FD-4418-4E80-8D82-453630E1D685}"/>
              </a:ext>
            </a:extLst>
          </p:cNvPr>
          <p:cNvSpPr/>
          <p:nvPr/>
        </p:nvSpPr>
        <p:spPr>
          <a:xfrm>
            <a:off x="7485410" y="2011785"/>
            <a:ext cx="420914" cy="222552"/>
          </a:xfrm>
          <a:prstGeom prst="rect">
            <a:avLst/>
          </a:prstGeom>
          <a:solidFill>
            <a:srgbClr val="FFFF00">
              <a:alpha val="3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Rettangolo 24">
            <a:extLst>
              <a:ext uri="{FF2B5EF4-FFF2-40B4-BE49-F238E27FC236}">
                <a16:creationId xmlns:a16="http://schemas.microsoft.com/office/drawing/2014/main" id="{7E545F21-D0D4-4FD6-875C-F4955D7105E7}"/>
              </a:ext>
            </a:extLst>
          </p:cNvPr>
          <p:cNvSpPr/>
          <p:nvPr/>
        </p:nvSpPr>
        <p:spPr>
          <a:xfrm>
            <a:off x="5801560" y="1999646"/>
            <a:ext cx="952807" cy="220965"/>
          </a:xfrm>
          <a:prstGeom prst="rect">
            <a:avLst/>
          </a:prstGeom>
          <a:solidFill>
            <a:schemeClr val="accent2">
              <a:lumMod val="20000"/>
              <a:lumOff val="80000"/>
              <a:alpha val="31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Rettangolo 25">
            <a:extLst>
              <a:ext uri="{FF2B5EF4-FFF2-40B4-BE49-F238E27FC236}">
                <a16:creationId xmlns:a16="http://schemas.microsoft.com/office/drawing/2014/main" id="{421EE70C-C74C-43BA-8403-835B674DA08E}"/>
              </a:ext>
            </a:extLst>
          </p:cNvPr>
          <p:cNvSpPr/>
          <p:nvPr/>
        </p:nvSpPr>
        <p:spPr>
          <a:xfrm>
            <a:off x="6341297" y="2830576"/>
            <a:ext cx="952807" cy="220965"/>
          </a:xfrm>
          <a:prstGeom prst="rect">
            <a:avLst/>
          </a:prstGeom>
          <a:solidFill>
            <a:schemeClr val="accent2">
              <a:lumMod val="20000"/>
              <a:lumOff val="80000"/>
              <a:alpha val="31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CasellaDiTesto 26">
            <a:extLst>
              <a:ext uri="{FF2B5EF4-FFF2-40B4-BE49-F238E27FC236}">
                <a16:creationId xmlns:a16="http://schemas.microsoft.com/office/drawing/2014/main" id="{A38C94B2-DB0F-496F-8EE3-312A447588B6}"/>
              </a:ext>
            </a:extLst>
          </p:cNvPr>
          <p:cNvSpPr txBox="1"/>
          <p:nvPr/>
        </p:nvSpPr>
        <p:spPr>
          <a:xfrm>
            <a:off x="9313333" y="3352730"/>
            <a:ext cx="556381" cy="369332"/>
          </a:xfrm>
          <a:prstGeom prst="rect">
            <a:avLst/>
          </a:prstGeom>
          <a:solidFill>
            <a:srgbClr val="FFFF00"/>
          </a:solidFill>
        </p:spPr>
        <p:txBody>
          <a:bodyPr wrap="square" rtlCol="0">
            <a:spAutoFit/>
          </a:bodyPr>
          <a:lstStyle/>
          <a:p>
            <a:r>
              <a:rPr lang="it-IT" dirty="0" err="1"/>
              <a:t>TS</a:t>
            </a:r>
            <a:r>
              <a:rPr lang="it-IT" baseline="-25000" dirty="0" err="1"/>
              <a:t>t</a:t>
            </a:r>
            <a:endParaRPr lang="it-IT" dirty="0"/>
          </a:p>
        </p:txBody>
      </p:sp>
      <p:sp>
        <p:nvSpPr>
          <p:cNvPr id="3" name="CasellaDiTesto 2">
            <a:extLst>
              <a:ext uri="{FF2B5EF4-FFF2-40B4-BE49-F238E27FC236}">
                <a16:creationId xmlns:a16="http://schemas.microsoft.com/office/drawing/2014/main" id="{63653559-3D7A-4D4D-8DD3-31918AF1560E}"/>
              </a:ext>
            </a:extLst>
          </p:cNvPr>
          <p:cNvSpPr txBox="1"/>
          <p:nvPr/>
        </p:nvSpPr>
        <p:spPr>
          <a:xfrm>
            <a:off x="9278112" y="4133460"/>
            <a:ext cx="2751328" cy="1138773"/>
          </a:xfrm>
          <a:prstGeom prst="rect">
            <a:avLst/>
          </a:prstGeom>
          <a:noFill/>
          <a:ln>
            <a:solidFill>
              <a:srgbClr val="FF0000"/>
            </a:solidFill>
          </a:ln>
        </p:spPr>
        <p:txBody>
          <a:bodyPr wrap="square" rtlCol="0">
            <a:spAutoFit/>
          </a:bodyPr>
          <a:lstStyle/>
          <a:p>
            <a:r>
              <a:rPr lang="it-IT" sz="1400" dirty="0"/>
              <a:t>DB</a:t>
            </a:r>
            <a:r>
              <a:rPr lang="it-IT" sz="1400" baseline="-25000" dirty="0"/>
              <a:t>𝑡</a:t>
            </a:r>
            <a:r>
              <a:rPr lang="it-IT" sz="1400" dirty="0"/>
              <a:t> = ((EB</a:t>
            </a:r>
            <a:r>
              <a:rPr lang="it-IT" sz="1400" baseline="-25000" dirty="0"/>
              <a:t>𝑡</a:t>
            </a:r>
            <a:r>
              <a:rPr lang="it-IT" sz="1400" dirty="0"/>
              <a:t> − TS</a:t>
            </a:r>
            <a:r>
              <a:rPr lang="it-IT" sz="1400" baseline="-25000" dirty="0"/>
              <a:t>𝑡</a:t>
            </a:r>
            <a:r>
              <a:rPr lang="it-IT" sz="1400" dirty="0"/>
              <a:t>) ∗ 𝐺</a:t>
            </a:r>
            <a:r>
              <a:rPr lang="it-IT" sz="1400" baseline="-25000" dirty="0"/>
              <a:t>𝑡−1</a:t>
            </a:r>
            <a:r>
              <a:rPr lang="it-IT" sz="1400" dirty="0"/>
              <a:t>)/𝑃IL) </a:t>
            </a:r>
            <a:r>
              <a:rPr lang="it-IT" sz="1400" dirty="0">
                <a:sym typeface="Symbol" panose="05050102010706020507" pitchFamily="18" charset="2"/>
              </a:rPr>
              <a:t></a:t>
            </a:r>
            <a:r>
              <a:rPr lang="it-IT" sz="1400" dirty="0"/>
              <a:t>0,5</a:t>
            </a:r>
          </a:p>
          <a:p>
            <a:r>
              <a:rPr lang="it-IT" dirty="0"/>
              <a:t>Deviazione dal benchmark significativa se &gt;0,5 punti su 1 anno e 0,25 su 2</a:t>
            </a:r>
          </a:p>
        </p:txBody>
      </p:sp>
      <p:sp>
        <p:nvSpPr>
          <p:cNvPr id="4" name="Rettangolo 3">
            <a:extLst>
              <a:ext uri="{FF2B5EF4-FFF2-40B4-BE49-F238E27FC236}">
                <a16:creationId xmlns:a16="http://schemas.microsoft.com/office/drawing/2014/main" id="{C889D621-54DF-4232-BDAB-5750600936B6}"/>
              </a:ext>
            </a:extLst>
          </p:cNvPr>
          <p:cNvSpPr/>
          <p:nvPr/>
        </p:nvSpPr>
        <p:spPr>
          <a:xfrm>
            <a:off x="9153790" y="128173"/>
            <a:ext cx="2812381" cy="1600438"/>
          </a:xfrm>
          <a:prstGeom prst="rect">
            <a:avLst/>
          </a:prstGeom>
          <a:solidFill>
            <a:schemeClr val="accent2">
              <a:lumMod val="20000"/>
              <a:lumOff val="80000"/>
            </a:schemeClr>
          </a:solidFill>
        </p:spPr>
        <p:txBody>
          <a:bodyPr wrap="square">
            <a:spAutoFit/>
          </a:bodyPr>
          <a:lstStyle/>
          <a:p>
            <a:r>
              <a:rPr lang="it-IT" sz="1400" dirty="0"/>
              <a:t>Si ricorda che nell’ambito del braccio preventivo del Patto di Stabilità e Crescita (PSC) il percorso di convergenza verso l’OMT è valutato sulla base di </a:t>
            </a:r>
            <a:r>
              <a:rPr lang="it-IT" sz="1400" b="1" dirty="0"/>
              <a:t>due criteri</a:t>
            </a:r>
            <a:r>
              <a:rPr lang="it-IT" sz="1400" dirty="0"/>
              <a:t>: i) la </a:t>
            </a:r>
            <a:r>
              <a:rPr lang="it-IT" sz="1400" u="sng" dirty="0"/>
              <a:t>variazione del saldo strutturale </a:t>
            </a:r>
            <a:r>
              <a:rPr lang="it-IT" sz="1400" dirty="0"/>
              <a:t>e ii) la </a:t>
            </a:r>
            <a:r>
              <a:rPr lang="it-IT" sz="1400" u="sng" dirty="0"/>
              <a:t>regola di spesa</a:t>
            </a:r>
            <a:r>
              <a:rPr lang="it-IT" sz="1400" dirty="0"/>
              <a:t>. </a:t>
            </a:r>
          </a:p>
        </p:txBody>
      </p:sp>
    </p:spTree>
    <p:extLst>
      <p:ext uri="{BB962C8B-B14F-4D97-AF65-F5344CB8AC3E}">
        <p14:creationId xmlns:p14="http://schemas.microsoft.com/office/powerpoint/2010/main" val="12701859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c.europa.eu/eurostat/statistics-explained/images/thumb/0/0f/Public_balance%2C_2020_and_2021_%28%C2%B9%29_%28Net_borrowing_%28-%29_or_lending_%28%2B%29_of_the_general_government_sector%2C_%25_of_GDP%29_Oct2022.png/500px-Public_balance%2C_2020_and_2021_%28%C2%B9%29_%28Net_borrowing_%28-%29_or_lending_%28%2B%29_of_the_general_government_sector%2C_%25_of_GDP%29_Oct2022.png">
            <a:extLst>
              <a:ext uri="{FF2B5EF4-FFF2-40B4-BE49-F238E27FC236}">
                <a16:creationId xmlns:a16="http://schemas.microsoft.com/office/drawing/2014/main" id="{26CDC3D0-2EDB-48DE-B625-E090B24ACE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323" y="1992857"/>
            <a:ext cx="8718895" cy="4865143"/>
          </a:xfrm>
          <a:prstGeom prst="rect">
            <a:avLst/>
          </a:prstGeom>
          <a:noFill/>
          <a:extLst>
            <a:ext uri="{909E8E84-426E-40DD-AFC4-6F175D3DCCD1}">
              <a14:hiddenFill xmlns:a14="http://schemas.microsoft.com/office/drawing/2010/main">
                <a:solidFill>
                  <a:srgbClr val="FFFFFF"/>
                </a:solidFill>
              </a14:hiddenFill>
            </a:ext>
          </a:extLst>
        </p:spPr>
      </p:pic>
      <p:sp>
        <p:nvSpPr>
          <p:cNvPr id="4" name="Titolo 3"/>
          <p:cNvSpPr>
            <a:spLocks noGrp="1"/>
          </p:cNvSpPr>
          <p:nvPr>
            <p:ph type="title"/>
          </p:nvPr>
        </p:nvSpPr>
        <p:spPr/>
        <p:txBody>
          <a:bodyPr>
            <a:normAutofit fontScale="90000"/>
          </a:bodyPr>
          <a:lstStyle/>
          <a:p>
            <a:r>
              <a:rPr lang="it-IT" dirty="0"/>
              <a:t>Qual è la situazione dei Paesi UE rispetto alle due regole fondamentali prima e dopo la pandemia? Deficit </a:t>
            </a:r>
            <a:r>
              <a:rPr lang="it-IT" dirty="0" err="1"/>
              <a:t>max</a:t>
            </a:r>
            <a:r>
              <a:rPr lang="it-IT" dirty="0"/>
              <a:t> 3% del PIL</a:t>
            </a:r>
            <a:endParaRPr lang="en-US" dirty="0"/>
          </a:p>
        </p:txBody>
      </p:sp>
      <p:sp>
        <p:nvSpPr>
          <p:cNvPr id="9" name="CasellaDiTesto 8"/>
          <p:cNvSpPr txBox="1"/>
          <p:nvPr/>
        </p:nvSpPr>
        <p:spPr>
          <a:xfrm>
            <a:off x="7990114" y="3886662"/>
            <a:ext cx="466794" cy="307777"/>
          </a:xfrm>
          <a:prstGeom prst="rect">
            <a:avLst/>
          </a:prstGeom>
          <a:noFill/>
        </p:spPr>
        <p:txBody>
          <a:bodyPr wrap="none" rtlCol="0">
            <a:spAutoFit/>
          </a:bodyPr>
          <a:lstStyle/>
          <a:p>
            <a:r>
              <a:rPr lang="it-IT" sz="1400" dirty="0"/>
              <a:t>-1,6</a:t>
            </a:r>
            <a:endParaRPr lang="en-US" sz="1400" dirty="0"/>
          </a:p>
        </p:txBody>
      </p:sp>
      <p:sp>
        <p:nvSpPr>
          <p:cNvPr id="2" name="CasellaDiTesto 1">
            <a:extLst>
              <a:ext uri="{FF2B5EF4-FFF2-40B4-BE49-F238E27FC236}">
                <a16:creationId xmlns:a16="http://schemas.microsoft.com/office/drawing/2014/main" id="{9C8297E5-06B0-4D3B-A259-672F11A47E94}"/>
              </a:ext>
            </a:extLst>
          </p:cNvPr>
          <p:cNvSpPr txBox="1"/>
          <p:nvPr/>
        </p:nvSpPr>
        <p:spPr>
          <a:xfrm>
            <a:off x="3788229" y="6318514"/>
            <a:ext cx="3570514" cy="369332"/>
          </a:xfrm>
          <a:prstGeom prst="rect">
            <a:avLst/>
          </a:prstGeom>
          <a:noFill/>
        </p:spPr>
        <p:txBody>
          <a:bodyPr wrap="square" rtlCol="0">
            <a:spAutoFit/>
          </a:bodyPr>
          <a:lstStyle/>
          <a:p>
            <a:r>
              <a:rPr lang="it-IT" dirty="0"/>
              <a:t>Fonte: Eurostat </a:t>
            </a:r>
            <a:r>
              <a:rPr lang="it-IT" dirty="0" err="1">
                <a:hlinkClick r:id="rId3"/>
              </a:rPr>
              <a:t>Statistics</a:t>
            </a:r>
            <a:r>
              <a:rPr lang="it-IT" dirty="0">
                <a:hlinkClick r:id="rId3"/>
              </a:rPr>
              <a:t> </a:t>
            </a:r>
            <a:r>
              <a:rPr lang="it-IT" dirty="0" err="1">
                <a:hlinkClick r:id="rId3"/>
              </a:rPr>
              <a:t>Explained</a:t>
            </a:r>
            <a:endParaRPr lang="it-IT" dirty="0"/>
          </a:p>
        </p:txBody>
      </p:sp>
      <p:sp>
        <p:nvSpPr>
          <p:cNvPr id="3" name="Freccia in su 2">
            <a:extLst>
              <a:ext uri="{FF2B5EF4-FFF2-40B4-BE49-F238E27FC236}">
                <a16:creationId xmlns:a16="http://schemas.microsoft.com/office/drawing/2014/main" id="{61F4837F-E00E-4793-A629-844EC19540C6}"/>
              </a:ext>
            </a:extLst>
          </p:cNvPr>
          <p:cNvSpPr/>
          <p:nvPr/>
        </p:nvSpPr>
        <p:spPr>
          <a:xfrm>
            <a:off x="9322981" y="5257446"/>
            <a:ext cx="248093" cy="39694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328447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 mentre il debito dovrebbe essere non superiore al 60% del PIL</a:t>
            </a:r>
            <a:endParaRPr lang="en-US" dirty="0"/>
          </a:p>
        </p:txBody>
      </p:sp>
      <p:sp>
        <p:nvSpPr>
          <p:cNvPr id="11" name="CasellaDiTesto 10">
            <a:extLst>
              <a:ext uri="{FF2B5EF4-FFF2-40B4-BE49-F238E27FC236}">
                <a16:creationId xmlns:a16="http://schemas.microsoft.com/office/drawing/2014/main" id="{44CA4C09-BDEE-4866-BAFC-C9D11F93301D}"/>
              </a:ext>
            </a:extLst>
          </p:cNvPr>
          <p:cNvSpPr txBox="1"/>
          <p:nvPr/>
        </p:nvSpPr>
        <p:spPr>
          <a:xfrm>
            <a:off x="3788229" y="6318514"/>
            <a:ext cx="3570514" cy="369332"/>
          </a:xfrm>
          <a:prstGeom prst="rect">
            <a:avLst/>
          </a:prstGeom>
          <a:noFill/>
        </p:spPr>
        <p:txBody>
          <a:bodyPr wrap="square" rtlCol="0">
            <a:spAutoFit/>
          </a:bodyPr>
          <a:lstStyle/>
          <a:p>
            <a:r>
              <a:rPr lang="it-IT" dirty="0"/>
              <a:t>Fonte: Eurostat </a:t>
            </a:r>
            <a:r>
              <a:rPr lang="it-IT" dirty="0" err="1">
                <a:hlinkClick r:id="rId2"/>
              </a:rPr>
              <a:t>Statistics</a:t>
            </a:r>
            <a:r>
              <a:rPr lang="it-IT" dirty="0">
                <a:hlinkClick r:id="rId2"/>
              </a:rPr>
              <a:t> </a:t>
            </a:r>
            <a:r>
              <a:rPr lang="it-IT" dirty="0" err="1">
                <a:hlinkClick r:id="rId2"/>
              </a:rPr>
              <a:t>Explained</a:t>
            </a:r>
            <a:endParaRPr lang="it-IT" dirty="0"/>
          </a:p>
        </p:txBody>
      </p:sp>
      <p:pic>
        <p:nvPicPr>
          <p:cNvPr id="1026" name="Picture 2" descr="https://ec.europa.eu/eurostat/statistics-explained/images/thumb/8/8f/General_government_debt%2C_2020_and_2021_%28%C2%B9%29_%28General_government_consolidated_gross_debt%2C_%25_of_GDP%29_Oct2022.png/500px-General_government_debt%2C_2020_and_2021_%28%C2%B9%29_%28General_government_consolidated_gross_debt%2C_%25_of_GDP%29_Oct2022.png">
            <a:extLst>
              <a:ext uri="{FF2B5EF4-FFF2-40B4-BE49-F238E27FC236}">
                <a16:creationId xmlns:a16="http://schemas.microsoft.com/office/drawing/2014/main" id="{317CC842-0326-4A15-9E67-34F0D7FF6B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9118" y="1826793"/>
            <a:ext cx="8095941" cy="4355616"/>
          </a:xfrm>
          <a:prstGeom prst="rect">
            <a:avLst/>
          </a:prstGeom>
          <a:noFill/>
          <a:extLst>
            <a:ext uri="{909E8E84-426E-40DD-AFC4-6F175D3DCCD1}">
              <a14:hiddenFill xmlns:a14="http://schemas.microsoft.com/office/drawing/2010/main">
                <a:solidFill>
                  <a:srgbClr val="FFFFFF"/>
                </a:solidFill>
              </a14:hiddenFill>
            </a:ext>
          </a:extLst>
        </p:spPr>
      </p:pic>
      <p:sp>
        <p:nvSpPr>
          <p:cNvPr id="2" name="Freccia in su 1">
            <a:extLst>
              <a:ext uri="{FF2B5EF4-FFF2-40B4-BE49-F238E27FC236}">
                <a16:creationId xmlns:a16="http://schemas.microsoft.com/office/drawing/2014/main" id="{F1846748-3050-4485-B846-B398E965246A}"/>
              </a:ext>
            </a:extLst>
          </p:cNvPr>
          <p:cNvSpPr/>
          <p:nvPr/>
        </p:nvSpPr>
        <p:spPr>
          <a:xfrm>
            <a:off x="2537637" y="5032744"/>
            <a:ext cx="248093" cy="333154"/>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2064900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2AF8180-5227-4700-A0EA-A9608EF10968}"/>
              </a:ext>
            </a:extLst>
          </p:cNvPr>
          <p:cNvSpPr>
            <a:spLocks noGrp="1"/>
          </p:cNvSpPr>
          <p:nvPr>
            <p:ph type="title"/>
          </p:nvPr>
        </p:nvSpPr>
        <p:spPr>
          <a:xfrm>
            <a:off x="314867" y="1484664"/>
            <a:ext cx="2969029" cy="1325563"/>
          </a:xfrm>
        </p:spPr>
        <p:txBody>
          <a:bodyPr>
            <a:normAutofit fontScale="90000"/>
          </a:bodyPr>
          <a:lstStyle/>
          <a:p>
            <a:r>
              <a:rPr lang="it-IT" dirty="0"/>
              <a:t>Le regole per il 2021: quanti paesi le rispettano?</a:t>
            </a:r>
          </a:p>
        </p:txBody>
      </p:sp>
      <p:pic>
        <p:nvPicPr>
          <p:cNvPr id="10" name="Immagine 9">
            <a:extLst>
              <a:ext uri="{FF2B5EF4-FFF2-40B4-BE49-F238E27FC236}">
                <a16:creationId xmlns:a16="http://schemas.microsoft.com/office/drawing/2014/main" id="{54F92BFB-135B-4359-A704-4C6DA53CA515}"/>
              </a:ext>
            </a:extLst>
          </p:cNvPr>
          <p:cNvPicPr>
            <a:picLocks noChangeAspect="1"/>
          </p:cNvPicPr>
          <p:nvPr/>
        </p:nvPicPr>
        <p:blipFill>
          <a:blip r:embed="rId2"/>
          <a:stretch>
            <a:fillRect/>
          </a:stretch>
        </p:blipFill>
        <p:spPr>
          <a:xfrm>
            <a:off x="4817824" y="668075"/>
            <a:ext cx="8180564" cy="8469829"/>
          </a:xfrm>
          <a:prstGeom prst="rect">
            <a:avLst/>
          </a:prstGeom>
        </p:spPr>
      </p:pic>
    </p:spTree>
    <p:extLst>
      <p:ext uri="{BB962C8B-B14F-4D97-AF65-F5344CB8AC3E}">
        <p14:creationId xmlns:p14="http://schemas.microsoft.com/office/powerpoint/2010/main" val="1917485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B1FF2EAC-EFAE-4715-99E9-797D5FAB796B}"/>
              </a:ext>
            </a:extLst>
          </p:cNvPr>
          <p:cNvSpPr>
            <a:spLocks noGrp="1"/>
          </p:cNvSpPr>
          <p:nvPr>
            <p:ph type="title"/>
          </p:nvPr>
        </p:nvSpPr>
        <p:spPr/>
        <p:txBody>
          <a:bodyPr/>
          <a:lstStyle/>
          <a:p>
            <a:r>
              <a:rPr lang="it-IT" dirty="0"/>
              <a:t>La proposta di revisione della </a:t>
            </a:r>
            <a:r>
              <a:rPr lang="it-IT" dirty="0" err="1"/>
              <a:t>Governance</a:t>
            </a:r>
            <a:r>
              <a:rPr lang="it-IT" dirty="0"/>
              <a:t> economica</a:t>
            </a:r>
          </a:p>
        </p:txBody>
      </p:sp>
      <p:sp>
        <p:nvSpPr>
          <p:cNvPr id="5" name="Segnaposto testo 4">
            <a:extLst>
              <a:ext uri="{FF2B5EF4-FFF2-40B4-BE49-F238E27FC236}">
                <a16:creationId xmlns:a16="http://schemas.microsoft.com/office/drawing/2014/main" id="{29CBC533-2A40-42E3-9E02-A9C112EB4508}"/>
              </a:ext>
            </a:extLst>
          </p:cNvPr>
          <p:cNvSpPr>
            <a:spLocks noGrp="1"/>
          </p:cNvSpPr>
          <p:nvPr>
            <p:ph type="body" idx="1"/>
          </p:nvPr>
        </p:nvSpPr>
        <p:spPr/>
        <p:txBody>
          <a:bodyPr/>
          <a:lstStyle/>
          <a:p>
            <a:r>
              <a:rPr lang="it-IT" dirty="0"/>
              <a:t>Situazione a marzo 2023: </a:t>
            </a:r>
          </a:p>
          <a:p>
            <a:r>
              <a:rPr lang="it-IT" dirty="0"/>
              <a:t>riferimento bibliografico </a:t>
            </a:r>
            <a:r>
              <a:rPr lang="it-IT" dirty="0">
                <a:hlinkClick r:id="rId2"/>
              </a:rPr>
              <a:t>La transizione verso le nuove regole fiscali europee | Università Cattolica del Sacro Cuore (unicatt.it)</a:t>
            </a:r>
            <a:endParaRPr lang="it-IT" dirty="0"/>
          </a:p>
        </p:txBody>
      </p:sp>
    </p:spTree>
    <p:extLst>
      <p:ext uri="{BB962C8B-B14F-4D97-AF65-F5344CB8AC3E}">
        <p14:creationId xmlns:p14="http://schemas.microsoft.com/office/powerpoint/2010/main" val="7182149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D1ACD02-1515-47CC-BEF9-945CEB70CA91}"/>
              </a:ext>
            </a:extLst>
          </p:cNvPr>
          <p:cNvSpPr>
            <a:spLocks noGrp="1"/>
          </p:cNvSpPr>
          <p:nvPr>
            <p:ph type="title"/>
          </p:nvPr>
        </p:nvSpPr>
        <p:spPr/>
        <p:txBody>
          <a:bodyPr/>
          <a:lstStyle/>
          <a:p>
            <a:r>
              <a:rPr lang="it-IT" dirty="0"/>
              <a:t>I problemi delle regole fiscali vigenti</a:t>
            </a:r>
          </a:p>
        </p:txBody>
      </p:sp>
      <p:sp>
        <p:nvSpPr>
          <p:cNvPr id="5" name="Segnaposto contenuto 4">
            <a:extLst>
              <a:ext uri="{FF2B5EF4-FFF2-40B4-BE49-F238E27FC236}">
                <a16:creationId xmlns:a16="http://schemas.microsoft.com/office/drawing/2014/main" id="{7775558F-A42E-44B5-B89E-0531FDBDB2ED}"/>
              </a:ext>
            </a:extLst>
          </p:cNvPr>
          <p:cNvSpPr>
            <a:spLocks noGrp="1"/>
          </p:cNvSpPr>
          <p:nvPr>
            <p:ph idx="1"/>
          </p:nvPr>
        </p:nvSpPr>
        <p:spPr/>
        <p:txBody>
          <a:bodyPr>
            <a:normAutofit fontScale="92500" lnSpcReduction="10000"/>
          </a:bodyPr>
          <a:lstStyle/>
          <a:p>
            <a:r>
              <a:rPr lang="it-IT" dirty="0"/>
              <a:t>Se Commissione e Consiglio ritengono le due regole quantitative principali del PSC ancora fondamentali, presentano problemi di complessità quelle introdotte con il </a:t>
            </a:r>
            <a:r>
              <a:rPr lang="it-IT" dirty="0" err="1"/>
              <a:t>six</a:t>
            </a:r>
            <a:r>
              <a:rPr lang="it-IT" dirty="0"/>
              <a:t> pack e il </a:t>
            </a:r>
            <a:r>
              <a:rPr lang="it-IT" dirty="0" err="1"/>
              <a:t>two</a:t>
            </a:r>
            <a:r>
              <a:rPr lang="it-IT" dirty="0"/>
              <a:t> pack dopo la crisi del 2007 che hanno indotto</a:t>
            </a:r>
          </a:p>
          <a:p>
            <a:r>
              <a:rPr lang="it-IT" b="1" dirty="0"/>
              <a:t>difformità di risultati </a:t>
            </a:r>
            <a:r>
              <a:rPr lang="it-IT" dirty="0"/>
              <a:t>del quadro di sorveglianza di bilancio e </a:t>
            </a:r>
          </a:p>
          <a:p>
            <a:r>
              <a:rPr lang="it-IT" dirty="0"/>
              <a:t>Una </a:t>
            </a:r>
            <a:r>
              <a:rPr lang="it-IT" b="1" dirty="0"/>
              <a:t>crescente eterogeneità delle posizioni di bilancio </a:t>
            </a:r>
            <a:r>
              <a:rPr lang="it-IT" dirty="0"/>
              <a:t>dei diversi Stati membri e mirano ad attribuire </a:t>
            </a:r>
          </a:p>
          <a:p>
            <a:r>
              <a:rPr lang="it-IT" dirty="0"/>
              <a:t>Una </a:t>
            </a:r>
            <a:r>
              <a:rPr lang="it-IT" b="1" dirty="0"/>
              <a:t>maggiore titolarità per il percorso di riduzione del debito ai singoli stati </a:t>
            </a:r>
            <a:r>
              <a:rPr lang="it-IT" dirty="0"/>
              <a:t>garantendo: </a:t>
            </a:r>
          </a:p>
          <a:p>
            <a:pPr lvl="1"/>
            <a:r>
              <a:rPr lang="it-IT" dirty="0"/>
              <a:t>un percorso più adeguato e credibile</a:t>
            </a:r>
          </a:p>
          <a:p>
            <a:pPr lvl="1"/>
            <a:r>
              <a:rPr lang="it-IT" dirty="0"/>
              <a:t>Una </a:t>
            </a:r>
            <a:r>
              <a:rPr lang="it-IT" dirty="0" err="1"/>
              <a:t>governance</a:t>
            </a:r>
            <a:r>
              <a:rPr lang="it-IT" dirty="0"/>
              <a:t> economica che incentivi o almeno non penalizzi una crescita inclusiva e sostenibile</a:t>
            </a:r>
          </a:p>
          <a:p>
            <a:endParaRPr lang="it-IT" dirty="0"/>
          </a:p>
        </p:txBody>
      </p:sp>
    </p:spTree>
    <p:extLst>
      <p:ext uri="{BB962C8B-B14F-4D97-AF65-F5344CB8AC3E}">
        <p14:creationId xmlns:p14="http://schemas.microsoft.com/office/powerpoint/2010/main" val="2114606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 principi fondamentali dei trattati (</a:t>
            </a:r>
            <a:r>
              <a:rPr lang="it-IT" dirty="0">
                <a:hlinkClick r:id="rId2"/>
              </a:rPr>
              <a:t>Trattato di Lisbona</a:t>
            </a:r>
            <a:r>
              <a:rPr lang="it-IT" dirty="0"/>
              <a:t>, 2007)</a:t>
            </a:r>
            <a:endParaRPr lang="en-US" dirty="0"/>
          </a:p>
        </p:txBody>
      </p:sp>
      <p:sp>
        <p:nvSpPr>
          <p:cNvPr id="3" name="Segnaposto contenuto 2"/>
          <p:cNvSpPr>
            <a:spLocks noGrp="1"/>
          </p:cNvSpPr>
          <p:nvPr>
            <p:ph idx="1"/>
          </p:nvPr>
        </p:nvSpPr>
        <p:spPr/>
        <p:txBody>
          <a:bodyPr>
            <a:normAutofit fontScale="77500" lnSpcReduction="20000"/>
          </a:bodyPr>
          <a:lstStyle/>
          <a:p>
            <a:r>
              <a:rPr lang="it-IT" b="1" dirty="0"/>
              <a:t>Principio di attribuzione</a:t>
            </a:r>
            <a:r>
              <a:rPr lang="it-IT" dirty="0"/>
              <a:t>: l’UE agisce nei limiti delle competenze che gli Stati membri le hanno attribuito nel Trattato</a:t>
            </a:r>
            <a:endParaRPr lang="en-US" b="1" dirty="0"/>
          </a:p>
          <a:p>
            <a:r>
              <a:rPr lang="it-IT" dirty="0"/>
              <a:t>Per l’Unione Europea sancita a Maastricht </a:t>
            </a:r>
            <a:r>
              <a:rPr lang="it-IT" u="sng" dirty="0"/>
              <a:t>il principio base è il decentramento al livello più basso</a:t>
            </a:r>
            <a:r>
              <a:rPr lang="it-IT" dirty="0"/>
              <a:t>, ad eccezione dei casi in cui la centralizzazione non sia giustificata da </a:t>
            </a:r>
            <a:r>
              <a:rPr lang="it-IT" dirty="0">
                <a:solidFill>
                  <a:srgbClr val="FF0000"/>
                </a:solidFill>
              </a:rPr>
              <a:t>economie di scala </a:t>
            </a:r>
            <a:r>
              <a:rPr lang="it-IT" dirty="0"/>
              <a:t>o da </a:t>
            </a:r>
            <a:r>
              <a:rPr lang="it-IT" dirty="0">
                <a:solidFill>
                  <a:srgbClr val="FF0000"/>
                </a:solidFill>
              </a:rPr>
              <a:t>esternalità</a:t>
            </a:r>
            <a:r>
              <a:rPr lang="it-IT" dirty="0"/>
              <a:t> (</a:t>
            </a:r>
            <a:r>
              <a:rPr lang="it-IT" b="1" dirty="0"/>
              <a:t>Principio di sussidiarietà</a:t>
            </a:r>
            <a:r>
              <a:rPr lang="it-IT" dirty="0"/>
              <a:t>) - ad esempio, la previdenza sociale, le pensioni, la sanità o l’istruzione sono tutti settori finanziati dai bilanci nazionali, regionali o locali.</a:t>
            </a:r>
          </a:p>
          <a:p>
            <a:pPr lvl="1"/>
            <a:r>
              <a:rPr lang="it-IT" dirty="0"/>
              <a:t>Tuttavia questo principio generale è stato spesso accantonato in favore di accordi tra aree come nel caso del PSC o per temi di PE come il </a:t>
            </a:r>
            <a:r>
              <a:rPr lang="it-IT" dirty="0">
                <a:solidFill>
                  <a:srgbClr val="FF0000"/>
                </a:solidFill>
              </a:rPr>
              <a:t>Metodo Aperto di Coordinamento </a:t>
            </a:r>
            <a:r>
              <a:rPr lang="it-IT" dirty="0"/>
              <a:t>(Consiglio Europeo, Lisbona 2000) o </a:t>
            </a:r>
            <a:r>
              <a:rPr lang="it-IT" i="1" dirty="0" err="1"/>
              <a:t>governance</a:t>
            </a:r>
            <a:r>
              <a:rPr lang="it-IT" dirty="0"/>
              <a:t> basata sulla cooperazione intergovernativa volontaria e dal 2012, 25 Paesi Membri hanno sottoscritto il «Trattato sulla stabilità, coordinamento e </a:t>
            </a:r>
            <a:r>
              <a:rPr lang="it-IT" dirty="0" err="1"/>
              <a:t>governance</a:t>
            </a:r>
            <a:r>
              <a:rPr lang="it-IT" dirty="0"/>
              <a:t> dell’UEM» noto come </a:t>
            </a:r>
            <a:r>
              <a:rPr lang="it-IT" dirty="0">
                <a:solidFill>
                  <a:srgbClr val="FF0000"/>
                </a:solidFill>
              </a:rPr>
              <a:t>Fiscal Compact</a:t>
            </a:r>
          </a:p>
          <a:p>
            <a:pPr lvl="1"/>
            <a:r>
              <a:rPr lang="it-IT" dirty="0"/>
              <a:t>Nello stesso anno si avvia anche l’Iniziativa dei Cittadini Europei per la proposta di disegni di legge alla CE da parte dei cittadini (1milione)</a:t>
            </a:r>
          </a:p>
          <a:p>
            <a:r>
              <a:rPr lang="it-IT" b="1" dirty="0"/>
              <a:t>Principio di proporzionalità</a:t>
            </a:r>
            <a:r>
              <a:rPr lang="it-IT" dirty="0"/>
              <a:t>: contenuto e forma dell’azione dell’UE </a:t>
            </a:r>
            <a:r>
              <a:rPr lang="it-IT" dirty="0">
                <a:solidFill>
                  <a:srgbClr val="FF0000"/>
                </a:solidFill>
              </a:rPr>
              <a:t>non eccedono il livello necessario </a:t>
            </a:r>
            <a:r>
              <a:rPr lang="it-IT" dirty="0"/>
              <a:t>fissato</a:t>
            </a:r>
            <a:r>
              <a:rPr lang="it-IT" dirty="0">
                <a:solidFill>
                  <a:srgbClr val="FF0000"/>
                </a:solidFill>
              </a:rPr>
              <a:t> </a:t>
            </a:r>
            <a:r>
              <a:rPr lang="it-IT" dirty="0"/>
              <a:t>esclusivamente per raggiungere gli obiettivi. Si tratta di un principio opposto a quello della centralizzazione alla base della costituzione della CECA.</a:t>
            </a:r>
            <a:endParaRPr lang="it-IT" b="1" dirty="0"/>
          </a:p>
        </p:txBody>
      </p:sp>
      <p:sp>
        <p:nvSpPr>
          <p:cNvPr id="4" name="Segnaposto numero diapositiva 3"/>
          <p:cNvSpPr>
            <a:spLocks noGrp="1"/>
          </p:cNvSpPr>
          <p:nvPr>
            <p:ph type="sldNum" sz="quarter" idx="12"/>
          </p:nvPr>
        </p:nvSpPr>
        <p:spPr/>
        <p:txBody>
          <a:bodyPr/>
          <a:lstStyle/>
          <a:p>
            <a:fld id="{05F37082-10A1-4C54-A578-B5F5D1519421}" type="slidenum">
              <a:rPr lang="en-US" smtClean="0"/>
              <a:t>7</a:t>
            </a:fld>
            <a:endParaRPr lang="en-US"/>
          </a:p>
        </p:txBody>
      </p:sp>
    </p:spTree>
    <p:extLst>
      <p:ext uri="{BB962C8B-B14F-4D97-AF65-F5344CB8AC3E}">
        <p14:creationId xmlns:p14="http://schemas.microsoft.com/office/powerpoint/2010/main" val="23270244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E15C720F-6AA1-46C8-9687-2071C18B97B6}"/>
              </a:ext>
            </a:extLst>
          </p:cNvPr>
          <p:cNvSpPr>
            <a:spLocks noGrp="1"/>
          </p:cNvSpPr>
          <p:nvPr>
            <p:ph type="title"/>
          </p:nvPr>
        </p:nvSpPr>
        <p:spPr/>
        <p:txBody>
          <a:bodyPr/>
          <a:lstStyle/>
          <a:p>
            <a:r>
              <a:rPr lang="it-IT" dirty="0"/>
              <a:t>Le nuove regole</a:t>
            </a:r>
          </a:p>
        </p:txBody>
      </p:sp>
      <p:pic>
        <p:nvPicPr>
          <p:cNvPr id="7" name="Immagine 6">
            <a:extLst>
              <a:ext uri="{FF2B5EF4-FFF2-40B4-BE49-F238E27FC236}">
                <a16:creationId xmlns:a16="http://schemas.microsoft.com/office/drawing/2014/main" id="{B9D9294B-5847-4995-BB9C-5F08AB6BEC0A}"/>
              </a:ext>
            </a:extLst>
          </p:cNvPr>
          <p:cNvPicPr>
            <a:picLocks noChangeAspect="1"/>
          </p:cNvPicPr>
          <p:nvPr/>
        </p:nvPicPr>
        <p:blipFill>
          <a:blip r:embed="rId2"/>
          <a:stretch>
            <a:fillRect/>
          </a:stretch>
        </p:blipFill>
        <p:spPr>
          <a:xfrm>
            <a:off x="4738875" y="60816"/>
            <a:ext cx="7256390" cy="6622699"/>
          </a:xfrm>
          <a:prstGeom prst="rect">
            <a:avLst/>
          </a:prstGeom>
        </p:spPr>
      </p:pic>
      <p:sp>
        <p:nvSpPr>
          <p:cNvPr id="6" name="Rettangolo 5">
            <a:extLst>
              <a:ext uri="{FF2B5EF4-FFF2-40B4-BE49-F238E27FC236}">
                <a16:creationId xmlns:a16="http://schemas.microsoft.com/office/drawing/2014/main" id="{DE782E07-DE84-4019-A2BB-20C18BCA27FF}"/>
              </a:ext>
            </a:extLst>
          </p:cNvPr>
          <p:cNvSpPr/>
          <p:nvPr/>
        </p:nvSpPr>
        <p:spPr>
          <a:xfrm>
            <a:off x="7251375" y="3334850"/>
            <a:ext cx="2341511" cy="13255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a:extLst>
              <a:ext uri="{FF2B5EF4-FFF2-40B4-BE49-F238E27FC236}">
                <a16:creationId xmlns:a16="http://schemas.microsoft.com/office/drawing/2014/main" id="{10755014-F70E-43C9-9816-7B20C8017254}"/>
              </a:ext>
            </a:extLst>
          </p:cNvPr>
          <p:cNvSpPr txBox="1"/>
          <p:nvPr/>
        </p:nvSpPr>
        <p:spPr>
          <a:xfrm>
            <a:off x="2685011" y="6263640"/>
            <a:ext cx="1828800" cy="369332"/>
          </a:xfrm>
          <a:prstGeom prst="rect">
            <a:avLst/>
          </a:prstGeom>
          <a:noFill/>
        </p:spPr>
        <p:txBody>
          <a:bodyPr wrap="square" rtlCol="0">
            <a:spAutoFit/>
          </a:bodyPr>
          <a:lstStyle/>
          <a:p>
            <a:r>
              <a:rPr lang="it-IT" i="1" dirty="0"/>
              <a:t>Fonte: OCPI p. 3</a:t>
            </a:r>
          </a:p>
        </p:txBody>
      </p:sp>
      <p:sp>
        <p:nvSpPr>
          <p:cNvPr id="9" name="CasellaDiTesto 8">
            <a:extLst>
              <a:ext uri="{FF2B5EF4-FFF2-40B4-BE49-F238E27FC236}">
                <a16:creationId xmlns:a16="http://schemas.microsoft.com/office/drawing/2014/main" id="{AC918406-8AA5-4917-9DDC-B6D761E24956}"/>
              </a:ext>
            </a:extLst>
          </p:cNvPr>
          <p:cNvSpPr txBox="1"/>
          <p:nvPr/>
        </p:nvSpPr>
        <p:spPr>
          <a:xfrm>
            <a:off x="1047404" y="2290156"/>
            <a:ext cx="3113116" cy="646331"/>
          </a:xfrm>
          <a:prstGeom prst="rect">
            <a:avLst/>
          </a:prstGeom>
          <a:noFill/>
        </p:spPr>
        <p:txBody>
          <a:bodyPr wrap="square" rtlCol="0">
            <a:spAutoFit/>
          </a:bodyPr>
          <a:lstStyle/>
          <a:p>
            <a:pPr algn="ctr"/>
            <a:r>
              <a:rPr lang="it-IT" dirty="0">
                <a:solidFill>
                  <a:srgbClr val="FF0000"/>
                </a:solidFill>
              </a:rPr>
              <a:t>Abbandonare l’attuale regola dell’OMT per il deficit </a:t>
            </a:r>
          </a:p>
        </p:txBody>
      </p:sp>
      <p:sp>
        <p:nvSpPr>
          <p:cNvPr id="10" name="Rettangolo 9">
            <a:extLst>
              <a:ext uri="{FF2B5EF4-FFF2-40B4-BE49-F238E27FC236}">
                <a16:creationId xmlns:a16="http://schemas.microsoft.com/office/drawing/2014/main" id="{722BBAEF-C073-463E-AC23-1F3A87B764D2}"/>
              </a:ext>
            </a:extLst>
          </p:cNvPr>
          <p:cNvSpPr/>
          <p:nvPr/>
        </p:nvSpPr>
        <p:spPr>
          <a:xfrm>
            <a:off x="9592886" y="1950539"/>
            <a:ext cx="2341511" cy="13255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a:extLst>
              <a:ext uri="{FF2B5EF4-FFF2-40B4-BE49-F238E27FC236}">
                <a16:creationId xmlns:a16="http://schemas.microsoft.com/office/drawing/2014/main" id="{5EAE9DA8-7C9D-42DD-B383-0283F62EFB54}"/>
              </a:ext>
            </a:extLst>
          </p:cNvPr>
          <p:cNvSpPr txBox="1"/>
          <p:nvPr/>
        </p:nvSpPr>
        <p:spPr>
          <a:xfrm>
            <a:off x="975361" y="3334850"/>
            <a:ext cx="3113116" cy="646331"/>
          </a:xfrm>
          <a:prstGeom prst="rect">
            <a:avLst/>
          </a:prstGeom>
          <a:noFill/>
        </p:spPr>
        <p:txBody>
          <a:bodyPr wrap="square" rtlCol="0">
            <a:spAutoFit/>
          </a:bodyPr>
          <a:lstStyle/>
          <a:p>
            <a:pPr algn="ctr"/>
            <a:r>
              <a:rPr lang="it-IT" dirty="0">
                <a:solidFill>
                  <a:srgbClr val="FF0000"/>
                </a:solidFill>
              </a:rPr>
              <a:t>… e per il debito? </a:t>
            </a:r>
          </a:p>
          <a:p>
            <a:pPr algn="ctr"/>
            <a:r>
              <a:rPr lang="it-IT" dirty="0">
                <a:solidFill>
                  <a:srgbClr val="FF0000"/>
                </a:solidFill>
              </a:rPr>
              <a:t>La differenziazione</a:t>
            </a:r>
          </a:p>
        </p:txBody>
      </p:sp>
    </p:spTree>
    <p:extLst>
      <p:ext uri="{BB962C8B-B14F-4D97-AF65-F5344CB8AC3E}">
        <p14:creationId xmlns:p14="http://schemas.microsoft.com/office/powerpoint/2010/main" val="247301571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050F8D4-193E-4CAA-B269-176BD4AC0FF7}"/>
              </a:ext>
            </a:extLst>
          </p:cNvPr>
          <p:cNvSpPr>
            <a:spLocks noGrp="1"/>
          </p:cNvSpPr>
          <p:nvPr>
            <p:ph type="title"/>
          </p:nvPr>
        </p:nvSpPr>
        <p:spPr/>
        <p:txBody>
          <a:bodyPr/>
          <a:lstStyle/>
          <a:p>
            <a:r>
              <a:rPr lang="it-IT" dirty="0"/>
              <a:t>La differenziazione in base alla rischiosità del debito</a:t>
            </a:r>
          </a:p>
        </p:txBody>
      </p:sp>
      <p:pic>
        <p:nvPicPr>
          <p:cNvPr id="3" name="Immagine 2">
            <a:extLst>
              <a:ext uri="{FF2B5EF4-FFF2-40B4-BE49-F238E27FC236}">
                <a16:creationId xmlns:a16="http://schemas.microsoft.com/office/drawing/2014/main" id="{0FFB0019-AEC1-4585-9AAF-A9FA6A7C63C9}"/>
              </a:ext>
            </a:extLst>
          </p:cNvPr>
          <p:cNvPicPr>
            <a:picLocks noChangeAspect="1"/>
          </p:cNvPicPr>
          <p:nvPr/>
        </p:nvPicPr>
        <p:blipFill>
          <a:blip r:embed="rId2"/>
          <a:stretch>
            <a:fillRect/>
          </a:stretch>
        </p:blipFill>
        <p:spPr>
          <a:xfrm>
            <a:off x="3680287" y="1002497"/>
            <a:ext cx="4927541" cy="5789001"/>
          </a:xfrm>
          <a:prstGeom prst="rect">
            <a:avLst/>
          </a:prstGeom>
        </p:spPr>
      </p:pic>
      <p:sp>
        <p:nvSpPr>
          <p:cNvPr id="4" name="CasellaDiTesto 3">
            <a:extLst>
              <a:ext uri="{FF2B5EF4-FFF2-40B4-BE49-F238E27FC236}">
                <a16:creationId xmlns:a16="http://schemas.microsoft.com/office/drawing/2014/main" id="{25C920E6-8193-4603-94C9-52CBC4590C80}"/>
              </a:ext>
            </a:extLst>
          </p:cNvPr>
          <p:cNvSpPr txBox="1"/>
          <p:nvPr/>
        </p:nvSpPr>
        <p:spPr>
          <a:xfrm>
            <a:off x="8932026" y="6338455"/>
            <a:ext cx="1828800" cy="369332"/>
          </a:xfrm>
          <a:prstGeom prst="rect">
            <a:avLst/>
          </a:prstGeom>
          <a:noFill/>
        </p:spPr>
        <p:txBody>
          <a:bodyPr wrap="square" rtlCol="0">
            <a:spAutoFit/>
          </a:bodyPr>
          <a:lstStyle/>
          <a:p>
            <a:r>
              <a:rPr lang="it-IT" i="1" dirty="0"/>
              <a:t>Fonte: OCPI p. 4</a:t>
            </a:r>
          </a:p>
        </p:txBody>
      </p:sp>
      <p:sp>
        <p:nvSpPr>
          <p:cNvPr id="5" name="CasellaDiTesto 4">
            <a:extLst>
              <a:ext uri="{FF2B5EF4-FFF2-40B4-BE49-F238E27FC236}">
                <a16:creationId xmlns:a16="http://schemas.microsoft.com/office/drawing/2014/main" id="{84341A24-D7CE-4A3F-AB94-92FA14FFE30E}"/>
              </a:ext>
            </a:extLst>
          </p:cNvPr>
          <p:cNvSpPr txBox="1"/>
          <p:nvPr/>
        </p:nvSpPr>
        <p:spPr>
          <a:xfrm>
            <a:off x="4904509" y="3244334"/>
            <a:ext cx="1130531" cy="523220"/>
          </a:xfrm>
          <a:prstGeom prst="rect">
            <a:avLst/>
          </a:prstGeom>
          <a:noFill/>
        </p:spPr>
        <p:txBody>
          <a:bodyPr wrap="square" rtlCol="0">
            <a:spAutoFit/>
          </a:bodyPr>
          <a:lstStyle/>
          <a:p>
            <a:r>
              <a:rPr lang="it-IT" sz="1400" dirty="0">
                <a:solidFill>
                  <a:srgbClr val="FF0000"/>
                </a:solidFill>
              </a:rPr>
              <a:t>UE meridionale</a:t>
            </a:r>
          </a:p>
        </p:txBody>
      </p:sp>
      <p:sp>
        <p:nvSpPr>
          <p:cNvPr id="6" name="CasellaDiTesto 5">
            <a:extLst>
              <a:ext uri="{FF2B5EF4-FFF2-40B4-BE49-F238E27FC236}">
                <a16:creationId xmlns:a16="http://schemas.microsoft.com/office/drawing/2014/main" id="{9270BBAE-4DDC-462A-9AFA-098509427E7B}"/>
              </a:ext>
            </a:extLst>
          </p:cNvPr>
          <p:cNvSpPr txBox="1"/>
          <p:nvPr/>
        </p:nvSpPr>
        <p:spPr>
          <a:xfrm>
            <a:off x="6144057" y="4556359"/>
            <a:ext cx="1130531" cy="307777"/>
          </a:xfrm>
          <a:prstGeom prst="rect">
            <a:avLst/>
          </a:prstGeom>
          <a:noFill/>
        </p:spPr>
        <p:txBody>
          <a:bodyPr wrap="square" rtlCol="0">
            <a:spAutoFit/>
          </a:bodyPr>
          <a:lstStyle/>
          <a:p>
            <a:r>
              <a:rPr lang="it-IT" sz="1400" dirty="0">
                <a:solidFill>
                  <a:srgbClr val="FF0000"/>
                </a:solidFill>
              </a:rPr>
              <a:t>UE centrale</a:t>
            </a:r>
          </a:p>
        </p:txBody>
      </p:sp>
      <p:sp>
        <p:nvSpPr>
          <p:cNvPr id="7" name="CasellaDiTesto 6">
            <a:extLst>
              <a:ext uri="{FF2B5EF4-FFF2-40B4-BE49-F238E27FC236}">
                <a16:creationId xmlns:a16="http://schemas.microsoft.com/office/drawing/2014/main" id="{F7A18399-3942-42CD-A5CD-55CDB2304716}"/>
              </a:ext>
            </a:extLst>
          </p:cNvPr>
          <p:cNvSpPr txBox="1"/>
          <p:nvPr/>
        </p:nvSpPr>
        <p:spPr>
          <a:xfrm>
            <a:off x="7477297" y="3326076"/>
            <a:ext cx="1130531" cy="523220"/>
          </a:xfrm>
          <a:prstGeom prst="rect">
            <a:avLst/>
          </a:prstGeom>
          <a:noFill/>
        </p:spPr>
        <p:txBody>
          <a:bodyPr wrap="square" rtlCol="0">
            <a:spAutoFit/>
          </a:bodyPr>
          <a:lstStyle/>
          <a:p>
            <a:r>
              <a:rPr lang="it-IT" sz="1400" dirty="0">
                <a:solidFill>
                  <a:srgbClr val="FF0000"/>
                </a:solidFill>
              </a:rPr>
              <a:t>UE del Nord e dell’Est</a:t>
            </a:r>
          </a:p>
        </p:txBody>
      </p:sp>
    </p:spTree>
    <p:extLst>
      <p:ext uri="{BB962C8B-B14F-4D97-AF65-F5344CB8AC3E}">
        <p14:creationId xmlns:p14="http://schemas.microsoft.com/office/powerpoint/2010/main" val="301995963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8569D765-827F-4C15-ACAE-82B7BE8768A0}"/>
              </a:ext>
            </a:extLst>
          </p:cNvPr>
          <p:cNvSpPr>
            <a:spLocks noGrp="1"/>
          </p:cNvSpPr>
          <p:nvPr>
            <p:ph type="title"/>
          </p:nvPr>
        </p:nvSpPr>
        <p:spPr/>
        <p:txBody>
          <a:bodyPr/>
          <a:lstStyle/>
          <a:p>
            <a:r>
              <a:rPr lang="it-IT" dirty="0"/>
              <a:t>Il principio di uguale trattamento tra paesi</a:t>
            </a:r>
          </a:p>
        </p:txBody>
      </p:sp>
      <p:sp>
        <p:nvSpPr>
          <p:cNvPr id="4" name="Segnaposto contenuto 3">
            <a:extLst>
              <a:ext uri="{FF2B5EF4-FFF2-40B4-BE49-F238E27FC236}">
                <a16:creationId xmlns:a16="http://schemas.microsoft.com/office/drawing/2014/main" id="{7BCD035D-3CF9-4AAE-B589-D6231F864C6C}"/>
              </a:ext>
            </a:extLst>
          </p:cNvPr>
          <p:cNvSpPr>
            <a:spLocks noGrp="1"/>
          </p:cNvSpPr>
          <p:nvPr>
            <p:ph idx="1"/>
          </p:nvPr>
        </p:nvSpPr>
        <p:spPr/>
        <p:txBody>
          <a:bodyPr>
            <a:normAutofit fontScale="92500" lnSpcReduction="10000"/>
          </a:bodyPr>
          <a:lstStyle/>
          <a:p>
            <a:r>
              <a:rPr lang="it-IT" dirty="0"/>
              <a:t>Il principio viene abbandonato in favore di regole più incisive per i Paesi, ma </a:t>
            </a:r>
          </a:p>
          <a:p>
            <a:r>
              <a:rPr lang="it-IT" dirty="0"/>
              <a:t>con un percorso di aggiustamento più dolce di quanto previsto dalle regole attuali con un debito a rischio alto o moderato:</a:t>
            </a:r>
          </a:p>
          <a:p>
            <a:pPr lvl="1"/>
            <a:r>
              <a:rPr lang="it-IT" dirty="0">
                <a:solidFill>
                  <a:srgbClr val="FF0000"/>
                </a:solidFill>
              </a:rPr>
              <a:t>l’eliminazione del processo di convergenza annuale all’OMT</a:t>
            </a:r>
            <a:r>
              <a:rPr lang="it-IT" dirty="0"/>
              <a:t>,</a:t>
            </a:r>
          </a:p>
          <a:p>
            <a:pPr lvl="1"/>
            <a:r>
              <a:rPr lang="it-IT" dirty="0">
                <a:solidFill>
                  <a:srgbClr val="FF0000"/>
                </a:solidFill>
              </a:rPr>
              <a:t>l’abbandono della cosiddetta “regola dell’1/20”</a:t>
            </a:r>
            <a:r>
              <a:rPr lang="it-IT" dirty="0"/>
              <a:t> (cioè la riduzione di un ventesimo all’anno della differenza tra il rapporto debito/Pil attuale e l’obiettivo del 60 per cento)</a:t>
            </a:r>
          </a:p>
          <a:p>
            <a:r>
              <a:rPr lang="it-IT" dirty="0"/>
              <a:t>Inoltre, </a:t>
            </a:r>
            <a:r>
              <a:rPr lang="it-IT" b="1" dirty="0"/>
              <a:t>maggior coinvolgimento dei Paesi membri </a:t>
            </a:r>
            <a:r>
              <a:rPr lang="it-IT" dirty="0"/>
              <a:t>nella definizione dei loro piani strutturali di bilancio a medio termine implica una necessaria revisione del processo di presentazione, valutazione, approvazione e monitoraggio di questi ultimi</a:t>
            </a:r>
          </a:p>
        </p:txBody>
      </p:sp>
    </p:spTree>
    <p:extLst>
      <p:ext uri="{BB962C8B-B14F-4D97-AF65-F5344CB8AC3E}">
        <p14:creationId xmlns:p14="http://schemas.microsoft.com/office/powerpoint/2010/main" val="312351000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BF9773F-6845-449E-A34E-2087E73A7E85}"/>
              </a:ext>
            </a:extLst>
          </p:cNvPr>
          <p:cNvSpPr>
            <a:spLocks noGrp="1"/>
          </p:cNvSpPr>
          <p:nvPr>
            <p:ph type="title"/>
          </p:nvPr>
        </p:nvSpPr>
        <p:spPr/>
        <p:txBody>
          <a:bodyPr/>
          <a:lstStyle/>
          <a:p>
            <a:r>
              <a:rPr lang="it-IT" dirty="0"/>
              <a:t>Orientamenti della Commissione Europea</a:t>
            </a:r>
          </a:p>
        </p:txBody>
      </p:sp>
      <p:grpSp>
        <p:nvGrpSpPr>
          <p:cNvPr id="8" name="Gruppo 7">
            <a:extLst>
              <a:ext uri="{FF2B5EF4-FFF2-40B4-BE49-F238E27FC236}">
                <a16:creationId xmlns:a16="http://schemas.microsoft.com/office/drawing/2014/main" id="{2C53536F-516D-481B-AD54-819E3856FB9E}"/>
              </a:ext>
            </a:extLst>
          </p:cNvPr>
          <p:cNvGrpSpPr/>
          <p:nvPr/>
        </p:nvGrpSpPr>
        <p:grpSpPr>
          <a:xfrm>
            <a:off x="2186348" y="1344413"/>
            <a:ext cx="6966677" cy="5261461"/>
            <a:chOff x="1715008" y="1344413"/>
            <a:chExt cx="6966677" cy="5261461"/>
          </a:xfrm>
        </p:grpSpPr>
        <p:pic>
          <p:nvPicPr>
            <p:cNvPr id="6" name="Immagine 5">
              <a:extLst>
                <a:ext uri="{FF2B5EF4-FFF2-40B4-BE49-F238E27FC236}">
                  <a16:creationId xmlns:a16="http://schemas.microsoft.com/office/drawing/2014/main" id="{142733C3-7F16-4E3A-AEB3-443A8577DAF0}"/>
                </a:ext>
              </a:extLst>
            </p:cNvPr>
            <p:cNvPicPr>
              <a:picLocks noChangeAspect="1"/>
            </p:cNvPicPr>
            <p:nvPr/>
          </p:nvPicPr>
          <p:blipFill>
            <a:blip r:embed="rId2"/>
            <a:stretch>
              <a:fillRect/>
            </a:stretch>
          </p:blipFill>
          <p:spPr>
            <a:xfrm>
              <a:off x="1715008" y="1344413"/>
              <a:ext cx="6966677" cy="5261461"/>
            </a:xfrm>
            <a:prstGeom prst="rect">
              <a:avLst/>
            </a:prstGeom>
          </p:spPr>
        </p:pic>
        <p:sp>
          <p:nvSpPr>
            <p:cNvPr id="7" name="CasellaDiTesto 6">
              <a:extLst>
                <a:ext uri="{FF2B5EF4-FFF2-40B4-BE49-F238E27FC236}">
                  <a16:creationId xmlns:a16="http://schemas.microsoft.com/office/drawing/2014/main" id="{9B8E0ED5-A9E7-40FC-903F-69977CDA126C}"/>
                </a:ext>
              </a:extLst>
            </p:cNvPr>
            <p:cNvSpPr txBox="1"/>
            <p:nvPr/>
          </p:nvSpPr>
          <p:spPr>
            <a:xfrm>
              <a:off x="6807200" y="6259599"/>
              <a:ext cx="1279453" cy="307777"/>
            </a:xfrm>
            <a:prstGeom prst="rect">
              <a:avLst/>
            </a:prstGeom>
            <a:noFill/>
          </p:spPr>
          <p:txBody>
            <a:bodyPr wrap="none" rtlCol="0">
              <a:spAutoFit/>
            </a:bodyPr>
            <a:lstStyle/>
            <a:p>
              <a:r>
                <a:rPr lang="it-IT" sz="1200" dirty="0">
                  <a:solidFill>
                    <a:schemeClr val="bg1"/>
                  </a:solidFill>
                  <a:latin typeface="Cambria" panose="02040503050406030204" pitchFamily="18" charset="0"/>
                  <a:ea typeface="Cambria" panose="02040503050406030204" pitchFamily="18" charset="0"/>
                </a:rPr>
                <a:t>impegni</a:t>
              </a:r>
              <a:r>
                <a:rPr lang="it-IT" sz="1400" dirty="0">
                  <a:solidFill>
                    <a:schemeClr val="bg1"/>
                  </a:solidFill>
                </a:rPr>
                <a:t> assunti</a:t>
              </a:r>
            </a:p>
          </p:txBody>
        </p:sp>
      </p:grpSp>
      <p:sp>
        <p:nvSpPr>
          <p:cNvPr id="10" name="Freccia a pentagono 9">
            <a:extLst>
              <a:ext uri="{FF2B5EF4-FFF2-40B4-BE49-F238E27FC236}">
                <a16:creationId xmlns:a16="http://schemas.microsoft.com/office/drawing/2014/main" id="{A7F83246-B05E-41F8-B169-C8D016444148}"/>
              </a:ext>
            </a:extLst>
          </p:cNvPr>
          <p:cNvSpPr/>
          <p:nvPr/>
        </p:nvSpPr>
        <p:spPr>
          <a:xfrm>
            <a:off x="420646" y="1802415"/>
            <a:ext cx="2007909" cy="1116576"/>
          </a:xfrm>
          <a:prstGeom prst="homePlat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  la crisi ha ispirato la nuova </a:t>
            </a:r>
            <a:r>
              <a:rPr lang="it-IT" dirty="0" err="1"/>
              <a:t>governance</a:t>
            </a:r>
            <a:endParaRPr lang="it-IT" dirty="0"/>
          </a:p>
        </p:txBody>
      </p:sp>
      <p:sp>
        <p:nvSpPr>
          <p:cNvPr id="11" name="Freccia destra rientrata 10">
            <a:extLst>
              <a:ext uri="{FF2B5EF4-FFF2-40B4-BE49-F238E27FC236}">
                <a16:creationId xmlns:a16="http://schemas.microsoft.com/office/drawing/2014/main" id="{E20422F5-5601-49EC-A25B-4BE7616A1414}"/>
              </a:ext>
            </a:extLst>
          </p:cNvPr>
          <p:cNvSpPr/>
          <p:nvPr/>
        </p:nvSpPr>
        <p:spPr>
          <a:xfrm>
            <a:off x="9430326" y="3429000"/>
            <a:ext cx="2355273" cy="1533353"/>
          </a:xfrm>
          <a:prstGeom prst="notched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Revisione del quadro di Bilancio</a:t>
            </a:r>
          </a:p>
        </p:txBody>
      </p:sp>
      <p:sp>
        <p:nvSpPr>
          <p:cNvPr id="12" name="Rettangolo 11">
            <a:extLst>
              <a:ext uri="{FF2B5EF4-FFF2-40B4-BE49-F238E27FC236}">
                <a16:creationId xmlns:a16="http://schemas.microsoft.com/office/drawing/2014/main" id="{033DE131-599A-4F62-A2F4-F06A62ECA7DA}"/>
              </a:ext>
            </a:extLst>
          </p:cNvPr>
          <p:cNvSpPr/>
          <p:nvPr/>
        </p:nvSpPr>
        <p:spPr>
          <a:xfrm>
            <a:off x="9014546" y="5551713"/>
            <a:ext cx="3186831" cy="1015663"/>
          </a:xfrm>
          <a:prstGeom prst="rect">
            <a:avLst/>
          </a:prstGeom>
        </p:spPr>
        <p:txBody>
          <a:bodyPr wrap="square">
            <a:spAutoFit/>
          </a:bodyPr>
          <a:lstStyle/>
          <a:p>
            <a:endParaRPr lang="it-IT" sz="1000" i="1" dirty="0">
              <a:solidFill>
                <a:srgbClr val="000000"/>
              </a:solidFill>
            </a:endParaRPr>
          </a:p>
          <a:p>
            <a:r>
              <a:rPr lang="it-IT" sz="1000" i="1" dirty="0">
                <a:solidFill>
                  <a:srgbClr val="000000"/>
                </a:solidFill>
              </a:rPr>
              <a:t>Fonte: </a:t>
            </a:r>
            <a:r>
              <a:rPr lang="it-IT" sz="1000" i="1" dirty="0">
                <a:solidFill>
                  <a:srgbClr val="000000"/>
                </a:solidFill>
                <a:hlinkClick r:id="rId3"/>
              </a:rPr>
              <a:t>COMUNICAZIONE</a:t>
            </a:r>
            <a:r>
              <a:rPr lang="it-IT" sz="1000" i="1" dirty="0">
                <a:solidFill>
                  <a:srgbClr val="000000"/>
                </a:solidFill>
              </a:rPr>
              <a:t> DELLA COMMISSIONE AL PARLAMENTO EUROPEO, AL CONSIGLIO, ALLA BANCA CENTRALE EUROPEA, AL COMITATO ECONOMICO E SOCIALE EUROPEO E AL COMITATO DELLE REGIONI, 9.11.22, p. 2 </a:t>
            </a:r>
            <a:endParaRPr lang="it-IT" sz="1000" i="1" dirty="0"/>
          </a:p>
        </p:txBody>
      </p:sp>
      <p:sp>
        <p:nvSpPr>
          <p:cNvPr id="3" name="Rettangolo 2">
            <a:extLst>
              <a:ext uri="{FF2B5EF4-FFF2-40B4-BE49-F238E27FC236}">
                <a16:creationId xmlns:a16="http://schemas.microsoft.com/office/drawing/2014/main" id="{F2421A78-DA29-4756-85AC-51688995CCD9}"/>
              </a:ext>
            </a:extLst>
          </p:cNvPr>
          <p:cNvSpPr/>
          <p:nvPr/>
        </p:nvSpPr>
        <p:spPr>
          <a:xfrm>
            <a:off x="503937" y="4391283"/>
            <a:ext cx="1502646" cy="1477328"/>
          </a:xfrm>
          <a:prstGeom prst="rect">
            <a:avLst/>
          </a:prstGeom>
          <a:ln>
            <a:solidFill>
              <a:srgbClr val="FF0000"/>
            </a:solidFill>
          </a:ln>
        </p:spPr>
        <p:txBody>
          <a:bodyPr wrap="square">
            <a:spAutoFit/>
          </a:bodyPr>
          <a:lstStyle/>
          <a:p>
            <a:r>
              <a:rPr lang="it-IT" dirty="0">
                <a:solidFill>
                  <a:srgbClr val="454545"/>
                </a:solidFill>
                <a:latin typeface="CIDFont+F5"/>
              </a:rPr>
              <a:t>piani</a:t>
            </a:r>
          </a:p>
          <a:p>
            <a:r>
              <a:rPr lang="it-IT" dirty="0">
                <a:solidFill>
                  <a:srgbClr val="454545"/>
                </a:solidFill>
                <a:latin typeface="CIDFont+F5"/>
              </a:rPr>
              <a:t>strutturali di bilancio a medio termine</a:t>
            </a:r>
            <a:endParaRPr lang="it-IT" dirty="0"/>
          </a:p>
        </p:txBody>
      </p:sp>
      <p:sp>
        <p:nvSpPr>
          <p:cNvPr id="4" name="Rettangolo 3">
            <a:extLst>
              <a:ext uri="{FF2B5EF4-FFF2-40B4-BE49-F238E27FC236}">
                <a16:creationId xmlns:a16="http://schemas.microsoft.com/office/drawing/2014/main" id="{D683B9F8-06EA-4802-9A4C-6FC5291C2BEC}"/>
              </a:ext>
            </a:extLst>
          </p:cNvPr>
          <p:cNvSpPr/>
          <p:nvPr/>
        </p:nvSpPr>
        <p:spPr>
          <a:xfrm>
            <a:off x="2186348" y="4023768"/>
            <a:ext cx="4681812" cy="258210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76627177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BB2E96C-7FF0-4413-A648-38104B1980B8}"/>
              </a:ext>
            </a:extLst>
          </p:cNvPr>
          <p:cNvSpPr>
            <a:spLocks noGrp="1"/>
          </p:cNvSpPr>
          <p:nvPr>
            <p:ph type="title"/>
          </p:nvPr>
        </p:nvSpPr>
        <p:spPr>
          <a:xfrm>
            <a:off x="744728" y="198291"/>
            <a:ext cx="10515600" cy="1325563"/>
          </a:xfrm>
        </p:spPr>
        <p:txBody>
          <a:bodyPr>
            <a:normAutofit/>
          </a:bodyPr>
          <a:lstStyle/>
          <a:p>
            <a:r>
              <a:rPr lang="it-IT" sz="2400" dirty="0"/>
              <a:t>Proposta CE di un nuovo quadro di bilancio per i paesi a rischio elevato o moderato</a:t>
            </a:r>
          </a:p>
        </p:txBody>
      </p:sp>
      <p:pic>
        <p:nvPicPr>
          <p:cNvPr id="3" name="Immagine 2">
            <a:extLst>
              <a:ext uri="{FF2B5EF4-FFF2-40B4-BE49-F238E27FC236}">
                <a16:creationId xmlns:a16="http://schemas.microsoft.com/office/drawing/2014/main" id="{BAB9EE20-04CC-47DE-90C9-7322B049D835}"/>
              </a:ext>
            </a:extLst>
          </p:cNvPr>
          <p:cNvPicPr>
            <a:picLocks noChangeAspect="1"/>
          </p:cNvPicPr>
          <p:nvPr/>
        </p:nvPicPr>
        <p:blipFill>
          <a:blip r:embed="rId2"/>
          <a:stretch>
            <a:fillRect/>
          </a:stretch>
        </p:blipFill>
        <p:spPr>
          <a:xfrm>
            <a:off x="1115693" y="1189358"/>
            <a:ext cx="9074789" cy="4916353"/>
          </a:xfrm>
          <a:prstGeom prst="rect">
            <a:avLst/>
          </a:prstGeom>
        </p:spPr>
      </p:pic>
      <p:sp>
        <p:nvSpPr>
          <p:cNvPr id="4" name="Rettangolo 3">
            <a:extLst>
              <a:ext uri="{FF2B5EF4-FFF2-40B4-BE49-F238E27FC236}">
                <a16:creationId xmlns:a16="http://schemas.microsoft.com/office/drawing/2014/main" id="{767DA660-2154-4FAA-867C-98EB5F00CE3D}"/>
              </a:ext>
            </a:extLst>
          </p:cNvPr>
          <p:cNvSpPr/>
          <p:nvPr/>
        </p:nvSpPr>
        <p:spPr>
          <a:xfrm>
            <a:off x="5301673" y="6105711"/>
            <a:ext cx="6197741" cy="553998"/>
          </a:xfrm>
          <a:prstGeom prst="rect">
            <a:avLst/>
          </a:prstGeom>
        </p:spPr>
        <p:txBody>
          <a:bodyPr wrap="square">
            <a:spAutoFit/>
          </a:bodyPr>
          <a:lstStyle/>
          <a:p>
            <a:endParaRPr lang="it-IT" sz="1000" i="1" dirty="0">
              <a:solidFill>
                <a:srgbClr val="000000"/>
              </a:solidFill>
            </a:endParaRPr>
          </a:p>
          <a:p>
            <a:r>
              <a:rPr lang="it-IT" sz="1000" i="1" dirty="0">
                <a:solidFill>
                  <a:srgbClr val="000000"/>
                </a:solidFill>
              </a:rPr>
              <a:t>Fonte: </a:t>
            </a:r>
            <a:r>
              <a:rPr lang="it-IT" sz="1000" i="1" dirty="0">
                <a:solidFill>
                  <a:srgbClr val="000000"/>
                </a:solidFill>
                <a:hlinkClick r:id="rId3"/>
              </a:rPr>
              <a:t>COMUNICAZIONE</a:t>
            </a:r>
            <a:r>
              <a:rPr lang="it-IT" sz="1000" i="1" dirty="0">
                <a:solidFill>
                  <a:srgbClr val="000000"/>
                </a:solidFill>
              </a:rPr>
              <a:t> DELLA COMMISSIONE AL PARLAMENTO EUROPEO, AL CONSIGLIO, ALLA BANCA CENTRALE EUROPEA, AL COMITATO ECONOMICO E SOCIALE EUROPEO E AL COMITATO DELLE REGIONI, 9.11.22, p. 7 </a:t>
            </a:r>
            <a:endParaRPr lang="it-IT" sz="1000" i="1" dirty="0"/>
          </a:p>
        </p:txBody>
      </p:sp>
      <mc:AlternateContent xmlns:mc="http://schemas.openxmlformats.org/markup-compatibility/2006">
        <mc:Choice xmlns:p14="http://schemas.microsoft.com/office/powerpoint/2010/main" Requires="p14">
          <p:contentPart p14:bwMode="auto" r:id="rId4">
            <p14:nvContentPartPr>
              <p14:cNvPr id="5" name="Input penna 4">
                <a:extLst>
                  <a:ext uri="{FF2B5EF4-FFF2-40B4-BE49-F238E27FC236}">
                    <a16:creationId xmlns:a16="http://schemas.microsoft.com/office/drawing/2014/main" id="{D78C1C69-E2D9-482E-B2EE-3BA65362F6F0}"/>
                  </a:ext>
                </a:extLst>
              </p14:cNvPr>
              <p14:cNvContentPartPr/>
              <p14:nvPr/>
            </p14:nvContentPartPr>
            <p14:xfrm>
              <a:off x="2860928" y="4071216"/>
              <a:ext cx="781920" cy="54360"/>
            </p14:xfrm>
          </p:contentPart>
        </mc:Choice>
        <mc:Fallback>
          <p:pic>
            <p:nvPicPr>
              <p:cNvPr id="5" name="Input penna 4">
                <a:extLst>
                  <a:ext uri="{FF2B5EF4-FFF2-40B4-BE49-F238E27FC236}">
                    <a16:creationId xmlns:a16="http://schemas.microsoft.com/office/drawing/2014/main" id="{D78C1C69-E2D9-482E-B2EE-3BA65362F6F0}"/>
                  </a:ext>
                </a:extLst>
              </p:cNvPr>
              <p:cNvPicPr/>
              <p:nvPr/>
            </p:nvPicPr>
            <p:blipFill>
              <a:blip r:embed="rId5"/>
              <a:stretch>
                <a:fillRect/>
              </a:stretch>
            </p:blipFill>
            <p:spPr>
              <a:xfrm>
                <a:off x="2843288" y="4035216"/>
                <a:ext cx="8175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Input penna 5">
                <a:extLst>
                  <a:ext uri="{FF2B5EF4-FFF2-40B4-BE49-F238E27FC236}">
                    <a16:creationId xmlns:a16="http://schemas.microsoft.com/office/drawing/2014/main" id="{C5A4F0D8-121C-4346-8ABA-DDDF3ABD9875}"/>
                  </a:ext>
                </a:extLst>
              </p14:cNvPr>
              <p14:cNvContentPartPr/>
              <p14:nvPr/>
            </p14:nvContentPartPr>
            <p14:xfrm>
              <a:off x="1357208" y="4190736"/>
              <a:ext cx="1111320" cy="19800"/>
            </p14:xfrm>
          </p:contentPart>
        </mc:Choice>
        <mc:Fallback>
          <p:pic>
            <p:nvPicPr>
              <p:cNvPr id="6" name="Input penna 5">
                <a:extLst>
                  <a:ext uri="{FF2B5EF4-FFF2-40B4-BE49-F238E27FC236}">
                    <a16:creationId xmlns:a16="http://schemas.microsoft.com/office/drawing/2014/main" id="{C5A4F0D8-121C-4346-8ABA-DDDF3ABD9875}"/>
                  </a:ext>
                </a:extLst>
              </p:cNvPr>
              <p:cNvPicPr/>
              <p:nvPr/>
            </p:nvPicPr>
            <p:blipFill>
              <a:blip r:embed="rId7"/>
              <a:stretch>
                <a:fillRect/>
              </a:stretch>
            </p:blipFill>
            <p:spPr>
              <a:xfrm>
                <a:off x="1339568" y="4154736"/>
                <a:ext cx="1146960" cy="91440"/>
              </a:xfrm>
              <a:prstGeom prst="rect">
                <a:avLst/>
              </a:prstGeom>
            </p:spPr>
          </p:pic>
        </mc:Fallback>
      </mc:AlternateContent>
      <p:sp>
        <p:nvSpPr>
          <p:cNvPr id="7" name="CasellaDiTesto 6">
            <a:extLst>
              <a:ext uri="{FF2B5EF4-FFF2-40B4-BE49-F238E27FC236}">
                <a16:creationId xmlns:a16="http://schemas.microsoft.com/office/drawing/2014/main" id="{9CAF28A5-C5F2-4CCA-AA37-873034677D9F}"/>
              </a:ext>
            </a:extLst>
          </p:cNvPr>
          <p:cNvSpPr txBox="1"/>
          <p:nvPr/>
        </p:nvSpPr>
        <p:spPr>
          <a:xfrm>
            <a:off x="253200" y="4036847"/>
            <a:ext cx="784352" cy="307777"/>
          </a:xfrm>
          <a:prstGeom prst="rect">
            <a:avLst/>
          </a:prstGeom>
          <a:noFill/>
        </p:spPr>
        <p:txBody>
          <a:bodyPr wrap="square" rtlCol="0">
            <a:spAutoFit/>
          </a:bodyPr>
          <a:lstStyle/>
          <a:p>
            <a:r>
              <a:rPr lang="it-IT" sz="1400" dirty="0"/>
              <a:t>10 anni</a:t>
            </a:r>
          </a:p>
        </p:txBody>
      </p:sp>
      <mc:AlternateContent xmlns:mc="http://schemas.openxmlformats.org/markup-compatibility/2006">
        <mc:Choice xmlns:p14="http://schemas.microsoft.com/office/powerpoint/2010/main" Requires="p14">
          <p:contentPart p14:bwMode="auto" r:id="rId8">
            <p14:nvContentPartPr>
              <p14:cNvPr id="8" name="Input penna 7">
                <a:extLst>
                  <a:ext uri="{FF2B5EF4-FFF2-40B4-BE49-F238E27FC236}">
                    <a16:creationId xmlns:a16="http://schemas.microsoft.com/office/drawing/2014/main" id="{EAB0318B-5733-4175-A699-1B8A76C2EAF6}"/>
                  </a:ext>
                </a:extLst>
              </p14:cNvPr>
              <p14:cNvContentPartPr/>
              <p14:nvPr/>
            </p14:nvContentPartPr>
            <p14:xfrm>
              <a:off x="5653088" y="2957376"/>
              <a:ext cx="779040" cy="21960"/>
            </p14:xfrm>
          </p:contentPart>
        </mc:Choice>
        <mc:Fallback>
          <p:pic>
            <p:nvPicPr>
              <p:cNvPr id="8" name="Input penna 7">
                <a:extLst>
                  <a:ext uri="{FF2B5EF4-FFF2-40B4-BE49-F238E27FC236}">
                    <a16:creationId xmlns:a16="http://schemas.microsoft.com/office/drawing/2014/main" id="{EAB0318B-5733-4175-A699-1B8A76C2EAF6}"/>
                  </a:ext>
                </a:extLst>
              </p:cNvPr>
              <p:cNvPicPr/>
              <p:nvPr/>
            </p:nvPicPr>
            <p:blipFill>
              <a:blip r:embed="rId9"/>
              <a:stretch>
                <a:fillRect/>
              </a:stretch>
            </p:blipFill>
            <p:spPr>
              <a:xfrm>
                <a:off x="5635088" y="2921736"/>
                <a:ext cx="81468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put penna 8">
                <a:extLst>
                  <a:ext uri="{FF2B5EF4-FFF2-40B4-BE49-F238E27FC236}">
                    <a16:creationId xmlns:a16="http://schemas.microsoft.com/office/drawing/2014/main" id="{6DBACD5E-C719-4327-99B8-849FB87410D9}"/>
                  </a:ext>
                </a:extLst>
              </p14:cNvPr>
              <p14:cNvContentPartPr/>
              <p14:nvPr/>
            </p14:nvContentPartPr>
            <p14:xfrm>
              <a:off x="5620328" y="2892936"/>
              <a:ext cx="801360" cy="21240"/>
            </p14:xfrm>
          </p:contentPart>
        </mc:Choice>
        <mc:Fallback>
          <p:pic>
            <p:nvPicPr>
              <p:cNvPr id="9" name="Input penna 8">
                <a:extLst>
                  <a:ext uri="{FF2B5EF4-FFF2-40B4-BE49-F238E27FC236}">
                    <a16:creationId xmlns:a16="http://schemas.microsoft.com/office/drawing/2014/main" id="{6DBACD5E-C719-4327-99B8-849FB87410D9}"/>
                  </a:ext>
                </a:extLst>
              </p:cNvPr>
              <p:cNvPicPr/>
              <p:nvPr/>
            </p:nvPicPr>
            <p:blipFill>
              <a:blip r:embed="rId11"/>
              <a:stretch>
                <a:fillRect/>
              </a:stretch>
            </p:blipFill>
            <p:spPr>
              <a:xfrm>
                <a:off x="5602688" y="2856936"/>
                <a:ext cx="83700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put penna 9">
                <a:extLst>
                  <a:ext uri="{FF2B5EF4-FFF2-40B4-BE49-F238E27FC236}">
                    <a16:creationId xmlns:a16="http://schemas.microsoft.com/office/drawing/2014/main" id="{BFA275B9-940C-4285-AE78-5A5BF385278D}"/>
                  </a:ext>
                </a:extLst>
              </p14:cNvPr>
              <p14:cNvContentPartPr/>
              <p14:nvPr/>
            </p14:nvContentPartPr>
            <p14:xfrm>
              <a:off x="5653088" y="2970336"/>
              <a:ext cx="781200" cy="37440"/>
            </p14:xfrm>
          </p:contentPart>
        </mc:Choice>
        <mc:Fallback>
          <p:pic>
            <p:nvPicPr>
              <p:cNvPr id="10" name="Input penna 9">
                <a:extLst>
                  <a:ext uri="{FF2B5EF4-FFF2-40B4-BE49-F238E27FC236}">
                    <a16:creationId xmlns:a16="http://schemas.microsoft.com/office/drawing/2014/main" id="{BFA275B9-940C-4285-AE78-5A5BF385278D}"/>
                  </a:ext>
                </a:extLst>
              </p:cNvPr>
              <p:cNvPicPr/>
              <p:nvPr/>
            </p:nvPicPr>
            <p:blipFill>
              <a:blip r:embed="rId13"/>
              <a:stretch>
                <a:fillRect/>
              </a:stretch>
            </p:blipFill>
            <p:spPr>
              <a:xfrm>
                <a:off x="5635088" y="2934696"/>
                <a:ext cx="816840" cy="109080"/>
              </a:xfrm>
              <a:prstGeom prst="rect">
                <a:avLst/>
              </a:prstGeom>
            </p:spPr>
          </p:pic>
        </mc:Fallback>
      </mc:AlternateContent>
      <p:sp>
        <p:nvSpPr>
          <p:cNvPr id="11" name="CasellaDiTesto 10">
            <a:extLst>
              <a:ext uri="{FF2B5EF4-FFF2-40B4-BE49-F238E27FC236}">
                <a16:creationId xmlns:a16="http://schemas.microsoft.com/office/drawing/2014/main" id="{B624EEC3-D6E7-4BCB-B04A-88146C4D3038}"/>
              </a:ext>
            </a:extLst>
          </p:cNvPr>
          <p:cNvSpPr txBox="1"/>
          <p:nvPr/>
        </p:nvSpPr>
        <p:spPr>
          <a:xfrm>
            <a:off x="6406787" y="2826571"/>
            <a:ext cx="674624" cy="261610"/>
          </a:xfrm>
          <a:prstGeom prst="rect">
            <a:avLst/>
          </a:prstGeom>
          <a:noFill/>
        </p:spPr>
        <p:txBody>
          <a:bodyPr wrap="square" rtlCol="0">
            <a:spAutoFit/>
          </a:bodyPr>
          <a:lstStyle/>
          <a:p>
            <a:r>
              <a:rPr lang="it-IT" sz="1100" dirty="0">
                <a:solidFill>
                  <a:schemeClr val="bg1"/>
                </a:solidFill>
              </a:rPr>
              <a:t>primaria</a:t>
            </a:r>
          </a:p>
        </p:txBody>
      </p:sp>
      <mc:AlternateContent xmlns:mc="http://schemas.openxmlformats.org/markup-compatibility/2006">
        <mc:Choice xmlns:p14="http://schemas.microsoft.com/office/powerpoint/2010/main" Requires="p14">
          <p:contentPart p14:bwMode="auto" r:id="rId14">
            <p14:nvContentPartPr>
              <p14:cNvPr id="12" name="Input penna 11">
                <a:extLst>
                  <a:ext uri="{FF2B5EF4-FFF2-40B4-BE49-F238E27FC236}">
                    <a16:creationId xmlns:a16="http://schemas.microsoft.com/office/drawing/2014/main" id="{D193C669-52D4-4563-A488-2E8F2102726D}"/>
                  </a:ext>
                </a:extLst>
              </p14:cNvPr>
              <p14:cNvContentPartPr/>
              <p14:nvPr/>
            </p14:nvContentPartPr>
            <p14:xfrm>
              <a:off x="6567488" y="2954496"/>
              <a:ext cx="360" cy="360"/>
            </p14:xfrm>
          </p:contentPart>
        </mc:Choice>
        <mc:Fallback>
          <p:pic>
            <p:nvPicPr>
              <p:cNvPr id="12" name="Input penna 11">
                <a:extLst>
                  <a:ext uri="{FF2B5EF4-FFF2-40B4-BE49-F238E27FC236}">
                    <a16:creationId xmlns:a16="http://schemas.microsoft.com/office/drawing/2014/main" id="{D193C669-52D4-4563-A488-2E8F2102726D}"/>
                  </a:ext>
                </a:extLst>
              </p:cNvPr>
              <p:cNvPicPr/>
              <p:nvPr/>
            </p:nvPicPr>
            <p:blipFill>
              <a:blip r:embed="rId15"/>
              <a:stretch>
                <a:fillRect/>
              </a:stretch>
            </p:blipFill>
            <p:spPr>
              <a:xfrm>
                <a:off x="6549488" y="2918496"/>
                <a:ext cx="36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put penna 12">
                <a:extLst>
                  <a:ext uri="{FF2B5EF4-FFF2-40B4-BE49-F238E27FC236}">
                    <a16:creationId xmlns:a16="http://schemas.microsoft.com/office/drawing/2014/main" id="{D7D4BE3C-FE50-4E8F-AAED-1C5AA9407FC4}"/>
                  </a:ext>
                </a:extLst>
              </p14:cNvPr>
              <p14:cNvContentPartPr/>
              <p14:nvPr/>
            </p14:nvContentPartPr>
            <p14:xfrm>
              <a:off x="6498368" y="2946216"/>
              <a:ext cx="468360" cy="26640"/>
            </p14:xfrm>
          </p:contentPart>
        </mc:Choice>
        <mc:Fallback>
          <p:pic>
            <p:nvPicPr>
              <p:cNvPr id="13" name="Input penna 12">
                <a:extLst>
                  <a:ext uri="{FF2B5EF4-FFF2-40B4-BE49-F238E27FC236}">
                    <a16:creationId xmlns:a16="http://schemas.microsoft.com/office/drawing/2014/main" id="{D7D4BE3C-FE50-4E8F-AAED-1C5AA9407FC4}"/>
                  </a:ext>
                </a:extLst>
              </p:cNvPr>
              <p:cNvPicPr/>
              <p:nvPr/>
            </p:nvPicPr>
            <p:blipFill>
              <a:blip r:embed="rId17"/>
              <a:stretch>
                <a:fillRect/>
              </a:stretch>
            </p:blipFill>
            <p:spPr>
              <a:xfrm>
                <a:off x="6480368" y="2910576"/>
                <a:ext cx="50400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put penna 13">
                <a:extLst>
                  <a:ext uri="{FF2B5EF4-FFF2-40B4-BE49-F238E27FC236}">
                    <a16:creationId xmlns:a16="http://schemas.microsoft.com/office/drawing/2014/main" id="{DA89AE27-7528-4F4C-A766-3E07477339A6}"/>
                  </a:ext>
                </a:extLst>
              </p14:cNvPr>
              <p14:cNvContentPartPr/>
              <p14:nvPr/>
            </p14:nvContentPartPr>
            <p14:xfrm>
              <a:off x="6473528" y="2978616"/>
              <a:ext cx="460080" cy="9000"/>
            </p14:xfrm>
          </p:contentPart>
        </mc:Choice>
        <mc:Fallback>
          <p:pic>
            <p:nvPicPr>
              <p:cNvPr id="14" name="Input penna 13">
                <a:extLst>
                  <a:ext uri="{FF2B5EF4-FFF2-40B4-BE49-F238E27FC236}">
                    <a16:creationId xmlns:a16="http://schemas.microsoft.com/office/drawing/2014/main" id="{DA89AE27-7528-4F4C-A766-3E07477339A6}"/>
                  </a:ext>
                </a:extLst>
              </p:cNvPr>
              <p:cNvPicPr/>
              <p:nvPr/>
            </p:nvPicPr>
            <p:blipFill>
              <a:blip r:embed="rId19"/>
              <a:stretch>
                <a:fillRect/>
              </a:stretch>
            </p:blipFill>
            <p:spPr>
              <a:xfrm>
                <a:off x="6455888" y="2942616"/>
                <a:ext cx="49572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put penna 14">
                <a:extLst>
                  <a:ext uri="{FF2B5EF4-FFF2-40B4-BE49-F238E27FC236}">
                    <a16:creationId xmlns:a16="http://schemas.microsoft.com/office/drawing/2014/main" id="{54294936-2C2D-48FF-8D55-7030DF14B11D}"/>
                  </a:ext>
                </a:extLst>
              </p14:cNvPr>
              <p14:cNvContentPartPr/>
              <p14:nvPr/>
            </p14:nvContentPartPr>
            <p14:xfrm>
              <a:off x="6424928" y="2938296"/>
              <a:ext cx="278640" cy="32760"/>
            </p14:xfrm>
          </p:contentPart>
        </mc:Choice>
        <mc:Fallback>
          <p:pic>
            <p:nvPicPr>
              <p:cNvPr id="15" name="Input penna 14">
                <a:extLst>
                  <a:ext uri="{FF2B5EF4-FFF2-40B4-BE49-F238E27FC236}">
                    <a16:creationId xmlns:a16="http://schemas.microsoft.com/office/drawing/2014/main" id="{54294936-2C2D-48FF-8D55-7030DF14B11D}"/>
                  </a:ext>
                </a:extLst>
              </p:cNvPr>
              <p:cNvPicPr/>
              <p:nvPr/>
            </p:nvPicPr>
            <p:blipFill>
              <a:blip r:embed="rId21"/>
              <a:stretch>
                <a:fillRect/>
              </a:stretch>
            </p:blipFill>
            <p:spPr>
              <a:xfrm>
                <a:off x="6406928" y="2902296"/>
                <a:ext cx="31428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Input penna 16">
                <a:extLst>
                  <a:ext uri="{FF2B5EF4-FFF2-40B4-BE49-F238E27FC236}">
                    <a16:creationId xmlns:a16="http://schemas.microsoft.com/office/drawing/2014/main" id="{4E541EB6-C7E5-4EE0-9BFE-18432676219B}"/>
                  </a:ext>
                </a:extLst>
              </p14:cNvPr>
              <p14:cNvContentPartPr/>
              <p14:nvPr/>
            </p14:nvContentPartPr>
            <p14:xfrm>
              <a:off x="6685208" y="2958456"/>
              <a:ext cx="360" cy="360"/>
            </p14:xfrm>
          </p:contentPart>
        </mc:Choice>
        <mc:Fallback>
          <p:pic>
            <p:nvPicPr>
              <p:cNvPr id="17" name="Input penna 16">
                <a:extLst>
                  <a:ext uri="{FF2B5EF4-FFF2-40B4-BE49-F238E27FC236}">
                    <a16:creationId xmlns:a16="http://schemas.microsoft.com/office/drawing/2014/main" id="{4E541EB6-C7E5-4EE0-9BFE-18432676219B}"/>
                  </a:ext>
                </a:extLst>
              </p:cNvPr>
              <p:cNvPicPr/>
              <p:nvPr/>
            </p:nvPicPr>
            <p:blipFill>
              <a:blip r:embed="rId15"/>
              <a:stretch>
                <a:fillRect/>
              </a:stretch>
            </p:blipFill>
            <p:spPr>
              <a:xfrm>
                <a:off x="6667568" y="2922816"/>
                <a:ext cx="36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8" name="Input penna 17">
                <a:extLst>
                  <a:ext uri="{FF2B5EF4-FFF2-40B4-BE49-F238E27FC236}">
                    <a16:creationId xmlns:a16="http://schemas.microsoft.com/office/drawing/2014/main" id="{6ED6E1D5-04C3-4CDF-8830-B5F706034C30}"/>
                  </a:ext>
                </a:extLst>
              </p14:cNvPr>
              <p14:cNvContentPartPr/>
              <p14:nvPr/>
            </p14:nvContentPartPr>
            <p14:xfrm>
              <a:off x="6790688" y="2958456"/>
              <a:ext cx="360" cy="360"/>
            </p14:xfrm>
          </p:contentPart>
        </mc:Choice>
        <mc:Fallback>
          <p:pic>
            <p:nvPicPr>
              <p:cNvPr id="18" name="Input penna 17">
                <a:extLst>
                  <a:ext uri="{FF2B5EF4-FFF2-40B4-BE49-F238E27FC236}">
                    <a16:creationId xmlns:a16="http://schemas.microsoft.com/office/drawing/2014/main" id="{6ED6E1D5-04C3-4CDF-8830-B5F706034C30}"/>
                  </a:ext>
                </a:extLst>
              </p:cNvPr>
              <p:cNvPicPr/>
              <p:nvPr/>
            </p:nvPicPr>
            <p:blipFill>
              <a:blip r:embed="rId15"/>
              <a:stretch>
                <a:fillRect/>
              </a:stretch>
            </p:blipFill>
            <p:spPr>
              <a:xfrm>
                <a:off x="6773048" y="2922816"/>
                <a:ext cx="36000" cy="72000"/>
              </a:xfrm>
              <a:prstGeom prst="rect">
                <a:avLst/>
              </a:prstGeom>
            </p:spPr>
          </p:pic>
        </mc:Fallback>
      </mc:AlternateContent>
    </p:spTree>
    <p:extLst>
      <p:ext uri="{BB962C8B-B14F-4D97-AF65-F5344CB8AC3E}">
        <p14:creationId xmlns:p14="http://schemas.microsoft.com/office/powerpoint/2010/main" val="243411494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B4EC83F5-15FB-4F92-BC99-9FC159F09DC8}"/>
              </a:ext>
            </a:extLst>
          </p:cNvPr>
          <p:cNvSpPr>
            <a:spLocks noGrp="1"/>
          </p:cNvSpPr>
          <p:nvPr>
            <p:ph type="title"/>
          </p:nvPr>
        </p:nvSpPr>
        <p:spPr/>
        <p:txBody>
          <a:bodyPr/>
          <a:lstStyle/>
          <a:p>
            <a:r>
              <a:rPr lang="it-IT" dirty="0"/>
              <a:t>Il nuovo quadro: i principi e le regole</a:t>
            </a:r>
          </a:p>
        </p:txBody>
      </p:sp>
      <p:sp>
        <p:nvSpPr>
          <p:cNvPr id="4" name="Segnaposto contenuto 3">
            <a:extLst>
              <a:ext uri="{FF2B5EF4-FFF2-40B4-BE49-F238E27FC236}">
                <a16:creationId xmlns:a16="http://schemas.microsoft.com/office/drawing/2014/main" id="{90530227-AC30-439D-A329-7358D440D913}"/>
              </a:ext>
            </a:extLst>
          </p:cNvPr>
          <p:cNvSpPr>
            <a:spLocks noGrp="1"/>
          </p:cNvSpPr>
          <p:nvPr>
            <p:ph idx="1"/>
          </p:nvPr>
        </p:nvSpPr>
        <p:spPr/>
        <p:txBody>
          <a:bodyPr>
            <a:normAutofit fontScale="92500" lnSpcReduction="10000"/>
          </a:bodyPr>
          <a:lstStyle/>
          <a:p>
            <a:r>
              <a:rPr lang="it-IT" dirty="0"/>
              <a:t>I piani strutturali nazionali di bilancio </a:t>
            </a:r>
            <a:r>
              <a:rPr lang="it-IT" u="sng" dirty="0"/>
              <a:t>a medio termine </a:t>
            </a:r>
            <a:r>
              <a:rPr lang="it-IT" dirty="0"/>
              <a:t>che, in un quadro comune dell'UE, riuniscono gli </a:t>
            </a:r>
            <a:r>
              <a:rPr lang="it-IT" b="1" dirty="0"/>
              <a:t>impegni di bilancio</a:t>
            </a:r>
            <a:r>
              <a:rPr lang="it-IT" dirty="0"/>
              <a:t>, </a:t>
            </a:r>
            <a:r>
              <a:rPr lang="it-IT" b="1" dirty="0"/>
              <a:t>di riforma </a:t>
            </a:r>
            <a:r>
              <a:rPr lang="it-IT" dirty="0"/>
              <a:t>e </a:t>
            </a:r>
            <a:r>
              <a:rPr lang="it-IT" b="1" dirty="0"/>
              <a:t>di investimento </a:t>
            </a:r>
            <a:r>
              <a:rPr lang="it-IT" dirty="0"/>
              <a:t>di ciascuno Stato membro e costituirebbero la pietra angolare del quadro riveduto proposto: </a:t>
            </a:r>
          </a:p>
          <a:p>
            <a:r>
              <a:rPr lang="it-IT" dirty="0"/>
              <a:t>I piani strutturali di bilancio che ora sono costituiti dai Piani di stabilità e convergenza diventeranno i Programmi nazionali di riforma</a:t>
            </a:r>
          </a:p>
          <a:p>
            <a:r>
              <a:rPr lang="it-IT" dirty="0">
                <a:solidFill>
                  <a:srgbClr val="FF0000"/>
                </a:solidFill>
              </a:rPr>
              <a:t>Quadro comune dell’UE </a:t>
            </a:r>
            <a:r>
              <a:rPr lang="it-IT" dirty="0"/>
              <a:t>rivisto che abbia come base comune la </a:t>
            </a:r>
            <a:r>
              <a:rPr lang="it-IT" u="sng" dirty="0"/>
              <a:t>crescita sostenibile</a:t>
            </a:r>
            <a:r>
              <a:rPr lang="it-IT" dirty="0"/>
              <a:t> e i </a:t>
            </a:r>
            <a:r>
              <a:rPr lang="it-IT" u="sng" dirty="0"/>
              <a:t>rischi per la sostenibilità del debito</a:t>
            </a:r>
            <a:r>
              <a:rPr lang="it-IT" dirty="0"/>
              <a:t> per ogni Paese: ciò significa consolidamento graduale + riforme + investimenti= visione di medio termine(</a:t>
            </a:r>
            <a:r>
              <a:rPr lang="it-IT" dirty="0">
                <a:sym typeface="Symbol" panose="05050102010706020507" pitchFamily="18" charset="2"/>
              </a:rPr>
              <a:t> 4 anni minimo o durata della legislatura e poi revisione) e unico indicatore la </a:t>
            </a:r>
            <a:r>
              <a:rPr lang="it-IT" b="1" dirty="0">
                <a:sym typeface="Symbol" panose="05050102010706020507" pitchFamily="18" charset="2"/>
              </a:rPr>
              <a:t>spesa netta primaria che non deve crescere più del reddito </a:t>
            </a:r>
            <a:endParaRPr lang="it-IT" b="1" dirty="0"/>
          </a:p>
        </p:txBody>
      </p:sp>
    </p:spTree>
    <p:extLst>
      <p:ext uri="{BB962C8B-B14F-4D97-AF65-F5344CB8AC3E}">
        <p14:creationId xmlns:p14="http://schemas.microsoft.com/office/powerpoint/2010/main" val="384278800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47666A-E175-472C-BA85-727DF7817F0E}"/>
              </a:ext>
            </a:extLst>
          </p:cNvPr>
          <p:cNvSpPr>
            <a:spLocks noGrp="1"/>
          </p:cNvSpPr>
          <p:nvPr>
            <p:ph type="title"/>
          </p:nvPr>
        </p:nvSpPr>
        <p:spPr/>
        <p:txBody>
          <a:bodyPr/>
          <a:lstStyle/>
          <a:p>
            <a:r>
              <a:rPr lang="it-IT" dirty="0"/>
              <a:t>L’indicatore della spesa primaria</a:t>
            </a:r>
          </a:p>
        </p:txBody>
      </p:sp>
      <p:sp>
        <p:nvSpPr>
          <p:cNvPr id="3" name="Segnaposto contenuto 2">
            <a:extLst>
              <a:ext uri="{FF2B5EF4-FFF2-40B4-BE49-F238E27FC236}">
                <a16:creationId xmlns:a16="http://schemas.microsoft.com/office/drawing/2014/main" id="{DADB3099-BE30-4EDE-A616-A4CAC793BBD8}"/>
              </a:ext>
            </a:extLst>
          </p:cNvPr>
          <p:cNvSpPr>
            <a:spLocks noGrp="1"/>
          </p:cNvSpPr>
          <p:nvPr>
            <p:ph idx="1"/>
          </p:nvPr>
        </p:nvSpPr>
        <p:spPr/>
        <p:txBody>
          <a:bodyPr>
            <a:normAutofit fontScale="92500" lnSpcReduction="10000"/>
          </a:bodyPr>
          <a:lstStyle/>
          <a:p>
            <a:r>
              <a:rPr lang="it-IT" dirty="0"/>
              <a:t>Indicatore operativo unico per l’aggiustamento di bilancio e per la </a:t>
            </a:r>
            <a:r>
              <a:rPr lang="it-IT" b="1" dirty="0"/>
              <a:t>sorveglianza</a:t>
            </a:r>
            <a:r>
              <a:rPr lang="it-IT" dirty="0"/>
              <a:t> annuale dell’UE: </a:t>
            </a:r>
            <a:r>
              <a:rPr lang="it-IT" dirty="0">
                <a:solidFill>
                  <a:srgbClr val="FF0000"/>
                </a:solidFill>
              </a:rPr>
              <a:t>spesa primaria netta finanziata a livello nazionale</a:t>
            </a:r>
            <a:r>
              <a:rPr lang="it-IT" dirty="0"/>
              <a:t> (= spesa pubblica- misure discrezionali- spesa per interessi- spesa per disoccupazione ciclica) = STABILIZZAZIONE MACROECONOMICA</a:t>
            </a:r>
          </a:p>
          <a:p>
            <a:r>
              <a:rPr lang="it-IT" dirty="0"/>
              <a:t>Criterio di SOSTENIBILITÀ DEL DEBITO: orizzonte temporale di aggiustamento=10 anni</a:t>
            </a:r>
          </a:p>
          <a:p>
            <a:r>
              <a:rPr lang="it-IT" dirty="0"/>
              <a:t>Un Paese si impegnerà quindi a mantenere il tasso di crescita programmato per la spesa primaria netta nel periodo di riferimento e gli effetti del ciclo economico si scaricano sulle entrate, così</a:t>
            </a:r>
          </a:p>
          <a:p>
            <a:r>
              <a:rPr lang="it-IT" dirty="0"/>
              <a:t>il bilancio pubblico sosterrebbe l’economia in condizioni di ciclo negativo (la spesa non cambia, ma si riducono le entrate) e la raffredderebbe in condizioni di ciclo positivo (la spesa non cambia, ma le entrate crescono)</a:t>
            </a:r>
          </a:p>
        </p:txBody>
      </p:sp>
    </p:spTree>
    <p:extLst>
      <p:ext uri="{BB962C8B-B14F-4D97-AF65-F5344CB8AC3E}">
        <p14:creationId xmlns:p14="http://schemas.microsoft.com/office/powerpoint/2010/main" val="3667701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B35736F-3A0D-4446-B79A-16BEEFF99F33}"/>
              </a:ext>
            </a:extLst>
          </p:cNvPr>
          <p:cNvSpPr>
            <a:spLocks noGrp="1"/>
          </p:cNvSpPr>
          <p:nvPr>
            <p:ph type="title"/>
          </p:nvPr>
        </p:nvSpPr>
        <p:spPr/>
        <p:txBody>
          <a:bodyPr/>
          <a:lstStyle/>
          <a:p>
            <a:r>
              <a:rPr lang="it-IT" dirty="0"/>
              <a:t>… e in  media la maggior parte dei Paesi dovrebbe rispettare il limite del deficit del 3%</a:t>
            </a:r>
          </a:p>
        </p:txBody>
      </p:sp>
      <p:pic>
        <p:nvPicPr>
          <p:cNvPr id="3" name="Immagine 2">
            <a:extLst>
              <a:ext uri="{FF2B5EF4-FFF2-40B4-BE49-F238E27FC236}">
                <a16:creationId xmlns:a16="http://schemas.microsoft.com/office/drawing/2014/main" id="{1D78E5CB-047B-48A5-88B5-04869495FF1F}"/>
              </a:ext>
            </a:extLst>
          </p:cNvPr>
          <p:cNvPicPr>
            <a:picLocks noChangeAspect="1"/>
          </p:cNvPicPr>
          <p:nvPr/>
        </p:nvPicPr>
        <p:blipFill>
          <a:blip r:embed="rId2"/>
          <a:stretch>
            <a:fillRect/>
          </a:stretch>
        </p:blipFill>
        <p:spPr>
          <a:xfrm>
            <a:off x="1626821" y="1746530"/>
            <a:ext cx="7021371" cy="5052541"/>
          </a:xfrm>
          <a:prstGeom prst="rect">
            <a:avLst/>
          </a:prstGeom>
        </p:spPr>
      </p:pic>
      <p:sp>
        <p:nvSpPr>
          <p:cNvPr id="4" name="CasellaDiTesto 3">
            <a:extLst>
              <a:ext uri="{FF2B5EF4-FFF2-40B4-BE49-F238E27FC236}">
                <a16:creationId xmlns:a16="http://schemas.microsoft.com/office/drawing/2014/main" id="{80E17C79-EF01-4A28-8591-B234B5FC9F82}"/>
              </a:ext>
            </a:extLst>
          </p:cNvPr>
          <p:cNvSpPr txBox="1"/>
          <p:nvPr/>
        </p:nvSpPr>
        <p:spPr>
          <a:xfrm>
            <a:off x="8932026" y="6338455"/>
            <a:ext cx="1828800" cy="369332"/>
          </a:xfrm>
          <a:prstGeom prst="rect">
            <a:avLst/>
          </a:prstGeom>
          <a:noFill/>
        </p:spPr>
        <p:txBody>
          <a:bodyPr wrap="square" rtlCol="0">
            <a:spAutoFit/>
          </a:bodyPr>
          <a:lstStyle/>
          <a:p>
            <a:r>
              <a:rPr lang="it-IT" i="1" dirty="0"/>
              <a:t>Fonte: OCPI p. 9</a:t>
            </a:r>
          </a:p>
        </p:txBody>
      </p:sp>
    </p:spTree>
    <p:extLst>
      <p:ext uri="{BB962C8B-B14F-4D97-AF65-F5344CB8AC3E}">
        <p14:creationId xmlns:p14="http://schemas.microsoft.com/office/powerpoint/2010/main" val="127659427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1C504FA-10BB-4B6D-A30B-68DF04A59924}"/>
              </a:ext>
            </a:extLst>
          </p:cNvPr>
          <p:cNvSpPr>
            <a:spLocks noGrp="1"/>
          </p:cNvSpPr>
          <p:nvPr>
            <p:ph type="title"/>
          </p:nvPr>
        </p:nvSpPr>
        <p:spPr/>
        <p:txBody>
          <a:bodyPr/>
          <a:lstStyle/>
          <a:p>
            <a:r>
              <a:rPr lang="it-IT" dirty="0"/>
              <a:t>E la previsione nel DEF 2022</a:t>
            </a:r>
          </a:p>
        </p:txBody>
      </p:sp>
      <p:pic>
        <p:nvPicPr>
          <p:cNvPr id="3" name="Immagine 2">
            <a:extLst>
              <a:ext uri="{FF2B5EF4-FFF2-40B4-BE49-F238E27FC236}">
                <a16:creationId xmlns:a16="http://schemas.microsoft.com/office/drawing/2014/main" id="{183BE0B6-90A9-4F69-92EB-70F0F117F017}"/>
              </a:ext>
            </a:extLst>
          </p:cNvPr>
          <p:cNvPicPr>
            <a:picLocks noChangeAspect="1"/>
          </p:cNvPicPr>
          <p:nvPr/>
        </p:nvPicPr>
        <p:blipFill>
          <a:blip r:embed="rId2"/>
          <a:stretch>
            <a:fillRect/>
          </a:stretch>
        </p:blipFill>
        <p:spPr>
          <a:xfrm>
            <a:off x="1689642" y="1597152"/>
            <a:ext cx="8083023" cy="4698159"/>
          </a:xfrm>
          <a:prstGeom prst="rect">
            <a:avLst/>
          </a:prstGeom>
        </p:spPr>
      </p:pic>
    </p:spTree>
    <p:extLst>
      <p:ext uri="{BB962C8B-B14F-4D97-AF65-F5344CB8AC3E}">
        <p14:creationId xmlns:p14="http://schemas.microsoft.com/office/powerpoint/2010/main" val="266827171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40D0267-A123-44DD-A787-2C2B71FE5D9A}"/>
              </a:ext>
            </a:extLst>
          </p:cNvPr>
          <p:cNvSpPr>
            <a:spLocks noGrp="1"/>
          </p:cNvSpPr>
          <p:nvPr>
            <p:ph type="title"/>
          </p:nvPr>
        </p:nvSpPr>
        <p:spPr/>
        <p:txBody>
          <a:bodyPr/>
          <a:lstStyle/>
          <a:p>
            <a:r>
              <a:rPr lang="it-IT" dirty="0"/>
              <a:t>L’Italia ce la farebbe? Le revisioni… in peggio</a:t>
            </a:r>
          </a:p>
        </p:txBody>
      </p:sp>
      <p:pic>
        <p:nvPicPr>
          <p:cNvPr id="4" name="Immagine 3">
            <a:extLst>
              <a:ext uri="{FF2B5EF4-FFF2-40B4-BE49-F238E27FC236}">
                <a16:creationId xmlns:a16="http://schemas.microsoft.com/office/drawing/2014/main" id="{7569A69A-5CE0-4B27-B58F-696667F2FD33}"/>
              </a:ext>
            </a:extLst>
          </p:cNvPr>
          <p:cNvPicPr>
            <a:picLocks noChangeAspect="1"/>
          </p:cNvPicPr>
          <p:nvPr/>
        </p:nvPicPr>
        <p:blipFill>
          <a:blip r:embed="rId2"/>
          <a:stretch>
            <a:fillRect/>
          </a:stretch>
        </p:blipFill>
        <p:spPr>
          <a:xfrm>
            <a:off x="983488" y="1670432"/>
            <a:ext cx="8309816" cy="4802187"/>
          </a:xfrm>
          <a:prstGeom prst="rect">
            <a:avLst/>
          </a:prstGeom>
        </p:spPr>
      </p:pic>
      <p:sp>
        <p:nvSpPr>
          <p:cNvPr id="5" name="Rettangolo 4">
            <a:extLst>
              <a:ext uri="{FF2B5EF4-FFF2-40B4-BE49-F238E27FC236}">
                <a16:creationId xmlns:a16="http://schemas.microsoft.com/office/drawing/2014/main" id="{84C70BA4-45AD-4947-AFE4-D5A6A32D66B5}"/>
              </a:ext>
            </a:extLst>
          </p:cNvPr>
          <p:cNvSpPr/>
          <p:nvPr/>
        </p:nvSpPr>
        <p:spPr>
          <a:xfrm>
            <a:off x="1803352" y="6389547"/>
            <a:ext cx="7489952" cy="369332"/>
          </a:xfrm>
          <a:prstGeom prst="rect">
            <a:avLst/>
          </a:prstGeom>
        </p:spPr>
        <p:txBody>
          <a:bodyPr wrap="square">
            <a:spAutoFit/>
          </a:bodyPr>
          <a:lstStyle/>
          <a:p>
            <a:r>
              <a:rPr lang="it-IT" dirty="0">
                <a:hlinkClick r:id="rId3"/>
              </a:rPr>
              <a:t>https://www.istat.it/it/files//2023/03/PIL-e-indebitamento-AP.pdf</a:t>
            </a:r>
            <a:r>
              <a:rPr lang="it-IT" dirty="0"/>
              <a:t> , p. 2</a:t>
            </a:r>
          </a:p>
        </p:txBody>
      </p:sp>
    </p:spTree>
    <p:extLst>
      <p:ext uri="{BB962C8B-B14F-4D97-AF65-F5344CB8AC3E}">
        <p14:creationId xmlns:p14="http://schemas.microsoft.com/office/powerpoint/2010/main" val="2961600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 questioni del federalismo e l’integrazione europea</a:t>
            </a:r>
            <a:endParaRPr lang="en-US" dirty="0"/>
          </a:p>
        </p:txBody>
      </p:sp>
      <p:sp>
        <p:nvSpPr>
          <p:cNvPr id="3" name="Segnaposto contenuto 2"/>
          <p:cNvSpPr>
            <a:spLocks noGrp="1"/>
          </p:cNvSpPr>
          <p:nvPr>
            <p:ph idx="1"/>
          </p:nvPr>
        </p:nvSpPr>
        <p:spPr/>
        <p:txBody>
          <a:bodyPr>
            <a:normAutofit lnSpcReduction="10000"/>
          </a:bodyPr>
          <a:lstStyle/>
          <a:p>
            <a:r>
              <a:rPr lang="it-IT" dirty="0"/>
              <a:t>Osservazioni:</a:t>
            </a:r>
          </a:p>
          <a:p>
            <a:pPr lvl="1"/>
            <a:r>
              <a:rPr lang="it-IT" dirty="0"/>
              <a:t>L’UE è una istituzione politica, ma </a:t>
            </a:r>
            <a:r>
              <a:rPr lang="it-IT" dirty="0">
                <a:solidFill>
                  <a:srgbClr val="FF0000"/>
                </a:solidFill>
              </a:rPr>
              <a:t>l’efficienza economica ha un peso preponderante</a:t>
            </a:r>
            <a:r>
              <a:rPr lang="it-IT" dirty="0"/>
              <a:t> rispetto a quella politica, soprattutto nel caso della distribuzione delle competenze (determinate anche dal percorso storico dell’UE)</a:t>
            </a:r>
          </a:p>
          <a:p>
            <a:pPr lvl="1"/>
            <a:r>
              <a:rPr lang="it-IT" dirty="0"/>
              <a:t>Con l’ampliarsi dell’UE la </a:t>
            </a:r>
            <a:r>
              <a:rPr lang="it-IT" dirty="0">
                <a:solidFill>
                  <a:srgbClr val="FF0000"/>
                </a:solidFill>
              </a:rPr>
              <a:t>diversità delle preferenze </a:t>
            </a:r>
            <a:r>
              <a:rPr lang="it-IT" dirty="0"/>
              <a:t>in alcuni ambiti (ad es. l’inflazione) è aumentata. La capacità di differenziare gli interventi di PE a seconda delle esigenze locali è stata sempre molto scarsa, sia che si sia deciso il decentramento delle competenze (es. ambito sociale: lavoro, migrazioni, povertà), sia per le </a:t>
            </a:r>
            <a:r>
              <a:rPr lang="it-IT" b="1" dirty="0"/>
              <a:t>cooperazioni rafforzate </a:t>
            </a:r>
            <a:r>
              <a:rPr lang="it-IT" dirty="0"/>
              <a:t>(vedi </a:t>
            </a:r>
            <a:r>
              <a:rPr lang="it-IT" dirty="0">
                <a:hlinkClick r:id="rId2"/>
              </a:rPr>
              <a:t>Trattato di Nizza</a:t>
            </a:r>
            <a:r>
              <a:rPr lang="it-IT" dirty="0"/>
              <a:t> art. 27 A; art. 40 a c2, vedi slide successiva) per i settori di competenza individuati nel Trattato </a:t>
            </a:r>
          </a:p>
          <a:p>
            <a:r>
              <a:rPr lang="it-IT" sz="2000" dirty="0"/>
              <a:t>Esempi: </a:t>
            </a:r>
            <a:r>
              <a:rPr lang="it-IT" sz="2000" dirty="0">
                <a:hlinkClick r:id="rId3"/>
              </a:rPr>
              <a:t>https://eur-lex.europa.eu/legal-content/IT/TXT/?uri=LEGISSUM:enhanced_cooperation</a:t>
            </a:r>
            <a:r>
              <a:rPr lang="it-IT" sz="2000" dirty="0"/>
              <a:t> </a:t>
            </a:r>
          </a:p>
          <a:p>
            <a:endParaRPr lang="it-IT" sz="1400" dirty="0"/>
          </a:p>
          <a:p>
            <a:pPr lvl="1"/>
            <a:endParaRPr lang="it-IT" dirty="0"/>
          </a:p>
        </p:txBody>
      </p:sp>
      <p:sp>
        <p:nvSpPr>
          <p:cNvPr id="4" name="Segnaposto numero diapositiva 3"/>
          <p:cNvSpPr>
            <a:spLocks noGrp="1"/>
          </p:cNvSpPr>
          <p:nvPr>
            <p:ph type="sldNum" sz="quarter" idx="12"/>
          </p:nvPr>
        </p:nvSpPr>
        <p:spPr/>
        <p:txBody>
          <a:bodyPr/>
          <a:lstStyle/>
          <a:p>
            <a:fld id="{05F37082-10A1-4C54-A578-B5F5D1519421}" type="slidenum">
              <a:rPr lang="en-US" smtClean="0"/>
              <a:t>8</a:t>
            </a:fld>
            <a:endParaRPr lang="en-US"/>
          </a:p>
        </p:txBody>
      </p:sp>
    </p:spTree>
    <p:extLst>
      <p:ext uri="{BB962C8B-B14F-4D97-AF65-F5344CB8AC3E}">
        <p14:creationId xmlns:p14="http://schemas.microsoft.com/office/powerpoint/2010/main" val="2027234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F05459-71B2-485A-934D-1BF37862D49F}"/>
              </a:ext>
            </a:extLst>
          </p:cNvPr>
          <p:cNvSpPr>
            <a:spLocks noGrp="1"/>
          </p:cNvSpPr>
          <p:nvPr>
            <p:ph type="title"/>
          </p:nvPr>
        </p:nvSpPr>
        <p:spPr/>
        <p:txBody>
          <a:bodyPr/>
          <a:lstStyle/>
          <a:p>
            <a:r>
              <a:rPr lang="it-IT" dirty="0"/>
              <a:t>Trattato di Nizza (26.02.2001) - estratto</a:t>
            </a:r>
          </a:p>
        </p:txBody>
      </p:sp>
      <p:sp>
        <p:nvSpPr>
          <p:cNvPr id="3" name="Segnaposto contenuto 2">
            <a:extLst>
              <a:ext uri="{FF2B5EF4-FFF2-40B4-BE49-F238E27FC236}">
                <a16:creationId xmlns:a16="http://schemas.microsoft.com/office/drawing/2014/main" id="{EF3625DB-4B91-440D-A91A-8BD65E92A52B}"/>
              </a:ext>
            </a:extLst>
          </p:cNvPr>
          <p:cNvSpPr>
            <a:spLocks noGrp="1"/>
          </p:cNvSpPr>
          <p:nvPr>
            <p:ph idx="1"/>
          </p:nvPr>
        </p:nvSpPr>
        <p:spPr>
          <a:xfrm>
            <a:off x="872429" y="1380650"/>
            <a:ext cx="10515600" cy="4351338"/>
          </a:xfrm>
        </p:spPr>
        <p:txBody>
          <a:bodyPr>
            <a:noAutofit/>
          </a:bodyPr>
          <a:lstStyle/>
          <a:p>
            <a:r>
              <a:rPr lang="it-IT" sz="1400" b="1" dirty="0"/>
              <a:t>Articolo 27 A</a:t>
            </a:r>
          </a:p>
          <a:p>
            <a:r>
              <a:rPr lang="it-IT" sz="1400" dirty="0"/>
              <a:t>1. Le </a:t>
            </a:r>
            <a:r>
              <a:rPr lang="it-IT" sz="1400" dirty="0">
                <a:solidFill>
                  <a:srgbClr val="FF0000"/>
                </a:solidFill>
              </a:rPr>
              <a:t>cooperazioni rafforzate</a:t>
            </a:r>
            <a:r>
              <a:rPr lang="it-IT" sz="1400" dirty="0"/>
              <a:t> in uno dei settori di cui al presente titolo sono dirette a salvaguardare i valori e a servire gli interessi dell'Unione nel suo insieme, affermando la sua identità come forza coerente sulla scena internazionale. Esse rispettano:</a:t>
            </a:r>
          </a:p>
          <a:p>
            <a:r>
              <a:rPr lang="it-IT" sz="1400" dirty="0"/>
              <a:t>- i principi, gli obiettivi, gli orientamenti generali e la coerenza della politica estera e di sicurezza comune nonché le decisioni adottate nel quadro di tale politica;</a:t>
            </a:r>
          </a:p>
          <a:p>
            <a:r>
              <a:rPr lang="it-IT" sz="1400" dirty="0"/>
              <a:t>- le competenze della Comunità europea;</a:t>
            </a:r>
          </a:p>
          <a:p>
            <a:r>
              <a:rPr lang="it-IT" sz="1400" dirty="0"/>
              <a:t>- la coerenza tra l'insieme delle politiche dell'Unione e l'azione esterna della stessa.</a:t>
            </a:r>
          </a:p>
          <a:p>
            <a:r>
              <a:rPr lang="it-IT" sz="1400" dirty="0"/>
              <a:t>2. Gli articoli da 11 a 27 e gli articoli da 27 B a 28 si applicano alle cooperazioni rafforzate previste dal presente articolo, salvo disposizioni contrarie contenute nell'articolo 27 C e negli articoli da 43 a 45.</a:t>
            </a:r>
          </a:p>
          <a:p>
            <a:r>
              <a:rPr lang="it-IT" sz="1400" b="1" dirty="0"/>
              <a:t>Articolo 40 A</a:t>
            </a:r>
          </a:p>
          <a:p>
            <a:r>
              <a:rPr lang="it-IT" sz="1400" dirty="0"/>
              <a:t>1. Gli Stati membri che intendono instaurare tra loro una cooperazione rafforzata a norma dell'articolo 40 trasmettono una richiesta alla Commissione, che può presentare al Consiglio una proposta al riguardo. Qualora la Commissione non presenti una proposta, essa informa gli Stati membri interessati delle ragioni di tale decisione. Questi ultimi possono in tal caso sottoporre al Consiglio un'iniziativa volta a ottenere l'autorizzazione per la cooperazione rafforzata in questione. </a:t>
            </a:r>
          </a:p>
          <a:p>
            <a:r>
              <a:rPr lang="it-IT" sz="1400" dirty="0"/>
              <a:t>2. L'autorizzazione di cui al paragrafo 1 è concessa, nel rispetto degli articoli da 43 a 45, dal Consiglio, che </a:t>
            </a:r>
            <a:r>
              <a:rPr lang="it-IT" sz="1400" b="1" dirty="0"/>
              <a:t>delibera a maggioranza qualificata</a:t>
            </a:r>
            <a:r>
              <a:rPr lang="it-IT" sz="1400" dirty="0"/>
              <a:t> su proposta della Commissione </a:t>
            </a:r>
            <a:r>
              <a:rPr lang="it-IT" sz="1400" dirty="0">
                <a:solidFill>
                  <a:srgbClr val="FF0000"/>
                </a:solidFill>
              </a:rPr>
              <a:t>o su iniziativa di almeno otto Stati membri </a:t>
            </a:r>
            <a:r>
              <a:rPr lang="it-IT" sz="1400" dirty="0"/>
              <a:t>e previa consultazione del Parlamento europeo. Ai voti dei membri del Consiglio è attribuita la ponderazione di cui all'articolo 205, paragrafo 2 del trattato che istituisce la Comunità europea.</a:t>
            </a:r>
          </a:p>
          <a:p>
            <a:r>
              <a:rPr lang="it-IT" sz="1400" dirty="0"/>
              <a:t>Un membro del Consiglio può chiedere che la questione sia sottoposta al Consiglio europeo. Una volta la questione sollevata in tale sede, il Consiglio può deliberare ai sensi del primo comma del presente paragrafo.</a:t>
            </a:r>
          </a:p>
        </p:txBody>
      </p:sp>
    </p:spTree>
    <p:extLst>
      <p:ext uri="{BB962C8B-B14F-4D97-AF65-F5344CB8AC3E}">
        <p14:creationId xmlns:p14="http://schemas.microsoft.com/office/powerpoint/2010/main" val="2540278208"/>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8839</TotalTime>
  <Words>7888</Words>
  <Application>Microsoft Office PowerPoint</Application>
  <PresentationFormat>Widescreen</PresentationFormat>
  <Paragraphs>626</Paragraphs>
  <Slides>79</Slides>
  <Notes>0</Notes>
  <HiddenSlides>0</HiddenSlides>
  <MMClips>0</MMClips>
  <ScaleCrop>false</ScaleCrop>
  <HeadingPairs>
    <vt:vector size="6" baseType="variant">
      <vt:variant>
        <vt:lpstr>Caratteri utilizzati</vt:lpstr>
      </vt:variant>
      <vt:variant>
        <vt:i4>13</vt:i4>
      </vt:variant>
      <vt:variant>
        <vt:lpstr>Tema</vt:lpstr>
      </vt:variant>
      <vt:variant>
        <vt:i4>1</vt:i4>
      </vt:variant>
      <vt:variant>
        <vt:lpstr>Titoli diapositive</vt:lpstr>
      </vt:variant>
      <vt:variant>
        <vt:i4>79</vt:i4>
      </vt:variant>
    </vt:vector>
  </HeadingPairs>
  <TitlesOfParts>
    <vt:vector size="93" baseType="lpstr">
      <vt:lpstr>Arial</vt:lpstr>
      <vt:lpstr>Calibri</vt:lpstr>
      <vt:lpstr>Calibri Light</vt:lpstr>
      <vt:lpstr>Cambria</vt:lpstr>
      <vt:lpstr>Cambria Math</vt:lpstr>
      <vt:lpstr>CIDFont+F5</vt:lpstr>
      <vt:lpstr>DejaVuSerifCondensed</vt:lpstr>
      <vt:lpstr>DejaVuSerifCondensed-Bold</vt:lpstr>
      <vt:lpstr>jaf-bernina-sans</vt:lpstr>
      <vt:lpstr>Open Sans</vt:lpstr>
      <vt:lpstr>Symbol</vt:lpstr>
      <vt:lpstr>Trebuchet MS</vt:lpstr>
      <vt:lpstr>TrebuchetMS</vt:lpstr>
      <vt:lpstr>Tema di Office</vt:lpstr>
      <vt:lpstr> Il tema del Federalismo e l’UE</vt:lpstr>
      <vt:lpstr>IL Federalismo: il decentramento della PE interno ai Paesi</vt:lpstr>
      <vt:lpstr>Decentramento o accentramento della PE?</vt:lpstr>
      <vt:lpstr>Regola generale</vt:lpstr>
      <vt:lpstr>L’Unione Europea: un’Unione solo economica?</vt:lpstr>
      <vt:lpstr>Gli organi di governo politico dell’UE</vt:lpstr>
      <vt:lpstr>I principi fondamentali dei trattati (Trattato di Lisbona, 2007)</vt:lpstr>
      <vt:lpstr>Le questioni del federalismo e l’integrazione europea</vt:lpstr>
      <vt:lpstr>Trattato di Nizza (26.02.2001) - estratto</vt:lpstr>
      <vt:lpstr>Le competenze UE per la PEI</vt:lpstr>
      <vt:lpstr>Competenze (cont.): il coordinamento</vt:lpstr>
      <vt:lpstr>L’UE come federazione</vt:lpstr>
      <vt:lpstr>Tab. 2.3 Distribuzione delle competenze per tipo di PE all’interno dell’UE</vt:lpstr>
      <vt:lpstr>Le ipotesi alla base della distribuzione delle competenze</vt:lpstr>
      <vt:lpstr>Le ipotesi (cont,)</vt:lpstr>
      <vt:lpstr>UE Federazione incompiuta e Politiche di Bilancio</vt:lpstr>
      <vt:lpstr>UE: Una federazione incompiuta</vt:lpstr>
      <vt:lpstr>Un primo confronto tra l’Unione Federale USA e l’Unione Europea: il bilancio di coesione</vt:lpstr>
      <vt:lpstr>Gli effetti in termini distributivi e di crescita</vt:lpstr>
      <vt:lpstr>… tuttavia anche negli USA con il calo demografico la situazione della mobilità della popolazione cambia</vt:lpstr>
      <vt:lpstr>Bilancio Pubblico: i concetti fondamentali</vt:lpstr>
      <vt:lpstr>Un bilancio redatto nell’ambito delle regole e dei trattati europei</vt:lpstr>
      <vt:lpstr>La crisi da Covid-19 e la clausola di sospensione</vt:lpstr>
      <vt:lpstr>La revisione della governance economica</vt:lpstr>
      <vt:lpstr>Il Bilancio dell’UE</vt:lpstr>
      <vt:lpstr>Le procedure di adozione del Bilancio europeo e il Bilancio pluriennale</vt:lpstr>
      <vt:lpstr>Il quadro finanziario pluriennale</vt:lpstr>
      <vt:lpstr>Il bilancio annuale:  Le tempistiche</vt:lpstr>
      <vt:lpstr>Il bilancio annuale: la struttura</vt:lpstr>
      <vt:lpstr>Un esempio: Il bilancio annuale per il 2023 - lesezioni</vt:lpstr>
      <vt:lpstr>Responsabilità della gestione del bilancio UE</vt:lpstr>
      <vt:lpstr>La Spesa dell’UE</vt:lpstr>
      <vt:lpstr>L’evoluzione del Bilancio UE</vt:lpstr>
      <vt:lpstr>Le Entrate</vt:lpstr>
      <vt:lpstr>… e le nuove proposte della CE</vt:lpstr>
      <vt:lpstr>Le risorse proprie tradizionali </vt:lpstr>
      <vt:lpstr>Struttura ed evoluzione delle entrate</vt:lpstr>
      <vt:lpstr>Nel 2020 il contributo dei Paesi membri al bilancio….</vt:lpstr>
      <vt:lpstr>Mentre per quanto riguarda le erogazioni…</vt:lpstr>
      <vt:lpstr>Beneficiari</vt:lpstr>
      <vt:lpstr>I bilanci pubblici nazionali: le regole</vt:lpstr>
      <vt:lpstr>Dalla previsione al Rendiconto: le fasi del Bilancio Pubblico</vt:lpstr>
      <vt:lpstr>La regola della spesa dalla Nota metodologica al DEF</vt:lpstr>
      <vt:lpstr>Il saldo di bilancio: indicatori fondamentali</vt:lpstr>
      <vt:lpstr>1) Il saldo dello stato centrale e delle PA (fonte FMI)</vt:lpstr>
      <vt:lpstr>2) Il saldo finanziario: I tipi di spesa e saldo totale e primario</vt:lpstr>
      <vt:lpstr>La spesa pubblica in rapporto al PIL in Europa</vt:lpstr>
      <vt:lpstr>3) Orientamento PE: Saldo effettivo e saldo strutturale</vt:lpstr>
      <vt:lpstr>Qualche dato e l’effetto delle crisi: le misure critiche dell’output gap e sensibilità del saldo al ciclo</vt:lpstr>
      <vt:lpstr>Un approfondimento sulla misura del saldo strutturale</vt:lpstr>
      <vt:lpstr>Riassumendo, come si ottiene il saldo strutturale…</vt:lpstr>
      <vt:lpstr>Riassumendo….</vt:lpstr>
      <vt:lpstr>Dalla lettura del DEF come vanno i saldi</vt:lpstr>
      <vt:lpstr>L’andamento di deficit e Debito in rapporto al PIL</vt:lpstr>
      <vt:lpstr>Un confronto tra macro-aree</vt:lpstr>
      <vt:lpstr>La regola della spesa e il problema del debito</vt:lpstr>
      <vt:lpstr>Ma quant’è la spesa pubblica italiana e a quale aggregato occorre guardare?</vt:lpstr>
      <vt:lpstr>L’effetto potenziale sugli investimenti pubblici del PNRR</vt:lpstr>
      <vt:lpstr>Quali spese si escludono?</vt:lpstr>
      <vt:lpstr>Gli scostamenti e gli interventi discrezionali</vt:lpstr>
      <vt:lpstr>La regola della spesa (*)</vt:lpstr>
      <vt:lpstr>La regola della spesa (cont.)</vt:lpstr>
      <vt:lpstr>Gli indicatori della sorveglianza fiscale nel DEF (p. 70 Programma di stabilità 2022) </vt:lpstr>
      <vt:lpstr>Presentazione standard di PowerPoint</vt:lpstr>
      <vt:lpstr>Qual è la situazione dei Paesi UE rispetto alle due regole fondamentali prima e dopo la pandemia? Deficit max 3% del PIL</vt:lpstr>
      <vt:lpstr>… mentre il debito dovrebbe essere non superiore al 60% del PIL</vt:lpstr>
      <vt:lpstr>Le regole per il 2021: quanti paesi le rispettano?</vt:lpstr>
      <vt:lpstr>La proposta di revisione della Governance economica</vt:lpstr>
      <vt:lpstr>I problemi delle regole fiscali vigenti</vt:lpstr>
      <vt:lpstr>Le nuove regole</vt:lpstr>
      <vt:lpstr>La differenziazione in base alla rischiosità del debito</vt:lpstr>
      <vt:lpstr>Il principio di uguale trattamento tra paesi</vt:lpstr>
      <vt:lpstr>Orientamenti della Commissione Europea</vt:lpstr>
      <vt:lpstr>Proposta CE di un nuovo quadro di bilancio per i paesi a rischio elevato o moderato</vt:lpstr>
      <vt:lpstr>Il nuovo quadro: i principi e le regole</vt:lpstr>
      <vt:lpstr>L’indicatore della spesa primaria</vt:lpstr>
      <vt:lpstr>… e in  media la maggior parte dei Paesi dovrebbe rispettare il limite del deficit del 3%</vt:lpstr>
      <vt:lpstr>E la previsione nel DEF 2022</vt:lpstr>
      <vt:lpstr>L’Italia ce la farebbe? Le revisioni… in peggio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UE Federazione incompiuta e Politiche di Bilancio</dc:title>
  <dc:creator>CHIES LAURA</dc:creator>
  <cp:lastModifiedBy>CHIES LAURA</cp:lastModifiedBy>
  <cp:revision>166</cp:revision>
  <dcterms:created xsi:type="dcterms:W3CDTF">2021-03-26T09:42:02Z</dcterms:created>
  <dcterms:modified xsi:type="dcterms:W3CDTF">2023-03-30T07:57:45Z</dcterms:modified>
</cp:coreProperties>
</file>