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1" r:id="rId3"/>
    <p:sldId id="342" r:id="rId4"/>
    <p:sldId id="326" r:id="rId5"/>
    <p:sldId id="346" r:id="rId6"/>
    <p:sldId id="347" r:id="rId7"/>
    <p:sldId id="283" r:id="rId8"/>
    <p:sldId id="322" r:id="rId9"/>
    <p:sldId id="294" r:id="rId10"/>
    <p:sldId id="295" r:id="rId11"/>
    <p:sldId id="296" r:id="rId12"/>
    <p:sldId id="311" r:id="rId13"/>
    <p:sldId id="314" r:id="rId14"/>
    <p:sldId id="337" r:id="rId15"/>
    <p:sldId id="328" r:id="rId16"/>
    <p:sldId id="317" r:id="rId17"/>
    <p:sldId id="273" r:id="rId18"/>
    <p:sldId id="348" r:id="rId19"/>
    <p:sldId id="259" r:id="rId20"/>
    <p:sldId id="260" r:id="rId21"/>
    <p:sldId id="281" r:id="rId22"/>
    <p:sldId id="284" r:id="rId23"/>
    <p:sldId id="261" r:id="rId24"/>
    <p:sldId id="343" r:id="rId25"/>
    <p:sldId id="262" r:id="rId26"/>
    <p:sldId id="344" r:id="rId27"/>
    <p:sldId id="274" r:id="rId28"/>
    <p:sldId id="278" r:id="rId29"/>
    <p:sldId id="345" r:id="rId30"/>
    <p:sldId id="349" r:id="rId31"/>
    <p:sldId id="264" r:id="rId32"/>
    <p:sldId id="350" r:id="rId33"/>
    <p:sldId id="351" r:id="rId34"/>
    <p:sldId id="265" r:id="rId35"/>
    <p:sldId id="282" r:id="rId36"/>
    <p:sldId id="352" r:id="rId37"/>
    <p:sldId id="353" r:id="rId38"/>
    <p:sldId id="266" r:id="rId39"/>
    <p:sldId id="2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1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F4E0DD75-7B2F-4724-981A-0E2ACB4A387C}" type="datetimeFigureOut">
              <a:rPr lang="en-US" smtClean="0"/>
              <a:t>4/12/2023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100848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4E0DD75-7B2F-4724-981A-0E2ACB4A387C}" type="datetimeFigureOut">
              <a:rPr lang="en-US" smtClean="0"/>
              <a:t>4/12/2023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64118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4E0DD75-7B2F-4724-981A-0E2ACB4A387C}" type="datetimeFigureOut">
              <a:rPr lang="en-US" smtClean="0"/>
              <a:t>4/12/2023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41835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it-IT"/>
              <a:t>Fare clic per modificare stile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Trascinare l'immagine su un segnaposto o fare clic sull'icona per aggiungerla</a:t>
            </a:r>
            <a:endParaRPr noProof="0"/>
          </a:p>
        </p:txBody>
      </p:sp>
      <p:sp>
        <p:nvSpPr>
          <p:cNvPr id="5" name="Date Placeholder 3"/>
          <p:cNvSpPr>
            <a:spLocks noGrp="1"/>
          </p:cNvSpPr>
          <p:nvPr>
            <p:ph type="dt" sz="half" idx="14"/>
          </p:nvPr>
        </p:nvSpPr>
        <p:spPr/>
        <p:txBody>
          <a:bodyPr/>
          <a:lstStyle>
            <a:lvl1pPr>
              <a:defRPr/>
            </a:lvl1pPr>
          </a:lstStyle>
          <a:p>
            <a:pPr>
              <a:defRPr/>
            </a:pPr>
            <a:fld id="{2A527748-8C52-4A46-91FB-ED7BF0E212F7}" type="datetimeFigureOut">
              <a:rPr lang="it-IT"/>
              <a:pPr>
                <a:defRPr/>
              </a:pPr>
              <a:t>12/04/2023</a:t>
            </a:fld>
            <a:endParaRPr lang="it-IT"/>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fld id="{34B03339-3D25-4FE9-9F20-09D7252D32E9}" type="slidenum">
              <a:rPr lang="it-IT" altLang="en-US"/>
              <a:pPr/>
              <a:t>‹N›</a:t>
            </a:fld>
            <a:endParaRPr lang="it-IT" altLang="en-US"/>
          </a:p>
        </p:txBody>
      </p:sp>
    </p:spTree>
    <p:extLst>
      <p:ext uri="{BB962C8B-B14F-4D97-AF65-F5344CB8AC3E}">
        <p14:creationId xmlns:p14="http://schemas.microsoft.com/office/powerpoint/2010/main" val="37219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4E0DD75-7B2F-4724-981A-0E2ACB4A387C}" type="datetimeFigureOut">
              <a:rPr lang="en-US" smtClean="0"/>
              <a:t>4/12/2023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318405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4E0DD75-7B2F-4724-981A-0E2ACB4A387C}" type="datetimeFigureOut">
              <a:rPr lang="en-US" smtClean="0"/>
              <a:t>4/12/2023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291141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F4E0DD75-7B2F-4724-981A-0E2ACB4A387C}" type="datetimeFigureOut">
              <a:rPr lang="en-US" smtClean="0"/>
              <a:t>4/12/2023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8097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F4E0DD75-7B2F-4724-981A-0E2ACB4A387C}" type="datetimeFigureOut">
              <a:rPr lang="en-US" smtClean="0"/>
              <a:t>4/12/2023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368096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F4E0DD75-7B2F-4724-981A-0E2ACB4A387C}" type="datetimeFigureOut">
              <a:rPr lang="en-US" smtClean="0"/>
              <a:t>4/12/2023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390140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4E0DD75-7B2F-4724-981A-0E2ACB4A387C}" type="datetimeFigureOut">
              <a:rPr lang="en-US" smtClean="0"/>
              <a:t>4/12/2023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16722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4E0DD75-7B2F-4724-981A-0E2ACB4A387C}" type="datetimeFigureOut">
              <a:rPr lang="en-US" smtClean="0"/>
              <a:t>4/12/2023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311980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4E0DD75-7B2F-4724-981A-0E2ACB4A387C}" type="datetimeFigureOut">
              <a:rPr lang="en-US" smtClean="0"/>
              <a:t>4/12/2023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F732C9-2E58-4F8A-9CA5-EA35F1DC8397}" type="slidenum">
              <a:rPr lang="en-US" smtClean="0"/>
              <a:t>‹N›</a:t>
            </a:fld>
            <a:endParaRPr lang="en-US"/>
          </a:p>
        </p:txBody>
      </p:sp>
    </p:spTree>
    <p:extLst>
      <p:ext uri="{BB962C8B-B14F-4D97-AF65-F5344CB8AC3E}">
        <p14:creationId xmlns:p14="http://schemas.microsoft.com/office/powerpoint/2010/main" val="112095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0DD75-7B2F-4724-981A-0E2ACB4A387C}" type="datetimeFigureOut">
              <a:rPr lang="en-US" smtClean="0"/>
              <a:t>4/12/2023</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732C9-2E58-4F8A-9CA5-EA35F1DC8397}" type="slidenum">
              <a:rPr lang="en-US" smtClean="0"/>
              <a:t>‹N›</a:t>
            </a:fld>
            <a:endParaRPr lang="en-US"/>
          </a:p>
        </p:txBody>
      </p:sp>
    </p:spTree>
    <p:extLst>
      <p:ext uri="{BB962C8B-B14F-4D97-AF65-F5344CB8AC3E}">
        <p14:creationId xmlns:p14="http://schemas.microsoft.com/office/powerpoint/2010/main" val="1304426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6.xml"/><Relationship Id="rId4" Type="http://schemas.openxmlformats.org/officeDocument/2006/relationships/hyperlink" Target="https://www.dt.mef.gov.it/it/debito_pubblico/dati_statistic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fostat.bancaditalia.it/inquiry/home?spyglass/taxo:CUBESET=/PUBBL_00/PUBBL_00_02_01_01&amp;ITEMSELEZ=TCCE0200:true&amp;OPEN=true/&amp;ep:LC=IT&amp;COMM=BANKITALIA&amp;ENV=LIVE&amp;CTX=DIFF&amp;IDX=2&amp;/view:CUBEIDS=TCCE0200/" TargetMode="External"/><Relationship Id="rId2" Type="http://schemas.openxmlformats.org/officeDocument/2006/relationships/image" Target="../media/image8.wmf"/><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hyperlink" Target="https://www.bancaditalia.it/statistiche/tematiche/finanza-pubblica/index.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eurostat/statistics-explained/index.php?title=Structure_of_government_debt"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imf.org/external/datamapper/G_XWDG_G01_GDP_PT@FM/ADVEC/FM_EMG/FM_LIDC" TargetMode="External"/><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andoracampus.it/doi/10.978.8815/353825/_27__cap_03_box3.13_5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imf.org/external/datamapper/fiscalrules/map/map.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mf.org/external/datamapper/FiscalRules/map/map.ht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infomercatiesteri.it/indicatori_macroeconomici.php?id_paesi=5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pbilancio.it/" TargetMode="External"/><Relationship Id="rId2" Type="http://schemas.openxmlformats.org/officeDocument/2006/relationships/hyperlink" Target="https://www.imf.org/external/np/fad/council/#:~:text=Fiscal%20councils%20are%20independent,of%20macroeconomic%20and%20budgetary%20forecasts." TargetMode="External"/><Relationship Id="rId1" Type="http://schemas.openxmlformats.org/officeDocument/2006/relationships/slideLayout" Target="../slideLayouts/slideLayout2.xml"/><Relationship Id="rId6" Type="http://schemas.openxmlformats.org/officeDocument/2006/relationships/hyperlink" Target="http://revisionedellaspesa.gov.it/documenti.html" TargetMode="External"/><Relationship Id="rId5" Type="http://schemas.openxmlformats.org/officeDocument/2006/relationships/hyperlink" Target="https://www.promopa.it/images/documenti/rapporto_giarda.pdf" TargetMode="External"/><Relationship Id="rId4" Type="http://schemas.openxmlformats.org/officeDocument/2006/relationships/hyperlink" Target="https://www.upbilancio.it/rapporti/"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governo.it/it/articolo/comunicato-stampa-del-consiglio-dei-ministri-n-28/2233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enato.it/service/PDF/PDFServer/BGT/01372602.pdf" TargetMode="External"/><Relationship Id="rId2" Type="http://schemas.openxmlformats.org/officeDocument/2006/relationships/hyperlink" Target="https://www.esm.europa.eu/assistance/programme-database/programme-overvie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sm.europa.eu/assistance/programme-database/conditionalit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sservatoriocpi.unicatt.it/cpi-Regola_del_debito_60_miliardi.pdf" TargetMode="External"/><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a:t>Politiche di Bilancio</a:t>
            </a:r>
            <a:endParaRPr lang="en-US" dirty="0"/>
          </a:p>
        </p:txBody>
      </p:sp>
      <p:sp>
        <p:nvSpPr>
          <p:cNvPr id="3" name="Sottotitolo 2"/>
          <p:cNvSpPr>
            <a:spLocks noGrp="1"/>
          </p:cNvSpPr>
          <p:nvPr>
            <p:ph type="subTitle" idx="1"/>
          </p:nvPr>
        </p:nvSpPr>
        <p:spPr/>
        <p:txBody>
          <a:bodyPr/>
          <a:lstStyle/>
          <a:p>
            <a:r>
              <a:rPr lang="it-IT" dirty="0"/>
              <a:t>Qualche confronto tra economia chiusa e economia aperta</a:t>
            </a:r>
            <a:endParaRPr lang="en-US" dirty="0"/>
          </a:p>
        </p:txBody>
      </p:sp>
    </p:spTree>
    <p:extLst>
      <p:ext uri="{BB962C8B-B14F-4D97-AF65-F5344CB8AC3E}">
        <p14:creationId xmlns:p14="http://schemas.microsoft.com/office/powerpoint/2010/main" val="71848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Quindi non tutto il debito è problematico. La natura del debito e la sua composizione in Italia</a:t>
            </a:r>
          </a:p>
        </p:txBody>
      </p:sp>
      <p:sp>
        <p:nvSpPr>
          <p:cNvPr id="3" name="Segnaposto contenuto 2"/>
          <p:cNvSpPr>
            <a:spLocks noGrp="1"/>
          </p:cNvSpPr>
          <p:nvPr>
            <p:ph idx="1"/>
          </p:nvPr>
        </p:nvSpPr>
        <p:spPr/>
        <p:txBody>
          <a:bodyPr>
            <a:normAutofit/>
          </a:bodyPr>
          <a:lstStyle/>
          <a:p>
            <a:r>
              <a:rPr lang="it-IT" dirty="0"/>
              <a:t>Tutto ciò non può essere indipendente dalla </a:t>
            </a:r>
            <a:r>
              <a:rPr lang="it-IT" dirty="0">
                <a:solidFill>
                  <a:srgbClr val="FF0000"/>
                </a:solidFill>
              </a:rPr>
              <a:t>natura del debito</a:t>
            </a:r>
            <a:r>
              <a:rPr lang="it-IT" dirty="0"/>
              <a:t> e dalla sua </a:t>
            </a:r>
            <a:r>
              <a:rPr lang="it-IT" dirty="0">
                <a:solidFill>
                  <a:srgbClr val="FF0000"/>
                </a:solidFill>
              </a:rPr>
              <a:t>controllabilità</a:t>
            </a:r>
          </a:p>
          <a:p>
            <a:r>
              <a:rPr lang="it-IT" dirty="0"/>
              <a:t>Il </a:t>
            </a:r>
            <a:r>
              <a:rPr lang="it-IT" dirty="0">
                <a:solidFill>
                  <a:srgbClr val="FF0000"/>
                </a:solidFill>
              </a:rPr>
              <a:t>settore di riferimento </a:t>
            </a:r>
            <a:r>
              <a:rPr lang="it-IT" dirty="0"/>
              <a:t>si articola, come visto,  in Amministrazione centrale, Amministrazioni locali ed enti di previdenza e assistenza sociale.</a:t>
            </a:r>
          </a:p>
          <a:p>
            <a:r>
              <a:rPr lang="it-IT" dirty="0"/>
              <a:t>Le </a:t>
            </a:r>
            <a:r>
              <a:rPr lang="it-IT" dirty="0">
                <a:solidFill>
                  <a:srgbClr val="FF0000"/>
                </a:solidFill>
              </a:rPr>
              <a:t>passività finanziarie </a:t>
            </a:r>
            <a:r>
              <a:rPr lang="it-IT" dirty="0"/>
              <a:t>incluse nell’aggregato sono in sintesi :</a:t>
            </a:r>
          </a:p>
        </p:txBody>
      </p:sp>
      <p:sp>
        <p:nvSpPr>
          <p:cNvPr id="4" name="Segnaposto numero diapositiva 3"/>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Immagine 4">
            <a:extLst>
              <a:ext uri="{FF2B5EF4-FFF2-40B4-BE49-F238E27FC236}">
                <a16:creationId xmlns:a16="http://schemas.microsoft.com/office/drawing/2014/main" id="{4860571A-326E-40E8-A7CE-50E7E3501058}"/>
              </a:ext>
            </a:extLst>
          </p:cNvPr>
          <p:cNvPicPr>
            <a:picLocks noChangeAspect="1"/>
          </p:cNvPicPr>
          <p:nvPr/>
        </p:nvPicPr>
        <p:blipFill>
          <a:blip r:embed="rId2"/>
          <a:stretch>
            <a:fillRect/>
          </a:stretch>
        </p:blipFill>
        <p:spPr>
          <a:xfrm>
            <a:off x="1700654" y="4430083"/>
            <a:ext cx="8061074" cy="2360480"/>
          </a:xfrm>
          <a:prstGeom prst="rect">
            <a:avLst/>
          </a:prstGeom>
        </p:spPr>
      </p:pic>
    </p:spTree>
    <p:extLst>
      <p:ext uri="{BB962C8B-B14F-4D97-AF65-F5344CB8AC3E}">
        <p14:creationId xmlns:p14="http://schemas.microsoft.com/office/powerpoint/2010/main" val="72479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Prodotto interno lordo e Debito pubblico lordo nominali in Italia 1960-2022">
            <a:extLst>
              <a:ext uri="{FF2B5EF4-FFF2-40B4-BE49-F238E27FC236}">
                <a16:creationId xmlns:a16="http://schemas.microsoft.com/office/drawing/2014/main" id="{DA6EEA87-FBF3-4743-9A99-A708DC6B26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a:extLst>
              <a:ext uri="{FF2B5EF4-FFF2-40B4-BE49-F238E27FC236}">
                <a16:creationId xmlns:a16="http://schemas.microsoft.com/office/drawing/2014/main" id="{D42A6DE6-99C9-42F2-8A34-5E12FCB18B81}"/>
              </a:ext>
            </a:extLst>
          </p:cNvPr>
          <p:cNvPicPr>
            <a:picLocks noChangeAspect="1"/>
          </p:cNvPicPr>
          <p:nvPr/>
        </p:nvPicPr>
        <p:blipFill>
          <a:blip r:embed="rId2"/>
          <a:stretch>
            <a:fillRect/>
          </a:stretch>
        </p:blipFill>
        <p:spPr>
          <a:xfrm>
            <a:off x="1002586" y="0"/>
            <a:ext cx="10186827" cy="6858000"/>
          </a:xfrm>
          <a:prstGeom prst="rect">
            <a:avLst/>
          </a:prstGeom>
        </p:spPr>
      </p:pic>
      <p:cxnSp>
        <p:nvCxnSpPr>
          <p:cNvPr id="8" name="Connettore diritto 7">
            <a:extLst>
              <a:ext uri="{FF2B5EF4-FFF2-40B4-BE49-F238E27FC236}">
                <a16:creationId xmlns:a16="http://schemas.microsoft.com/office/drawing/2014/main" id="{352F34C9-1309-4E70-8E74-5B9FAA121D53}"/>
              </a:ext>
            </a:extLst>
          </p:cNvPr>
          <p:cNvCxnSpPr/>
          <p:nvPr/>
        </p:nvCxnSpPr>
        <p:spPr>
          <a:xfrm flipV="1">
            <a:off x="4527296" y="1430528"/>
            <a:ext cx="0" cy="48036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32BEDD70-60B3-4FBF-A656-A363ADAFA0C5}"/>
              </a:ext>
            </a:extLst>
          </p:cNvPr>
          <p:cNvCxnSpPr/>
          <p:nvPr/>
        </p:nvCxnSpPr>
        <p:spPr>
          <a:xfrm flipV="1">
            <a:off x="6557264" y="1469213"/>
            <a:ext cx="0" cy="48036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EDDB3F6E-BC65-4422-A35D-4DE2548BF35E}"/>
              </a:ext>
            </a:extLst>
          </p:cNvPr>
          <p:cNvSpPr txBox="1"/>
          <p:nvPr/>
        </p:nvSpPr>
        <p:spPr>
          <a:xfrm>
            <a:off x="4574035" y="1146048"/>
            <a:ext cx="1954781" cy="646331"/>
          </a:xfrm>
          <a:prstGeom prst="rect">
            <a:avLst/>
          </a:prstGeom>
          <a:noFill/>
        </p:spPr>
        <p:txBody>
          <a:bodyPr wrap="square" rtlCol="0">
            <a:spAutoFit/>
          </a:bodyPr>
          <a:lstStyle/>
          <a:p>
            <a:r>
              <a:rPr lang="it-IT" i="1" dirty="0">
                <a:solidFill>
                  <a:srgbClr val="FF0000"/>
                </a:solidFill>
              </a:rPr>
              <a:t>Disaccoppiamento della crescita</a:t>
            </a:r>
          </a:p>
        </p:txBody>
      </p:sp>
      <p:sp>
        <p:nvSpPr>
          <p:cNvPr id="11" name="Freccia a sinistra 10">
            <a:extLst>
              <a:ext uri="{FF2B5EF4-FFF2-40B4-BE49-F238E27FC236}">
                <a16:creationId xmlns:a16="http://schemas.microsoft.com/office/drawing/2014/main" id="{915E5147-13B3-4F4D-B702-90F27C625310}"/>
              </a:ext>
            </a:extLst>
          </p:cNvPr>
          <p:cNvSpPr/>
          <p:nvPr/>
        </p:nvSpPr>
        <p:spPr>
          <a:xfrm>
            <a:off x="5943600" y="4513072"/>
            <a:ext cx="516128"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diritto 11">
            <a:extLst>
              <a:ext uri="{FF2B5EF4-FFF2-40B4-BE49-F238E27FC236}">
                <a16:creationId xmlns:a16="http://schemas.microsoft.com/office/drawing/2014/main" id="{29F6E73D-5DC0-4B9E-952D-4FC6EBE343C0}"/>
              </a:ext>
            </a:extLst>
          </p:cNvPr>
          <p:cNvCxnSpPr/>
          <p:nvPr/>
        </p:nvCxnSpPr>
        <p:spPr>
          <a:xfrm flipV="1">
            <a:off x="8402320" y="1430528"/>
            <a:ext cx="0" cy="48036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504F9443-81B6-40D2-9848-6022E4E0A321}"/>
              </a:ext>
            </a:extLst>
          </p:cNvPr>
          <p:cNvSpPr txBox="1"/>
          <p:nvPr/>
        </p:nvSpPr>
        <p:spPr>
          <a:xfrm>
            <a:off x="6709669" y="1337056"/>
            <a:ext cx="1552439" cy="369332"/>
          </a:xfrm>
          <a:prstGeom prst="rect">
            <a:avLst/>
          </a:prstGeom>
          <a:noFill/>
        </p:spPr>
        <p:txBody>
          <a:bodyPr wrap="square" rtlCol="0">
            <a:spAutoFit/>
          </a:bodyPr>
          <a:lstStyle/>
          <a:p>
            <a:r>
              <a:rPr lang="it-IT" dirty="0">
                <a:solidFill>
                  <a:srgbClr val="00B050"/>
                </a:solidFill>
              </a:rPr>
              <a:t>contenimento</a:t>
            </a:r>
          </a:p>
        </p:txBody>
      </p:sp>
      <p:cxnSp>
        <p:nvCxnSpPr>
          <p:cNvPr id="14" name="Connettore diritto 13">
            <a:extLst>
              <a:ext uri="{FF2B5EF4-FFF2-40B4-BE49-F238E27FC236}">
                <a16:creationId xmlns:a16="http://schemas.microsoft.com/office/drawing/2014/main" id="{9EBB82BB-EE78-4AE9-8504-33730A622170}"/>
              </a:ext>
            </a:extLst>
          </p:cNvPr>
          <p:cNvCxnSpPr>
            <a:cxnSpLocks/>
          </p:cNvCxnSpPr>
          <p:nvPr/>
        </p:nvCxnSpPr>
        <p:spPr>
          <a:xfrm flipV="1">
            <a:off x="10257536" y="1105408"/>
            <a:ext cx="0" cy="50779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794A5601-A95A-478B-91CB-757FF99CC394}"/>
              </a:ext>
            </a:extLst>
          </p:cNvPr>
          <p:cNvSpPr txBox="1"/>
          <p:nvPr/>
        </p:nvSpPr>
        <p:spPr>
          <a:xfrm>
            <a:off x="8608570" y="1013890"/>
            <a:ext cx="1276092" cy="646331"/>
          </a:xfrm>
          <a:prstGeom prst="rect">
            <a:avLst/>
          </a:prstGeom>
          <a:noFill/>
        </p:spPr>
        <p:txBody>
          <a:bodyPr wrap="square" rtlCol="0">
            <a:spAutoFit/>
          </a:bodyPr>
          <a:lstStyle/>
          <a:p>
            <a:r>
              <a:rPr lang="it-IT" b="1" dirty="0">
                <a:solidFill>
                  <a:srgbClr val="FF0000"/>
                </a:solidFill>
              </a:rPr>
              <a:t>Crisi prolungata</a:t>
            </a:r>
          </a:p>
        </p:txBody>
      </p:sp>
      <p:sp>
        <p:nvSpPr>
          <p:cNvPr id="17" name="CasellaDiTesto 16">
            <a:extLst>
              <a:ext uri="{FF2B5EF4-FFF2-40B4-BE49-F238E27FC236}">
                <a16:creationId xmlns:a16="http://schemas.microsoft.com/office/drawing/2014/main" id="{4BA1FDC8-01ED-4331-B771-6E9C3A483BC2}"/>
              </a:ext>
            </a:extLst>
          </p:cNvPr>
          <p:cNvSpPr txBox="1"/>
          <p:nvPr/>
        </p:nvSpPr>
        <p:spPr>
          <a:xfrm>
            <a:off x="10881380" y="1469213"/>
            <a:ext cx="123137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t>Riavvicinamento?</a:t>
            </a:r>
          </a:p>
        </p:txBody>
      </p:sp>
      <p:cxnSp>
        <p:nvCxnSpPr>
          <p:cNvPr id="4" name="Connettore diritto 3">
            <a:extLst>
              <a:ext uri="{FF2B5EF4-FFF2-40B4-BE49-F238E27FC236}">
                <a16:creationId xmlns:a16="http://schemas.microsoft.com/office/drawing/2014/main" id="{769ED679-71A6-4F1F-B397-16CEEAA199F5}"/>
              </a:ext>
            </a:extLst>
          </p:cNvPr>
          <p:cNvCxnSpPr/>
          <p:nvPr/>
        </p:nvCxnSpPr>
        <p:spPr>
          <a:xfrm>
            <a:off x="6096000" y="4352544"/>
            <a:ext cx="443382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F1E615B2-C934-4466-9557-42D8286ADDFD}"/>
              </a:ext>
            </a:extLst>
          </p:cNvPr>
          <p:cNvSpPr txBox="1"/>
          <p:nvPr/>
        </p:nvSpPr>
        <p:spPr>
          <a:xfrm>
            <a:off x="7339584" y="4572000"/>
            <a:ext cx="18897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dirty="0"/>
              <a:t>Superamento del limite dello spazio di bilancio?</a:t>
            </a:r>
          </a:p>
        </p:txBody>
      </p:sp>
    </p:spTree>
    <p:extLst>
      <p:ext uri="{BB962C8B-B14F-4D97-AF65-F5344CB8AC3E}">
        <p14:creationId xmlns:p14="http://schemas.microsoft.com/office/powerpoint/2010/main" val="35143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3628"/>
            <a:ext cx="10515600" cy="1325563"/>
          </a:xfrm>
        </p:spPr>
        <p:txBody>
          <a:bodyPr/>
          <a:lstStyle/>
          <a:p>
            <a:pPr eaLnBrk="1" hangingPunct="1"/>
            <a:r>
              <a:rPr lang="it-IT" altLang="en-US" dirty="0"/>
              <a:t>Qual è il peso degli interessi?</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11" y="1774762"/>
            <a:ext cx="8532305" cy="419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1703389" y="6143625"/>
            <a:ext cx="856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t>Tratto da: Ministero dell’Economia e delle Finanze, Dipartimento del Tesoro, Linee Guida della Gestione del Debito – Analisi 2009</a:t>
            </a:r>
          </a:p>
        </p:txBody>
      </p:sp>
      <p:pic>
        <p:nvPicPr>
          <p:cNvPr id="4" name="Immagine 3">
            <a:extLst>
              <a:ext uri="{FF2B5EF4-FFF2-40B4-BE49-F238E27FC236}">
                <a16:creationId xmlns:a16="http://schemas.microsoft.com/office/drawing/2014/main" id="{8BF0D0CD-8175-42B6-8881-11AB9EB4A13A}"/>
              </a:ext>
            </a:extLst>
          </p:cNvPr>
          <p:cNvPicPr>
            <a:picLocks noChangeAspect="1"/>
          </p:cNvPicPr>
          <p:nvPr/>
        </p:nvPicPr>
        <p:blipFill>
          <a:blip r:embed="rId3"/>
          <a:stretch>
            <a:fillRect/>
          </a:stretch>
        </p:blipFill>
        <p:spPr>
          <a:xfrm>
            <a:off x="1142046" y="988065"/>
            <a:ext cx="8642033" cy="5687517"/>
          </a:xfrm>
          <a:prstGeom prst="rect">
            <a:avLst/>
          </a:prstGeom>
        </p:spPr>
      </p:pic>
      <p:sp>
        <p:nvSpPr>
          <p:cNvPr id="5" name="Rettangolo 4">
            <a:extLst>
              <a:ext uri="{FF2B5EF4-FFF2-40B4-BE49-F238E27FC236}">
                <a16:creationId xmlns:a16="http://schemas.microsoft.com/office/drawing/2014/main" id="{57D4597B-AB2F-4351-A6BB-9EDD50FCBB5F}"/>
              </a:ext>
            </a:extLst>
          </p:cNvPr>
          <p:cNvSpPr/>
          <p:nvPr/>
        </p:nvSpPr>
        <p:spPr>
          <a:xfrm>
            <a:off x="6034968" y="6371712"/>
            <a:ext cx="5884816" cy="369332"/>
          </a:xfrm>
          <a:prstGeom prst="rect">
            <a:avLst/>
          </a:prstGeom>
        </p:spPr>
        <p:txBody>
          <a:bodyPr wrap="none">
            <a:spAutoFit/>
          </a:bodyPr>
          <a:lstStyle/>
          <a:p>
            <a:r>
              <a:rPr lang="it-IT" dirty="0">
                <a:hlinkClick r:id="rId4"/>
              </a:rPr>
              <a:t>https://www.dt.mef.gov.it/it/debito_pubblico/dati_statistici/</a:t>
            </a:r>
            <a:r>
              <a:rPr lang="it-IT" dirty="0"/>
              <a:t> </a:t>
            </a:r>
          </a:p>
        </p:txBody>
      </p:sp>
    </p:spTree>
    <p:extLst>
      <p:ext uri="{BB962C8B-B14F-4D97-AF65-F5344CB8AC3E}">
        <p14:creationId xmlns:p14="http://schemas.microsoft.com/office/powerpoint/2010/main" val="277449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7814"/>
            <a:ext cx="8229600" cy="631825"/>
          </a:xfrm>
        </p:spPr>
        <p:txBody>
          <a:bodyPr/>
          <a:lstStyle/>
          <a:p>
            <a:pPr eaLnBrk="1" hangingPunct="1"/>
            <a:r>
              <a:rPr lang="it-IT" altLang="en-US" sz="3800" dirty="0"/>
              <a:t>Chi detiene il debito pubblico?</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08050"/>
            <a:ext cx="88931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774826" y="6340475"/>
            <a:ext cx="856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t>Tratto da: Ministero dell’Economia e delle Finanze, Dipartimento del Tesoro, Linee Guida della Gestione del Debito – Analisi 2009</a:t>
            </a:r>
          </a:p>
        </p:txBody>
      </p:sp>
      <p:sp>
        <p:nvSpPr>
          <p:cNvPr id="5" name="Rettangolo 4"/>
          <p:cNvSpPr/>
          <p:nvPr/>
        </p:nvSpPr>
        <p:spPr>
          <a:xfrm>
            <a:off x="8747296" y="130621"/>
            <a:ext cx="3339760" cy="369332"/>
          </a:xfrm>
          <a:prstGeom prst="rect">
            <a:avLst/>
          </a:prstGeom>
        </p:spPr>
        <p:txBody>
          <a:bodyPr wrap="none">
            <a:spAutoFit/>
          </a:bodyPr>
          <a:lstStyle/>
          <a:p>
            <a:r>
              <a:rPr lang="it-IT" dirty="0">
                <a:hlinkClick r:id="rId3"/>
              </a:rPr>
              <a:t>Banca d'Italia - Base dati statistica</a:t>
            </a:r>
            <a:endParaRPr lang="en-US" dirty="0"/>
          </a:p>
        </p:txBody>
      </p:sp>
      <p:sp>
        <p:nvSpPr>
          <p:cNvPr id="6" name="CasellaDiTesto 5"/>
          <p:cNvSpPr txBox="1"/>
          <p:nvPr/>
        </p:nvSpPr>
        <p:spPr>
          <a:xfrm>
            <a:off x="1981200" y="2202024"/>
            <a:ext cx="578499" cy="307777"/>
          </a:xfrm>
          <a:prstGeom prst="rect">
            <a:avLst/>
          </a:prstGeom>
          <a:noFill/>
        </p:spPr>
        <p:txBody>
          <a:bodyPr wrap="square" rtlCol="0">
            <a:spAutoFit/>
          </a:bodyPr>
          <a:lstStyle/>
          <a:p>
            <a:r>
              <a:rPr lang="it-IT" sz="1400" b="1" dirty="0"/>
              <a:t>40,6</a:t>
            </a:r>
            <a:endParaRPr lang="en-US" sz="1400" b="1" dirty="0"/>
          </a:p>
        </p:txBody>
      </p:sp>
      <p:sp>
        <p:nvSpPr>
          <p:cNvPr id="10" name="CasellaDiTesto 9"/>
          <p:cNvSpPr txBox="1"/>
          <p:nvPr/>
        </p:nvSpPr>
        <p:spPr>
          <a:xfrm>
            <a:off x="6940524" y="1317736"/>
            <a:ext cx="578499" cy="307777"/>
          </a:xfrm>
          <a:prstGeom prst="rect">
            <a:avLst/>
          </a:prstGeom>
          <a:noFill/>
        </p:spPr>
        <p:txBody>
          <a:bodyPr wrap="square" rtlCol="0">
            <a:spAutoFit/>
          </a:bodyPr>
          <a:lstStyle/>
          <a:p>
            <a:r>
              <a:rPr lang="it-IT" sz="1400" b="1" dirty="0"/>
              <a:t>29,8</a:t>
            </a:r>
            <a:endParaRPr lang="en-US" sz="1400" b="1" dirty="0"/>
          </a:p>
        </p:txBody>
      </p:sp>
      <p:sp>
        <p:nvSpPr>
          <p:cNvPr id="7" name="Rettangolo 6"/>
          <p:cNvSpPr/>
          <p:nvPr/>
        </p:nvSpPr>
        <p:spPr>
          <a:xfrm>
            <a:off x="8757466" y="462480"/>
            <a:ext cx="3173369" cy="369332"/>
          </a:xfrm>
          <a:prstGeom prst="rect">
            <a:avLst/>
          </a:prstGeom>
        </p:spPr>
        <p:txBody>
          <a:bodyPr wrap="none">
            <a:spAutoFit/>
          </a:bodyPr>
          <a:lstStyle/>
          <a:p>
            <a:r>
              <a:rPr lang="en-US">
                <a:hlinkClick r:id="rId4"/>
              </a:rPr>
              <a:t>Banca </a:t>
            </a:r>
            <a:r>
              <a:rPr lang="en-US" dirty="0" err="1">
                <a:hlinkClick r:id="rId4"/>
              </a:rPr>
              <a:t>d'Italia</a:t>
            </a:r>
            <a:r>
              <a:rPr lang="en-US" dirty="0">
                <a:hlinkClick r:id="rId4"/>
              </a:rPr>
              <a:t> - </a:t>
            </a:r>
            <a:r>
              <a:rPr lang="en-US" dirty="0" err="1">
                <a:hlinkClick r:id="rId4"/>
              </a:rPr>
              <a:t>Finanza</a:t>
            </a:r>
            <a:r>
              <a:rPr lang="en-US" dirty="0">
                <a:hlinkClick r:id="rId4"/>
              </a:rPr>
              <a:t> </a:t>
            </a:r>
            <a:r>
              <a:rPr lang="en-US" dirty="0" err="1">
                <a:hlinkClick r:id="rId4"/>
              </a:rPr>
              <a:t>pubblica</a:t>
            </a:r>
            <a:endParaRPr lang="en-US" dirty="0"/>
          </a:p>
        </p:txBody>
      </p:sp>
      <p:pic>
        <p:nvPicPr>
          <p:cNvPr id="3" name="Immagine 2">
            <a:extLst>
              <a:ext uri="{FF2B5EF4-FFF2-40B4-BE49-F238E27FC236}">
                <a16:creationId xmlns:a16="http://schemas.microsoft.com/office/drawing/2014/main" id="{070A86D7-2F31-48DB-89F1-0E34B69E2B42}"/>
              </a:ext>
            </a:extLst>
          </p:cNvPr>
          <p:cNvPicPr>
            <a:picLocks noChangeAspect="1"/>
          </p:cNvPicPr>
          <p:nvPr/>
        </p:nvPicPr>
        <p:blipFill>
          <a:blip r:embed="rId5"/>
          <a:stretch>
            <a:fillRect/>
          </a:stretch>
        </p:blipFill>
        <p:spPr>
          <a:xfrm>
            <a:off x="2288273" y="879338"/>
            <a:ext cx="7319787" cy="5978662"/>
          </a:xfrm>
          <a:prstGeom prst="rect">
            <a:avLst/>
          </a:prstGeom>
        </p:spPr>
      </p:pic>
    </p:spTree>
    <p:extLst>
      <p:ext uri="{BB962C8B-B14F-4D97-AF65-F5344CB8AC3E}">
        <p14:creationId xmlns:p14="http://schemas.microsoft.com/office/powerpoint/2010/main" val="10688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57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5" grpId="0"/>
      <p:bldP spid="6" grpId="0"/>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B538B-768C-4A71-985E-569920AC3A20}"/>
              </a:ext>
            </a:extLst>
          </p:cNvPr>
          <p:cNvSpPr>
            <a:spLocks noGrp="1"/>
          </p:cNvSpPr>
          <p:nvPr>
            <p:ph type="title"/>
          </p:nvPr>
        </p:nvSpPr>
        <p:spPr>
          <a:xfrm>
            <a:off x="838200" y="319088"/>
            <a:ext cx="10515600" cy="1325563"/>
          </a:xfrm>
        </p:spPr>
        <p:txBody>
          <a:bodyPr>
            <a:normAutofit/>
          </a:bodyPr>
          <a:lstStyle/>
          <a:p>
            <a:r>
              <a:rPr lang="it-IT" sz="3200" dirty="0"/>
              <a:t>Struttura e ammontare del debito nel 2022 (miliardi e in %)</a:t>
            </a:r>
          </a:p>
        </p:txBody>
      </p:sp>
      <p:sp>
        <p:nvSpPr>
          <p:cNvPr id="3" name="Segnaposto numero diapositiva 2">
            <a:extLst>
              <a:ext uri="{FF2B5EF4-FFF2-40B4-BE49-F238E27FC236}">
                <a16:creationId xmlns:a16="http://schemas.microsoft.com/office/drawing/2014/main" id="{73B22B96-5078-4C71-86E7-2EEEF07BB5D8}"/>
              </a:ext>
            </a:extLst>
          </p:cNvPr>
          <p:cNvSpPr>
            <a:spLocks noGrp="1"/>
          </p:cNvSpPr>
          <p:nvPr>
            <p:ph type="sldNum" sz="quarter" idx="12"/>
          </p:nvPr>
        </p:nvSpPr>
        <p:spPr/>
        <p:txBody>
          <a:bodyPr/>
          <a:lstStyle/>
          <a:p>
            <a:fld id="{C31E2B66-C54D-4FE0-ABB5-06EDA5E25CF3}" type="slidenum">
              <a:rPr lang="en-US" smtClean="0"/>
              <a:t>14</a:t>
            </a:fld>
            <a:endParaRPr lang="en-US"/>
          </a:p>
        </p:txBody>
      </p:sp>
      <p:pic>
        <p:nvPicPr>
          <p:cNvPr id="5" name="Immagine 4">
            <a:extLst>
              <a:ext uri="{FF2B5EF4-FFF2-40B4-BE49-F238E27FC236}">
                <a16:creationId xmlns:a16="http://schemas.microsoft.com/office/drawing/2014/main" id="{CF580A9E-AF89-41C8-ADDC-5A94E95F6BF6}"/>
              </a:ext>
            </a:extLst>
          </p:cNvPr>
          <p:cNvPicPr>
            <a:picLocks noChangeAspect="1"/>
          </p:cNvPicPr>
          <p:nvPr/>
        </p:nvPicPr>
        <p:blipFill>
          <a:blip r:embed="rId2"/>
          <a:stretch>
            <a:fillRect/>
          </a:stretch>
        </p:blipFill>
        <p:spPr>
          <a:xfrm>
            <a:off x="2330896" y="1142102"/>
            <a:ext cx="9510584" cy="5230821"/>
          </a:xfrm>
          <a:prstGeom prst="rect">
            <a:avLst/>
          </a:prstGeom>
        </p:spPr>
      </p:pic>
      <p:graphicFrame>
        <p:nvGraphicFramePr>
          <p:cNvPr id="6" name="Tabella 5">
            <a:extLst>
              <a:ext uri="{FF2B5EF4-FFF2-40B4-BE49-F238E27FC236}">
                <a16:creationId xmlns:a16="http://schemas.microsoft.com/office/drawing/2014/main" id="{4EAFDF6E-401D-48B2-B801-C94584128F39}"/>
              </a:ext>
            </a:extLst>
          </p:cNvPr>
          <p:cNvGraphicFramePr>
            <a:graphicFrameLocks noGrp="1"/>
          </p:cNvGraphicFramePr>
          <p:nvPr>
            <p:extLst/>
          </p:nvPr>
        </p:nvGraphicFramePr>
        <p:xfrm>
          <a:off x="280416" y="3234880"/>
          <a:ext cx="4433824" cy="2208178"/>
        </p:xfrm>
        <a:graphic>
          <a:graphicData uri="http://schemas.openxmlformats.org/drawingml/2006/table">
            <a:tbl>
              <a:tblPr>
                <a:tableStyleId>{5DA37D80-6434-44D0-A028-1B22A696006F}</a:tableStyleId>
              </a:tblPr>
              <a:tblGrid>
                <a:gridCol w="3275584">
                  <a:extLst>
                    <a:ext uri="{9D8B030D-6E8A-4147-A177-3AD203B41FA5}">
                      <a16:colId xmlns:a16="http://schemas.microsoft.com/office/drawing/2014/main" val="3699735339"/>
                    </a:ext>
                  </a:extLst>
                </a:gridCol>
                <a:gridCol w="1158240">
                  <a:extLst>
                    <a:ext uri="{9D8B030D-6E8A-4147-A177-3AD203B41FA5}">
                      <a16:colId xmlns:a16="http://schemas.microsoft.com/office/drawing/2014/main" val="2312554034"/>
                    </a:ext>
                  </a:extLst>
                </a:gridCol>
              </a:tblGrid>
              <a:tr h="421947">
                <a:tc>
                  <a:txBody>
                    <a:bodyPr/>
                    <a:lstStyle/>
                    <a:p>
                      <a:pPr algn="l" fontAlgn="b"/>
                      <a:endParaRPr lang="it-IT" sz="14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it-IT" sz="1400" u="none" strike="noStrike" dirty="0">
                          <a:effectLst/>
                        </a:rPr>
                        <a:t>Ammontare Debito (</a:t>
                      </a:r>
                      <a:r>
                        <a:rPr lang="it-IT" sz="1400" u="none" strike="noStrike" dirty="0" err="1">
                          <a:effectLst/>
                        </a:rPr>
                        <a:t>Mlrd</a:t>
                      </a:r>
                      <a:r>
                        <a:rPr lang="it-IT" sz="1400" u="none" strike="noStrike" dirty="0">
                          <a:effectLst/>
                        </a:rPr>
                        <a:t> €)</a:t>
                      </a:r>
                      <a:endParaRPr lang="it-IT" sz="14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4046718336"/>
                  </a:ext>
                </a:extLst>
              </a:tr>
              <a:tr h="229147">
                <a:tc>
                  <a:txBody>
                    <a:bodyPr/>
                    <a:lstStyle/>
                    <a:p>
                      <a:pPr algn="l" fontAlgn="b"/>
                      <a:r>
                        <a:rPr lang="it-IT" sz="1400" u="none" strike="noStrike" dirty="0">
                          <a:effectLst/>
                        </a:rPr>
                        <a:t>Banca d’Italia</a:t>
                      </a:r>
                      <a:endParaRPr lang="it-IT" sz="1400" b="0" i="0" u="none" strike="noStrike" dirty="0">
                        <a:solidFill>
                          <a:schemeClr val="accent5">
                            <a:lumMod val="75000"/>
                          </a:schemeClr>
                        </a:solidFill>
                        <a:effectLst/>
                        <a:latin typeface="Calibri" panose="020F0502020204030204" pitchFamily="34" charset="0"/>
                      </a:endParaRPr>
                    </a:p>
                  </a:txBody>
                  <a:tcPr marL="3810" marR="3810" marT="3810" marB="0" anchor="b"/>
                </a:tc>
                <a:tc>
                  <a:txBody>
                    <a:bodyPr/>
                    <a:lstStyle/>
                    <a:p>
                      <a:pPr algn="r" fontAlgn="b"/>
                      <a:r>
                        <a:rPr lang="it-IT" sz="1400" u="none" strike="noStrike">
                          <a:effectLst/>
                        </a:rPr>
                        <a:t>721.051</a:t>
                      </a:r>
                      <a:endParaRPr lang="it-IT" sz="14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852252211"/>
                  </a:ext>
                </a:extLst>
              </a:tr>
              <a:tr h="421947">
                <a:tc>
                  <a:txBody>
                    <a:bodyPr/>
                    <a:lstStyle/>
                    <a:p>
                      <a:pPr algn="l" fontAlgn="b"/>
                      <a:r>
                        <a:rPr lang="it-IT" sz="1400" u="none" strike="noStrike" dirty="0">
                          <a:effectLst/>
                        </a:rPr>
                        <a:t>Altre Istituzioni Finanziarie Monetarie residenti</a:t>
                      </a:r>
                      <a:endParaRPr lang="it-IT" sz="1400" b="0" i="0" u="none" strike="noStrike" dirty="0">
                        <a:solidFill>
                          <a:schemeClr val="accent2"/>
                        </a:solidFill>
                        <a:effectLst/>
                        <a:latin typeface="Calibri" panose="020F0502020204030204" pitchFamily="34" charset="0"/>
                      </a:endParaRPr>
                    </a:p>
                  </a:txBody>
                  <a:tcPr marL="3810" marR="3810" marT="3810" marB="0" anchor="b"/>
                </a:tc>
                <a:tc>
                  <a:txBody>
                    <a:bodyPr/>
                    <a:lstStyle/>
                    <a:p>
                      <a:pPr algn="r" fontAlgn="b"/>
                      <a:r>
                        <a:rPr lang="it-IT" sz="1400" u="none" strike="noStrike">
                          <a:effectLst/>
                        </a:rPr>
                        <a:t>688.165</a:t>
                      </a:r>
                      <a:endParaRPr lang="it-IT" sz="14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635381387"/>
                  </a:ext>
                </a:extLst>
              </a:tr>
              <a:tr h="229147">
                <a:tc>
                  <a:txBody>
                    <a:bodyPr/>
                    <a:lstStyle/>
                    <a:p>
                      <a:pPr algn="l" fontAlgn="b"/>
                      <a:r>
                        <a:rPr lang="it-IT" sz="1400" u="none" strike="noStrike" dirty="0">
                          <a:effectLst/>
                        </a:rPr>
                        <a:t>Altre istituzioni finanziarie residenti</a:t>
                      </a:r>
                      <a:endParaRPr lang="it-IT" sz="1400" b="0" i="0" u="none" strike="noStrike" dirty="0">
                        <a:solidFill>
                          <a:schemeClr val="tx1">
                            <a:lumMod val="50000"/>
                            <a:lumOff val="50000"/>
                          </a:schemeClr>
                        </a:solidFill>
                        <a:effectLst/>
                        <a:latin typeface="Calibri" panose="020F0502020204030204" pitchFamily="34" charset="0"/>
                      </a:endParaRPr>
                    </a:p>
                  </a:txBody>
                  <a:tcPr marL="3810" marR="3810" marT="3810" marB="0" anchor="b"/>
                </a:tc>
                <a:tc>
                  <a:txBody>
                    <a:bodyPr/>
                    <a:lstStyle/>
                    <a:p>
                      <a:pPr algn="r" fontAlgn="b"/>
                      <a:r>
                        <a:rPr lang="it-IT" sz="1400" u="none" strike="noStrike">
                          <a:effectLst/>
                        </a:rPr>
                        <a:t>349.349</a:t>
                      </a:r>
                      <a:endParaRPr lang="it-IT" sz="14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439371292"/>
                  </a:ext>
                </a:extLst>
              </a:tr>
              <a:tr h="421947">
                <a:tc>
                  <a:txBody>
                    <a:bodyPr/>
                    <a:lstStyle/>
                    <a:p>
                      <a:pPr algn="l" fontAlgn="b"/>
                      <a:r>
                        <a:rPr lang="it-IT" sz="1400" u="none" strike="noStrike" dirty="0">
                          <a:effectLst/>
                        </a:rPr>
                        <a:t>Altri residenti (principalmente famiglie e imprese non finanziarie)</a:t>
                      </a:r>
                      <a:endParaRPr lang="it-IT" sz="1400" b="0" i="0" u="none" strike="noStrike" dirty="0">
                        <a:solidFill>
                          <a:schemeClr val="accent4"/>
                        </a:solidFill>
                        <a:effectLst/>
                        <a:latin typeface="Calibri" panose="020F0502020204030204" pitchFamily="34" charset="0"/>
                      </a:endParaRPr>
                    </a:p>
                  </a:txBody>
                  <a:tcPr marL="3810" marR="3810" marT="3810" marB="0" anchor="b"/>
                </a:tc>
                <a:tc>
                  <a:txBody>
                    <a:bodyPr/>
                    <a:lstStyle/>
                    <a:p>
                      <a:pPr algn="r" fontAlgn="b"/>
                      <a:r>
                        <a:rPr lang="it-IT" sz="1400" u="none" strike="noStrike">
                          <a:effectLst/>
                        </a:rPr>
                        <a:t>262.808</a:t>
                      </a:r>
                      <a:endParaRPr lang="it-IT" sz="14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702140585"/>
                  </a:ext>
                </a:extLst>
              </a:tr>
              <a:tr h="229147">
                <a:tc>
                  <a:txBody>
                    <a:bodyPr/>
                    <a:lstStyle/>
                    <a:p>
                      <a:pPr algn="l" fontAlgn="b"/>
                      <a:r>
                        <a:rPr lang="it-IT" sz="1400" u="none" strike="noStrike" dirty="0">
                          <a:effectLst/>
                        </a:rPr>
                        <a:t>Non residenti</a:t>
                      </a:r>
                      <a:endParaRPr lang="it-IT" sz="1400" b="0" i="0" u="none" strike="noStrike" dirty="0">
                        <a:solidFill>
                          <a:schemeClr val="accent1">
                            <a:lumMod val="75000"/>
                          </a:schemeClr>
                        </a:solidFill>
                        <a:effectLst/>
                        <a:latin typeface="Calibri" panose="020F0502020204030204" pitchFamily="34" charset="0"/>
                      </a:endParaRPr>
                    </a:p>
                  </a:txBody>
                  <a:tcPr marL="3810" marR="3810" marT="3810" marB="0" anchor="b"/>
                </a:tc>
                <a:tc>
                  <a:txBody>
                    <a:bodyPr/>
                    <a:lstStyle/>
                    <a:p>
                      <a:pPr algn="r" fontAlgn="b"/>
                      <a:r>
                        <a:rPr lang="it-IT" sz="1400" u="none" strike="noStrike">
                          <a:effectLst/>
                        </a:rPr>
                        <a:t>741.092</a:t>
                      </a:r>
                      <a:endParaRPr lang="it-IT" sz="14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033111323"/>
                  </a:ext>
                </a:extLst>
              </a:tr>
              <a:tr h="229147">
                <a:tc>
                  <a:txBody>
                    <a:bodyPr/>
                    <a:lstStyle/>
                    <a:p>
                      <a:pPr algn="l" fontAlgn="b"/>
                      <a:r>
                        <a:rPr lang="it-IT" sz="1400" u="none" strike="noStrike">
                          <a:effectLst/>
                        </a:rPr>
                        <a:t>Debito delle Amministrazioni pubbliche</a:t>
                      </a:r>
                      <a:endParaRPr lang="it-IT" sz="14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400" u="none" strike="noStrike" dirty="0">
                          <a:effectLst/>
                        </a:rPr>
                        <a:t>2762.465</a:t>
                      </a:r>
                      <a:endParaRPr lang="it-IT" sz="14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304807539"/>
                  </a:ext>
                </a:extLst>
              </a:tr>
            </a:tbl>
          </a:graphicData>
        </a:graphic>
      </p:graphicFrame>
      <p:sp>
        <p:nvSpPr>
          <p:cNvPr id="7" name="Freccia a sinistra 6">
            <a:extLst>
              <a:ext uri="{FF2B5EF4-FFF2-40B4-BE49-F238E27FC236}">
                <a16:creationId xmlns:a16="http://schemas.microsoft.com/office/drawing/2014/main" id="{8E9E8BBA-4B65-4369-9A3F-04B3FE3F818F}"/>
              </a:ext>
            </a:extLst>
          </p:cNvPr>
          <p:cNvSpPr/>
          <p:nvPr/>
        </p:nvSpPr>
        <p:spPr>
          <a:xfrm rot="7663456">
            <a:off x="5108448" y="5120641"/>
            <a:ext cx="617728" cy="524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581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838200" y="365125"/>
            <a:ext cx="10515600" cy="988187"/>
          </a:xfrm>
        </p:spPr>
        <p:txBody>
          <a:bodyPr>
            <a:normAutofit/>
          </a:bodyPr>
          <a:lstStyle/>
          <a:p>
            <a:r>
              <a:rPr lang="it-IT" sz="3600" dirty="0"/>
              <a:t>In Europa chi detiene il debito dei paesi più indebitati?</a:t>
            </a:r>
            <a:endParaRPr lang="en-US" sz="3600" dirty="0"/>
          </a:p>
        </p:txBody>
      </p:sp>
      <p:sp>
        <p:nvSpPr>
          <p:cNvPr id="5" name="Segnaposto numero diapositiva 4"/>
          <p:cNvSpPr>
            <a:spLocks noGrp="1"/>
          </p:cNvSpPr>
          <p:nvPr>
            <p:ph type="sldNum" sz="quarter" idx="12"/>
          </p:nvPr>
        </p:nvSpPr>
        <p:spPr/>
        <p:txBody>
          <a:bodyPr/>
          <a:lstStyle/>
          <a:p>
            <a:r>
              <a:rPr lang="it-IT" altLang="en-US" dirty="0"/>
              <a:t> </a:t>
            </a:r>
            <a:fld id="{34B03339-3D25-4FE9-9F20-09D7252D32E9}" type="slidenum">
              <a:rPr lang="it-IT" altLang="en-US" smtClean="0"/>
              <a:pPr/>
              <a:t>15</a:t>
            </a:fld>
            <a:endParaRPr lang="it-IT" altLang="en-US" dirty="0"/>
          </a:p>
        </p:txBody>
      </p:sp>
      <p:pic>
        <p:nvPicPr>
          <p:cNvPr id="8194" name="Picture 2" descr="Structure of government debt-01.png">
            <a:extLst>
              <a:ext uri="{FF2B5EF4-FFF2-40B4-BE49-F238E27FC236}">
                <a16:creationId xmlns:a16="http://schemas.microsoft.com/office/drawing/2014/main" id="{DD00BCB7-4318-4D2C-8A94-99DD3AF2F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308" y="1264095"/>
            <a:ext cx="8527188" cy="5031041"/>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in su 1">
            <a:extLst>
              <a:ext uri="{FF2B5EF4-FFF2-40B4-BE49-F238E27FC236}">
                <a16:creationId xmlns:a16="http://schemas.microsoft.com/office/drawing/2014/main" id="{1FEEDE67-EC10-4CCF-BDAF-B68B6A86545B}"/>
              </a:ext>
            </a:extLst>
          </p:cNvPr>
          <p:cNvSpPr/>
          <p:nvPr/>
        </p:nvSpPr>
        <p:spPr>
          <a:xfrm>
            <a:off x="3141472" y="5462143"/>
            <a:ext cx="251968" cy="386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885A963B-6EF9-4019-91BC-58B3DE9AF5E8}"/>
              </a:ext>
            </a:extLst>
          </p:cNvPr>
          <p:cNvSpPr/>
          <p:nvPr/>
        </p:nvSpPr>
        <p:spPr>
          <a:xfrm>
            <a:off x="1093216" y="6075144"/>
            <a:ext cx="6945376" cy="646331"/>
          </a:xfrm>
          <a:prstGeom prst="rect">
            <a:avLst/>
          </a:prstGeom>
        </p:spPr>
        <p:txBody>
          <a:bodyPr wrap="square">
            <a:spAutoFit/>
          </a:bodyPr>
          <a:lstStyle/>
          <a:p>
            <a:r>
              <a:rPr lang="it-IT" dirty="0"/>
              <a:t>Fonte: </a:t>
            </a:r>
            <a:r>
              <a:rPr lang="it-IT" dirty="0">
                <a:hlinkClick r:id="rId3"/>
              </a:rPr>
              <a:t>https://ec.europa.eu/eurostat/statistics-explained/index.php?title=Structure_of_government_debt</a:t>
            </a:r>
            <a:r>
              <a:rPr lang="it-IT" dirty="0"/>
              <a:t> </a:t>
            </a:r>
          </a:p>
        </p:txBody>
      </p:sp>
    </p:spTree>
    <p:extLst>
      <p:ext uri="{BB962C8B-B14F-4D97-AF65-F5344CB8AC3E}">
        <p14:creationId xmlns:p14="http://schemas.microsoft.com/office/powerpoint/2010/main" val="208500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5"/>
          <p:cNvSpPr>
            <a:spLocks noGrp="1"/>
          </p:cNvSpPr>
          <p:nvPr>
            <p:ph type="ctrTitle"/>
          </p:nvPr>
        </p:nvSpPr>
        <p:spPr>
          <a:xfrm>
            <a:off x="562741" y="0"/>
            <a:ext cx="11545828" cy="1154112"/>
          </a:xfrm>
        </p:spPr>
        <p:txBody>
          <a:bodyPr/>
          <a:lstStyle/>
          <a:p>
            <a:pPr eaLnBrk="1" hangingPunct="1"/>
            <a:r>
              <a:rPr lang="it-IT" altLang="en-US" sz="3600" dirty="0"/>
              <a:t>Debito pubblico, un problema mondiale</a:t>
            </a:r>
            <a:endParaRPr lang="it-IT" altLang="en-US" sz="2400" dirty="0"/>
          </a:p>
        </p:txBody>
      </p:sp>
      <p:sp>
        <p:nvSpPr>
          <p:cNvPr id="27651" name="Segnaposto testo 7"/>
          <p:cNvSpPr>
            <a:spLocks noGrp="1"/>
          </p:cNvSpPr>
          <p:nvPr>
            <p:ph type="subTitle" idx="1"/>
          </p:nvPr>
        </p:nvSpPr>
        <p:spPr>
          <a:xfrm>
            <a:off x="1887539" y="5033964"/>
            <a:ext cx="9341293" cy="1520825"/>
          </a:xfrm>
        </p:spPr>
        <p:txBody>
          <a:bodyPr/>
          <a:lstStyle/>
          <a:p>
            <a:pPr marL="342900" indent="-342900" algn="l">
              <a:buFont typeface="Wingdings" panose="05000000000000000000" pitchFamily="2" charset="2"/>
              <a:buChar char="§"/>
            </a:pPr>
            <a:r>
              <a:rPr lang="it-IT" altLang="en-US" sz="2000" dirty="0">
                <a:solidFill>
                  <a:schemeClr val="tx1"/>
                </a:solidFill>
              </a:rPr>
              <a:t>Crisi del 2007, la più grave dal secondo dopoguerra. </a:t>
            </a:r>
          </a:p>
          <a:p>
            <a:pPr marL="342900" indent="-342900" algn="l">
              <a:buFont typeface="Wingdings" panose="05000000000000000000" pitchFamily="2" charset="2"/>
              <a:buChar char="§"/>
            </a:pPr>
            <a:r>
              <a:rPr lang="it-IT" altLang="en-US" sz="2000" dirty="0">
                <a:solidFill>
                  <a:schemeClr val="tx1"/>
                </a:solidFill>
              </a:rPr>
              <a:t>Molte sono le questioni ancora da risolvere.</a:t>
            </a:r>
          </a:p>
          <a:p>
            <a:pPr marL="342900" indent="-342900" algn="l">
              <a:buFont typeface="Wingdings" panose="05000000000000000000" pitchFamily="2" charset="2"/>
              <a:buChar char="§"/>
            </a:pPr>
            <a:r>
              <a:rPr lang="it-IT" altLang="en-US" sz="2000" dirty="0">
                <a:solidFill>
                  <a:schemeClr val="tx1"/>
                </a:solidFill>
              </a:rPr>
              <a:t>Notevole aumento del debito pubblico nelle economie avanzate (si veda la mappa del FMI).</a:t>
            </a:r>
          </a:p>
        </p:txBody>
      </p:sp>
      <p:pic>
        <p:nvPicPr>
          <p:cNvPr id="9" name="Segnaposto contenuto 8"/>
          <p:cNvPicPr>
            <a:picLocks noGrp="1"/>
          </p:cNvPicPr>
          <p:nvPr>
            <p:ph type="pic" idx="13"/>
          </p:nvPr>
        </p:nvPicPr>
        <p:blipFill rotWithShape="1">
          <a:blip r:embed="rId2"/>
          <a:srcRect l="-37448" r="-37448"/>
          <a:stretch/>
        </p:blipFill>
        <p:spPr>
          <a:xfrm>
            <a:off x="-1589405" y="1448817"/>
            <a:ext cx="8655050" cy="3198813"/>
          </a:xfrm>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887539" y="6260515"/>
            <a:ext cx="10127677" cy="369332"/>
          </a:xfrm>
          <a:prstGeom prst="rect">
            <a:avLst/>
          </a:prstGeom>
        </p:spPr>
        <p:txBody>
          <a:bodyPr wrap="square">
            <a:spAutoFit/>
          </a:bodyPr>
          <a:lstStyle/>
          <a:p>
            <a:r>
              <a:rPr lang="en-US" dirty="0">
                <a:hlinkClick r:id="rId3"/>
              </a:rPr>
              <a:t>https://www.imf.org/external/datamapper/G_XWDG_G01_GDP_PT@FM/ADVEC/FM_EMG/FM_LIDC</a:t>
            </a:r>
            <a:r>
              <a:rPr lang="en-US" dirty="0"/>
              <a:t> </a:t>
            </a:r>
          </a:p>
        </p:txBody>
      </p:sp>
      <p:pic>
        <p:nvPicPr>
          <p:cNvPr id="3" name="Immagine 2">
            <a:extLst>
              <a:ext uri="{FF2B5EF4-FFF2-40B4-BE49-F238E27FC236}">
                <a16:creationId xmlns:a16="http://schemas.microsoft.com/office/drawing/2014/main" id="{47F3023A-AAB8-4CF9-BBB1-A0F01AD6A91E}"/>
              </a:ext>
            </a:extLst>
          </p:cNvPr>
          <p:cNvPicPr>
            <a:picLocks noChangeAspect="1"/>
          </p:cNvPicPr>
          <p:nvPr/>
        </p:nvPicPr>
        <p:blipFill>
          <a:blip r:embed="rId4"/>
          <a:stretch>
            <a:fillRect/>
          </a:stretch>
        </p:blipFill>
        <p:spPr>
          <a:xfrm>
            <a:off x="5297116" y="906003"/>
            <a:ext cx="6324908" cy="4127961"/>
          </a:xfrm>
          <a:prstGeom prst="rect">
            <a:avLst/>
          </a:prstGeom>
        </p:spPr>
      </p:pic>
    </p:spTree>
    <p:extLst>
      <p:ext uri="{BB962C8B-B14F-4D97-AF65-F5344CB8AC3E}">
        <p14:creationId xmlns:p14="http://schemas.microsoft.com/office/powerpoint/2010/main" val="9982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Coordinamento internazionale</a:t>
            </a:r>
            <a:endParaRPr lang="en-US" dirty="0"/>
          </a:p>
        </p:txBody>
      </p:sp>
      <p:sp>
        <p:nvSpPr>
          <p:cNvPr id="5" name="Segnaposto testo 4"/>
          <p:cNvSpPr>
            <a:spLocks noGrp="1"/>
          </p:cNvSpPr>
          <p:nvPr>
            <p:ph type="body" idx="1"/>
          </p:nvPr>
        </p:nvSpPr>
        <p:spPr/>
        <p:txBody>
          <a:bodyPr/>
          <a:lstStyle/>
          <a:p>
            <a:r>
              <a:rPr lang="it-IT" dirty="0"/>
              <a:t>Gli effetti macroeconomici di politiche fiscali espansive in economie aperte</a:t>
            </a:r>
            <a:endParaRPr lang="en-US" dirty="0"/>
          </a:p>
        </p:txBody>
      </p:sp>
    </p:spTree>
    <p:extLst>
      <p:ext uri="{BB962C8B-B14F-4D97-AF65-F5344CB8AC3E}">
        <p14:creationId xmlns:p14="http://schemas.microsoft.com/office/powerpoint/2010/main" val="145248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4307262-F812-4903-8DD1-40E50C68AE3F}"/>
              </a:ext>
            </a:extLst>
          </p:cNvPr>
          <p:cNvSpPr>
            <a:spLocks noGrp="1"/>
          </p:cNvSpPr>
          <p:nvPr>
            <p:ph type="title"/>
          </p:nvPr>
        </p:nvSpPr>
        <p:spPr/>
        <p:txBody>
          <a:bodyPr/>
          <a:lstStyle/>
          <a:p>
            <a:r>
              <a:rPr lang="it-IT" dirty="0"/>
              <a:t>Il coordinamento internazionale: un riepilogo</a:t>
            </a:r>
          </a:p>
        </p:txBody>
      </p:sp>
      <p:sp>
        <p:nvSpPr>
          <p:cNvPr id="5" name="Segnaposto contenuto 4">
            <a:extLst>
              <a:ext uri="{FF2B5EF4-FFF2-40B4-BE49-F238E27FC236}">
                <a16:creationId xmlns:a16="http://schemas.microsoft.com/office/drawing/2014/main" id="{DFC8F4C6-E347-422D-9C50-6BD4073C10AE}"/>
              </a:ext>
            </a:extLst>
          </p:cNvPr>
          <p:cNvSpPr>
            <a:spLocks noGrp="1"/>
          </p:cNvSpPr>
          <p:nvPr>
            <p:ph idx="1"/>
          </p:nvPr>
        </p:nvSpPr>
        <p:spPr/>
        <p:txBody>
          <a:bodyPr>
            <a:normAutofit fontScale="92500" lnSpcReduction="20000"/>
          </a:bodyPr>
          <a:lstStyle/>
          <a:p>
            <a:r>
              <a:rPr lang="it-IT" dirty="0"/>
              <a:t>Le politiche economiche devono essere coordinate in un’area comune per due motivi:</a:t>
            </a:r>
          </a:p>
          <a:p>
            <a:pPr lvl="1"/>
            <a:r>
              <a:rPr lang="it-IT" dirty="0"/>
              <a:t>La produzione di beni pubblici</a:t>
            </a:r>
          </a:p>
          <a:p>
            <a:pPr lvl="1"/>
            <a:r>
              <a:rPr lang="it-IT" dirty="0"/>
              <a:t>L’internalizzazione delle esternalità della politica economica</a:t>
            </a:r>
          </a:p>
          <a:p>
            <a:r>
              <a:rPr lang="it-IT" dirty="0"/>
              <a:t>Entrambi i motivi si applicano all’Eurozona</a:t>
            </a:r>
          </a:p>
          <a:p>
            <a:r>
              <a:rPr lang="it-IT" dirty="0"/>
              <a:t>In periodi di espansione le esternalità positive compensano quelle negative, nel caso delle crisi, però occorre che i paesi si coalizzino e rafforzino la spesa pubblica</a:t>
            </a:r>
          </a:p>
          <a:p>
            <a:r>
              <a:rPr lang="it-IT" dirty="0"/>
              <a:t>… ma sappiamo che la disciplina di bilancio è iscritta nel PSC</a:t>
            </a:r>
          </a:p>
          <a:p>
            <a:r>
              <a:rPr lang="it-IT" dirty="0"/>
              <a:t>Quindi occorre guardare all’Eurozona nel suo insieme che agisce sulla base di cambi flessibili e capitali flessibili, per cui può agire solo la BCE e il coordinamento delle politiche fiscali è solo una soluzione di </a:t>
            </a:r>
            <a:r>
              <a:rPr lang="it-IT" i="1" dirty="0"/>
              <a:t>second best (ma indispensabile se gli shock sono asimmetrici tra i paesi dell’UEM)</a:t>
            </a:r>
          </a:p>
        </p:txBody>
      </p:sp>
    </p:spTree>
    <p:extLst>
      <p:ext uri="{BB962C8B-B14F-4D97-AF65-F5344CB8AC3E}">
        <p14:creationId xmlns:p14="http://schemas.microsoft.com/office/powerpoint/2010/main" val="339990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La Politica di Bilancio in economia aperta: Cambi fissi e flessibili e Politica fiscale in una piccola economia e in un’area vasta</a:t>
            </a:r>
            <a:endParaRPr lang="en-US" sz="3200" dirty="0"/>
          </a:p>
        </p:txBody>
      </p:sp>
      <p:sp>
        <p:nvSpPr>
          <p:cNvPr id="3" name="Segnaposto contenuto 2"/>
          <p:cNvSpPr>
            <a:spLocks noGrp="1"/>
          </p:cNvSpPr>
          <p:nvPr>
            <p:ph idx="1"/>
          </p:nvPr>
        </p:nvSpPr>
        <p:spPr>
          <a:xfrm>
            <a:off x="838200" y="1788541"/>
            <a:ext cx="10515600" cy="3119759"/>
          </a:xfrm>
        </p:spPr>
        <p:txBody>
          <a:bodyPr>
            <a:normAutofit fontScale="92500" lnSpcReduction="20000"/>
          </a:bodyPr>
          <a:lstStyle/>
          <a:p>
            <a:r>
              <a:rPr lang="it-IT" dirty="0"/>
              <a:t>L’approccio keynesiano viene seguito nel modello </a:t>
            </a:r>
            <a:r>
              <a:rPr lang="it-IT" dirty="0" err="1"/>
              <a:t>Mundell</a:t>
            </a:r>
            <a:r>
              <a:rPr lang="it-IT" dirty="0"/>
              <a:t>-Fleming e spiega quali siano le conseguenze di una politica di bilancio in economia aperta (modello IS-LM con scambi commerciali e finanziari) con mobilità perfetta di capitali e </a:t>
            </a:r>
            <a:r>
              <a:rPr lang="it-IT" b="1" dirty="0"/>
              <a:t>K</a:t>
            </a:r>
            <a:r>
              <a:rPr lang="it-IT" dirty="0"/>
              <a:t> perfettamente elastici al differenziale di interesse (</a:t>
            </a:r>
            <a:r>
              <a:rPr lang="el-GR" b="1" dirty="0">
                <a:latin typeface="Arial" panose="020B0604020202020204" pitchFamily="34" charset="0"/>
                <a:cs typeface="Arial" panose="020B0604020202020204" pitchFamily="34" charset="0"/>
              </a:rPr>
              <a:t>Δ</a:t>
            </a:r>
            <a:r>
              <a:rPr lang="it-IT" b="1" dirty="0"/>
              <a:t>i</a:t>
            </a:r>
            <a:r>
              <a:rPr lang="it-IT" dirty="0"/>
              <a:t>) tra il Paese e </a:t>
            </a:r>
            <a:r>
              <a:rPr lang="it-IT" b="1" dirty="0"/>
              <a:t>i</a:t>
            </a:r>
            <a:r>
              <a:rPr lang="it-IT" dirty="0"/>
              <a:t> mondiale. Ipotesi iniziale di sottoccupazione delle risorse. Dopo l’intervento pubblico espansivo il tasso d’interesse sarà pari al tasso mondiale (</a:t>
            </a:r>
            <a:r>
              <a:rPr lang="it-IT" dirty="0">
                <a:solidFill>
                  <a:srgbClr val="FF0000"/>
                </a:solidFill>
              </a:rPr>
              <a:t>condizione di arbitraggio</a:t>
            </a:r>
            <a:r>
              <a:rPr lang="it-IT" dirty="0"/>
              <a:t>)</a:t>
            </a:r>
          </a:p>
          <a:p>
            <a:r>
              <a:rPr lang="it-IT" dirty="0"/>
              <a:t>Occorre però distinguere gli effetti, tenendo conto anche del regime di cambio (vedi grafici). In generale possiamo avere le quattro situazioni riportate nella tabella sottostante.</a:t>
            </a:r>
          </a:p>
        </p:txBody>
      </p:sp>
      <p:sp>
        <p:nvSpPr>
          <p:cNvPr id="4" name="Segnaposto numero diapositiva 3"/>
          <p:cNvSpPr>
            <a:spLocks noGrp="1"/>
          </p:cNvSpPr>
          <p:nvPr>
            <p:ph type="sldNum" sz="quarter" idx="12"/>
          </p:nvPr>
        </p:nvSpPr>
        <p:spPr/>
        <p:txBody>
          <a:bodyPr/>
          <a:lstStyle/>
          <a:p>
            <a:fld id="{C31E2B66-C54D-4FE0-ABB5-06EDA5E25CF3}" type="slidenum">
              <a:rPr lang="en-US" smtClean="0"/>
              <a:t>19</a:t>
            </a:fld>
            <a:endParaRPr lang="en-US"/>
          </a:p>
        </p:txBody>
      </p:sp>
      <p:pic>
        <p:nvPicPr>
          <p:cNvPr id="6146" name="Picture 2" descr="https://www.pandoracampus.it/pandora/Packageoperation/getfulltextpreviewimage/BookRelease/Darwin:BOOK_RELEASE:428/docbookId/_27__cap_03_tab3.3_41/imagePath/images%7Cchapter03%7Cpreview_tab3_3.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200" y="4938684"/>
            <a:ext cx="8914000" cy="1685558"/>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3263001" y="5942560"/>
            <a:ext cx="1346479" cy="391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bidirezionale orizzontale 5"/>
          <p:cNvSpPr/>
          <p:nvPr/>
        </p:nvSpPr>
        <p:spPr>
          <a:xfrm>
            <a:off x="5264331" y="5675955"/>
            <a:ext cx="964642" cy="211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956FF826-FE93-4CD4-80F6-26D36B2CFB5A}"/>
              </a:ext>
            </a:extLst>
          </p:cNvPr>
          <p:cNvSpPr txBox="1"/>
          <p:nvPr/>
        </p:nvSpPr>
        <p:spPr>
          <a:xfrm>
            <a:off x="2133680" y="6421322"/>
            <a:ext cx="3856656" cy="369332"/>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a:t>Caso UME – Tra Paesi dell’area</a:t>
            </a:r>
          </a:p>
        </p:txBody>
      </p:sp>
      <p:sp>
        <p:nvSpPr>
          <p:cNvPr id="9" name="CasellaDiTesto 8">
            <a:extLst>
              <a:ext uri="{FF2B5EF4-FFF2-40B4-BE49-F238E27FC236}">
                <a16:creationId xmlns:a16="http://schemas.microsoft.com/office/drawing/2014/main" id="{9E0F2C02-13B7-48BB-8A87-A40645A68E84}"/>
              </a:ext>
            </a:extLst>
          </p:cNvPr>
          <p:cNvSpPr txBox="1"/>
          <p:nvPr/>
        </p:nvSpPr>
        <p:spPr>
          <a:xfrm>
            <a:off x="8316437" y="5573228"/>
            <a:ext cx="3037363"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a:t>Caso UME – resto del Mondo</a:t>
            </a:r>
          </a:p>
        </p:txBody>
      </p:sp>
      <p:sp>
        <p:nvSpPr>
          <p:cNvPr id="8" name="Rettangolo 7">
            <a:extLst>
              <a:ext uri="{FF2B5EF4-FFF2-40B4-BE49-F238E27FC236}">
                <a16:creationId xmlns:a16="http://schemas.microsoft.com/office/drawing/2014/main" id="{A4AD1FB9-6568-490F-9CDE-5BC90087AC0E}"/>
              </a:ext>
            </a:extLst>
          </p:cNvPr>
          <p:cNvSpPr/>
          <p:nvPr/>
        </p:nvSpPr>
        <p:spPr>
          <a:xfrm>
            <a:off x="6490208" y="5625877"/>
            <a:ext cx="1170432" cy="3342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506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9FDF520-7CD2-4876-A6F9-76FC47F2617E}"/>
              </a:ext>
            </a:extLst>
          </p:cNvPr>
          <p:cNvSpPr>
            <a:spLocks noGrp="1"/>
          </p:cNvSpPr>
          <p:nvPr>
            <p:ph type="title"/>
          </p:nvPr>
        </p:nvSpPr>
        <p:spPr/>
        <p:txBody>
          <a:bodyPr/>
          <a:lstStyle/>
          <a:p>
            <a:r>
              <a:rPr lang="it-IT" dirty="0"/>
              <a:t>Lo spazio di bilancio</a:t>
            </a:r>
          </a:p>
        </p:txBody>
      </p:sp>
      <p:sp>
        <p:nvSpPr>
          <p:cNvPr id="6" name="Segnaposto testo 5">
            <a:extLst>
              <a:ext uri="{FF2B5EF4-FFF2-40B4-BE49-F238E27FC236}">
                <a16:creationId xmlns:a16="http://schemas.microsoft.com/office/drawing/2014/main" id="{23BD9E94-6C94-4416-A2FC-2153E3AE052B}"/>
              </a:ext>
            </a:extLst>
          </p:cNvPr>
          <p:cNvSpPr>
            <a:spLocks noGrp="1"/>
          </p:cNvSpPr>
          <p:nvPr>
            <p:ph type="body" idx="1"/>
          </p:nvPr>
        </p:nvSpPr>
        <p:spPr/>
        <p:txBody>
          <a:bodyPr/>
          <a:lstStyle/>
          <a:p>
            <a:r>
              <a:rPr lang="it-IT" dirty="0"/>
              <a:t>Qualche dato conclusivo sul debito</a:t>
            </a:r>
          </a:p>
        </p:txBody>
      </p:sp>
      <p:sp>
        <p:nvSpPr>
          <p:cNvPr id="4" name="Segnaposto numero diapositiva 3">
            <a:extLst>
              <a:ext uri="{FF2B5EF4-FFF2-40B4-BE49-F238E27FC236}">
                <a16:creationId xmlns:a16="http://schemas.microsoft.com/office/drawing/2014/main" id="{DBC93D79-03E1-473F-96C1-CCD478C7F371}"/>
              </a:ext>
            </a:extLst>
          </p:cNvPr>
          <p:cNvSpPr>
            <a:spLocks noGrp="1"/>
          </p:cNvSpPr>
          <p:nvPr>
            <p:ph type="sldNum" sz="quarter" idx="12"/>
          </p:nvPr>
        </p:nvSpPr>
        <p:spPr/>
        <p:txBody>
          <a:bodyPr/>
          <a:lstStyle/>
          <a:p>
            <a:fld id="{C31E2B66-C54D-4FE0-ABB5-06EDA5E25CF3}" type="slidenum">
              <a:rPr lang="en-US" smtClean="0"/>
              <a:t>2</a:t>
            </a:fld>
            <a:endParaRPr lang="en-US"/>
          </a:p>
        </p:txBody>
      </p:sp>
    </p:spTree>
    <p:extLst>
      <p:ext uri="{BB962C8B-B14F-4D97-AF65-F5344CB8AC3E}">
        <p14:creationId xmlns:p14="http://schemas.microsoft.com/office/powerpoint/2010/main" val="124452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caso dell’Eurozona: un riassunto</a:t>
            </a:r>
            <a:endParaRPr lang="en-US" dirty="0"/>
          </a:p>
        </p:txBody>
      </p:sp>
      <p:sp>
        <p:nvSpPr>
          <p:cNvPr id="3" name="Segnaposto contenuto 2"/>
          <p:cNvSpPr>
            <a:spLocks noGrp="1"/>
          </p:cNvSpPr>
          <p:nvPr>
            <p:ph idx="1"/>
          </p:nvPr>
        </p:nvSpPr>
        <p:spPr/>
        <p:txBody>
          <a:bodyPr>
            <a:normAutofit fontScale="92500" lnSpcReduction="10000"/>
          </a:bodyPr>
          <a:lstStyle/>
          <a:p>
            <a:r>
              <a:rPr lang="it-IT" dirty="0"/>
              <a:t>Gli </a:t>
            </a:r>
            <a:r>
              <a:rPr lang="it-IT" u="sng" dirty="0"/>
              <a:t>scambi interni all’Eurozona avvengono in regime di cambi fissi per cui gli effetti della politica fiscale sono particolarmente efficaci</a:t>
            </a:r>
            <a:r>
              <a:rPr lang="it-IT" dirty="0"/>
              <a:t> e sono diversi da quelli esterni alla stessa, in cui vigono i cambi flessibili, per cui lo stimolo fiscale causa un apprezzamento dell’Euro.</a:t>
            </a:r>
          </a:p>
          <a:p>
            <a:r>
              <a:rPr lang="it-IT" dirty="0"/>
              <a:t>In questo caso però, la mobilità dei capitali non è perfetta e quindi lo spiazzamento della domanda estera non è completo.</a:t>
            </a:r>
          </a:p>
          <a:p>
            <a:r>
              <a:rPr lang="it-IT" dirty="0"/>
              <a:t>… tuttavia </a:t>
            </a:r>
            <a:r>
              <a:rPr lang="it-IT" u="sng" dirty="0"/>
              <a:t>le economie dell’area Euro sono di grandi dimensioni </a:t>
            </a:r>
            <a:r>
              <a:rPr lang="it-IT" dirty="0"/>
              <a:t>(D, I, F) e occorre abbandonare l’idea che si tratti di una piccola economia aperta come nel modello </a:t>
            </a:r>
            <a:r>
              <a:rPr lang="it-IT" dirty="0" err="1"/>
              <a:t>Mundell</a:t>
            </a:r>
            <a:r>
              <a:rPr lang="it-IT" dirty="0"/>
              <a:t>-Fleming prevede, quindi sono interdipendenti, come vediamo con l’aiuto dei </a:t>
            </a:r>
            <a:r>
              <a:rPr lang="it-IT" dirty="0">
                <a:solidFill>
                  <a:srgbClr val="FF0000"/>
                </a:solidFill>
              </a:rPr>
              <a:t>grafici riferiti a due paesi</a:t>
            </a:r>
            <a:r>
              <a:rPr lang="it-IT" dirty="0"/>
              <a:t>. </a:t>
            </a:r>
            <a:r>
              <a:rPr lang="it-IT" b="1" dirty="0"/>
              <a:t>L’efficacia dell’espansione fiscale dipende dai regimi di cambio</a:t>
            </a:r>
            <a:r>
              <a:rPr lang="it-IT" dirty="0"/>
              <a:t> (vedi figura precedente).</a:t>
            </a:r>
            <a:endParaRPr lang="en-US" dirty="0"/>
          </a:p>
        </p:txBody>
      </p:sp>
    </p:spTree>
    <p:extLst>
      <p:ext uri="{BB962C8B-B14F-4D97-AF65-F5344CB8AC3E}">
        <p14:creationId xmlns:p14="http://schemas.microsoft.com/office/powerpoint/2010/main" val="362208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si trasmette uno shock negativo all’interno dell’Eurozona?</a:t>
            </a:r>
            <a:endParaRPr lang="en-US" dirty="0"/>
          </a:p>
        </p:txBody>
      </p:sp>
      <p:sp>
        <p:nvSpPr>
          <p:cNvPr id="8" name="Rectangle 8"/>
          <p:cNvSpPr>
            <a:spLocks noChangeArrowheads="1"/>
          </p:cNvSpPr>
          <p:nvPr/>
        </p:nvSpPr>
        <p:spPr bwMode="auto">
          <a:xfrm>
            <a:off x="619125" y="1630251"/>
            <a:ext cx="10616240"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chemeClr val="tx1"/>
                </a:solidFill>
                <a:effectLst/>
                <a:latin typeface="jaf-bernina-sans"/>
              </a:rPr>
              <a:t>Figura</a:t>
            </a:r>
            <a:r>
              <a:rPr kumimoji="0" lang="en-US" altLang="en-US" sz="1200" b="1" i="0" u="none" strike="noStrike" cap="none" normalizeH="0" baseline="0" dirty="0">
                <a:ln>
                  <a:noFill/>
                </a:ln>
                <a:solidFill>
                  <a:schemeClr val="tx1"/>
                </a:solidFill>
                <a:effectLst/>
                <a:latin typeface="jaf-bernina-sans"/>
              </a:rPr>
              <a:t> 3.13.1.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Gli</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effetti</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esterni</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della</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politica</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fiscale</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in un </a:t>
            </a: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modello</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IS-LM.</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sz="1600" b="1"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sz="1600" b="1"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sz="1600" b="1"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en-US" sz="1600" b="1"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31313"/>
                </a:solidFill>
                <a:effectLst/>
                <a:latin typeface="freight-text-pro"/>
              </a:rPr>
              <a:t>  </a:t>
            </a:r>
            <a:r>
              <a:rPr kumimoji="0" lang="en-US" altLang="en-US" sz="13300" b="0" i="0" u="none" strike="noStrike" cap="none" normalizeH="0" baseline="0" dirty="0">
                <a:ln>
                  <a:noFill/>
                </a:ln>
                <a:solidFill>
                  <a:srgbClr val="131313"/>
                </a:solidFill>
                <a:effectLst/>
                <a:latin typeface="freight-text-pro"/>
              </a:rPr>
              <a:t> </a:t>
            </a:r>
            <a:r>
              <a:rPr kumimoji="0" lang="en-US" altLang="en-US" sz="1600" b="0" i="0" u="none" strike="noStrike" cap="none" normalizeH="0" baseline="0" dirty="0">
                <a:ln>
                  <a:noFill/>
                </a:ln>
                <a:solidFill>
                  <a:srgbClr val="131313"/>
                </a:solidFill>
                <a:effectLst/>
                <a:latin typeface="freight-text-pro"/>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Quando</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tassi</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di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interesse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nominali</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arrivano</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 zero (</a:t>
            </a:r>
            <a:r>
              <a:rPr kumimoji="0" lang="en-US" altLang="en-US" sz="1200" b="0" i="0" u="none" strike="noStrike" cap="none" normalizeH="0" baseline="0" dirty="0" err="1">
                <a:ln>
                  <a:noFill/>
                </a:ln>
                <a:solidFill>
                  <a:srgbClr val="0033FF"/>
                </a:solidFill>
                <a:effectLst/>
                <a:latin typeface="Arial" panose="020B0604020202020204" pitchFamily="34" charset="0"/>
                <a:cs typeface="Arial" panose="020B0604020202020204" pitchFamily="34" charset="0"/>
                <a:hlinkClick r:id="rId2"/>
              </a:rPr>
              <a:t>cfr</a:t>
            </a:r>
            <a:r>
              <a:rPr kumimoji="0" lang="en-US" altLang="en-US" sz="1200" b="0" i="0" u="none" strike="noStrike" cap="none" normalizeH="0" baseline="0" dirty="0">
                <a:ln>
                  <a:noFill/>
                </a:ln>
                <a:solidFill>
                  <a:srgbClr val="0033FF"/>
                </a:solidFill>
                <a:effectLst/>
                <a:latin typeface="Arial" panose="020B0604020202020204" pitchFamily="34" charset="0"/>
                <a:cs typeface="Arial" panose="020B0604020202020204" pitchFamily="34" charset="0"/>
                <a:hlinkClick r:id="rId2"/>
              </a:rPr>
              <a:t>. cap. 4</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la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curva</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LM è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orizzontale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l’esternalità</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negativa</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della</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stabilizzazione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budgetaria</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è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bloccata</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questo</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caso</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ogni</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paese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ha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interesse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ad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attendere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di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intraprendere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una</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stabilizzazione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budgetaria</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per cui un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coordinamento</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è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indispensabile</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1600" b="0" i="0" u="none" strike="noStrike" cap="none" normalizeH="0" baseline="0" dirty="0">
              <a:ln>
                <a:noFill/>
              </a:ln>
              <a:solidFill>
                <a:srgbClr val="131313"/>
              </a:solidFill>
              <a:effectLst/>
              <a:latin typeface="freight-text-pro"/>
            </a:endParaRPr>
          </a:p>
        </p:txBody>
      </p:sp>
      <p:pic>
        <p:nvPicPr>
          <p:cNvPr id="1033" name="Picture 9" descr=" Figura 3.13.1. Gli effetti esterni della politica fiscale in un modello IS-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2440551"/>
            <a:ext cx="8528050" cy="344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6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2FFC85F-2774-44BD-B37B-944CC5389C1D}"/>
              </a:ext>
            </a:extLst>
          </p:cNvPr>
          <p:cNvSpPr>
            <a:spLocks noGrp="1"/>
          </p:cNvSpPr>
          <p:nvPr>
            <p:ph type="title"/>
          </p:nvPr>
        </p:nvSpPr>
        <p:spPr/>
        <p:txBody>
          <a:bodyPr/>
          <a:lstStyle/>
          <a:p>
            <a:r>
              <a:rPr lang="it-IT" dirty="0"/>
              <a:t>Istituzioni per il governo della politica di bilancio e le regole</a:t>
            </a:r>
          </a:p>
        </p:txBody>
      </p:sp>
      <p:sp>
        <p:nvSpPr>
          <p:cNvPr id="5" name="Segnaposto testo 4">
            <a:extLst>
              <a:ext uri="{FF2B5EF4-FFF2-40B4-BE49-F238E27FC236}">
                <a16:creationId xmlns:a16="http://schemas.microsoft.com/office/drawing/2014/main" id="{6E26312A-BB28-4A14-8227-40D72E64DC18}"/>
              </a:ext>
            </a:extLst>
          </p:cNvPr>
          <p:cNvSpPr>
            <a:spLocks noGrp="1"/>
          </p:cNvSpPr>
          <p:nvPr>
            <p:ph type="body" idx="1"/>
          </p:nvPr>
        </p:nvSpPr>
        <p:spPr/>
        <p:txBody>
          <a:bodyPr/>
          <a:lstStyle/>
          <a:p>
            <a:r>
              <a:rPr lang="it-IT" dirty="0"/>
              <a:t>La situazione nell’UE e nel mondo</a:t>
            </a:r>
          </a:p>
        </p:txBody>
      </p:sp>
    </p:spTree>
    <p:extLst>
      <p:ext uri="{BB962C8B-B14F-4D97-AF65-F5344CB8AC3E}">
        <p14:creationId xmlns:p14="http://schemas.microsoft.com/office/powerpoint/2010/main" val="303841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politiche di bilancio in ambito internazionale</a:t>
            </a:r>
            <a:endParaRPr lang="en-US" dirty="0"/>
          </a:p>
        </p:txBody>
      </p:sp>
      <p:sp>
        <p:nvSpPr>
          <p:cNvPr id="3" name="Segnaposto contenuto 2"/>
          <p:cNvSpPr>
            <a:spLocks noGrp="1"/>
          </p:cNvSpPr>
          <p:nvPr>
            <p:ph idx="1"/>
          </p:nvPr>
        </p:nvSpPr>
        <p:spPr/>
        <p:txBody>
          <a:bodyPr>
            <a:normAutofit fontScale="92500" lnSpcReduction="10000"/>
          </a:bodyPr>
          <a:lstStyle/>
          <a:p>
            <a:r>
              <a:rPr lang="it-IT" dirty="0"/>
              <a:t>Abbiamo già trattato il tema dell’importanza che le politiche di bilancio hanno riacquistato dopo la crisi del 2008 e quelle nell’attuale contesto, tuttavia si è acuito un ulteriore problema, quello dei </a:t>
            </a:r>
            <a:r>
              <a:rPr lang="it-IT" dirty="0">
                <a:solidFill>
                  <a:srgbClr val="FF0000"/>
                </a:solidFill>
              </a:rPr>
              <a:t>debiti sovrani </a:t>
            </a:r>
            <a:r>
              <a:rPr lang="it-IT" dirty="0"/>
              <a:t>che possono destabilizzare un paese, inoltre vi è la </a:t>
            </a:r>
            <a:r>
              <a:rPr lang="it-IT" dirty="0">
                <a:solidFill>
                  <a:srgbClr val="FF0000"/>
                </a:solidFill>
              </a:rPr>
              <a:t>necessità che le politiche si basino sulle regole</a:t>
            </a:r>
            <a:r>
              <a:rPr lang="it-IT" dirty="0"/>
              <a:t> </a:t>
            </a:r>
          </a:p>
          <a:p>
            <a:r>
              <a:rPr lang="it-IT" dirty="0"/>
              <a:t>Le </a:t>
            </a:r>
            <a:r>
              <a:rPr lang="it-IT" u="sng" dirty="0"/>
              <a:t>regole possono essere collegate </a:t>
            </a:r>
            <a:r>
              <a:rPr lang="it-IT" dirty="0"/>
              <a:t>al </a:t>
            </a:r>
            <a:r>
              <a:rPr lang="it-IT" dirty="0">
                <a:solidFill>
                  <a:srgbClr val="FF0000"/>
                </a:solidFill>
              </a:rPr>
              <a:t>deficit di bilancio</a:t>
            </a:r>
            <a:r>
              <a:rPr lang="it-IT" dirty="0"/>
              <a:t>, alle </a:t>
            </a:r>
            <a:r>
              <a:rPr lang="it-IT" dirty="0">
                <a:solidFill>
                  <a:srgbClr val="FF0000"/>
                </a:solidFill>
              </a:rPr>
              <a:t>spese</a:t>
            </a:r>
            <a:r>
              <a:rPr lang="it-IT" dirty="0"/>
              <a:t>, alle </a:t>
            </a:r>
            <a:r>
              <a:rPr lang="it-IT" dirty="0">
                <a:solidFill>
                  <a:srgbClr val="FF0000"/>
                </a:solidFill>
              </a:rPr>
              <a:t>entrate</a:t>
            </a:r>
            <a:r>
              <a:rPr lang="it-IT" dirty="0"/>
              <a:t> o al </a:t>
            </a:r>
            <a:r>
              <a:rPr lang="it-IT" dirty="0">
                <a:solidFill>
                  <a:srgbClr val="FF0000"/>
                </a:solidFill>
              </a:rPr>
              <a:t>debito pubblico </a:t>
            </a:r>
            <a:r>
              <a:rPr lang="it-IT" dirty="0"/>
              <a:t>e fissate </a:t>
            </a:r>
            <a:r>
              <a:rPr lang="it-IT" u="sng" dirty="0"/>
              <a:t>in termini nominali</a:t>
            </a:r>
            <a:r>
              <a:rPr lang="it-IT" dirty="0"/>
              <a:t>, </a:t>
            </a:r>
            <a:r>
              <a:rPr lang="it-IT" u="sng" dirty="0"/>
              <a:t>reali</a:t>
            </a:r>
            <a:r>
              <a:rPr lang="it-IT" dirty="0"/>
              <a:t> o </a:t>
            </a:r>
            <a:r>
              <a:rPr lang="it-IT" u="sng" dirty="0"/>
              <a:t>strutturali</a:t>
            </a:r>
            <a:r>
              <a:rPr lang="it-IT" dirty="0"/>
              <a:t>, in </a:t>
            </a:r>
            <a:r>
              <a:rPr lang="it-IT" i="1" dirty="0"/>
              <a:t>valore assoluto</a:t>
            </a:r>
            <a:r>
              <a:rPr lang="it-IT" dirty="0"/>
              <a:t> o </a:t>
            </a:r>
            <a:r>
              <a:rPr lang="it-IT" i="1" dirty="0"/>
              <a:t>pro quota</a:t>
            </a:r>
            <a:r>
              <a:rPr lang="it-IT" dirty="0"/>
              <a:t> e applicate </a:t>
            </a:r>
            <a:r>
              <a:rPr lang="it-IT" dirty="0">
                <a:solidFill>
                  <a:srgbClr val="FF0000"/>
                </a:solidFill>
              </a:rPr>
              <a:t>ex-ante</a:t>
            </a:r>
            <a:r>
              <a:rPr lang="it-IT" dirty="0"/>
              <a:t> (se il bilancio è sottoposto al voto) o </a:t>
            </a:r>
            <a:r>
              <a:rPr lang="it-IT" dirty="0">
                <a:solidFill>
                  <a:srgbClr val="FF0000"/>
                </a:solidFill>
              </a:rPr>
              <a:t>ex-post</a:t>
            </a:r>
            <a:r>
              <a:rPr lang="it-IT" dirty="0"/>
              <a:t>; possono essere </a:t>
            </a:r>
            <a:r>
              <a:rPr lang="it-IT" u="sng" dirty="0"/>
              <a:t>applicate a più livelli </a:t>
            </a:r>
            <a:r>
              <a:rPr lang="it-IT" dirty="0"/>
              <a:t>(dalla PA, dai governi, dalle amministrazioni locali, dai trattati internazionali) e </a:t>
            </a:r>
            <a:r>
              <a:rPr lang="it-IT" dirty="0">
                <a:solidFill>
                  <a:srgbClr val="FF0000"/>
                </a:solidFill>
              </a:rPr>
              <a:t>con legge ordinaria </a:t>
            </a:r>
            <a:r>
              <a:rPr lang="it-IT" dirty="0"/>
              <a:t>o </a:t>
            </a:r>
            <a:r>
              <a:rPr lang="it-IT" dirty="0">
                <a:solidFill>
                  <a:srgbClr val="FF0000"/>
                </a:solidFill>
              </a:rPr>
              <a:t>costituzionale</a:t>
            </a:r>
            <a:r>
              <a:rPr lang="it-IT" dirty="0"/>
              <a:t>. Sono più frequenti nei Paesi avanzati con democrazie consolidate e aperti al commercio e alla finanza internazionale (</a:t>
            </a:r>
            <a:r>
              <a:rPr lang="it-IT" b="1" dirty="0"/>
              <a:t>vedi </a:t>
            </a:r>
            <a:r>
              <a:rPr lang="it-IT" b="1" dirty="0">
                <a:hlinkClick r:id="rId2"/>
              </a:rPr>
              <a:t>FMI</a:t>
            </a:r>
            <a:r>
              <a:rPr lang="it-IT" dirty="0"/>
              <a:t>)</a:t>
            </a:r>
          </a:p>
          <a:p>
            <a:endParaRPr lang="en-US" dirty="0"/>
          </a:p>
        </p:txBody>
      </p:sp>
    </p:spTree>
    <p:extLst>
      <p:ext uri="{BB962C8B-B14F-4D97-AF65-F5344CB8AC3E}">
        <p14:creationId xmlns:p14="http://schemas.microsoft.com/office/powerpoint/2010/main" val="153502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BD3FD85-82E2-421E-A683-9B27E934B65C}"/>
              </a:ext>
            </a:extLst>
          </p:cNvPr>
          <p:cNvSpPr>
            <a:spLocks noGrp="1"/>
          </p:cNvSpPr>
          <p:nvPr>
            <p:ph type="title"/>
          </p:nvPr>
        </p:nvSpPr>
        <p:spPr/>
        <p:txBody>
          <a:bodyPr/>
          <a:lstStyle/>
          <a:p>
            <a:r>
              <a:rPr lang="it-IT" dirty="0"/>
              <a:t>Le regole fiscali nel mondo (fonte </a:t>
            </a:r>
            <a:r>
              <a:rPr lang="it-IT" dirty="0">
                <a:hlinkClick r:id="rId2"/>
              </a:rPr>
              <a:t>FMI</a:t>
            </a:r>
            <a:r>
              <a:rPr lang="it-IT" dirty="0"/>
              <a:t>)</a:t>
            </a:r>
          </a:p>
        </p:txBody>
      </p:sp>
      <p:pic>
        <p:nvPicPr>
          <p:cNvPr id="5" name="Immagine 4">
            <a:extLst>
              <a:ext uri="{FF2B5EF4-FFF2-40B4-BE49-F238E27FC236}">
                <a16:creationId xmlns:a16="http://schemas.microsoft.com/office/drawing/2014/main" id="{91895192-5F7C-41F2-A3A6-463B08C8A936}"/>
              </a:ext>
            </a:extLst>
          </p:cNvPr>
          <p:cNvPicPr>
            <a:picLocks noChangeAspect="1"/>
          </p:cNvPicPr>
          <p:nvPr/>
        </p:nvPicPr>
        <p:blipFill>
          <a:blip r:embed="rId3"/>
          <a:stretch>
            <a:fillRect/>
          </a:stretch>
        </p:blipFill>
        <p:spPr>
          <a:xfrm>
            <a:off x="2125852" y="1612603"/>
            <a:ext cx="7477379" cy="4994889"/>
          </a:xfrm>
          <a:prstGeom prst="rect">
            <a:avLst/>
          </a:prstGeom>
        </p:spPr>
      </p:pic>
    </p:spTree>
    <p:extLst>
      <p:ext uri="{BB962C8B-B14F-4D97-AF65-F5344CB8AC3E}">
        <p14:creationId xmlns:p14="http://schemas.microsoft.com/office/powerpoint/2010/main" val="328769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criteri generali delle regole di bilancio</a:t>
            </a:r>
            <a:endParaRPr lang="en-US" dirty="0"/>
          </a:p>
        </p:txBody>
      </p:sp>
      <p:sp>
        <p:nvSpPr>
          <p:cNvPr id="3" name="Segnaposto contenuto 2"/>
          <p:cNvSpPr>
            <a:spLocks noGrp="1"/>
          </p:cNvSpPr>
          <p:nvPr>
            <p:ph idx="1"/>
          </p:nvPr>
        </p:nvSpPr>
        <p:spPr/>
        <p:txBody>
          <a:bodyPr>
            <a:normAutofit fontScale="85000" lnSpcReduction="20000"/>
          </a:bodyPr>
          <a:lstStyle/>
          <a:p>
            <a:r>
              <a:rPr lang="it-IT" dirty="0"/>
              <a:t>La </a:t>
            </a:r>
            <a:r>
              <a:rPr lang="it-IT" u="sng" dirty="0"/>
              <a:t>presenza di regole </a:t>
            </a:r>
            <a:r>
              <a:rPr lang="it-IT" dirty="0">
                <a:solidFill>
                  <a:srgbClr val="FF0000"/>
                </a:solidFill>
              </a:rPr>
              <a:t>interrompe il ciclo politico-economico </a:t>
            </a:r>
            <a:r>
              <a:rPr lang="it-IT" dirty="0"/>
              <a:t>che induce i politici al governo ad aumentare le spese prima delle elezioni o a spingere a spendere maggiormente per politiche in linea con le priorità del partito al governo; le regole inducono ad </a:t>
            </a:r>
            <a:r>
              <a:rPr lang="it-IT" dirty="0">
                <a:solidFill>
                  <a:srgbClr val="FF0000"/>
                </a:solidFill>
              </a:rPr>
              <a:t>aumentare il coordinamento tra Paesi </a:t>
            </a:r>
            <a:r>
              <a:rPr lang="it-IT" dirty="0"/>
              <a:t>e a </a:t>
            </a:r>
            <a:r>
              <a:rPr lang="it-IT" dirty="0">
                <a:solidFill>
                  <a:srgbClr val="FF0000"/>
                </a:solidFill>
              </a:rPr>
              <a:t>ridurre la tendenza a trasferire sulle generazioni future parte delle spese</a:t>
            </a:r>
            <a:r>
              <a:rPr lang="it-IT" dirty="0"/>
              <a:t> </a:t>
            </a:r>
          </a:p>
          <a:p>
            <a:r>
              <a:rPr lang="it-IT" dirty="0"/>
              <a:t>Quali sono i criteri che mantengono la </a:t>
            </a:r>
            <a:r>
              <a:rPr lang="it-IT" b="1" dirty="0"/>
              <a:t>sostenibilità dei bilanci</a:t>
            </a:r>
            <a:r>
              <a:rPr lang="it-IT" dirty="0"/>
              <a:t>, pur favorendo la </a:t>
            </a:r>
            <a:r>
              <a:rPr lang="it-IT" dirty="0">
                <a:solidFill>
                  <a:srgbClr val="FF0000"/>
                </a:solidFill>
              </a:rPr>
              <a:t>stabilizzazione anticiclica</a:t>
            </a:r>
            <a:r>
              <a:rPr lang="it-IT" dirty="0"/>
              <a:t>?</a:t>
            </a:r>
          </a:p>
          <a:p>
            <a:pPr lvl="1"/>
            <a:r>
              <a:rPr lang="it-IT" dirty="0"/>
              <a:t>la </a:t>
            </a:r>
            <a:r>
              <a:rPr lang="it-IT" dirty="0">
                <a:solidFill>
                  <a:srgbClr val="0070C0"/>
                </a:solidFill>
              </a:rPr>
              <a:t>definizione chiara (trade-off)</a:t>
            </a:r>
            <a:r>
              <a:rPr lang="it-IT" dirty="0"/>
              <a:t>, basata su conti pubblici trasparenti;</a:t>
            </a:r>
          </a:p>
          <a:p>
            <a:pPr lvl="1"/>
            <a:r>
              <a:rPr lang="it-IT" dirty="0"/>
              <a:t>la </a:t>
            </a:r>
            <a:r>
              <a:rPr lang="it-IT" dirty="0">
                <a:solidFill>
                  <a:srgbClr val="FF0000"/>
                </a:solidFill>
              </a:rPr>
              <a:t>semplicità (trade-off)</a:t>
            </a:r>
            <a:r>
              <a:rPr lang="it-IT" dirty="0"/>
              <a:t>;</a:t>
            </a:r>
          </a:p>
          <a:p>
            <a:pPr lvl="1"/>
            <a:r>
              <a:rPr lang="it-IT" dirty="0"/>
              <a:t>la </a:t>
            </a:r>
            <a:r>
              <a:rPr lang="it-IT" dirty="0">
                <a:solidFill>
                  <a:srgbClr val="0070C0"/>
                </a:solidFill>
              </a:rPr>
              <a:t>flessibilità (</a:t>
            </a:r>
            <a:r>
              <a:rPr lang="it-IT" dirty="0" err="1">
                <a:solidFill>
                  <a:srgbClr val="0070C0"/>
                </a:solidFill>
              </a:rPr>
              <a:t>trade</a:t>
            </a:r>
            <a:r>
              <a:rPr lang="it-IT" dirty="0">
                <a:solidFill>
                  <a:srgbClr val="0070C0"/>
                </a:solidFill>
              </a:rPr>
              <a:t>-off)</a:t>
            </a:r>
            <a:r>
              <a:rPr lang="it-IT" dirty="0"/>
              <a:t>, in particolare per reagire agli shock esogeni;</a:t>
            </a:r>
          </a:p>
          <a:p>
            <a:pPr lvl="1"/>
            <a:r>
              <a:rPr lang="it-IT" dirty="0"/>
              <a:t>la </a:t>
            </a:r>
            <a:r>
              <a:rPr lang="it-IT" dirty="0">
                <a:solidFill>
                  <a:srgbClr val="FF0000"/>
                </a:solidFill>
              </a:rPr>
              <a:t>pertinenza (</a:t>
            </a:r>
            <a:r>
              <a:rPr lang="it-IT" dirty="0" err="1">
                <a:solidFill>
                  <a:srgbClr val="FF0000"/>
                </a:solidFill>
              </a:rPr>
              <a:t>trade</a:t>
            </a:r>
            <a:r>
              <a:rPr lang="it-IT" dirty="0">
                <a:solidFill>
                  <a:srgbClr val="FF0000"/>
                </a:solidFill>
              </a:rPr>
              <a:t>-off)</a:t>
            </a:r>
            <a:r>
              <a:rPr lang="it-IT" dirty="0"/>
              <a:t> in relazione agli obiettivi perseguiti;</a:t>
            </a:r>
          </a:p>
          <a:p>
            <a:pPr lvl="1"/>
            <a:r>
              <a:rPr lang="it-IT" dirty="0"/>
              <a:t>la </a:t>
            </a:r>
            <a:r>
              <a:rPr lang="it-IT" u="sng" dirty="0"/>
              <a:t>facilità di applicazione </a:t>
            </a:r>
            <a:r>
              <a:rPr lang="it-IT" dirty="0"/>
              <a:t>e la possibilità di sanzionare le deviazioni;</a:t>
            </a:r>
          </a:p>
          <a:p>
            <a:pPr lvl="1"/>
            <a:r>
              <a:rPr lang="it-IT" dirty="0"/>
              <a:t>la </a:t>
            </a:r>
            <a:r>
              <a:rPr lang="it-IT" u="sng" dirty="0"/>
              <a:t>coerenza</a:t>
            </a:r>
            <a:r>
              <a:rPr lang="it-IT" dirty="0"/>
              <a:t> con gli altri obiettivi e le regole di politiche pubbliche;</a:t>
            </a:r>
          </a:p>
          <a:p>
            <a:pPr lvl="1"/>
            <a:r>
              <a:rPr lang="it-IT" dirty="0"/>
              <a:t>il </a:t>
            </a:r>
            <a:r>
              <a:rPr lang="it-IT" u="sng" dirty="0"/>
              <a:t>collegamento con altre politiche efficaci</a:t>
            </a:r>
            <a:r>
              <a:rPr lang="it-IT" dirty="0"/>
              <a:t>.</a:t>
            </a:r>
          </a:p>
          <a:p>
            <a:r>
              <a:rPr lang="it-IT" dirty="0"/>
              <a:t>Inoltre buoni contenuti e facilità di applicazione migliorano la PE</a:t>
            </a:r>
          </a:p>
          <a:p>
            <a:endParaRPr lang="en-US" dirty="0"/>
          </a:p>
        </p:txBody>
      </p:sp>
    </p:spTree>
    <p:extLst>
      <p:ext uri="{BB962C8B-B14F-4D97-AF65-F5344CB8AC3E}">
        <p14:creationId xmlns:p14="http://schemas.microsoft.com/office/powerpoint/2010/main" val="408473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8EBFB2F-60E2-4781-B066-B0FC19067FFC}"/>
              </a:ext>
            </a:extLst>
          </p:cNvPr>
          <p:cNvSpPr>
            <a:spLocks noGrp="1"/>
          </p:cNvSpPr>
          <p:nvPr>
            <p:ph type="title"/>
          </p:nvPr>
        </p:nvSpPr>
        <p:spPr/>
        <p:txBody>
          <a:bodyPr/>
          <a:lstStyle/>
          <a:p>
            <a:r>
              <a:rPr lang="it-IT" dirty="0"/>
              <a:t>Quali tipi di regole?</a:t>
            </a:r>
          </a:p>
        </p:txBody>
      </p:sp>
      <p:pic>
        <p:nvPicPr>
          <p:cNvPr id="5" name="Immagine 4">
            <a:extLst>
              <a:ext uri="{FF2B5EF4-FFF2-40B4-BE49-F238E27FC236}">
                <a16:creationId xmlns:a16="http://schemas.microsoft.com/office/drawing/2014/main" id="{D0BBDBE0-E3EF-4C03-8B0E-012D56B7CB31}"/>
              </a:ext>
            </a:extLst>
          </p:cNvPr>
          <p:cNvPicPr>
            <a:picLocks noChangeAspect="1"/>
          </p:cNvPicPr>
          <p:nvPr/>
        </p:nvPicPr>
        <p:blipFill>
          <a:blip r:embed="rId2"/>
          <a:stretch>
            <a:fillRect/>
          </a:stretch>
        </p:blipFill>
        <p:spPr>
          <a:xfrm>
            <a:off x="1312554" y="1260050"/>
            <a:ext cx="8623645" cy="4929422"/>
          </a:xfrm>
          <a:prstGeom prst="rect">
            <a:avLst/>
          </a:prstGeom>
        </p:spPr>
      </p:pic>
      <p:sp>
        <p:nvSpPr>
          <p:cNvPr id="7" name="Rettangolo 6">
            <a:extLst>
              <a:ext uri="{FF2B5EF4-FFF2-40B4-BE49-F238E27FC236}">
                <a16:creationId xmlns:a16="http://schemas.microsoft.com/office/drawing/2014/main" id="{D094571C-6136-4BCC-A889-F514AB4C5600}"/>
              </a:ext>
            </a:extLst>
          </p:cNvPr>
          <p:cNvSpPr/>
          <p:nvPr/>
        </p:nvSpPr>
        <p:spPr>
          <a:xfrm>
            <a:off x="609482" y="6308610"/>
            <a:ext cx="1113942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200" b="1" dirty="0">
                <a:latin typeface="ArialMT"/>
              </a:rPr>
              <a:t>Fonte:</a:t>
            </a:r>
            <a:r>
              <a:rPr lang="it-IT" sz="1200" dirty="0">
                <a:latin typeface="ArialMT"/>
              </a:rPr>
              <a:t> </a:t>
            </a:r>
            <a:r>
              <a:rPr lang="it-IT" sz="1200" i="1" dirty="0" err="1">
                <a:latin typeface="ArialMT"/>
              </a:rPr>
              <a:t>Davoodi</a:t>
            </a:r>
            <a:r>
              <a:rPr lang="it-IT" sz="1200" i="1" dirty="0">
                <a:latin typeface="ArialMT"/>
              </a:rPr>
              <a:t> H. R., P. </a:t>
            </a:r>
            <a:r>
              <a:rPr lang="it-IT" sz="1200" i="1" dirty="0" err="1">
                <a:latin typeface="ArialMT"/>
              </a:rPr>
              <a:t>Elger</a:t>
            </a:r>
            <a:r>
              <a:rPr lang="it-IT" sz="1200" i="1" dirty="0">
                <a:latin typeface="ArialMT"/>
              </a:rPr>
              <a:t>, A. </a:t>
            </a:r>
            <a:r>
              <a:rPr lang="it-IT" sz="1200" i="1" dirty="0" err="1">
                <a:latin typeface="ArialMT"/>
              </a:rPr>
              <a:t>Fotiou</a:t>
            </a:r>
            <a:r>
              <a:rPr lang="it-IT" sz="1200" i="1" dirty="0">
                <a:latin typeface="ArialMT"/>
              </a:rPr>
              <a:t>, D. Garcia-Macia, X. Han, A. </a:t>
            </a:r>
            <a:r>
              <a:rPr lang="it-IT" sz="1200" i="1" dirty="0" err="1">
                <a:latin typeface="ArialMT"/>
              </a:rPr>
              <a:t>Lagerborg</a:t>
            </a:r>
            <a:r>
              <a:rPr lang="it-IT" sz="1200" i="1" dirty="0">
                <a:latin typeface="ArialMT"/>
              </a:rPr>
              <a:t>, W.R. </a:t>
            </a:r>
            <a:r>
              <a:rPr lang="en-US" sz="1200" i="1" dirty="0">
                <a:latin typeface="ArialMT"/>
              </a:rPr>
              <a:t>Lam, and P. </a:t>
            </a:r>
            <a:r>
              <a:rPr lang="en-US" sz="1200" i="1" dirty="0" err="1">
                <a:latin typeface="ArialMT"/>
              </a:rPr>
              <a:t>Medas</a:t>
            </a:r>
            <a:r>
              <a:rPr lang="en-US" sz="1200" i="1" dirty="0">
                <a:latin typeface="ArialMT"/>
              </a:rPr>
              <a:t>. 2022. “Fiscal Rules and Fiscal Councils: Recent Trends and Performance during the Pandemic”, IMF Working Paper No.22/11, International </a:t>
            </a:r>
            <a:r>
              <a:rPr lang="en-US" sz="1200" i="1" dirty="0" err="1">
                <a:latin typeface="ArialMT"/>
              </a:rPr>
              <a:t>Monteary</a:t>
            </a:r>
            <a:r>
              <a:rPr lang="en-US" sz="1200" i="1" dirty="0">
                <a:latin typeface="ArialMT"/>
              </a:rPr>
              <a:t> Fund, Washington, D.C., </a:t>
            </a:r>
            <a:r>
              <a:rPr lang="it-IT" sz="1200" dirty="0"/>
              <a:t>p. 8</a:t>
            </a:r>
          </a:p>
          <a:p>
            <a:endParaRPr lang="it-IT" sz="1200" i="1" dirty="0"/>
          </a:p>
        </p:txBody>
      </p:sp>
    </p:spTree>
    <p:extLst>
      <p:ext uri="{BB962C8B-B14F-4D97-AF65-F5344CB8AC3E}">
        <p14:creationId xmlns:p14="http://schemas.microsoft.com/office/powerpoint/2010/main" val="403120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regole funzionano?</a:t>
            </a:r>
            <a:endParaRPr lang="en-US" dirty="0"/>
          </a:p>
        </p:txBody>
      </p:sp>
      <p:sp>
        <p:nvSpPr>
          <p:cNvPr id="3" name="Segnaposto contenuto 2"/>
          <p:cNvSpPr>
            <a:spLocks noGrp="1"/>
          </p:cNvSpPr>
          <p:nvPr>
            <p:ph idx="1"/>
          </p:nvPr>
        </p:nvSpPr>
        <p:spPr/>
        <p:txBody>
          <a:bodyPr>
            <a:normAutofit fontScale="85000" lnSpcReduction="20000"/>
          </a:bodyPr>
          <a:lstStyle/>
          <a:p>
            <a:r>
              <a:rPr lang="it-IT" dirty="0"/>
              <a:t>Nel 2012 il deficit su PIL nell’Eurozona era del 3,8%, con 18 stati che superavano il limite del 3% fissato dal Trattato di Maastricht mentre in USA era quasi del 9% e in Giappone dell’8%. </a:t>
            </a:r>
          </a:p>
          <a:p>
            <a:r>
              <a:rPr lang="it-IT" dirty="0"/>
              <a:t>Nel 2019 il deficit su PIL scende nell’Eurozona all’0,6%, con un solo stato che devia dalla regola di Maastricht, mentre in USA è ancora sopra il -6,6% e in Giappone -2,3%. Nel 2022 era rispettivamente  USA – 5,5% e J -6,7% (Fonte: </a:t>
            </a:r>
            <a:r>
              <a:rPr lang="it-IT" dirty="0" err="1">
                <a:hlinkClick r:id="rId2"/>
              </a:rPr>
              <a:t>InfoMercatiEsteri</a:t>
            </a:r>
            <a:r>
              <a:rPr lang="it-IT" dirty="0"/>
              <a:t>)</a:t>
            </a:r>
          </a:p>
          <a:p>
            <a:r>
              <a:rPr lang="it-IT" dirty="0"/>
              <a:t>Non così efficaci invece gli effetti delle regole sull’andamento del debito su PIL nell’Eurozona: nei 19 paesi, era quasi al 92% nel 2012 e nel 2021 si attesta all’87,9% (4 punti di PIL in meno), con 7 paesi sopra il 100% e 7 sopra il 60%. Su questo andamento ha influito certamente il ciclo dell’economia. </a:t>
            </a:r>
          </a:p>
          <a:p>
            <a:r>
              <a:rPr lang="it-IT" dirty="0"/>
              <a:t>Negli stessi anni l’Eurozona passa da una recessione nel 2012 (−0,9% il PIL) a un’espansione nel 2019 (+1,3% il PIL, espansione </a:t>
            </a:r>
            <a:r>
              <a:rPr lang="it-IT" dirty="0" err="1"/>
              <a:t>max</a:t>
            </a:r>
            <a:r>
              <a:rPr lang="it-IT" dirty="0"/>
              <a:t> a fine 2017 con +3,06%), mentre USA (2012 +2,65% - 2019 +1,96%) e Giappone (2012 +2,82% - 2019 +0,45%, ma -1,05% nel 2014).</a:t>
            </a:r>
            <a:endParaRPr lang="en-US" dirty="0"/>
          </a:p>
        </p:txBody>
      </p:sp>
    </p:spTree>
    <p:extLst>
      <p:ext uri="{BB962C8B-B14F-4D97-AF65-F5344CB8AC3E}">
        <p14:creationId xmlns:p14="http://schemas.microsoft.com/office/powerpoint/2010/main" val="2061927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Fiscal </a:t>
            </a:r>
            <a:r>
              <a:rPr lang="it-IT" i="1" dirty="0" err="1"/>
              <a:t>stance</a:t>
            </a:r>
            <a:r>
              <a:rPr lang="it-IT" dirty="0"/>
              <a:t> (Orientamento fiscale) e risultati per l’Italia</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it-IT" dirty="0"/>
                  <a:t>Si tratta dell’andamento della politica fiscale rispetto all’andamento dell’economia e si riassume in due rapporti che già conosciamo: SSP=</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𝑉𝑎𝑟𝑖𝑎𝑧𝑖𝑜𝑛𝑒</m:t>
                        </m:r>
                        <m:r>
                          <a:rPr lang="it-IT" b="0" i="1" smtClean="0">
                            <a:latin typeface="Cambria Math" panose="02040503050406030204" pitchFamily="18" charset="0"/>
                          </a:rPr>
                          <m:t> </m:t>
                        </m:r>
                        <m:r>
                          <a:rPr lang="it-IT" b="0" i="1" smtClean="0">
                            <a:latin typeface="Cambria Math" panose="02040503050406030204" pitchFamily="18" charset="0"/>
                          </a:rPr>
                          <m:t>𝑑𝑒𝑙</m:t>
                        </m:r>
                        <m:r>
                          <a:rPr lang="it-IT" b="0" i="1" smtClean="0">
                            <a:latin typeface="Cambria Math" panose="02040503050406030204" pitchFamily="18" charset="0"/>
                          </a:rPr>
                          <m:t> </m:t>
                        </m:r>
                        <m:r>
                          <a:rPr lang="it-IT" b="0" i="1" smtClean="0">
                            <a:latin typeface="Cambria Math" panose="02040503050406030204" pitchFamily="18" charset="0"/>
                          </a:rPr>
                          <m:t>𝑠𝑎𝑙𝑑𝑜</m:t>
                        </m:r>
                        <m:r>
                          <a:rPr lang="it-IT" b="0" i="1" smtClean="0">
                            <a:latin typeface="Cambria Math" panose="02040503050406030204" pitchFamily="18" charset="0"/>
                          </a:rPr>
                          <m:t> </m:t>
                        </m:r>
                        <m:r>
                          <a:rPr lang="it-IT" b="0" i="1" smtClean="0">
                            <a:latin typeface="Cambria Math" panose="02040503050406030204" pitchFamily="18" charset="0"/>
                          </a:rPr>
                          <m:t>𝑝𝑟𝑖𝑚𝑎𝑟𝑖𝑜</m:t>
                        </m:r>
                        <m:r>
                          <a:rPr lang="it-IT" b="0" i="1" smtClean="0">
                            <a:latin typeface="Cambria Math" panose="02040503050406030204" pitchFamily="18" charset="0"/>
                          </a:rPr>
                          <m:t> </m:t>
                        </m:r>
                        <m:r>
                          <a:rPr lang="it-IT" b="0" i="1" smtClean="0">
                            <a:latin typeface="Cambria Math" panose="02040503050406030204" pitchFamily="18" charset="0"/>
                          </a:rPr>
                          <m:t>𝑠𝑡𝑟𝑢𝑡𝑡𝑢𝑟𝑎𝑙𝑒</m:t>
                        </m:r>
                      </m:num>
                      <m:den>
                        <m:r>
                          <a:rPr lang="it-IT" b="0" i="1" smtClean="0">
                            <a:latin typeface="Cambria Math" panose="02040503050406030204" pitchFamily="18" charset="0"/>
                          </a:rPr>
                          <m:t>𝑃𝐼𝐿</m:t>
                        </m:r>
                        <m:r>
                          <a:rPr lang="it-IT" b="0" i="1" smtClean="0">
                            <a:latin typeface="Cambria Math" panose="02040503050406030204" pitchFamily="18" charset="0"/>
                          </a:rPr>
                          <m:t> </m:t>
                        </m:r>
                        <m:r>
                          <a:rPr lang="it-IT" b="0" i="1" smtClean="0">
                            <a:latin typeface="Cambria Math" panose="02040503050406030204" pitchFamily="18" charset="0"/>
                          </a:rPr>
                          <m:t>𝑝𝑜𝑡𝑒𝑛𝑧𝑖𝑎𝑙𝑒</m:t>
                        </m:r>
                      </m:den>
                    </m:f>
                  </m:oMath>
                </a14:m>
                <a:r>
                  <a:rPr lang="it-IT" dirty="0"/>
                  <a:t> e OG=</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𝑜𝑢𝑡𝑝𝑢𝑡</m:t>
                        </m:r>
                        <m:r>
                          <a:rPr lang="it-IT" b="0" i="1" smtClean="0">
                            <a:latin typeface="Cambria Math" panose="02040503050406030204" pitchFamily="18" charset="0"/>
                          </a:rPr>
                          <m:t> </m:t>
                        </m:r>
                        <m:r>
                          <a:rPr lang="it-IT" b="0" i="1" smtClean="0">
                            <a:latin typeface="Cambria Math" panose="02040503050406030204" pitchFamily="18" charset="0"/>
                          </a:rPr>
                          <m:t>𝑔𝑎𝑝</m:t>
                        </m:r>
                      </m:num>
                      <m:den>
                        <m:r>
                          <a:rPr lang="it-IT" b="0" i="1" smtClean="0">
                            <a:latin typeface="Cambria Math" panose="02040503050406030204" pitchFamily="18" charset="0"/>
                          </a:rPr>
                          <m:t>𝑃𝐼𝐿</m:t>
                        </m:r>
                        <m:r>
                          <a:rPr lang="it-IT" b="0" i="1" smtClean="0">
                            <a:latin typeface="Cambria Math" panose="02040503050406030204" pitchFamily="18" charset="0"/>
                          </a:rPr>
                          <m:t> </m:t>
                        </m:r>
                        <m:r>
                          <a:rPr lang="it-IT" b="0" i="1" smtClean="0">
                            <a:latin typeface="Cambria Math" panose="02040503050406030204" pitchFamily="18" charset="0"/>
                          </a:rPr>
                          <m:t>𝑝𝑜𝑡𝑒𝑛𝑧𝑖𝑎𝑙𝑒</m:t>
                        </m:r>
                      </m:den>
                    </m:f>
                  </m:oMath>
                </a14:m>
                <a:endParaRPr lang="it-IT" dirty="0"/>
              </a:p>
              <a:p>
                <a:endParaRPr lang="it-IT" dirty="0"/>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p:graphicFrame>
        <p:nvGraphicFramePr>
          <p:cNvPr id="4" name="Tabella 3"/>
          <p:cNvGraphicFramePr>
            <a:graphicFrameLocks noGrp="1"/>
          </p:cNvGraphicFramePr>
          <p:nvPr/>
        </p:nvGraphicFramePr>
        <p:xfrm>
          <a:off x="600456" y="3306949"/>
          <a:ext cx="8223504" cy="3562965"/>
        </p:xfrm>
        <a:graphic>
          <a:graphicData uri="http://schemas.openxmlformats.org/drawingml/2006/table">
            <a:tbl>
              <a:tblPr/>
              <a:tblGrid>
                <a:gridCol w="904586">
                  <a:extLst>
                    <a:ext uri="{9D8B030D-6E8A-4147-A177-3AD203B41FA5}">
                      <a16:colId xmlns:a16="http://schemas.microsoft.com/office/drawing/2014/main" val="2698791834"/>
                    </a:ext>
                  </a:extLst>
                </a:gridCol>
                <a:gridCol w="1644701">
                  <a:extLst>
                    <a:ext uri="{9D8B030D-6E8A-4147-A177-3AD203B41FA5}">
                      <a16:colId xmlns:a16="http://schemas.microsoft.com/office/drawing/2014/main" val="1774888420"/>
                    </a:ext>
                  </a:extLst>
                </a:gridCol>
                <a:gridCol w="411175">
                  <a:extLst>
                    <a:ext uri="{9D8B030D-6E8A-4147-A177-3AD203B41FA5}">
                      <a16:colId xmlns:a16="http://schemas.microsoft.com/office/drawing/2014/main" val="823985866"/>
                    </a:ext>
                  </a:extLst>
                </a:gridCol>
                <a:gridCol w="1973641">
                  <a:extLst>
                    <a:ext uri="{9D8B030D-6E8A-4147-A177-3AD203B41FA5}">
                      <a16:colId xmlns:a16="http://schemas.microsoft.com/office/drawing/2014/main" val="3411546110"/>
                    </a:ext>
                  </a:extLst>
                </a:gridCol>
                <a:gridCol w="411175">
                  <a:extLst>
                    <a:ext uri="{9D8B030D-6E8A-4147-A177-3AD203B41FA5}">
                      <a16:colId xmlns:a16="http://schemas.microsoft.com/office/drawing/2014/main" val="3321960794"/>
                    </a:ext>
                  </a:extLst>
                </a:gridCol>
                <a:gridCol w="1480230">
                  <a:extLst>
                    <a:ext uri="{9D8B030D-6E8A-4147-A177-3AD203B41FA5}">
                      <a16:colId xmlns:a16="http://schemas.microsoft.com/office/drawing/2014/main" val="4230322831"/>
                    </a:ext>
                  </a:extLst>
                </a:gridCol>
                <a:gridCol w="1397996">
                  <a:extLst>
                    <a:ext uri="{9D8B030D-6E8A-4147-A177-3AD203B41FA5}">
                      <a16:colId xmlns:a16="http://schemas.microsoft.com/office/drawing/2014/main" val="1164620990"/>
                    </a:ext>
                  </a:extLst>
                </a:gridCol>
              </a:tblGrid>
              <a:tr h="290655">
                <a:tc>
                  <a:txBody>
                    <a:bodyPr/>
                    <a:lstStyle/>
                    <a:p>
                      <a:pPr algn="l" fontAlgn="t"/>
                      <a:r>
                        <a:rPr lang="en-US" sz="1400" b="1">
                          <a:solidFill>
                            <a:srgbClr val="131313"/>
                          </a:solidFill>
                          <a:effectLst/>
                        </a:rPr>
                        <a:t>Anni</a:t>
                      </a: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a:txBody>
                    <a:bodyPr/>
                    <a:lstStyle/>
                    <a:p>
                      <a:pPr algn="ctr" fontAlgn="t"/>
                      <a:r>
                        <a:rPr lang="en-US" sz="1400" b="1" dirty="0" err="1">
                          <a:solidFill>
                            <a:srgbClr val="131313"/>
                          </a:solidFill>
                          <a:effectLst/>
                        </a:rPr>
                        <a:t>Indicatori</a:t>
                      </a:r>
                      <a:endParaRPr lang="en-US" sz="1400" b="1" dirty="0">
                        <a:solidFill>
                          <a:srgbClr val="131313"/>
                        </a:solidFill>
                        <a:effectLst/>
                      </a:endParaRP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a:txBody>
                    <a:bodyPr/>
                    <a:lstStyle/>
                    <a:p>
                      <a:pPr algn="ctr" fontAlgn="t"/>
                      <a:endParaRPr lang="en-US" sz="1400">
                        <a:effectLst/>
                      </a:endParaRP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b="1">
                          <a:solidFill>
                            <a:srgbClr val="131313"/>
                          </a:solidFill>
                          <a:effectLst/>
                        </a:rPr>
                        <a:t>Effetti</a:t>
                      </a: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a:txBody>
                    <a:bodyPr/>
                    <a:lstStyle/>
                    <a:p>
                      <a:pPr algn="ctr" fontAlgn="t"/>
                      <a:endParaRPr lang="en-US" sz="1400">
                        <a:effectLst/>
                      </a:endParaRP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b="1">
                          <a:solidFill>
                            <a:srgbClr val="131313"/>
                          </a:solidFill>
                          <a:effectLst/>
                        </a:rPr>
                        <a:t>Debito/</a:t>
                      </a:r>
                      <a:r>
                        <a:rPr lang="en-US" sz="1400" b="1" cap="all">
                          <a:solidFill>
                            <a:srgbClr val="131313"/>
                          </a:solidFill>
                          <a:effectLst/>
                        </a:rPr>
                        <a:t>PIL</a:t>
                      </a:r>
                      <a:endParaRPr lang="en-US" sz="1400" b="1">
                        <a:solidFill>
                          <a:srgbClr val="131313"/>
                        </a:solidFill>
                        <a:effectLst/>
                      </a:endParaRP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a:txBody>
                    <a:bodyPr/>
                    <a:lstStyle/>
                    <a:p>
                      <a:pPr algn="ctr" fontAlgn="t"/>
                      <a:r>
                        <a:rPr lang="en-US" sz="1400" b="1">
                          <a:solidFill>
                            <a:srgbClr val="131313"/>
                          </a:solidFill>
                          <a:effectLst/>
                        </a:rPr>
                        <a:t>∆</a:t>
                      </a:r>
                      <a:r>
                        <a:rPr lang="en-US" sz="1400" b="1" cap="all">
                          <a:solidFill>
                            <a:srgbClr val="131313"/>
                          </a:solidFill>
                          <a:effectLst/>
                        </a:rPr>
                        <a:t>PIL</a:t>
                      </a:r>
                      <a:r>
                        <a:rPr lang="en-US" sz="1400" b="1">
                          <a:solidFill>
                            <a:srgbClr val="131313"/>
                          </a:solidFill>
                          <a:effectLst/>
                        </a:rPr>
                        <a:t> reale</a:t>
                      </a: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extLst>
                  <a:ext uri="{0D108BD9-81ED-4DB2-BD59-A6C34878D82A}">
                    <a16:rowId xmlns:a16="http://schemas.microsoft.com/office/drawing/2014/main" val="47170847"/>
                  </a:ext>
                </a:extLst>
              </a:tr>
              <a:tr h="290655">
                <a:tc>
                  <a:txBody>
                    <a:bodyPr/>
                    <a:lstStyle/>
                    <a:p>
                      <a:pPr algn="l" fontAlgn="t"/>
                      <a:r>
                        <a:rPr lang="en-US" sz="1400">
                          <a:solidFill>
                            <a:srgbClr val="131313"/>
                          </a:solidFill>
                          <a:effectLst/>
                        </a:rPr>
                        <a:t>2007</a:t>
                      </a: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&gt; 0 e </a:t>
                      </a:r>
                      <a:r>
                        <a:rPr lang="en-US" sz="1400" i="1">
                          <a:solidFill>
                            <a:srgbClr val="131313"/>
                          </a:solidFill>
                          <a:effectLst/>
                          <a:latin typeface="freight-text-pro"/>
                        </a:rPr>
                        <a:t>OG</a:t>
                      </a:r>
                      <a:r>
                        <a:rPr lang="en-US" sz="1400">
                          <a:solidFill>
                            <a:srgbClr val="131313"/>
                          </a:solidFill>
                          <a:effectLst/>
                        </a:rPr>
                        <a:t> &gt; 0</a:t>
                      </a: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Contrazione anticiclica</a:t>
                      </a: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99,8</a:t>
                      </a: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1,5</a:t>
                      </a: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458067735"/>
                  </a:ext>
                </a:extLst>
              </a:tr>
              <a:tr h="290655">
                <a:tc>
                  <a:txBody>
                    <a:bodyPr/>
                    <a:lstStyle/>
                    <a:p>
                      <a:pPr algn="l" fontAlgn="t"/>
                      <a:r>
                        <a:rPr lang="en-US" sz="1400">
                          <a:solidFill>
                            <a:srgbClr val="131313"/>
                          </a:solidFill>
                          <a:effectLst/>
                        </a:rPr>
                        <a:t>2008</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&lt; 0 e </a:t>
                      </a:r>
                      <a:r>
                        <a:rPr lang="en-US" sz="1400" i="1">
                          <a:solidFill>
                            <a:srgbClr val="131313"/>
                          </a:solidFill>
                          <a:effectLst/>
                          <a:latin typeface="freight-text-pro"/>
                        </a:rPr>
                        <a:t>OG</a:t>
                      </a:r>
                      <a:r>
                        <a:rPr lang="en-US" sz="1400">
                          <a:solidFill>
                            <a:srgbClr val="131313"/>
                          </a:solidFill>
                          <a:effectLst/>
                        </a:rPr>
                        <a:t> &gt;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Espansione prociclica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102,4</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−1,1</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2159923124"/>
                  </a:ext>
                </a:extLst>
              </a:tr>
              <a:tr h="290655">
                <a:tc>
                  <a:txBody>
                    <a:bodyPr/>
                    <a:lstStyle/>
                    <a:p>
                      <a:pPr algn="l" fontAlgn="t"/>
                      <a:r>
                        <a:rPr lang="en-US" sz="1400">
                          <a:solidFill>
                            <a:srgbClr val="131313"/>
                          </a:solidFill>
                          <a:effectLst/>
                        </a:rPr>
                        <a:t>2009</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&lt;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Espansione anticiclica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112,5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−5,5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17575871"/>
                  </a:ext>
                </a:extLst>
              </a:tr>
              <a:tr h="290655">
                <a:tc>
                  <a:txBody>
                    <a:bodyPr/>
                    <a:lstStyle/>
                    <a:p>
                      <a:pPr algn="l" fontAlgn="t"/>
                      <a:r>
                        <a:rPr lang="en-US" sz="1400">
                          <a:solidFill>
                            <a:srgbClr val="131313"/>
                          </a:solidFill>
                          <a:effectLst/>
                        </a:rPr>
                        <a:t>2010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&gt;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Contrazione prociclica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115,4</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1,7</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2709780933"/>
                  </a:ext>
                </a:extLst>
              </a:tr>
              <a:tr h="290655">
                <a:tc>
                  <a:txBody>
                    <a:bodyPr/>
                    <a:lstStyle/>
                    <a:p>
                      <a:pPr algn="l" fontAlgn="t"/>
                      <a:r>
                        <a:rPr lang="en-US" sz="1400">
                          <a:solidFill>
                            <a:srgbClr val="131313"/>
                          </a:solidFill>
                          <a:effectLst/>
                        </a:rPr>
                        <a:t>2011</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&gt;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Contrazione prociclica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116,5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0,6</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225289789"/>
                  </a:ext>
                </a:extLst>
              </a:tr>
              <a:tr h="290655">
                <a:tc>
                  <a:txBody>
                    <a:bodyPr/>
                    <a:lstStyle/>
                    <a:p>
                      <a:pPr algn="l" fontAlgn="t"/>
                      <a:r>
                        <a:rPr lang="en-US" sz="1400">
                          <a:solidFill>
                            <a:srgbClr val="131313"/>
                          </a:solidFill>
                          <a:effectLst/>
                        </a:rPr>
                        <a:t>2012</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&gt;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Contrazione prociclica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123,4</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−2,8</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1618543568"/>
                  </a:ext>
                </a:extLst>
              </a:tr>
              <a:tr h="290655">
                <a:tc>
                  <a:txBody>
                    <a:bodyPr/>
                    <a:lstStyle/>
                    <a:p>
                      <a:pPr algn="l" fontAlgn="t"/>
                      <a:r>
                        <a:rPr lang="en-US" sz="1400">
                          <a:solidFill>
                            <a:srgbClr val="131313"/>
                          </a:solidFill>
                          <a:effectLst/>
                        </a:rPr>
                        <a:t>2013</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&gt;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Contrazione prociclica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129,0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−1,7</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2004146854"/>
                  </a:ext>
                </a:extLst>
              </a:tr>
              <a:tr h="290655">
                <a:tc>
                  <a:txBody>
                    <a:bodyPr/>
                    <a:lstStyle/>
                    <a:p>
                      <a:pPr algn="l" fontAlgn="t"/>
                      <a:r>
                        <a:rPr lang="en-US" sz="1400">
                          <a:solidFill>
                            <a:srgbClr val="131313"/>
                          </a:solidFill>
                          <a:effectLst/>
                        </a:rPr>
                        <a:t>2014</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&lt;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Espansione anticiclica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131,8</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0,1</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3815920381"/>
                  </a:ext>
                </a:extLst>
              </a:tr>
              <a:tr h="290655">
                <a:tc>
                  <a:txBody>
                    <a:bodyPr/>
                    <a:lstStyle/>
                    <a:p>
                      <a:pPr algn="l" fontAlgn="t"/>
                      <a:r>
                        <a:rPr lang="en-US" sz="1400">
                          <a:solidFill>
                            <a:srgbClr val="131313"/>
                          </a:solidFill>
                          <a:effectLst/>
                        </a:rPr>
                        <a:t>2015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&lt;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Espansione anticiclica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131,5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582797103"/>
                  </a:ext>
                </a:extLst>
              </a:tr>
              <a:tr h="290655">
                <a:tc>
                  <a:txBody>
                    <a:bodyPr/>
                    <a:lstStyle/>
                    <a:p>
                      <a:pPr algn="l" fontAlgn="t"/>
                      <a:r>
                        <a:rPr lang="en-US" sz="1400">
                          <a:solidFill>
                            <a:srgbClr val="131313"/>
                          </a:solidFill>
                          <a:effectLst/>
                        </a:rPr>
                        <a:t>2016</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&lt; 0 e </a:t>
                      </a:r>
                      <a:r>
                        <a:rPr lang="en-US" sz="1400" i="1">
                          <a:solidFill>
                            <a:srgbClr val="131313"/>
                          </a:solidFill>
                          <a:effectLst/>
                          <a:latin typeface="freight-text-pro"/>
                        </a:rPr>
                        <a:t>OG</a:t>
                      </a:r>
                      <a:r>
                        <a:rPr lang="en-US" sz="1400">
                          <a:solidFill>
                            <a:srgbClr val="131313"/>
                          </a:solidFill>
                          <a:effectLst/>
                        </a:rPr>
                        <a:t> &lt; 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Espansione anticiclica</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132,0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0,9</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1812827046"/>
                  </a:ext>
                </a:extLst>
              </a:tr>
              <a:tr h="353841">
                <a:tc>
                  <a:txBody>
                    <a:bodyPr/>
                    <a:lstStyle/>
                    <a:p>
                      <a:pPr algn="l" fontAlgn="t"/>
                      <a:r>
                        <a:rPr lang="en-US" sz="1400">
                          <a:solidFill>
                            <a:srgbClr val="131313"/>
                          </a:solidFill>
                          <a:effectLst/>
                        </a:rPr>
                        <a:t>2017</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l" fontAlgn="t"/>
                      <a:r>
                        <a:rPr lang="en-US" sz="1400" i="1">
                          <a:solidFill>
                            <a:srgbClr val="131313"/>
                          </a:solidFill>
                          <a:effectLst/>
                          <a:latin typeface="freight-text-pro"/>
                        </a:rPr>
                        <a:t>SSP</a:t>
                      </a:r>
                      <a:r>
                        <a:rPr lang="en-US" sz="1400">
                          <a:solidFill>
                            <a:srgbClr val="131313"/>
                          </a:solidFill>
                          <a:effectLst/>
                        </a:rPr>
                        <a:t> &lt; 0 e </a:t>
                      </a:r>
                      <a:r>
                        <a:rPr lang="en-US" sz="1400" i="1">
                          <a:solidFill>
                            <a:srgbClr val="131313"/>
                          </a:solidFill>
                          <a:effectLst/>
                          <a:latin typeface="freight-text-pro"/>
                        </a:rPr>
                        <a:t>OG</a:t>
                      </a:r>
                      <a:r>
                        <a:rPr lang="en-US" sz="1400">
                          <a:solidFill>
                            <a:srgbClr val="131313"/>
                          </a:solidFill>
                          <a:effectLst/>
                        </a:rPr>
                        <a:t> &lt; 0</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l" fontAlgn="t"/>
                      <a:r>
                        <a:rPr lang="en-US" sz="1400">
                          <a:solidFill>
                            <a:srgbClr val="131313"/>
                          </a:solidFill>
                          <a:effectLst/>
                        </a:rPr>
                        <a:t>Espansione anticiclica</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endParaRPr lang="en-US" sz="1400">
                        <a:effectLst/>
                      </a:endParaRP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sz="1400">
                          <a:solidFill>
                            <a:srgbClr val="131313"/>
                          </a:solidFill>
                          <a:effectLst/>
                        </a:rPr>
                        <a:t>131,8</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sz="1400" dirty="0">
                          <a:solidFill>
                            <a:srgbClr val="131313"/>
                          </a:solidFill>
                          <a:effectLst/>
                        </a:rPr>
                        <a:t>1,5</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extLst>
                  <a:ext uri="{0D108BD9-81ED-4DB2-BD59-A6C34878D82A}">
                    <a16:rowId xmlns:a16="http://schemas.microsoft.com/office/drawing/2014/main" val="1306238180"/>
                  </a:ext>
                </a:extLst>
              </a:tr>
            </a:tbl>
          </a:graphicData>
        </a:graphic>
      </p:graphicFrame>
      <p:sp>
        <p:nvSpPr>
          <p:cNvPr id="5" name="Rectangle 2"/>
          <p:cNvSpPr>
            <a:spLocks noChangeArrowheads="1"/>
          </p:cNvSpPr>
          <p:nvPr/>
        </p:nvSpPr>
        <p:spPr bwMode="auto">
          <a:xfrm>
            <a:off x="9061704" y="3530811"/>
            <a:ext cx="2741520" cy="16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17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31313"/>
                </a:solidFill>
                <a:effectLst/>
                <a:latin typeface="jaf-bernina-sans"/>
              </a:rPr>
              <a:t>TAB. 3.12.1.</a:t>
            </a:r>
            <a:endParaRPr kumimoji="0" lang="en-US" altLang="en-US" sz="1200" b="1" i="0" u="none" strike="noStrike" cap="none" normalizeH="0" baseline="0" dirty="0">
              <a:ln>
                <a:noFill/>
              </a:ln>
              <a:solidFill>
                <a:srgbClr val="131313"/>
              </a:solidFill>
              <a:effectLst/>
              <a:latin typeface="jaf-bernina-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600" b="1" i="0" u="none" strike="noStrike" cap="none" normalizeH="0" baseline="0" dirty="0">
              <a:ln>
                <a:noFill/>
              </a:ln>
              <a:solidFill>
                <a:srgbClr val="13131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131313"/>
                </a:solidFill>
                <a:effectLst/>
                <a:latin typeface="Arial" panose="020B0604020202020204" pitchFamily="34" charset="0"/>
                <a:cs typeface="Arial" panose="020B0604020202020204" pitchFamily="34" charset="0"/>
              </a:rPr>
              <a:t>Disciplina</a:t>
            </a:r>
            <a:r>
              <a:rPr kumimoji="0" lang="en-US" altLang="en-US" sz="1600" b="1" i="0" u="none" strike="noStrike" cap="none" normalizeH="0" baseline="0" dirty="0">
                <a:ln>
                  <a:noFill/>
                </a:ln>
                <a:solidFill>
                  <a:srgbClr val="131313"/>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rgbClr val="131313"/>
                </a:solidFill>
                <a:effectLst/>
                <a:latin typeface="Arial" panose="020B0604020202020204" pitchFamily="34" charset="0"/>
                <a:cs typeface="Arial" panose="020B0604020202020204" pitchFamily="34" charset="0"/>
              </a:rPr>
              <a:t>fiscale</a:t>
            </a:r>
            <a:r>
              <a:rPr kumimoji="0" lang="en-US" altLang="en-US" sz="1600" b="1" i="0" u="none" strike="noStrike" cap="none" normalizeH="0" baseline="0" dirty="0">
                <a:ln>
                  <a:noFill/>
                </a:ln>
                <a:solidFill>
                  <a:srgbClr val="131313"/>
                </a:solidFill>
                <a:effectLst/>
                <a:latin typeface="Arial" panose="020B0604020202020204" pitchFamily="34" charset="0"/>
                <a:cs typeface="Arial" panose="020B0604020202020204" pitchFamily="34" charset="0"/>
              </a:rPr>
              <a:t> e </a:t>
            </a:r>
            <a:r>
              <a:rPr kumimoji="0" lang="en-US" altLang="en-US" sz="1600" b="1" i="0" u="none" strike="noStrike" cap="none" normalizeH="0" baseline="0" dirty="0" err="1">
                <a:ln>
                  <a:noFill/>
                </a:ln>
                <a:solidFill>
                  <a:srgbClr val="131313"/>
                </a:solidFill>
                <a:effectLst/>
                <a:latin typeface="Arial" panose="020B0604020202020204" pitchFamily="34" charset="0"/>
                <a:cs typeface="Arial" panose="020B0604020202020204" pitchFamily="34" charset="0"/>
              </a:rPr>
              <a:t>andamento</a:t>
            </a:r>
            <a:r>
              <a:rPr kumimoji="0" lang="en-US" altLang="en-US" sz="1600" b="1" i="0" u="none" strike="noStrike" cap="none" normalizeH="0" baseline="0" dirty="0">
                <a:ln>
                  <a:noFill/>
                </a:ln>
                <a:solidFill>
                  <a:srgbClr val="131313"/>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rgbClr val="131313"/>
                </a:solidFill>
                <a:effectLst/>
                <a:latin typeface="Arial" panose="020B0604020202020204" pitchFamily="34" charset="0"/>
                <a:cs typeface="Arial" panose="020B0604020202020204" pitchFamily="34" charset="0"/>
              </a:rPr>
              <a:t>dell’economia</a:t>
            </a:r>
            <a:r>
              <a:rPr kumimoji="0" lang="en-US" altLang="en-US" sz="1600" b="1" i="0" u="none" strike="noStrike" cap="none" normalizeH="0" baseline="0" dirty="0">
                <a:ln>
                  <a:noFill/>
                </a:ln>
                <a:solidFill>
                  <a:srgbClr val="131313"/>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a:ln>
                  <a:noFill/>
                </a:ln>
                <a:solidFill>
                  <a:srgbClr val="131313"/>
                </a:solidFill>
                <a:effectLst/>
                <a:latin typeface="Arial" panose="020B0604020202020204" pitchFamily="34" charset="0"/>
                <a:cs typeface="Arial" panose="020B0604020202020204" pitchFamily="34" charset="0"/>
              </a:rPr>
              <a:t>italiana</a:t>
            </a:r>
            <a:r>
              <a:rPr kumimoji="0" lang="en-US" altLang="en-US" sz="1600" b="1" i="0" u="none" strike="noStrike" cap="none" normalizeH="0" baseline="0" dirty="0">
                <a:ln>
                  <a:noFill/>
                </a:ln>
                <a:solidFill>
                  <a:srgbClr val="131313"/>
                </a:solidFill>
                <a:effectLst/>
                <a:latin typeface="Arial" panose="020B0604020202020204" pitchFamily="34" charset="0"/>
                <a:cs typeface="Arial" panose="020B0604020202020204" pitchFamily="34" charset="0"/>
              </a:rPr>
              <a:t>: «Fiscal stance» </a:t>
            </a:r>
            <a:r>
              <a:rPr kumimoji="0" lang="en-US" altLang="en-US" sz="1600" b="1" i="0" u="none" strike="noStrike" cap="none" normalizeH="0" baseline="0" dirty="0" err="1">
                <a:ln>
                  <a:noFill/>
                </a:ln>
                <a:solidFill>
                  <a:srgbClr val="131313"/>
                </a:solidFill>
                <a:effectLst/>
                <a:latin typeface="Arial" panose="020B0604020202020204" pitchFamily="34" charset="0"/>
                <a:cs typeface="Arial" panose="020B0604020202020204" pitchFamily="34" charset="0"/>
              </a:rPr>
              <a:t>anni</a:t>
            </a:r>
            <a:r>
              <a:rPr kumimoji="0" lang="en-US" altLang="en-US" sz="1600" b="1" i="0" u="none" strike="noStrike" cap="none" normalizeH="0" baseline="0" dirty="0">
                <a:ln>
                  <a:noFill/>
                </a:ln>
                <a:solidFill>
                  <a:srgbClr val="131313"/>
                </a:solidFill>
                <a:effectLst/>
                <a:latin typeface="Arial" panose="020B0604020202020204" pitchFamily="34" charset="0"/>
                <a:cs typeface="Arial" panose="020B0604020202020204" pitchFamily="34" charset="0"/>
              </a:rPr>
              <a:t> 2007-2017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CasellaDiTesto 5"/>
          <p:cNvSpPr txBox="1"/>
          <p:nvPr/>
        </p:nvSpPr>
        <p:spPr>
          <a:xfrm>
            <a:off x="9153144" y="5367528"/>
            <a:ext cx="276148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t>Per gli anni successivi vedi P. di Stabilità, </a:t>
            </a:r>
            <a:r>
              <a:rPr lang="it-IT" b="1" dirty="0"/>
              <a:t>SSP</a:t>
            </a:r>
            <a:r>
              <a:rPr lang="it-IT" dirty="0"/>
              <a:t> rigo 13/rigo5 e </a:t>
            </a:r>
            <a:r>
              <a:rPr lang="it-IT" b="1" dirty="0"/>
              <a:t>OG</a:t>
            </a:r>
            <a:r>
              <a:rPr lang="it-IT" dirty="0"/>
              <a:t> rigo 6/rigo5 (pag. 84)</a:t>
            </a:r>
            <a:endParaRPr lang="en-US" dirty="0"/>
          </a:p>
        </p:txBody>
      </p:sp>
      <p:sp>
        <p:nvSpPr>
          <p:cNvPr id="7" name="Parentesi graffa aperta 6"/>
          <p:cNvSpPr/>
          <p:nvPr/>
        </p:nvSpPr>
        <p:spPr>
          <a:xfrm>
            <a:off x="484632" y="4524641"/>
            <a:ext cx="182880" cy="108977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p:cNvSpPr txBox="1"/>
          <p:nvPr/>
        </p:nvSpPr>
        <p:spPr>
          <a:xfrm>
            <a:off x="39624" y="4524641"/>
            <a:ext cx="461665" cy="919611"/>
          </a:xfrm>
          <a:prstGeom prst="rect">
            <a:avLst/>
          </a:prstGeom>
          <a:noFill/>
        </p:spPr>
        <p:txBody>
          <a:bodyPr vert="vert270" wrap="none" rtlCol="0">
            <a:spAutoFit/>
          </a:bodyPr>
          <a:lstStyle/>
          <a:p>
            <a:r>
              <a:rPr lang="it-IT" dirty="0">
                <a:solidFill>
                  <a:srgbClr val="FF0000"/>
                </a:solidFill>
              </a:rPr>
              <a:t>austerità</a:t>
            </a:r>
            <a:endParaRPr lang="en-US" dirty="0">
              <a:solidFill>
                <a:srgbClr val="FF0000"/>
              </a:solidFill>
            </a:endParaRPr>
          </a:p>
        </p:txBody>
      </p:sp>
      <p:sp>
        <p:nvSpPr>
          <p:cNvPr id="9" name="Rettangolo 8"/>
          <p:cNvSpPr/>
          <p:nvPr/>
        </p:nvSpPr>
        <p:spPr>
          <a:xfrm>
            <a:off x="3474720" y="4453128"/>
            <a:ext cx="1856232" cy="11978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in giù 9"/>
          <p:cNvSpPr/>
          <p:nvPr/>
        </p:nvSpPr>
        <p:spPr>
          <a:xfrm>
            <a:off x="3474720" y="5779008"/>
            <a:ext cx="146304" cy="1078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2885408" y="5588560"/>
            <a:ext cx="738664" cy="1261872"/>
          </a:xfrm>
          <a:prstGeom prst="rect">
            <a:avLst/>
          </a:prstGeom>
          <a:noFill/>
        </p:spPr>
        <p:txBody>
          <a:bodyPr vert="vert270" wrap="square" rtlCol="0">
            <a:spAutoFit/>
          </a:bodyPr>
          <a:lstStyle/>
          <a:p>
            <a:pPr algn="ctr"/>
            <a:r>
              <a:rPr lang="it-IT" dirty="0">
                <a:solidFill>
                  <a:srgbClr val="FF0000"/>
                </a:solidFill>
              </a:rPr>
              <a:t>Flessibilità e QE</a:t>
            </a:r>
            <a:endParaRPr lang="en-US" dirty="0">
              <a:solidFill>
                <a:srgbClr val="FF0000"/>
              </a:solidFill>
            </a:endParaRPr>
          </a:p>
        </p:txBody>
      </p:sp>
      <p:sp>
        <p:nvSpPr>
          <p:cNvPr id="12" name="Freccia in su 11">
            <a:extLst>
              <a:ext uri="{FF2B5EF4-FFF2-40B4-BE49-F238E27FC236}">
                <a16:creationId xmlns:a16="http://schemas.microsoft.com/office/drawing/2014/main" id="{81E03E46-B199-4872-B54F-3DABC03B1EC1}"/>
              </a:ext>
            </a:extLst>
          </p:cNvPr>
          <p:cNvSpPr/>
          <p:nvPr/>
        </p:nvSpPr>
        <p:spPr>
          <a:xfrm>
            <a:off x="6315456" y="4524641"/>
            <a:ext cx="166624" cy="108977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su 12">
            <a:extLst>
              <a:ext uri="{FF2B5EF4-FFF2-40B4-BE49-F238E27FC236}">
                <a16:creationId xmlns:a16="http://schemas.microsoft.com/office/drawing/2014/main" id="{E5FCBE14-257E-4C7D-8308-6743A7D6C75B}"/>
              </a:ext>
            </a:extLst>
          </p:cNvPr>
          <p:cNvSpPr/>
          <p:nvPr/>
        </p:nvSpPr>
        <p:spPr>
          <a:xfrm rot="10800000">
            <a:off x="6307327" y="5732160"/>
            <a:ext cx="166624" cy="1089775"/>
          </a:xfrm>
          <a:prstGeom prst="up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28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animBg="1"/>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89D83CB-3AA9-4606-88A2-7B5C8D1E2F6A}"/>
              </a:ext>
            </a:extLst>
          </p:cNvPr>
          <p:cNvSpPr>
            <a:spLocks noGrp="1"/>
          </p:cNvSpPr>
          <p:nvPr>
            <p:ph type="title"/>
          </p:nvPr>
        </p:nvSpPr>
        <p:spPr>
          <a:xfrm>
            <a:off x="671576" y="1251077"/>
            <a:ext cx="4249928" cy="1325563"/>
          </a:xfrm>
        </p:spPr>
        <p:txBody>
          <a:bodyPr/>
          <a:lstStyle/>
          <a:p>
            <a:r>
              <a:rPr lang="it-IT" dirty="0"/>
              <a:t>E negli altri Paesi com’è andata?</a:t>
            </a:r>
          </a:p>
        </p:txBody>
      </p:sp>
      <p:pic>
        <p:nvPicPr>
          <p:cNvPr id="5" name="Immagine 4">
            <a:extLst>
              <a:ext uri="{FF2B5EF4-FFF2-40B4-BE49-F238E27FC236}">
                <a16:creationId xmlns:a16="http://schemas.microsoft.com/office/drawing/2014/main" id="{B25CB144-B34F-42C2-A3CA-409B3ED5A63D}"/>
              </a:ext>
            </a:extLst>
          </p:cNvPr>
          <p:cNvPicPr>
            <a:picLocks noChangeAspect="1"/>
          </p:cNvPicPr>
          <p:nvPr/>
        </p:nvPicPr>
        <p:blipFill>
          <a:blip r:embed="rId2"/>
          <a:stretch>
            <a:fillRect/>
          </a:stretch>
        </p:blipFill>
        <p:spPr>
          <a:xfrm>
            <a:off x="4954016" y="0"/>
            <a:ext cx="6765203" cy="6858000"/>
          </a:xfrm>
          <a:prstGeom prst="rect">
            <a:avLst/>
          </a:prstGeom>
        </p:spPr>
      </p:pic>
      <p:sp>
        <p:nvSpPr>
          <p:cNvPr id="6" name="Rettangolo 5">
            <a:extLst>
              <a:ext uri="{FF2B5EF4-FFF2-40B4-BE49-F238E27FC236}">
                <a16:creationId xmlns:a16="http://schemas.microsoft.com/office/drawing/2014/main" id="{73B83BC6-D325-4714-8BED-C7E0BB6E7FEB}"/>
              </a:ext>
            </a:extLst>
          </p:cNvPr>
          <p:cNvSpPr/>
          <p:nvPr/>
        </p:nvSpPr>
        <p:spPr>
          <a:xfrm>
            <a:off x="406400" y="5573026"/>
            <a:ext cx="45476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200" b="1" dirty="0">
                <a:latin typeface="ArialMT"/>
              </a:rPr>
              <a:t>Fonte:</a:t>
            </a:r>
            <a:r>
              <a:rPr lang="it-IT" sz="1200" dirty="0">
                <a:latin typeface="ArialMT"/>
              </a:rPr>
              <a:t> </a:t>
            </a:r>
            <a:r>
              <a:rPr lang="it-IT" sz="1200" i="1" dirty="0" err="1">
                <a:latin typeface="ArialMT"/>
              </a:rPr>
              <a:t>Davoodi</a:t>
            </a:r>
            <a:r>
              <a:rPr lang="it-IT" sz="1200" i="1" dirty="0">
                <a:latin typeface="ArialMT"/>
              </a:rPr>
              <a:t> H. R., P. </a:t>
            </a:r>
            <a:r>
              <a:rPr lang="it-IT" sz="1200" i="1" dirty="0" err="1">
                <a:latin typeface="ArialMT"/>
              </a:rPr>
              <a:t>Elger</a:t>
            </a:r>
            <a:r>
              <a:rPr lang="it-IT" sz="1200" i="1" dirty="0">
                <a:latin typeface="ArialMT"/>
              </a:rPr>
              <a:t>, A. </a:t>
            </a:r>
            <a:r>
              <a:rPr lang="it-IT" sz="1200" i="1" dirty="0" err="1">
                <a:latin typeface="ArialMT"/>
              </a:rPr>
              <a:t>Fotiou</a:t>
            </a:r>
            <a:r>
              <a:rPr lang="it-IT" sz="1200" i="1" dirty="0">
                <a:latin typeface="ArialMT"/>
              </a:rPr>
              <a:t>, D. Garcia-Macia, X. Han, A. </a:t>
            </a:r>
            <a:r>
              <a:rPr lang="it-IT" sz="1200" i="1" dirty="0" err="1">
                <a:latin typeface="ArialMT"/>
              </a:rPr>
              <a:t>Lagerborg</a:t>
            </a:r>
            <a:r>
              <a:rPr lang="it-IT" sz="1200" i="1" dirty="0">
                <a:latin typeface="ArialMT"/>
              </a:rPr>
              <a:t>, W.R. </a:t>
            </a:r>
            <a:r>
              <a:rPr lang="en-US" sz="1200" i="1" dirty="0">
                <a:latin typeface="ArialMT"/>
              </a:rPr>
              <a:t>Lam, and P. </a:t>
            </a:r>
            <a:r>
              <a:rPr lang="en-US" sz="1200" i="1" dirty="0" err="1">
                <a:latin typeface="ArialMT"/>
              </a:rPr>
              <a:t>Medas</a:t>
            </a:r>
            <a:r>
              <a:rPr lang="en-US" sz="1200" i="1" dirty="0">
                <a:latin typeface="ArialMT"/>
              </a:rPr>
              <a:t>. 2022. “Fiscal Rules and Fiscal Councils: Recent Trends and Performance during the Pandemic”, IMF Working Paper No.22/11, International </a:t>
            </a:r>
            <a:r>
              <a:rPr lang="en-US" sz="1200" i="1" dirty="0" err="1">
                <a:latin typeface="ArialMT"/>
              </a:rPr>
              <a:t>Monteary</a:t>
            </a:r>
            <a:r>
              <a:rPr lang="en-US" sz="1200" i="1" dirty="0">
                <a:latin typeface="ArialMT"/>
              </a:rPr>
              <a:t> Fund, Washington, D.C., </a:t>
            </a:r>
            <a:r>
              <a:rPr lang="it-IT" sz="1200" dirty="0"/>
              <a:t>p. 20</a:t>
            </a:r>
          </a:p>
          <a:p>
            <a:endParaRPr lang="it-IT" sz="1200" i="1" dirty="0"/>
          </a:p>
        </p:txBody>
      </p:sp>
    </p:spTree>
    <p:extLst>
      <p:ext uri="{BB962C8B-B14F-4D97-AF65-F5344CB8AC3E}">
        <p14:creationId xmlns:p14="http://schemas.microsoft.com/office/powerpoint/2010/main" val="52460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8DB7FB8-D2FA-4AD9-BF7D-6A302874DDFC}"/>
              </a:ext>
            </a:extLst>
          </p:cNvPr>
          <p:cNvSpPr>
            <a:spLocks noGrp="1"/>
          </p:cNvSpPr>
          <p:nvPr>
            <p:ph type="title"/>
          </p:nvPr>
        </p:nvSpPr>
        <p:spPr/>
        <p:txBody>
          <a:bodyPr/>
          <a:lstStyle/>
          <a:p>
            <a:r>
              <a:rPr lang="it-IT" dirty="0"/>
              <a:t>Lo spazio di bilancio</a:t>
            </a:r>
          </a:p>
        </p:txBody>
      </p:sp>
      <p:sp>
        <p:nvSpPr>
          <p:cNvPr id="6" name="Segnaposto contenuto 5">
            <a:extLst>
              <a:ext uri="{FF2B5EF4-FFF2-40B4-BE49-F238E27FC236}">
                <a16:creationId xmlns:a16="http://schemas.microsoft.com/office/drawing/2014/main" id="{1AC66D45-21E9-4C00-B0DA-F38C44E13B51}"/>
              </a:ext>
            </a:extLst>
          </p:cNvPr>
          <p:cNvSpPr>
            <a:spLocks noGrp="1"/>
          </p:cNvSpPr>
          <p:nvPr>
            <p:ph idx="1"/>
          </p:nvPr>
        </p:nvSpPr>
        <p:spPr>
          <a:xfrm>
            <a:off x="838200" y="1847850"/>
            <a:ext cx="10515600" cy="4351338"/>
          </a:xfrm>
        </p:spPr>
        <p:txBody>
          <a:bodyPr>
            <a:normAutofit fontScale="77500" lnSpcReduction="20000"/>
          </a:bodyPr>
          <a:lstStyle/>
          <a:p>
            <a:r>
              <a:rPr lang="it-IT" dirty="0"/>
              <a:t>Lo </a:t>
            </a:r>
            <a:r>
              <a:rPr lang="it-IT" b="1" dirty="0"/>
              <a:t>spazio fiscale o di bilancio </a:t>
            </a:r>
            <a:r>
              <a:rPr lang="it-IT" dirty="0"/>
              <a:t>permette, al contrario della sostenibilità di bilancio, un </a:t>
            </a:r>
            <a:r>
              <a:rPr lang="it-IT" u="sng" dirty="0"/>
              <a:t>margine di manovra per le politiche di stimolo fiscale</a:t>
            </a:r>
            <a:r>
              <a:rPr lang="it-IT" dirty="0"/>
              <a:t>, senza però causare una spirale d’indebitamento insostenibile. Quando accade?</a:t>
            </a:r>
          </a:p>
          <a:p>
            <a:r>
              <a:rPr lang="it-IT" dirty="0"/>
              <a:t>La figura successiva mette in evidenza che, quando il rapporto debito/PIL è basso (fino ad A),  gli avanzi di bilancio non reagiscono molto, tuttavia al crescere del rapporto la funzione di reazione del saldo primario aumenta e taglia in E</a:t>
            </a:r>
            <a:r>
              <a:rPr lang="it-IT" baseline="-25000" dirty="0"/>
              <a:t>0 </a:t>
            </a:r>
            <a:r>
              <a:rPr lang="it-IT" dirty="0"/>
              <a:t>la retta della spesa per interessi (</a:t>
            </a:r>
            <a:r>
              <a:rPr lang="it-IT" dirty="0">
                <a:solidFill>
                  <a:srgbClr val="FF0000"/>
                </a:solidFill>
              </a:rPr>
              <a:t>equilibrio stabile</a:t>
            </a:r>
            <a:r>
              <a:rPr lang="it-IT" dirty="0"/>
              <a:t>)</a:t>
            </a:r>
          </a:p>
          <a:p>
            <a:r>
              <a:rPr lang="it-IT" dirty="0"/>
              <a:t>Ci sono però anche gli effetti di </a:t>
            </a:r>
            <a:r>
              <a:rPr lang="it-IT" b="1" dirty="0"/>
              <a:t>shock economici negativi </a:t>
            </a:r>
            <a:r>
              <a:rPr lang="it-IT" dirty="0"/>
              <a:t>che possono spingere il valore del saldo più in alto, in E</a:t>
            </a:r>
            <a:r>
              <a:rPr lang="it-IT" baseline="-25000" dirty="0"/>
              <a:t>1</a:t>
            </a:r>
            <a:r>
              <a:rPr lang="it-IT" dirty="0"/>
              <a:t>, ancora una volta la funzione di reazione del saldo primario e quella della spesa per interessi si intersecano, </a:t>
            </a:r>
            <a:r>
              <a:rPr lang="it-IT" dirty="0">
                <a:solidFill>
                  <a:srgbClr val="FF0000"/>
                </a:solidFill>
              </a:rPr>
              <a:t>l’equilibrio che si raggiunge è però instabile</a:t>
            </a:r>
            <a:r>
              <a:rPr lang="it-IT" dirty="0"/>
              <a:t>, poiché l’avanzo primario si ridurrà continuamente e non sarà sufficiente a ridurre il debito: questo sarà il limite da non oltrepassare</a:t>
            </a:r>
          </a:p>
          <a:p>
            <a:r>
              <a:rPr lang="it-IT" dirty="0"/>
              <a:t>Contemporaneamente, se il sistema si avvicina a E</a:t>
            </a:r>
            <a:r>
              <a:rPr lang="it-IT" baseline="-25000" dirty="0"/>
              <a:t>1</a:t>
            </a:r>
            <a:r>
              <a:rPr lang="it-IT" dirty="0"/>
              <a:t>, il tasso d’interesse non sarà più costante e aumenterà con il rischio di avvicinarsi ad una situazione di potenziale default. Se questo accade, l’equilibrio sarà quello in E</a:t>
            </a:r>
            <a:r>
              <a:rPr lang="it-IT" baseline="-25000" dirty="0"/>
              <a:t>2</a:t>
            </a:r>
            <a:r>
              <a:rPr lang="it-IT" dirty="0"/>
              <a:t> e il debito possibile ancora più basso</a:t>
            </a:r>
          </a:p>
        </p:txBody>
      </p:sp>
      <p:sp>
        <p:nvSpPr>
          <p:cNvPr id="4" name="Segnaposto numero diapositiva 3">
            <a:extLst>
              <a:ext uri="{FF2B5EF4-FFF2-40B4-BE49-F238E27FC236}">
                <a16:creationId xmlns:a16="http://schemas.microsoft.com/office/drawing/2014/main" id="{D29FF776-D2CB-4146-80C3-8740FE8F652B}"/>
              </a:ext>
            </a:extLst>
          </p:cNvPr>
          <p:cNvSpPr>
            <a:spLocks noGrp="1"/>
          </p:cNvSpPr>
          <p:nvPr>
            <p:ph type="sldNum" sz="quarter" idx="12"/>
          </p:nvPr>
        </p:nvSpPr>
        <p:spPr/>
        <p:txBody>
          <a:bodyPr/>
          <a:lstStyle/>
          <a:p>
            <a:fld id="{C31E2B66-C54D-4FE0-ABB5-06EDA5E25CF3}" type="slidenum">
              <a:rPr lang="en-US" smtClean="0"/>
              <a:t>3</a:t>
            </a:fld>
            <a:endParaRPr lang="en-US"/>
          </a:p>
        </p:txBody>
      </p:sp>
    </p:spTree>
    <p:extLst>
      <p:ext uri="{BB962C8B-B14F-4D97-AF65-F5344CB8AC3E}">
        <p14:creationId xmlns:p14="http://schemas.microsoft.com/office/powerpoint/2010/main" val="359287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E826618-3704-46C7-9617-7C762B8FA821}"/>
              </a:ext>
            </a:extLst>
          </p:cNvPr>
          <p:cNvSpPr>
            <a:spLocks noGrp="1"/>
          </p:cNvSpPr>
          <p:nvPr>
            <p:ph type="title"/>
          </p:nvPr>
        </p:nvSpPr>
        <p:spPr/>
        <p:txBody>
          <a:bodyPr/>
          <a:lstStyle/>
          <a:p>
            <a:r>
              <a:rPr lang="it-IT" dirty="0"/>
              <a:t>Le Istituzioni di controllo e il problema delle crisi dei debiti pubblici </a:t>
            </a:r>
          </a:p>
        </p:txBody>
      </p:sp>
      <p:sp>
        <p:nvSpPr>
          <p:cNvPr id="4" name="Segnaposto testo 3">
            <a:extLst>
              <a:ext uri="{FF2B5EF4-FFF2-40B4-BE49-F238E27FC236}">
                <a16:creationId xmlns:a16="http://schemas.microsoft.com/office/drawing/2014/main" id="{E62E05BE-E62E-42E0-8DFE-C7A8A9ED0E86}"/>
              </a:ext>
            </a:extLst>
          </p:cNvPr>
          <p:cNvSpPr>
            <a:spLocks noGrp="1"/>
          </p:cNvSpPr>
          <p:nvPr>
            <p:ph type="body" idx="1"/>
          </p:nvPr>
        </p:nvSpPr>
        <p:spPr/>
        <p:txBody>
          <a:bodyPr/>
          <a:lstStyle/>
          <a:p>
            <a:r>
              <a:rPr lang="it-IT" dirty="0"/>
              <a:t>La questione della sostenibilità della spesa pubblica</a:t>
            </a:r>
          </a:p>
        </p:txBody>
      </p:sp>
    </p:spTree>
    <p:extLst>
      <p:ext uri="{BB962C8B-B14F-4D97-AF65-F5344CB8AC3E}">
        <p14:creationId xmlns:p14="http://schemas.microsoft.com/office/powerpoint/2010/main" val="49673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74395"/>
          </a:xfrm>
        </p:spPr>
        <p:txBody>
          <a:bodyPr/>
          <a:lstStyle/>
          <a:p>
            <a:r>
              <a:rPr lang="it-IT" dirty="0"/>
              <a:t>Le istituzioni di bilancio e il controllo</a:t>
            </a:r>
            <a:endParaRPr lang="en-US" dirty="0"/>
          </a:p>
        </p:txBody>
      </p:sp>
      <p:sp>
        <p:nvSpPr>
          <p:cNvPr id="3" name="Segnaposto contenuto 2"/>
          <p:cNvSpPr>
            <a:spLocks noGrp="1"/>
          </p:cNvSpPr>
          <p:nvPr>
            <p:ph idx="1"/>
          </p:nvPr>
        </p:nvSpPr>
        <p:spPr>
          <a:xfrm>
            <a:off x="740664" y="1431417"/>
            <a:ext cx="10515600" cy="4351338"/>
          </a:xfrm>
        </p:spPr>
        <p:txBody>
          <a:bodyPr>
            <a:normAutofit/>
          </a:bodyPr>
          <a:lstStyle/>
          <a:p>
            <a:r>
              <a:rPr lang="it-IT" sz="2000" dirty="0"/>
              <a:t>La </a:t>
            </a:r>
            <a:r>
              <a:rPr lang="it-IT" sz="2000" dirty="0">
                <a:solidFill>
                  <a:srgbClr val="FF0000"/>
                </a:solidFill>
              </a:rPr>
              <a:t>qualità</a:t>
            </a:r>
            <a:r>
              <a:rPr lang="it-IT" sz="2000" dirty="0"/>
              <a:t> </a:t>
            </a:r>
            <a:r>
              <a:rPr lang="it-IT" sz="2000" u="sng" dirty="0"/>
              <a:t>delle istituzioni </a:t>
            </a:r>
            <a:r>
              <a:rPr lang="it-IT" sz="2000" dirty="0"/>
              <a:t>e </a:t>
            </a:r>
            <a:r>
              <a:rPr lang="it-IT" sz="2000" u="sng" dirty="0"/>
              <a:t>delle procedure di bilancio </a:t>
            </a:r>
            <a:r>
              <a:rPr lang="it-IT" sz="2000" dirty="0"/>
              <a:t>sono fondamentali per garantire la sostenibilità della spesa pubblica: </a:t>
            </a:r>
            <a:r>
              <a:rPr lang="it-IT" sz="2000" dirty="0">
                <a:solidFill>
                  <a:srgbClr val="FF0000"/>
                </a:solidFill>
              </a:rPr>
              <a:t>occorre quindi un’autorità unica che controlli la preparazione del bilancio</a:t>
            </a:r>
            <a:r>
              <a:rPr lang="it-IT" sz="2000" dirty="0"/>
              <a:t> e il grado di centralizzazione della politica fiscale determina le differenze nell’andamento di deficit e debito tra i Paesi dell’Eurozona e dell’UE</a:t>
            </a:r>
          </a:p>
          <a:p>
            <a:r>
              <a:rPr lang="it-IT" sz="2000" dirty="0"/>
              <a:t>Occorre rilevare però che è necessario il ruolo della politica (quindi dei Parlamenti) nelle decisioni di bilancio.</a:t>
            </a:r>
          </a:p>
        </p:txBody>
      </p:sp>
      <p:pic>
        <p:nvPicPr>
          <p:cNvPr id="4" name="Immagine 3">
            <a:extLst>
              <a:ext uri="{FF2B5EF4-FFF2-40B4-BE49-F238E27FC236}">
                <a16:creationId xmlns:a16="http://schemas.microsoft.com/office/drawing/2014/main" id="{7F9195DE-D274-414E-AAFD-648E916D9C5A}"/>
              </a:ext>
            </a:extLst>
          </p:cNvPr>
          <p:cNvPicPr>
            <a:picLocks noChangeAspect="1"/>
          </p:cNvPicPr>
          <p:nvPr/>
        </p:nvPicPr>
        <p:blipFill>
          <a:blip r:embed="rId2"/>
          <a:stretch>
            <a:fillRect/>
          </a:stretch>
        </p:blipFill>
        <p:spPr>
          <a:xfrm>
            <a:off x="2700037" y="3131031"/>
            <a:ext cx="7100789" cy="3522017"/>
          </a:xfrm>
          <a:prstGeom prst="rect">
            <a:avLst/>
          </a:prstGeom>
        </p:spPr>
      </p:pic>
      <p:sp>
        <p:nvSpPr>
          <p:cNvPr id="5" name="Rettangolo 4">
            <a:extLst>
              <a:ext uri="{FF2B5EF4-FFF2-40B4-BE49-F238E27FC236}">
                <a16:creationId xmlns:a16="http://schemas.microsoft.com/office/drawing/2014/main" id="{639FE9CC-50A5-4F0E-8F2B-BD55C2D266B7}"/>
              </a:ext>
            </a:extLst>
          </p:cNvPr>
          <p:cNvSpPr/>
          <p:nvPr/>
        </p:nvSpPr>
        <p:spPr>
          <a:xfrm>
            <a:off x="9861787" y="4669181"/>
            <a:ext cx="2228982" cy="2123658"/>
          </a:xfrm>
          <a:prstGeom prst="rect">
            <a:avLst/>
          </a:prstGeom>
        </p:spPr>
        <p:txBody>
          <a:bodyPr wrap="square">
            <a:spAutoFit/>
          </a:bodyPr>
          <a:lstStyle/>
          <a:p>
            <a:r>
              <a:rPr lang="it-IT" sz="1200" dirty="0"/>
              <a:t>Fonte: </a:t>
            </a:r>
            <a:r>
              <a:rPr lang="it-IT" sz="1200" dirty="0" err="1"/>
              <a:t>Davoodi</a:t>
            </a:r>
            <a:r>
              <a:rPr lang="it-IT" sz="1200" dirty="0"/>
              <a:t> H. R., P. </a:t>
            </a:r>
            <a:r>
              <a:rPr lang="it-IT" sz="1200" dirty="0" err="1"/>
              <a:t>Elger</a:t>
            </a:r>
            <a:r>
              <a:rPr lang="it-IT" sz="1200" dirty="0"/>
              <a:t>, A. </a:t>
            </a:r>
            <a:r>
              <a:rPr lang="it-IT" sz="1200" dirty="0" err="1"/>
              <a:t>Fotiou</a:t>
            </a:r>
            <a:r>
              <a:rPr lang="it-IT" sz="1200" dirty="0"/>
              <a:t>, D. Garcia-Macia, X. Han, A. </a:t>
            </a:r>
            <a:r>
              <a:rPr lang="it-IT" sz="1200" dirty="0" err="1"/>
              <a:t>Lagerborg</a:t>
            </a:r>
            <a:r>
              <a:rPr lang="it-IT" sz="1200" dirty="0"/>
              <a:t>, W.R.</a:t>
            </a:r>
          </a:p>
          <a:p>
            <a:r>
              <a:rPr lang="it-IT" sz="1200" dirty="0" err="1"/>
              <a:t>Lam</a:t>
            </a:r>
            <a:r>
              <a:rPr lang="it-IT" sz="1200" dirty="0"/>
              <a:t>, and P. </a:t>
            </a:r>
            <a:r>
              <a:rPr lang="it-IT" sz="1200" dirty="0" err="1"/>
              <a:t>Medas</a:t>
            </a:r>
            <a:r>
              <a:rPr lang="it-IT" sz="1200" dirty="0"/>
              <a:t>. 2022. “Fiscal Rules and Fiscal </a:t>
            </a:r>
            <a:r>
              <a:rPr lang="it-IT" sz="1200" dirty="0" err="1"/>
              <a:t>Councils</a:t>
            </a:r>
            <a:r>
              <a:rPr lang="it-IT" sz="1200" dirty="0"/>
              <a:t>: </a:t>
            </a:r>
            <a:r>
              <a:rPr lang="it-IT" sz="1200" dirty="0" err="1"/>
              <a:t>Recent</a:t>
            </a:r>
            <a:r>
              <a:rPr lang="it-IT" sz="1200" dirty="0"/>
              <a:t> Trends and Performance </a:t>
            </a:r>
            <a:r>
              <a:rPr lang="it-IT" sz="1200" dirty="0" err="1"/>
              <a:t>during</a:t>
            </a:r>
            <a:r>
              <a:rPr lang="it-IT" sz="1200" dirty="0"/>
              <a:t> the</a:t>
            </a:r>
          </a:p>
          <a:p>
            <a:r>
              <a:rPr lang="it-IT" sz="1200" dirty="0" err="1"/>
              <a:t>Pandemic</a:t>
            </a:r>
            <a:r>
              <a:rPr lang="it-IT" sz="1200" dirty="0"/>
              <a:t>”, IMF </a:t>
            </a:r>
            <a:r>
              <a:rPr lang="it-IT" sz="1200" dirty="0" err="1"/>
              <a:t>Working</a:t>
            </a:r>
            <a:r>
              <a:rPr lang="it-IT" sz="1200" dirty="0"/>
              <a:t> Paper No.22/11, International </a:t>
            </a:r>
            <a:r>
              <a:rPr lang="it-IT" sz="1200" dirty="0" err="1"/>
              <a:t>Monteary</a:t>
            </a:r>
            <a:r>
              <a:rPr lang="it-IT" sz="1200" dirty="0"/>
              <a:t> Fund, Washington, D.C., p. 11</a:t>
            </a:r>
          </a:p>
        </p:txBody>
      </p:sp>
    </p:spTree>
    <p:extLst>
      <p:ext uri="{BB962C8B-B14F-4D97-AF65-F5344CB8AC3E}">
        <p14:creationId xmlns:p14="http://schemas.microsoft.com/office/powerpoint/2010/main" val="23586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05701-0C34-49DF-967F-DFA829CF084A}"/>
              </a:ext>
            </a:extLst>
          </p:cNvPr>
          <p:cNvSpPr>
            <a:spLocks noGrp="1"/>
          </p:cNvSpPr>
          <p:nvPr>
            <p:ph type="title"/>
          </p:nvPr>
        </p:nvSpPr>
        <p:spPr/>
        <p:txBody>
          <a:bodyPr/>
          <a:lstStyle/>
          <a:p>
            <a:r>
              <a:rPr lang="it-IT" dirty="0"/>
              <a:t>Gli Uffici di Bilancio e il controllo sulle regole</a:t>
            </a:r>
          </a:p>
        </p:txBody>
      </p:sp>
      <p:sp>
        <p:nvSpPr>
          <p:cNvPr id="3" name="Segnaposto contenuto 2">
            <a:extLst>
              <a:ext uri="{FF2B5EF4-FFF2-40B4-BE49-F238E27FC236}">
                <a16:creationId xmlns:a16="http://schemas.microsoft.com/office/drawing/2014/main" id="{7D43EFBD-ED85-4106-8BA2-A2A2FE3932B0}"/>
              </a:ext>
            </a:extLst>
          </p:cNvPr>
          <p:cNvSpPr>
            <a:spLocks noGrp="1"/>
          </p:cNvSpPr>
          <p:nvPr>
            <p:ph idx="1"/>
          </p:nvPr>
        </p:nvSpPr>
        <p:spPr/>
        <p:txBody>
          <a:bodyPr/>
          <a:lstStyle/>
          <a:p>
            <a:r>
              <a:rPr lang="it-IT" dirty="0"/>
              <a:t>In molti paesi si sono attivate anche </a:t>
            </a:r>
            <a:r>
              <a:rPr lang="it-IT" b="1" dirty="0"/>
              <a:t>commissioni o consigli indipendenti, </a:t>
            </a:r>
            <a:r>
              <a:rPr lang="it-IT" dirty="0"/>
              <a:t>incaricati di informare e sorvegliare il potere politico:</a:t>
            </a:r>
          </a:p>
          <a:p>
            <a:pPr lvl="1"/>
            <a:r>
              <a:rPr lang="it-IT" dirty="0"/>
              <a:t>Negli USA (il </a:t>
            </a:r>
            <a:r>
              <a:rPr lang="it-IT" i="1" dirty="0"/>
              <a:t>Budget </a:t>
            </a:r>
            <a:r>
              <a:rPr lang="it-IT" i="1" dirty="0" err="1"/>
              <a:t>Congressional</a:t>
            </a:r>
            <a:r>
              <a:rPr lang="it-IT" i="1" dirty="0"/>
              <a:t> Office</a:t>
            </a:r>
            <a:r>
              <a:rPr lang="it-IT" dirty="0"/>
              <a:t>), così come in UK, NL, F e D e secondo il </a:t>
            </a:r>
            <a:r>
              <a:rPr lang="it-IT" dirty="0">
                <a:hlinkClick r:id="rId2"/>
              </a:rPr>
              <a:t>FMI</a:t>
            </a:r>
            <a:r>
              <a:rPr lang="it-IT" dirty="0"/>
              <a:t> sono ad oggi 49 i paesi dotati di questa istituzione (dal 2017 anche in Brasile)</a:t>
            </a:r>
          </a:p>
          <a:p>
            <a:pPr lvl="1"/>
            <a:r>
              <a:rPr lang="it-IT" dirty="0"/>
              <a:t>In Italia è stato istituito nel 2014 </a:t>
            </a:r>
            <a:r>
              <a:rPr lang="it-IT" dirty="0">
                <a:solidFill>
                  <a:srgbClr val="FF0000"/>
                </a:solidFill>
              </a:rPr>
              <a:t>l’Ufficio Parlamentare del Bilancio </a:t>
            </a:r>
            <a:r>
              <a:rPr lang="it-IT" dirty="0"/>
              <a:t>(</a:t>
            </a:r>
            <a:r>
              <a:rPr lang="it-IT" dirty="0">
                <a:hlinkClick r:id="rId3"/>
              </a:rPr>
              <a:t>UPB</a:t>
            </a:r>
            <a:r>
              <a:rPr lang="it-IT" dirty="0"/>
              <a:t>), che ha il compito di sorvegliare sulla </a:t>
            </a:r>
            <a:r>
              <a:rPr lang="it-IT" dirty="0">
                <a:hlinkClick r:id="rId4"/>
              </a:rPr>
              <a:t>sostenibilità</a:t>
            </a:r>
            <a:r>
              <a:rPr lang="it-IT" dirty="0"/>
              <a:t> delle previsioni e del quadro programmatico, mentre ex-post il controllo è effettuato dalla Corte dei Conti, necessari per il rispetto del Fiscal Compact</a:t>
            </a:r>
          </a:p>
          <a:p>
            <a:pPr lvl="1"/>
            <a:r>
              <a:rPr lang="it-IT" dirty="0"/>
              <a:t>Tra il 2014 e il 2016 sono stati incaricati due economisti (Commissari) di redigere dei rapporti sullo studio delle modalità di revisione della spesa: </a:t>
            </a:r>
            <a:r>
              <a:rPr lang="it-IT" dirty="0">
                <a:hlinkClick r:id="rId5"/>
              </a:rPr>
              <a:t>Giarda</a:t>
            </a:r>
            <a:r>
              <a:rPr lang="it-IT" dirty="0"/>
              <a:t> e </a:t>
            </a:r>
            <a:r>
              <a:rPr lang="it-IT" dirty="0">
                <a:hlinkClick r:id="rId6"/>
              </a:rPr>
              <a:t>Cottarelli</a:t>
            </a:r>
            <a:endParaRPr lang="en-US" dirty="0"/>
          </a:p>
          <a:p>
            <a:endParaRPr lang="it-IT" dirty="0"/>
          </a:p>
        </p:txBody>
      </p:sp>
    </p:spTree>
    <p:extLst>
      <p:ext uri="{BB962C8B-B14F-4D97-AF65-F5344CB8AC3E}">
        <p14:creationId xmlns:p14="http://schemas.microsoft.com/office/powerpoint/2010/main" val="1619187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6194E4-29E4-47E5-BD4F-A609809222A1}"/>
              </a:ext>
            </a:extLst>
          </p:cNvPr>
          <p:cNvSpPr>
            <a:spLocks noGrp="1"/>
          </p:cNvSpPr>
          <p:nvPr>
            <p:ph type="title"/>
          </p:nvPr>
        </p:nvSpPr>
        <p:spPr/>
        <p:txBody>
          <a:bodyPr>
            <a:normAutofit/>
          </a:bodyPr>
          <a:lstStyle/>
          <a:p>
            <a:r>
              <a:rPr lang="it-IT" dirty="0"/>
              <a:t>Approvato dal Governo il </a:t>
            </a:r>
            <a:r>
              <a:rPr lang="it-IT" b="1" dirty="0">
                <a:hlinkClick r:id="rId2"/>
              </a:rPr>
              <a:t>DOCUMENTO DI ECONOMIA E FINANZA</a:t>
            </a:r>
            <a:r>
              <a:rPr lang="it-IT" b="1" dirty="0"/>
              <a:t> 2023 (11 aprile)</a:t>
            </a:r>
            <a:endParaRPr lang="it-IT" dirty="0"/>
          </a:p>
        </p:txBody>
      </p:sp>
      <p:sp>
        <p:nvSpPr>
          <p:cNvPr id="3" name="Segnaposto contenuto 2">
            <a:extLst>
              <a:ext uri="{FF2B5EF4-FFF2-40B4-BE49-F238E27FC236}">
                <a16:creationId xmlns:a16="http://schemas.microsoft.com/office/drawing/2014/main" id="{BC7469A7-993C-481B-9963-A6F216652615}"/>
              </a:ext>
            </a:extLst>
          </p:cNvPr>
          <p:cNvSpPr>
            <a:spLocks noGrp="1"/>
          </p:cNvSpPr>
          <p:nvPr>
            <p:ph idx="1"/>
          </p:nvPr>
        </p:nvSpPr>
        <p:spPr/>
        <p:txBody>
          <a:bodyPr>
            <a:normAutofit fontScale="85000" lnSpcReduction="20000"/>
          </a:bodyPr>
          <a:lstStyle/>
          <a:p>
            <a:r>
              <a:rPr lang="it-IT" dirty="0"/>
              <a:t>Il Documento delinea i </a:t>
            </a:r>
            <a:r>
              <a:rPr lang="it-IT" b="1" dirty="0"/>
              <a:t>tre principali obiettivi programmatici </a:t>
            </a:r>
            <a:r>
              <a:rPr lang="it-IT" dirty="0"/>
              <a:t>della politica economica e di bilancio del Governo per il medio termine:</a:t>
            </a:r>
          </a:p>
          <a:p>
            <a:r>
              <a:rPr lang="it-IT" dirty="0"/>
              <a:t>la rinuncia graduale ad alcune delle misure straordinarie di politica fiscale attuate negli scorsi tre anni e l’individuazione di nuovi interventi a sostegno dei soggetti più vulnerabili e per il rilancio dell’economia (</a:t>
            </a:r>
            <a:r>
              <a:rPr lang="it-IT" b="1" dirty="0"/>
              <a:t>3 miliardi</a:t>
            </a:r>
            <a:r>
              <a:rPr lang="it-IT" dirty="0"/>
              <a:t>); (</a:t>
            </a:r>
            <a:r>
              <a:rPr lang="it-IT" dirty="0">
                <a:solidFill>
                  <a:srgbClr val="FF0000"/>
                </a:solidFill>
              </a:rPr>
              <a:t>Politiche redistributive</a:t>
            </a:r>
            <a:r>
              <a:rPr lang="it-IT" dirty="0"/>
              <a:t>)</a:t>
            </a:r>
          </a:p>
          <a:p>
            <a:r>
              <a:rPr lang="it-IT" dirty="0"/>
              <a:t>la riduzione graduale, ma in misura sostenuta nel tempo, del deficit e del debito della pubblica amministrazione in rapporto al prodotto interno lordo (PIL). Il Governo conferma gli obiettivi di indebitamento netto in rapporto al PIL già dichiarati a novembre nel Documento Programmatico di Bilancio (DPB), ossia </a:t>
            </a:r>
            <a:r>
              <a:rPr lang="it-IT" b="1" dirty="0"/>
              <a:t>4,5 per cento quest’anno</a:t>
            </a:r>
            <a:r>
              <a:rPr lang="it-IT" dirty="0"/>
              <a:t>, 3,7 per cento nel 2024 e 3,0 per cento nel 2025. L’obiettivo per il 2026 viene posto pari al 2,5 per cento; (</a:t>
            </a:r>
            <a:r>
              <a:rPr lang="it-IT" dirty="0">
                <a:solidFill>
                  <a:srgbClr val="FF0000"/>
                </a:solidFill>
              </a:rPr>
              <a:t>sostenibilità della spesa; Politiche di stabilizzazione</a:t>
            </a:r>
            <a:r>
              <a:rPr lang="it-IT" dirty="0"/>
              <a:t>)</a:t>
            </a:r>
          </a:p>
          <a:p>
            <a:r>
              <a:rPr lang="it-IT" dirty="0"/>
              <a:t>il sostegno alla ripresa dell’economia italiana, volto a conseguire tassi di crescita del PIL e del benessere economico dei cittadini più elevati di quelli registrati nei due decenni scorsi. (</a:t>
            </a:r>
            <a:r>
              <a:rPr lang="it-IT" dirty="0">
                <a:solidFill>
                  <a:srgbClr val="FF0000"/>
                </a:solidFill>
              </a:rPr>
              <a:t>Politiche allocative</a:t>
            </a:r>
            <a:r>
              <a:rPr lang="it-IT" dirty="0"/>
              <a:t>)</a:t>
            </a:r>
          </a:p>
          <a:p>
            <a:endParaRPr lang="it-IT" dirty="0"/>
          </a:p>
        </p:txBody>
      </p:sp>
    </p:spTree>
    <p:extLst>
      <p:ext uri="{BB962C8B-B14F-4D97-AF65-F5344CB8AC3E}">
        <p14:creationId xmlns:p14="http://schemas.microsoft.com/office/powerpoint/2010/main" val="509763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 e per evitare le crisi derivanti dal debito sovrano in mancanza degli interventi della BCE</a:t>
            </a:r>
            <a:endParaRPr lang="en-US" dirty="0"/>
          </a:p>
        </p:txBody>
      </p:sp>
      <p:sp>
        <p:nvSpPr>
          <p:cNvPr id="3" name="Segnaposto contenuto 2"/>
          <p:cNvSpPr>
            <a:spLocks noGrp="1"/>
          </p:cNvSpPr>
          <p:nvPr>
            <p:ph idx="1"/>
          </p:nvPr>
        </p:nvSpPr>
        <p:spPr>
          <a:xfrm>
            <a:off x="838200" y="1690688"/>
            <a:ext cx="10515600" cy="4657471"/>
          </a:xfrm>
        </p:spPr>
        <p:txBody>
          <a:bodyPr>
            <a:normAutofit fontScale="77500" lnSpcReduction="20000"/>
          </a:bodyPr>
          <a:lstStyle/>
          <a:p>
            <a:r>
              <a:rPr lang="it-IT" dirty="0"/>
              <a:t>Dopo la seconda guerra mondiale solo i paesi in via di sviluppo (PVS) hanno avuto problemi di insolvenza, ma dal 2008 anche l’Eurozona ha registrato problemi di questo tipo:</a:t>
            </a:r>
          </a:p>
          <a:p>
            <a:pPr lvl="1"/>
            <a:r>
              <a:rPr lang="it-IT" dirty="0"/>
              <a:t>2010 accordo sulla ristrutturazione del debito greco (cancellati circa 100mrl.€) a cui seguì un accordo F-D (</a:t>
            </a:r>
            <a:r>
              <a:rPr lang="it-IT" dirty="0" err="1"/>
              <a:t>Sarkozy-Merkel</a:t>
            </a:r>
            <a:r>
              <a:rPr lang="it-IT" dirty="0"/>
              <a:t> a fine 2010) per il coinvolgimento anche degli investitori privati</a:t>
            </a:r>
            <a:endParaRPr lang="en-US" dirty="0"/>
          </a:p>
          <a:p>
            <a:pPr lvl="1"/>
            <a:r>
              <a:rPr lang="it-IT" dirty="0"/>
              <a:t>Creò problemi ai paesi più deboli tra il 2010-2016 (Irlanda, Portogallo e Cipro) che si riversarono anche su Italia e Spagna (effetto sullo spread, più che sull’accesso al mercato, anche se la Spagna ha fatto ricorso al MES)</a:t>
            </a:r>
          </a:p>
          <a:p>
            <a:r>
              <a:rPr lang="it-IT" dirty="0"/>
              <a:t>Il Trattato istitutivo del </a:t>
            </a:r>
            <a:r>
              <a:rPr lang="it-IT" dirty="0">
                <a:solidFill>
                  <a:srgbClr val="FF0000"/>
                </a:solidFill>
              </a:rPr>
              <a:t>MES</a:t>
            </a:r>
            <a:r>
              <a:rPr lang="it-IT" dirty="0"/>
              <a:t> (</a:t>
            </a:r>
            <a:r>
              <a:rPr lang="it-IT" b="1" dirty="0"/>
              <a:t>Meccanismo Europeo di Stabilità</a:t>
            </a:r>
            <a:r>
              <a:rPr lang="it-IT" dirty="0"/>
              <a:t>) è stato firmato a febbraio 2012 ed è entrato in vigore nell’ottobre dello stesso anno con la ratifica dei 17 Stati membri dell’Eurozona (art. 140 par.2 del TFUE). </a:t>
            </a:r>
          </a:p>
          <a:p>
            <a:r>
              <a:rPr lang="it-IT" dirty="0"/>
              <a:t>Il MES </a:t>
            </a:r>
            <a:r>
              <a:rPr lang="it-IT" b="1" dirty="0"/>
              <a:t>fornisce assistenza finanziaria</a:t>
            </a:r>
            <a:r>
              <a:rPr lang="it-IT" dirty="0"/>
              <a:t> ai Paesi dell'eurozona, nel caso in cui tale intervento risultasse indispensabile per salvaguardarne la stabilità finanziaria dell'area valutaria complessivamente considerata e dei suoi Stati membri</a:t>
            </a:r>
          </a:p>
          <a:p>
            <a:r>
              <a:rPr lang="it-IT" dirty="0"/>
              <a:t>Sostituisce il Fondo europeo di stabilità finanziaria (FESF) e il Meccanismo europeo di stabilizzazione finanziaria (MESF), nati per salvare dall'insolvenza gli stati di Portogallo e Irlanda, investiti dalla crisi economico-finanziaria del 2008.</a:t>
            </a:r>
          </a:p>
        </p:txBody>
      </p:sp>
    </p:spTree>
    <p:extLst>
      <p:ext uri="{BB962C8B-B14F-4D97-AF65-F5344CB8AC3E}">
        <p14:creationId xmlns:p14="http://schemas.microsoft.com/office/powerpoint/2010/main" val="194255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b="1" dirty="0"/>
              <a:t>Meccanismo Europeo di Stabilità</a:t>
            </a:r>
            <a:r>
              <a:rPr lang="it-IT" dirty="0"/>
              <a:t> </a:t>
            </a:r>
            <a:endParaRPr lang="en-US" dirty="0"/>
          </a:p>
        </p:txBody>
      </p:sp>
      <p:sp>
        <p:nvSpPr>
          <p:cNvPr id="3" name="Segnaposto contenuto 2"/>
          <p:cNvSpPr>
            <a:spLocks noGrp="1"/>
          </p:cNvSpPr>
          <p:nvPr>
            <p:ph idx="1"/>
          </p:nvPr>
        </p:nvSpPr>
        <p:spPr/>
        <p:txBody>
          <a:bodyPr>
            <a:normAutofit lnSpcReduction="10000"/>
          </a:bodyPr>
          <a:lstStyle/>
          <a:p>
            <a:r>
              <a:rPr lang="it-IT" dirty="0"/>
              <a:t>Il </a:t>
            </a:r>
            <a:r>
              <a:rPr lang="it-IT" dirty="0">
                <a:hlinkClick r:id="rId2"/>
              </a:rPr>
              <a:t>MES</a:t>
            </a:r>
            <a:r>
              <a:rPr lang="it-IT" dirty="0"/>
              <a:t> è costituito quale </a:t>
            </a:r>
            <a:r>
              <a:rPr lang="it-IT" dirty="0">
                <a:solidFill>
                  <a:srgbClr val="FF0000"/>
                </a:solidFill>
              </a:rPr>
              <a:t>organizzazione intergovernativa </a:t>
            </a:r>
            <a:r>
              <a:rPr lang="it-IT" dirty="0"/>
              <a:t>nel quadro del diritto pubblico internazionale con sede in Lussemburgo (oggi 20 Stati membri dell’Eurozona)*. Il MES pone rimedio ad un’anomalia della Costituzione europea, vale a dire la </a:t>
            </a:r>
            <a:r>
              <a:rPr lang="it-IT" dirty="0">
                <a:solidFill>
                  <a:srgbClr val="FF0000"/>
                </a:solidFill>
              </a:rPr>
              <a:t>mancanza di un «prestatore di ultima istanza» per i debiti dei Paesi </a:t>
            </a:r>
            <a:r>
              <a:rPr lang="it-IT" dirty="0"/>
              <a:t>(o </a:t>
            </a:r>
            <a:r>
              <a:rPr lang="it-IT" i="1" dirty="0"/>
              <a:t>backstop</a:t>
            </a:r>
            <a:r>
              <a:rPr lang="it-IT" dirty="0"/>
              <a:t> nella terminologia inglese) che non può essere la BCE in base alle regole del Trattato costitutivo.</a:t>
            </a:r>
          </a:p>
          <a:p>
            <a:r>
              <a:rPr lang="it-IT" dirty="0"/>
              <a:t>Le </a:t>
            </a:r>
            <a:r>
              <a:rPr lang="it-IT" b="1" dirty="0"/>
              <a:t>clausole di azione collettiva </a:t>
            </a:r>
            <a:r>
              <a:rPr lang="it-IT" dirty="0"/>
              <a:t>(</a:t>
            </a:r>
            <a:r>
              <a:rPr lang="it-IT" dirty="0" err="1"/>
              <a:t>Collective</a:t>
            </a:r>
            <a:r>
              <a:rPr lang="it-IT" dirty="0"/>
              <a:t> Action </a:t>
            </a:r>
            <a:r>
              <a:rPr lang="it-IT" dirty="0" err="1"/>
              <a:t>Clauses</a:t>
            </a:r>
            <a:r>
              <a:rPr lang="it-IT" dirty="0"/>
              <a:t>), previste nei titoli di Stato: consentono di cambiare le condizioni contrattuali a maggioranza, rendendo i cambiamenti efficaci per tutti i titoli, non solo per quelli detenuti da coloro che hanno acconsentito ad una ristrutturazione.</a:t>
            </a:r>
          </a:p>
        </p:txBody>
      </p:sp>
      <p:sp>
        <p:nvSpPr>
          <p:cNvPr id="4" name="Rettangolo 3"/>
          <p:cNvSpPr/>
          <p:nvPr/>
        </p:nvSpPr>
        <p:spPr>
          <a:xfrm>
            <a:off x="615696" y="6087523"/>
            <a:ext cx="10960608"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400" dirty="0"/>
              <a:t>Fonte: documenti della Camera (</a:t>
            </a:r>
            <a:r>
              <a:rPr lang="it-IT" sz="1400" dirty="0">
                <a:hlinkClick r:id="rId3"/>
              </a:rPr>
              <a:t>STUD - Dossier europei - 104 (senato.it)</a:t>
            </a:r>
            <a:r>
              <a:rPr lang="it-IT" sz="1400" dirty="0"/>
              <a:t>)</a:t>
            </a:r>
          </a:p>
          <a:p>
            <a:r>
              <a:rPr lang="it-IT" sz="1400" dirty="0"/>
              <a:t>(*) Austria, Belgio, Cipro, Estonia, Finlandia, Francia, Germania, Grecia, Irlanda, Italia, Lettonia, Lituania, Lussemburgo, Malta, Paesi Bassi, Portogallo, Slovacchia, Slovenia, Spagna e Croazia dal 22/3/2023.</a:t>
            </a:r>
            <a:endParaRPr lang="en-US" sz="1400" dirty="0"/>
          </a:p>
        </p:txBody>
      </p:sp>
    </p:spTree>
    <p:extLst>
      <p:ext uri="{BB962C8B-B14F-4D97-AF65-F5344CB8AC3E}">
        <p14:creationId xmlns:p14="http://schemas.microsoft.com/office/powerpoint/2010/main" val="612512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D08D25-E55F-4DED-8148-EF45657B5FBD}"/>
              </a:ext>
            </a:extLst>
          </p:cNvPr>
          <p:cNvSpPr>
            <a:spLocks noGrp="1"/>
          </p:cNvSpPr>
          <p:nvPr>
            <p:ph type="title"/>
          </p:nvPr>
        </p:nvSpPr>
        <p:spPr/>
        <p:txBody>
          <a:bodyPr/>
          <a:lstStyle/>
          <a:p>
            <a:r>
              <a:rPr lang="it-IT" dirty="0"/>
              <a:t>Il ruolo del MES</a:t>
            </a:r>
          </a:p>
        </p:txBody>
      </p:sp>
      <p:sp>
        <p:nvSpPr>
          <p:cNvPr id="3" name="Segnaposto contenuto 2">
            <a:extLst>
              <a:ext uri="{FF2B5EF4-FFF2-40B4-BE49-F238E27FC236}">
                <a16:creationId xmlns:a16="http://schemas.microsoft.com/office/drawing/2014/main" id="{43DE0F68-9BB3-48DB-A3A5-923895E69593}"/>
              </a:ext>
            </a:extLst>
          </p:cNvPr>
          <p:cNvSpPr>
            <a:spLocks noGrp="1"/>
          </p:cNvSpPr>
          <p:nvPr>
            <p:ph idx="1"/>
          </p:nvPr>
        </p:nvSpPr>
        <p:spPr/>
        <p:txBody>
          <a:bodyPr/>
          <a:lstStyle/>
          <a:p>
            <a:r>
              <a:rPr lang="it-IT" dirty="0"/>
              <a:t>Il MES si configura come uno strumento residuale rispetto ai presidi di </a:t>
            </a:r>
            <a:r>
              <a:rPr lang="it-IT" dirty="0" err="1"/>
              <a:t>governance</a:t>
            </a:r>
            <a:r>
              <a:rPr lang="it-IT" dirty="0"/>
              <a:t> fiscale e può fornire un sostegno alla stabilità economico-finanziaria, articolato in una serie di azioni, alle quali sono associate condizioni rigorose (principio della "rigorosa condizionalità"), proporzionate alla tipologia di assistenza finanziaria cui si intende fare ricorso. </a:t>
            </a:r>
          </a:p>
          <a:p>
            <a:r>
              <a:rPr lang="it-IT" dirty="0"/>
              <a:t>La </a:t>
            </a:r>
            <a:r>
              <a:rPr lang="it-IT" dirty="0">
                <a:solidFill>
                  <a:srgbClr val="FF0000"/>
                </a:solidFill>
              </a:rPr>
              <a:t>valutazione della sostenibilità del debito </a:t>
            </a:r>
            <a:r>
              <a:rPr lang="it-IT" dirty="0"/>
              <a:t>di un paese che chiede aiuto si rifà, infatti, alle procedure del FMI per la concessione dei prestiti ai PVS e la concessione dei finanziamenti è soggetta alla </a:t>
            </a:r>
            <a:r>
              <a:rPr lang="it-IT" dirty="0">
                <a:hlinkClick r:id="rId2"/>
              </a:rPr>
              <a:t>condizionalità</a:t>
            </a:r>
            <a:r>
              <a:rPr lang="it-IT" dirty="0"/>
              <a:t>.</a:t>
            </a:r>
            <a:endParaRPr lang="en-US" dirty="0"/>
          </a:p>
          <a:p>
            <a:endParaRPr lang="it-IT" dirty="0"/>
          </a:p>
        </p:txBody>
      </p:sp>
    </p:spTree>
    <p:extLst>
      <p:ext uri="{BB962C8B-B14F-4D97-AF65-F5344CB8AC3E}">
        <p14:creationId xmlns:p14="http://schemas.microsoft.com/office/powerpoint/2010/main" val="499973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9AC0446-8343-4B53-8E60-4EDBB4D4B6C8}"/>
              </a:ext>
            </a:extLst>
          </p:cNvPr>
          <p:cNvSpPr>
            <a:spLocks noGrp="1"/>
          </p:cNvSpPr>
          <p:nvPr>
            <p:ph type="title"/>
          </p:nvPr>
        </p:nvSpPr>
        <p:spPr/>
        <p:txBody>
          <a:bodyPr/>
          <a:lstStyle/>
          <a:p>
            <a:r>
              <a:rPr lang="it-IT" dirty="0"/>
              <a:t>La questione della riforma e la mancata ratifica dell’Italia</a:t>
            </a:r>
          </a:p>
        </p:txBody>
      </p:sp>
      <p:pic>
        <p:nvPicPr>
          <p:cNvPr id="1026" name="Picture 2" descr="https://www.esm.europa.eu/sites/default/files/styles/original_image/public/image/2022-01/esm-reform-rounded-transparent.png">
            <a:extLst>
              <a:ext uri="{FF2B5EF4-FFF2-40B4-BE49-F238E27FC236}">
                <a16:creationId xmlns:a16="http://schemas.microsoft.com/office/drawing/2014/main" id="{F4FABEC8-2058-43A9-B8DA-26B58543D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289" y="1281614"/>
            <a:ext cx="5348705" cy="527062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8BC8E452-132A-4B11-A1C7-BB887C26C173}"/>
              </a:ext>
            </a:extLst>
          </p:cNvPr>
          <p:cNvSpPr/>
          <p:nvPr/>
        </p:nvSpPr>
        <p:spPr>
          <a:xfrm>
            <a:off x="455195" y="2076317"/>
            <a:ext cx="4730416" cy="3785652"/>
          </a:xfrm>
          <a:prstGeom prst="rect">
            <a:avLst/>
          </a:prstGeom>
        </p:spPr>
        <p:txBody>
          <a:bodyPr wrap="square">
            <a:spAutoFit/>
          </a:bodyPr>
          <a:lstStyle/>
          <a:p>
            <a:r>
              <a:rPr lang="it-IT" sz="2000" dirty="0"/>
              <a:t>Il 27 gennaio 2021 si è giunti alla firma di una riforma del Trattato che ha istituito il MES e alla modifica dell’accordo sul Fondo di risoluzione unico che è stato costituito dal sistema bancario europeo per «risolvere» le banche fallite. </a:t>
            </a:r>
          </a:p>
          <a:p>
            <a:r>
              <a:rPr lang="it-IT" sz="2000" dirty="0"/>
              <a:t>Questa riforma dovrebbe garantire all’Eurozona uno scudo contro gli attacchi speculativi ed entrare in vigore dopo la ratifica degli Stati membri nel gennaio del 2022 (ad oggi però manca la ratifica dell’Italia).</a:t>
            </a:r>
          </a:p>
        </p:txBody>
      </p:sp>
    </p:spTree>
    <p:extLst>
      <p:ext uri="{BB962C8B-B14F-4D97-AF65-F5344CB8AC3E}">
        <p14:creationId xmlns:p14="http://schemas.microsoft.com/office/powerpoint/2010/main" val="1756992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linee di credito e i problemi del debito sovrano</a:t>
            </a:r>
            <a:endParaRPr lang="en-US" dirty="0"/>
          </a:p>
        </p:txBody>
      </p:sp>
      <p:sp>
        <p:nvSpPr>
          <p:cNvPr id="3" name="Segnaposto contenuto 2"/>
          <p:cNvSpPr>
            <a:spLocks noGrp="1"/>
          </p:cNvSpPr>
          <p:nvPr>
            <p:ph idx="1"/>
          </p:nvPr>
        </p:nvSpPr>
        <p:spPr>
          <a:xfrm>
            <a:off x="838200" y="1536192"/>
            <a:ext cx="10515600" cy="5056632"/>
          </a:xfrm>
        </p:spPr>
        <p:txBody>
          <a:bodyPr>
            <a:normAutofit fontScale="85000" lnSpcReduction="20000"/>
          </a:bodyPr>
          <a:lstStyle/>
          <a:p>
            <a:r>
              <a:rPr lang="it-IT" dirty="0"/>
              <a:t>LINEE DI CREDITO AGLI STATI - Il MES ne ha a disposizione di due tipi, le </a:t>
            </a:r>
            <a:r>
              <a:rPr lang="it-IT" dirty="0" err="1">
                <a:solidFill>
                  <a:srgbClr val="FF0000"/>
                </a:solidFill>
              </a:rPr>
              <a:t>Precautionary</a:t>
            </a:r>
            <a:r>
              <a:rPr lang="it-IT" dirty="0">
                <a:solidFill>
                  <a:srgbClr val="FF0000"/>
                </a:solidFill>
              </a:rPr>
              <a:t> </a:t>
            </a:r>
            <a:r>
              <a:rPr lang="it-IT" dirty="0" err="1">
                <a:solidFill>
                  <a:srgbClr val="FF0000"/>
                </a:solidFill>
              </a:rPr>
              <a:t>Conditioned</a:t>
            </a:r>
            <a:r>
              <a:rPr lang="it-IT" dirty="0">
                <a:solidFill>
                  <a:srgbClr val="FF0000"/>
                </a:solidFill>
              </a:rPr>
              <a:t> Credit Lines </a:t>
            </a:r>
            <a:r>
              <a:rPr lang="it-IT" dirty="0"/>
              <a:t>(</a:t>
            </a:r>
            <a:r>
              <a:rPr lang="it-IT" dirty="0" err="1"/>
              <a:t>Pccl</a:t>
            </a:r>
            <a:r>
              <a:rPr lang="it-IT" dirty="0"/>
              <a:t>) e le </a:t>
            </a:r>
            <a:r>
              <a:rPr lang="it-IT" dirty="0">
                <a:solidFill>
                  <a:srgbClr val="FF0000"/>
                </a:solidFill>
              </a:rPr>
              <a:t>Enhanced Conditions Credit Line </a:t>
            </a:r>
            <a:r>
              <a:rPr lang="it-IT" dirty="0"/>
              <a:t>(</a:t>
            </a:r>
            <a:r>
              <a:rPr lang="it-IT" dirty="0" err="1"/>
              <a:t>Eccl</a:t>
            </a:r>
            <a:r>
              <a:rPr lang="it-IT" dirty="0"/>
              <a:t>); la riforma punta a rendere le prime più "efficaci".</a:t>
            </a:r>
          </a:p>
          <a:p>
            <a:r>
              <a:rPr lang="it-IT" dirty="0"/>
              <a:t>Le linee del </a:t>
            </a:r>
            <a:r>
              <a:rPr lang="it-IT" dirty="0" err="1"/>
              <a:t>Pandemic</a:t>
            </a:r>
            <a:r>
              <a:rPr lang="it-IT" dirty="0"/>
              <a:t> </a:t>
            </a:r>
            <a:r>
              <a:rPr lang="it-IT" dirty="0" err="1"/>
              <a:t>Crisis</a:t>
            </a:r>
            <a:r>
              <a:rPr lang="it-IT" dirty="0"/>
              <a:t> Support creato nella prima metà del 2020 per aiutare gli Stati a combattere la pandemia di Covid-19, non fanno parte della riforma.</a:t>
            </a:r>
          </a:p>
          <a:p>
            <a:r>
              <a:rPr lang="it-IT" dirty="0"/>
              <a:t>Occorre rilevare quali siano infine i principali problemi connessi con l’emissione di fondi sovrani:</a:t>
            </a:r>
          </a:p>
          <a:p>
            <a:pPr marL="914400" lvl="1" indent="-457200">
              <a:buFont typeface="+mj-lt"/>
              <a:buAutoNum type="arabicPeriod"/>
            </a:pPr>
            <a:r>
              <a:rPr lang="it-IT" sz="2900" dirty="0"/>
              <a:t>Occorrono </a:t>
            </a:r>
            <a:r>
              <a:rPr lang="it-IT" sz="2900" b="1" dirty="0"/>
              <a:t>incentivi efficaci </a:t>
            </a:r>
            <a:r>
              <a:rPr lang="it-IT" sz="2900" dirty="0"/>
              <a:t>per le parti (non tardivi, non troppo costosi e non violare i diritti dei creditori)</a:t>
            </a:r>
          </a:p>
          <a:p>
            <a:pPr marL="914400" lvl="1" indent="-457200">
              <a:buFont typeface="+mj-lt"/>
              <a:buAutoNum type="arabicPeriod"/>
            </a:pPr>
            <a:r>
              <a:rPr lang="it-IT" sz="2900" dirty="0"/>
              <a:t>Le </a:t>
            </a:r>
            <a:r>
              <a:rPr lang="it-IT" sz="2900" b="1" dirty="0"/>
              <a:t>clausole di azione collettiva </a:t>
            </a:r>
            <a:r>
              <a:rPr lang="it-IT" sz="2900" dirty="0"/>
              <a:t>moltiplica la platea dei creditori (occorre estenderla come previsto nella riforma del MES, altrimenti la sua validità è limitata ad una sola emissione di titoli)</a:t>
            </a:r>
          </a:p>
          <a:p>
            <a:pPr marL="914400" lvl="1" indent="-457200">
              <a:buFont typeface="+mj-lt"/>
              <a:buAutoNum type="arabicPeriod"/>
            </a:pPr>
            <a:r>
              <a:rPr lang="it-IT" sz="2900" dirty="0"/>
              <a:t>Il debito sovrano è particolare: </a:t>
            </a:r>
            <a:r>
              <a:rPr lang="it-IT" sz="2900" b="1" dirty="0"/>
              <a:t>i creditori non possono pignorare i collaterali</a:t>
            </a:r>
            <a:r>
              <a:rPr lang="it-IT" sz="2900" dirty="0"/>
              <a:t>, perché le attività sono interne alle frontiere nazionali  e quindi lo Stato può fare default subendo solo un danno alla reputazione. Di contro il Paese ha vita infinita e quindi deve chiudere un accordo con i creditori.</a:t>
            </a:r>
            <a:endParaRPr lang="en-US" sz="2900" dirty="0"/>
          </a:p>
        </p:txBody>
      </p:sp>
    </p:spTree>
    <p:extLst>
      <p:ext uri="{BB962C8B-B14F-4D97-AF65-F5344CB8AC3E}">
        <p14:creationId xmlns:p14="http://schemas.microsoft.com/office/powerpoint/2010/main" val="2423838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L’UE e la mancanza di un congruente bilancio federale</a:t>
            </a:r>
            <a:endParaRPr lang="en-US" dirty="0"/>
          </a:p>
        </p:txBody>
      </p:sp>
      <p:sp>
        <p:nvSpPr>
          <p:cNvPr id="5" name="Rectangle 2"/>
          <p:cNvSpPr>
            <a:spLocks noGrp="1" noChangeArrowheads="1"/>
          </p:cNvSpPr>
          <p:nvPr>
            <p:ph idx="1"/>
          </p:nvPr>
        </p:nvSpPr>
        <p:spPr/>
        <p:txBody>
          <a:bodyPr/>
          <a:lstStyle/>
          <a:p>
            <a:pPr lvl="0"/>
            <a:r>
              <a:rPr lang="en-US" altLang="en-US" dirty="0" err="1"/>
              <a:t>L’unificazione</a:t>
            </a:r>
            <a:r>
              <a:rPr lang="en-US" altLang="en-US" dirty="0"/>
              <a:t> </a:t>
            </a:r>
            <a:r>
              <a:rPr lang="en-US" altLang="en-US" dirty="0" err="1"/>
              <a:t>monetaria</a:t>
            </a:r>
            <a:r>
              <a:rPr lang="en-US" altLang="en-US" dirty="0"/>
              <a:t> pone </a:t>
            </a:r>
            <a:r>
              <a:rPr lang="en-US" altLang="en-US" dirty="0" err="1"/>
              <a:t>numerose</a:t>
            </a:r>
            <a:r>
              <a:rPr lang="en-US" altLang="en-US" dirty="0"/>
              <a:t> </a:t>
            </a:r>
            <a:r>
              <a:rPr lang="en-US" altLang="en-US" dirty="0" err="1"/>
              <a:t>questioni</a:t>
            </a:r>
            <a:r>
              <a:rPr lang="en-US" altLang="en-US" dirty="0"/>
              <a:t> di </a:t>
            </a:r>
            <a:r>
              <a:rPr lang="en-US" altLang="en-US" dirty="0" err="1"/>
              <a:t>politica</a:t>
            </a:r>
            <a:r>
              <a:rPr lang="en-US" altLang="en-US" dirty="0"/>
              <a:t> </a:t>
            </a:r>
            <a:r>
              <a:rPr lang="en-US" altLang="en-US" dirty="0" err="1"/>
              <a:t>fiscale</a:t>
            </a:r>
            <a:r>
              <a:rPr lang="en-US" altLang="en-US" dirty="0"/>
              <a:t>. Le </a:t>
            </a:r>
            <a:r>
              <a:rPr lang="en-US" altLang="en-US" dirty="0" err="1">
                <a:solidFill>
                  <a:srgbClr val="FF0000"/>
                </a:solidFill>
              </a:rPr>
              <a:t>tre</a:t>
            </a:r>
            <a:r>
              <a:rPr lang="en-US" altLang="en-US" dirty="0">
                <a:solidFill>
                  <a:srgbClr val="FF0000"/>
                </a:solidFill>
              </a:rPr>
              <a:t> </a:t>
            </a:r>
            <a:r>
              <a:rPr lang="en-US" altLang="en-US" dirty="0" err="1">
                <a:solidFill>
                  <a:srgbClr val="FF0000"/>
                </a:solidFill>
              </a:rPr>
              <a:t>principali</a:t>
            </a:r>
            <a:r>
              <a:rPr lang="en-US" altLang="en-US" dirty="0">
                <a:solidFill>
                  <a:srgbClr val="FF0000"/>
                </a:solidFill>
              </a:rPr>
              <a:t> </a:t>
            </a:r>
            <a:r>
              <a:rPr lang="en-US" altLang="en-US" dirty="0" err="1"/>
              <a:t>si</a:t>
            </a:r>
            <a:r>
              <a:rPr lang="en-US" altLang="en-US" dirty="0"/>
              <a:t> </a:t>
            </a:r>
            <a:r>
              <a:rPr lang="en-US" altLang="en-US" dirty="0" err="1"/>
              <a:t>riferiscono</a:t>
            </a:r>
            <a:r>
              <a:rPr lang="en-US" altLang="en-US" dirty="0"/>
              <a:t>:</a:t>
            </a:r>
          </a:p>
          <a:p>
            <a:pPr lvl="1"/>
            <a:r>
              <a:rPr lang="en-US" altLang="en-US" dirty="0" err="1"/>
              <a:t>alla</a:t>
            </a:r>
            <a:r>
              <a:rPr lang="en-US" altLang="en-US" dirty="0"/>
              <a:t> </a:t>
            </a:r>
            <a:r>
              <a:rPr lang="en-US" altLang="en-US" dirty="0" err="1">
                <a:solidFill>
                  <a:srgbClr val="FF0000"/>
                </a:solidFill>
              </a:rPr>
              <a:t>disciplina</a:t>
            </a:r>
            <a:r>
              <a:rPr lang="en-US" altLang="en-US" dirty="0">
                <a:solidFill>
                  <a:srgbClr val="FF0000"/>
                </a:solidFill>
              </a:rPr>
              <a:t> di </a:t>
            </a:r>
            <a:r>
              <a:rPr lang="en-US" altLang="en-US" dirty="0" err="1">
                <a:solidFill>
                  <a:srgbClr val="FF0000"/>
                </a:solidFill>
              </a:rPr>
              <a:t>bilancio</a:t>
            </a:r>
            <a:r>
              <a:rPr lang="en-US" altLang="en-US" dirty="0"/>
              <a:t> </a:t>
            </a:r>
            <a:r>
              <a:rPr lang="en-US" altLang="en-US" dirty="0" err="1"/>
              <a:t>dei</a:t>
            </a:r>
            <a:r>
              <a:rPr lang="en-US" altLang="en-US" dirty="0"/>
              <a:t> </a:t>
            </a:r>
            <a:r>
              <a:rPr lang="en-US" altLang="en-US" dirty="0" err="1"/>
              <a:t>paesi</a:t>
            </a:r>
            <a:r>
              <a:rPr lang="en-US" altLang="en-US" dirty="0"/>
              <a:t> </a:t>
            </a:r>
            <a:r>
              <a:rPr lang="en-US" altLang="en-US" dirty="0" err="1"/>
              <a:t>partecipanti</a:t>
            </a:r>
            <a:r>
              <a:rPr lang="en-US" altLang="en-US" dirty="0"/>
              <a:t>, ossia al </a:t>
            </a:r>
            <a:r>
              <a:rPr lang="en-US" altLang="en-US" dirty="0" err="1"/>
              <a:t>rischio</a:t>
            </a:r>
            <a:r>
              <a:rPr lang="en-US" altLang="en-US" dirty="0"/>
              <a:t> </a:t>
            </a:r>
            <a:r>
              <a:rPr lang="en-US" altLang="en-US" dirty="0" err="1"/>
              <a:t>che</a:t>
            </a:r>
            <a:r>
              <a:rPr lang="en-US" altLang="en-US" dirty="0"/>
              <a:t> </a:t>
            </a:r>
            <a:r>
              <a:rPr lang="en-US" altLang="en-US" dirty="0" err="1"/>
              <a:t>politiche</a:t>
            </a:r>
            <a:r>
              <a:rPr lang="en-US" altLang="en-US" dirty="0"/>
              <a:t> </a:t>
            </a:r>
            <a:r>
              <a:rPr lang="en-US" altLang="en-US" dirty="0" err="1"/>
              <a:t>fiscali</a:t>
            </a:r>
            <a:r>
              <a:rPr lang="en-US" altLang="en-US" dirty="0"/>
              <a:t> </a:t>
            </a:r>
            <a:r>
              <a:rPr lang="en-US" altLang="en-US" dirty="0" err="1"/>
              <a:t>lassiste</a:t>
            </a:r>
            <a:r>
              <a:rPr lang="en-US" altLang="en-US" dirty="0"/>
              <a:t> o </a:t>
            </a:r>
            <a:r>
              <a:rPr lang="en-US" altLang="en-US" dirty="0" err="1"/>
              <a:t>un’evoluzione</a:t>
            </a:r>
            <a:r>
              <a:rPr lang="en-US" altLang="en-US" dirty="0"/>
              <a:t> </a:t>
            </a:r>
            <a:r>
              <a:rPr lang="en-US" altLang="en-US" dirty="0" err="1"/>
              <a:t>insostenibile</a:t>
            </a:r>
            <a:r>
              <a:rPr lang="en-US" altLang="en-US" dirty="0"/>
              <a:t> </a:t>
            </a:r>
            <a:r>
              <a:rPr lang="en-US" altLang="en-US" dirty="0" err="1"/>
              <a:t>dei</a:t>
            </a:r>
            <a:r>
              <a:rPr lang="en-US" altLang="en-US" dirty="0"/>
              <a:t> </a:t>
            </a:r>
            <a:r>
              <a:rPr lang="en-US" altLang="en-US" dirty="0" err="1"/>
              <a:t>debiti</a:t>
            </a:r>
            <a:r>
              <a:rPr lang="en-US" altLang="en-US" dirty="0"/>
              <a:t> </a:t>
            </a:r>
            <a:r>
              <a:rPr lang="en-US" altLang="en-US" dirty="0" err="1"/>
              <a:t>pubblici</a:t>
            </a:r>
            <a:r>
              <a:rPr lang="en-US" altLang="en-US" dirty="0"/>
              <a:t> </a:t>
            </a:r>
            <a:r>
              <a:rPr lang="en-US" altLang="en-US" dirty="0" err="1"/>
              <a:t>possano</a:t>
            </a:r>
            <a:r>
              <a:rPr lang="en-US" altLang="en-US" dirty="0"/>
              <a:t> far </a:t>
            </a:r>
            <a:r>
              <a:rPr lang="en-US" altLang="en-US" dirty="0" err="1"/>
              <a:t>ricorrere</a:t>
            </a:r>
            <a:r>
              <a:rPr lang="en-US" altLang="en-US" dirty="0"/>
              <a:t> </a:t>
            </a:r>
            <a:r>
              <a:rPr lang="en-US" altLang="en-US" dirty="0" err="1"/>
              <a:t>alla</a:t>
            </a:r>
            <a:r>
              <a:rPr lang="en-US" altLang="en-US" dirty="0"/>
              <a:t> </a:t>
            </a:r>
            <a:r>
              <a:rPr lang="en-US" altLang="en-US" dirty="0" err="1"/>
              <a:t>stabilità</a:t>
            </a:r>
            <a:r>
              <a:rPr lang="en-US" altLang="en-US" dirty="0"/>
              <a:t> </a:t>
            </a:r>
            <a:r>
              <a:rPr lang="en-US" altLang="en-US" dirty="0" err="1"/>
              <a:t>monetaria</a:t>
            </a:r>
            <a:r>
              <a:rPr lang="en-US" altLang="en-US" dirty="0"/>
              <a:t> (come visto prima);</a:t>
            </a:r>
          </a:p>
          <a:p>
            <a:pPr lvl="1"/>
            <a:r>
              <a:rPr lang="en-US" altLang="en-US" dirty="0"/>
              <a:t>al </a:t>
            </a:r>
            <a:r>
              <a:rPr lang="en-US" altLang="en-US" dirty="0" err="1">
                <a:solidFill>
                  <a:srgbClr val="FF0000"/>
                </a:solidFill>
              </a:rPr>
              <a:t>federalismo</a:t>
            </a:r>
            <a:r>
              <a:rPr lang="en-US" altLang="en-US" dirty="0">
                <a:solidFill>
                  <a:srgbClr val="FF0000"/>
                </a:solidFill>
              </a:rPr>
              <a:t> </a:t>
            </a:r>
            <a:r>
              <a:rPr lang="en-US" altLang="en-US" dirty="0" err="1">
                <a:solidFill>
                  <a:srgbClr val="FF0000"/>
                </a:solidFill>
              </a:rPr>
              <a:t>fiscale</a:t>
            </a:r>
            <a:r>
              <a:rPr lang="en-US" altLang="en-US" dirty="0"/>
              <a:t>, vale a dire </a:t>
            </a:r>
            <a:r>
              <a:rPr lang="en-US" altLang="en-US" dirty="0" err="1"/>
              <a:t>alla</a:t>
            </a:r>
            <a:r>
              <a:rPr lang="en-US" altLang="en-US" dirty="0"/>
              <a:t> </a:t>
            </a:r>
            <a:r>
              <a:rPr lang="en-US" altLang="en-US" dirty="0" err="1"/>
              <a:t>necessità</a:t>
            </a:r>
            <a:r>
              <a:rPr lang="en-US" altLang="en-US" dirty="0"/>
              <a:t> o </a:t>
            </a:r>
            <a:r>
              <a:rPr lang="en-US" altLang="en-US" dirty="0" err="1"/>
              <a:t>all’opportunità</a:t>
            </a:r>
            <a:r>
              <a:rPr lang="en-US" altLang="en-US" dirty="0"/>
              <a:t> di </a:t>
            </a:r>
            <a:r>
              <a:rPr lang="en-US" altLang="en-US" dirty="0" err="1"/>
              <a:t>accompagnare</a:t>
            </a:r>
            <a:r>
              <a:rPr lang="en-US" altLang="en-US" dirty="0"/>
              <a:t> la </a:t>
            </a:r>
            <a:r>
              <a:rPr lang="en-US" altLang="en-US" dirty="0" err="1"/>
              <a:t>gestione</a:t>
            </a:r>
            <a:r>
              <a:rPr lang="en-US" altLang="en-US" dirty="0"/>
              <a:t> a </a:t>
            </a:r>
            <a:r>
              <a:rPr lang="en-US" altLang="en-US" dirty="0" err="1"/>
              <a:t>livello</a:t>
            </a:r>
            <a:r>
              <a:rPr lang="en-US" altLang="en-US" dirty="0"/>
              <a:t> </a:t>
            </a:r>
            <a:r>
              <a:rPr lang="en-US" altLang="en-US" dirty="0" err="1"/>
              <a:t>federale</a:t>
            </a:r>
            <a:r>
              <a:rPr lang="en-US" altLang="en-US" dirty="0"/>
              <a:t> </a:t>
            </a:r>
            <a:r>
              <a:rPr lang="en-US" altLang="en-US" dirty="0" err="1"/>
              <a:t>della</a:t>
            </a:r>
            <a:r>
              <a:rPr lang="en-US" altLang="en-US" dirty="0"/>
              <a:t> </a:t>
            </a:r>
            <a:r>
              <a:rPr lang="en-US" altLang="en-US" dirty="0" err="1"/>
              <a:t>politica</a:t>
            </a:r>
            <a:r>
              <a:rPr lang="en-US" altLang="en-US" dirty="0"/>
              <a:t> </a:t>
            </a:r>
            <a:r>
              <a:rPr lang="en-US" altLang="en-US" dirty="0" err="1"/>
              <a:t>monetaria</a:t>
            </a:r>
            <a:r>
              <a:rPr lang="en-US" altLang="en-US" dirty="0"/>
              <a:t> con </a:t>
            </a:r>
            <a:r>
              <a:rPr lang="en-US" altLang="en-US" dirty="0" err="1"/>
              <a:t>una</a:t>
            </a:r>
            <a:r>
              <a:rPr lang="en-US" altLang="en-US" dirty="0"/>
              <a:t> </a:t>
            </a:r>
            <a:r>
              <a:rPr lang="en-US" altLang="en-US" dirty="0" err="1"/>
              <a:t>federalizzazione</a:t>
            </a:r>
            <a:r>
              <a:rPr lang="en-US" altLang="en-US" dirty="0"/>
              <a:t> </a:t>
            </a:r>
            <a:r>
              <a:rPr lang="en-US" altLang="en-US" dirty="0" err="1"/>
              <a:t>parziale</a:t>
            </a:r>
            <a:r>
              <a:rPr lang="en-US" altLang="en-US" dirty="0"/>
              <a:t> </a:t>
            </a:r>
            <a:r>
              <a:rPr lang="en-US" altLang="en-US" dirty="0" err="1"/>
              <a:t>anche</a:t>
            </a:r>
            <a:r>
              <a:rPr lang="en-US" altLang="en-US" dirty="0"/>
              <a:t> </a:t>
            </a:r>
            <a:r>
              <a:rPr lang="en-US" altLang="en-US" dirty="0" err="1"/>
              <a:t>della</a:t>
            </a:r>
            <a:r>
              <a:rPr lang="en-US" altLang="en-US" dirty="0"/>
              <a:t> </a:t>
            </a:r>
            <a:r>
              <a:rPr lang="en-US" altLang="en-US" dirty="0" err="1"/>
              <a:t>politica</a:t>
            </a:r>
            <a:r>
              <a:rPr lang="en-US" altLang="en-US" dirty="0"/>
              <a:t> </a:t>
            </a:r>
            <a:r>
              <a:rPr lang="en-US" altLang="en-US" dirty="0" err="1"/>
              <a:t>fiscale</a:t>
            </a:r>
            <a:r>
              <a:rPr lang="en-US" altLang="en-US" dirty="0"/>
              <a:t>;</a:t>
            </a:r>
          </a:p>
          <a:p>
            <a:pPr lvl="1"/>
            <a:r>
              <a:rPr lang="en-US" altLang="en-US" dirty="0"/>
              <a:t>al </a:t>
            </a:r>
            <a:r>
              <a:rPr lang="en-US" altLang="en-US" dirty="0" err="1">
                <a:solidFill>
                  <a:srgbClr val="FF0000"/>
                </a:solidFill>
              </a:rPr>
              <a:t>coordinamento</a:t>
            </a:r>
            <a:r>
              <a:rPr lang="en-US" altLang="en-US" dirty="0">
                <a:solidFill>
                  <a:srgbClr val="FF0000"/>
                </a:solidFill>
              </a:rPr>
              <a:t> </a:t>
            </a:r>
            <a:r>
              <a:rPr lang="en-US" altLang="en-US" dirty="0" err="1">
                <a:solidFill>
                  <a:srgbClr val="FF0000"/>
                </a:solidFill>
              </a:rPr>
              <a:t>tra</a:t>
            </a:r>
            <a:r>
              <a:rPr lang="en-US" altLang="en-US" dirty="0">
                <a:solidFill>
                  <a:srgbClr val="FF0000"/>
                </a:solidFill>
              </a:rPr>
              <a:t> le </a:t>
            </a:r>
            <a:r>
              <a:rPr lang="en-US" altLang="en-US" dirty="0" err="1">
                <a:solidFill>
                  <a:srgbClr val="FF0000"/>
                </a:solidFill>
              </a:rPr>
              <a:t>politiche</a:t>
            </a:r>
            <a:r>
              <a:rPr lang="en-US" altLang="en-US" dirty="0">
                <a:solidFill>
                  <a:srgbClr val="FF0000"/>
                </a:solidFill>
              </a:rPr>
              <a:t> di </a:t>
            </a:r>
            <a:r>
              <a:rPr lang="en-US" altLang="en-US" dirty="0" err="1">
                <a:solidFill>
                  <a:srgbClr val="FF0000"/>
                </a:solidFill>
              </a:rPr>
              <a:t>bilancio</a:t>
            </a:r>
            <a:r>
              <a:rPr lang="en-US" altLang="en-US" dirty="0"/>
              <a:t> e </a:t>
            </a:r>
            <a:r>
              <a:rPr lang="en-US" altLang="en-US" dirty="0" err="1"/>
              <a:t>all’eventuale</a:t>
            </a:r>
            <a:r>
              <a:rPr lang="en-US" altLang="en-US" dirty="0"/>
              <a:t> </a:t>
            </a:r>
            <a:r>
              <a:rPr lang="en-US" altLang="en-US" dirty="0" err="1"/>
              <a:t>coordinamento</a:t>
            </a:r>
            <a:r>
              <a:rPr lang="en-US" altLang="en-US" dirty="0"/>
              <a:t> di </a:t>
            </a:r>
            <a:r>
              <a:rPr lang="en-US" altLang="en-US" dirty="0" err="1"/>
              <a:t>queste</a:t>
            </a:r>
            <a:r>
              <a:rPr lang="en-US" altLang="en-US" dirty="0"/>
              <a:t> con la </a:t>
            </a:r>
            <a:r>
              <a:rPr lang="en-US" altLang="en-US" dirty="0" err="1"/>
              <a:t>politica</a:t>
            </a:r>
            <a:r>
              <a:rPr lang="en-US" altLang="en-US" dirty="0"/>
              <a:t> </a:t>
            </a:r>
            <a:r>
              <a:rPr lang="en-US" altLang="en-US" dirty="0" err="1"/>
              <a:t>monetaria</a:t>
            </a:r>
            <a:r>
              <a:rPr lang="en-US" altLang="en-US" dirty="0"/>
              <a:t> </a:t>
            </a:r>
            <a:r>
              <a:rPr lang="en-US" altLang="en-US" dirty="0" err="1"/>
              <a:t>d’insieme</a:t>
            </a:r>
            <a:r>
              <a:rPr lang="en-US" altLang="en-US" dirty="0"/>
              <a:t>, </a:t>
            </a:r>
            <a:r>
              <a:rPr lang="en-US" altLang="en-US" dirty="0" err="1"/>
              <a:t>che</a:t>
            </a:r>
            <a:r>
              <a:rPr lang="en-US" altLang="en-US" dirty="0"/>
              <a:t> come </a:t>
            </a:r>
            <a:r>
              <a:rPr lang="en-US" altLang="en-US" dirty="0" err="1"/>
              <a:t>vedremo</a:t>
            </a:r>
            <a:r>
              <a:rPr lang="en-US" altLang="en-US" dirty="0"/>
              <a:t> è </a:t>
            </a:r>
            <a:r>
              <a:rPr lang="en-US" altLang="en-US" dirty="0" err="1"/>
              <a:t>stata</a:t>
            </a:r>
            <a:r>
              <a:rPr lang="en-US" altLang="en-US" dirty="0"/>
              <a:t> </a:t>
            </a:r>
            <a:r>
              <a:rPr lang="en-US" altLang="en-US" dirty="0" err="1"/>
              <a:t>condotta</a:t>
            </a:r>
            <a:r>
              <a:rPr lang="en-US" altLang="en-US" dirty="0"/>
              <a:t> con </a:t>
            </a:r>
            <a:r>
              <a:rPr lang="en-US" altLang="en-US" dirty="0" err="1"/>
              <a:t>l’uso</a:t>
            </a:r>
            <a:r>
              <a:rPr lang="en-US" altLang="en-US" dirty="0"/>
              <a:t> di </a:t>
            </a:r>
            <a:r>
              <a:rPr lang="en-US" altLang="en-US" dirty="0" err="1"/>
              <a:t>misure</a:t>
            </a:r>
            <a:r>
              <a:rPr lang="en-US" altLang="en-US" dirty="0"/>
              <a:t> </a:t>
            </a:r>
            <a:r>
              <a:rPr lang="en-US" altLang="en-US" dirty="0" err="1"/>
              <a:t>straordinarie</a:t>
            </a:r>
            <a:r>
              <a:rPr lang="en-US" altLang="en-US" dirty="0"/>
              <a:t>, </a:t>
            </a:r>
            <a:r>
              <a:rPr lang="en-US" altLang="en-US" dirty="0" err="1"/>
              <a:t>oltre</a:t>
            </a:r>
            <a:r>
              <a:rPr lang="en-US" altLang="en-US" dirty="0"/>
              <a:t> al MES.</a:t>
            </a:r>
          </a:p>
          <a:p>
            <a:pPr lvl="0"/>
            <a:endParaRPr lang="en-US" altLang="en-US" dirty="0"/>
          </a:p>
        </p:txBody>
      </p:sp>
    </p:spTree>
    <p:extLst>
      <p:ext uri="{BB962C8B-B14F-4D97-AF65-F5344CB8AC3E}">
        <p14:creationId xmlns:p14="http://schemas.microsoft.com/office/powerpoint/2010/main" val="377967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spazio di Bilancio</a:t>
            </a:r>
            <a:endParaRPr lang="en-US" dirty="0"/>
          </a:p>
        </p:txBody>
      </p:sp>
      <p:pic>
        <p:nvPicPr>
          <p:cNvPr id="4" name="Immagine 3"/>
          <p:cNvPicPr>
            <a:picLocks noChangeAspect="1"/>
          </p:cNvPicPr>
          <p:nvPr/>
        </p:nvPicPr>
        <p:blipFill>
          <a:blip r:embed="rId2"/>
          <a:stretch>
            <a:fillRect/>
          </a:stretch>
        </p:blipFill>
        <p:spPr>
          <a:xfrm>
            <a:off x="2242184" y="2078066"/>
            <a:ext cx="6005703" cy="4487898"/>
          </a:xfrm>
          <a:prstGeom prst="rect">
            <a:avLst/>
          </a:prstGeom>
        </p:spPr>
      </p:pic>
      <p:sp>
        <p:nvSpPr>
          <p:cNvPr id="5" name="Segnaposto numero diapositiva 4"/>
          <p:cNvSpPr>
            <a:spLocks noGrp="1"/>
          </p:cNvSpPr>
          <p:nvPr>
            <p:ph type="sldNum" sz="quarter" idx="12"/>
          </p:nvPr>
        </p:nvSpPr>
        <p:spPr/>
        <p:txBody>
          <a:bodyPr/>
          <a:lstStyle/>
          <a:p>
            <a:fld id="{C31E2B66-C54D-4FE0-ABB5-06EDA5E25CF3}" type="slidenum">
              <a:rPr lang="en-US" smtClean="0"/>
              <a:t>4</a:t>
            </a:fld>
            <a:endParaRPr lang="en-US"/>
          </a:p>
        </p:txBody>
      </p:sp>
      <p:cxnSp>
        <p:nvCxnSpPr>
          <p:cNvPr id="6" name="Connettore 2 5"/>
          <p:cNvCxnSpPr/>
          <p:nvPr/>
        </p:nvCxnSpPr>
        <p:spPr>
          <a:xfrm>
            <a:off x="4453128" y="4334256"/>
            <a:ext cx="1837944" cy="25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291072" y="4267122"/>
            <a:ext cx="211226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dirty="0"/>
              <a:t>Rapporto debito/Pil costante</a:t>
            </a:r>
            <a:endParaRPr lang="en-US" dirty="0"/>
          </a:p>
        </p:txBody>
      </p:sp>
      <p:cxnSp>
        <p:nvCxnSpPr>
          <p:cNvPr id="9" name="Connettore 2 8"/>
          <p:cNvCxnSpPr/>
          <p:nvPr/>
        </p:nvCxnSpPr>
        <p:spPr>
          <a:xfrm>
            <a:off x="4663440" y="3154680"/>
            <a:ext cx="182880" cy="2743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852928" y="2508349"/>
            <a:ext cx="246888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a:t>Shock negativo, crisi =disavanzi primari</a:t>
            </a:r>
            <a:endParaRPr lang="en-US" dirty="0"/>
          </a:p>
        </p:txBody>
      </p:sp>
      <p:cxnSp>
        <p:nvCxnSpPr>
          <p:cNvPr id="12" name="Connettore 2 11"/>
          <p:cNvCxnSpPr/>
          <p:nvPr/>
        </p:nvCxnSpPr>
        <p:spPr>
          <a:xfrm>
            <a:off x="6766560" y="1947672"/>
            <a:ext cx="73152" cy="7223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5358385" y="2670048"/>
            <a:ext cx="1481327" cy="17373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957316" y="1035049"/>
            <a:ext cx="2779776"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dirty="0"/>
              <a:t>Tendenza del debito/PIL in presenza di shock negativi: limite esterno all’equilibrio</a:t>
            </a:r>
            <a:endParaRPr lang="en-US" dirty="0"/>
          </a:p>
        </p:txBody>
      </p:sp>
      <p:cxnSp>
        <p:nvCxnSpPr>
          <p:cNvPr id="17" name="Connettore diritto 16"/>
          <p:cNvCxnSpPr/>
          <p:nvPr/>
        </p:nvCxnSpPr>
        <p:spPr>
          <a:xfrm>
            <a:off x="6839712" y="2055278"/>
            <a:ext cx="0" cy="116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7706105" y="2363501"/>
            <a:ext cx="2999232" cy="646331"/>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t>Limite da non superare: oltre E</a:t>
            </a:r>
            <a:r>
              <a:rPr lang="it-IT" baseline="-25000" dirty="0"/>
              <a:t>1 </a:t>
            </a:r>
            <a:r>
              <a:rPr lang="it-IT" dirty="0"/>
              <a:t>il rapporto B/Y diverge</a:t>
            </a:r>
            <a:endParaRPr lang="en-US" dirty="0"/>
          </a:p>
        </p:txBody>
      </p:sp>
      <p:cxnSp>
        <p:nvCxnSpPr>
          <p:cNvPr id="20" name="Connettore 2 19"/>
          <p:cNvCxnSpPr/>
          <p:nvPr/>
        </p:nvCxnSpPr>
        <p:spPr>
          <a:xfrm flipH="1">
            <a:off x="6929628" y="2360612"/>
            <a:ext cx="767333" cy="267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3CE157C6-D853-474D-8DE4-FF41B6FFB282}"/>
              </a:ext>
            </a:extLst>
          </p:cNvPr>
          <p:cNvSpPr txBox="1"/>
          <p:nvPr/>
        </p:nvSpPr>
        <p:spPr>
          <a:xfrm>
            <a:off x="3462528" y="5545574"/>
            <a:ext cx="219456" cy="369332"/>
          </a:xfrm>
          <a:prstGeom prst="rect">
            <a:avLst/>
          </a:prstGeom>
          <a:noFill/>
        </p:spPr>
        <p:txBody>
          <a:bodyPr wrap="square" rtlCol="0">
            <a:spAutoFit/>
          </a:bodyPr>
          <a:lstStyle/>
          <a:p>
            <a:r>
              <a:rPr lang="it-IT" dirty="0">
                <a:highlight>
                  <a:srgbClr val="00FF00"/>
                </a:highlight>
              </a:rPr>
              <a:t>A</a:t>
            </a:r>
          </a:p>
        </p:txBody>
      </p:sp>
      <p:sp>
        <p:nvSpPr>
          <p:cNvPr id="8" name="CasellaDiTesto 7">
            <a:extLst>
              <a:ext uri="{FF2B5EF4-FFF2-40B4-BE49-F238E27FC236}">
                <a16:creationId xmlns:a16="http://schemas.microsoft.com/office/drawing/2014/main" id="{FBA021C8-936C-459B-A5A3-7789F53C073A}"/>
              </a:ext>
            </a:extLst>
          </p:cNvPr>
          <p:cNvSpPr txBox="1"/>
          <p:nvPr/>
        </p:nvSpPr>
        <p:spPr>
          <a:xfrm>
            <a:off x="9205721" y="5020511"/>
            <a:ext cx="2397760" cy="923330"/>
          </a:xfrm>
          <a:prstGeom prst="rect">
            <a:avLst/>
          </a:prstGeom>
          <a:noFill/>
          <a:ln w="28575">
            <a:solidFill>
              <a:srgbClr val="FF0000"/>
            </a:solidFill>
          </a:ln>
        </p:spPr>
        <p:txBody>
          <a:bodyPr wrap="square" rtlCol="0">
            <a:spAutoFit/>
          </a:bodyPr>
          <a:lstStyle/>
          <a:p>
            <a:r>
              <a:rPr lang="it-IT" b="1" dirty="0"/>
              <a:t>Lo spazio di bilancio sarà determinato dalla differenza tra r e g</a:t>
            </a:r>
          </a:p>
        </p:txBody>
      </p:sp>
      <p:cxnSp>
        <p:nvCxnSpPr>
          <p:cNvPr id="13" name="Connettore diritto 12">
            <a:extLst>
              <a:ext uri="{FF2B5EF4-FFF2-40B4-BE49-F238E27FC236}">
                <a16:creationId xmlns:a16="http://schemas.microsoft.com/office/drawing/2014/main" id="{175DA3E6-12F0-46DA-89B8-5C408F36FE2F}"/>
              </a:ext>
            </a:extLst>
          </p:cNvPr>
          <p:cNvCxnSpPr/>
          <p:nvPr/>
        </p:nvCxnSpPr>
        <p:spPr>
          <a:xfrm>
            <a:off x="6178216" y="2905626"/>
            <a:ext cx="0" cy="2639948"/>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863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C5E44-5485-4B8F-9A1F-ACB6781107DD}"/>
              </a:ext>
            </a:extLst>
          </p:cNvPr>
          <p:cNvSpPr>
            <a:spLocks noGrp="1"/>
          </p:cNvSpPr>
          <p:nvPr>
            <p:ph type="title"/>
          </p:nvPr>
        </p:nvSpPr>
        <p:spPr/>
        <p:txBody>
          <a:bodyPr>
            <a:normAutofit fontScale="90000"/>
          </a:bodyPr>
          <a:lstStyle/>
          <a:p>
            <a:r>
              <a:rPr lang="it-IT" dirty="0"/>
              <a:t>Si possono mantenere avanzi primari elevati per molti anni? In Italia è stato così, ma anche altrove</a:t>
            </a:r>
          </a:p>
        </p:txBody>
      </p:sp>
      <p:pic>
        <p:nvPicPr>
          <p:cNvPr id="5" name="Immagine 4">
            <a:extLst>
              <a:ext uri="{FF2B5EF4-FFF2-40B4-BE49-F238E27FC236}">
                <a16:creationId xmlns:a16="http://schemas.microsoft.com/office/drawing/2014/main" id="{4140E0AA-4818-4574-A0C6-F39B70D62E25}"/>
              </a:ext>
            </a:extLst>
          </p:cNvPr>
          <p:cNvPicPr>
            <a:picLocks noChangeAspect="1"/>
          </p:cNvPicPr>
          <p:nvPr/>
        </p:nvPicPr>
        <p:blipFill>
          <a:blip r:embed="rId2"/>
          <a:stretch>
            <a:fillRect/>
          </a:stretch>
        </p:blipFill>
        <p:spPr>
          <a:xfrm>
            <a:off x="2107594" y="1834816"/>
            <a:ext cx="7620502" cy="4837315"/>
          </a:xfrm>
          <a:prstGeom prst="rect">
            <a:avLst/>
          </a:prstGeom>
        </p:spPr>
      </p:pic>
      <p:sp>
        <p:nvSpPr>
          <p:cNvPr id="6" name="Rettangolo 5">
            <a:extLst>
              <a:ext uri="{FF2B5EF4-FFF2-40B4-BE49-F238E27FC236}">
                <a16:creationId xmlns:a16="http://schemas.microsoft.com/office/drawing/2014/main" id="{1426F017-3210-4F50-BD1C-C66E785AD1F0}"/>
              </a:ext>
            </a:extLst>
          </p:cNvPr>
          <p:cNvSpPr/>
          <p:nvPr/>
        </p:nvSpPr>
        <p:spPr>
          <a:xfrm>
            <a:off x="214563" y="4734342"/>
            <a:ext cx="1656348" cy="2123658"/>
          </a:xfrm>
          <a:prstGeom prst="rect">
            <a:avLst/>
          </a:prstGeom>
        </p:spPr>
        <p:txBody>
          <a:bodyPr wrap="square">
            <a:spAutoFit/>
          </a:bodyPr>
          <a:lstStyle/>
          <a:p>
            <a:r>
              <a:rPr lang="it-IT" sz="1200" dirty="0"/>
              <a:t>Sofia Bernardini, Carlo Cottarelli, Giampaolo Galli, Carlo Valdes (2019)</a:t>
            </a:r>
          </a:p>
          <a:p>
            <a:r>
              <a:rPr lang="it-IT" sz="1200" i="1" dirty="0"/>
              <a:t>La riduzione del debito pubblico: l’esperienza</a:t>
            </a:r>
          </a:p>
          <a:p>
            <a:r>
              <a:rPr lang="it-IT" sz="1200" i="1" dirty="0"/>
              <a:t>delle economie avanzate negli ultimi 70 anni</a:t>
            </a:r>
            <a:r>
              <a:rPr lang="it-IT" sz="1200" dirty="0"/>
              <a:t>, Rivista di Politica Economica, n.1/2019: 76 . </a:t>
            </a:r>
          </a:p>
        </p:txBody>
      </p:sp>
    </p:spTree>
    <p:extLst>
      <p:ext uri="{BB962C8B-B14F-4D97-AF65-F5344CB8AC3E}">
        <p14:creationId xmlns:p14="http://schemas.microsoft.com/office/powerpoint/2010/main" val="44979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6CAFD9-9318-4126-B94B-F4481E2470EC}"/>
              </a:ext>
            </a:extLst>
          </p:cNvPr>
          <p:cNvSpPr>
            <a:spLocks noGrp="1"/>
          </p:cNvSpPr>
          <p:nvPr>
            <p:ph type="title"/>
          </p:nvPr>
        </p:nvSpPr>
        <p:spPr/>
        <p:txBody>
          <a:bodyPr/>
          <a:lstStyle/>
          <a:p>
            <a:r>
              <a:rPr lang="it-IT" dirty="0"/>
              <a:t>La regola del debito è sostenibile?... Forse sì</a:t>
            </a:r>
          </a:p>
        </p:txBody>
      </p:sp>
      <p:pic>
        <p:nvPicPr>
          <p:cNvPr id="3" name="Immagine 2">
            <a:extLst>
              <a:ext uri="{FF2B5EF4-FFF2-40B4-BE49-F238E27FC236}">
                <a16:creationId xmlns:a16="http://schemas.microsoft.com/office/drawing/2014/main" id="{4D24533B-8574-4355-9F39-745450D5B2C3}"/>
              </a:ext>
            </a:extLst>
          </p:cNvPr>
          <p:cNvPicPr>
            <a:picLocks noChangeAspect="1"/>
          </p:cNvPicPr>
          <p:nvPr/>
        </p:nvPicPr>
        <p:blipFill>
          <a:blip r:embed="rId2"/>
          <a:stretch>
            <a:fillRect/>
          </a:stretch>
        </p:blipFill>
        <p:spPr>
          <a:xfrm>
            <a:off x="2833643" y="1877177"/>
            <a:ext cx="7624091" cy="4802187"/>
          </a:xfrm>
          <a:prstGeom prst="rect">
            <a:avLst/>
          </a:prstGeom>
        </p:spPr>
      </p:pic>
      <p:sp>
        <p:nvSpPr>
          <p:cNvPr id="4" name="CasellaDiTesto 3">
            <a:extLst>
              <a:ext uri="{FF2B5EF4-FFF2-40B4-BE49-F238E27FC236}">
                <a16:creationId xmlns:a16="http://schemas.microsoft.com/office/drawing/2014/main" id="{806FC5E0-E1FA-41F8-A8CC-AF73FE7BF278}"/>
              </a:ext>
            </a:extLst>
          </p:cNvPr>
          <p:cNvSpPr txBox="1"/>
          <p:nvPr/>
        </p:nvSpPr>
        <p:spPr>
          <a:xfrm>
            <a:off x="234616" y="6178216"/>
            <a:ext cx="2713121" cy="369332"/>
          </a:xfrm>
          <a:prstGeom prst="rect">
            <a:avLst/>
          </a:prstGeom>
          <a:noFill/>
        </p:spPr>
        <p:txBody>
          <a:bodyPr wrap="square" rtlCol="0">
            <a:spAutoFit/>
          </a:bodyPr>
          <a:lstStyle/>
          <a:p>
            <a:r>
              <a:rPr lang="it-IT" dirty="0"/>
              <a:t>Cfr. </a:t>
            </a:r>
            <a:r>
              <a:rPr lang="it-IT" dirty="0">
                <a:hlinkClick r:id="rId3"/>
              </a:rPr>
              <a:t>S. Bernardini</a:t>
            </a:r>
            <a:r>
              <a:rPr lang="it-IT" dirty="0"/>
              <a:t>, CPI, p.3</a:t>
            </a:r>
          </a:p>
        </p:txBody>
      </p:sp>
      <p:sp>
        <p:nvSpPr>
          <p:cNvPr id="5" name="CasellaDiTesto 4">
            <a:extLst>
              <a:ext uri="{FF2B5EF4-FFF2-40B4-BE49-F238E27FC236}">
                <a16:creationId xmlns:a16="http://schemas.microsoft.com/office/drawing/2014/main" id="{58B2EB53-0A48-4E35-B1F8-7568DC61AF56}"/>
              </a:ext>
            </a:extLst>
          </p:cNvPr>
          <p:cNvSpPr txBox="1"/>
          <p:nvPr/>
        </p:nvSpPr>
        <p:spPr>
          <a:xfrm>
            <a:off x="6556999" y="1530017"/>
            <a:ext cx="511554" cy="253916"/>
          </a:xfrm>
          <a:prstGeom prst="rect">
            <a:avLst/>
          </a:prstGeom>
          <a:noFill/>
        </p:spPr>
        <p:txBody>
          <a:bodyPr wrap="square" rtlCol="0">
            <a:spAutoFit/>
          </a:bodyPr>
          <a:lstStyle/>
          <a:p>
            <a:r>
              <a:rPr lang="it-IT" sz="1050" b="1" dirty="0">
                <a:solidFill>
                  <a:srgbClr val="FF0000"/>
                </a:solidFill>
              </a:rPr>
              <a:t>154,9</a:t>
            </a:r>
          </a:p>
        </p:txBody>
      </p:sp>
      <p:cxnSp>
        <p:nvCxnSpPr>
          <p:cNvPr id="7" name="Connettore diritto 6">
            <a:extLst>
              <a:ext uri="{FF2B5EF4-FFF2-40B4-BE49-F238E27FC236}">
                <a16:creationId xmlns:a16="http://schemas.microsoft.com/office/drawing/2014/main" id="{DD3E1FBB-87CB-4403-913A-21713D48721B}"/>
              </a:ext>
            </a:extLst>
          </p:cNvPr>
          <p:cNvCxnSpPr>
            <a:cxnSpLocks/>
          </p:cNvCxnSpPr>
          <p:nvPr/>
        </p:nvCxnSpPr>
        <p:spPr>
          <a:xfrm flipV="1">
            <a:off x="6888480" y="1743456"/>
            <a:ext cx="0" cy="4185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7A6A16C3-0A5B-49F9-B634-A373CBC77A74}"/>
              </a:ext>
            </a:extLst>
          </p:cNvPr>
          <p:cNvCxnSpPr>
            <a:cxnSpLocks/>
          </p:cNvCxnSpPr>
          <p:nvPr/>
        </p:nvCxnSpPr>
        <p:spPr>
          <a:xfrm flipV="1">
            <a:off x="7068553" y="1877177"/>
            <a:ext cx="0" cy="4052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85219F07-D7DB-4E13-A81E-FF8E44415445}"/>
              </a:ext>
            </a:extLst>
          </p:cNvPr>
          <p:cNvCxnSpPr/>
          <p:nvPr/>
        </p:nvCxnSpPr>
        <p:spPr>
          <a:xfrm flipV="1">
            <a:off x="7268464" y="2507488"/>
            <a:ext cx="0" cy="34218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B776C455-E0A4-4E1D-9313-01B61CDBE3B1}"/>
              </a:ext>
            </a:extLst>
          </p:cNvPr>
          <p:cNvSpPr txBox="1"/>
          <p:nvPr/>
        </p:nvSpPr>
        <p:spPr>
          <a:xfrm>
            <a:off x="6845288" y="1684808"/>
            <a:ext cx="511554" cy="253916"/>
          </a:xfrm>
          <a:prstGeom prst="rect">
            <a:avLst/>
          </a:prstGeom>
          <a:noFill/>
        </p:spPr>
        <p:txBody>
          <a:bodyPr wrap="square" rtlCol="0">
            <a:spAutoFit/>
          </a:bodyPr>
          <a:lstStyle/>
          <a:p>
            <a:r>
              <a:rPr lang="it-IT" sz="1050" b="1" dirty="0">
                <a:solidFill>
                  <a:srgbClr val="FF0000"/>
                </a:solidFill>
              </a:rPr>
              <a:t>150,3</a:t>
            </a:r>
          </a:p>
        </p:txBody>
      </p:sp>
      <p:sp>
        <p:nvSpPr>
          <p:cNvPr id="12" name="CasellaDiTesto 11">
            <a:extLst>
              <a:ext uri="{FF2B5EF4-FFF2-40B4-BE49-F238E27FC236}">
                <a16:creationId xmlns:a16="http://schemas.microsoft.com/office/drawing/2014/main" id="{F9F2D40F-44B0-463F-9152-4BC043442444}"/>
              </a:ext>
            </a:extLst>
          </p:cNvPr>
          <p:cNvSpPr txBox="1"/>
          <p:nvPr/>
        </p:nvSpPr>
        <p:spPr>
          <a:xfrm>
            <a:off x="7248626" y="2333908"/>
            <a:ext cx="511554" cy="253916"/>
          </a:xfrm>
          <a:prstGeom prst="rect">
            <a:avLst/>
          </a:prstGeom>
          <a:noFill/>
        </p:spPr>
        <p:txBody>
          <a:bodyPr wrap="square" rtlCol="0">
            <a:spAutoFit/>
          </a:bodyPr>
          <a:lstStyle/>
          <a:p>
            <a:r>
              <a:rPr lang="it-IT" sz="1050" b="1" dirty="0">
                <a:solidFill>
                  <a:srgbClr val="FF0000"/>
                </a:solidFill>
              </a:rPr>
              <a:t>145,5</a:t>
            </a:r>
          </a:p>
        </p:txBody>
      </p:sp>
      <p:sp>
        <p:nvSpPr>
          <p:cNvPr id="16" name="Freccia a sinistra 15">
            <a:extLst>
              <a:ext uri="{FF2B5EF4-FFF2-40B4-BE49-F238E27FC236}">
                <a16:creationId xmlns:a16="http://schemas.microsoft.com/office/drawing/2014/main" id="{A8C9BB22-00FE-4D60-B884-BD4DFFBA6856}"/>
              </a:ext>
            </a:extLst>
          </p:cNvPr>
          <p:cNvSpPr/>
          <p:nvPr/>
        </p:nvSpPr>
        <p:spPr>
          <a:xfrm>
            <a:off x="7760180" y="2722880"/>
            <a:ext cx="2464842" cy="1190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Tuttavia quello che è successo….</a:t>
            </a:r>
          </a:p>
        </p:txBody>
      </p:sp>
    </p:spTree>
    <p:extLst>
      <p:ext uri="{BB962C8B-B14F-4D97-AF65-F5344CB8AC3E}">
        <p14:creationId xmlns:p14="http://schemas.microsoft.com/office/powerpoint/2010/main" val="15893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ECD147-977A-480F-A23D-9EB71951A056}"/>
              </a:ext>
            </a:extLst>
          </p:cNvPr>
          <p:cNvSpPr>
            <a:spLocks noGrp="1"/>
          </p:cNvSpPr>
          <p:nvPr>
            <p:ph type="title"/>
          </p:nvPr>
        </p:nvSpPr>
        <p:spPr/>
        <p:txBody>
          <a:bodyPr/>
          <a:lstStyle/>
          <a:p>
            <a:r>
              <a:rPr lang="it-IT" dirty="0"/>
              <a:t>Politiche di bilancio, debito e funzioni della PE</a:t>
            </a:r>
          </a:p>
        </p:txBody>
      </p:sp>
      <p:sp>
        <p:nvSpPr>
          <p:cNvPr id="3" name="Segnaposto contenuto 2">
            <a:extLst>
              <a:ext uri="{FF2B5EF4-FFF2-40B4-BE49-F238E27FC236}">
                <a16:creationId xmlns:a16="http://schemas.microsoft.com/office/drawing/2014/main" id="{C0E5A445-911D-4406-8766-FBA00A0C2E99}"/>
              </a:ext>
            </a:extLst>
          </p:cNvPr>
          <p:cNvSpPr>
            <a:spLocks noGrp="1"/>
          </p:cNvSpPr>
          <p:nvPr>
            <p:ph idx="1"/>
          </p:nvPr>
        </p:nvSpPr>
        <p:spPr>
          <a:xfrm>
            <a:off x="801624" y="1402969"/>
            <a:ext cx="10515600" cy="4351338"/>
          </a:xfrm>
        </p:spPr>
        <p:txBody>
          <a:bodyPr/>
          <a:lstStyle/>
          <a:p>
            <a:r>
              <a:rPr lang="it-IT" dirty="0"/>
              <a:t>In economia chiusa (Italia) la modalità con cui si finanzia la spesa pubblica è importante anche per le funzioni della PE:</a:t>
            </a:r>
          </a:p>
        </p:txBody>
      </p:sp>
      <p:graphicFrame>
        <p:nvGraphicFramePr>
          <p:cNvPr id="4" name="Tabella 3">
            <a:extLst>
              <a:ext uri="{FF2B5EF4-FFF2-40B4-BE49-F238E27FC236}">
                <a16:creationId xmlns:a16="http://schemas.microsoft.com/office/drawing/2014/main" id="{E70DDFAD-C339-4096-8B68-1C3EC1430ECB}"/>
              </a:ext>
            </a:extLst>
          </p:cNvPr>
          <p:cNvGraphicFramePr>
            <a:graphicFrameLocks noGrp="1"/>
          </p:cNvGraphicFramePr>
          <p:nvPr>
            <p:extLst>
              <p:ext uri="{D42A27DB-BD31-4B8C-83A1-F6EECF244321}">
                <p14:modId xmlns:p14="http://schemas.microsoft.com/office/powerpoint/2010/main" val="1990558368"/>
              </p:ext>
            </p:extLst>
          </p:nvPr>
        </p:nvGraphicFramePr>
        <p:xfrm>
          <a:off x="719328" y="2542032"/>
          <a:ext cx="10753344" cy="4028440"/>
        </p:xfrm>
        <a:graphic>
          <a:graphicData uri="http://schemas.openxmlformats.org/drawingml/2006/table">
            <a:tbl>
              <a:tblPr firstRow="1" bandRow="1">
                <a:tableStyleId>{5C22544A-7EE6-4342-B048-85BDC9FD1C3A}</a:tableStyleId>
              </a:tblPr>
              <a:tblGrid>
                <a:gridCol w="3584448">
                  <a:extLst>
                    <a:ext uri="{9D8B030D-6E8A-4147-A177-3AD203B41FA5}">
                      <a16:colId xmlns:a16="http://schemas.microsoft.com/office/drawing/2014/main" val="4153229223"/>
                    </a:ext>
                  </a:extLst>
                </a:gridCol>
                <a:gridCol w="3584448">
                  <a:extLst>
                    <a:ext uri="{9D8B030D-6E8A-4147-A177-3AD203B41FA5}">
                      <a16:colId xmlns:a16="http://schemas.microsoft.com/office/drawing/2014/main" val="567295621"/>
                    </a:ext>
                  </a:extLst>
                </a:gridCol>
                <a:gridCol w="3584448">
                  <a:extLst>
                    <a:ext uri="{9D8B030D-6E8A-4147-A177-3AD203B41FA5}">
                      <a16:colId xmlns:a16="http://schemas.microsoft.com/office/drawing/2014/main" val="3221665930"/>
                    </a:ext>
                  </a:extLst>
                </a:gridCol>
              </a:tblGrid>
              <a:tr h="370840">
                <a:tc>
                  <a:txBody>
                    <a:bodyPr/>
                    <a:lstStyle/>
                    <a:p>
                      <a:r>
                        <a:rPr lang="it-IT" dirty="0"/>
                        <a:t>Allocazione</a:t>
                      </a:r>
                    </a:p>
                  </a:txBody>
                  <a:tcPr/>
                </a:tc>
                <a:tc>
                  <a:txBody>
                    <a:bodyPr/>
                    <a:lstStyle/>
                    <a:p>
                      <a:r>
                        <a:rPr lang="it-IT" dirty="0"/>
                        <a:t>Redistribuzione</a:t>
                      </a:r>
                    </a:p>
                  </a:txBody>
                  <a:tcPr/>
                </a:tc>
                <a:tc>
                  <a:txBody>
                    <a:bodyPr/>
                    <a:lstStyle/>
                    <a:p>
                      <a:r>
                        <a:rPr lang="it-IT" dirty="0"/>
                        <a:t>Stabilizzazione</a:t>
                      </a:r>
                    </a:p>
                  </a:txBody>
                  <a:tcPr/>
                </a:tc>
                <a:extLst>
                  <a:ext uri="{0D108BD9-81ED-4DB2-BD59-A6C34878D82A}">
                    <a16:rowId xmlns:a16="http://schemas.microsoft.com/office/drawing/2014/main" val="2477950074"/>
                  </a:ext>
                </a:extLst>
              </a:tr>
              <a:tr h="370840">
                <a:tc>
                  <a:txBody>
                    <a:bodyPr/>
                    <a:lstStyle/>
                    <a:p>
                      <a:pPr algn="ctr"/>
                      <a:r>
                        <a:rPr lang="it-IT" dirty="0"/>
                        <a:t>Vale circa 350 miliardi di €/anno per produzione di servizi pubblici e relativi investimenti. </a:t>
                      </a:r>
                      <a:r>
                        <a:rPr lang="it-IT" u="sng" dirty="0"/>
                        <a:t>Qui per il ricorso al debito si fa riferimento alla</a:t>
                      </a:r>
                      <a:r>
                        <a:rPr lang="it-IT" dirty="0"/>
                        <a:t> </a:t>
                      </a:r>
                      <a:r>
                        <a:rPr lang="it-IT" b="1" dirty="0"/>
                        <a:t>Regola Aurea di </a:t>
                      </a:r>
                      <a:r>
                        <a:rPr lang="it-IT" b="1" dirty="0" err="1"/>
                        <a:t>Musgrave</a:t>
                      </a:r>
                      <a:r>
                        <a:rPr lang="it-IT" b="1" dirty="0"/>
                        <a:t> </a:t>
                      </a:r>
                      <a:r>
                        <a:rPr lang="it-IT" dirty="0"/>
                        <a:t>secondo la quale gli investimenti pubblici con debito sono ammessi solo se il loro rendimento in termini di entrate tributarie intertemporali è superiore alla spesa</a:t>
                      </a:r>
                    </a:p>
                  </a:txBody>
                  <a:tcPr/>
                </a:tc>
                <a:tc>
                  <a:txBody>
                    <a:bodyPr/>
                    <a:lstStyle/>
                    <a:p>
                      <a:r>
                        <a:rPr lang="it-IT" dirty="0"/>
                        <a:t>Vale circa 400 miliardi di €/anno per pensioni, assistenza, sollievi in condizioni particolari, interessi. Avviene principalmente con strumenti tributari, anche se la progressività delle imposte è molto imperfetta in Italia. </a:t>
                      </a:r>
                      <a:r>
                        <a:rPr lang="it-IT" u="sng" dirty="0"/>
                        <a:t>Qui il finanziamento con debito porterebbe ad effetti incerti e a instabilità finanziaria</a:t>
                      </a:r>
                      <a:r>
                        <a:rPr lang="it-IT" dirty="0"/>
                        <a:t>.</a:t>
                      </a:r>
                    </a:p>
                  </a:txBody>
                  <a:tcPr/>
                </a:tc>
                <a:tc>
                  <a:txBody>
                    <a:bodyPr/>
                    <a:lstStyle/>
                    <a:p>
                      <a:r>
                        <a:rPr lang="it-IT" dirty="0"/>
                        <a:t>Si tratta di un mix di interventi discrezionali a supporto degli stabilizzatori automatici principalmente con riduzione di imposte e aumento della spesa pubblica per servizi e investimenti. </a:t>
                      </a:r>
                      <a:r>
                        <a:rPr lang="it-IT" u="sng" dirty="0"/>
                        <a:t>Se finanziato con debito porta a instabilità futura a causa dell’accumulo degli interessi</a:t>
                      </a:r>
                      <a:r>
                        <a:rPr lang="it-IT" dirty="0"/>
                        <a:t>. Se si ottiene però un accumulo di capitale pubblico tale da contrastare il peso degli interessi, il debito va bene.</a:t>
                      </a:r>
                    </a:p>
                  </a:txBody>
                  <a:tcPr/>
                </a:tc>
                <a:extLst>
                  <a:ext uri="{0D108BD9-81ED-4DB2-BD59-A6C34878D82A}">
                    <a16:rowId xmlns:a16="http://schemas.microsoft.com/office/drawing/2014/main" val="202124574"/>
                  </a:ext>
                </a:extLst>
              </a:tr>
            </a:tbl>
          </a:graphicData>
        </a:graphic>
      </p:graphicFrame>
    </p:spTree>
    <p:extLst>
      <p:ext uri="{BB962C8B-B14F-4D97-AF65-F5344CB8AC3E}">
        <p14:creationId xmlns:p14="http://schemas.microsoft.com/office/powerpoint/2010/main" val="128485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it-IT" altLang="en-US"/>
              <a:t>Quali strumenti rimangono a disposizione per mantenere costante il rapporto debito/Pil, ma soprattutto per ridurre B/PIL? </a:t>
            </a:r>
          </a:p>
        </p:txBody>
      </p:sp>
      <p:sp>
        <p:nvSpPr>
          <p:cNvPr id="33795" name="Rectangle 3"/>
          <p:cNvSpPr>
            <a:spLocks noGrp="1" noChangeArrowheads="1"/>
          </p:cNvSpPr>
          <p:nvPr>
            <p:ph type="body" idx="1"/>
          </p:nvPr>
        </p:nvSpPr>
        <p:spPr/>
        <p:txBody>
          <a:bodyPr>
            <a:normAutofit/>
          </a:bodyPr>
          <a:lstStyle/>
          <a:p>
            <a:r>
              <a:rPr lang="it-IT" altLang="en-US" dirty="0">
                <a:solidFill>
                  <a:srgbClr val="FF0000"/>
                </a:solidFill>
              </a:rPr>
              <a:t>Garantire avanzi primari</a:t>
            </a:r>
            <a:r>
              <a:rPr lang="it-IT" altLang="en-US" dirty="0"/>
              <a:t>, ovviamente possibile solo in periodi non di crisi</a:t>
            </a:r>
          </a:p>
          <a:p>
            <a:r>
              <a:rPr lang="it-IT" altLang="en-US" dirty="0">
                <a:solidFill>
                  <a:srgbClr val="FF0000"/>
                </a:solidFill>
              </a:rPr>
              <a:t>Variazione della base monetaria</a:t>
            </a:r>
            <a:r>
              <a:rPr lang="it-IT" altLang="en-US" dirty="0"/>
              <a:t> è ora preclusa dall’esistenza di una Banca Centrale Europea (ma Quantitative </a:t>
            </a:r>
            <a:r>
              <a:rPr lang="it-IT" altLang="en-US" dirty="0" err="1"/>
              <a:t>Easing</a:t>
            </a:r>
            <a:r>
              <a:rPr lang="it-IT" altLang="en-US" dirty="0"/>
              <a:t> e politiche non convenzionali) - </a:t>
            </a:r>
            <a:r>
              <a:rPr lang="it-IT" altLang="en-US" i="1" dirty="0">
                <a:solidFill>
                  <a:srgbClr val="FF0000"/>
                </a:solidFill>
              </a:rPr>
              <a:t>Politiche monetarie accomodanti</a:t>
            </a:r>
            <a:endParaRPr lang="it-IT" altLang="en-US" dirty="0"/>
          </a:p>
          <a:p>
            <a:r>
              <a:rPr lang="it-IT" altLang="en-US" dirty="0">
                <a:solidFill>
                  <a:srgbClr val="FF0000"/>
                </a:solidFill>
              </a:rPr>
              <a:t>Controllo dei tassi d’interesse </a:t>
            </a:r>
            <a:r>
              <a:rPr lang="it-IT" altLang="en-US" dirty="0"/>
              <a:t>è indispensabile per evitare incrementi della spesa per interessi (r), poco controllabile dalle Autorità di politica economica</a:t>
            </a:r>
          </a:p>
          <a:p>
            <a:r>
              <a:rPr lang="it-IT" altLang="en-US" dirty="0"/>
              <a:t>L’unico modo per ridurre l’incidenza del debito è stimolare la crescita economica - </a:t>
            </a:r>
            <a:r>
              <a:rPr lang="it-IT" altLang="en-US" i="1" dirty="0">
                <a:solidFill>
                  <a:srgbClr val="FF0000"/>
                </a:solidFill>
              </a:rPr>
              <a:t>Politiche di crescita del reddito</a:t>
            </a:r>
            <a:r>
              <a:rPr lang="it-IT" altLang="en-US" dirty="0"/>
              <a:t>…</a:t>
            </a:r>
          </a:p>
          <a:p>
            <a:endParaRPr lang="it-IT" altLang="en-US" dirty="0"/>
          </a:p>
          <a:p>
            <a:endParaRPr lang="it-IT" altLang="en-US" dirty="0"/>
          </a:p>
        </p:txBody>
      </p:sp>
    </p:spTree>
    <p:extLst>
      <p:ext uri="{BB962C8B-B14F-4D97-AF65-F5344CB8AC3E}">
        <p14:creationId xmlns:p14="http://schemas.microsoft.com/office/powerpoint/2010/main" val="348609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ltLang="en-US" dirty="0"/>
              <a:t>Quali politiche per accrescere il reddito? … altrimenti estrema ratio</a:t>
            </a:r>
          </a:p>
        </p:txBody>
      </p:sp>
      <p:sp>
        <p:nvSpPr>
          <p:cNvPr id="12291" name="Rectangle 3"/>
          <p:cNvSpPr>
            <a:spLocks noGrp="1" noChangeArrowheads="1"/>
          </p:cNvSpPr>
          <p:nvPr>
            <p:ph type="body" idx="1"/>
          </p:nvPr>
        </p:nvSpPr>
        <p:spPr>
          <a:xfrm>
            <a:off x="838200" y="1825624"/>
            <a:ext cx="10515600" cy="4526407"/>
          </a:xfrm>
        </p:spPr>
        <p:txBody>
          <a:bodyPr>
            <a:normAutofit fontScale="70000" lnSpcReduction="20000"/>
          </a:bodyPr>
          <a:lstStyle/>
          <a:p>
            <a:r>
              <a:rPr lang="it-IT" altLang="en-US" dirty="0"/>
              <a:t>Spesa per </a:t>
            </a:r>
            <a:r>
              <a:rPr lang="it-IT" altLang="en-US" b="1" dirty="0"/>
              <a:t>grandi opere </a:t>
            </a:r>
            <a:r>
              <a:rPr lang="it-IT" altLang="en-US" dirty="0"/>
              <a:t>(PNRR)? Limiti del debito e poco praticabili in Italia (negli ultimi 15 anni per le infrastrutture di trasporto sono stati impegnati 21 miliardi, ma l’ammontare in opere completate è stato di 1,7 miliardi – </a:t>
            </a:r>
            <a:r>
              <a:rPr lang="it-IT" altLang="en-US" i="1" dirty="0"/>
              <a:t>Fonte Il Sole24ore, 30 marzo 2021</a:t>
            </a:r>
            <a:r>
              <a:rPr lang="it-IT" altLang="en-US" dirty="0"/>
              <a:t>).</a:t>
            </a:r>
          </a:p>
          <a:p>
            <a:r>
              <a:rPr lang="it-IT" altLang="en-US" dirty="0"/>
              <a:t>Investimenti in </a:t>
            </a:r>
            <a:r>
              <a:rPr lang="it-IT" altLang="en-US" b="1" dirty="0"/>
              <a:t>Formazione e R&amp;S</a:t>
            </a:r>
            <a:r>
              <a:rPr lang="it-IT" altLang="en-US" dirty="0"/>
              <a:t>? Limiti del debito: la spesa è stata tagliata (8 miliardi)</a:t>
            </a:r>
          </a:p>
          <a:p>
            <a:r>
              <a:rPr lang="it-IT" altLang="en-US" dirty="0"/>
              <a:t>Quindi occorre riformare: le regole = </a:t>
            </a:r>
            <a:r>
              <a:rPr lang="it-IT" altLang="en-US" b="1" dirty="0"/>
              <a:t>minore burocrazia</a:t>
            </a:r>
            <a:r>
              <a:rPr lang="it-IT" altLang="en-US" dirty="0"/>
              <a:t>? Tempi lunghi…</a:t>
            </a:r>
          </a:p>
          <a:p>
            <a:r>
              <a:rPr lang="it-IT" altLang="en-US" dirty="0"/>
              <a:t>La </a:t>
            </a:r>
            <a:r>
              <a:rPr lang="it-IT" altLang="en-US" b="1" dirty="0"/>
              <a:t>struttura dimensionale delle imprese</a:t>
            </a:r>
            <a:r>
              <a:rPr lang="it-IT" altLang="en-US" dirty="0"/>
              <a:t>: imprese + grandi= maggiori investimenti in R&amp;S, perché maggiore produttività (+30% rispetto alle piccole con meno di 50 addetti e maggiori profitti), in Italia però le imprese sono piccole (1 impresa con + di 250 addetti  ogni 350 piccole con meno di 50 addetti, tale rapporto scende a 1/40 in Germania!)….</a:t>
            </a:r>
          </a:p>
          <a:p>
            <a:r>
              <a:rPr lang="it-IT" altLang="en-US" dirty="0"/>
              <a:t>…. Occorre interrompere il </a:t>
            </a:r>
            <a:r>
              <a:rPr lang="it-IT" altLang="en-US" b="1" dirty="0"/>
              <a:t>circolo vizioso specializzazione “italiana” </a:t>
            </a:r>
            <a:r>
              <a:rPr lang="it-IT" altLang="en-US" dirty="0"/>
              <a:t>– piccola impresa – scarsi investimenti-settori tradizionali (… ma il Governo sta proponendo il liceo del Made in </a:t>
            </a:r>
            <a:r>
              <a:rPr lang="it-IT" altLang="en-US" dirty="0" err="1"/>
              <a:t>Italy</a:t>
            </a:r>
            <a:r>
              <a:rPr lang="it-IT" altLang="en-US" dirty="0"/>
              <a:t>).</a:t>
            </a:r>
          </a:p>
          <a:p>
            <a:r>
              <a:rPr lang="it-IT" altLang="en-US" dirty="0"/>
              <a:t>….</a:t>
            </a:r>
          </a:p>
          <a:p>
            <a:r>
              <a:rPr lang="it-IT" altLang="en-US" u="sng" dirty="0"/>
              <a:t>Estrema ratio</a:t>
            </a:r>
            <a:r>
              <a:rPr lang="it-IT" altLang="en-US" dirty="0"/>
              <a:t>: </a:t>
            </a:r>
            <a:r>
              <a:rPr lang="it-IT" altLang="en-US" dirty="0">
                <a:solidFill>
                  <a:srgbClr val="FF0000"/>
                </a:solidFill>
              </a:rPr>
              <a:t>ripudio del debito </a:t>
            </a:r>
            <a:r>
              <a:rPr lang="it-IT" altLang="en-US" dirty="0"/>
              <a:t>(default) o parziale ripudio del debito (ma ne seguono problemi di credibilità e di rifinanziamento)</a:t>
            </a:r>
          </a:p>
        </p:txBody>
      </p:sp>
    </p:spTree>
    <p:extLst>
      <p:ext uri="{BB962C8B-B14F-4D97-AF65-F5344CB8AC3E}">
        <p14:creationId xmlns:p14="http://schemas.microsoft.com/office/powerpoint/2010/main" val="41762198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7998</TotalTime>
  <Words>4268</Words>
  <Application>Microsoft Office PowerPoint</Application>
  <PresentationFormat>Widescreen</PresentationFormat>
  <Paragraphs>268</Paragraphs>
  <Slides>39</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39</vt:i4>
      </vt:variant>
    </vt:vector>
  </HeadingPairs>
  <TitlesOfParts>
    <vt:vector size="48" baseType="lpstr">
      <vt:lpstr>Arial</vt:lpstr>
      <vt:lpstr>ArialMT</vt:lpstr>
      <vt:lpstr>Calibri</vt:lpstr>
      <vt:lpstr>Calibri Light</vt:lpstr>
      <vt:lpstr>Cambria Math</vt:lpstr>
      <vt:lpstr>freight-text-pro</vt:lpstr>
      <vt:lpstr>jaf-bernina-sans</vt:lpstr>
      <vt:lpstr>Wingdings</vt:lpstr>
      <vt:lpstr>Tema di Office</vt:lpstr>
      <vt:lpstr>Politiche di Bilancio</vt:lpstr>
      <vt:lpstr>Lo spazio di bilancio</vt:lpstr>
      <vt:lpstr>Lo spazio di bilancio</vt:lpstr>
      <vt:lpstr>Lo spazio di Bilancio</vt:lpstr>
      <vt:lpstr>Si possono mantenere avanzi primari elevati per molti anni? In Italia è stato così, ma anche altrove</vt:lpstr>
      <vt:lpstr>La regola del debito è sostenibile?... Forse sì</vt:lpstr>
      <vt:lpstr>Politiche di bilancio, debito e funzioni della PE</vt:lpstr>
      <vt:lpstr>Quali strumenti rimangono a disposizione per mantenere costante il rapporto debito/Pil, ma soprattutto per ridurre B/PIL? </vt:lpstr>
      <vt:lpstr>Quali politiche per accrescere il reddito? … altrimenti estrema ratio</vt:lpstr>
      <vt:lpstr>Quindi non tutto il debito è problematico. La natura del debito e la sua composizione in Italia</vt:lpstr>
      <vt:lpstr>Presentazione standard di PowerPoint</vt:lpstr>
      <vt:lpstr>Qual è il peso degli interessi?</vt:lpstr>
      <vt:lpstr>Chi detiene il debito pubblico?</vt:lpstr>
      <vt:lpstr>Struttura e ammontare del debito nel 2022 (miliardi e in %)</vt:lpstr>
      <vt:lpstr>In Europa chi detiene il debito dei paesi più indebitati?</vt:lpstr>
      <vt:lpstr>Debito pubblico, un problema mondiale</vt:lpstr>
      <vt:lpstr>Coordinamento internazionale</vt:lpstr>
      <vt:lpstr>Il coordinamento internazionale: un riepilogo</vt:lpstr>
      <vt:lpstr>La Politica di Bilancio in economia aperta: Cambi fissi e flessibili e Politica fiscale in una piccola economia e in un’area vasta</vt:lpstr>
      <vt:lpstr>Il caso dell’Eurozona: un riassunto</vt:lpstr>
      <vt:lpstr>Come si trasmette uno shock negativo all’interno dell’Eurozona?</vt:lpstr>
      <vt:lpstr>Istituzioni per il governo della politica di bilancio e le regole</vt:lpstr>
      <vt:lpstr>Le politiche di bilancio in ambito internazionale</vt:lpstr>
      <vt:lpstr>Le regole fiscali nel mondo (fonte FMI)</vt:lpstr>
      <vt:lpstr>I criteri generali delle regole di bilancio</vt:lpstr>
      <vt:lpstr>Quali tipi di regole?</vt:lpstr>
      <vt:lpstr>Le regole funzionano?</vt:lpstr>
      <vt:lpstr>Fiscal stance (Orientamento fiscale) e risultati per l’Italia</vt:lpstr>
      <vt:lpstr>E negli altri Paesi com’è andata?</vt:lpstr>
      <vt:lpstr>Le Istituzioni di controllo e il problema delle crisi dei debiti pubblici </vt:lpstr>
      <vt:lpstr>Le istituzioni di bilancio e il controllo</vt:lpstr>
      <vt:lpstr>Gli Uffici di Bilancio e il controllo sulle regole</vt:lpstr>
      <vt:lpstr>Approvato dal Governo il DOCUMENTO DI ECONOMIA E FINANZA 2023 (11 aprile)</vt:lpstr>
      <vt:lpstr>… e per evitare le crisi derivanti dal debito sovrano in mancanza degli interventi della BCE</vt:lpstr>
      <vt:lpstr>Il Meccanismo Europeo di Stabilità </vt:lpstr>
      <vt:lpstr>Il ruolo del MES</vt:lpstr>
      <vt:lpstr>La questione della riforma e la mancata ratifica dell’Italia</vt:lpstr>
      <vt:lpstr>Le linee di credito e i problemi del debito sovrano</vt:lpstr>
      <vt:lpstr>L’UE e la mancanza di un congruente bilancio federale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Politiche di Bilancio in economia aperta</dc:title>
  <dc:creator>CHIES LAURA</dc:creator>
  <cp:lastModifiedBy>CHIES LAURA</cp:lastModifiedBy>
  <cp:revision>113</cp:revision>
  <dcterms:created xsi:type="dcterms:W3CDTF">2021-04-09T09:05:30Z</dcterms:created>
  <dcterms:modified xsi:type="dcterms:W3CDTF">2023-04-13T07:05:21Z</dcterms:modified>
</cp:coreProperties>
</file>