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0" r:id="rId3"/>
    <p:sldId id="283" r:id="rId4"/>
    <p:sldId id="258" r:id="rId5"/>
    <p:sldId id="287" r:id="rId6"/>
    <p:sldId id="259" r:id="rId7"/>
    <p:sldId id="260" r:id="rId8"/>
    <p:sldId id="27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2" r:id="rId20"/>
    <p:sldId id="276" r:id="rId21"/>
    <p:sldId id="312" r:id="rId22"/>
    <p:sldId id="278" r:id="rId23"/>
    <p:sldId id="293" r:id="rId24"/>
    <p:sldId id="292" r:id="rId25"/>
    <p:sldId id="291" r:id="rId26"/>
    <p:sldId id="294" r:id="rId27"/>
    <p:sldId id="295" r:id="rId28"/>
    <p:sldId id="296" r:id="rId29"/>
    <p:sldId id="273" r:id="rId30"/>
    <p:sldId id="274" r:id="rId31"/>
    <p:sldId id="297" r:id="rId32"/>
    <p:sldId id="279" r:id="rId33"/>
    <p:sldId id="302" r:id="rId34"/>
    <p:sldId id="303" r:id="rId35"/>
    <p:sldId id="304" r:id="rId36"/>
    <p:sldId id="298" r:id="rId37"/>
    <p:sldId id="305" r:id="rId38"/>
    <p:sldId id="306" r:id="rId39"/>
    <p:sldId id="275" r:id="rId40"/>
    <p:sldId id="307" r:id="rId41"/>
    <p:sldId id="308" r:id="rId42"/>
    <p:sldId id="309" r:id="rId43"/>
    <p:sldId id="311" r:id="rId44"/>
    <p:sldId id="288" r:id="rId45"/>
    <p:sldId id="310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4" d="100"/>
          <a:sy n="94" d="100"/>
        </p:scale>
        <p:origin x="199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DE77-9AA3-479C-AC6F-8D8CFCBF8449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38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DE77-9AA3-479C-AC6F-8D8CFCBF8449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18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DE77-9AA3-479C-AC6F-8D8CFCBF8449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60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DE77-9AA3-479C-AC6F-8D8CFCBF8449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6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DE77-9AA3-479C-AC6F-8D8CFCBF8449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81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DE77-9AA3-479C-AC6F-8D8CFCBF8449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44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DE77-9AA3-479C-AC6F-8D8CFCBF8449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93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DE77-9AA3-479C-AC6F-8D8CFCBF8449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44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DE77-9AA3-479C-AC6F-8D8CFCBF8449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86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DE77-9AA3-479C-AC6F-8D8CFCBF8449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98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DE77-9AA3-479C-AC6F-8D8CFCBF8449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0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7DE77-9AA3-479C-AC6F-8D8CFCBF8449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8CF65-F8FF-43A3-B065-F6861D87735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3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ancaditalia.it/compiti/polmon-garanzie/riserva-obbligatoria/index.html#:~:text=L'Eurosistema%20impone%20alle%20banche,cui%20vengono%20applicate%20delle%20aliquote.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b.europa.eu/pub/annual/annual-accounts/html/ecb.annualaccounts2020~0508aea2f9.it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ecb.europa.eu/pub/annual/annual-accounts/html/ecb.annualaccounts2022~ee9329bf6f.it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ecb.europa.eu/stats/financial_markets_and_interest_rates/euro_area_yield_curves/html/index.en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b.europa.eu/press/pr/stats/md/html/ecb.md2302~952f671d72.en.html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ncaditalia.it/compiti/sispaga-mercati/riforma-tassi-riferimento/estr/index.html" TargetMode="External"/><Relationship Id="rId2" Type="http://schemas.openxmlformats.org/officeDocument/2006/relationships/hyperlink" Target="https://www.bancaditalia.it/media/bce-comunicati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ancaditalia.it/compiti/sistema-pagamenti/target2/index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b.europa.eu/press/pr/date/2023/html/ecb.mp230316~aad5249f30.it.html" TargetMode="External"/><Relationship Id="rId2" Type="http://schemas.openxmlformats.org/officeDocument/2006/relationships/hyperlink" Target="https://www.ecb.europa.eu/stats/html/index.en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La politica monetaria nell’Eurozona</a:t>
            </a:r>
            <a:endParaRPr lang="en-US" dirty="0"/>
          </a:p>
        </p:txBody>
      </p:sp>
      <p:sp>
        <p:nvSpPr>
          <p:cNvPr id="5" name="Segnaposto test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I concetti fondamentali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49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target operativo della Banca centrale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In condizioni normali, l’</a:t>
            </a:r>
            <a:r>
              <a:rPr lang="it-IT" b="1" dirty="0"/>
              <a:t>implementazione </a:t>
            </a:r>
            <a:r>
              <a:rPr lang="it-IT" dirty="0"/>
              <a:t>della politica monetaria consiste nell’</a:t>
            </a:r>
            <a:r>
              <a:rPr lang="it-IT" b="1" dirty="0"/>
              <a:t>allineare </a:t>
            </a:r>
            <a:r>
              <a:rPr lang="it-IT" dirty="0"/>
              <a:t>il </a:t>
            </a:r>
            <a:r>
              <a:rPr lang="it-IT" b="1" dirty="0"/>
              <a:t>target operativo </a:t>
            </a:r>
            <a:r>
              <a:rPr lang="it-IT" dirty="0"/>
              <a:t>con la </a:t>
            </a:r>
            <a:r>
              <a:rPr lang="it-IT" b="1" i="1" dirty="0" err="1"/>
              <a:t>stance</a:t>
            </a:r>
            <a:r>
              <a:rPr lang="it-IT" dirty="0"/>
              <a:t>. Nell’Eurosistema questo consiste </a:t>
            </a:r>
            <a:r>
              <a:rPr lang="it-IT" b="1" dirty="0"/>
              <a:t>nell’allineare il tasso di interesse a breve termine (overnight), l’€</a:t>
            </a:r>
            <a:r>
              <a:rPr lang="it-IT" b="1" dirty="0" err="1"/>
              <a:t>str</a:t>
            </a:r>
            <a:r>
              <a:rPr lang="it-IT" b="1" dirty="0"/>
              <a:t>, </a:t>
            </a:r>
            <a:r>
              <a:rPr lang="it-IT" dirty="0"/>
              <a:t>sul mercato interbancario con il </a:t>
            </a:r>
            <a:r>
              <a:rPr lang="it-IT" b="1" dirty="0"/>
              <a:t>tasso sulle operazioni di rifinanziamento principale</a:t>
            </a:r>
            <a:r>
              <a:rPr lang="it-IT" dirty="0"/>
              <a:t>. </a:t>
            </a:r>
          </a:p>
          <a:p>
            <a:r>
              <a:rPr lang="it-IT" dirty="0"/>
              <a:t>A tal fine, la banca centrale </a:t>
            </a:r>
          </a:p>
          <a:p>
            <a:pPr lvl="1"/>
            <a:r>
              <a:rPr lang="it-IT" b="1" dirty="0"/>
              <a:t>segnala </a:t>
            </a:r>
            <a:r>
              <a:rPr lang="it-IT" dirty="0"/>
              <a:t>il suo </a:t>
            </a:r>
            <a:r>
              <a:rPr lang="it-IT" b="1" dirty="0"/>
              <a:t>orientamento </a:t>
            </a:r>
            <a:r>
              <a:rPr lang="it-IT" dirty="0"/>
              <a:t>ai mercati annunciando le decisioni sui </a:t>
            </a:r>
            <a:r>
              <a:rPr lang="it-IT" b="1" dirty="0"/>
              <a:t>tassi ufficiali</a:t>
            </a:r>
            <a:r>
              <a:rPr lang="it-IT" dirty="0"/>
              <a:t>; </a:t>
            </a:r>
          </a:p>
          <a:p>
            <a:pPr lvl="1"/>
            <a:r>
              <a:rPr lang="it-IT" dirty="0"/>
              <a:t>calcola il </a:t>
            </a:r>
            <a:r>
              <a:rPr lang="it-IT" b="1" dirty="0"/>
              <a:t>fabbisogno di riserve </a:t>
            </a:r>
            <a:r>
              <a:rPr lang="it-IT" dirty="0"/>
              <a:t>del sistema; </a:t>
            </a:r>
          </a:p>
          <a:p>
            <a:pPr lvl="1"/>
            <a:r>
              <a:rPr lang="it-IT" b="1" dirty="0"/>
              <a:t>immette o assorbe </a:t>
            </a:r>
            <a:r>
              <a:rPr lang="it-IT" dirty="0"/>
              <a:t>la quantità di </a:t>
            </a:r>
            <a:r>
              <a:rPr lang="it-IT" b="1" dirty="0"/>
              <a:t>riserve </a:t>
            </a:r>
            <a:r>
              <a:rPr lang="it-IT" dirty="0"/>
              <a:t>necessarie a mantenere il sistema in una condizione di </a:t>
            </a:r>
            <a:r>
              <a:rPr lang="it-IT" b="1" dirty="0"/>
              <a:t>assenza di eccesso o di deficit </a:t>
            </a:r>
            <a:r>
              <a:rPr lang="it-IT" dirty="0"/>
              <a:t>di riserve, attraverso le </a:t>
            </a:r>
            <a:r>
              <a:rPr lang="it-IT" b="1" dirty="0"/>
              <a:t>operazioni di rifinanziamento principale</a:t>
            </a:r>
            <a:r>
              <a:rPr lang="it-IT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749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L’Implementazione della Politica Monetaria: il Fabbisogno di Liquidità </a:t>
            </a:r>
            <a:endParaRPr lang="en-US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Fabbisogno di liquidità </a:t>
            </a:r>
            <a:r>
              <a:rPr lang="it-IT" dirty="0"/>
              <a:t>(</a:t>
            </a:r>
            <a:r>
              <a:rPr lang="it-IT" b="1" dirty="0"/>
              <a:t>riserve</a:t>
            </a:r>
            <a:r>
              <a:rPr lang="it-IT" dirty="0"/>
              <a:t>) dipende da tre fattori: </a:t>
            </a:r>
          </a:p>
          <a:p>
            <a:r>
              <a:rPr lang="it-IT" dirty="0">
                <a:solidFill>
                  <a:srgbClr val="FF0000"/>
                </a:solidFill>
                <a:hlinkClick r:id="rId2"/>
              </a:rPr>
              <a:t>Riserva obbligatoria</a:t>
            </a:r>
            <a:r>
              <a:rPr lang="it-IT" dirty="0"/>
              <a:t>: </a:t>
            </a:r>
            <a:r>
              <a:rPr lang="it-IT" b="1" dirty="0"/>
              <a:t>l’ammontare minimo </a:t>
            </a:r>
            <a:r>
              <a:rPr lang="it-IT" dirty="0"/>
              <a:t>di riserve che le banche devono detenere sui loro conti correnti presso la banca centrale nazionale del paese in cui risiedono nell’arco di un periodo predeterminato (periodo di mantenimento). </a:t>
            </a:r>
          </a:p>
          <a:p>
            <a:r>
              <a:rPr lang="it-IT" dirty="0">
                <a:solidFill>
                  <a:srgbClr val="FF0000"/>
                </a:solidFill>
              </a:rPr>
              <a:t>Fattori autonomi</a:t>
            </a:r>
            <a:r>
              <a:rPr lang="it-IT" dirty="0"/>
              <a:t>: sono fattori non sotto il diretto controllo della politica monetaria ma che </a:t>
            </a:r>
            <a:r>
              <a:rPr lang="it-IT" b="1" dirty="0"/>
              <a:t>influenzano direttamente la quantità di riserve disponibili</a:t>
            </a:r>
            <a:r>
              <a:rPr lang="it-IT" dirty="0"/>
              <a:t>. </a:t>
            </a:r>
          </a:p>
          <a:p>
            <a:r>
              <a:rPr lang="it-IT" dirty="0">
                <a:solidFill>
                  <a:srgbClr val="FF0000"/>
                </a:solidFill>
              </a:rPr>
              <a:t>Riserve in eccesso</a:t>
            </a:r>
            <a:r>
              <a:rPr lang="it-IT" dirty="0"/>
              <a:t>: in eccesso rispetto alla </a:t>
            </a:r>
            <a:r>
              <a:rPr lang="it-IT" b="1" dirty="0"/>
              <a:t>riserva obbligatoria</a:t>
            </a:r>
            <a:r>
              <a:rPr lang="it-IT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05906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Riserva obbligatoria e riserve in eccesso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Le banche devono rispettare </a:t>
            </a:r>
            <a:r>
              <a:rPr lang="it-IT" b="1" dirty="0">
                <a:solidFill>
                  <a:srgbClr val="FF0000"/>
                </a:solidFill>
              </a:rPr>
              <a:t>l’obbligo di riserva </a:t>
            </a:r>
            <a:r>
              <a:rPr lang="it-IT" dirty="0"/>
              <a:t>in </a:t>
            </a:r>
            <a:r>
              <a:rPr lang="it-IT" b="1" dirty="0"/>
              <a:t>media durante il periodo di mantenimento</a:t>
            </a:r>
            <a:r>
              <a:rPr lang="it-IT" dirty="0"/>
              <a:t>. Non è necessario che detengano su base giornaliera l’intero importo nei rispettivi conti presso la banca centrale. </a:t>
            </a:r>
          </a:p>
          <a:p>
            <a:pPr lvl="1"/>
            <a:r>
              <a:rPr lang="it-IT" i="1" dirty="0"/>
              <a:t>Nell’Eurosistema, prima della crisi finanziaria, il periodo di mantenimento durava circa </a:t>
            </a:r>
            <a:r>
              <a:rPr lang="it-IT" b="1" i="1" dirty="0"/>
              <a:t>un mese</a:t>
            </a:r>
            <a:r>
              <a:rPr lang="it-IT" dirty="0"/>
              <a:t> ora 6/7 settimane. </a:t>
            </a:r>
          </a:p>
          <a:p>
            <a:r>
              <a:rPr lang="it-IT" dirty="0"/>
              <a:t>La </a:t>
            </a:r>
            <a:r>
              <a:rPr lang="it-IT" b="1" dirty="0"/>
              <a:t>dimensione </a:t>
            </a:r>
            <a:r>
              <a:rPr lang="it-IT" dirty="0"/>
              <a:t>della </a:t>
            </a:r>
            <a:r>
              <a:rPr lang="it-IT" b="1" dirty="0"/>
              <a:t>riserva obbligatoria </a:t>
            </a:r>
            <a:r>
              <a:rPr lang="it-IT" dirty="0"/>
              <a:t>è fissata (in genere) come una </a:t>
            </a:r>
            <a:r>
              <a:rPr lang="it-IT" b="1" dirty="0"/>
              <a:t>frazione </a:t>
            </a:r>
            <a:r>
              <a:rPr lang="it-IT" dirty="0"/>
              <a:t>di alcune voci del passivo del bilancio delle banche. </a:t>
            </a:r>
          </a:p>
          <a:p>
            <a:pPr lvl="1"/>
            <a:r>
              <a:rPr lang="it-IT" i="1" dirty="0"/>
              <a:t>Nell’</a:t>
            </a:r>
            <a:r>
              <a:rPr lang="it-IT" i="1" dirty="0" err="1"/>
              <a:t>Eurosistema</a:t>
            </a:r>
            <a:r>
              <a:rPr lang="it-IT" i="1" dirty="0"/>
              <a:t> le voci del passivo includono tutti i </a:t>
            </a:r>
            <a:r>
              <a:rPr lang="it-IT" b="1" i="1" dirty="0"/>
              <a:t>depositi </a:t>
            </a:r>
            <a:r>
              <a:rPr lang="it-IT" i="1" dirty="0"/>
              <a:t>(non interbancari</a:t>
            </a:r>
            <a:r>
              <a:rPr lang="it-IT" b="1" i="1" dirty="0"/>
              <a:t>) con una scadenza fino a 2 anni</a:t>
            </a:r>
            <a:r>
              <a:rPr lang="it-IT" i="1" dirty="0"/>
              <a:t>, … </a:t>
            </a:r>
            <a:endParaRPr lang="it-IT" dirty="0"/>
          </a:p>
          <a:p>
            <a:pPr lvl="1"/>
            <a:r>
              <a:rPr lang="it-IT" i="1" dirty="0"/>
              <a:t>… lo stock dei depositi è quello del periodo di mantenimento </a:t>
            </a:r>
            <a:r>
              <a:rPr lang="it-IT" b="1" i="1" dirty="0"/>
              <a:t>precedente </a:t>
            </a:r>
            <a:r>
              <a:rPr lang="it-IT" i="1" dirty="0"/>
              <a:t>e … </a:t>
            </a:r>
            <a:endParaRPr lang="it-IT" dirty="0"/>
          </a:p>
          <a:p>
            <a:pPr lvl="1"/>
            <a:r>
              <a:rPr lang="it-IT" i="1" dirty="0"/>
              <a:t>… fino a gennaio 2012 l’ammontare era pari al </a:t>
            </a:r>
            <a:r>
              <a:rPr lang="it-IT" b="1" i="1" dirty="0"/>
              <a:t>2% dei depositi</a:t>
            </a:r>
            <a:r>
              <a:rPr lang="it-IT" i="1" dirty="0"/>
              <a:t>; da allora il coefficiente è stato ridotto </a:t>
            </a:r>
            <a:r>
              <a:rPr lang="it-IT" b="1" i="1" dirty="0"/>
              <a:t>all’1</a:t>
            </a:r>
            <a:r>
              <a:rPr lang="it-IT" dirty="0"/>
              <a:t>%, al contrario degli USA dove le riserve oscillano tra il 3 e il 10%.</a:t>
            </a:r>
            <a:r>
              <a:rPr lang="it-IT" b="1" i="1" dirty="0"/>
              <a:t> </a:t>
            </a:r>
            <a:endParaRPr lang="it-IT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216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Riserva obbligatoria e riserve in eccesso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18560"/>
          </a:xfrm>
        </p:spPr>
        <p:txBody>
          <a:bodyPr>
            <a:normAutofit fontScale="85000" lnSpcReduction="10000"/>
          </a:bodyPr>
          <a:lstStyle/>
          <a:p>
            <a:r>
              <a:rPr lang="it-IT" dirty="0"/>
              <a:t>In un sistema a corridoio le banche possono detenere </a:t>
            </a:r>
            <a:r>
              <a:rPr lang="it-IT" b="1" dirty="0"/>
              <a:t>le riserve </a:t>
            </a:r>
            <a:r>
              <a:rPr lang="it-IT" dirty="0"/>
              <a:t>su due diverse tipologie di </a:t>
            </a:r>
            <a:r>
              <a:rPr lang="it-IT" b="1" dirty="0"/>
              <a:t>conti presso la banca centrale</a:t>
            </a:r>
            <a:r>
              <a:rPr lang="it-IT" dirty="0"/>
              <a:t>: il </a:t>
            </a:r>
            <a:r>
              <a:rPr lang="it-IT" b="1" dirty="0"/>
              <a:t>conto di riserva </a:t>
            </a:r>
            <a:r>
              <a:rPr lang="it-IT" dirty="0"/>
              <a:t>e la </a:t>
            </a:r>
            <a:r>
              <a:rPr lang="it-IT" b="1" i="1" dirty="0" err="1"/>
              <a:t>deposit</a:t>
            </a:r>
            <a:r>
              <a:rPr lang="it-IT" b="1" i="1" dirty="0"/>
              <a:t> </a:t>
            </a:r>
            <a:r>
              <a:rPr lang="it-IT" b="1" i="1" dirty="0" err="1"/>
              <a:t>facility</a:t>
            </a:r>
            <a:r>
              <a:rPr lang="it-IT" dirty="0"/>
              <a:t>. </a:t>
            </a:r>
          </a:p>
          <a:p>
            <a:pPr lvl="1"/>
            <a:r>
              <a:rPr lang="it-IT" i="1" dirty="0"/>
              <a:t>Nell’</a:t>
            </a:r>
            <a:r>
              <a:rPr lang="it-IT" i="1" dirty="0" err="1"/>
              <a:t>Eurosistema</a:t>
            </a:r>
            <a:r>
              <a:rPr lang="it-IT" i="1" dirty="0"/>
              <a:t> le </a:t>
            </a:r>
            <a:r>
              <a:rPr lang="it-IT" b="1" i="1" dirty="0"/>
              <a:t>riserve </a:t>
            </a:r>
            <a:r>
              <a:rPr lang="it-IT" i="1" dirty="0"/>
              <a:t>che servono a soddisfare la </a:t>
            </a:r>
            <a:r>
              <a:rPr lang="it-IT" b="1" i="1" dirty="0"/>
              <a:t>riserva obbligatoria </a:t>
            </a:r>
            <a:r>
              <a:rPr lang="it-IT" i="1" dirty="0"/>
              <a:t>sono detenute sul </a:t>
            </a:r>
            <a:r>
              <a:rPr lang="it-IT" b="1" i="1" dirty="0"/>
              <a:t>conto di riserva </a:t>
            </a:r>
            <a:r>
              <a:rPr lang="it-IT" i="1" dirty="0"/>
              <a:t>e sono remunerate al </a:t>
            </a:r>
            <a:r>
              <a:rPr lang="it-IT" b="1" i="1" dirty="0"/>
              <a:t>tasso sulle operazioni di rifinanziamento principale</a:t>
            </a:r>
            <a:r>
              <a:rPr lang="it-IT" i="1" dirty="0"/>
              <a:t>. </a:t>
            </a:r>
            <a:endParaRPr lang="it-IT" dirty="0"/>
          </a:p>
          <a:p>
            <a:pPr lvl="1"/>
            <a:r>
              <a:rPr lang="it-IT" i="1" dirty="0"/>
              <a:t>Le </a:t>
            </a:r>
            <a:r>
              <a:rPr lang="it-IT" b="1" i="1" dirty="0"/>
              <a:t>riserve in eccesso </a:t>
            </a:r>
            <a:r>
              <a:rPr lang="it-IT" i="1" dirty="0"/>
              <a:t>rispetto alla riserva obbligatoria, detenute su tale conto </a:t>
            </a:r>
            <a:r>
              <a:rPr lang="it-IT" b="1" i="1" dirty="0"/>
              <a:t>non sono remunerate </a:t>
            </a:r>
            <a:r>
              <a:rPr lang="it-IT" i="1" dirty="0"/>
              <a:t>(*) e … </a:t>
            </a:r>
            <a:endParaRPr lang="it-IT" dirty="0"/>
          </a:p>
          <a:p>
            <a:pPr lvl="1"/>
            <a:r>
              <a:rPr lang="it-IT" i="1" dirty="0"/>
              <a:t>… pertanto le banche normalmente detengono le </a:t>
            </a:r>
            <a:r>
              <a:rPr lang="it-IT" b="1" i="1" dirty="0"/>
              <a:t>riserve in eccesso </a:t>
            </a:r>
            <a:r>
              <a:rPr lang="it-IT" i="1" dirty="0"/>
              <a:t>sulla </a:t>
            </a:r>
            <a:r>
              <a:rPr lang="it-IT" b="1" i="1" dirty="0" err="1"/>
              <a:t>deposit</a:t>
            </a:r>
            <a:r>
              <a:rPr lang="it-IT" b="1" i="1" dirty="0"/>
              <a:t> </a:t>
            </a:r>
            <a:r>
              <a:rPr lang="it-IT" b="1" i="1" dirty="0" err="1"/>
              <a:t>facility</a:t>
            </a:r>
            <a:r>
              <a:rPr lang="it-IT" i="1" dirty="0"/>
              <a:t>, dove sono remunerate </a:t>
            </a:r>
            <a:r>
              <a:rPr lang="it-IT" b="1" i="1" dirty="0"/>
              <a:t>al tasso sulla </a:t>
            </a:r>
            <a:r>
              <a:rPr lang="it-IT" b="1" i="1" dirty="0" err="1"/>
              <a:t>deposit</a:t>
            </a:r>
            <a:r>
              <a:rPr lang="it-IT" b="1" i="1" dirty="0"/>
              <a:t> </a:t>
            </a:r>
            <a:r>
              <a:rPr lang="it-IT" b="1" i="1" dirty="0" err="1"/>
              <a:t>facility</a:t>
            </a:r>
            <a:r>
              <a:rPr lang="it-IT" i="1" dirty="0"/>
              <a:t>. </a:t>
            </a:r>
          </a:p>
          <a:p>
            <a:r>
              <a:rPr lang="it-IT" dirty="0"/>
              <a:t>In condizioni normali, le </a:t>
            </a:r>
            <a:r>
              <a:rPr lang="it-IT" b="1" dirty="0"/>
              <a:t>riserve in eccesso </a:t>
            </a:r>
            <a:r>
              <a:rPr lang="it-IT" dirty="0"/>
              <a:t>sono detenute solo come </a:t>
            </a:r>
            <a:r>
              <a:rPr lang="it-IT" b="1" dirty="0"/>
              <a:t>buffer </a:t>
            </a:r>
            <a:r>
              <a:rPr lang="it-IT" dirty="0"/>
              <a:t>a fronte di possibili </a:t>
            </a:r>
            <a:r>
              <a:rPr lang="it-IT" b="1" dirty="0"/>
              <a:t>pagamenti inaspettati</a:t>
            </a:r>
            <a:r>
              <a:rPr lang="it-IT" dirty="0"/>
              <a:t>. </a:t>
            </a:r>
          </a:p>
          <a:p>
            <a:r>
              <a:rPr lang="it-IT" dirty="0"/>
              <a:t>Poiché in condizioni normali le </a:t>
            </a:r>
            <a:r>
              <a:rPr lang="it-IT" b="1" dirty="0"/>
              <a:t>riserve immesse </a:t>
            </a:r>
            <a:r>
              <a:rPr lang="it-IT" dirty="0"/>
              <a:t>per soddisfare la riserva obbligatoria e i fattori autonomi </a:t>
            </a:r>
            <a:r>
              <a:rPr lang="it-IT" b="1" dirty="0"/>
              <a:t>sono sufficienti </a:t>
            </a:r>
            <a:r>
              <a:rPr lang="it-IT" dirty="0"/>
              <a:t>per un corretto funzionamento del </a:t>
            </a:r>
            <a:r>
              <a:rPr lang="it-IT" b="1" dirty="0"/>
              <a:t>sistema dei pagamenti</a:t>
            </a:r>
            <a:r>
              <a:rPr lang="it-IT" dirty="0"/>
              <a:t>, le </a:t>
            </a:r>
            <a:r>
              <a:rPr lang="it-IT" b="1" dirty="0"/>
              <a:t>riserve in eccesso </a:t>
            </a:r>
            <a:r>
              <a:rPr lang="it-IT" dirty="0"/>
              <a:t>sono </a:t>
            </a:r>
            <a:r>
              <a:rPr lang="it-IT" b="1" dirty="0"/>
              <a:t>quasi nulle</a:t>
            </a:r>
            <a:r>
              <a:rPr lang="it-IT" dirty="0"/>
              <a:t>. </a:t>
            </a:r>
          </a:p>
          <a:p>
            <a:pPr lvl="1"/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310640" y="6176963"/>
            <a:ext cx="7549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/>
              <a:t>(*) Se il tasso su </a:t>
            </a:r>
            <a:r>
              <a:rPr lang="it-IT" i="1" dirty="0" err="1"/>
              <a:t>deposit</a:t>
            </a:r>
            <a:r>
              <a:rPr lang="it-IT" i="1" dirty="0"/>
              <a:t> </a:t>
            </a:r>
            <a:r>
              <a:rPr lang="it-IT" i="1" dirty="0" err="1"/>
              <a:t>facility</a:t>
            </a:r>
            <a:r>
              <a:rPr lang="it-IT" i="1" dirty="0"/>
              <a:t> è ≥ 0, allora sono remunerate a tale tasso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443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fattori autonomi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/>
              <a:t>I </a:t>
            </a:r>
            <a:r>
              <a:rPr lang="it-IT" b="1" dirty="0"/>
              <a:t>fattori autonomi </a:t>
            </a:r>
            <a:r>
              <a:rPr lang="it-IT" dirty="0"/>
              <a:t>più importanti sono </a:t>
            </a:r>
          </a:p>
          <a:p>
            <a:pPr lvl="1"/>
            <a:r>
              <a:rPr lang="it-IT" dirty="0"/>
              <a:t>le </a:t>
            </a:r>
            <a:r>
              <a:rPr lang="it-IT" b="1" dirty="0"/>
              <a:t>banconote </a:t>
            </a:r>
            <a:r>
              <a:rPr lang="it-IT" dirty="0"/>
              <a:t>(o circolante) </a:t>
            </a:r>
          </a:p>
          <a:p>
            <a:pPr lvl="1"/>
            <a:r>
              <a:rPr lang="it-IT" dirty="0"/>
              <a:t>i </a:t>
            </a:r>
            <a:r>
              <a:rPr lang="it-IT" b="1" dirty="0"/>
              <a:t>depositi del governo </a:t>
            </a:r>
            <a:r>
              <a:rPr lang="it-IT" dirty="0"/>
              <a:t>presso la banca centrale, </a:t>
            </a:r>
          </a:p>
          <a:p>
            <a:pPr lvl="1"/>
            <a:r>
              <a:rPr lang="it-IT" dirty="0"/>
              <a:t>le </a:t>
            </a:r>
            <a:r>
              <a:rPr lang="it-IT" b="1" dirty="0"/>
              <a:t>attività finanziarie nette </a:t>
            </a:r>
            <a:r>
              <a:rPr lang="it-IT" dirty="0"/>
              <a:t>(detenute, per fini diversi da quelli di politica monetaria) </a:t>
            </a:r>
          </a:p>
          <a:p>
            <a:r>
              <a:rPr lang="it-IT" dirty="0"/>
              <a:t>Sono chiamati </a:t>
            </a:r>
            <a:r>
              <a:rPr lang="it-IT" b="1" dirty="0"/>
              <a:t>fattori autonomi </a:t>
            </a:r>
            <a:r>
              <a:rPr lang="it-IT" dirty="0"/>
              <a:t>perché sono in larga parte </a:t>
            </a:r>
            <a:r>
              <a:rPr lang="it-IT" b="1" dirty="0"/>
              <a:t>indipendenti </a:t>
            </a:r>
            <a:r>
              <a:rPr lang="it-IT" dirty="0"/>
              <a:t>dalla </a:t>
            </a:r>
            <a:r>
              <a:rPr lang="it-IT" b="1" dirty="0"/>
              <a:t>gestione attiva della liquidità </a:t>
            </a:r>
            <a:r>
              <a:rPr lang="it-IT" dirty="0"/>
              <a:t>della banca centrale e delle banche commerciali e sono determinati </a:t>
            </a:r>
          </a:p>
          <a:p>
            <a:pPr lvl="1"/>
            <a:r>
              <a:rPr lang="it-IT" dirty="0"/>
              <a:t>dal </a:t>
            </a:r>
            <a:r>
              <a:rPr lang="it-IT" b="1" dirty="0"/>
              <a:t>comportamento </a:t>
            </a:r>
            <a:r>
              <a:rPr lang="it-IT" dirty="0"/>
              <a:t>di </a:t>
            </a:r>
            <a:r>
              <a:rPr lang="it-IT" b="1" dirty="0"/>
              <a:t>famiglie </a:t>
            </a:r>
            <a:r>
              <a:rPr lang="it-IT" dirty="0"/>
              <a:t>e </a:t>
            </a:r>
            <a:r>
              <a:rPr lang="it-IT" b="1" dirty="0"/>
              <a:t>imprese </a:t>
            </a:r>
            <a:r>
              <a:rPr lang="it-IT" dirty="0"/>
              <a:t>(come nel caso del </a:t>
            </a:r>
            <a:r>
              <a:rPr lang="it-IT" b="1" dirty="0"/>
              <a:t>circolante</a:t>
            </a:r>
            <a:r>
              <a:rPr lang="it-IT" dirty="0"/>
              <a:t>), e del </a:t>
            </a:r>
            <a:r>
              <a:rPr lang="it-IT" b="1" dirty="0"/>
              <a:t>governo </a:t>
            </a:r>
            <a:r>
              <a:rPr lang="it-IT" dirty="0"/>
              <a:t>(come nel caso del </a:t>
            </a:r>
            <a:r>
              <a:rPr lang="it-IT" b="1" dirty="0"/>
              <a:t>conto del governo</a:t>
            </a:r>
            <a:r>
              <a:rPr lang="it-IT" dirty="0"/>
              <a:t>) </a:t>
            </a:r>
          </a:p>
          <a:p>
            <a:r>
              <a:rPr lang="it-IT" dirty="0"/>
              <a:t>I </a:t>
            </a:r>
            <a:r>
              <a:rPr lang="it-IT" b="1" dirty="0"/>
              <a:t>fattori autonomi </a:t>
            </a:r>
            <a:r>
              <a:rPr lang="it-IT" dirty="0"/>
              <a:t>«</a:t>
            </a:r>
            <a:r>
              <a:rPr lang="it-IT" b="1" dirty="0"/>
              <a:t>assorbono</a:t>
            </a:r>
            <a:r>
              <a:rPr lang="it-IT" dirty="0"/>
              <a:t>» o «</a:t>
            </a:r>
            <a:r>
              <a:rPr lang="it-IT" b="1" dirty="0"/>
              <a:t>espandono</a:t>
            </a:r>
            <a:r>
              <a:rPr lang="it-IT" dirty="0"/>
              <a:t>» la quantità di riserve presenti sui conti di riserva delle banche presso la banca centrale. </a:t>
            </a:r>
          </a:p>
        </p:txBody>
      </p:sp>
    </p:spTree>
    <p:extLst>
      <p:ext uri="{BB962C8B-B14F-4D97-AF65-F5344CB8AC3E}">
        <p14:creationId xmlns:p14="http://schemas.microsoft.com/office/powerpoint/2010/main" val="833158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74776" y="81661"/>
            <a:ext cx="10515600" cy="1325563"/>
          </a:xfrm>
        </p:spPr>
        <p:txBody>
          <a:bodyPr/>
          <a:lstStyle/>
          <a:p>
            <a:r>
              <a:rPr lang="it-IT" dirty="0"/>
              <a:t>I fattori autonomi: Depositi del governo</a:t>
            </a:r>
            <a:endParaRPr lang="en-US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0E8433B6-CA64-4202-A86E-7B15D76CEE50}"/>
              </a:ext>
            </a:extLst>
          </p:cNvPr>
          <p:cNvGrpSpPr/>
          <p:nvPr/>
        </p:nvGrpSpPr>
        <p:grpSpPr>
          <a:xfrm>
            <a:off x="1161289" y="1292609"/>
            <a:ext cx="8449056" cy="5436443"/>
            <a:chOff x="1161289" y="1292609"/>
            <a:chExt cx="8449056" cy="5436443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1289" y="1292609"/>
              <a:ext cx="8449056" cy="5436443"/>
            </a:xfrm>
            <a:prstGeom prst="rect">
              <a:avLst/>
            </a:prstGeom>
          </p:spPr>
        </p:pic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5A70DF86-696F-4FF9-926A-5185C0BCF10D}"/>
                </a:ext>
              </a:extLst>
            </p:cNvPr>
            <p:cNvSpPr/>
            <p:nvPr/>
          </p:nvSpPr>
          <p:spPr>
            <a:xfrm>
              <a:off x="3117088" y="4165600"/>
              <a:ext cx="292608" cy="333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476188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3867"/>
          </a:xfrm>
        </p:spPr>
        <p:txBody>
          <a:bodyPr/>
          <a:lstStyle/>
          <a:p>
            <a:r>
              <a:rPr lang="it-IT" dirty="0"/>
              <a:t>I fattori autonomi: le banconote</a:t>
            </a:r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631" y="1223270"/>
            <a:ext cx="8200441" cy="551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82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 opera la PM nel framework operativo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Il </a:t>
            </a:r>
            <a:r>
              <a:rPr lang="it-IT" b="1" dirty="0">
                <a:solidFill>
                  <a:srgbClr val="FF0000"/>
                </a:solidFill>
              </a:rPr>
              <a:t>Framework Operativo </a:t>
            </a:r>
            <a:r>
              <a:rPr lang="it-IT" dirty="0"/>
              <a:t>è l’insieme di </a:t>
            </a:r>
            <a:r>
              <a:rPr lang="it-IT" b="1" dirty="0"/>
              <a:t>strumenti </a:t>
            </a:r>
            <a:r>
              <a:rPr lang="it-IT" dirty="0"/>
              <a:t>usati dalla banca centrale per </a:t>
            </a:r>
            <a:r>
              <a:rPr lang="it-IT" b="1" dirty="0"/>
              <a:t>gestire (immettere o assorbire) la quantità di riserve</a:t>
            </a:r>
            <a:r>
              <a:rPr lang="it-IT" dirty="0"/>
              <a:t>. </a:t>
            </a:r>
          </a:p>
          <a:p>
            <a:r>
              <a:rPr lang="it-IT" dirty="0"/>
              <a:t>La banca centrale in genere utilizza </a:t>
            </a:r>
            <a:r>
              <a:rPr lang="it-IT" b="1" dirty="0"/>
              <a:t>due tipologie di strumenti</a:t>
            </a:r>
            <a:r>
              <a:rPr lang="it-IT" dirty="0"/>
              <a:t>: </a:t>
            </a:r>
          </a:p>
          <a:p>
            <a:pPr lvl="1"/>
            <a:r>
              <a:rPr lang="it-IT" b="1" dirty="0">
                <a:solidFill>
                  <a:srgbClr val="FF0000"/>
                </a:solidFill>
              </a:rPr>
              <a:t>Operazioni di mercato aperto </a:t>
            </a:r>
            <a:r>
              <a:rPr lang="it-IT" b="1" dirty="0"/>
              <a:t>(</a:t>
            </a:r>
            <a:r>
              <a:rPr lang="it-IT" b="1" i="1" dirty="0"/>
              <a:t>Open market </a:t>
            </a:r>
            <a:r>
              <a:rPr lang="it-IT" b="1" i="1" dirty="0" err="1"/>
              <a:t>operations</a:t>
            </a:r>
            <a:r>
              <a:rPr lang="it-IT" b="1" dirty="0"/>
              <a:t>, OMO)</a:t>
            </a:r>
            <a:r>
              <a:rPr lang="it-IT" dirty="0"/>
              <a:t>: operazioni che nascono su </a:t>
            </a:r>
            <a:r>
              <a:rPr lang="it-IT" b="1" dirty="0"/>
              <a:t>iniziativa della banca centrale </a:t>
            </a:r>
            <a:r>
              <a:rPr lang="it-IT" dirty="0"/>
              <a:t>al fine di immettere le riserve che servono alle banche per </a:t>
            </a:r>
            <a:r>
              <a:rPr lang="it-IT" b="1" dirty="0"/>
              <a:t>soddisfare il fabbisogno di riserve </a:t>
            </a:r>
            <a:r>
              <a:rPr lang="it-IT" dirty="0"/>
              <a:t>o per </a:t>
            </a:r>
            <a:r>
              <a:rPr lang="it-IT" b="1" dirty="0"/>
              <a:t>eliminare dal sistema le riserve in eccesso</a:t>
            </a:r>
            <a:r>
              <a:rPr lang="it-IT" dirty="0"/>
              <a:t>. Possono essere </a:t>
            </a:r>
            <a:r>
              <a:rPr lang="it-IT" dirty="0">
                <a:solidFill>
                  <a:srgbClr val="FF0000"/>
                </a:solidFill>
              </a:rPr>
              <a:t>permanenti</a:t>
            </a:r>
            <a:r>
              <a:rPr lang="it-IT" dirty="0"/>
              <a:t> (necessità a lungo termine del sistema bancario, </a:t>
            </a:r>
            <a:r>
              <a:rPr lang="it-IT" dirty="0">
                <a:solidFill>
                  <a:srgbClr val="0070C0"/>
                </a:solidFill>
              </a:rPr>
              <a:t>LTRO</a:t>
            </a:r>
            <a:r>
              <a:rPr lang="it-IT" dirty="0"/>
              <a:t>) o </a:t>
            </a:r>
            <a:r>
              <a:rPr lang="it-IT" dirty="0">
                <a:solidFill>
                  <a:srgbClr val="FF0000"/>
                </a:solidFill>
              </a:rPr>
              <a:t>temporanee</a:t>
            </a:r>
            <a:r>
              <a:rPr lang="it-IT" dirty="0"/>
              <a:t> e vengono effettuate con operazioni di pronto contro termine (</a:t>
            </a:r>
            <a:r>
              <a:rPr lang="it-IT" dirty="0" err="1">
                <a:solidFill>
                  <a:srgbClr val="0070C0"/>
                </a:solidFill>
              </a:rPr>
              <a:t>REPOs</a:t>
            </a:r>
            <a:r>
              <a:rPr lang="it-IT" dirty="0"/>
              <a:t>) o con prestiti garantiti</a:t>
            </a:r>
            <a:r>
              <a:rPr lang="it-IT" b="1" dirty="0"/>
              <a:t> </a:t>
            </a:r>
            <a:endParaRPr lang="it-IT" dirty="0"/>
          </a:p>
          <a:p>
            <a:pPr lvl="1"/>
            <a:r>
              <a:rPr lang="it-IT" b="1" dirty="0">
                <a:solidFill>
                  <a:srgbClr val="FF0000"/>
                </a:solidFill>
              </a:rPr>
              <a:t>Operazioni su iniziativa delle controparti</a:t>
            </a:r>
            <a:r>
              <a:rPr lang="it-IT" b="1" dirty="0"/>
              <a:t>: </a:t>
            </a:r>
            <a:r>
              <a:rPr lang="it-IT" dirty="0"/>
              <a:t>operazioni che nascono su </a:t>
            </a:r>
            <a:r>
              <a:rPr lang="it-IT" b="1" dirty="0"/>
              <a:t>iniziativa delle banche </a:t>
            </a:r>
            <a:r>
              <a:rPr lang="it-IT" dirty="0"/>
              <a:t>per prendere a </a:t>
            </a:r>
            <a:r>
              <a:rPr lang="it-IT" b="1" dirty="0"/>
              <a:t>prestito riserve a brevissimo termine </a:t>
            </a:r>
            <a:r>
              <a:rPr lang="it-IT" dirty="0"/>
              <a:t>(overnight) attraverso le </a:t>
            </a:r>
            <a:r>
              <a:rPr lang="it-IT" b="1" dirty="0"/>
              <a:t>operazioni di rifinanziamento marginale (</a:t>
            </a:r>
            <a:r>
              <a:rPr lang="it-IT" i="1" dirty="0" err="1"/>
              <a:t>Marginal</a:t>
            </a:r>
            <a:r>
              <a:rPr lang="it-IT" i="1" dirty="0"/>
              <a:t> </a:t>
            </a:r>
            <a:r>
              <a:rPr lang="it-IT" i="1" dirty="0" err="1"/>
              <a:t>Lending</a:t>
            </a:r>
            <a:r>
              <a:rPr lang="it-IT" dirty="0"/>
              <a:t>, ML), o per </a:t>
            </a:r>
            <a:r>
              <a:rPr lang="it-IT" b="1" dirty="0"/>
              <a:t>depositare liquidità in eccesso</a:t>
            </a:r>
            <a:r>
              <a:rPr lang="it-IT" dirty="0"/>
              <a:t>, attraverso la </a:t>
            </a:r>
            <a:r>
              <a:rPr lang="it-IT" b="1" i="1" dirty="0" err="1"/>
              <a:t>deposit</a:t>
            </a:r>
            <a:r>
              <a:rPr lang="it-IT" b="1" i="1" dirty="0"/>
              <a:t> </a:t>
            </a:r>
            <a:r>
              <a:rPr lang="it-IT" b="1" i="1" dirty="0" err="1"/>
              <a:t>facility</a:t>
            </a:r>
            <a:r>
              <a:rPr lang="it-IT" b="1" i="1" dirty="0"/>
              <a:t> </a:t>
            </a:r>
            <a:r>
              <a:rPr lang="it-IT" i="1" dirty="0"/>
              <a:t>(DF)</a:t>
            </a:r>
            <a:r>
              <a:rPr lang="it-IT" dirty="0"/>
              <a:t>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459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6747"/>
          </a:xfrm>
        </p:spPr>
        <p:txBody>
          <a:bodyPr>
            <a:normAutofit/>
          </a:bodyPr>
          <a:lstStyle/>
          <a:p>
            <a:r>
              <a:rPr lang="it-IT" sz="3200" b="1" dirty="0"/>
              <a:t>Il Bilancio semplificato della Banca Centrale: un riassunto</a:t>
            </a:r>
            <a:endParaRPr lang="en-US" sz="3200" b="1" dirty="0"/>
          </a:p>
        </p:txBody>
      </p:sp>
      <p:grpSp>
        <p:nvGrpSpPr>
          <p:cNvPr id="6" name="Gruppo 5"/>
          <p:cNvGrpSpPr/>
          <p:nvPr/>
        </p:nvGrpSpPr>
        <p:grpSpPr>
          <a:xfrm>
            <a:off x="2089847" y="1359020"/>
            <a:ext cx="7365049" cy="5407485"/>
            <a:chOff x="2089847" y="1359020"/>
            <a:chExt cx="7365049" cy="5407485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89847" y="1359020"/>
              <a:ext cx="7365049" cy="5407485"/>
            </a:xfrm>
            <a:prstGeom prst="rect">
              <a:avLst/>
            </a:prstGeom>
          </p:spPr>
        </p:pic>
        <p:sp>
          <p:nvSpPr>
            <p:cNvPr id="5" name="CasellaDiTesto 4"/>
            <p:cNvSpPr txBox="1"/>
            <p:nvPr/>
          </p:nvSpPr>
          <p:spPr>
            <a:xfrm>
              <a:off x="5971032" y="2990089"/>
              <a:ext cx="84124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000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Conto</a:t>
              </a:r>
              <a:endParaRPr lang="en-US" sz="20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9043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791968" cy="1325563"/>
          </a:xfrm>
        </p:spPr>
        <p:txBody>
          <a:bodyPr>
            <a:normAutofit fontScale="90000"/>
          </a:bodyPr>
          <a:lstStyle/>
          <a:p>
            <a:r>
              <a:rPr lang="it-IT" dirty="0"/>
              <a:t>Il Bilancio della BCE nel 2020</a:t>
            </a:r>
            <a:endParaRPr lang="en-US" dirty="0"/>
          </a:p>
        </p:txBody>
      </p:sp>
      <p:pic>
        <p:nvPicPr>
          <p:cNvPr id="3076" name="Picture 4" descr="https://www.ecb.europa.eu/pub/annual/annual-accounts/html/annualaccounts2020/ecb.annualaccounts2020.it_img8.png?139426b1ff7128ef9e4a9463f9a6f6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72" y="266830"/>
            <a:ext cx="8671560" cy="644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576072" y="2057400"/>
            <a:ext cx="2871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Principali componenti dello Stato Patrimoniale della BCE</a:t>
            </a:r>
          </a:p>
          <a:p>
            <a:r>
              <a:rPr lang="it-IT" dirty="0"/>
              <a:t>(miliardi di €)</a:t>
            </a:r>
            <a:endParaRPr lang="en-US" dirty="0"/>
          </a:p>
        </p:txBody>
      </p:sp>
      <p:sp>
        <p:nvSpPr>
          <p:cNvPr id="9" name="Rettangolo 8"/>
          <p:cNvSpPr/>
          <p:nvPr/>
        </p:nvSpPr>
        <p:spPr>
          <a:xfrm>
            <a:off x="118872" y="6252889"/>
            <a:ext cx="4078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Fonte: </a:t>
            </a:r>
            <a:r>
              <a:rPr lang="en-US" sz="1200" dirty="0">
                <a:hlinkClick r:id="rId3"/>
              </a:rPr>
              <a:t>https://www.ecb.europa.eu/pub/annual/annual-accounts/html/ecb.annualaccounts2020~0508aea2f9.it.html</a:t>
            </a:r>
            <a:r>
              <a:rPr lang="en-US" sz="1200" dirty="0"/>
              <a:t>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45DC58E-9441-4B28-8355-CBACCB4DD24A}"/>
              </a:ext>
            </a:extLst>
          </p:cNvPr>
          <p:cNvSpPr txBox="1"/>
          <p:nvPr/>
        </p:nvSpPr>
        <p:spPr>
          <a:xfrm>
            <a:off x="679784" y="5197642"/>
            <a:ext cx="155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… E NEL </a:t>
            </a:r>
            <a:r>
              <a:rPr lang="it-IT" dirty="0">
                <a:hlinkClick r:id="rId4"/>
              </a:rPr>
              <a:t>2022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7651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349E8F-8D47-4B84-ACA3-603EFDB13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 che cosa consiste la Politica Monetaria?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A7A505-7F3B-4F0A-8C17-BBBE8A8FD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Si tratta di una </a:t>
            </a:r>
            <a:r>
              <a:rPr lang="it-IT" b="1" dirty="0"/>
              <a:t>politica della domanda</a:t>
            </a:r>
            <a:r>
              <a:rPr lang="it-IT" dirty="0"/>
              <a:t>, come quella fiscale, ma a differenza di questa è delegata ad un’agenzia indipendente: la Banca Centrale</a:t>
            </a:r>
          </a:p>
          <a:p>
            <a:r>
              <a:rPr lang="it-IT" dirty="0"/>
              <a:t>Non influisce direttamente sulla domanda aggregata, ma </a:t>
            </a:r>
            <a:r>
              <a:rPr lang="it-IT" b="1" dirty="0"/>
              <a:t>influisce sulle condizioni del mercato del credito e sui prodotti di risparmio </a:t>
            </a:r>
            <a:r>
              <a:rPr lang="it-IT" dirty="0"/>
              <a:t>offerti dal sistema degli intermediari finanziari a famiglie e imprese</a:t>
            </a:r>
          </a:p>
          <a:p>
            <a:r>
              <a:rPr lang="it-IT" dirty="0"/>
              <a:t>La </a:t>
            </a:r>
            <a:r>
              <a:rPr lang="it-IT" dirty="0">
                <a:solidFill>
                  <a:srgbClr val="FF0000"/>
                </a:solidFill>
              </a:rPr>
              <a:t>politica monetaria </a:t>
            </a:r>
            <a:r>
              <a:rPr lang="it-IT" dirty="0"/>
              <a:t>è uno </a:t>
            </a:r>
            <a:r>
              <a:rPr lang="it-IT" dirty="0">
                <a:solidFill>
                  <a:srgbClr val="FF0000"/>
                </a:solidFill>
              </a:rPr>
              <a:t>strumento di stabilizzazione dei cicli economici</a:t>
            </a:r>
            <a:r>
              <a:rPr lang="it-IT" dirty="0"/>
              <a:t> e gestisce la quantità e il prezzo della liquidità</a:t>
            </a:r>
          </a:p>
          <a:p>
            <a:r>
              <a:rPr lang="it-IT" dirty="0"/>
              <a:t>Gli </a:t>
            </a:r>
            <a:r>
              <a:rPr lang="it-IT" dirty="0">
                <a:solidFill>
                  <a:srgbClr val="FF0000"/>
                </a:solidFill>
              </a:rPr>
              <a:t>obiettivi finali</a:t>
            </a:r>
            <a:r>
              <a:rPr lang="it-IT" dirty="0"/>
              <a:t> sono: </a:t>
            </a:r>
            <a:r>
              <a:rPr lang="it-IT" b="1" dirty="0"/>
              <a:t>stabilità dei prezzi</a:t>
            </a:r>
            <a:r>
              <a:rPr lang="it-IT" dirty="0"/>
              <a:t>, </a:t>
            </a:r>
            <a:r>
              <a:rPr lang="it-IT" b="1" dirty="0"/>
              <a:t>pieno impiego</a:t>
            </a:r>
            <a:r>
              <a:rPr lang="it-IT" dirty="0"/>
              <a:t> e </a:t>
            </a:r>
            <a:r>
              <a:rPr lang="it-IT" b="1" dirty="0"/>
              <a:t>stabilità del tasso di cambio</a:t>
            </a:r>
            <a:r>
              <a:rPr lang="it-IT" dirty="0"/>
              <a:t>.</a:t>
            </a:r>
          </a:p>
          <a:p>
            <a:r>
              <a:rPr lang="it-IT" dirty="0"/>
              <a:t>È la banca delle banche, opera secondo un mandato pubblico e ha il </a:t>
            </a:r>
            <a:r>
              <a:rPr lang="it-IT" b="1" dirty="0"/>
              <a:t>monopolio nella creazione della base monetaria</a:t>
            </a:r>
            <a:r>
              <a:rPr lang="it-IT" dirty="0"/>
              <a:t> o moneta ad alto potenziale… ma andiamo per ordine!</a:t>
            </a:r>
          </a:p>
        </p:txBody>
      </p:sp>
    </p:spTree>
    <p:extLst>
      <p:ext uri="{BB962C8B-B14F-4D97-AF65-F5344CB8AC3E}">
        <p14:creationId xmlns:p14="http://schemas.microsoft.com/office/powerpoint/2010/main" val="2867508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target operativo</a:t>
            </a:r>
            <a:endParaRPr lang="en-US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838200" y="1618488"/>
            <a:ext cx="3806952" cy="4892039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Il </a:t>
            </a:r>
            <a:r>
              <a:rPr lang="it-IT" b="1" dirty="0"/>
              <a:t>target operativo </a:t>
            </a:r>
            <a:r>
              <a:rPr lang="it-IT" dirty="0"/>
              <a:t>è il </a:t>
            </a:r>
            <a:r>
              <a:rPr lang="it-IT" b="1" dirty="0"/>
              <a:t>primo anello </a:t>
            </a:r>
            <a:r>
              <a:rPr lang="it-IT" dirty="0"/>
              <a:t>nella </a:t>
            </a:r>
            <a:r>
              <a:rPr lang="it-IT" b="1" dirty="0"/>
              <a:t>catena di trasmissione </a:t>
            </a:r>
            <a:r>
              <a:rPr lang="it-IT" dirty="0"/>
              <a:t>della politica monetaria e ha le seguenti </a:t>
            </a:r>
            <a:r>
              <a:rPr lang="it-IT" b="1" dirty="0"/>
              <a:t>caratteristiche</a:t>
            </a:r>
            <a:r>
              <a:rPr lang="it-IT" dirty="0"/>
              <a:t>: </a:t>
            </a:r>
          </a:p>
          <a:p>
            <a:pPr lvl="1"/>
            <a:r>
              <a:rPr lang="it-IT" sz="2600" dirty="0"/>
              <a:t>deve essere sufficientemente </a:t>
            </a:r>
            <a:r>
              <a:rPr lang="it-IT" sz="2600" b="1" dirty="0">
                <a:solidFill>
                  <a:srgbClr val="FF0000"/>
                </a:solidFill>
              </a:rPr>
              <a:t>controllabile</a:t>
            </a:r>
            <a:r>
              <a:rPr lang="it-IT" sz="2600" b="1" dirty="0"/>
              <a:t> </a:t>
            </a:r>
            <a:r>
              <a:rPr lang="it-IT" sz="2600" dirty="0"/>
              <a:t>da parte della banca centrale; </a:t>
            </a:r>
          </a:p>
          <a:p>
            <a:pPr lvl="1"/>
            <a:r>
              <a:rPr lang="it-IT" sz="2600" dirty="0"/>
              <a:t>è </a:t>
            </a:r>
            <a:r>
              <a:rPr lang="it-IT" sz="2600" b="1" dirty="0">
                <a:solidFill>
                  <a:srgbClr val="FF0000"/>
                </a:solidFill>
              </a:rPr>
              <a:t>economicamente rilevante</a:t>
            </a:r>
            <a:r>
              <a:rPr lang="it-IT" sz="2600" dirty="0"/>
              <a:t>, nel senso che influenza l’obiettivo ultimo della banca centrale; </a:t>
            </a:r>
          </a:p>
          <a:p>
            <a:pPr lvl="1"/>
            <a:r>
              <a:rPr lang="it-IT" sz="2600" b="1" dirty="0">
                <a:solidFill>
                  <a:srgbClr val="FF0000"/>
                </a:solidFill>
              </a:rPr>
              <a:t>definisce l’orientamento</a:t>
            </a:r>
            <a:r>
              <a:rPr lang="it-IT" sz="2600" b="1" dirty="0"/>
              <a:t> </a:t>
            </a:r>
            <a:r>
              <a:rPr lang="it-IT" sz="2600" dirty="0"/>
              <a:t>della politica monetaria, nel senso che il suo livello è stabilito da chi prende le decisioni sulla </a:t>
            </a:r>
            <a:r>
              <a:rPr lang="it-IT" sz="2600" dirty="0" err="1"/>
              <a:t>stance</a:t>
            </a:r>
            <a:r>
              <a:rPr lang="it-IT" sz="2600" dirty="0"/>
              <a:t> all’interno della banca centrale; </a:t>
            </a:r>
          </a:p>
          <a:p>
            <a:pPr lvl="1"/>
            <a:r>
              <a:rPr lang="it-IT" sz="2600" dirty="0"/>
              <a:t>fornisce una </a:t>
            </a:r>
            <a:r>
              <a:rPr lang="it-IT" sz="2600" b="1" dirty="0">
                <a:solidFill>
                  <a:srgbClr val="FF0000"/>
                </a:solidFill>
              </a:rPr>
              <a:t>guida chiara per l’implementazione </a:t>
            </a:r>
            <a:r>
              <a:rPr lang="it-IT" sz="2600" dirty="0"/>
              <a:t>della politica monetaria. </a:t>
            </a:r>
          </a:p>
          <a:p>
            <a:endParaRPr lang="en-US" dirty="0"/>
          </a:p>
        </p:txBody>
      </p:sp>
      <p:grpSp>
        <p:nvGrpSpPr>
          <p:cNvPr id="5" name="Gruppo 4"/>
          <p:cNvGrpSpPr/>
          <p:nvPr/>
        </p:nvGrpSpPr>
        <p:grpSpPr>
          <a:xfrm>
            <a:off x="4645152" y="2322576"/>
            <a:ext cx="7546848" cy="4263399"/>
            <a:chOff x="1292385" y="1690688"/>
            <a:chExt cx="8656287" cy="4822135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92385" y="1690688"/>
              <a:ext cx="8656287" cy="4822135"/>
            </a:xfrm>
            <a:prstGeom prst="rect">
              <a:avLst/>
            </a:prstGeom>
          </p:spPr>
        </p:pic>
        <p:sp>
          <p:nvSpPr>
            <p:cNvPr id="4" name="CasellaDiTesto 3"/>
            <p:cNvSpPr txBox="1"/>
            <p:nvPr/>
          </p:nvSpPr>
          <p:spPr>
            <a:xfrm>
              <a:off x="3600047" y="3383280"/>
              <a:ext cx="943691" cy="3655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ufficiali</a:t>
              </a:r>
              <a:endPara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Ovale 6">
            <a:extLst>
              <a:ext uri="{FF2B5EF4-FFF2-40B4-BE49-F238E27FC236}">
                <a16:creationId xmlns:a16="http://schemas.microsoft.com/office/drawing/2014/main" id="{269BC103-36BD-4A9F-A5AE-28E6A9D9DCAF}"/>
              </a:ext>
            </a:extLst>
          </p:cNvPr>
          <p:cNvSpPr/>
          <p:nvPr/>
        </p:nvSpPr>
        <p:spPr>
          <a:xfrm>
            <a:off x="8806688" y="5185664"/>
            <a:ext cx="3385312" cy="15768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6803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CD48A381-67EF-472A-BDFD-691E40765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trasmissione degli effetti della Politica Monetaria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9451926-968B-4E7D-8D4C-C2DBD65829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8976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target operativo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Ci sono tre </a:t>
            </a:r>
            <a:r>
              <a:rPr lang="it-IT" b="1" dirty="0"/>
              <a:t>tipologie di target operativo </a:t>
            </a:r>
            <a:r>
              <a:rPr lang="it-IT" dirty="0"/>
              <a:t>usate (alternativamente) dalle banche centrali: </a:t>
            </a:r>
          </a:p>
          <a:p>
            <a:pPr lvl="1"/>
            <a:r>
              <a:rPr lang="it-IT" b="1" dirty="0">
                <a:solidFill>
                  <a:srgbClr val="FF0000"/>
                </a:solidFill>
              </a:rPr>
              <a:t>tasso di interesse </a:t>
            </a:r>
            <a:r>
              <a:rPr lang="it-IT" dirty="0">
                <a:solidFill>
                  <a:srgbClr val="FF0000"/>
                </a:solidFill>
              </a:rPr>
              <a:t>a breve termine</a:t>
            </a:r>
            <a:r>
              <a:rPr lang="it-IT" dirty="0"/>
              <a:t>; </a:t>
            </a:r>
          </a:p>
          <a:p>
            <a:pPr lvl="1"/>
            <a:r>
              <a:rPr lang="it-IT" b="1" dirty="0"/>
              <a:t>quantità di </a:t>
            </a:r>
            <a:r>
              <a:rPr lang="it-IT" dirty="0"/>
              <a:t>una certa tipologia di </a:t>
            </a:r>
            <a:r>
              <a:rPr lang="it-IT" b="1" dirty="0"/>
              <a:t>moneta </a:t>
            </a:r>
            <a:r>
              <a:rPr lang="it-IT" dirty="0"/>
              <a:t>(ad esempio M1, M2 o M3; fino al 2001 nell’UEM) ; </a:t>
            </a:r>
          </a:p>
          <a:p>
            <a:pPr lvl="1"/>
            <a:r>
              <a:rPr lang="en-US" b="1" dirty="0" err="1"/>
              <a:t>tasso</a:t>
            </a:r>
            <a:r>
              <a:rPr lang="en-US" b="1" dirty="0"/>
              <a:t> di </a:t>
            </a:r>
            <a:r>
              <a:rPr lang="en-US" b="1" dirty="0" err="1"/>
              <a:t>cambio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ancoraggio</a:t>
            </a:r>
            <a:r>
              <a:rPr lang="en-US" dirty="0"/>
              <a:t> </a:t>
            </a:r>
            <a:r>
              <a:rPr lang="en-US" dirty="0" err="1"/>
              <a:t>nominale</a:t>
            </a:r>
            <a:r>
              <a:rPr lang="en-US" dirty="0"/>
              <a:t> </a:t>
            </a:r>
            <a:r>
              <a:rPr lang="en-US" dirty="0" err="1"/>
              <a:t>esterno</a:t>
            </a:r>
            <a:r>
              <a:rPr lang="en-US" dirty="0"/>
              <a:t> </a:t>
            </a:r>
            <a:r>
              <a:rPr lang="en-US" dirty="0" err="1"/>
              <a:t>fino</a:t>
            </a:r>
            <a:r>
              <a:rPr lang="en-US" dirty="0"/>
              <a:t> </a:t>
            </a:r>
            <a:r>
              <a:rPr lang="en-US" dirty="0" err="1"/>
              <a:t>agli</a:t>
            </a:r>
            <a:r>
              <a:rPr lang="en-US" dirty="0"/>
              <a:t> </a:t>
            </a:r>
            <a:r>
              <a:rPr lang="en-US" dirty="0" err="1"/>
              <a:t>anni</a:t>
            </a:r>
            <a:r>
              <a:rPr lang="en-US" dirty="0"/>
              <a:t> ‘90). </a:t>
            </a:r>
          </a:p>
          <a:p>
            <a:r>
              <a:rPr lang="en-US" b="1" dirty="0"/>
              <a:t>Il </a:t>
            </a:r>
            <a:r>
              <a:rPr lang="en-US" b="1" dirty="0" err="1"/>
              <a:t>tasso</a:t>
            </a:r>
            <a:r>
              <a:rPr lang="en-US" b="1" dirty="0"/>
              <a:t> </a:t>
            </a:r>
            <a:r>
              <a:rPr lang="en-US" b="1" dirty="0" err="1"/>
              <a:t>d’interesse</a:t>
            </a:r>
            <a:r>
              <a:rPr lang="en-US" b="1" dirty="0"/>
              <a:t> a breve </a:t>
            </a:r>
            <a:r>
              <a:rPr lang="en-US" b="1" dirty="0" err="1"/>
              <a:t>termine</a:t>
            </a:r>
            <a:r>
              <a:rPr lang="en-US" dirty="0"/>
              <a:t>: la banca </a:t>
            </a:r>
            <a:r>
              <a:rPr lang="en-US" dirty="0" err="1"/>
              <a:t>commerciale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ha </a:t>
            </a:r>
            <a:r>
              <a:rPr lang="en-US" dirty="0" err="1"/>
              <a:t>liquidità</a:t>
            </a:r>
            <a:r>
              <a:rPr lang="en-US" dirty="0"/>
              <a:t> in </a:t>
            </a:r>
            <a:r>
              <a:rPr lang="en-US" dirty="0" err="1"/>
              <a:t>eccesso</a:t>
            </a:r>
            <a:r>
              <a:rPr lang="en-US" dirty="0"/>
              <a:t> </a:t>
            </a:r>
            <a:r>
              <a:rPr lang="en-US" dirty="0" err="1"/>
              <a:t>può</a:t>
            </a:r>
            <a:r>
              <a:rPr lang="en-US" dirty="0"/>
              <a:t> </a:t>
            </a:r>
            <a:r>
              <a:rPr lang="en-US" dirty="0" err="1"/>
              <a:t>decidere</a:t>
            </a:r>
            <a:r>
              <a:rPr lang="en-US" dirty="0"/>
              <a:t> se </a:t>
            </a:r>
            <a:r>
              <a:rPr lang="en-US" dirty="0" err="1"/>
              <a:t>cederla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BC (e </a:t>
            </a:r>
            <a:r>
              <a:rPr lang="en-US" dirty="0" err="1"/>
              <a:t>ottiene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it-IT" dirty="0"/>
              <a:t>Tasso sul </a:t>
            </a:r>
            <a:r>
              <a:rPr lang="it-IT" dirty="0" err="1"/>
              <a:t>Deposit</a:t>
            </a:r>
            <a:r>
              <a:rPr lang="it-IT" dirty="0"/>
              <a:t> Facility, più basso del Refi)</a:t>
            </a:r>
            <a:r>
              <a:rPr lang="en-US" dirty="0"/>
              <a:t> o ad </a:t>
            </a:r>
            <a:r>
              <a:rPr lang="en-US" dirty="0" err="1"/>
              <a:t>altra</a:t>
            </a:r>
            <a:r>
              <a:rPr lang="en-US" dirty="0"/>
              <a:t> banca (al </a:t>
            </a:r>
            <a:r>
              <a:rPr lang="en-US" dirty="0" err="1"/>
              <a:t>tasso</a:t>
            </a:r>
            <a:r>
              <a:rPr lang="en-US" dirty="0"/>
              <a:t> </a:t>
            </a:r>
            <a:r>
              <a:rPr lang="en-US" dirty="0" err="1"/>
              <a:t>d’interesse</a:t>
            </a:r>
            <a:r>
              <a:rPr lang="en-US" dirty="0"/>
              <a:t> </a:t>
            </a:r>
            <a:r>
              <a:rPr lang="en-US" dirty="0" err="1"/>
              <a:t>interbancario</a:t>
            </a:r>
            <a:r>
              <a:rPr lang="en-US" dirty="0"/>
              <a:t>). Al </a:t>
            </a:r>
            <a:r>
              <a:rPr lang="en-US" dirty="0" err="1"/>
              <a:t>contrario</a:t>
            </a:r>
            <a:r>
              <a:rPr lang="en-US" dirty="0"/>
              <a:t>, se ha </a:t>
            </a:r>
            <a:r>
              <a:rPr lang="en-US" dirty="0" err="1"/>
              <a:t>bisogno</a:t>
            </a:r>
            <a:r>
              <a:rPr lang="en-US" dirty="0"/>
              <a:t> di </a:t>
            </a:r>
            <a:r>
              <a:rPr lang="en-US" dirty="0" err="1"/>
              <a:t>liquidità</a:t>
            </a:r>
            <a:r>
              <a:rPr lang="en-US" dirty="0"/>
              <a:t> la </a:t>
            </a:r>
            <a:r>
              <a:rPr lang="en-US" dirty="0" err="1"/>
              <a:t>chiederà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BC (al </a:t>
            </a:r>
            <a:r>
              <a:rPr lang="en-US" dirty="0" err="1"/>
              <a:t>tasso</a:t>
            </a:r>
            <a:r>
              <a:rPr lang="en-US" dirty="0"/>
              <a:t> di </a:t>
            </a:r>
            <a:r>
              <a:rPr lang="en-US" dirty="0" err="1"/>
              <a:t>rifinanziamento</a:t>
            </a:r>
            <a:r>
              <a:rPr lang="en-US" dirty="0"/>
              <a:t> </a:t>
            </a:r>
            <a:r>
              <a:rPr lang="en-US" dirty="0" err="1"/>
              <a:t>marginale</a:t>
            </a:r>
            <a:r>
              <a:rPr lang="en-US" dirty="0"/>
              <a:t>, </a:t>
            </a:r>
            <a:r>
              <a:rPr lang="en-US" dirty="0" err="1"/>
              <a:t>più</a:t>
            </a:r>
            <a:r>
              <a:rPr lang="en-US" dirty="0"/>
              <a:t> alto del Refi) o ad </a:t>
            </a:r>
            <a:r>
              <a:rPr lang="en-US" dirty="0" err="1"/>
              <a:t>altra</a:t>
            </a:r>
            <a:r>
              <a:rPr lang="en-US" dirty="0"/>
              <a:t> banca </a:t>
            </a:r>
            <a:r>
              <a:rPr lang="en-US" dirty="0" err="1"/>
              <a:t>commerciale</a:t>
            </a:r>
            <a:r>
              <a:rPr lang="en-US" dirty="0"/>
              <a:t> al </a:t>
            </a:r>
            <a:r>
              <a:rPr lang="en-US" dirty="0" err="1"/>
              <a:t>tasso</a:t>
            </a:r>
            <a:r>
              <a:rPr lang="en-US" dirty="0"/>
              <a:t> </a:t>
            </a:r>
            <a:r>
              <a:rPr lang="en-US" dirty="0" err="1"/>
              <a:t>d’interesse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prevale</a:t>
            </a:r>
            <a:r>
              <a:rPr lang="en-US" dirty="0"/>
              <a:t> </a:t>
            </a:r>
            <a:r>
              <a:rPr lang="en-US" dirty="0" err="1"/>
              <a:t>sul</a:t>
            </a:r>
            <a:r>
              <a:rPr lang="en-US" dirty="0"/>
              <a:t> </a:t>
            </a:r>
            <a:r>
              <a:rPr lang="en-US" dirty="0" err="1"/>
              <a:t>mercato</a:t>
            </a:r>
            <a:r>
              <a:rPr lang="en-US" dirty="0"/>
              <a:t> </a:t>
            </a:r>
            <a:r>
              <a:rPr lang="en-US" dirty="0" err="1"/>
              <a:t>interbancario</a:t>
            </a:r>
            <a:r>
              <a:rPr lang="en-US" dirty="0"/>
              <a:t>.</a:t>
            </a:r>
          </a:p>
          <a:p>
            <a:r>
              <a:rPr lang="en-US" dirty="0"/>
              <a:t>Il </a:t>
            </a:r>
            <a:r>
              <a:rPr lang="en-US" dirty="0" err="1"/>
              <a:t>tasso</a:t>
            </a:r>
            <a:r>
              <a:rPr lang="en-US" dirty="0"/>
              <a:t> </a:t>
            </a:r>
            <a:r>
              <a:rPr lang="en-US" dirty="0" err="1"/>
              <a:t>interbancario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troverà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due </a:t>
            </a:r>
            <a:r>
              <a:rPr lang="en-US" dirty="0" err="1"/>
              <a:t>tassi</a:t>
            </a:r>
            <a:r>
              <a:rPr lang="en-US" dirty="0"/>
              <a:t> del </a:t>
            </a:r>
            <a:r>
              <a:rPr lang="en-US" dirty="0" err="1"/>
              <a:t>corridoio</a:t>
            </a:r>
            <a:r>
              <a:rPr lang="en-US" dirty="0"/>
              <a:t>: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tasso</a:t>
            </a:r>
            <a:r>
              <a:rPr lang="en-US" dirty="0"/>
              <a:t> a </a:t>
            </a:r>
            <a:r>
              <a:rPr lang="en-US" dirty="0" err="1"/>
              <a:t>più</a:t>
            </a:r>
            <a:r>
              <a:rPr lang="en-US" dirty="0"/>
              <a:t> breve </a:t>
            </a:r>
            <a:r>
              <a:rPr lang="en-US" dirty="0" err="1"/>
              <a:t>scadenza</a:t>
            </a:r>
            <a:r>
              <a:rPr lang="en-US" dirty="0"/>
              <a:t> è </a:t>
            </a:r>
            <a:r>
              <a:rPr lang="en-US" dirty="0" err="1"/>
              <a:t>stato</a:t>
            </a:r>
            <a:r>
              <a:rPr lang="en-US" dirty="0"/>
              <a:t> </a:t>
            </a:r>
            <a:r>
              <a:rPr lang="en-US" dirty="0" err="1"/>
              <a:t>l’EONIA</a:t>
            </a:r>
            <a:r>
              <a:rPr lang="en-US" dirty="0"/>
              <a:t> </a:t>
            </a:r>
            <a:r>
              <a:rPr lang="en-US" dirty="0" err="1"/>
              <a:t>fino</a:t>
            </a:r>
            <a:r>
              <a:rPr lang="en-US" dirty="0"/>
              <a:t> al 2021, </a:t>
            </a:r>
            <a:r>
              <a:rPr lang="en-US" dirty="0" err="1"/>
              <a:t>ora</a:t>
            </a:r>
            <a:r>
              <a:rPr lang="en-US" dirty="0"/>
              <a:t> è </a:t>
            </a:r>
            <a:r>
              <a:rPr lang="en-US" dirty="0" err="1"/>
              <a:t>l’€str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229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2A0DC3C5-EB71-4247-9B64-D9A1F13D4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Tassi overnight ti mercato e riserve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4C344A6-DAEA-4DDA-8E5C-60AA5F27E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SE </a:t>
            </a:r>
            <a:r>
              <a:rPr lang="it-IT" b="1" dirty="0"/>
              <a:t>R &lt; </a:t>
            </a:r>
            <a:r>
              <a:rPr lang="it-IT" b="1" dirty="0" err="1"/>
              <a:t>R</a:t>
            </a:r>
            <a:r>
              <a:rPr lang="it-IT" b="1" baseline="-25000" dirty="0" err="1"/>
              <a:t>min</a:t>
            </a:r>
            <a:r>
              <a:rPr lang="it-IT" b="1" i="1" dirty="0"/>
              <a:t>, </a:t>
            </a:r>
            <a:r>
              <a:rPr lang="it-IT" dirty="0"/>
              <a:t>ALLORA </a:t>
            </a:r>
            <a:r>
              <a:rPr lang="it-IT" b="1" i="1" dirty="0"/>
              <a:t>r</a:t>
            </a:r>
            <a:r>
              <a:rPr lang="it-IT" b="1" i="1" baseline="-25000" dirty="0"/>
              <a:t>o</a:t>
            </a:r>
            <a:r>
              <a:rPr lang="it-IT" dirty="0"/>
              <a:t>= </a:t>
            </a:r>
            <a:r>
              <a:rPr lang="it-IT" b="1" i="1" dirty="0" err="1"/>
              <a:t>r</a:t>
            </a:r>
            <a:r>
              <a:rPr lang="it-IT" b="1" i="1" baseline="-25000" dirty="0" err="1"/>
              <a:t>ML</a:t>
            </a:r>
            <a:r>
              <a:rPr lang="it-IT" dirty="0"/>
              <a:t>. </a:t>
            </a:r>
            <a:r>
              <a:rPr lang="it-IT" b="1" dirty="0"/>
              <a:t>Deficit di riserve nel sistema</a:t>
            </a:r>
            <a:r>
              <a:rPr lang="it-IT" dirty="0"/>
              <a:t>; ma le banche possono ottenere riserve al tasso di </a:t>
            </a:r>
            <a:r>
              <a:rPr lang="it-IT" i="1" dirty="0" err="1"/>
              <a:t>marginal</a:t>
            </a:r>
            <a:r>
              <a:rPr lang="it-IT" i="1" dirty="0"/>
              <a:t> lending </a:t>
            </a:r>
            <a:r>
              <a:rPr lang="it-IT" dirty="0"/>
              <a:t>dalla banca centrale. </a:t>
            </a:r>
          </a:p>
          <a:p>
            <a:r>
              <a:rPr lang="it-IT" dirty="0"/>
              <a:t>SE </a:t>
            </a:r>
            <a:r>
              <a:rPr lang="it-IT" b="1" dirty="0"/>
              <a:t>R &gt; </a:t>
            </a:r>
            <a:r>
              <a:rPr lang="it-IT" b="1" dirty="0" err="1"/>
              <a:t>R</a:t>
            </a:r>
            <a:r>
              <a:rPr lang="it-IT" b="1" baseline="-25000" dirty="0" err="1"/>
              <a:t>min</a:t>
            </a:r>
            <a:r>
              <a:rPr lang="it-IT" b="1" i="1" dirty="0"/>
              <a:t>, </a:t>
            </a:r>
            <a:r>
              <a:rPr lang="it-IT" dirty="0"/>
              <a:t>ALLORA </a:t>
            </a:r>
            <a:r>
              <a:rPr lang="it-IT" b="1" i="1" dirty="0"/>
              <a:t>r</a:t>
            </a:r>
            <a:r>
              <a:rPr lang="it-IT" b="1" i="1" baseline="-25000" dirty="0"/>
              <a:t>o</a:t>
            </a:r>
            <a:r>
              <a:rPr lang="it-IT" dirty="0"/>
              <a:t>= </a:t>
            </a:r>
            <a:r>
              <a:rPr lang="it-IT" b="1" i="1" dirty="0" err="1"/>
              <a:t>r</a:t>
            </a:r>
            <a:r>
              <a:rPr lang="it-IT" b="1" i="1" baseline="-25000" dirty="0" err="1"/>
              <a:t>E</a:t>
            </a:r>
            <a:r>
              <a:rPr lang="it-IT" dirty="0"/>
              <a:t>. </a:t>
            </a:r>
            <a:r>
              <a:rPr lang="it-IT" b="1" dirty="0"/>
              <a:t>Eccesso di riserve nel sistema</a:t>
            </a:r>
            <a:r>
              <a:rPr lang="it-IT" dirty="0"/>
              <a:t>; qualcuno vorrà liberarsi delle riserve in eccesso, sapendo che se nessuno le prende a prestito, può sempre depositarle presso la banca centrale al tasso du </a:t>
            </a:r>
            <a:r>
              <a:rPr lang="it-IT" i="1" dirty="0" err="1"/>
              <a:t>deposit</a:t>
            </a:r>
            <a:r>
              <a:rPr lang="it-IT" i="1" dirty="0"/>
              <a:t> facility</a:t>
            </a:r>
            <a:r>
              <a:rPr lang="it-IT" dirty="0"/>
              <a:t>. </a:t>
            </a:r>
          </a:p>
          <a:p>
            <a:r>
              <a:rPr lang="it-IT" dirty="0"/>
              <a:t>SE </a:t>
            </a:r>
            <a:r>
              <a:rPr lang="it-IT" b="1" dirty="0"/>
              <a:t>R* = </a:t>
            </a:r>
            <a:r>
              <a:rPr lang="it-IT" b="1" dirty="0" err="1"/>
              <a:t>R</a:t>
            </a:r>
            <a:r>
              <a:rPr lang="it-IT" b="1" i="1" baseline="-25000" dirty="0" err="1"/>
              <a:t>min</a:t>
            </a:r>
            <a:r>
              <a:rPr lang="it-IT" dirty="0"/>
              <a:t>, ALLORA </a:t>
            </a:r>
            <a:r>
              <a:rPr lang="it-IT" b="1" i="1" dirty="0"/>
              <a:t>r</a:t>
            </a:r>
            <a:r>
              <a:rPr lang="it-IT" b="1" i="1" baseline="-25000" dirty="0"/>
              <a:t>o</a:t>
            </a:r>
            <a:r>
              <a:rPr lang="it-IT" dirty="0"/>
              <a:t>= </a:t>
            </a:r>
            <a:r>
              <a:rPr lang="it-IT" b="1" i="1" dirty="0" err="1"/>
              <a:t>r</a:t>
            </a:r>
            <a:r>
              <a:rPr lang="it-IT" b="1" i="1" baseline="-25000" dirty="0" err="1"/>
              <a:t>P</a:t>
            </a:r>
            <a:r>
              <a:rPr lang="it-IT" dirty="0"/>
              <a:t>. </a:t>
            </a:r>
            <a:r>
              <a:rPr lang="it-IT" b="1" dirty="0"/>
              <a:t>Sistema senza eccesso e senza deficit di riserve</a:t>
            </a:r>
            <a:r>
              <a:rPr lang="it-IT" dirty="0"/>
              <a:t>; le banche che all’interno del periodo di mantenimento si trovano con un deficit sanno che troveranno banche con eccesso di riserve, e viceversa.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8762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o 18">
            <a:extLst>
              <a:ext uri="{FF2B5EF4-FFF2-40B4-BE49-F238E27FC236}">
                <a16:creationId xmlns:a16="http://schemas.microsoft.com/office/drawing/2014/main" id="{937BDBE2-F39F-4B6F-8AB6-DBB89F4EEFE1}"/>
              </a:ext>
            </a:extLst>
          </p:cNvPr>
          <p:cNvGrpSpPr/>
          <p:nvPr/>
        </p:nvGrpSpPr>
        <p:grpSpPr>
          <a:xfrm>
            <a:off x="3060906" y="1575404"/>
            <a:ext cx="7806947" cy="4922770"/>
            <a:chOff x="3119286" y="1690688"/>
            <a:chExt cx="7806947" cy="4922770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3EEAE584-B87F-4356-B551-A185B8864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90032" y="1690688"/>
              <a:ext cx="7236201" cy="4922770"/>
            </a:xfrm>
            <a:prstGeom prst="rect">
              <a:avLst/>
            </a:prstGeom>
          </p:spPr>
        </p:pic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8B0F6F7B-EA41-4BCD-A0DD-10BAE229D0F2}"/>
                </a:ext>
              </a:extLst>
            </p:cNvPr>
            <p:cNvSpPr txBox="1"/>
            <p:nvPr/>
          </p:nvSpPr>
          <p:spPr>
            <a:xfrm>
              <a:off x="3869267" y="3096167"/>
              <a:ext cx="7338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b="1" i="1" dirty="0"/>
                <a:t>     </a:t>
              </a:r>
              <a:r>
                <a:rPr lang="it-IT" b="1" i="1" dirty="0" err="1"/>
                <a:t>r</a:t>
              </a:r>
              <a:r>
                <a:rPr lang="it-IT" b="1" i="1" baseline="-25000" dirty="0" err="1"/>
                <a:t>ML</a:t>
              </a:r>
              <a:endParaRPr lang="it-IT" dirty="0"/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9171AF3F-EEF0-46A8-8B06-5BDE9F4FB620}"/>
                </a:ext>
              </a:extLst>
            </p:cNvPr>
            <p:cNvSpPr txBox="1"/>
            <p:nvPr/>
          </p:nvSpPr>
          <p:spPr>
            <a:xfrm>
              <a:off x="3848817" y="3932234"/>
              <a:ext cx="7747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b="1" i="1" dirty="0"/>
                <a:t>     </a:t>
              </a:r>
              <a:r>
                <a:rPr lang="it-IT" b="1" i="1" dirty="0" err="1"/>
                <a:t>r</a:t>
              </a:r>
              <a:r>
                <a:rPr lang="it-IT" b="1" i="1" baseline="-25000" dirty="0" err="1"/>
                <a:t>P</a:t>
              </a:r>
              <a:endParaRPr lang="it-IT" dirty="0"/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E1AC905D-853E-4060-9F32-C02CEBE250C1}"/>
                </a:ext>
              </a:extLst>
            </p:cNvPr>
            <p:cNvSpPr txBox="1"/>
            <p:nvPr/>
          </p:nvSpPr>
          <p:spPr>
            <a:xfrm>
              <a:off x="3814916" y="4583635"/>
              <a:ext cx="7338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b="1" i="1" dirty="0"/>
                <a:t>    </a:t>
              </a:r>
              <a:r>
                <a:rPr lang="it-IT" b="1" i="1" dirty="0" err="1"/>
                <a:t>r</a:t>
              </a:r>
              <a:r>
                <a:rPr lang="it-IT" b="1" i="1" baseline="-25000" dirty="0" err="1"/>
                <a:t>E</a:t>
              </a:r>
              <a:endParaRPr lang="it-IT" dirty="0"/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90E9F80F-E5AF-494B-B4F4-E3CA20B76348}"/>
                </a:ext>
              </a:extLst>
            </p:cNvPr>
            <p:cNvSpPr txBox="1"/>
            <p:nvPr/>
          </p:nvSpPr>
          <p:spPr>
            <a:xfrm>
              <a:off x="3249084" y="3161017"/>
              <a:ext cx="103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</a:rPr>
                <a:t>€</a:t>
              </a:r>
              <a:r>
                <a:rPr lang="it-IT" dirty="0" err="1">
                  <a:solidFill>
                    <a:srgbClr val="FF0000"/>
                  </a:solidFill>
                </a:rPr>
                <a:t>str</a:t>
              </a:r>
              <a:r>
                <a:rPr lang="it-IT" dirty="0">
                  <a:solidFill>
                    <a:srgbClr val="FF0000"/>
                  </a:solidFill>
                </a:rPr>
                <a:t>=r</a:t>
              </a:r>
              <a:r>
                <a:rPr lang="it-IT" baseline="-25000" dirty="0">
                  <a:solidFill>
                    <a:srgbClr val="FF0000"/>
                  </a:solidFill>
                </a:rPr>
                <a:t>o</a:t>
              </a:r>
              <a:r>
                <a:rPr lang="it-IT" dirty="0">
                  <a:solidFill>
                    <a:srgbClr val="FF0000"/>
                  </a:solidFill>
                </a:rPr>
                <a:t> =</a:t>
              </a:r>
              <a:endParaRPr lang="it-IT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F33CF073-7A44-49B6-BDDC-2841A7FAD283}"/>
                </a:ext>
              </a:extLst>
            </p:cNvPr>
            <p:cNvSpPr txBox="1"/>
            <p:nvPr/>
          </p:nvSpPr>
          <p:spPr>
            <a:xfrm>
              <a:off x="3249084" y="3969958"/>
              <a:ext cx="103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</a:rPr>
                <a:t>€</a:t>
              </a:r>
              <a:r>
                <a:rPr lang="it-IT" dirty="0" err="1">
                  <a:solidFill>
                    <a:srgbClr val="FF0000"/>
                  </a:solidFill>
                </a:rPr>
                <a:t>str</a:t>
              </a:r>
              <a:r>
                <a:rPr lang="it-IT" dirty="0">
                  <a:solidFill>
                    <a:srgbClr val="FF0000"/>
                  </a:solidFill>
                </a:rPr>
                <a:t>=r</a:t>
              </a:r>
              <a:r>
                <a:rPr lang="it-IT" baseline="-25000" dirty="0">
                  <a:solidFill>
                    <a:srgbClr val="FF0000"/>
                  </a:solidFill>
                </a:rPr>
                <a:t>o</a:t>
              </a:r>
              <a:r>
                <a:rPr lang="it-IT" dirty="0">
                  <a:solidFill>
                    <a:srgbClr val="FF0000"/>
                  </a:solidFill>
                </a:rPr>
                <a:t> =</a:t>
              </a:r>
              <a:endParaRPr lang="it-IT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1421635-B69C-4071-A965-71CE72F06B7F}"/>
                </a:ext>
              </a:extLst>
            </p:cNvPr>
            <p:cNvSpPr txBox="1"/>
            <p:nvPr/>
          </p:nvSpPr>
          <p:spPr>
            <a:xfrm>
              <a:off x="3119286" y="4594233"/>
              <a:ext cx="990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</a:rPr>
                <a:t>€</a:t>
              </a:r>
              <a:r>
                <a:rPr lang="it-IT" dirty="0" err="1">
                  <a:solidFill>
                    <a:srgbClr val="FF0000"/>
                  </a:solidFill>
                </a:rPr>
                <a:t>str</a:t>
              </a:r>
              <a:r>
                <a:rPr lang="it-IT" dirty="0">
                  <a:solidFill>
                    <a:srgbClr val="FF0000"/>
                  </a:solidFill>
                </a:rPr>
                <a:t>=r</a:t>
              </a:r>
              <a:r>
                <a:rPr lang="it-IT" baseline="-25000" dirty="0">
                  <a:solidFill>
                    <a:srgbClr val="FF0000"/>
                  </a:solidFill>
                </a:rPr>
                <a:t>o</a:t>
              </a:r>
              <a:r>
                <a:rPr lang="it-IT" dirty="0">
                  <a:solidFill>
                    <a:srgbClr val="FF0000"/>
                  </a:solidFill>
                </a:rPr>
                <a:t> =    </a:t>
              </a:r>
              <a:endParaRPr lang="it-IT" baseline="-25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154AEBF4-2806-42F2-AE03-A46689CBE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066" y="359826"/>
            <a:ext cx="10515600" cy="1325563"/>
          </a:xfrm>
        </p:spPr>
        <p:txBody>
          <a:bodyPr/>
          <a:lstStyle/>
          <a:p>
            <a:r>
              <a:rPr lang="it-IT" dirty="0"/>
              <a:t>Tassi overnight ed equilibrio delle riserve nel sistema a corridoio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10FDCAE-FA28-44DB-B1CA-96C1B3687BBD}"/>
              </a:ext>
            </a:extLst>
          </p:cNvPr>
          <p:cNvSpPr txBox="1"/>
          <p:nvPr/>
        </p:nvSpPr>
        <p:spPr>
          <a:xfrm>
            <a:off x="3869267" y="2238001"/>
            <a:ext cx="1248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Tassi overnight</a:t>
            </a:r>
          </a:p>
        </p:txBody>
      </p:sp>
      <p:sp>
        <p:nvSpPr>
          <p:cNvPr id="5" name="Callout: freccia in giù 4">
            <a:extLst>
              <a:ext uri="{FF2B5EF4-FFF2-40B4-BE49-F238E27FC236}">
                <a16:creationId xmlns:a16="http://schemas.microsoft.com/office/drawing/2014/main" id="{28425DDA-2C10-4CC0-9677-E647D42DF73F}"/>
              </a:ext>
            </a:extLst>
          </p:cNvPr>
          <p:cNvSpPr/>
          <p:nvPr/>
        </p:nvSpPr>
        <p:spPr>
          <a:xfrm>
            <a:off x="5030635" y="2561167"/>
            <a:ext cx="1181100" cy="77893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Domanda di riserve</a:t>
            </a:r>
          </a:p>
        </p:txBody>
      </p:sp>
      <p:sp>
        <p:nvSpPr>
          <p:cNvPr id="6" name="Callout: freccia in giù 5">
            <a:extLst>
              <a:ext uri="{FF2B5EF4-FFF2-40B4-BE49-F238E27FC236}">
                <a16:creationId xmlns:a16="http://schemas.microsoft.com/office/drawing/2014/main" id="{B489E18F-2C43-4838-AFD6-49F624BB8E19}"/>
              </a:ext>
            </a:extLst>
          </p:cNvPr>
          <p:cNvSpPr/>
          <p:nvPr/>
        </p:nvSpPr>
        <p:spPr>
          <a:xfrm>
            <a:off x="7490202" y="4010567"/>
            <a:ext cx="1181100" cy="77893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Offerta di riserve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DF0D9FE-0E33-413E-933D-378C075293D8}"/>
              </a:ext>
            </a:extLst>
          </p:cNvPr>
          <p:cNvSpPr txBox="1"/>
          <p:nvPr/>
        </p:nvSpPr>
        <p:spPr>
          <a:xfrm>
            <a:off x="6053666" y="5888662"/>
            <a:ext cx="1989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Riserva Obbligatoria = equilibrio domanda/offerta</a:t>
            </a:r>
          </a:p>
        </p:txBody>
      </p:sp>
      <p:sp>
        <p:nvSpPr>
          <p:cNvPr id="11" name="Freccia a sinistra 10">
            <a:extLst>
              <a:ext uri="{FF2B5EF4-FFF2-40B4-BE49-F238E27FC236}">
                <a16:creationId xmlns:a16="http://schemas.microsoft.com/office/drawing/2014/main" id="{95588F77-9EB1-4573-9A6D-F59BA2807FD4}"/>
              </a:ext>
            </a:extLst>
          </p:cNvPr>
          <p:cNvSpPr/>
          <p:nvPr/>
        </p:nvSpPr>
        <p:spPr>
          <a:xfrm>
            <a:off x="1451352" y="2645832"/>
            <a:ext cx="1667934" cy="10244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Deficit di riserve 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576FB13A-E9E9-4AC5-A5AA-393318C908E0}"/>
              </a:ext>
            </a:extLst>
          </p:cNvPr>
          <p:cNvSpPr txBox="1"/>
          <p:nvPr/>
        </p:nvSpPr>
        <p:spPr>
          <a:xfrm>
            <a:off x="6438559" y="5608230"/>
            <a:ext cx="1051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R</a:t>
            </a:r>
            <a:r>
              <a:rPr lang="it-IT" baseline="-25000" dirty="0" err="1"/>
              <a:t>min</a:t>
            </a:r>
            <a:r>
              <a:rPr lang="it-IT" dirty="0"/>
              <a:t>=R*</a:t>
            </a:r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FEF97898-E8A6-4B7A-8511-0DD228B3F982}"/>
              </a:ext>
            </a:extLst>
          </p:cNvPr>
          <p:cNvSpPr/>
          <p:nvPr/>
        </p:nvSpPr>
        <p:spPr>
          <a:xfrm>
            <a:off x="10043070" y="4036789"/>
            <a:ext cx="1395529" cy="855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Eccesso di riserve</a:t>
            </a:r>
          </a:p>
        </p:txBody>
      </p:sp>
    </p:spTree>
    <p:extLst>
      <p:ext uri="{BB962C8B-B14F-4D97-AF65-F5344CB8AC3E}">
        <p14:creationId xmlns:p14="http://schemas.microsoft.com/office/powerpoint/2010/main" val="2719532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DC855F19-C01C-4823-BA8C-C1AF05BF1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L’effetto dell’eccesso di liquidità sui tassi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0241170-9D73-4904-9CF1-55B48259A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834" y="1821350"/>
            <a:ext cx="7518400" cy="5005065"/>
          </a:xfrm>
          <a:prstGeom prst="rect">
            <a:avLst/>
          </a:prstGeom>
        </p:spPr>
      </p:pic>
      <p:sp>
        <p:nvSpPr>
          <p:cNvPr id="6" name="Freccia a sinistra 5">
            <a:extLst>
              <a:ext uri="{FF2B5EF4-FFF2-40B4-BE49-F238E27FC236}">
                <a16:creationId xmlns:a16="http://schemas.microsoft.com/office/drawing/2014/main" id="{BD67E986-6EFA-421F-A0DA-18E8BB2FF7A9}"/>
              </a:ext>
            </a:extLst>
          </p:cNvPr>
          <p:cNvSpPr/>
          <p:nvPr/>
        </p:nvSpPr>
        <p:spPr>
          <a:xfrm>
            <a:off x="8741833" y="5397500"/>
            <a:ext cx="376767" cy="406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6BF1EB0-EF7B-48A7-B1E4-E5B7699D7A8E}"/>
              </a:ext>
            </a:extLst>
          </p:cNvPr>
          <p:cNvSpPr txBox="1"/>
          <p:nvPr/>
        </p:nvSpPr>
        <p:spPr>
          <a:xfrm>
            <a:off x="9563099" y="3301999"/>
            <a:ext cx="2061634" cy="25853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A partire dal 2015 con l’aumento dell’eccesso di liquidità, i tassi interbancari (prima EONIA e ora €</a:t>
            </a:r>
            <a:r>
              <a:rPr lang="it-IT" dirty="0" err="1"/>
              <a:t>str</a:t>
            </a:r>
            <a:r>
              <a:rPr lang="it-IT" dirty="0"/>
              <a:t> sono situati fuori dal corridoio (oltre il limite inferiore)</a:t>
            </a:r>
          </a:p>
        </p:txBody>
      </p:sp>
    </p:spTree>
    <p:extLst>
      <p:ext uri="{BB962C8B-B14F-4D97-AF65-F5344CB8AC3E}">
        <p14:creationId xmlns:p14="http://schemas.microsoft.com/office/powerpoint/2010/main" val="761187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C094BD-D564-4389-BC5C-A4B933E71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L’effetto del rischio liquidità e della controparte sul tasso d’interesse interbancario overnight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4D47CF3-E76D-44FF-AB60-9ED60314E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966" y="2129368"/>
            <a:ext cx="6376015" cy="436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90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AD3DD6-1911-45C0-B7D0-6118B161A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… e la situazione attuale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470BE3A-C355-4425-B147-C275FE4F0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909" y="1530210"/>
            <a:ext cx="7715124" cy="496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511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384772-1C7F-4888-A861-8F02FEC66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Quando la politica monetaria in tempi normali funziona ….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ED2406-41BD-462D-9AA4-FA6102D90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Ha </a:t>
            </a:r>
            <a:r>
              <a:rPr lang="it-IT" dirty="0">
                <a:solidFill>
                  <a:srgbClr val="FF0000"/>
                </a:solidFill>
              </a:rPr>
              <a:t>importanti effetti macroeconomici </a:t>
            </a:r>
            <a:r>
              <a:rPr lang="it-IT" dirty="0"/>
              <a:t>solo se riesce a </a:t>
            </a:r>
            <a:r>
              <a:rPr lang="it-IT" b="1" dirty="0"/>
              <a:t>far variare i prezzi dei mercati finanziari</a:t>
            </a:r>
            <a:r>
              <a:rPr lang="it-IT" dirty="0"/>
              <a:t>, vale a dire i </a:t>
            </a:r>
            <a:r>
              <a:rPr lang="it-IT" dirty="0">
                <a:solidFill>
                  <a:srgbClr val="FF0000"/>
                </a:solidFill>
              </a:rPr>
              <a:t>tassi d’interesse a lungo termine</a:t>
            </a:r>
            <a:r>
              <a:rPr lang="it-IT" dirty="0"/>
              <a:t>, i </a:t>
            </a:r>
            <a:r>
              <a:rPr lang="it-IT" dirty="0">
                <a:solidFill>
                  <a:srgbClr val="FF0000"/>
                </a:solidFill>
              </a:rPr>
              <a:t>valori del mercato azionario</a:t>
            </a:r>
            <a:r>
              <a:rPr lang="it-IT" dirty="0"/>
              <a:t> e i </a:t>
            </a:r>
            <a:r>
              <a:rPr lang="it-IT" dirty="0">
                <a:solidFill>
                  <a:srgbClr val="FF0000"/>
                </a:solidFill>
              </a:rPr>
              <a:t>tassi di cambio</a:t>
            </a:r>
            <a:r>
              <a:rPr lang="it-IT" dirty="0"/>
              <a:t> (</a:t>
            </a:r>
            <a:r>
              <a:rPr lang="it-IT" dirty="0" err="1"/>
              <a:t>Blinder</a:t>
            </a:r>
            <a:r>
              <a:rPr lang="it-IT" dirty="0"/>
              <a:t>, 1998)</a:t>
            </a:r>
          </a:p>
          <a:p>
            <a:r>
              <a:rPr lang="it-IT" dirty="0"/>
              <a:t>Ma anche se contemporaneamente vengono determinati prezzi e quantità dei beni, dei servizi e del lavoro.</a:t>
            </a:r>
          </a:p>
          <a:p>
            <a:r>
              <a:rPr lang="it-IT" dirty="0"/>
              <a:t>Consideriamo per semplicità che la trasmissione della PM avvenga attraverso i mercati finanziari e del credito e </a:t>
            </a:r>
          </a:p>
          <a:p>
            <a:r>
              <a:rPr lang="it-IT" dirty="0"/>
              <a:t>Solo successivamente si osservi la trasmissione della PM all’economia reale</a:t>
            </a:r>
          </a:p>
        </p:txBody>
      </p:sp>
    </p:spTree>
    <p:extLst>
      <p:ext uri="{BB962C8B-B14F-4D97-AF65-F5344CB8AC3E}">
        <p14:creationId xmlns:p14="http://schemas.microsoft.com/office/powerpoint/2010/main" val="157491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Dai tassi d’interesse a breve a quelli a lungo termine: la yield curve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Le banche sono il principale canale di trasmissione della politica monetaria e possono decidere di finanziarsi presso altre banche o presso la BCE. Abbiamo visto che in questo caso è il corridoio dei tassi a definire </a:t>
            </a:r>
            <a:r>
              <a:rPr lang="it-IT" dirty="0">
                <a:solidFill>
                  <a:srgbClr val="FF0000"/>
                </a:solidFill>
              </a:rPr>
              <a:t>i tassi d’interesse a breve termine, ma questo può influenzare anche quello a più lungo temine</a:t>
            </a:r>
            <a:r>
              <a:rPr lang="it-IT" dirty="0"/>
              <a:t>: </a:t>
            </a:r>
            <a:r>
              <a:rPr lang="it-IT" b="1" dirty="0"/>
              <a:t>la </a:t>
            </a:r>
            <a:r>
              <a:rPr lang="it-IT" b="1" dirty="0" err="1"/>
              <a:t>yield</a:t>
            </a:r>
            <a:r>
              <a:rPr lang="it-IT" b="1" dirty="0"/>
              <a:t> curve</a:t>
            </a:r>
          </a:p>
          <a:p>
            <a:r>
              <a:rPr lang="it-IT" dirty="0"/>
              <a:t>La </a:t>
            </a:r>
            <a:r>
              <a:rPr lang="it-IT" dirty="0">
                <a:solidFill>
                  <a:srgbClr val="FF0000"/>
                </a:solidFill>
              </a:rPr>
              <a:t>yield curve </a:t>
            </a:r>
            <a:r>
              <a:rPr lang="it-IT" dirty="0"/>
              <a:t>rappresenta la relazione tra </a:t>
            </a:r>
            <a:r>
              <a:rPr lang="it-IT" dirty="0">
                <a:solidFill>
                  <a:srgbClr val="FF0000"/>
                </a:solidFill>
              </a:rPr>
              <a:t>i</a:t>
            </a:r>
            <a:r>
              <a:rPr lang="it-IT" dirty="0"/>
              <a:t> e l’</a:t>
            </a:r>
            <a:r>
              <a:rPr lang="it-IT" dirty="0">
                <a:solidFill>
                  <a:srgbClr val="FF0000"/>
                </a:solidFill>
              </a:rPr>
              <a:t>orizzonte temporale </a:t>
            </a:r>
            <a:r>
              <a:rPr lang="it-IT" dirty="0"/>
              <a:t>e dipende dalle </a:t>
            </a:r>
            <a:r>
              <a:rPr lang="it-IT" dirty="0">
                <a:solidFill>
                  <a:srgbClr val="FF0000"/>
                </a:solidFill>
              </a:rPr>
              <a:t>aspettative</a:t>
            </a:r>
            <a:r>
              <a:rPr lang="it-IT" dirty="0"/>
              <a:t> di PM </a:t>
            </a:r>
            <a:r>
              <a:rPr lang="it-IT" u="sng" dirty="0"/>
              <a:t>in assenza di avversione al rischio </a:t>
            </a:r>
            <a:r>
              <a:rPr lang="it-IT" dirty="0"/>
              <a:t>(tasso a lungo termine=media dei tassi futuri attesi a breve termine)</a:t>
            </a:r>
          </a:p>
          <a:p>
            <a:r>
              <a:rPr lang="it-IT" dirty="0"/>
              <a:t>La domanda dei titoli a breve termine ne fa aumentare il prezzo e diminuire il rendimento (tasso d’interesse) e il contrario avverrà per i titoli a lungo termine (</a:t>
            </a:r>
            <a:r>
              <a:rPr lang="it-IT" b="1" dirty="0" err="1"/>
              <a:t>yield</a:t>
            </a:r>
            <a:r>
              <a:rPr lang="it-IT" b="1" dirty="0"/>
              <a:t> curve </a:t>
            </a:r>
            <a:r>
              <a:rPr lang="it-IT" dirty="0"/>
              <a:t>ripida). Viceversa se gli investitori si aspettano una riduzione dei tassi d’interesse a breve in futuro (</a:t>
            </a:r>
            <a:r>
              <a:rPr lang="it-IT" b="1" dirty="0" err="1"/>
              <a:t>yield</a:t>
            </a:r>
            <a:r>
              <a:rPr lang="it-IT" b="1" dirty="0"/>
              <a:t> curve </a:t>
            </a:r>
            <a:r>
              <a:rPr lang="it-IT" dirty="0"/>
              <a:t>piatta o rovesciata: caso crisi 2007 USA)</a:t>
            </a:r>
          </a:p>
          <a:p>
            <a:r>
              <a:rPr lang="it-IT" dirty="0"/>
              <a:t>Quando si considera il </a:t>
            </a:r>
            <a:r>
              <a:rPr lang="it-IT" dirty="0">
                <a:solidFill>
                  <a:srgbClr val="FF0000"/>
                </a:solidFill>
              </a:rPr>
              <a:t>rischio</a:t>
            </a:r>
            <a:r>
              <a:rPr lang="it-IT" dirty="0"/>
              <a:t> (di </a:t>
            </a:r>
            <a:r>
              <a:rPr lang="it-IT" dirty="0">
                <a:solidFill>
                  <a:srgbClr val="FF0000"/>
                </a:solidFill>
              </a:rPr>
              <a:t>liquidità</a:t>
            </a:r>
            <a:r>
              <a:rPr lang="it-IT" dirty="0"/>
              <a:t> e di </a:t>
            </a:r>
            <a:r>
              <a:rPr lang="it-IT" dirty="0">
                <a:solidFill>
                  <a:srgbClr val="FF0000"/>
                </a:solidFill>
              </a:rPr>
              <a:t>scadenza</a:t>
            </a:r>
            <a:r>
              <a:rPr lang="it-IT" dirty="0"/>
              <a:t>) connesso alle attività finanziarie a lungo termine, allora </a:t>
            </a:r>
            <a:r>
              <a:rPr lang="it-IT" dirty="0">
                <a:solidFill>
                  <a:srgbClr val="FF0000"/>
                </a:solidFill>
              </a:rPr>
              <a:t>gli interessi futuri saranno più elevati </a:t>
            </a:r>
            <a:r>
              <a:rPr lang="it-IT" dirty="0"/>
              <a:t>determinati dai due premi sul rischio e quindi la </a:t>
            </a:r>
            <a:r>
              <a:rPr lang="it-IT" b="1" dirty="0" err="1"/>
              <a:t>yield</a:t>
            </a:r>
            <a:r>
              <a:rPr lang="it-IT" b="1" dirty="0"/>
              <a:t> curve</a:t>
            </a:r>
            <a:r>
              <a:rPr lang="it-IT" dirty="0"/>
              <a:t> è più ripida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728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83920" y="118237"/>
            <a:ext cx="10515600" cy="384683"/>
          </a:xfrm>
        </p:spPr>
        <p:txBody>
          <a:bodyPr>
            <a:noAutofit/>
          </a:bodyPr>
          <a:lstStyle/>
          <a:p>
            <a:r>
              <a:rPr lang="it-IT" sz="3200" dirty="0"/>
              <a:t>La </a:t>
            </a:r>
            <a:r>
              <a:rPr lang="it-IT" sz="3200" b="1" dirty="0"/>
              <a:t>politica monetaria convenzionale</a:t>
            </a:r>
            <a:r>
              <a:rPr lang="it-IT" sz="3200" dirty="0"/>
              <a:t>: il quadro d’insieme</a:t>
            </a:r>
            <a:endParaRPr lang="en-US" sz="32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576" y="524915"/>
            <a:ext cx="4892040" cy="628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215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L’andamento della yield curve nella crisi USA versus situazione </a:t>
            </a:r>
            <a:r>
              <a:rPr lang="it-IT" dirty="0" err="1"/>
              <a:t>Euroarea</a:t>
            </a: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329184" y="6150787"/>
            <a:ext cx="11356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Fonte: </a:t>
            </a:r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attuali</a:t>
            </a:r>
            <a:r>
              <a:rPr lang="en-US" dirty="0"/>
              <a:t> BCE </a:t>
            </a:r>
            <a:r>
              <a:rPr lang="en-US" dirty="0">
                <a:hlinkClick r:id="rId2"/>
              </a:rPr>
              <a:t>https://www.ecb.europa.eu/stats/financial_markets_and_interest_rates/euro_area_yield_curves/html/index.en.html</a:t>
            </a:r>
            <a:r>
              <a:rPr lang="en-US" dirty="0"/>
              <a:t>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69" y="2369248"/>
            <a:ext cx="5238750" cy="292417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3506" y="2119036"/>
            <a:ext cx="5238750" cy="35433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645920" y="5477670"/>
            <a:ext cx="227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Buoni del Tesoro USA</a:t>
            </a:r>
            <a:endParaRPr lang="en-US" dirty="0"/>
          </a:p>
        </p:txBody>
      </p:sp>
      <p:sp>
        <p:nvSpPr>
          <p:cNvPr id="8" name="Ovale 7"/>
          <p:cNvSpPr/>
          <p:nvPr/>
        </p:nvSpPr>
        <p:spPr>
          <a:xfrm>
            <a:off x="6519672" y="3692333"/>
            <a:ext cx="576072" cy="5669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llout 1 8"/>
          <p:cNvSpPr/>
          <p:nvPr/>
        </p:nvSpPr>
        <p:spPr>
          <a:xfrm>
            <a:off x="7290816" y="1298449"/>
            <a:ext cx="3645408" cy="1499616"/>
          </a:xfrm>
          <a:prstGeom prst="borderCallout1">
            <a:avLst>
              <a:gd name="adj1" fmla="val 30335"/>
              <a:gd name="adj2" fmla="val -1059"/>
              <a:gd name="adj3" fmla="val 167749"/>
              <a:gd name="adj4" fmla="val -122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/>
              <a:t>Aumento dei tassi determinati dalle aspettative sulla PM futura, determinati da dichiarazioni/ comunicati stampa del governatore sul refi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81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7E1D7E-565C-47C9-8B2C-80A92B68A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trasmissione attraverso i mercati finanziari e del credito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17148E-E760-4A92-896C-96E650DB4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/>
              <a:t>Permette alla politica monetaria di influenzare diverse componenti dei tassi di interesse che si formano sui</a:t>
            </a:r>
          </a:p>
          <a:p>
            <a:r>
              <a:rPr lang="it-IT" b="1" dirty="0"/>
              <a:t>Mercati finanziari</a:t>
            </a:r>
            <a:r>
              <a:rPr lang="it-IT" dirty="0"/>
              <a:t>: titoli, obbligazioni, derivati, tasso di cambio </a:t>
            </a:r>
          </a:p>
          <a:p>
            <a:r>
              <a:rPr lang="it-IT" b="1" dirty="0">
                <a:hlinkClick r:id="rId2"/>
              </a:rPr>
              <a:t>Mercati del credito</a:t>
            </a:r>
            <a:r>
              <a:rPr lang="it-IT" dirty="0"/>
              <a:t>: prestiti bancari a famiglie e imprese. </a:t>
            </a:r>
          </a:p>
          <a:p>
            <a:r>
              <a:rPr lang="it-IT" dirty="0"/>
              <a:t>Le banche sono imprese che </a:t>
            </a:r>
            <a:r>
              <a:rPr lang="it-IT" b="1" dirty="0"/>
              <a:t>massimizzano il profitto</a:t>
            </a:r>
            <a:r>
              <a:rPr lang="it-IT" dirty="0"/>
              <a:t>. Nel decidere se fornire una </a:t>
            </a:r>
            <a:r>
              <a:rPr lang="it-IT" b="1" dirty="0"/>
              <a:t>unità addizionale di credito</a:t>
            </a:r>
            <a:r>
              <a:rPr lang="it-IT" dirty="0"/>
              <a:t>, pertanto, le banche tengono conto dei </a:t>
            </a:r>
            <a:r>
              <a:rPr lang="it-IT" b="1" dirty="0"/>
              <a:t>costi </a:t>
            </a:r>
            <a:r>
              <a:rPr lang="it-IT" dirty="0"/>
              <a:t>e dei </a:t>
            </a:r>
            <a:r>
              <a:rPr lang="it-IT" b="1" dirty="0"/>
              <a:t>ricavi </a:t>
            </a:r>
            <a:r>
              <a:rPr lang="it-IT" dirty="0"/>
              <a:t>legati a tale unità, che dipendono da diversi fattori:</a:t>
            </a:r>
          </a:p>
          <a:p>
            <a:pPr lvl="1"/>
            <a:r>
              <a:rPr lang="it-IT" dirty="0"/>
              <a:t>tasso di interesse privo di rischio a breve e a lungo termine (canale del tasso d’interesse)</a:t>
            </a:r>
          </a:p>
          <a:p>
            <a:pPr lvl="1"/>
            <a:r>
              <a:rPr lang="it-IT" dirty="0"/>
              <a:t>vincoli sul bilancio (del richiedente il prestito che dipende dal valore dei collaterali a garanzia)</a:t>
            </a:r>
          </a:p>
          <a:p>
            <a:pPr lvl="1"/>
            <a:r>
              <a:rPr lang="it-IT" dirty="0"/>
              <a:t>il profilo di rischio della banca</a:t>
            </a:r>
          </a:p>
          <a:p>
            <a:pPr lvl="1"/>
            <a:r>
              <a:rPr lang="it-IT" dirty="0"/>
              <a:t>condizioni macroeconomiche attuali e future attese (influenzano la probabilità di essere ripagati)</a:t>
            </a:r>
          </a:p>
          <a:p>
            <a:pPr lvl="1"/>
            <a:r>
              <a:rPr lang="it-IT" dirty="0"/>
              <a:t>contesto finanziario aggregato del sistema</a:t>
            </a:r>
          </a:p>
          <a:p>
            <a:pPr lvl="1"/>
            <a:r>
              <a:rPr lang="it-IT" dirty="0"/>
              <a:t>altri vincoli, come il limite inferiore sui tassi nominali;</a:t>
            </a:r>
          </a:p>
          <a:p>
            <a:pPr lvl="1"/>
            <a:r>
              <a:rPr lang="it-IT" dirty="0"/>
              <a:t>Grado di concorrenza nel mercato del credito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15238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La trasmissione della politica monetaria e la crisi prima del 2008: i mercati del credito e finanziari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926" y="1690688"/>
            <a:ext cx="9025793" cy="503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246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FF9B12-86B2-43D2-98F8-C0A49F50A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canale del tasso d’interesse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44A88F-8309-4401-982E-608087A0E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Una </a:t>
            </a:r>
            <a:r>
              <a:rPr lang="it-IT" b="1" dirty="0"/>
              <a:t>variazione del tasso di interesse a breve termine </a:t>
            </a:r>
            <a:r>
              <a:rPr lang="it-IT" dirty="0"/>
              <a:t>influenza in modo diverso i costi e i ricavi delle </a:t>
            </a:r>
            <a:r>
              <a:rPr lang="it-IT" b="1" dirty="0"/>
              <a:t>diverse voci di bilancio </a:t>
            </a:r>
            <a:r>
              <a:rPr lang="it-IT" dirty="0"/>
              <a:t>della banca e gli incentivi a modificare tali voci. </a:t>
            </a:r>
          </a:p>
          <a:p>
            <a:r>
              <a:rPr lang="it-IT" dirty="0"/>
              <a:t>Tassi di interesse e prezzi di attività e passività con </a:t>
            </a:r>
          </a:p>
          <a:p>
            <a:pPr lvl="1"/>
            <a:r>
              <a:rPr lang="it-IT" b="1" dirty="0"/>
              <a:t>durata più breve </a:t>
            </a:r>
            <a:r>
              <a:rPr lang="it-IT" dirty="0"/>
              <a:t>o con </a:t>
            </a:r>
            <a:r>
              <a:rPr lang="it-IT" b="1" dirty="0"/>
              <a:t>durata più lunga ma a tasso variabile </a:t>
            </a:r>
            <a:r>
              <a:rPr lang="it-IT" dirty="0"/>
              <a:t>sono </a:t>
            </a:r>
            <a:r>
              <a:rPr lang="it-IT" b="1" dirty="0"/>
              <a:t>influenzate direttamente </a:t>
            </a:r>
            <a:r>
              <a:rPr lang="it-IT" dirty="0"/>
              <a:t>da variazioni dei tassi interbancari a breve termine (è il caso ad es. dei mutui per l’acquisto della prima casa che possono venir concessi a tasso variabile, molto frequente in Spagna e Regno Unito). </a:t>
            </a:r>
          </a:p>
          <a:p>
            <a:pPr lvl="1"/>
            <a:r>
              <a:rPr lang="it-IT" b="1" dirty="0"/>
              <a:t>durata più lunga e a tasso fisso </a:t>
            </a:r>
            <a:r>
              <a:rPr lang="it-IT" dirty="0"/>
              <a:t>sono </a:t>
            </a:r>
            <a:r>
              <a:rPr lang="it-IT" b="1" dirty="0"/>
              <a:t>influenzate di meno </a:t>
            </a:r>
            <a:r>
              <a:rPr lang="it-IT" dirty="0"/>
              <a:t>(anche qui l’esempio può essere quello del mutuo a più lungo termine che in Italia è stato concesso negli ultimi decenni spesso anche a tasso fisso). 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13323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365FB2-CD96-4A22-9374-8A30409F2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canale del credito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52109E-8A7C-4F19-A278-848131CF0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/>
              <a:t>Gli incentivi a modificare la quantità di prestiti offerti a famiglie e imprese dipendono anche da </a:t>
            </a:r>
            <a:r>
              <a:rPr lang="it-IT" b="1" dirty="0"/>
              <a:t>quanto sono stringenti i vincoli al bilancio della banca</a:t>
            </a:r>
            <a:r>
              <a:rPr lang="it-IT" dirty="0"/>
              <a:t>, ma anche dalle condizioni a cui </a:t>
            </a:r>
            <a:r>
              <a:rPr lang="it-IT" b="1" dirty="0"/>
              <a:t>si finanziano presso la BC o nell’interbancario</a:t>
            </a:r>
            <a:r>
              <a:rPr lang="it-IT" dirty="0"/>
              <a:t>. </a:t>
            </a:r>
          </a:p>
          <a:p>
            <a:r>
              <a:rPr lang="it-IT" dirty="0"/>
              <a:t>I vincoli più rilevanti sono quelli imposti dalla </a:t>
            </a:r>
            <a:r>
              <a:rPr lang="it-IT" b="1" dirty="0"/>
              <a:t>regolamentazione prudenziale </a:t>
            </a:r>
            <a:r>
              <a:rPr lang="it-IT" dirty="0"/>
              <a:t>sul </a:t>
            </a:r>
            <a:r>
              <a:rPr lang="it-IT" b="1" dirty="0"/>
              <a:t>capitale </a:t>
            </a:r>
            <a:r>
              <a:rPr lang="it-IT" dirty="0"/>
              <a:t>e sul grado di </a:t>
            </a:r>
            <a:r>
              <a:rPr lang="it-IT" b="1" dirty="0"/>
              <a:t>liquidità </a:t>
            </a:r>
            <a:r>
              <a:rPr lang="it-IT" dirty="0"/>
              <a:t>del bilancio</a:t>
            </a:r>
            <a:r>
              <a:rPr lang="it-IT" b="1" dirty="0"/>
              <a:t>. </a:t>
            </a:r>
          </a:p>
          <a:p>
            <a:r>
              <a:rPr lang="it-IT" dirty="0"/>
              <a:t>Una banca </a:t>
            </a:r>
            <a:r>
              <a:rPr lang="it-IT" b="1" dirty="0"/>
              <a:t>poco capitalizzata </a:t>
            </a:r>
            <a:r>
              <a:rPr lang="it-IT" dirty="0"/>
              <a:t>e con molte </a:t>
            </a:r>
            <a:r>
              <a:rPr lang="it-IT" b="1" dirty="0"/>
              <a:t>attività poco liquide </a:t>
            </a:r>
            <a:r>
              <a:rPr lang="it-IT" dirty="0"/>
              <a:t>troverà </a:t>
            </a:r>
            <a:r>
              <a:rPr lang="it-IT" b="1" dirty="0"/>
              <a:t>più costoso </a:t>
            </a:r>
            <a:r>
              <a:rPr lang="it-IT" dirty="0"/>
              <a:t>fornire </a:t>
            </a:r>
            <a:r>
              <a:rPr lang="it-IT" b="1" dirty="0"/>
              <a:t>nuovi prestiti </a:t>
            </a:r>
            <a:r>
              <a:rPr lang="it-IT" dirty="0"/>
              <a:t>rispetto a banche più capitalizzate e liquide. </a:t>
            </a:r>
          </a:p>
          <a:p>
            <a:r>
              <a:rPr lang="it-IT" dirty="0"/>
              <a:t>Pertanto tale banca o non fornirà credito addizionale all’economia oppure lo farà ma a un tasso più alto </a:t>
            </a:r>
            <a:r>
              <a:rPr lang="it-IT" b="1" dirty="0"/>
              <a:t>per coprirsi dal rischio </a:t>
            </a:r>
            <a:r>
              <a:rPr lang="it-IT" dirty="0"/>
              <a:t>di avere vincoli più stringenti a seguito del nuovo credito: in questo caso sono le PMI a vedere razionato il loro credito per il maggior rischio connesso all’asimmetria informativa che fa aumentare i e per la minore disponibilità di garanzie come collaterali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76749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8AA49F-27A9-4C21-B694-A4E312A71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canale del prezzo delle attività finanziarie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450216-C8BD-46CE-94BA-BEC62C3D6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Variazioni dei tassi di interesse a breve termine attuali e attesi possono </a:t>
            </a:r>
            <a:r>
              <a:rPr lang="it-IT" b="1" dirty="0"/>
              <a:t>influenzare la ricchezza netta </a:t>
            </a:r>
            <a:r>
              <a:rPr lang="it-IT" dirty="0"/>
              <a:t>(attuale e futura) </a:t>
            </a:r>
            <a:r>
              <a:rPr lang="it-IT" b="1" dirty="0"/>
              <a:t>dei debitori </a:t>
            </a:r>
            <a:r>
              <a:rPr lang="it-IT" dirty="0"/>
              <a:t>e quindi la loro </a:t>
            </a:r>
            <a:r>
              <a:rPr lang="it-IT" b="1" dirty="0"/>
              <a:t>capacità di indebitarsi. </a:t>
            </a:r>
          </a:p>
          <a:p>
            <a:r>
              <a:rPr lang="it-IT" dirty="0"/>
              <a:t>Una diminuzione del tasso d’interesse </a:t>
            </a:r>
            <a:r>
              <a:rPr lang="it-IT" b="1" dirty="0"/>
              <a:t>a breve </a:t>
            </a:r>
            <a:r>
              <a:rPr lang="it-IT" dirty="0"/>
              <a:t>termine fa crescere infatti il prezzo delle attività finanziarie e immobiliari possedute da famiglie e imprese (debitrici della banca) e può </a:t>
            </a:r>
            <a:r>
              <a:rPr lang="it-IT" b="1" dirty="0"/>
              <a:t>ridurre il costo del debito, </a:t>
            </a:r>
            <a:r>
              <a:rPr lang="it-IT" b="1" dirty="0" err="1"/>
              <a:t>poichè</a:t>
            </a:r>
            <a:r>
              <a:rPr lang="it-IT" b="1" dirty="0"/>
              <a:t> </a:t>
            </a:r>
            <a:r>
              <a:rPr lang="it-IT" dirty="0"/>
              <a:t>fa </a:t>
            </a:r>
            <a:r>
              <a:rPr lang="it-IT" b="1" dirty="0"/>
              <a:t>aumentare il valore delle garanzie </a:t>
            </a:r>
            <a:r>
              <a:rPr lang="it-IT" dirty="0"/>
              <a:t>usate per ottenere prestiti (rilassando quindi vincoli all’indebitamento).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67961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DE58D2-73FB-4C8F-B821-63E302DF9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canale della riduzione del rischio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E92135-0C50-4534-98C0-21AC59313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Una riduzione dei tassi di interesse a breve termine può</a:t>
            </a:r>
          </a:p>
          <a:p>
            <a:r>
              <a:rPr lang="it-IT" b="1" dirty="0"/>
              <a:t>aumentare</a:t>
            </a:r>
            <a:r>
              <a:rPr lang="it-IT" dirty="0"/>
              <a:t> </a:t>
            </a:r>
            <a:r>
              <a:rPr lang="it-IT" u="sng" dirty="0"/>
              <a:t>gli incentivi ad assumere maggiore rischio nella ricerca di rendiment</a:t>
            </a:r>
            <a:r>
              <a:rPr lang="it-IT" dirty="0"/>
              <a:t>i (</a:t>
            </a:r>
            <a:r>
              <a:rPr lang="it-IT" dirty="0">
                <a:solidFill>
                  <a:srgbClr val="FF0000"/>
                </a:solidFill>
              </a:rPr>
              <a:t>search for yield</a:t>
            </a:r>
            <a:r>
              <a:rPr lang="it-IT" dirty="0"/>
              <a:t>) per ragioni contrattuali, comportamentali o istituzionali. [Per esempio, una assicurazione che abbia promesso di pagare un rendimento fisso elevato su contratti a lungo termine stabiliti in passato]. Questo canale è tanto più rilevante quanto più lungo il periodo di bassi tassi di interesse e tanto più piatta la struttura a termine.</a:t>
            </a:r>
          </a:p>
          <a:p>
            <a:r>
              <a:rPr lang="it-IT" b="1" dirty="0"/>
              <a:t>aumentare</a:t>
            </a:r>
            <a:r>
              <a:rPr lang="it-IT" dirty="0"/>
              <a:t> </a:t>
            </a:r>
            <a:r>
              <a:rPr lang="it-IT" u="sng" dirty="0"/>
              <a:t>la profittabilità di un prestito addizionale </a:t>
            </a:r>
            <a:r>
              <a:rPr lang="it-IT" dirty="0"/>
              <a:t>e quindi la </a:t>
            </a:r>
            <a:r>
              <a:rPr lang="it-IT" dirty="0">
                <a:solidFill>
                  <a:srgbClr val="FF0000"/>
                </a:solidFill>
              </a:rPr>
              <a:t>capacità di assumere dei rischi da parte della banca</a:t>
            </a:r>
            <a:r>
              <a:rPr lang="it-IT" dirty="0"/>
              <a:t>. Questo canale è tanto più forte quanto più alta la pendenza della struttura a termine.</a:t>
            </a:r>
          </a:p>
          <a:p>
            <a:r>
              <a:rPr lang="it-IT" b="1" dirty="0"/>
              <a:t>aumentare</a:t>
            </a:r>
            <a:r>
              <a:rPr lang="it-IT" dirty="0"/>
              <a:t> </a:t>
            </a:r>
            <a:r>
              <a:rPr lang="it-IT" u="sng" dirty="0"/>
              <a:t>il prezzo delle attività finanziarie</a:t>
            </a:r>
          </a:p>
          <a:p>
            <a:pPr lvl="1"/>
            <a:r>
              <a:rPr lang="it-IT" dirty="0"/>
              <a:t>Riducendo il fattore di sconto dei ricavi futuri</a:t>
            </a:r>
          </a:p>
          <a:p>
            <a:pPr lvl="1"/>
            <a:r>
              <a:rPr lang="it-IT" dirty="0"/>
              <a:t>Facendo aumentare le aspettative di una fase ciclica più espansiva e quindi le attese di ricavi futuri</a:t>
            </a:r>
          </a:p>
        </p:txBody>
      </p:sp>
    </p:spTree>
    <p:extLst>
      <p:ext uri="{BB962C8B-B14F-4D97-AF65-F5344CB8AC3E}">
        <p14:creationId xmlns:p14="http://schemas.microsoft.com/office/powerpoint/2010/main" val="24714609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EA503B-2A12-4DF3-BB11-180D3BEBD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canale esterno o del tasso di cambio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A773F2-F192-47A3-B1CC-4391A835F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/>
              <a:t>La PM influenza anche il </a:t>
            </a:r>
            <a:r>
              <a:rPr lang="it-IT" b="1" dirty="0"/>
              <a:t>rendimento relativo di attività e beni nazionali rispetto a quelli esteri</a:t>
            </a:r>
            <a:r>
              <a:rPr lang="it-IT" dirty="0"/>
              <a:t>. Questo costituisce il canale esterno o del tasso di cambio della PM e dipende da quelle che sono </a:t>
            </a:r>
            <a:r>
              <a:rPr lang="it-IT" dirty="0">
                <a:solidFill>
                  <a:srgbClr val="FF0000"/>
                </a:solidFill>
              </a:rPr>
              <a:t>le variazioni indotte del tasso di cambio</a:t>
            </a:r>
          </a:p>
          <a:p>
            <a:r>
              <a:rPr lang="it-IT" dirty="0"/>
              <a:t>Una </a:t>
            </a:r>
            <a:r>
              <a:rPr lang="it-IT" b="1" dirty="0"/>
              <a:t>diminuzione dei tassi d’interesse</a:t>
            </a:r>
            <a:r>
              <a:rPr lang="it-IT" dirty="0"/>
              <a:t> implica una </a:t>
            </a:r>
            <a:r>
              <a:rPr lang="it-IT" b="1" dirty="0"/>
              <a:t>minore remunerazioni delle attività finanziarie nazionali rispetto a quelle estere</a:t>
            </a:r>
            <a:r>
              <a:rPr lang="it-IT" dirty="0"/>
              <a:t>: se non c’è un controllo sulla circolazione dei capitali, gli investitori nazionali vendono attività nazionali e acquistano quelle estere, per cui </a:t>
            </a:r>
            <a:r>
              <a:rPr lang="it-IT" b="1" dirty="0"/>
              <a:t>il prezzo relativo delle attività nazionali diminuisce</a:t>
            </a:r>
            <a:r>
              <a:rPr lang="it-IT" dirty="0"/>
              <a:t> (</a:t>
            </a:r>
            <a:r>
              <a:rPr lang="it-IT" dirty="0">
                <a:solidFill>
                  <a:srgbClr val="FF0000"/>
                </a:solidFill>
              </a:rPr>
              <a:t>deprezzamento</a:t>
            </a:r>
            <a:r>
              <a:rPr lang="it-IT" dirty="0"/>
              <a:t>)</a:t>
            </a:r>
          </a:p>
          <a:p>
            <a:r>
              <a:rPr lang="it-IT" dirty="0"/>
              <a:t>Quindi la variazione del tasso di cambio </a:t>
            </a:r>
            <a:r>
              <a:rPr lang="it-IT" b="1" dirty="0"/>
              <a:t>fa variare i prezzi delle importazioni</a:t>
            </a:r>
            <a:r>
              <a:rPr lang="it-IT" dirty="0"/>
              <a:t>, </a:t>
            </a:r>
            <a:r>
              <a:rPr lang="it-IT" b="1" dirty="0"/>
              <a:t>la domanda aggregata</a:t>
            </a:r>
            <a:r>
              <a:rPr lang="it-IT" dirty="0"/>
              <a:t> per la sostituzione tra beni nazionali ed esteri e </a:t>
            </a:r>
            <a:r>
              <a:rPr lang="it-IT" b="1" dirty="0"/>
              <a:t>l’offerta aggregata</a:t>
            </a:r>
            <a:r>
              <a:rPr lang="it-IT" dirty="0"/>
              <a:t> a causa della variazione del prezzo delle materie prime, dei beni intermedi e di consumo importati </a:t>
            </a:r>
          </a:p>
          <a:p>
            <a:r>
              <a:rPr lang="it-IT" dirty="0"/>
              <a:t>In definitiva questo canale amplifica l’attività degli altri canali di trasmissione</a:t>
            </a:r>
          </a:p>
        </p:txBody>
      </p:sp>
    </p:spTree>
    <p:extLst>
      <p:ext uri="{BB962C8B-B14F-4D97-AF65-F5344CB8AC3E}">
        <p14:creationId xmlns:p14="http://schemas.microsoft.com/office/powerpoint/2010/main" val="5258088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7A9A3257-DD61-4076-BFE0-379A241D3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7489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Tasso di cambio dollaro per euro (media mensile)</a:t>
            </a:r>
            <a:br>
              <a:rPr lang="it-IT" dirty="0"/>
            </a:br>
            <a:r>
              <a:rPr lang="it-IT" sz="3600" dirty="0"/>
              <a:t>Gennaio 2008-Luglio 2021</a:t>
            </a:r>
          </a:p>
        </p:txBody>
      </p:sp>
      <p:pic>
        <p:nvPicPr>
          <p:cNvPr id="1026" name="Picture 2" descr="https://www.exportplanning.com/static/uploads/file/2021/07/23/imm3.png">
            <a:extLst>
              <a:ext uri="{FF2B5EF4-FFF2-40B4-BE49-F238E27FC236}">
                <a16:creationId xmlns:a16="http://schemas.microsoft.com/office/drawing/2014/main" id="{8E9B3237-BF74-4C41-A8A4-50273C343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260" y="1432614"/>
            <a:ext cx="8646319" cy="537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llout: linea con barra in risalto 4">
            <a:extLst>
              <a:ext uri="{FF2B5EF4-FFF2-40B4-BE49-F238E27FC236}">
                <a16:creationId xmlns:a16="http://schemas.microsoft.com/office/drawing/2014/main" id="{78017749-06BC-47E3-A3C8-E7FF6BD2C11D}"/>
              </a:ext>
            </a:extLst>
          </p:cNvPr>
          <p:cNvSpPr/>
          <p:nvPr/>
        </p:nvSpPr>
        <p:spPr>
          <a:xfrm>
            <a:off x="7466806" y="1634067"/>
            <a:ext cx="2963334" cy="1833033"/>
          </a:xfrm>
          <a:prstGeom prst="accent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4 settembre 2014: la BCE annuncia una diminuzione del refi a 0,05 e del </a:t>
            </a:r>
            <a:r>
              <a:rPr lang="it-IT" dirty="0" err="1"/>
              <a:t>deposit</a:t>
            </a:r>
            <a:r>
              <a:rPr lang="it-IT" dirty="0"/>
              <a:t> rate a -0,20        il tasso di cambio reagisce immediatamente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15545A3-DECB-4001-9371-57567A1B40D5}"/>
              </a:ext>
            </a:extLst>
          </p:cNvPr>
          <p:cNvSpPr/>
          <p:nvPr/>
        </p:nvSpPr>
        <p:spPr>
          <a:xfrm>
            <a:off x="198437" y="4597169"/>
            <a:ext cx="235796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Fonte: https://www.exportplanning.com/it/magazine/article/2021/07/23/focus-stati-uniti-la-politica-monetaria-della-federal-reserve/</a:t>
            </a:r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F12F4871-57FC-40B6-B318-39D3EDFD1414}"/>
              </a:ext>
            </a:extLst>
          </p:cNvPr>
          <p:cNvSpPr/>
          <p:nvPr/>
        </p:nvSpPr>
        <p:spPr>
          <a:xfrm>
            <a:off x="8890000" y="2650067"/>
            <a:ext cx="309033" cy="1016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36648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/>
              <a:t>La trappola della liquidità: tassi nominali vicini a 0</a:t>
            </a:r>
            <a:endParaRPr lang="en-US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Ma quando i canali dei mercati finanziari e del credito non funzionano?</a:t>
            </a:r>
          </a:p>
          <a:p>
            <a:r>
              <a:rPr lang="it-IT" dirty="0"/>
              <a:t>Certamente si possono fissare anche tassi a breve negativi (es. Svizzera, Danimarca, Svezia, Giappone), ma questo crea problemi:</a:t>
            </a:r>
          </a:p>
          <a:p>
            <a:pPr marL="914400" lvl="1" indent="-457200">
              <a:buFont typeface="+mj-lt"/>
              <a:buAutoNum type="arabicPeriod"/>
            </a:pPr>
            <a:r>
              <a:rPr lang="it-IT" dirty="0"/>
              <a:t>I </a:t>
            </a:r>
            <a:r>
              <a:rPr lang="it-IT" dirty="0">
                <a:solidFill>
                  <a:srgbClr val="FF0000"/>
                </a:solidFill>
              </a:rPr>
              <a:t>tassi negativi </a:t>
            </a:r>
            <a:r>
              <a:rPr lang="it-IT" b="1" dirty="0">
                <a:solidFill>
                  <a:srgbClr val="FF0000"/>
                </a:solidFill>
              </a:rPr>
              <a:t>non</a:t>
            </a:r>
            <a:r>
              <a:rPr lang="it-IT" dirty="0">
                <a:solidFill>
                  <a:srgbClr val="FF0000"/>
                </a:solidFill>
              </a:rPr>
              <a:t> vengono trasmessi al sistema</a:t>
            </a:r>
            <a:r>
              <a:rPr lang="it-IT" dirty="0"/>
              <a:t> e famiglie e imprese pagano/ricevono interessi positivi o nulli: se la yield curve è piatta, le banche riescono a fare profitti solo aumentando i margini di intermediazione bancaria</a:t>
            </a:r>
          </a:p>
          <a:p>
            <a:pPr marL="914400" lvl="1" indent="-457200">
              <a:buFont typeface="+mj-lt"/>
              <a:buAutoNum type="arabicPeriod"/>
            </a:pPr>
            <a:r>
              <a:rPr lang="it-IT" dirty="0"/>
              <a:t>Se non si tiene conto dell’inflazione (</a:t>
            </a:r>
            <a:r>
              <a:rPr lang="it-IT" dirty="0">
                <a:solidFill>
                  <a:srgbClr val="FF0000"/>
                </a:solidFill>
              </a:rPr>
              <a:t>illusione monetaria</a:t>
            </a:r>
            <a:r>
              <a:rPr lang="it-IT" dirty="0"/>
              <a:t>) i creditori chiederanno il rimborso del credito il più tardi possibile</a:t>
            </a:r>
          </a:p>
          <a:p>
            <a:pPr marL="914400" lvl="1" indent="-457200">
              <a:buFont typeface="+mj-lt"/>
              <a:buAutoNum type="arabicPeriod"/>
            </a:pPr>
            <a:r>
              <a:rPr lang="it-IT" dirty="0"/>
              <a:t>Diventa </a:t>
            </a:r>
            <a:r>
              <a:rPr lang="it-IT" dirty="0">
                <a:solidFill>
                  <a:srgbClr val="FF0000"/>
                </a:solidFill>
              </a:rPr>
              <a:t>più conveniente accumulare contante </a:t>
            </a:r>
            <a:r>
              <a:rPr lang="it-IT" dirty="0"/>
              <a:t>(se si percepiscono i tassi negativi sui propri depositi o c/c)</a:t>
            </a:r>
          </a:p>
          <a:p>
            <a:r>
              <a:rPr lang="it-IT" dirty="0"/>
              <a:t>Per mantenere l’efficacia della politica monetaria la BCE può usare </a:t>
            </a:r>
            <a:r>
              <a:rPr lang="it-IT" b="1" dirty="0"/>
              <a:t>strategie non convenzionali di PM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95513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 che cosa consiste la Politica Monetaria?</a:t>
            </a:r>
            <a:endParaRPr lang="en-US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838200" y="1825625"/>
            <a:ext cx="5882640" cy="4351338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La PM è gestita dalla Banca Centrale, un’agenzia indipendente che detiene il monopolio nella creazione di base monetaria (</a:t>
            </a:r>
            <a:r>
              <a:rPr lang="it-IT" b="1" dirty="0"/>
              <a:t>moneta ad alto potenziale</a:t>
            </a:r>
            <a:r>
              <a:rPr lang="it-IT" dirty="0"/>
              <a:t>)</a:t>
            </a:r>
          </a:p>
          <a:p>
            <a:r>
              <a:rPr lang="it-IT" dirty="0"/>
              <a:t>La formazione della liquidità avviene attraverso </a:t>
            </a:r>
            <a:r>
              <a:rPr lang="it-IT" dirty="0">
                <a:solidFill>
                  <a:srgbClr val="FF0000"/>
                </a:solidFill>
              </a:rPr>
              <a:t>l’emissione di banconote </a:t>
            </a:r>
            <a:r>
              <a:rPr lang="it-IT" dirty="0"/>
              <a:t>e la </a:t>
            </a:r>
            <a:r>
              <a:rPr lang="it-IT" dirty="0">
                <a:solidFill>
                  <a:srgbClr val="FF0000"/>
                </a:solidFill>
              </a:rPr>
              <a:t>fornitura di liquidità al sistema bancario </a:t>
            </a:r>
            <a:r>
              <a:rPr lang="it-IT" dirty="0" err="1"/>
              <a:t>sottoforma</a:t>
            </a:r>
            <a:r>
              <a:rPr lang="it-IT" dirty="0"/>
              <a:t> di accrediti sui conti aperti presso la BC dalle banche commerciali</a:t>
            </a:r>
          </a:p>
          <a:p>
            <a:r>
              <a:rPr lang="it-IT" dirty="0"/>
              <a:t>Il prezzo della liquidità sul mercato interbancario determina</a:t>
            </a:r>
            <a:r>
              <a:rPr lang="it-IT" dirty="0">
                <a:solidFill>
                  <a:srgbClr val="FF0000"/>
                </a:solidFill>
              </a:rPr>
              <a:t> il tasso d’interesse a breve termine</a:t>
            </a:r>
          </a:p>
          <a:p>
            <a:r>
              <a:rPr lang="it-IT" dirty="0"/>
              <a:t>La </a:t>
            </a:r>
            <a:r>
              <a:rPr lang="it-IT" b="1" dirty="0"/>
              <a:t>PM influisce </a:t>
            </a:r>
            <a:r>
              <a:rPr lang="it-IT" dirty="0"/>
              <a:t>anche sui </a:t>
            </a:r>
            <a:r>
              <a:rPr lang="it-IT" dirty="0">
                <a:solidFill>
                  <a:srgbClr val="FF0000"/>
                </a:solidFill>
              </a:rPr>
              <a:t>tassi d’interesse a lungo termine </a:t>
            </a:r>
            <a:r>
              <a:rPr lang="it-IT" dirty="0"/>
              <a:t>agendo sui fattori di </a:t>
            </a:r>
            <a:r>
              <a:rPr lang="it-IT" dirty="0">
                <a:solidFill>
                  <a:srgbClr val="FF0000"/>
                </a:solidFill>
              </a:rPr>
              <a:t>rischio</a:t>
            </a:r>
            <a:r>
              <a:rPr lang="it-IT" dirty="0"/>
              <a:t>, sulle </a:t>
            </a:r>
            <a:r>
              <a:rPr lang="it-IT" dirty="0">
                <a:solidFill>
                  <a:srgbClr val="FF0000"/>
                </a:solidFill>
              </a:rPr>
              <a:t>aspettative</a:t>
            </a:r>
            <a:r>
              <a:rPr lang="it-IT" dirty="0"/>
              <a:t> e sulle caratteristiche del sistema finanziario</a:t>
            </a:r>
            <a:endParaRPr lang="en-US" dirty="0"/>
          </a:p>
        </p:txBody>
      </p:sp>
      <p:grpSp>
        <p:nvGrpSpPr>
          <p:cNvPr id="8" name="Gruppo 7"/>
          <p:cNvGrpSpPr/>
          <p:nvPr/>
        </p:nvGrpSpPr>
        <p:grpSpPr>
          <a:xfrm>
            <a:off x="6672072" y="2182511"/>
            <a:ext cx="5368136" cy="3994452"/>
            <a:chOff x="6672072" y="2182511"/>
            <a:chExt cx="5368136" cy="3994452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72072" y="2182511"/>
              <a:ext cx="5368136" cy="3994452"/>
            </a:xfrm>
            <a:prstGeom prst="rect">
              <a:avLst/>
            </a:prstGeom>
          </p:spPr>
        </p:pic>
        <p:sp>
          <p:nvSpPr>
            <p:cNvPr id="7" name="Rettangolo 6"/>
            <p:cNvSpPr/>
            <p:nvPr/>
          </p:nvSpPr>
          <p:spPr>
            <a:xfrm>
              <a:off x="9546336" y="4379976"/>
              <a:ext cx="932688" cy="283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>
                  <a:solidFill>
                    <a:schemeClr val="tx1"/>
                  </a:solidFill>
                </a:rPr>
                <a:t>ufficiali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32395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E12A18-5094-4CE6-AC31-2722AA502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crisi finanziarie e la politica monetaria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B08460-82CB-44A3-AA69-F542E2654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Le </a:t>
            </a:r>
            <a:r>
              <a:rPr lang="it-IT" b="1" dirty="0"/>
              <a:t>crisi finanziarie </a:t>
            </a:r>
            <a:r>
              <a:rPr lang="it-IT" dirty="0"/>
              <a:t>possono </a:t>
            </a:r>
            <a:r>
              <a:rPr lang="it-IT" b="1" dirty="0"/>
              <a:t>limitare l’efficacia </a:t>
            </a:r>
            <a:r>
              <a:rPr lang="it-IT" dirty="0"/>
              <a:t>della politica monetaria convenzionale. </a:t>
            </a:r>
          </a:p>
          <a:p>
            <a:r>
              <a:rPr lang="it-IT" dirty="0"/>
              <a:t>La </a:t>
            </a:r>
            <a:r>
              <a:rPr lang="it-IT" b="1" dirty="0"/>
              <a:t>domanda di riserve </a:t>
            </a:r>
            <a:r>
              <a:rPr lang="it-IT" dirty="0"/>
              <a:t>diventa più </a:t>
            </a:r>
            <a:r>
              <a:rPr lang="it-IT" b="1" dirty="0"/>
              <a:t>volatile</a:t>
            </a:r>
            <a:r>
              <a:rPr lang="it-IT" dirty="0"/>
              <a:t>, rendendo difficile per la banca centrale </a:t>
            </a:r>
            <a:r>
              <a:rPr lang="it-IT" b="1" dirty="0"/>
              <a:t>stimare correttamente il fabbisogno di liquidità </a:t>
            </a:r>
            <a:r>
              <a:rPr lang="it-IT" dirty="0"/>
              <a:t>del sistema bancario. </a:t>
            </a:r>
          </a:p>
          <a:p>
            <a:r>
              <a:rPr lang="it-IT" dirty="0"/>
              <a:t>Le banche </a:t>
            </a:r>
            <a:r>
              <a:rPr lang="it-IT" b="1" dirty="0"/>
              <a:t>riducono </a:t>
            </a:r>
            <a:r>
              <a:rPr lang="it-IT" dirty="0"/>
              <a:t>gli </a:t>
            </a:r>
            <a:r>
              <a:rPr lang="it-IT" b="1" dirty="0"/>
              <a:t>scambi sul mercato interbancario</a:t>
            </a:r>
            <a:r>
              <a:rPr lang="it-IT" dirty="0"/>
              <a:t>; la ridotta liquidità di tale mercato si traduce in un </a:t>
            </a:r>
            <a:r>
              <a:rPr lang="it-IT" b="1" dirty="0"/>
              <a:t>aumento dei premi </a:t>
            </a:r>
            <a:r>
              <a:rPr lang="it-IT" dirty="0"/>
              <a:t>chiesti dalle banche che prestano riserve; il </a:t>
            </a:r>
            <a:r>
              <a:rPr lang="it-IT" b="1" dirty="0"/>
              <a:t>tasso di interesse overnight </a:t>
            </a:r>
            <a:r>
              <a:rPr lang="it-IT" dirty="0"/>
              <a:t>tende a salire verso il </a:t>
            </a:r>
            <a:r>
              <a:rPr lang="it-IT" b="1" dirty="0"/>
              <a:t>tetto del corridoio</a:t>
            </a:r>
            <a:r>
              <a:rPr lang="it-IT" dirty="0"/>
              <a:t>. </a:t>
            </a:r>
          </a:p>
          <a:p>
            <a:r>
              <a:rPr lang="it-IT" dirty="0"/>
              <a:t>Il </a:t>
            </a:r>
            <a:r>
              <a:rPr lang="it-IT" b="1" dirty="0"/>
              <a:t>malfunzionamento </a:t>
            </a:r>
            <a:r>
              <a:rPr lang="it-IT" dirty="0"/>
              <a:t>del mercato interbancario si </a:t>
            </a:r>
            <a:r>
              <a:rPr lang="it-IT" b="1" dirty="0"/>
              <a:t>trasmette </a:t>
            </a:r>
            <a:r>
              <a:rPr lang="it-IT" dirty="0"/>
              <a:t>agli </a:t>
            </a:r>
            <a:r>
              <a:rPr lang="it-IT" b="1" dirty="0"/>
              <a:t>altri segmenti dei mercati finanziari</a:t>
            </a:r>
            <a:r>
              <a:rPr lang="it-IT" dirty="0"/>
              <a:t>, creando </a:t>
            </a:r>
            <a:r>
              <a:rPr lang="it-IT" b="1" dirty="0"/>
              <a:t>malfunzionamenti </a:t>
            </a:r>
            <a:r>
              <a:rPr lang="it-IT" dirty="0"/>
              <a:t>del </a:t>
            </a:r>
            <a:r>
              <a:rPr lang="it-IT" b="1" dirty="0"/>
              <a:t>meccanismo di trasmissione </a:t>
            </a:r>
            <a:r>
              <a:rPr lang="it-IT" dirty="0"/>
              <a:t>della politica monetaria attraverso i mercati finanziari e il mercato del credito.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95017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BF2485-A257-4A1A-8823-6DBBF6064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crisi finanziarie e la politica monetaria (2)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9AA7F7-D80E-443F-89AD-0756F5129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L’elevata </a:t>
            </a:r>
            <a:r>
              <a:rPr lang="it-IT" b="1" dirty="0"/>
              <a:t>incertezza sui redditi futuri </a:t>
            </a:r>
            <a:r>
              <a:rPr lang="it-IT" dirty="0"/>
              <a:t>e la </a:t>
            </a:r>
            <a:r>
              <a:rPr lang="it-IT" b="1" dirty="0"/>
              <a:t>necessità di ridurre l’indebitamento (</a:t>
            </a:r>
            <a:r>
              <a:rPr lang="it-IT" b="1" i="1" dirty="0" err="1"/>
              <a:t>deleveraging</a:t>
            </a:r>
            <a:r>
              <a:rPr lang="it-IT" b="1" dirty="0"/>
              <a:t>)</a:t>
            </a:r>
            <a:r>
              <a:rPr lang="it-IT" dirty="0"/>
              <a:t>, costituiscono un ulteriore criticità per l’efficacia del meccanismo di trasmissione all’economia reale </a:t>
            </a:r>
          </a:p>
          <a:p>
            <a:r>
              <a:rPr lang="it-IT" dirty="0"/>
              <a:t>L’ </a:t>
            </a:r>
            <a:r>
              <a:rPr lang="it-IT" b="1" dirty="0"/>
              <a:t>incertezza sui redditi futuri </a:t>
            </a:r>
            <a:r>
              <a:rPr lang="it-IT" dirty="0"/>
              <a:t>porta famiglie e imprese a </a:t>
            </a:r>
            <a:r>
              <a:rPr lang="it-IT" b="1" dirty="0"/>
              <a:t>ridurre consumi e investimenti </a:t>
            </a:r>
            <a:r>
              <a:rPr lang="it-IT" dirty="0"/>
              <a:t>e aumentare i risparmi precauzionali, anche in presenza di tassi di interessi estremamente bassi. </a:t>
            </a:r>
          </a:p>
          <a:p>
            <a:r>
              <a:rPr lang="it-IT" dirty="0"/>
              <a:t>Il processo di </a:t>
            </a:r>
            <a:r>
              <a:rPr lang="it-IT" b="1" dirty="0"/>
              <a:t>riduzione del debito</a:t>
            </a:r>
            <a:r>
              <a:rPr lang="it-IT" dirty="0"/>
              <a:t>, ha effetti simili: a fronte di riduzione dei tassi di interesse, famiglie e imprese comunque non aumentano l’indebitamento.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597193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4E01FC-62D0-431B-812B-295A9F4DE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crisi finanziarie e la politica monetaria (3)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C0B5AF-8CCD-45F6-B699-739C9AD1B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Se gli effetti della crisi sull’economia reale sono sufficientemente grandi, la Banca centrale </a:t>
            </a:r>
            <a:r>
              <a:rPr lang="it-IT" b="1" dirty="0"/>
              <a:t>non è più in grado </a:t>
            </a:r>
            <a:r>
              <a:rPr lang="it-IT" dirty="0"/>
              <a:t>di fornire </a:t>
            </a:r>
            <a:r>
              <a:rPr lang="it-IT" b="1" dirty="0"/>
              <a:t>l’impulso espansivo riducendo i tassi ufficiali. </a:t>
            </a:r>
            <a:endParaRPr lang="it-IT" dirty="0"/>
          </a:p>
          <a:p>
            <a:r>
              <a:rPr lang="it-IT" dirty="0"/>
              <a:t>La </a:t>
            </a:r>
            <a:r>
              <a:rPr lang="it-IT" b="1" dirty="0"/>
              <a:t>possibilità di detenere circolante</a:t>
            </a:r>
            <a:r>
              <a:rPr lang="it-IT" dirty="0"/>
              <a:t>, il cui rendimento è 0%, impedisce ai </a:t>
            </a:r>
            <a:r>
              <a:rPr lang="it-IT" b="1" dirty="0"/>
              <a:t>rendimenti nominali </a:t>
            </a:r>
            <a:r>
              <a:rPr lang="it-IT" dirty="0"/>
              <a:t>delle altre attività finanziarie (nominali) di </a:t>
            </a:r>
            <a:r>
              <a:rPr lang="it-IT" b="1" dirty="0"/>
              <a:t>scendere </a:t>
            </a:r>
            <a:r>
              <a:rPr lang="it-IT" dirty="0"/>
              <a:t>in modo significativo sotto lo 0%. </a:t>
            </a:r>
          </a:p>
          <a:p>
            <a:r>
              <a:rPr lang="it-IT" dirty="0"/>
              <a:t>Quando questo limite – </a:t>
            </a:r>
            <a:r>
              <a:rPr lang="it-IT" b="1" dirty="0"/>
              <a:t>limite inferiore effettivo </a:t>
            </a:r>
            <a:r>
              <a:rPr lang="it-IT" dirty="0"/>
              <a:t>(</a:t>
            </a:r>
            <a:r>
              <a:rPr lang="it-IT" i="1" dirty="0" err="1"/>
              <a:t>Effective</a:t>
            </a:r>
            <a:r>
              <a:rPr lang="it-IT" i="1" dirty="0"/>
              <a:t> Lower </a:t>
            </a:r>
            <a:r>
              <a:rPr lang="it-IT" i="1" dirty="0" err="1"/>
              <a:t>Bound</a:t>
            </a:r>
            <a:r>
              <a:rPr lang="it-IT" i="1" dirty="0"/>
              <a:t>, </a:t>
            </a:r>
            <a:r>
              <a:rPr lang="it-IT" b="1" i="1" dirty="0"/>
              <a:t>ELB</a:t>
            </a:r>
            <a:r>
              <a:rPr lang="it-IT" dirty="0"/>
              <a:t>) – viene raggiunto, i tassi di interesse reale sono determinati solamente dalle aspettative di inflazione. </a:t>
            </a:r>
          </a:p>
          <a:p>
            <a:r>
              <a:rPr lang="it-IT" dirty="0"/>
              <a:t>I rischi di </a:t>
            </a:r>
            <a:r>
              <a:rPr lang="it-IT" b="1" dirty="0"/>
              <a:t>disancoraggio delle aspettative di inflazione </a:t>
            </a:r>
            <a:r>
              <a:rPr lang="it-IT" dirty="0"/>
              <a:t>e di un ulteriore aumento dei tassi reali aumentano se la banca centrale non utilizza nuovi strumenti. Aumenta anche la probabilità di una </a:t>
            </a:r>
            <a:r>
              <a:rPr lang="it-IT" b="1" dirty="0"/>
              <a:t>spirale deflazionistica </a:t>
            </a:r>
            <a:r>
              <a:rPr lang="it-IT" dirty="0"/>
              <a:t>o di un prolungato periodo di </a:t>
            </a:r>
            <a:r>
              <a:rPr lang="it-IT" b="1" dirty="0"/>
              <a:t>bassa crescita </a:t>
            </a:r>
            <a:r>
              <a:rPr lang="it-IT" dirty="0"/>
              <a:t>sia dell’attività sia dei prezzi.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95608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90929B-FBD9-4989-88E2-3C0B6CDBB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Com’è andata e qual è la situazione oggi: </a:t>
            </a:r>
            <a:r>
              <a:rPr lang="it-IT" dirty="0" err="1"/>
              <a:t>Rifi</a:t>
            </a:r>
            <a:r>
              <a:rPr lang="it-IT" dirty="0"/>
              <a:t> e inflazione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00CAEEE-146B-4118-B4BE-1ED7BD6A4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301" y="1856371"/>
            <a:ext cx="7675529" cy="4584589"/>
          </a:xfrm>
          <a:prstGeom prst="rect">
            <a:avLst/>
          </a:prstGeom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4D252243-2967-4A05-B38F-A978CDE9C47A}"/>
              </a:ext>
            </a:extLst>
          </p:cNvPr>
          <p:cNvCxnSpPr>
            <a:cxnSpLocks/>
          </p:cNvCxnSpPr>
          <p:nvPr/>
        </p:nvCxnSpPr>
        <p:spPr>
          <a:xfrm>
            <a:off x="1517897" y="4762500"/>
            <a:ext cx="6874933" cy="0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3D047018-EF2D-4776-8E9A-5376B0D68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703929"/>
              </p:ext>
            </p:extLst>
          </p:nvPr>
        </p:nvGraphicFramePr>
        <p:xfrm>
          <a:off x="8977376" y="1274445"/>
          <a:ext cx="2433315" cy="495855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656429">
                  <a:extLst>
                    <a:ext uri="{9D8B030D-6E8A-4147-A177-3AD203B41FA5}">
                      <a16:colId xmlns:a16="http://schemas.microsoft.com/office/drawing/2014/main" val="1789885820"/>
                    </a:ext>
                  </a:extLst>
                </a:gridCol>
                <a:gridCol w="962009">
                  <a:extLst>
                    <a:ext uri="{9D8B030D-6E8A-4147-A177-3AD203B41FA5}">
                      <a16:colId xmlns:a16="http://schemas.microsoft.com/office/drawing/2014/main" val="3892431426"/>
                    </a:ext>
                  </a:extLst>
                </a:gridCol>
                <a:gridCol w="814877">
                  <a:extLst>
                    <a:ext uri="{9D8B030D-6E8A-4147-A177-3AD203B41FA5}">
                      <a16:colId xmlns:a16="http://schemas.microsoft.com/office/drawing/2014/main" val="2107958154"/>
                    </a:ext>
                  </a:extLst>
                </a:gridCol>
              </a:tblGrid>
              <a:tr h="399705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Tasso su Rifinanziamento principale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Tasso d'inflazione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extLst>
                  <a:ext uri="{0D108BD9-81ED-4DB2-BD59-A6C34878D82A}">
                    <a16:rowId xmlns:a16="http://schemas.microsoft.com/office/drawing/2014/main" val="734410268"/>
                  </a:ext>
                </a:extLst>
              </a:tr>
              <a:tr h="136263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22/03/2023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3.5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6.9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extLst>
                  <a:ext uri="{0D108BD9-81ED-4DB2-BD59-A6C34878D82A}">
                    <a16:rowId xmlns:a16="http://schemas.microsoft.com/office/drawing/2014/main" val="228477462"/>
                  </a:ext>
                </a:extLst>
              </a:tr>
              <a:tr h="136263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08/02/2023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8.5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extLst>
                  <a:ext uri="{0D108BD9-81ED-4DB2-BD59-A6C34878D82A}">
                    <a16:rowId xmlns:a16="http://schemas.microsoft.com/office/drawing/2014/main" val="3571966953"/>
                  </a:ext>
                </a:extLst>
              </a:tr>
              <a:tr h="136263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21/12/2022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2.5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9.2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extLst>
                  <a:ext uri="{0D108BD9-81ED-4DB2-BD59-A6C34878D82A}">
                    <a16:rowId xmlns:a16="http://schemas.microsoft.com/office/drawing/2014/main" val="45249333"/>
                  </a:ext>
                </a:extLst>
              </a:tr>
              <a:tr h="136263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02/11/2022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10.1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extLst>
                  <a:ext uri="{0D108BD9-81ED-4DB2-BD59-A6C34878D82A}">
                    <a16:rowId xmlns:a16="http://schemas.microsoft.com/office/drawing/2014/main" val="1922266665"/>
                  </a:ext>
                </a:extLst>
              </a:tr>
              <a:tr h="136263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14/09/2022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1.25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9.9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extLst>
                  <a:ext uri="{0D108BD9-81ED-4DB2-BD59-A6C34878D82A}">
                    <a16:rowId xmlns:a16="http://schemas.microsoft.com/office/drawing/2014/main" val="2497803584"/>
                  </a:ext>
                </a:extLst>
              </a:tr>
              <a:tr h="136263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27/07/2022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8.9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extLst>
                  <a:ext uri="{0D108BD9-81ED-4DB2-BD59-A6C34878D82A}">
                    <a16:rowId xmlns:a16="http://schemas.microsoft.com/office/drawing/2014/main" val="2165007945"/>
                  </a:ext>
                </a:extLst>
              </a:tr>
              <a:tr h="136263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18/09/2019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extLst>
                  <a:ext uri="{0D108BD9-81ED-4DB2-BD59-A6C34878D82A}">
                    <a16:rowId xmlns:a16="http://schemas.microsoft.com/office/drawing/2014/main" val="1474493343"/>
                  </a:ext>
                </a:extLst>
              </a:tr>
              <a:tr h="136263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16/03/2016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1.4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extLst>
                  <a:ext uri="{0D108BD9-81ED-4DB2-BD59-A6C34878D82A}">
                    <a16:rowId xmlns:a16="http://schemas.microsoft.com/office/drawing/2014/main" val="2398648595"/>
                  </a:ext>
                </a:extLst>
              </a:tr>
              <a:tr h="136263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10/09/2014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0.05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extLst>
                  <a:ext uri="{0D108BD9-81ED-4DB2-BD59-A6C34878D82A}">
                    <a16:rowId xmlns:a16="http://schemas.microsoft.com/office/drawing/2014/main" val="945239698"/>
                  </a:ext>
                </a:extLst>
              </a:tr>
              <a:tr h="136263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10/09/2014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0.05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extLst>
                  <a:ext uri="{0D108BD9-81ED-4DB2-BD59-A6C34878D82A}">
                    <a16:rowId xmlns:a16="http://schemas.microsoft.com/office/drawing/2014/main" val="2024002685"/>
                  </a:ext>
                </a:extLst>
              </a:tr>
              <a:tr h="136263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11/06/2014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0.15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extLst>
                  <a:ext uri="{0D108BD9-81ED-4DB2-BD59-A6C34878D82A}">
                    <a16:rowId xmlns:a16="http://schemas.microsoft.com/office/drawing/2014/main" val="4163373169"/>
                  </a:ext>
                </a:extLst>
              </a:tr>
              <a:tr h="136263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13/11/2013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extLst>
                  <a:ext uri="{0D108BD9-81ED-4DB2-BD59-A6C34878D82A}">
                    <a16:rowId xmlns:a16="http://schemas.microsoft.com/office/drawing/2014/main" val="3863075459"/>
                  </a:ext>
                </a:extLst>
              </a:tr>
              <a:tr h="136263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08/05/2013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1.4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extLst>
                  <a:ext uri="{0D108BD9-81ED-4DB2-BD59-A6C34878D82A}">
                    <a16:rowId xmlns:a16="http://schemas.microsoft.com/office/drawing/2014/main" val="2818755242"/>
                  </a:ext>
                </a:extLst>
              </a:tr>
              <a:tr h="136263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11/07/2012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0.75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2.4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extLst>
                  <a:ext uri="{0D108BD9-81ED-4DB2-BD59-A6C34878D82A}">
                    <a16:rowId xmlns:a16="http://schemas.microsoft.com/office/drawing/2014/main" val="1232927964"/>
                  </a:ext>
                </a:extLst>
              </a:tr>
              <a:tr h="136263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14/12/2011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2.8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extLst>
                  <a:ext uri="{0D108BD9-81ED-4DB2-BD59-A6C34878D82A}">
                    <a16:rowId xmlns:a16="http://schemas.microsoft.com/office/drawing/2014/main" val="2099537376"/>
                  </a:ext>
                </a:extLst>
              </a:tr>
              <a:tr h="136263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09/11/2011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1.25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extLst>
                  <a:ext uri="{0D108BD9-81ED-4DB2-BD59-A6C34878D82A}">
                    <a16:rowId xmlns:a16="http://schemas.microsoft.com/office/drawing/2014/main" val="934632655"/>
                  </a:ext>
                </a:extLst>
              </a:tr>
              <a:tr h="136263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13/07/2011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1.5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2.6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extLst>
                  <a:ext uri="{0D108BD9-81ED-4DB2-BD59-A6C34878D82A}">
                    <a16:rowId xmlns:a16="http://schemas.microsoft.com/office/drawing/2014/main" val="3064813240"/>
                  </a:ext>
                </a:extLst>
              </a:tr>
              <a:tr h="136263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13/04/2011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1.25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2.8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extLst>
                  <a:ext uri="{0D108BD9-81ED-4DB2-BD59-A6C34878D82A}">
                    <a16:rowId xmlns:a16="http://schemas.microsoft.com/office/drawing/2014/main" val="1463663075"/>
                  </a:ext>
                </a:extLst>
              </a:tr>
              <a:tr h="136263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13/05/2009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extLst>
                  <a:ext uri="{0D108BD9-81ED-4DB2-BD59-A6C34878D82A}">
                    <a16:rowId xmlns:a16="http://schemas.microsoft.com/office/drawing/2014/main" val="2707060911"/>
                  </a:ext>
                </a:extLst>
              </a:tr>
              <a:tr h="136263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08/04/2009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1.25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extLst>
                  <a:ext uri="{0D108BD9-81ED-4DB2-BD59-A6C34878D82A}">
                    <a16:rowId xmlns:a16="http://schemas.microsoft.com/office/drawing/2014/main" val="2014586404"/>
                  </a:ext>
                </a:extLst>
              </a:tr>
              <a:tr h="136263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11/03/2009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1.5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extLst>
                  <a:ext uri="{0D108BD9-81ED-4DB2-BD59-A6C34878D82A}">
                    <a16:rowId xmlns:a16="http://schemas.microsoft.com/office/drawing/2014/main" val="249068226"/>
                  </a:ext>
                </a:extLst>
              </a:tr>
              <a:tr h="136263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21/01/2009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1.1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extLst>
                  <a:ext uri="{0D108BD9-81ED-4DB2-BD59-A6C34878D82A}">
                    <a16:rowId xmlns:a16="http://schemas.microsoft.com/office/drawing/2014/main" val="2095176123"/>
                  </a:ext>
                </a:extLst>
              </a:tr>
              <a:tr h="136263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10/12/2008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2.5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1.6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extLst>
                  <a:ext uri="{0D108BD9-81ED-4DB2-BD59-A6C34878D82A}">
                    <a16:rowId xmlns:a16="http://schemas.microsoft.com/office/drawing/2014/main" val="3803803594"/>
                  </a:ext>
                </a:extLst>
              </a:tr>
              <a:tr h="136263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12/11/2008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3.25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2.1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extLst>
                  <a:ext uri="{0D108BD9-81ED-4DB2-BD59-A6C34878D82A}">
                    <a16:rowId xmlns:a16="http://schemas.microsoft.com/office/drawing/2014/main" val="1091425461"/>
                  </a:ext>
                </a:extLst>
              </a:tr>
              <a:tr h="136263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15/10/2008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3.75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3.2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extLst>
                  <a:ext uri="{0D108BD9-81ED-4DB2-BD59-A6C34878D82A}">
                    <a16:rowId xmlns:a16="http://schemas.microsoft.com/office/drawing/2014/main" val="1768544787"/>
                  </a:ext>
                </a:extLst>
              </a:tr>
              <a:tr h="136263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15/10/2008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3.75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3.3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extLst>
                  <a:ext uri="{0D108BD9-81ED-4DB2-BD59-A6C34878D82A}">
                    <a16:rowId xmlns:a16="http://schemas.microsoft.com/office/drawing/2014/main" val="2500667161"/>
                  </a:ext>
                </a:extLst>
              </a:tr>
              <a:tr h="136263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09/07/2008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4.25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4.1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extLst>
                  <a:ext uri="{0D108BD9-81ED-4DB2-BD59-A6C34878D82A}">
                    <a16:rowId xmlns:a16="http://schemas.microsoft.com/office/drawing/2014/main" val="1086457297"/>
                  </a:ext>
                </a:extLst>
              </a:tr>
              <a:tr h="136263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13/06/2007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1.9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extLst>
                  <a:ext uri="{0D108BD9-81ED-4DB2-BD59-A6C34878D82A}">
                    <a16:rowId xmlns:a16="http://schemas.microsoft.com/office/drawing/2014/main" val="1030801893"/>
                  </a:ext>
                </a:extLst>
              </a:tr>
              <a:tr h="136263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14/03/2007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3.75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 dirty="0">
                          <a:effectLst/>
                        </a:rPr>
                        <a:t>1.9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extLst>
                  <a:ext uri="{0D108BD9-81ED-4DB2-BD59-A6C34878D82A}">
                    <a16:rowId xmlns:a16="http://schemas.microsoft.com/office/drawing/2014/main" val="279666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32352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6707"/>
          </a:xfrm>
        </p:spPr>
        <p:txBody>
          <a:bodyPr>
            <a:normAutofit fontScale="90000"/>
          </a:bodyPr>
          <a:lstStyle/>
          <a:p>
            <a:r>
              <a:rPr lang="it-IT" dirty="0"/>
              <a:t>Politica monetaria durante le crisi</a:t>
            </a:r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795" y="941832"/>
            <a:ext cx="8721493" cy="573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57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C49D22-AAF2-4F36-B32D-DFA03419E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Cosa può fare la politica monetaria?  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3BAC8B-298D-465A-AA31-041919686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Problemi alla trasmissione</a:t>
            </a:r>
            <a:r>
              <a:rPr lang="it-IT" dirty="0"/>
              <a:t>: </a:t>
            </a:r>
          </a:p>
          <a:p>
            <a:pPr lvl="1"/>
            <a:r>
              <a:rPr lang="it-IT" dirty="0"/>
              <a:t>politiche non convenzionali finalizzate a </a:t>
            </a:r>
            <a:r>
              <a:rPr lang="it-IT" b="1" dirty="0"/>
              <a:t>«</a:t>
            </a:r>
            <a:r>
              <a:rPr lang="it-IT" b="1" dirty="0" err="1"/>
              <a:t>tranquilizzare</a:t>
            </a:r>
            <a:r>
              <a:rPr lang="it-IT" b="1" dirty="0"/>
              <a:t>» </a:t>
            </a:r>
            <a:r>
              <a:rPr lang="it-IT" dirty="0"/>
              <a:t>e </a:t>
            </a:r>
            <a:r>
              <a:rPr lang="it-IT" b="1" dirty="0"/>
              <a:t>aumentare la liquidità </a:t>
            </a:r>
            <a:r>
              <a:rPr lang="it-IT" dirty="0"/>
              <a:t>in specifici segmenti di mercato. </a:t>
            </a:r>
          </a:p>
          <a:p>
            <a:r>
              <a:rPr lang="it-IT" b="1" dirty="0"/>
              <a:t>Problemi allo strumento</a:t>
            </a:r>
            <a:r>
              <a:rPr lang="it-IT" dirty="0"/>
              <a:t>: </a:t>
            </a:r>
          </a:p>
          <a:p>
            <a:pPr lvl="1"/>
            <a:r>
              <a:rPr lang="it-IT" dirty="0"/>
              <a:t>politiche non convenzionali finalizzate ad </a:t>
            </a:r>
            <a:r>
              <a:rPr lang="it-IT" b="1" dirty="0"/>
              <a:t>abbassare i tassi a lungo termine </a:t>
            </a:r>
            <a:r>
              <a:rPr lang="it-IT" dirty="0"/>
              <a:t>e fornire stimolo monetario anche quando i tassi ufficiali hanno raggiunto il limite inferiore effettivo.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4160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moneta pubblica e la moneta privata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327" y="1383126"/>
            <a:ext cx="8055121" cy="5299657"/>
          </a:xfrm>
          <a:prstGeom prst="rect">
            <a:avLst/>
          </a:prstGeom>
        </p:spPr>
      </p:pic>
      <p:sp>
        <p:nvSpPr>
          <p:cNvPr id="5" name="Ovale 4"/>
          <p:cNvSpPr/>
          <p:nvPr/>
        </p:nvSpPr>
        <p:spPr>
          <a:xfrm>
            <a:off x="5404104" y="3447288"/>
            <a:ext cx="1828800" cy="4754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e 5"/>
          <p:cNvSpPr/>
          <p:nvPr/>
        </p:nvSpPr>
        <p:spPr>
          <a:xfrm>
            <a:off x="2584704" y="1953768"/>
            <a:ext cx="1828800" cy="960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ttore 2 7"/>
          <p:cNvCxnSpPr/>
          <p:nvPr/>
        </p:nvCxnSpPr>
        <p:spPr>
          <a:xfrm flipH="1">
            <a:off x="4251960" y="1383126"/>
            <a:ext cx="512064" cy="811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>
            <a:endCxn id="5" idx="7"/>
          </p:cNvCxnSpPr>
          <p:nvPr/>
        </p:nvCxnSpPr>
        <p:spPr>
          <a:xfrm flipH="1">
            <a:off x="6965082" y="1261872"/>
            <a:ext cx="267822" cy="2255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D0131B91-6777-4B56-853F-D727F1FBC2C0}"/>
              </a:ext>
            </a:extLst>
          </p:cNvPr>
          <p:cNvCxnSpPr/>
          <p:nvPr/>
        </p:nvCxnSpPr>
        <p:spPr>
          <a:xfrm>
            <a:off x="3641344" y="2251456"/>
            <a:ext cx="715264" cy="1568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ED25186F-48F8-4A01-8D8E-0E876781B9EA}"/>
              </a:ext>
            </a:extLst>
          </p:cNvPr>
          <p:cNvCxnSpPr>
            <a:cxnSpLocks/>
          </p:cNvCxnSpPr>
          <p:nvPr/>
        </p:nvCxnSpPr>
        <p:spPr>
          <a:xfrm>
            <a:off x="3706368" y="2312416"/>
            <a:ext cx="3178048" cy="3795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3365B03B-2432-4A30-AEF1-1FD30CD6CD0E}"/>
              </a:ext>
            </a:extLst>
          </p:cNvPr>
          <p:cNvCxnSpPr/>
          <p:nvPr/>
        </p:nvCxnSpPr>
        <p:spPr>
          <a:xfrm>
            <a:off x="6604000" y="3922776"/>
            <a:ext cx="564896" cy="1766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tangolo 2">
            <a:extLst>
              <a:ext uri="{FF2B5EF4-FFF2-40B4-BE49-F238E27FC236}">
                <a16:creationId xmlns:a16="http://schemas.microsoft.com/office/drawing/2014/main" id="{A13CB3F0-1891-422B-9C1B-B464BD78B0DF}"/>
              </a:ext>
            </a:extLst>
          </p:cNvPr>
          <p:cNvSpPr/>
          <p:nvPr/>
        </p:nvSpPr>
        <p:spPr>
          <a:xfrm>
            <a:off x="4481763" y="4734426"/>
            <a:ext cx="1046748" cy="3669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CB71F20B-E7F5-4C83-A936-AA2630D1C082}"/>
              </a:ext>
            </a:extLst>
          </p:cNvPr>
          <p:cNvSpPr/>
          <p:nvPr/>
        </p:nvSpPr>
        <p:spPr>
          <a:xfrm>
            <a:off x="5658773" y="3983014"/>
            <a:ext cx="1046748" cy="3669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593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L’orientamento della PM in tempi normali</a:t>
            </a:r>
            <a:endParaRPr lang="en-US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/>
              <a:t>In </a:t>
            </a:r>
            <a:r>
              <a:rPr lang="it-IT" u="sng" dirty="0"/>
              <a:t>condizioni normali</a:t>
            </a:r>
            <a:r>
              <a:rPr lang="it-IT" dirty="0"/>
              <a:t>, l’orientamento della politica monetaria </a:t>
            </a:r>
            <a:r>
              <a:rPr lang="it-IT" u="sng" dirty="0"/>
              <a:t>è segnalato fissando e </a:t>
            </a:r>
            <a:r>
              <a:rPr lang="it-IT" u="sng" dirty="0">
                <a:hlinkClick r:id="rId2"/>
              </a:rPr>
              <a:t>comunicando</a:t>
            </a:r>
            <a:r>
              <a:rPr lang="it-IT" u="sng" dirty="0"/>
              <a:t> il livello dei tassi di interesse ufficiali</a:t>
            </a:r>
            <a:r>
              <a:rPr lang="it-IT" dirty="0"/>
              <a:t>. </a:t>
            </a:r>
          </a:p>
          <a:p>
            <a:r>
              <a:rPr lang="it-IT" dirty="0"/>
              <a:t>In un “</a:t>
            </a:r>
            <a:r>
              <a:rPr lang="it-IT" dirty="0">
                <a:solidFill>
                  <a:srgbClr val="FF0000"/>
                </a:solidFill>
              </a:rPr>
              <a:t>sistema a corridoio</a:t>
            </a:r>
            <a:r>
              <a:rPr lang="it-IT" dirty="0"/>
              <a:t>”, come quello adottato dall’</a:t>
            </a:r>
            <a:r>
              <a:rPr lang="it-IT" dirty="0" err="1"/>
              <a:t>Eurosistema</a:t>
            </a:r>
            <a:r>
              <a:rPr lang="it-IT" dirty="0"/>
              <a:t> i tassi ufficiali sono: </a:t>
            </a:r>
          </a:p>
          <a:p>
            <a:pPr lvl="1"/>
            <a:r>
              <a:rPr lang="it-IT" dirty="0"/>
              <a:t>Il </a:t>
            </a:r>
            <a:r>
              <a:rPr lang="it-IT" dirty="0">
                <a:solidFill>
                  <a:srgbClr val="FF0000"/>
                </a:solidFill>
              </a:rPr>
              <a:t>tasso sulle operazioni di rifinanziamento principale</a:t>
            </a:r>
            <a:r>
              <a:rPr lang="it-IT" dirty="0"/>
              <a:t>, con le quali viene fornita la maggior parte di riserve al sistema bancario (ed è il principale segnale sull’orientamento); </a:t>
            </a:r>
          </a:p>
          <a:p>
            <a:pPr lvl="1"/>
            <a:r>
              <a:rPr lang="it-IT" dirty="0"/>
              <a:t>Il </a:t>
            </a:r>
            <a:r>
              <a:rPr lang="it-IT" dirty="0">
                <a:solidFill>
                  <a:srgbClr val="FF0000"/>
                </a:solidFill>
              </a:rPr>
              <a:t>tasso sulla </a:t>
            </a:r>
            <a:r>
              <a:rPr lang="it-IT" dirty="0" err="1">
                <a:solidFill>
                  <a:srgbClr val="FF0000"/>
                </a:solidFill>
              </a:rPr>
              <a:t>deposit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facility</a:t>
            </a:r>
            <a:r>
              <a:rPr lang="it-IT" dirty="0"/>
              <a:t>, utilizzata dalle banche per depositare le riserve in eccesso rispetto alla riserva obbligatoria presso l’</a:t>
            </a:r>
            <a:r>
              <a:rPr lang="it-IT" dirty="0" err="1"/>
              <a:t>Eurosistema</a:t>
            </a:r>
            <a:r>
              <a:rPr lang="it-IT" dirty="0"/>
              <a:t>. </a:t>
            </a:r>
          </a:p>
          <a:p>
            <a:pPr lvl="1"/>
            <a:r>
              <a:rPr lang="it-IT" dirty="0"/>
              <a:t>Il </a:t>
            </a:r>
            <a:r>
              <a:rPr lang="it-IT" dirty="0">
                <a:solidFill>
                  <a:srgbClr val="FF0000"/>
                </a:solidFill>
              </a:rPr>
              <a:t>tasso sul rifinanziamento marginale</a:t>
            </a:r>
            <a:r>
              <a:rPr lang="it-IT" dirty="0"/>
              <a:t>, utilizzato dalle banche per prendere a prestito dall’</a:t>
            </a:r>
            <a:r>
              <a:rPr lang="it-IT" dirty="0" err="1"/>
              <a:t>Eurosistema</a:t>
            </a:r>
            <a:r>
              <a:rPr lang="it-IT" dirty="0"/>
              <a:t> riserve con scadenza overnight </a:t>
            </a:r>
          </a:p>
          <a:p>
            <a:r>
              <a:rPr lang="it-IT" dirty="0">
                <a:highlight>
                  <a:srgbClr val="FFFF00"/>
                </a:highlight>
              </a:rPr>
              <a:t>Il tasso di interesse sulle operazioni di rifinanziamento principale segnala, in condizioni normali, l'orientamento di politica monetaria</a:t>
            </a:r>
            <a:r>
              <a:rPr lang="it-IT" dirty="0"/>
              <a:t>.</a:t>
            </a:r>
          </a:p>
          <a:p>
            <a:r>
              <a:rPr lang="it-IT" dirty="0"/>
              <a:t>Gli altri due tassi si applicano  alle operazioni attivabili </a:t>
            </a:r>
            <a:r>
              <a:rPr lang="it-IT" b="1" dirty="0"/>
              <a:t>su iniziativa delle controparti</a:t>
            </a:r>
            <a:r>
              <a:rPr lang="it-IT" dirty="0"/>
              <a:t>. Essi costituiscono di norma i limiti massimo e minimo per il tasso di interesse overnight (cd. corridoio).</a:t>
            </a:r>
          </a:p>
          <a:p>
            <a:r>
              <a:rPr lang="it-IT" dirty="0"/>
              <a:t>Questi tassi </a:t>
            </a:r>
            <a:r>
              <a:rPr lang="it-IT" u="sng" dirty="0"/>
              <a:t>orientano i tassi d’interesse a breve termine sul mercato interbancario</a:t>
            </a:r>
            <a:r>
              <a:rPr lang="it-IT" dirty="0"/>
              <a:t> (l’</a:t>
            </a:r>
            <a:r>
              <a:rPr lang="it-IT" dirty="0">
                <a:solidFill>
                  <a:srgbClr val="FF0000"/>
                </a:solidFill>
              </a:rPr>
              <a:t>€</a:t>
            </a:r>
            <a:r>
              <a:rPr lang="it-IT" dirty="0" err="1">
                <a:solidFill>
                  <a:srgbClr val="FF0000"/>
                </a:solidFill>
              </a:rPr>
              <a:t>str</a:t>
            </a:r>
            <a:r>
              <a:rPr lang="it-IT" dirty="0"/>
              <a:t>, </a:t>
            </a:r>
            <a:r>
              <a:rPr lang="it-IT" dirty="0">
                <a:hlinkClick r:id="rId3"/>
              </a:rPr>
              <a:t>euro short-</a:t>
            </a:r>
            <a:r>
              <a:rPr lang="it-IT" dirty="0" err="1">
                <a:hlinkClick r:id="rId3"/>
              </a:rPr>
              <a:t>term</a:t>
            </a:r>
            <a:r>
              <a:rPr lang="it-IT" dirty="0">
                <a:hlinkClick r:id="rId3"/>
              </a:rPr>
              <a:t> rate</a:t>
            </a:r>
            <a:r>
              <a:rPr lang="it-IT" dirty="0"/>
              <a:t>), misura il costo della raccolta all'ingrosso non garantita con scadenza a un giorno di un campione di banche dell'area dell'euro e dal 2017 sostituisce l’EONIA nel sistema </a:t>
            </a:r>
            <a:r>
              <a:rPr lang="it-IT" dirty="0">
                <a:hlinkClick r:id="rId4"/>
              </a:rPr>
              <a:t>Target2</a:t>
            </a:r>
            <a:r>
              <a:rPr lang="it-IT" dirty="0"/>
              <a:t> dal 23 marzo denominato T2.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485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valori dei tassi ufficiali di riferimento</a:t>
            </a:r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625024" y="5734341"/>
            <a:ext cx="646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0,00</a:t>
            </a:r>
          </a:p>
          <a:p>
            <a:r>
              <a:rPr lang="it-IT" dirty="0"/>
              <a:t>3,50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763292" y="5734340"/>
            <a:ext cx="646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0,25</a:t>
            </a:r>
          </a:p>
          <a:p>
            <a:r>
              <a:rPr lang="en-US" dirty="0"/>
              <a:t>3,75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8547736" y="5784574"/>
            <a:ext cx="733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-0,50</a:t>
            </a:r>
          </a:p>
          <a:p>
            <a:r>
              <a:rPr lang="it-IT" dirty="0">
                <a:solidFill>
                  <a:srgbClr val="FF0000"/>
                </a:solidFill>
              </a:rPr>
              <a:t>  </a:t>
            </a:r>
            <a:r>
              <a:rPr lang="it-IT" dirty="0"/>
              <a:t>3,0</a:t>
            </a:r>
            <a:endParaRPr lang="en-US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9463580" y="6246239"/>
            <a:ext cx="2447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€str </a:t>
            </a:r>
            <a:r>
              <a:rPr lang="it-IT" b="1" dirty="0"/>
              <a:t>-0.585</a:t>
            </a:r>
            <a:r>
              <a:rPr lang="it-IT" dirty="0"/>
              <a:t>, </a:t>
            </a:r>
            <a:r>
              <a:rPr lang="it-IT" dirty="0">
                <a:solidFill>
                  <a:srgbClr val="FF0000"/>
                </a:solidFill>
              </a:rPr>
              <a:t>oggi</a:t>
            </a:r>
            <a:r>
              <a:rPr lang="it-IT" dirty="0"/>
              <a:t>: </a:t>
            </a:r>
            <a:r>
              <a:rPr lang="it-IT" dirty="0">
                <a:hlinkClick r:id="rId2"/>
              </a:rPr>
              <a:t>2,89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341521" y="5646074"/>
            <a:ext cx="203896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Valori 2022:</a:t>
            </a:r>
          </a:p>
          <a:p>
            <a:r>
              <a:rPr lang="en-US" dirty="0" err="1"/>
              <a:t>Valori</a:t>
            </a:r>
            <a:r>
              <a:rPr lang="en-US" dirty="0"/>
              <a:t> </a:t>
            </a:r>
            <a:r>
              <a:rPr lang="en-US" dirty="0" err="1"/>
              <a:t>marzo</a:t>
            </a:r>
            <a:r>
              <a:rPr lang="en-US" dirty="0"/>
              <a:t> 2023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625024" y="5524575"/>
            <a:ext cx="680635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/>
              <a:t>Refi                             Tasso su Deposito overnight             Tasso su Rifinanziamento marginale</a:t>
            </a:r>
            <a:endParaRPr lang="en-US" sz="1400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414E0C76-EDAC-43D7-8B19-963469A10363}"/>
              </a:ext>
            </a:extLst>
          </p:cNvPr>
          <p:cNvSpPr/>
          <p:nvPr/>
        </p:nvSpPr>
        <p:spPr>
          <a:xfrm>
            <a:off x="751815" y="6308209"/>
            <a:ext cx="4179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3"/>
              </a:rPr>
              <a:t>Decisioni di politica monetaria (europa.eu)</a:t>
            </a:r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A9B2A8C8-72DC-471D-8758-89F7702D6C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086" y="1412104"/>
            <a:ext cx="8476882" cy="400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65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0416" y="502285"/>
            <a:ext cx="10515600" cy="1325563"/>
          </a:xfrm>
        </p:spPr>
        <p:txBody>
          <a:bodyPr/>
          <a:lstStyle/>
          <a:p>
            <a:r>
              <a:rPr lang="it-IT" dirty="0"/>
              <a:t>Un confronto delle PM in pandemia</a:t>
            </a:r>
            <a:endParaRPr lang="en-US" dirty="0"/>
          </a:p>
        </p:txBody>
      </p:sp>
      <p:pic>
        <p:nvPicPr>
          <p:cNvPr id="1026" name="Picture 2" descr="BCE e FED: due modi per affrontare il coronavirus | Starting Fin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119" y="1563625"/>
            <a:ext cx="7997986" cy="522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508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L’attuazione della PM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463296" y="1690688"/>
            <a:ext cx="5535168" cy="4351338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La </a:t>
            </a:r>
            <a:r>
              <a:rPr lang="it-IT" b="1" dirty="0"/>
              <a:t>banca centrale </a:t>
            </a:r>
            <a:r>
              <a:rPr lang="it-IT" dirty="0"/>
              <a:t>al fine di </a:t>
            </a:r>
            <a:r>
              <a:rPr lang="it-IT" b="1" dirty="0"/>
              <a:t>influenzare </a:t>
            </a:r>
            <a:r>
              <a:rPr lang="it-IT" dirty="0"/>
              <a:t>i </a:t>
            </a:r>
            <a:r>
              <a:rPr lang="it-IT" b="1" dirty="0"/>
              <a:t>tassi nominali nell’economia </a:t>
            </a:r>
            <a:r>
              <a:rPr lang="it-IT" dirty="0"/>
              <a:t>deve innanzitutto essere in grado di </a:t>
            </a:r>
            <a:r>
              <a:rPr lang="it-IT" b="1" dirty="0"/>
              <a:t>influenzare </a:t>
            </a:r>
            <a:r>
              <a:rPr lang="it-IT" dirty="0"/>
              <a:t>i tassi di interesse ai quali le banche si scambiano le riserve nel </a:t>
            </a:r>
            <a:r>
              <a:rPr lang="it-IT" b="1" dirty="0"/>
              <a:t>mercato interbancario</a:t>
            </a:r>
            <a:r>
              <a:rPr lang="it-IT" dirty="0"/>
              <a:t>; </a:t>
            </a:r>
          </a:p>
          <a:p>
            <a:r>
              <a:rPr lang="it-IT" dirty="0"/>
              <a:t>al fine di influenzare tali tassi, le riserve scambiate sul mercato non devono avere dei </a:t>
            </a:r>
            <a:r>
              <a:rPr lang="it-IT" b="1" dirty="0"/>
              <a:t>sostituti perfetti</a:t>
            </a:r>
            <a:r>
              <a:rPr lang="it-IT" dirty="0"/>
              <a:t>; </a:t>
            </a:r>
          </a:p>
          <a:p>
            <a:r>
              <a:rPr lang="it-IT" dirty="0"/>
              <a:t>in altri termini la banca centrale deve rendere le </a:t>
            </a:r>
            <a:r>
              <a:rPr lang="it-IT" b="1" dirty="0"/>
              <a:t>riserve </a:t>
            </a:r>
            <a:r>
              <a:rPr lang="it-IT" dirty="0"/>
              <a:t>un </a:t>
            </a:r>
            <a:r>
              <a:rPr lang="it-IT" b="1" dirty="0"/>
              <a:t>bene necessario </a:t>
            </a:r>
            <a:r>
              <a:rPr lang="it-IT" dirty="0"/>
              <a:t>per il sistema bancario, di modo che </a:t>
            </a:r>
          </a:p>
          <a:p>
            <a:r>
              <a:rPr lang="it-IT" dirty="0"/>
              <a:t>l’</a:t>
            </a:r>
            <a:r>
              <a:rPr lang="it-IT" b="1" dirty="0"/>
              <a:t>elasticità della domanda al tasso di interesse </a:t>
            </a:r>
            <a:r>
              <a:rPr lang="it-IT" dirty="0"/>
              <a:t>debba essere </a:t>
            </a:r>
            <a:r>
              <a:rPr lang="it-IT" b="1" dirty="0"/>
              <a:t>molto bassa </a:t>
            </a:r>
            <a:r>
              <a:rPr lang="it-IT" dirty="0"/>
              <a:t>(le banche devono </a:t>
            </a:r>
            <a:r>
              <a:rPr lang="it-IT" b="1" dirty="0"/>
              <a:t>essere disposte a pagare qualsiasi prezzo </a:t>
            </a:r>
            <a:r>
              <a:rPr lang="it-IT" dirty="0"/>
              <a:t>la banca centrale decida per queste riserve) </a:t>
            </a:r>
          </a:p>
          <a:p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100" y="1690688"/>
            <a:ext cx="5724432" cy="425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864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4824</TotalTime>
  <Words>4037</Words>
  <Application>Microsoft Office PowerPoint</Application>
  <PresentationFormat>Widescreen</PresentationFormat>
  <Paragraphs>303</Paragraphs>
  <Slides>45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Times New Roman</vt:lpstr>
      <vt:lpstr>Tema di Office</vt:lpstr>
      <vt:lpstr>La politica monetaria nell’Eurozona</vt:lpstr>
      <vt:lpstr>In che cosa consiste la Politica Monetaria?</vt:lpstr>
      <vt:lpstr>La politica monetaria convenzionale: il quadro d’insieme</vt:lpstr>
      <vt:lpstr>In che cosa consiste la Politica Monetaria?</vt:lpstr>
      <vt:lpstr>La moneta pubblica e la moneta privata</vt:lpstr>
      <vt:lpstr>L’orientamento della PM in tempi normali</vt:lpstr>
      <vt:lpstr>I valori dei tassi ufficiali di riferimento</vt:lpstr>
      <vt:lpstr>Un confronto delle PM in pandemia</vt:lpstr>
      <vt:lpstr>L’attuazione della PM</vt:lpstr>
      <vt:lpstr>Il target operativo della Banca centrale</vt:lpstr>
      <vt:lpstr>L’Implementazione della Politica Monetaria: il Fabbisogno di Liquidità </vt:lpstr>
      <vt:lpstr>Riserva obbligatoria e riserve in eccesso</vt:lpstr>
      <vt:lpstr>Riserva obbligatoria e riserve in eccesso</vt:lpstr>
      <vt:lpstr>I fattori autonomi</vt:lpstr>
      <vt:lpstr>I fattori autonomi: Depositi del governo</vt:lpstr>
      <vt:lpstr>I fattori autonomi: le banconote</vt:lpstr>
      <vt:lpstr>Come opera la PM nel framework operativo</vt:lpstr>
      <vt:lpstr>Il Bilancio semplificato della Banca Centrale: un riassunto</vt:lpstr>
      <vt:lpstr>Il Bilancio della BCE nel 2020</vt:lpstr>
      <vt:lpstr>Il target operativo</vt:lpstr>
      <vt:lpstr>La trasmissione degli effetti della Politica Monetaria</vt:lpstr>
      <vt:lpstr>Il target operativo</vt:lpstr>
      <vt:lpstr>Tassi overnight ti mercato e riserve</vt:lpstr>
      <vt:lpstr>Tassi overnight ed equilibrio delle riserve nel sistema a corridoio</vt:lpstr>
      <vt:lpstr>L’effetto dell’eccesso di liquidità sui tassi</vt:lpstr>
      <vt:lpstr>L’effetto del rischio liquidità e della controparte sul tasso d’interesse interbancario overnight</vt:lpstr>
      <vt:lpstr>… e la situazione attuale</vt:lpstr>
      <vt:lpstr>Quando la politica monetaria in tempi normali funziona ….</vt:lpstr>
      <vt:lpstr>Dai tassi d’interesse a breve a quelli a lungo termine: la yield curve</vt:lpstr>
      <vt:lpstr>L’andamento della yield curve nella crisi USA versus situazione Euroarea</vt:lpstr>
      <vt:lpstr>La trasmissione attraverso i mercati finanziari e del credito</vt:lpstr>
      <vt:lpstr>La trasmissione della politica monetaria e la crisi prima del 2008: i mercati del credito e finanziari</vt:lpstr>
      <vt:lpstr>Il canale del tasso d’interesse</vt:lpstr>
      <vt:lpstr>Il canale del credito</vt:lpstr>
      <vt:lpstr>Il canale del prezzo delle attività finanziarie</vt:lpstr>
      <vt:lpstr>Il canale della riduzione del rischio</vt:lpstr>
      <vt:lpstr>Il canale esterno o del tasso di cambio</vt:lpstr>
      <vt:lpstr>Tasso di cambio dollaro per euro (media mensile) Gennaio 2008-Luglio 2021</vt:lpstr>
      <vt:lpstr>La trappola della liquidità: tassi nominali vicini a 0</vt:lpstr>
      <vt:lpstr>Le crisi finanziarie e la politica monetaria</vt:lpstr>
      <vt:lpstr>Le crisi finanziarie e la politica monetaria (2)</vt:lpstr>
      <vt:lpstr>Le crisi finanziarie e la politica monetaria (3)</vt:lpstr>
      <vt:lpstr>Com’è andata e qual è la situazione oggi: Rifi e inflazione</vt:lpstr>
      <vt:lpstr>Politica monetaria durante le crisi</vt:lpstr>
      <vt:lpstr>Cosa può fare la politica monetaria?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politica monetaria nell’Eurozona</dc:title>
  <dc:creator>CHIES LAURA</dc:creator>
  <cp:lastModifiedBy>CHIES LAURA</cp:lastModifiedBy>
  <cp:revision>79</cp:revision>
  <dcterms:created xsi:type="dcterms:W3CDTF">2021-04-15T06:44:35Z</dcterms:created>
  <dcterms:modified xsi:type="dcterms:W3CDTF">2023-04-17T13:31:38Z</dcterms:modified>
</cp:coreProperties>
</file>