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98" r:id="rId3"/>
    <p:sldId id="284" r:id="rId4"/>
    <p:sldId id="258" r:id="rId5"/>
    <p:sldId id="259" r:id="rId6"/>
    <p:sldId id="260" r:id="rId7"/>
    <p:sldId id="289" r:id="rId8"/>
    <p:sldId id="304" r:id="rId9"/>
    <p:sldId id="305" r:id="rId10"/>
    <p:sldId id="306" r:id="rId11"/>
    <p:sldId id="309" r:id="rId12"/>
    <p:sldId id="307" r:id="rId13"/>
    <p:sldId id="308" r:id="rId14"/>
    <p:sldId id="288" r:id="rId15"/>
    <p:sldId id="290" r:id="rId16"/>
    <p:sldId id="310" r:id="rId17"/>
    <p:sldId id="302" r:id="rId18"/>
    <p:sldId id="292" r:id="rId19"/>
    <p:sldId id="303" r:id="rId20"/>
    <p:sldId id="312" r:id="rId21"/>
    <p:sldId id="261" r:id="rId22"/>
    <p:sldId id="262" r:id="rId23"/>
    <p:sldId id="263" r:id="rId24"/>
    <p:sldId id="274" r:id="rId25"/>
    <p:sldId id="273" r:id="rId26"/>
    <p:sldId id="275" r:id="rId27"/>
    <p:sldId id="264" r:id="rId28"/>
    <p:sldId id="265" r:id="rId29"/>
    <p:sldId id="266" r:id="rId30"/>
    <p:sldId id="311" r:id="rId31"/>
    <p:sldId id="295" r:id="rId32"/>
    <p:sldId id="267" r:id="rId33"/>
    <p:sldId id="268" r:id="rId34"/>
    <p:sldId id="297" r:id="rId35"/>
    <p:sldId id="272" r:id="rId36"/>
    <p:sldId id="300" r:id="rId37"/>
    <p:sldId id="299" r:id="rId38"/>
    <p:sldId id="317" r:id="rId39"/>
    <p:sldId id="318" r:id="rId40"/>
    <p:sldId id="319" r:id="rId41"/>
    <p:sldId id="269" r:id="rId42"/>
    <p:sldId id="315" r:id="rId43"/>
    <p:sldId id="316" r:id="rId44"/>
    <p:sldId id="313" r:id="rId45"/>
    <p:sldId id="286" r:id="rId46"/>
    <p:sldId id="276" r:id="rId47"/>
    <p:sldId id="320" r:id="rId48"/>
    <p:sldId id="314" r:id="rId49"/>
    <p:sldId id="277" r:id="rId50"/>
    <p:sldId id="287" r:id="rId51"/>
    <p:sldId id="270" r:id="rId52"/>
    <p:sldId id="271" r:id="rId53"/>
    <p:sldId id="301" r:id="rId54"/>
    <p:sldId id="279" r:id="rId55"/>
    <p:sldId id="278" r:id="rId56"/>
    <p:sldId id="280" r:id="rId57"/>
    <p:sldId id="281" r:id="rId58"/>
    <p:sldId id="282" r:id="rId59"/>
    <p:sldId id="283" r:id="rId60"/>
    <p:sldId id="285" r:id="rId6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p:normalViewPr>
  <p:slideViewPr>
    <p:cSldViewPr snapToGrid="0">
      <p:cViewPr>
        <p:scale>
          <a:sx n="94" d="100"/>
          <a:sy n="94" d="100"/>
        </p:scale>
        <p:origin x="468" y="1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s>
</file>

<file path=ppt/charts/_rels/chart1.xml.rels><?xml version="1.0" encoding="UTF-8" standalone="yes"?>
<Relationships xmlns="http://schemas.openxmlformats.org/package/2006/relationships"><Relationship Id="rId3" Type="http://schemas.openxmlformats.org/officeDocument/2006/relationships/oleObject" Target="file:///C:\Users\5122\Documents\DIDATTICA%202022-2023\PEI\Tassi%20RIfi&amp;Inflazione.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5122\Documents\DIDATTICA%202022-2023\PEI\Tassi%20RIfi&amp;Inflazione.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5122\Documents\DIDATTICA%202022-2023\PEI\Tassi%20RIfi&amp;Inflazione.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5122\Documents\DIDATTICA%202022-2023\PEI\Tassi%20RIfi&amp;Inflazione.xlsx"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0070C0"/>
              </a:solidFill>
              <a:latin typeface="+mn-lt"/>
              <a:ea typeface="+mn-ea"/>
              <a:cs typeface="+mn-cs"/>
            </a:defRPr>
          </a:pPr>
          <a:endParaRPr lang="it-IT"/>
        </a:p>
      </c:txPr>
    </c:title>
    <c:autoTitleDeleted val="0"/>
    <c:plotArea>
      <c:layout/>
      <c:lineChart>
        <c:grouping val="standard"/>
        <c:varyColors val="0"/>
        <c:ser>
          <c:idx val="0"/>
          <c:order val="0"/>
          <c:tx>
            <c:strRef>
              <c:f>Foglio2!$F$32</c:f>
              <c:strCache>
                <c:ptCount val="1"/>
                <c:pt idx="0">
                  <c:v>Tasso su Rifinanziamento principale</c:v>
                </c:pt>
              </c:strCache>
            </c:strRef>
          </c:tx>
          <c:spPr>
            <a:ln w="28575" cap="rnd">
              <a:solidFill>
                <a:schemeClr val="accent1"/>
              </a:solidFill>
              <a:round/>
            </a:ln>
            <a:effectLst/>
          </c:spPr>
          <c:marker>
            <c:symbol val="none"/>
          </c:marker>
          <c:cat>
            <c:numRef>
              <c:f>Foglio2!$E$33:$E$48</c:f>
              <c:numCache>
                <c:formatCode>m/d/yyyy</c:formatCode>
                <c:ptCount val="16"/>
                <c:pt idx="0">
                  <c:v>39638</c:v>
                </c:pt>
                <c:pt idx="1">
                  <c:v>39736</c:v>
                </c:pt>
                <c:pt idx="2">
                  <c:v>39736</c:v>
                </c:pt>
                <c:pt idx="3">
                  <c:v>39764</c:v>
                </c:pt>
                <c:pt idx="4">
                  <c:v>39792</c:v>
                </c:pt>
                <c:pt idx="5">
                  <c:v>39834</c:v>
                </c:pt>
                <c:pt idx="6">
                  <c:v>39883</c:v>
                </c:pt>
                <c:pt idx="7">
                  <c:v>39911</c:v>
                </c:pt>
                <c:pt idx="8">
                  <c:v>39946</c:v>
                </c:pt>
                <c:pt idx="9">
                  <c:v>40646</c:v>
                </c:pt>
                <c:pt idx="10">
                  <c:v>40737</c:v>
                </c:pt>
                <c:pt idx="11">
                  <c:v>40856</c:v>
                </c:pt>
                <c:pt idx="12">
                  <c:v>40891</c:v>
                </c:pt>
                <c:pt idx="13">
                  <c:v>41101</c:v>
                </c:pt>
                <c:pt idx="14">
                  <c:v>41402</c:v>
                </c:pt>
                <c:pt idx="15">
                  <c:v>41591</c:v>
                </c:pt>
              </c:numCache>
            </c:numRef>
          </c:cat>
          <c:val>
            <c:numRef>
              <c:f>Foglio2!$F$33:$F$48</c:f>
              <c:numCache>
                <c:formatCode>General</c:formatCode>
                <c:ptCount val="16"/>
                <c:pt idx="0">
                  <c:v>4.25</c:v>
                </c:pt>
                <c:pt idx="1">
                  <c:v>3.75</c:v>
                </c:pt>
                <c:pt idx="2">
                  <c:v>3.75</c:v>
                </c:pt>
                <c:pt idx="3">
                  <c:v>3.25</c:v>
                </c:pt>
                <c:pt idx="4">
                  <c:v>2.5</c:v>
                </c:pt>
                <c:pt idx="5">
                  <c:v>2</c:v>
                </c:pt>
                <c:pt idx="6">
                  <c:v>1.5</c:v>
                </c:pt>
                <c:pt idx="7">
                  <c:v>1.25</c:v>
                </c:pt>
                <c:pt idx="8">
                  <c:v>1</c:v>
                </c:pt>
                <c:pt idx="9">
                  <c:v>1.25</c:v>
                </c:pt>
                <c:pt idx="10">
                  <c:v>1.5</c:v>
                </c:pt>
                <c:pt idx="11">
                  <c:v>1.25</c:v>
                </c:pt>
                <c:pt idx="12">
                  <c:v>1</c:v>
                </c:pt>
                <c:pt idx="13">
                  <c:v>0.75</c:v>
                </c:pt>
                <c:pt idx="14">
                  <c:v>0.5</c:v>
                </c:pt>
                <c:pt idx="15">
                  <c:v>0.25</c:v>
                </c:pt>
              </c:numCache>
            </c:numRef>
          </c:val>
          <c:smooth val="0"/>
          <c:extLst>
            <c:ext xmlns:c16="http://schemas.microsoft.com/office/drawing/2014/chart" uri="{C3380CC4-5D6E-409C-BE32-E72D297353CC}">
              <c16:uniqueId val="{00000000-01A6-4F17-881E-23B12132D9BE}"/>
            </c:ext>
          </c:extLst>
        </c:ser>
        <c:dLbls>
          <c:showLegendKey val="0"/>
          <c:showVal val="0"/>
          <c:showCatName val="0"/>
          <c:showSerName val="0"/>
          <c:showPercent val="0"/>
          <c:showBubbleSize val="0"/>
        </c:dLbls>
        <c:smooth val="0"/>
        <c:axId val="950250671"/>
        <c:axId val="865715807"/>
      </c:lineChart>
      <c:dateAx>
        <c:axId val="95025067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65715807"/>
        <c:crosses val="autoZero"/>
        <c:auto val="1"/>
        <c:lblOffset val="100"/>
        <c:baseTimeUnit val="days"/>
      </c:dateAx>
      <c:valAx>
        <c:axId val="86571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5025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0070C0"/>
              </a:solidFill>
              <a:latin typeface="+mn-lt"/>
              <a:ea typeface="+mn-ea"/>
              <a:cs typeface="+mn-cs"/>
            </a:defRPr>
          </a:pPr>
          <a:endParaRPr lang="it-IT"/>
        </a:p>
      </c:txPr>
    </c:title>
    <c:autoTitleDeleted val="0"/>
    <c:plotArea>
      <c:layout/>
      <c:lineChart>
        <c:grouping val="standard"/>
        <c:varyColors val="0"/>
        <c:ser>
          <c:idx val="0"/>
          <c:order val="0"/>
          <c:tx>
            <c:strRef>
              <c:f>Foglio2!$F$50</c:f>
              <c:strCache>
                <c:ptCount val="1"/>
                <c:pt idx="0">
                  <c:v>Tasso su Rifinanziamento principale</c:v>
                </c:pt>
              </c:strCache>
            </c:strRef>
          </c:tx>
          <c:spPr>
            <a:ln w="28575" cap="rnd">
              <a:solidFill>
                <a:schemeClr val="accent1"/>
              </a:solidFill>
              <a:round/>
            </a:ln>
            <a:effectLst/>
          </c:spPr>
          <c:marker>
            <c:symbol val="none"/>
          </c:marker>
          <c:cat>
            <c:numRef>
              <c:f>Foglio2!$E$51:$E$57</c:f>
              <c:numCache>
                <c:formatCode>m/d/yyyy</c:formatCode>
                <c:ptCount val="7"/>
                <c:pt idx="0">
                  <c:v>41892</c:v>
                </c:pt>
                <c:pt idx="1">
                  <c:v>42445</c:v>
                </c:pt>
                <c:pt idx="2">
                  <c:v>43726</c:v>
                </c:pt>
                <c:pt idx="3">
                  <c:v>44769</c:v>
                </c:pt>
                <c:pt idx="4">
                  <c:v>44818</c:v>
                </c:pt>
                <c:pt idx="5">
                  <c:v>44867</c:v>
                </c:pt>
                <c:pt idx="6">
                  <c:v>44916</c:v>
                </c:pt>
              </c:numCache>
            </c:numRef>
          </c:cat>
          <c:val>
            <c:numRef>
              <c:f>Foglio2!$F$51:$F$57</c:f>
              <c:numCache>
                <c:formatCode>General</c:formatCode>
                <c:ptCount val="7"/>
                <c:pt idx="0">
                  <c:v>0.05</c:v>
                </c:pt>
                <c:pt idx="1">
                  <c:v>0</c:v>
                </c:pt>
                <c:pt idx="2">
                  <c:v>0</c:v>
                </c:pt>
                <c:pt idx="3">
                  <c:v>0.5</c:v>
                </c:pt>
                <c:pt idx="4">
                  <c:v>1.25</c:v>
                </c:pt>
                <c:pt idx="5">
                  <c:v>2</c:v>
                </c:pt>
                <c:pt idx="6">
                  <c:v>2.5</c:v>
                </c:pt>
              </c:numCache>
            </c:numRef>
          </c:val>
          <c:smooth val="0"/>
          <c:extLst>
            <c:ext xmlns:c16="http://schemas.microsoft.com/office/drawing/2014/chart" uri="{C3380CC4-5D6E-409C-BE32-E72D297353CC}">
              <c16:uniqueId val="{00000000-F29C-4D15-8F02-9E773BA9E3DC}"/>
            </c:ext>
          </c:extLst>
        </c:ser>
        <c:dLbls>
          <c:showLegendKey val="0"/>
          <c:showVal val="0"/>
          <c:showCatName val="0"/>
          <c:showSerName val="0"/>
          <c:showPercent val="0"/>
          <c:showBubbleSize val="0"/>
        </c:dLbls>
        <c:smooth val="0"/>
        <c:axId val="1140470207"/>
        <c:axId val="865764895"/>
      </c:lineChart>
      <c:dateAx>
        <c:axId val="114047020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65764895"/>
        <c:crosses val="autoZero"/>
        <c:auto val="1"/>
        <c:lblOffset val="100"/>
        <c:baseTimeUnit val="months"/>
      </c:dateAx>
      <c:valAx>
        <c:axId val="865764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4047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0070C0"/>
              </a:solidFill>
              <a:latin typeface="+mn-lt"/>
              <a:ea typeface="+mn-ea"/>
              <a:cs typeface="+mn-cs"/>
            </a:defRPr>
          </a:pPr>
          <a:endParaRPr lang="it-IT"/>
        </a:p>
      </c:txPr>
    </c:title>
    <c:autoTitleDeleted val="0"/>
    <c:plotArea>
      <c:layout>
        <c:manualLayout>
          <c:layoutTarget val="inner"/>
          <c:xMode val="edge"/>
          <c:yMode val="edge"/>
          <c:x val="7.4362686005059297E-2"/>
          <c:y val="0.17754786193088104"/>
          <c:w val="0.89833736885278326"/>
          <c:h val="0.7114032614562571"/>
        </c:manualLayout>
      </c:layout>
      <c:lineChart>
        <c:grouping val="standard"/>
        <c:varyColors val="0"/>
        <c:ser>
          <c:idx val="0"/>
          <c:order val="0"/>
          <c:tx>
            <c:strRef>
              <c:f>Foglio2!$F$32</c:f>
              <c:strCache>
                <c:ptCount val="1"/>
                <c:pt idx="0">
                  <c:v>Tasso su Rifinanziamento principale</c:v>
                </c:pt>
              </c:strCache>
            </c:strRef>
          </c:tx>
          <c:spPr>
            <a:ln w="28575" cap="rnd">
              <a:solidFill>
                <a:schemeClr val="accent1"/>
              </a:solidFill>
              <a:round/>
            </a:ln>
            <a:effectLst/>
          </c:spPr>
          <c:marker>
            <c:symbol val="none"/>
          </c:marker>
          <c:cat>
            <c:numRef>
              <c:f>Foglio2!$E$33:$E$48</c:f>
              <c:numCache>
                <c:formatCode>m/d/yyyy</c:formatCode>
                <c:ptCount val="16"/>
                <c:pt idx="0">
                  <c:v>39638</c:v>
                </c:pt>
                <c:pt idx="1">
                  <c:v>39736</c:v>
                </c:pt>
                <c:pt idx="2">
                  <c:v>39736</c:v>
                </c:pt>
                <c:pt idx="3">
                  <c:v>39764</c:v>
                </c:pt>
                <c:pt idx="4">
                  <c:v>39792</c:v>
                </c:pt>
                <c:pt idx="5">
                  <c:v>39834</c:v>
                </c:pt>
                <c:pt idx="6">
                  <c:v>39883</c:v>
                </c:pt>
                <c:pt idx="7">
                  <c:v>39911</c:v>
                </c:pt>
                <c:pt idx="8">
                  <c:v>39946</c:v>
                </c:pt>
                <c:pt idx="9">
                  <c:v>40646</c:v>
                </c:pt>
                <c:pt idx="10">
                  <c:v>40737</c:v>
                </c:pt>
                <c:pt idx="11">
                  <c:v>40856</c:v>
                </c:pt>
                <c:pt idx="12">
                  <c:v>40891</c:v>
                </c:pt>
                <c:pt idx="13">
                  <c:v>41101</c:v>
                </c:pt>
                <c:pt idx="14">
                  <c:v>41402</c:v>
                </c:pt>
                <c:pt idx="15">
                  <c:v>41591</c:v>
                </c:pt>
              </c:numCache>
            </c:numRef>
          </c:cat>
          <c:val>
            <c:numRef>
              <c:f>Foglio2!$F$33:$F$48</c:f>
              <c:numCache>
                <c:formatCode>General</c:formatCode>
                <c:ptCount val="16"/>
                <c:pt idx="0">
                  <c:v>4.25</c:v>
                </c:pt>
                <c:pt idx="1">
                  <c:v>3.75</c:v>
                </c:pt>
                <c:pt idx="2">
                  <c:v>3.75</c:v>
                </c:pt>
                <c:pt idx="3">
                  <c:v>3.25</c:v>
                </c:pt>
                <c:pt idx="4">
                  <c:v>2.5</c:v>
                </c:pt>
                <c:pt idx="5">
                  <c:v>2</c:v>
                </c:pt>
                <c:pt idx="6">
                  <c:v>1.5</c:v>
                </c:pt>
                <c:pt idx="7">
                  <c:v>1.25</c:v>
                </c:pt>
                <c:pt idx="8">
                  <c:v>1</c:v>
                </c:pt>
                <c:pt idx="9">
                  <c:v>1.25</c:v>
                </c:pt>
                <c:pt idx="10">
                  <c:v>1.5</c:v>
                </c:pt>
                <c:pt idx="11">
                  <c:v>1.25</c:v>
                </c:pt>
                <c:pt idx="12">
                  <c:v>1</c:v>
                </c:pt>
                <c:pt idx="13">
                  <c:v>0.75</c:v>
                </c:pt>
                <c:pt idx="14">
                  <c:v>0.5</c:v>
                </c:pt>
                <c:pt idx="15">
                  <c:v>0.25</c:v>
                </c:pt>
              </c:numCache>
            </c:numRef>
          </c:val>
          <c:smooth val="0"/>
          <c:extLst>
            <c:ext xmlns:c16="http://schemas.microsoft.com/office/drawing/2014/chart" uri="{C3380CC4-5D6E-409C-BE32-E72D297353CC}">
              <c16:uniqueId val="{00000000-1FFC-4ADC-93B1-A4555117788A}"/>
            </c:ext>
          </c:extLst>
        </c:ser>
        <c:dLbls>
          <c:showLegendKey val="0"/>
          <c:showVal val="0"/>
          <c:showCatName val="0"/>
          <c:showSerName val="0"/>
          <c:showPercent val="0"/>
          <c:showBubbleSize val="0"/>
        </c:dLbls>
        <c:smooth val="0"/>
        <c:axId val="950250671"/>
        <c:axId val="865715807"/>
      </c:lineChart>
      <c:dateAx>
        <c:axId val="950250671"/>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65715807"/>
        <c:crosses val="autoZero"/>
        <c:auto val="1"/>
        <c:lblOffset val="100"/>
        <c:baseTimeUnit val="days"/>
      </c:dateAx>
      <c:valAx>
        <c:axId val="865715807"/>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95025067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0" i="0" u="none" strike="noStrike" kern="1200" spc="0" baseline="0">
              <a:solidFill>
                <a:srgbClr val="0070C0"/>
              </a:solidFill>
              <a:latin typeface="+mn-lt"/>
              <a:ea typeface="+mn-ea"/>
              <a:cs typeface="+mn-cs"/>
            </a:defRPr>
          </a:pPr>
          <a:endParaRPr lang="it-IT"/>
        </a:p>
      </c:txPr>
    </c:title>
    <c:autoTitleDeleted val="0"/>
    <c:plotArea>
      <c:layout/>
      <c:lineChart>
        <c:grouping val="standard"/>
        <c:varyColors val="0"/>
        <c:ser>
          <c:idx val="0"/>
          <c:order val="0"/>
          <c:tx>
            <c:strRef>
              <c:f>Foglio2!$F$50</c:f>
              <c:strCache>
                <c:ptCount val="1"/>
                <c:pt idx="0">
                  <c:v>Tasso su Rifinanziamento principale</c:v>
                </c:pt>
              </c:strCache>
            </c:strRef>
          </c:tx>
          <c:spPr>
            <a:ln w="28575" cap="rnd">
              <a:solidFill>
                <a:schemeClr val="accent1"/>
              </a:solidFill>
              <a:round/>
            </a:ln>
            <a:effectLst/>
          </c:spPr>
          <c:marker>
            <c:symbol val="none"/>
          </c:marker>
          <c:cat>
            <c:numRef>
              <c:f>Foglio2!$E$51:$E$57</c:f>
              <c:numCache>
                <c:formatCode>m/d/yyyy</c:formatCode>
                <c:ptCount val="7"/>
                <c:pt idx="0">
                  <c:v>41892</c:v>
                </c:pt>
                <c:pt idx="1">
                  <c:v>42445</c:v>
                </c:pt>
                <c:pt idx="2">
                  <c:v>43726</c:v>
                </c:pt>
                <c:pt idx="3">
                  <c:v>44769</c:v>
                </c:pt>
                <c:pt idx="4">
                  <c:v>44818</c:v>
                </c:pt>
                <c:pt idx="5">
                  <c:v>44867</c:v>
                </c:pt>
                <c:pt idx="6">
                  <c:v>44916</c:v>
                </c:pt>
              </c:numCache>
            </c:numRef>
          </c:cat>
          <c:val>
            <c:numRef>
              <c:f>Foglio2!$F$51:$F$57</c:f>
              <c:numCache>
                <c:formatCode>General</c:formatCode>
                <c:ptCount val="7"/>
                <c:pt idx="0">
                  <c:v>0.05</c:v>
                </c:pt>
                <c:pt idx="1">
                  <c:v>0</c:v>
                </c:pt>
                <c:pt idx="2">
                  <c:v>0</c:v>
                </c:pt>
                <c:pt idx="3">
                  <c:v>0.5</c:v>
                </c:pt>
                <c:pt idx="4">
                  <c:v>1.25</c:v>
                </c:pt>
                <c:pt idx="5">
                  <c:v>2</c:v>
                </c:pt>
                <c:pt idx="6">
                  <c:v>2.5</c:v>
                </c:pt>
              </c:numCache>
            </c:numRef>
          </c:val>
          <c:smooth val="0"/>
          <c:extLst>
            <c:ext xmlns:c16="http://schemas.microsoft.com/office/drawing/2014/chart" uri="{C3380CC4-5D6E-409C-BE32-E72D297353CC}">
              <c16:uniqueId val="{00000000-D99A-44AE-AB1A-B00D4A0D604A}"/>
            </c:ext>
          </c:extLst>
        </c:ser>
        <c:dLbls>
          <c:showLegendKey val="0"/>
          <c:showVal val="0"/>
          <c:showCatName val="0"/>
          <c:showSerName val="0"/>
          <c:showPercent val="0"/>
          <c:showBubbleSize val="0"/>
        </c:dLbls>
        <c:smooth val="0"/>
        <c:axId val="1140470207"/>
        <c:axId val="865764895"/>
      </c:lineChart>
      <c:dateAx>
        <c:axId val="1140470207"/>
        <c:scaling>
          <c:orientation val="minMax"/>
        </c:scaling>
        <c:delete val="0"/>
        <c:axPos val="b"/>
        <c:numFmt formatCode="m/d/yy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865764895"/>
        <c:crosses val="autoZero"/>
        <c:auto val="1"/>
        <c:lblOffset val="100"/>
        <c:baseTimeUnit val="months"/>
      </c:dateAx>
      <c:valAx>
        <c:axId val="86576489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it-IT"/>
          </a:p>
        </c:txPr>
        <c:crossAx val="11404702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it-IT"/>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1524000" y="1122363"/>
            <a:ext cx="9144000" cy="2387600"/>
          </a:xfrm>
        </p:spPr>
        <p:txBody>
          <a:bodyPr anchor="b"/>
          <a:lstStyle>
            <a:lvl1pPr algn="ctr">
              <a:defRPr sz="6000"/>
            </a:lvl1pPr>
          </a:lstStyle>
          <a:p>
            <a:r>
              <a:rPr lang="it-IT"/>
              <a:t>Fare clic per modificare lo stile del titolo</a:t>
            </a:r>
            <a:endParaRPr lang="en-US"/>
          </a:p>
        </p:txBody>
      </p:sp>
      <p:sp>
        <p:nvSpPr>
          <p:cNvPr id="3" name="Sottotito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a:t>Fare clic per modificare lo stile del sottotitolo dello schema</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3100292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testo verticale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5651212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724900" y="365125"/>
            <a:ext cx="2628900" cy="5811838"/>
          </a:xfrm>
        </p:spPr>
        <p:txBody>
          <a:bodyPr vert="eaVert"/>
          <a:lstStyle/>
          <a:p>
            <a:r>
              <a:rPr lang="it-IT"/>
              <a:t>Fare clic per modificare lo stile del titolo</a:t>
            </a:r>
            <a:endParaRPr lang="en-US"/>
          </a:p>
        </p:txBody>
      </p:sp>
      <p:sp>
        <p:nvSpPr>
          <p:cNvPr id="3" name="Segnaposto testo verticale 2"/>
          <p:cNvSpPr>
            <a:spLocks noGrp="1"/>
          </p:cNvSpPr>
          <p:nvPr>
            <p:ph type="body" orient="vert" idx="1"/>
          </p:nvPr>
        </p:nvSpPr>
        <p:spPr>
          <a:xfrm>
            <a:off x="838200" y="365125"/>
            <a:ext cx="7734300" cy="5811838"/>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4162647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10"/>
          </p:nvPr>
        </p:nvSpPr>
        <p:spPr/>
        <p:txBody>
          <a:bodyPr/>
          <a:lstStyle/>
          <a:p>
            <a:fld id="{12CBCB64-0577-4BE5-9A8B-D936B6E3F586}" type="datetimeFigureOut">
              <a:rPr lang="en-US" smtClean="0"/>
              <a:t>4/13/2023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2899208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a:t>
            </a:r>
            <a:endParaRPr lang="en-US"/>
          </a:p>
        </p:txBody>
      </p:sp>
      <p:sp>
        <p:nvSpPr>
          <p:cNvPr id="3" name="Segnaposto tes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Modifica gli stili del testo dello schema</a:t>
            </a:r>
          </a:p>
        </p:txBody>
      </p:sp>
      <p:sp>
        <p:nvSpPr>
          <p:cNvPr id="4" name="Segnaposto data 3"/>
          <p:cNvSpPr>
            <a:spLocks noGrp="1"/>
          </p:cNvSpPr>
          <p:nvPr>
            <p:ph type="dt" sz="half" idx="10"/>
          </p:nvPr>
        </p:nvSpPr>
        <p:spPr/>
        <p:txBody>
          <a:bodyPr/>
          <a:lstStyle/>
          <a:p>
            <a:fld id="{12CBCB64-0577-4BE5-9A8B-D936B6E3F586}" type="datetimeFigureOut">
              <a:rPr lang="en-US" smtClean="0"/>
              <a:t>4/13/2023</a:t>
            </a:fld>
            <a:endParaRPr lang="en-US"/>
          </a:p>
        </p:txBody>
      </p:sp>
      <p:sp>
        <p:nvSpPr>
          <p:cNvPr id="5" name="Segnaposto piè di pagina 4"/>
          <p:cNvSpPr>
            <a:spLocks noGrp="1"/>
          </p:cNvSpPr>
          <p:nvPr>
            <p:ph type="ftr" sz="quarter" idx="11"/>
          </p:nvPr>
        </p:nvSpPr>
        <p:spPr/>
        <p:txBody>
          <a:bodyPr/>
          <a:lstStyle/>
          <a:p>
            <a:endParaRPr lang="en-US"/>
          </a:p>
        </p:txBody>
      </p:sp>
      <p:sp>
        <p:nvSpPr>
          <p:cNvPr id="6" name="Segnaposto numero diapositiva 5"/>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4364522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contenuto 2"/>
          <p:cNvSpPr>
            <a:spLocks noGrp="1"/>
          </p:cNvSpPr>
          <p:nvPr>
            <p:ph sz="half" idx="1"/>
          </p:nvPr>
        </p:nvSpPr>
        <p:spPr>
          <a:xfrm>
            <a:off x="838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contenuto 3"/>
          <p:cNvSpPr>
            <a:spLocks noGrp="1"/>
          </p:cNvSpPr>
          <p:nvPr>
            <p:ph sz="half" idx="2"/>
          </p:nvPr>
        </p:nvSpPr>
        <p:spPr>
          <a:xfrm>
            <a:off x="6172200" y="1825625"/>
            <a:ext cx="5181600" cy="435133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data 4"/>
          <p:cNvSpPr>
            <a:spLocks noGrp="1"/>
          </p:cNvSpPr>
          <p:nvPr>
            <p:ph type="dt" sz="half" idx="10"/>
          </p:nvPr>
        </p:nvSpPr>
        <p:spPr/>
        <p:txBody>
          <a:bodyPr/>
          <a:lstStyle/>
          <a:p>
            <a:fld id="{12CBCB64-0577-4BE5-9A8B-D936B6E3F586}" type="datetimeFigureOut">
              <a:rPr lang="en-US" smtClean="0"/>
              <a:t>4/13/2023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2082811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a:xfrm>
            <a:off x="839788" y="365125"/>
            <a:ext cx="10515600" cy="1325563"/>
          </a:xfrm>
        </p:spPr>
        <p:txBody>
          <a:bodyPr/>
          <a:lstStyle/>
          <a:p>
            <a:r>
              <a:rPr lang="it-IT"/>
              <a:t>Fare clic per modificare lo stile del titolo</a:t>
            </a:r>
            <a:endParaRPr lang="en-US"/>
          </a:p>
        </p:txBody>
      </p:sp>
      <p:sp>
        <p:nvSpPr>
          <p:cNvPr id="3" name="Segnaposto tes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Segnaposto contenuto 3"/>
          <p:cNvSpPr>
            <a:spLocks noGrp="1"/>
          </p:cNvSpPr>
          <p:nvPr>
            <p:ph sz="half" idx="2"/>
          </p:nvPr>
        </p:nvSpPr>
        <p:spPr>
          <a:xfrm>
            <a:off x="839788" y="2505075"/>
            <a:ext cx="5157787"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5" name="Segnaposto tes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Segnaposto contenuto 5"/>
          <p:cNvSpPr>
            <a:spLocks noGrp="1"/>
          </p:cNvSpPr>
          <p:nvPr>
            <p:ph sz="quarter" idx="4"/>
          </p:nvPr>
        </p:nvSpPr>
        <p:spPr>
          <a:xfrm>
            <a:off x="6172200" y="2505075"/>
            <a:ext cx="5183188" cy="3684588"/>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7" name="Segnaposto data 6"/>
          <p:cNvSpPr>
            <a:spLocks noGrp="1"/>
          </p:cNvSpPr>
          <p:nvPr>
            <p:ph type="dt" sz="half" idx="10"/>
          </p:nvPr>
        </p:nvSpPr>
        <p:spPr/>
        <p:txBody>
          <a:bodyPr/>
          <a:lstStyle/>
          <a:p>
            <a:fld id="{12CBCB64-0577-4BE5-9A8B-D936B6E3F586}" type="datetimeFigureOut">
              <a:rPr lang="en-US" smtClean="0"/>
              <a:t>4/13/2023</a:t>
            </a:fld>
            <a:endParaRPr lang="en-US"/>
          </a:p>
        </p:txBody>
      </p:sp>
      <p:sp>
        <p:nvSpPr>
          <p:cNvPr id="8" name="Segnaposto piè di pagina 7"/>
          <p:cNvSpPr>
            <a:spLocks noGrp="1"/>
          </p:cNvSpPr>
          <p:nvPr>
            <p:ph type="ftr" sz="quarter" idx="11"/>
          </p:nvPr>
        </p:nvSpPr>
        <p:spPr/>
        <p:txBody>
          <a:bodyPr/>
          <a:lstStyle/>
          <a:p>
            <a:endParaRPr lang="en-US"/>
          </a:p>
        </p:txBody>
      </p:sp>
      <p:sp>
        <p:nvSpPr>
          <p:cNvPr id="9" name="Segnaposto numero diapositiva 8"/>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6686237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endParaRPr lang="en-US"/>
          </a:p>
        </p:txBody>
      </p:sp>
      <p:sp>
        <p:nvSpPr>
          <p:cNvPr id="3" name="Segnaposto data 2"/>
          <p:cNvSpPr>
            <a:spLocks noGrp="1"/>
          </p:cNvSpPr>
          <p:nvPr>
            <p:ph type="dt" sz="half" idx="10"/>
          </p:nvPr>
        </p:nvSpPr>
        <p:spPr/>
        <p:txBody>
          <a:bodyPr/>
          <a:lstStyle/>
          <a:p>
            <a:fld id="{12CBCB64-0577-4BE5-9A8B-D936B6E3F586}" type="datetimeFigureOut">
              <a:rPr lang="en-US" smtClean="0"/>
              <a:t>4/13/2023</a:t>
            </a:fld>
            <a:endParaRPr lang="en-US"/>
          </a:p>
        </p:txBody>
      </p:sp>
      <p:sp>
        <p:nvSpPr>
          <p:cNvPr id="4" name="Segnaposto piè di pagina 3"/>
          <p:cNvSpPr>
            <a:spLocks noGrp="1"/>
          </p:cNvSpPr>
          <p:nvPr>
            <p:ph type="ftr" sz="quarter" idx="11"/>
          </p:nvPr>
        </p:nvSpPr>
        <p:spPr/>
        <p:txBody>
          <a:bodyPr/>
          <a:lstStyle/>
          <a:p>
            <a:endParaRPr lang="en-US"/>
          </a:p>
        </p:txBody>
      </p:sp>
      <p:sp>
        <p:nvSpPr>
          <p:cNvPr id="5" name="Segnaposto numero diapositiva 4"/>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70686780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2CBCB64-0577-4BE5-9A8B-D936B6E3F586}" type="datetimeFigureOut">
              <a:rPr lang="en-US" smtClean="0"/>
              <a:t>4/13/2023</a:t>
            </a:fld>
            <a:endParaRPr lang="en-US"/>
          </a:p>
        </p:txBody>
      </p:sp>
      <p:sp>
        <p:nvSpPr>
          <p:cNvPr id="3" name="Segnaposto piè di pagina 2"/>
          <p:cNvSpPr>
            <a:spLocks noGrp="1"/>
          </p:cNvSpPr>
          <p:nvPr>
            <p:ph type="ftr" sz="quarter" idx="11"/>
          </p:nvPr>
        </p:nvSpPr>
        <p:spPr/>
        <p:txBody>
          <a:bodyPr/>
          <a:lstStyle/>
          <a:p>
            <a:endParaRPr lang="en-US"/>
          </a:p>
        </p:txBody>
      </p:sp>
      <p:sp>
        <p:nvSpPr>
          <p:cNvPr id="4" name="Segnaposto numero diapositiva 3"/>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41259327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contenut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2CBCB64-0577-4BE5-9A8B-D936B6E3F586}" type="datetimeFigureOut">
              <a:rPr lang="en-US" smtClean="0"/>
              <a:t>4/13/2023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11020701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a:t>
            </a:r>
            <a:endParaRPr lang="en-US"/>
          </a:p>
        </p:txBody>
      </p:sp>
      <p:sp>
        <p:nvSpPr>
          <p:cNvPr id="3" name="Segnaposto immagin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Segnaposto tes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Modifica gli stili del testo dello schema</a:t>
            </a:r>
          </a:p>
        </p:txBody>
      </p:sp>
      <p:sp>
        <p:nvSpPr>
          <p:cNvPr id="5" name="Segnaposto data 4"/>
          <p:cNvSpPr>
            <a:spLocks noGrp="1"/>
          </p:cNvSpPr>
          <p:nvPr>
            <p:ph type="dt" sz="half" idx="10"/>
          </p:nvPr>
        </p:nvSpPr>
        <p:spPr/>
        <p:txBody>
          <a:bodyPr/>
          <a:lstStyle/>
          <a:p>
            <a:fld id="{12CBCB64-0577-4BE5-9A8B-D936B6E3F586}" type="datetimeFigureOut">
              <a:rPr lang="en-US" smtClean="0"/>
              <a:t>4/13/2023</a:t>
            </a:fld>
            <a:endParaRPr lang="en-US"/>
          </a:p>
        </p:txBody>
      </p:sp>
      <p:sp>
        <p:nvSpPr>
          <p:cNvPr id="6" name="Segnaposto piè di pagina 5"/>
          <p:cNvSpPr>
            <a:spLocks noGrp="1"/>
          </p:cNvSpPr>
          <p:nvPr>
            <p:ph type="ftr" sz="quarter" idx="11"/>
          </p:nvPr>
        </p:nvSpPr>
        <p:spPr/>
        <p:txBody>
          <a:bodyPr/>
          <a:lstStyle/>
          <a:p>
            <a:endParaRPr lang="en-US"/>
          </a:p>
        </p:txBody>
      </p:sp>
      <p:sp>
        <p:nvSpPr>
          <p:cNvPr id="7" name="Segnaposto numero diapositiva 6"/>
          <p:cNvSpPr>
            <a:spLocks noGrp="1"/>
          </p:cNvSpPr>
          <p:nvPr>
            <p:ph type="sldNum" sz="quarter" idx="12"/>
          </p:nvPr>
        </p:nvSpPr>
        <p:spPr/>
        <p:txBody>
          <a:bodyPr/>
          <a:lstStyle/>
          <a:p>
            <a:fld id="{8D3004C4-B3E6-4820-979C-958E33E565DC}" type="slidenum">
              <a:rPr lang="en-US" smtClean="0"/>
              <a:t>‹N›</a:t>
            </a:fld>
            <a:endParaRPr lang="en-US"/>
          </a:p>
        </p:txBody>
      </p:sp>
    </p:spTree>
    <p:extLst>
      <p:ext uri="{BB962C8B-B14F-4D97-AF65-F5344CB8AC3E}">
        <p14:creationId xmlns:p14="http://schemas.microsoft.com/office/powerpoint/2010/main" val="30928779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a:t>Fare clic per modificare lo stile del titolo</a:t>
            </a:r>
            <a:endParaRPr lang="en-US"/>
          </a:p>
        </p:txBody>
      </p:sp>
      <p:sp>
        <p:nvSpPr>
          <p:cNvPr id="3" name="Segnaposto tes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4" name="Segnaposto dat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CBCB64-0577-4BE5-9A8B-D936B6E3F586}" type="datetimeFigureOut">
              <a:rPr lang="en-US" smtClean="0"/>
              <a:t>4/13/2023</a:t>
            </a:fld>
            <a:endParaRPr lang="en-US"/>
          </a:p>
        </p:txBody>
      </p:sp>
      <p:sp>
        <p:nvSpPr>
          <p:cNvPr id="5" name="Segnaposto piè di pa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egnaposto numero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D3004C4-B3E6-4820-979C-958E33E565DC}" type="slidenum">
              <a:rPr lang="en-US" smtClean="0"/>
              <a:t>‹N›</a:t>
            </a:fld>
            <a:endParaRPr lang="en-US"/>
          </a:p>
        </p:txBody>
      </p:sp>
    </p:spTree>
    <p:extLst>
      <p:ext uri="{BB962C8B-B14F-4D97-AF65-F5344CB8AC3E}">
        <p14:creationId xmlns:p14="http://schemas.microsoft.com/office/powerpoint/2010/main" val="23136831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www.ecb.europa.eu/pub/annual/html/ecb.ar2021~14d7439b2d.it.html" TargetMode="External"/><Relationship Id="rId2" Type="http://schemas.openxmlformats.org/officeDocument/2006/relationships/hyperlink" Target="https://www.ecb.europa.eu/pub/annual/annual-accounts/html/ecb.annualaccounts2022~ee9329bf6f.it.html" TargetMode="External"/><Relationship Id="rId1" Type="http://schemas.openxmlformats.org/officeDocument/2006/relationships/slideLayout" Target="../slideLayouts/slideLayout6.xml"/><Relationship Id="rId6" Type="http://schemas.openxmlformats.org/officeDocument/2006/relationships/image" Target="../media/image5.png"/><Relationship Id="rId5" Type="http://schemas.openxmlformats.org/officeDocument/2006/relationships/hyperlink" Target="https://www.statista.com/statistics/1121448/fed-balance-sheet-timeline/" TargetMode="External"/><Relationship Id="rId4" Type="http://schemas.openxmlformats.org/officeDocument/2006/relationships/image" Target="../media/image4.png"/></Relationships>
</file>

<file path=ppt/slides/_rels/slide14.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dashboard.tech.ec.europa.eu/qs_digit_dashboard_mt/public/sense/app/667e9fba-eea7-4d17-abf0-ef20f6994336/sheet/2f9f3ab7-09e9-4665-92d1-de9ead91fac7/state/analysis" TargetMode="Externa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chart" Target="../charts/chart2.xml"/><Relationship Id="rId2" Type="http://schemas.openxmlformats.org/officeDocument/2006/relationships/hyperlink" Target="https://www.istat.it/it/files/2023/04/Conto-Ap-reddito-famiglie-profitti-societ%C3%A0-4trim2022.pdf" TargetMode="External"/><Relationship Id="rId1" Type="http://schemas.openxmlformats.org/officeDocument/2006/relationships/slideLayout" Target="../slideLayouts/slideLayout6.xml"/><Relationship Id="rId6" Type="http://schemas.openxmlformats.org/officeDocument/2006/relationships/chart" Target="../charts/chart1.xml"/><Relationship Id="rId5" Type="http://schemas.openxmlformats.org/officeDocument/2006/relationships/hyperlink" Target="https://www.istat.it/it/files/2013/07/comunicato_QSA_2013Q1.pdf?title=Reddito+delle+famiglie+e+profitti+delle+societ%C3%A0+-+09%2Flug%2F2013+-+Testo+integrale.pdf" TargetMode="Externa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11.emf"/><Relationship Id="rId1" Type="http://schemas.openxmlformats.org/officeDocument/2006/relationships/slideLayout" Target="../slideLayouts/slideLayout6.xml"/><Relationship Id="rId5" Type="http://schemas.openxmlformats.org/officeDocument/2006/relationships/chart" Target="../charts/chart4.xml"/><Relationship Id="rId4" Type="http://schemas.openxmlformats.org/officeDocument/2006/relationships/chart" Target="../charts/chart3.xml"/></Relationships>
</file>

<file path=ppt/slides/_rels/slide2.xml.rels><?xml version="1.0" encoding="UTF-8" standalone="yes"?>
<Relationships xmlns="http://schemas.openxmlformats.org/package/2006/relationships"><Relationship Id="rId2" Type="http://schemas.openxmlformats.org/officeDocument/2006/relationships/hyperlink" Target="https://www.ecb.europa.eu/mopo/decisions/html/index.it.html"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http://www.centralbanknews.info/p/inflation-targets.html" TargetMode="External"/><Relationship Id="rId2" Type="http://schemas.openxmlformats.org/officeDocument/2006/relationships/hyperlink" Target="https://www.bancaditalia.it/compiti/polmon-garanzie/esito-riesame-strategia-pol-mon/2021_12_07_Price_stability_objective_ITA.pdf"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hyperlink" Target="https://www.ecb.europa.eu/stats/macroeconomic_and_sectoral/hicp/html/index.en.html#:~:text=The%20main%20task%20of%20the,to%20join%20the%20euro%20area." TargetMode="Externa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png"/><Relationship Id="rId1" Type="http://schemas.openxmlformats.org/officeDocument/2006/relationships/slideLayout" Target="../slideLayouts/slideLayout6.xml"/><Relationship Id="rId5" Type="http://schemas.openxmlformats.org/officeDocument/2006/relationships/hyperlink" Target="https://www.oecd-ilibrary.org/economics/inflation-forecast/indicator/english_598f4aa4-en" TargetMode="External"/><Relationship Id="rId4" Type="http://schemas.openxmlformats.org/officeDocument/2006/relationships/hyperlink" Target="https://www.oecd.org/economic-outlook/"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https://www.ecb.europa.eu/pub/pdf/annrep/ar2008it.pdf"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6.xml"/><Relationship Id="rId4" Type="http://schemas.openxmlformats.org/officeDocument/2006/relationships/hyperlink" Target="https://centridiricerca.unicatt.it/lam-OM1_2018.pdf"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hyperlink" Target="https://www.ecb.europa.eu/stats/macroeconomic_and_sectoral/hicp/html/index.en.html" TargetMode="External"/><Relationship Id="rId2" Type="http://schemas.openxmlformats.org/officeDocument/2006/relationships/image" Target="../media/image24.pn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hyperlink" Target="https://lavoce.info/archives/99248/la-svolta-della-bce/" TargetMode="External"/><Relationship Id="rId2" Type="http://schemas.openxmlformats.org/officeDocument/2006/relationships/hyperlink" Target="https://osservatoriocpi.unicatt.it/ocpi-NOTA%20FINALE.pdf" TargetMode="Externa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hyperlink" Target="https://www.ecb.europa.eu/press/html/index.it.html" TargetMode="External"/><Relationship Id="rId2" Type="http://schemas.openxmlformats.org/officeDocument/2006/relationships/hyperlink" Target="https://www.ecb.europa.eu/ecb/orga/transparency/html/index.it.html" TargetMode="External"/><Relationship Id="rId1" Type="http://schemas.openxmlformats.org/officeDocument/2006/relationships/slideLayout" Target="../slideLayouts/slideLayout2.xml"/><Relationship Id="rId4" Type="http://schemas.openxmlformats.org/officeDocument/2006/relationships/hyperlink" Target="https://www.ecb.europa.eu/ecb/orga/accountability/html/index.it.html"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europeancentralbank.wordpress.com/2013/07/04/conferenza-stampa-4-luglio-2013/" TargetMode="External"/><Relationship Id="rId1" Type="http://schemas.openxmlformats.org/officeDocument/2006/relationships/slideLayout" Target="../slideLayouts/slideLayout2.xml"/><Relationship Id="rId5" Type="http://schemas.openxmlformats.org/officeDocument/2006/relationships/image" Target="../media/image2.jpeg"/><Relationship Id="rId4" Type="http://schemas.openxmlformats.org/officeDocument/2006/relationships/hyperlink" Target="https://www.ilsole24ore.com/art/banche-centrali-dieci-anni-bazooka-15mila-miliardi-ACzRlSg" TargetMode="External"/></Relationships>
</file>

<file path=ppt/slides/_rels/slide50.xml.rels><?xml version="1.0" encoding="UTF-8" standalone="yes"?>
<Relationships xmlns="http://schemas.openxmlformats.org/package/2006/relationships"><Relationship Id="rId3" Type="http://schemas.openxmlformats.org/officeDocument/2006/relationships/hyperlink" Target="https://www.ecb.europa.eu/ecb/orga/decisions/govc/html/index.it.html" TargetMode="External"/><Relationship Id="rId2" Type="http://schemas.openxmlformats.org/officeDocument/2006/relationships/hyperlink" Target="https://www.federalreserve.gov/monetarypolicy/fomc.htm" TargetMode="Externa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hyperlink" Target="https://www.ecb.europa.eu/pub/ire/html/ecb.ire202206~6f3ddeab26.en.html" TargetMode="Externa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2" Type="http://schemas.openxmlformats.org/officeDocument/2006/relationships/hyperlink" Target="https://www.bancaditalia.it/compiti/emissione-euro/signoraggio/index.html" TargetMode="Externa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p:txBody>
          <a:bodyPr/>
          <a:lstStyle/>
          <a:p>
            <a:r>
              <a:rPr lang="it-IT" dirty="0"/>
              <a:t>La Politica Monetaria: gli obiettivi e le interdipendenze</a:t>
            </a:r>
            <a:endParaRPr lang="en-US" dirty="0"/>
          </a:p>
        </p:txBody>
      </p:sp>
      <p:sp>
        <p:nvSpPr>
          <p:cNvPr id="3" name="Sottotitolo 2"/>
          <p:cNvSpPr>
            <a:spLocks noGrp="1"/>
          </p:cNvSpPr>
          <p:nvPr>
            <p:ph type="subTitle" idx="1"/>
          </p:nvPr>
        </p:nvSpPr>
        <p:spPr/>
        <p:txBody>
          <a:bodyPr/>
          <a:lstStyle/>
          <a:p>
            <a:r>
              <a:rPr lang="it-IT" dirty="0"/>
              <a:t>Dalla politica non convenzionale agli effetti sul sistema economico</a:t>
            </a:r>
            <a:endParaRPr lang="en-US" dirty="0"/>
          </a:p>
        </p:txBody>
      </p:sp>
    </p:spTree>
    <p:extLst>
      <p:ext uri="{BB962C8B-B14F-4D97-AF65-F5344CB8AC3E}">
        <p14:creationId xmlns:p14="http://schemas.microsoft.com/office/powerpoint/2010/main" val="8399782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794754C-D912-4DD6-9B2C-6F1DF0CC607B}"/>
              </a:ext>
            </a:extLst>
          </p:cNvPr>
          <p:cNvSpPr>
            <a:spLocks noGrp="1"/>
          </p:cNvSpPr>
          <p:nvPr>
            <p:ph type="title"/>
          </p:nvPr>
        </p:nvSpPr>
        <p:spPr/>
        <p:txBody>
          <a:bodyPr/>
          <a:lstStyle/>
          <a:p>
            <a:r>
              <a:rPr lang="it-IT" dirty="0"/>
              <a:t>Come influiscono sulle variabili macroeconomiche?</a:t>
            </a:r>
          </a:p>
        </p:txBody>
      </p:sp>
      <p:sp>
        <p:nvSpPr>
          <p:cNvPr id="3" name="Segnaposto contenuto 2">
            <a:extLst>
              <a:ext uri="{FF2B5EF4-FFF2-40B4-BE49-F238E27FC236}">
                <a16:creationId xmlns:a16="http://schemas.microsoft.com/office/drawing/2014/main" id="{2F614160-AD5E-43D6-A8FC-2608F9FE8873}"/>
              </a:ext>
            </a:extLst>
          </p:cNvPr>
          <p:cNvSpPr>
            <a:spLocks noGrp="1"/>
          </p:cNvSpPr>
          <p:nvPr>
            <p:ph idx="1"/>
          </p:nvPr>
        </p:nvSpPr>
        <p:spPr>
          <a:xfrm>
            <a:off x="838200" y="1825625"/>
            <a:ext cx="10515600" cy="4667250"/>
          </a:xfrm>
        </p:spPr>
        <p:txBody>
          <a:bodyPr>
            <a:normAutofit fontScale="85000" lnSpcReduction="20000"/>
          </a:bodyPr>
          <a:lstStyle/>
          <a:p>
            <a:r>
              <a:rPr lang="it-IT" dirty="0"/>
              <a:t>Si possono individuare </a:t>
            </a:r>
            <a:r>
              <a:rPr lang="it-IT" b="1" dirty="0"/>
              <a:t>due canali </a:t>
            </a:r>
            <a:r>
              <a:rPr lang="it-IT" dirty="0"/>
              <a:t>attraverso i quali le </a:t>
            </a:r>
            <a:r>
              <a:rPr lang="it-IT" b="1" dirty="0"/>
              <a:t>misure non convenzionali </a:t>
            </a:r>
            <a:r>
              <a:rPr lang="it-IT" dirty="0"/>
              <a:t>influenzano le principali variabili macroeconomiche: </a:t>
            </a:r>
          </a:p>
          <a:p>
            <a:pPr marL="514350" indent="-514350">
              <a:buFont typeface="+mj-lt"/>
              <a:buAutoNum type="arabicPeriod"/>
            </a:pPr>
            <a:r>
              <a:rPr lang="it-IT" dirty="0"/>
              <a:t>Il </a:t>
            </a:r>
            <a:r>
              <a:rPr lang="it-IT" b="1" i="1" dirty="0">
                <a:solidFill>
                  <a:srgbClr val="FF0000"/>
                </a:solidFill>
              </a:rPr>
              <a:t>canale degli annunci</a:t>
            </a:r>
            <a:r>
              <a:rPr lang="it-IT" b="1" dirty="0"/>
              <a:t>, </a:t>
            </a:r>
            <a:r>
              <a:rPr lang="it-IT" dirty="0"/>
              <a:t>che utilizza la </a:t>
            </a:r>
            <a:r>
              <a:rPr lang="it-IT" b="1" dirty="0"/>
              <a:t>comunicazione non standard </a:t>
            </a:r>
            <a:r>
              <a:rPr lang="it-IT" dirty="0"/>
              <a:t>per ripristinare la fiducia in specifici segmenti dei mercati finanziari e/o influenzare le aspettative individuali sulle </a:t>
            </a:r>
            <a:r>
              <a:rPr lang="it-IT" b="1" dirty="0"/>
              <a:t>decisioni future di policy, </a:t>
            </a:r>
            <a:r>
              <a:rPr lang="it-IT" dirty="0"/>
              <a:t>informando famiglie e imprese su:</a:t>
            </a:r>
          </a:p>
          <a:p>
            <a:pPr marL="914400" lvl="1" indent="-457200">
              <a:buFont typeface="+mj-lt"/>
              <a:buAutoNum type="arabicPeriod"/>
            </a:pPr>
            <a:r>
              <a:rPr lang="it-IT" u="sng" dirty="0"/>
              <a:t>l’evoluzione futura dei tassi d’interesse </a:t>
            </a:r>
            <a:r>
              <a:rPr lang="it-IT" dirty="0"/>
              <a:t>a breve termine,</a:t>
            </a:r>
          </a:p>
          <a:p>
            <a:pPr marL="914400" lvl="1" indent="-457200">
              <a:buFont typeface="+mj-lt"/>
              <a:buAutoNum type="arabicPeriod"/>
            </a:pPr>
            <a:r>
              <a:rPr lang="it-IT" u="sng" dirty="0"/>
              <a:t>l’acquisto di attività finanziarie</a:t>
            </a:r>
            <a:r>
              <a:rPr lang="it-IT" dirty="0"/>
              <a:t>,</a:t>
            </a:r>
          </a:p>
          <a:p>
            <a:pPr marL="914400" lvl="1" indent="-457200">
              <a:buFont typeface="+mj-lt"/>
              <a:buAutoNum type="arabicPeriod"/>
            </a:pPr>
            <a:r>
              <a:rPr lang="it-IT" u="sng" dirty="0"/>
              <a:t>L’attivazione di altre misure</a:t>
            </a:r>
            <a:r>
              <a:rPr lang="it-IT" dirty="0"/>
              <a:t> volte a contrastare le disfunzioni dei mercati.</a:t>
            </a:r>
          </a:p>
          <a:p>
            <a:r>
              <a:rPr lang="it-IT" dirty="0"/>
              <a:t> L’efficacia di questo canale dipende </a:t>
            </a:r>
          </a:p>
          <a:p>
            <a:pPr lvl="1"/>
            <a:r>
              <a:rPr lang="it-IT" dirty="0"/>
              <a:t>dalla </a:t>
            </a:r>
            <a:r>
              <a:rPr lang="it-IT" dirty="0">
                <a:solidFill>
                  <a:srgbClr val="FF0000"/>
                </a:solidFill>
              </a:rPr>
              <a:t>credibilità</a:t>
            </a:r>
            <a:r>
              <a:rPr lang="it-IT" dirty="0"/>
              <a:t> della banca centrale (cioè dall’impatto sulle aspettative di famiglie e imprese) e</a:t>
            </a:r>
          </a:p>
          <a:p>
            <a:pPr lvl="1"/>
            <a:r>
              <a:rPr lang="it-IT" dirty="0"/>
              <a:t>dall’</a:t>
            </a:r>
            <a:r>
              <a:rPr lang="it-IT" dirty="0">
                <a:solidFill>
                  <a:srgbClr val="FF0000"/>
                </a:solidFill>
              </a:rPr>
              <a:t>impatto delle aspettative individuali </a:t>
            </a:r>
            <a:r>
              <a:rPr lang="it-IT" dirty="0"/>
              <a:t>sulle condizioni macroeconomiche e dei mercati finanziari.</a:t>
            </a:r>
          </a:p>
          <a:p>
            <a:r>
              <a:rPr lang="it-IT" dirty="0"/>
              <a:t>è stato identificato come uno dei meccanismi principali per fronteggiare i problemi legati al </a:t>
            </a:r>
            <a:r>
              <a:rPr lang="it-IT" b="1" dirty="0"/>
              <a:t>limite inferiore effettivo </a:t>
            </a:r>
            <a:r>
              <a:rPr lang="it-IT" dirty="0"/>
              <a:t>dei tassi di interesse ufficiali.</a:t>
            </a:r>
          </a:p>
          <a:p>
            <a:endParaRPr lang="it-IT" dirty="0"/>
          </a:p>
        </p:txBody>
      </p:sp>
    </p:spTree>
    <p:extLst>
      <p:ext uri="{BB962C8B-B14F-4D97-AF65-F5344CB8AC3E}">
        <p14:creationId xmlns:p14="http://schemas.microsoft.com/office/powerpoint/2010/main" val="38182757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5757273-753F-4182-8811-CA18CE7BB40F}"/>
              </a:ext>
            </a:extLst>
          </p:cNvPr>
          <p:cNvSpPr>
            <a:spLocks noGrp="1"/>
          </p:cNvSpPr>
          <p:nvPr>
            <p:ph type="title"/>
          </p:nvPr>
        </p:nvSpPr>
        <p:spPr/>
        <p:txBody>
          <a:bodyPr/>
          <a:lstStyle/>
          <a:p>
            <a:r>
              <a:rPr lang="it-IT" dirty="0"/>
              <a:t>La «</a:t>
            </a:r>
            <a:r>
              <a:rPr lang="it-IT" dirty="0" err="1"/>
              <a:t>forward</a:t>
            </a:r>
            <a:r>
              <a:rPr lang="it-IT" dirty="0"/>
              <a:t> guidance» nella pratica: «</a:t>
            </a:r>
            <a:r>
              <a:rPr lang="it-IT" b="1" dirty="0"/>
              <a:t>Interpretazione Delfica vs </a:t>
            </a:r>
            <a:r>
              <a:rPr lang="it-IT" b="1" dirty="0" err="1"/>
              <a:t>Odissiaca</a:t>
            </a:r>
            <a:r>
              <a:rPr lang="it-IT" dirty="0"/>
              <a:t>» </a:t>
            </a:r>
          </a:p>
        </p:txBody>
      </p:sp>
      <p:sp>
        <p:nvSpPr>
          <p:cNvPr id="3" name="Segnaposto contenuto 2">
            <a:extLst>
              <a:ext uri="{FF2B5EF4-FFF2-40B4-BE49-F238E27FC236}">
                <a16:creationId xmlns:a16="http://schemas.microsoft.com/office/drawing/2014/main" id="{33024C8C-D5F1-4EBD-88FD-4A75A48EAA76}"/>
              </a:ext>
            </a:extLst>
          </p:cNvPr>
          <p:cNvSpPr>
            <a:spLocks noGrp="1"/>
          </p:cNvSpPr>
          <p:nvPr>
            <p:ph idx="1"/>
          </p:nvPr>
        </p:nvSpPr>
        <p:spPr/>
        <p:txBody>
          <a:bodyPr>
            <a:normAutofit fontScale="85000" lnSpcReduction="10000"/>
          </a:bodyPr>
          <a:lstStyle/>
          <a:p>
            <a:r>
              <a:rPr lang="it-IT" dirty="0"/>
              <a:t>Un annuncio della banca centrale sulle future decisioni (ad esempio, che i tassi ufficiali rimarranno bassi a lungo) può rivelare un </a:t>
            </a:r>
            <a:r>
              <a:rPr lang="it-IT" b="1" dirty="0"/>
              <a:t>andamento peggiore delle attese </a:t>
            </a:r>
            <a:r>
              <a:rPr lang="it-IT" dirty="0"/>
              <a:t>delle principali variabili macroeconomiche alla base delle decisioni di politica monetaria (</a:t>
            </a:r>
            <a:r>
              <a:rPr lang="it-IT" b="1" dirty="0"/>
              <a:t>segnale Delfico </a:t>
            </a:r>
            <a:r>
              <a:rPr lang="it-IT" dirty="0"/>
              <a:t>– che si rifà all’idea dell’oracolo di Delfi) oppure </a:t>
            </a:r>
          </a:p>
          <a:p>
            <a:r>
              <a:rPr lang="it-IT" dirty="0"/>
              <a:t>essere interpretato come un’intenzione di </a:t>
            </a:r>
            <a:r>
              <a:rPr lang="it-IT" b="1" dirty="0"/>
              <a:t>deviare dall’obiettivo normale di politica monetaria </a:t>
            </a:r>
            <a:r>
              <a:rPr lang="it-IT" dirty="0"/>
              <a:t>(</a:t>
            </a:r>
            <a:r>
              <a:rPr lang="it-IT" b="1" dirty="0"/>
              <a:t>segnale </a:t>
            </a:r>
            <a:r>
              <a:rPr lang="it-IT" b="1" dirty="0" err="1"/>
              <a:t>Odissiaco</a:t>
            </a:r>
            <a:r>
              <a:rPr lang="it-IT" b="1" dirty="0"/>
              <a:t> -  </a:t>
            </a:r>
            <a:r>
              <a:rPr lang="it-IT" dirty="0"/>
              <a:t>che si rifà all’episodio di Ulisse che si lega all’albero maestro per sfuggire alle sirene). </a:t>
            </a:r>
          </a:p>
          <a:p>
            <a:r>
              <a:rPr lang="it-IT" dirty="0"/>
              <a:t>Il comportamento delle principali banche centrali (FED, BCE, </a:t>
            </a:r>
            <a:r>
              <a:rPr lang="it-IT" dirty="0" err="1"/>
              <a:t>BoE</a:t>
            </a:r>
            <a:r>
              <a:rPr lang="it-IT" dirty="0"/>
              <a:t>) è stata del primo tipo, anche se gli economisti preferiscono quella delle mani legate (</a:t>
            </a:r>
            <a:r>
              <a:rPr lang="it-IT" dirty="0" err="1"/>
              <a:t>Odissiaca</a:t>
            </a:r>
            <a:r>
              <a:rPr lang="it-IT" dirty="0"/>
              <a:t>)</a:t>
            </a:r>
          </a:p>
          <a:p>
            <a:r>
              <a:rPr lang="it-IT" dirty="0"/>
              <a:t>L’</a:t>
            </a:r>
            <a:r>
              <a:rPr lang="it-IT" b="1" dirty="0"/>
              <a:t>interpretazione </a:t>
            </a:r>
            <a:r>
              <a:rPr lang="it-IT" dirty="0"/>
              <a:t>scelta dagli investitori può dipendere in maniera molto sottile da come è formulata la comunicazione stessa (Del Negro et al, 2015). </a:t>
            </a:r>
          </a:p>
        </p:txBody>
      </p:sp>
    </p:spTree>
    <p:extLst>
      <p:ext uri="{BB962C8B-B14F-4D97-AF65-F5344CB8AC3E}">
        <p14:creationId xmlns:p14="http://schemas.microsoft.com/office/powerpoint/2010/main" val="303896603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E321A9C-884B-483F-82D2-66F63A550DC5}"/>
              </a:ext>
            </a:extLst>
          </p:cNvPr>
          <p:cNvSpPr>
            <a:spLocks noGrp="1"/>
          </p:cNvSpPr>
          <p:nvPr>
            <p:ph type="title"/>
          </p:nvPr>
        </p:nvSpPr>
        <p:spPr/>
        <p:txBody>
          <a:bodyPr/>
          <a:lstStyle/>
          <a:p>
            <a:r>
              <a:rPr lang="it-IT" dirty="0"/>
              <a:t>Come influiscono sulle variabili macroeconomiche?</a:t>
            </a:r>
          </a:p>
        </p:txBody>
      </p:sp>
      <p:sp>
        <p:nvSpPr>
          <p:cNvPr id="3" name="Segnaposto contenuto 2">
            <a:extLst>
              <a:ext uri="{FF2B5EF4-FFF2-40B4-BE49-F238E27FC236}">
                <a16:creationId xmlns:a16="http://schemas.microsoft.com/office/drawing/2014/main" id="{57BAFE50-A017-4876-80FC-61C456FAB421}"/>
              </a:ext>
            </a:extLst>
          </p:cNvPr>
          <p:cNvSpPr>
            <a:spLocks noGrp="1"/>
          </p:cNvSpPr>
          <p:nvPr>
            <p:ph idx="1"/>
          </p:nvPr>
        </p:nvSpPr>
        <p:spPr/>
        <p:txBody>
          <a:bodyPr>
            <a:normAutofit fontScale="92500" lnSpcReduction="20000"/>
          </a:bodyPr>
          <a:lstStyle/>
          <a:p>
            <a:pPr marL="514350" indent="-514350">
              <a:buFont typeface="+mj-lt"/>
              <a:buAutoNum type="arabicPeriod" startAt="2"/>
            </a:pPr>
            <a:r>
              <a:rPr lang="it-IT" dirty="0"/>
              <a:t>Il </a:t>
            </a:r>
            <a:r>
              <a:rPr lang="it-IT" b="1" i="1" dirty="0">
                <a:solidFill>
                  <a:srgbClr val="FF0000"/>
                </a:solidFill>
              </a:rPr>
              <a:t>canale del Bilancio</a:t>
            </a:r>
            <a:r>
              <a:rPr lang="it-IT" dirty="0"/>
              <a:t>, che utilizza la </a:t>
            </a:r>
            <a:r>
              <a:rPr lang="it-IT" b="1" dirty="0"/>
              <a:t>sostituibilità imperfetta </a:t>
            </a:r>
            <a:r>
              <a:rPr lang="it-IT" dirty="0"/>
              <a:t>tra diverse attività finanziarie e opera attraverso cambiamenti di dimensione e composizione dei bilanci, sia delle banche centrali sia del settore privato.</a:t>
            </a:r>
          </a:p>
          <a:p>
            <a:r>
              <a:rPr lang="it-IT" dirty="0"/>
              <a:t>Esso si attiva con le seguenti operazioni della Banca Centrale</a:t>
            </a:r>
          </a:p>
          <a:p>
            <a:pPr lvl="1"/>
            <a:r>
              <a:rPr lang="it-IT" u="sng" dirty="0"/>
              <a:t>acquisti definitivi di attività finanziarie </a:t>
            </a:r>
            <a:r>
              <a:rPr lang="it-IT" dirty="0"/>
              <a:t>(</a:t>
            </a:r>
            <a:r>
              <a:rPr lang="it-IT" dirty="0" err="1"/>
              <a:t>outright</a:t>
            </a:r>
            <a:r>
              <a:rPr lang="it-IT" dirty="0"/>
              <a:t> asset </a:t>
            </a:r>
            <a:r>
              <a:rPr lang="it-IT" dirty="0" err="1"/>
              <a:t>purchases</a:t>
            </a:r>
            <a:r>
              <a:rPr lang="it-IT" dirty="0"/>
              <a:t>),</a:t>
            </a:r>
          </a:p>
          <a:p>
            <a:pPr lvl="1"/>
            <a:r>
              <a:rPr lang="it-IT" u="sng" dirty="0"/>
              <a:t>swap di attività finanziarie</a:t>
            </a:r>
            <a:r>
              <a:rPr lang="it-IT" dirty="0"/>
              <a:t> (asset </a:t>
            </a:r>
            <a:r>
              <a:rPr lang="it-IT" dirty="0" err="1"/>
              <a:t>swaps</a:t>
            </a:r>
            <a:r>
              <a:rPr lang="it-IT" dirty="0"/>
              <a:t>)</a:t>
            </a:r>
          </a:p>
          <a:p>
            <a:pPr lvl="1"/>
            <a:r>
              <a:rPr lang="it-IT" u="sng" dirty="0"/>
              <a:t>operazioni di rifinanziamento</a:t>
            </a:r>
            <a:r>
              <a:rPr lang="it-IT" dirty="0"/>
              <a:t>,</a:t>
            </a:r>
          </a:p>
          <a:p>
            <a:r>
              <a:rPr lang="it-IT" dirty="0"/>
              <a:t>che modificano </a:t>
            </a:r>
            <a:r>
              <a:rPr lang="it-IT" b="1" dirty="0"/>
              <a:t>dimensione e composizione dei bilanci </a:t>
            </a:r>
            <a:r>
              <a:rPr lang="it-IT" dirty="0"/>
              <a:t>della banca centrale e del settore privato.</a:t>
            </a:r>
          </a:p>
          <a:p>
            <a:r>
              <a:rPr lang="it-IT" dirty="0"/>
              <a:t>La banca centrale è l’unico attore economico che può condurre questo tipo di operazioni su larga scala dal momento che, in linea di principio, può </a:t>
            </a:r>
            <a:r>
              <a:rPr lang="it-IT" dirty="0">
                <a:solidFill>
                  <a:srgbClr val="FF0000"/>
                </a:solidFill>
              </a:rPr>
              <a:t>espandere indefinitamente il proprio bilancio</a:t>
            </a:r>
            <a:r>
              <a:rPr lang="it-IT" dirty="0"/>
              <a:t>, data la sua posizione di monopolista nell’offerta di base monetaria.</a:t>
            </a:r>
          </a:p>
        </p:txBody>
      </p:sp>
    </p:spTree>
    <p:extLst>
      <p:ext uri="{BB962C8B-B14F-4D97-AF65-F5344CB8AC3E}">
        <p14:creationId xmlns:p14="http://schemas.microsoft.com/office/powerpoint/2010/main" val="9527894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29406A5-4556-4E83-93B4-FA3E8BB404B9}"/>
              </a:ext>
            </a:extLst>
          </p:cNvPr>
          <p:cNvSpPr>
            <a:spLocks noGrp="1"/>
          </p:cNvSpPr>
          <p:nvPr>
            <p:ph type="title"/>
          </p:nvPr>
        </p:nvSpPr>
        <p:spPr/>
        <p:txBody>
          <a:bodyPr/>
          <a:lstStyle/>
          <a:p>
            <a:r>
              <a:rPr lang="it-IT" dirty="0"/>
              <a:t>Oggi il bilancio dell’Eurosistema e della FED (Attività in € miliardi)</a:t>
            </a:r>
          </a:p>
        </p:txBody>
      </p:sp>
      <p:sp>
        <p:nvSpPr>
          <p:cNvPr id="4" name="Rettangolo 3">
            <a:extLst>
              <a:ext uri="{FF2B5EF4-FFF2-40B4-BE49-F238E27FC236}">
                <a16:creationId xmlns:a16="http://schemas.microsoft.com/office/drawing/2014/main" id="{7AB4BA29-CEA8-4D6C-9F2A-FB5615BEB573}"/>
              </a:ext>
            </a:extLst>
          </p:cNvPr>
          <p:cNvSpPr/>
          <p:nvPr/>
        </p:nvSpPr>
        <p:spPr>
          <a:xfrm>
            <a:off x="1077533" y="1556298"/>
            <a:ext cx="9719256" cy="369332"/>
          </a:xfrm>
          <a:prstGeom prst="rect">
            <a:avLst/>
          </a:prstGeom>
        </p:spPr>
        <p:txBody>
          <a:bodyPr wrap="square">
            <a:spAutoFit/>
          </a:bodyPr>
          <a:lstStyle/>
          <a:p>
            <a:r>
              <a:rPr lang="en-US" b="1" dirty="0"/>
              <a:t>Ultimo </a:t>
            </a:r>
            <a:r>
              <a:rPr lang="en-US" b="1" dirty="0" err="1"/>
              <a:t>bilancio</a:t>
            </a:r>
            <a:r>
              <a:rPr lang="en-US" b="1" dirty="0"/>
              <a:t> BCE </a:t>
            </a:r>
            <a:r>
              <a:rPr lang="en-US" b="1" dirty="0" err="1"/>
              <a:t>disponibile</a:t>
            </a:r>
            <a:r>
              <a:rPr lang="en-US" b="1" dirty="0"/>
              <a:t>: </a:t>
            </a:r>
            <a:r>
              <a:rPr lang="it-IT" dirty="0">
                <a:hlinkClick r:id="rId2"/>
              </a:rPr>
              <a:t>Bilancio 2022 (europa.eu)</a:t>
            </a:r>
            <a:endParaRPr lang="it-IT" dirty="0"/>
          </a:p>
        </p:txBody>
      </p:sp>
      <p:sp>
        <p:nvSpPr>
          <p:cNvPr id="5" name="Rettangolo 4">
            <a:extLst>
              <a:ext uri="{FF2B5EF4-FFF2-40B4-BE49-F238E27FC236}">
                <a16:creationId xmlns:a16="http://schemas.microsoft.com/office/drawing/2014/main" id="{3ACA3843-D7A9-4869-AA3D-7B0A6AB6033E}"/>
              </a:ext>
            </a:extLst>
          </p:cNvPr>
          <p:cNvSpPr/>
          <p:nvPr/>
        </p:nvSpPr>
        <p:spPr>
          <a:xfrm>
            <a:off x="361102" y="6266576"/>
            <a:ext cx="2815194" cy="369332"/>
          </a:xfrm>
          <a:prstGeom prst="rect">
            <a:avLst/>
          </a:prstGeom>
        </p:spPr>
        <p:txBody>
          <a:bodyPr wrap="none">
            <a:spAutoFit/>
          </a:bodyPr>
          <a:lstStyle/>
          <a:p>
            <a:r>
              <a:rPr lang="it-IT" dirty="0">
                <a:hlinkClick r:id="rId3"/>
              </a:rPr>
              <a:t>L’anno in sintesi (europa.eu)</a:t>
            </a:r>
            <a:endParaRPr lang="it-IT" dirty="0"/>
          </a:p>
        </p:txBody>
      </p:sp>
      <p:pic>
        <p:nvPicPr>
          <p:cNvPr id="6" name="Immagine 5">
            <a:extLst>
              <a:ext uri="{FF2B5EF4-FFF2-40B4-BE49-F238E27FC236}">
                <a16:creationId xmlns:a16="http://schemas.microsoft.com/office/drawing/2014/main" id="{F34545B8-FE2A-467C-B584-F22BAC14611F}"/>
              </a:ext>
            </a:extLst>
          </p:cNvPr>
          <p:cNvPicPr>
            <a:picLocks noChangeAspect="1"/>
          </p:cNvPicPr>
          <p:nvPr/>
        </p:nvPicPr>
        <p:blipFill>
          <a:blip r:embed="rId4"/>
          <a:stretch>
            <a:fillRect/>
          </a:stretch>
        </p:blipFill>
        <p:spPr>
          <a:xfrm>
            <a:off x="250602" y="2228045"/>
            <a:ext cx="6319754" cy="3389223"/>
          </a:xfrm>
          <a:prstGeom prst="rect">
            <a:avLst/>
          </a:prstGeom>
        </p:spPr>
      </p:pic>
      <p:sp>
        <p:nvSpPr>
          <p:cNvPr id="7" name="Rettangolo 6">
            <a:extLst>
              <a:ext uri="{FF2B5EF4-FFF2-40B4-BE49-F238E27FC236}">
                <a16:creationId xmlns:a16="http://schemas.microsoft.com/office/drawing/2014/main" id="{36B536A9-2A3F-4F79-BCFA-A831BA3A6C83}"/>
              </a:ext>
            </a:extLst>
          </p:cNvPr>
          <p:cNvSpPr/>
          <p:nvPr/>
        </p:nvSpPr>
        <p:spPr>
          <a:xfrm>
            <a:off x="5471174" y="2747471"/>
            <a:ext cx="247184" cy="369332"/>
          </a:xfrm>
          <a:prstGeom prst="rect">
            <a:avLst/>
          </a:prstGeom>
        </p:spPr>
        <p:txBody>
          <a:bodyPr wrap="none">
            <a:spAutoFit/>
          </a:bodyPr>
          <a:lstStyle/>
          <a:p>
            <a:r>
              <a:rPr lang="it-IT" dirty="0">
                <a:solidFill>
                  <a:srgbClr val="555555"/>
                </a:solidFill>
                <a:latin typeface="Open Sans"/>
              </a:rPr>
              <a:t> </a:t>
            </a:r>
            <a:endParaRPr lang="it-IT" dirty="0"/>
          </a:p>
        </p:txBody>
      </p:sp>
      <p:sp>
        <p:nvSpPr>
          <p:cNvPr id="8" name="Callout: linea 7">
            <a:extLst>
              <a:ext uri="{FF2B5EF4-FFF2-40B4-BE49-F238E27FC236}">
                <a16:creationId xmlns:a16="http://schemas.microsoft.com/office/drawing/2014/main" id="{6B196AE4-E1D8-4C51-893E-AEC1CDDB569E}"/>
              </a:ext>
            </a:extLst>
          </p:cNvPr>
          <p:cNvSpPr/>
          <p:nvPr/>
        </p:nvSpPr>
        <p:spPr>
          <a:xfrm>
            <a:off x="5645239" y="2932137"/>
            <a:ext cx="785612" cy="334804"/>
          </a:xfrm>
          <a:prstGeom prst="borderCallout1">
            <a:avLst>
              <a:gd name="adj1" fmla="val 18750"/>
              <a:gd name="adj2" fmla="val -8333"/>
              <a:gd name="adj3" fmla="val 150967"/>
              <a:gd name="adj4" fmla="val 97172"/>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a:solidFill>
                  <a:schemeClr val="bg1"/>
                </a:solidFill>
                <a:latin typeface="Open Sans"/>
              </a:rPr>
              <a:t>8.600</a:t>
            </a:r>
            <a:endParaRPr lang="it-IT">
              <a:solidFill>
                <a:schemeClr val="bg1"/>
              </a:solidFill>
            </a:endParaRPr>
          </a:p>
        </p:txBody>
      </p:sp>
      <p:sp>
        <p:nvSpPr>
          <p:cNvPr id="10" name="Rettangolo 9">
            <a:extLst>
              <a:ext uri="{FF2B5EF4-FFF2-40B4-BE49-F238E27FC236}">
                <a16:creationId xmlns:a16="http://schemas.microsoft.com/office/drawing/2014/main" id="{583557B8-7BF3-4C0D-860F-FDABDC380BFE}"/>
              </a:ext>
            </a:extLst>
          </p:cNvPr>
          <p:cNvSpPr/>
          <p:nvPr/>
        </p:nvSpPr>
        <p:spPr>
          <a:xfrm>
            <a:off x="7329473" y="6334014"/>
            <a:ext cx="4798365" cy="369332"/>
          </a:xfrm>
          <a:prstGeom prst="rect">
            <a:avLst/>
          </a:prstGeom>
        </p:spPr>
        <p:txBody>
          <a:bodyPr wrap="none">
            <a:spAutoFit/>
          </a:bodyPr>
          <a:lstStyle/>
          <a:p>
            <a:r>
              <a:rPr lang="en-US" dirty="0">
                <a:hlinkClick r:id="rId5"/>
              </a:rPr>
              <a:t>U.S. Fed balance sheet chart 2007-2023 | Statista</a:t>
            </a:r>
            <a:endParaRPr lang="it-IT" dirty="0"/>
          </a:p>
        </p:txBody>
      </p:sp>
      <p:pic>
        <p:nvPicPr>
          <p:cNvPr id="11" name="Immagine 10">
            <a:extLst>
              <a:ext uri="{FF2B5EF4-FFF2-40B4-BE49-F238E27FC236}">
                <a16:creationId xmlns:a16="http://schemas.microsoft.com/office/drawing/2014/main" id="{A9F06380-76D7-4EC3-8116-0989289B5875}"/>
              </a:ext>
            </a:extLst>
          </p:cNvPr>
          <p:cNvPicPr>
            <a:picLocks noChangeAspect="1"/>
          </p:cNvPicPr>
          <p:nvPr/>
        </p:nvPicPr>
        <p:blipFill>
          <a:blip r:embed="rId6"/>
          <a:stretch>
            <a:fillRect/>
          </a:stretch>
        </p:blipFill>
        <p:spPr>
          <a:xfrm>
            <a:off x="6473644" y="2148430"/>
            <a:ext cx="5636916" cy="3492900"/>
          </a:xfrm>
          <a:prstGeom prst="rect">
            <a:avLst/>
          </a:prstGeom>
        </p:spPr>
      </p:pic>
    </p:spTree>
    <p:extLst>
      <p:ext uri="{BB962C8B-B14F-4D97-AF65-F5344CB8AC3E}">
        <p14:creationId xmlns:p14="http://schemas.microsoft.com/office/powerpoint/2010/main" val="14128588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trasmissione della PM all’economia reale</a:t>
            </a:r>
            <a:endParaRPr lang="en-US" dirty="0"/>
          </a:p>
        </p:txBody>
      </p:sp>
      <p:pic>
        <p:nvPicPr>
          <p:cNvPr id="3" name="Immagine 2"/>
          <p:cNvPicPr>
            <a:picLocks noChangeAspect="1"/>
          </p:cNvPicPr>
          <p:nvPr/>
        </p:nvPicPr>
        <p:blipFill>
          <a:blip r:embed="rId2"/>
          <a:stretch>
            <a:fillRect/>
          </a:stretch>
        </p:blipFill>
        <p:spPr>
          <a:xfrm>
            <a:off x="1670407" y="2298085"/>
            <a:ext cx="8218155" cy="3664969"/>
          </a:xfrm>
          <a:prstGeom prst="rect">
            <a:avLst/>
          </a:prstGeom>
        </p:spPr>
      </p:pic>
    </p:spTree>
    <p:extLst>
      <p:ext uri="{BB962C8B-B14F-4D97-AF65-F5344CB8AC3E}">
        <p14:creationId xmlns:p14="http://schemas.microsoft.com/office/powerpoint/2010/main" val="16925504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trasmissione della PM all’economia reale</a:t>
            </a:r>
            <a:endParaRPr lang="en-US" dirty="0"/>
          </a:p>
        </p:txBody>
      </p:sp>
      <p:sp>
        <p:nvSpPr>
          <p:cNvPr id="4" name="Segnaposto contenuto 3"/>
          <p:cNvSpPr>
            <a:spLocks noGrp="1"/>
          </p:cNvSpPr>
          <p:nvPr>
            <p:ph idx="1"/>
          </p:nvPr>
        </p:nvSpPr>
        <p:spPr/>
        <p:txBody>
          <a:bodyPr>
            <a:normAutofit fontScale="92500" lnSpcReduction="10000"/>
          </a:bodyPr>
          <a:lstStyle/>
          <a:p>
            <a:r>
              <a:rPr lang="en-US" b="1" dirty="0" err="1"/>
              <a:t>Famiglie</a:t>
            </a:r>
            <a:r>
              <a:rPr lang="en-US" dirty="0"/>
              <a:t> </a:t>
            </a:r>
          </a:p>
          <a:p>
            <a:r>
              <a:rPr lang="it-IT" dirty="0"/>
              <a:t>Le variazioni dei tassi di interesse reali influenzano le </a:t>
            </a:r>
            <a:r>
              <a:rPr lang="it-IT" dirty="0">
                <a:solidFill>
                  <a:srgbClr val="FF0000"/>
                </a:solidFill>
              </a:rPr>
              <a:t>decisioni di consumo </a:t>
            </a:r>
            <a:r>
              <a:rPr lang="it-IT" dirty="0"/>
              <a:t>e risparmio del reddito. </a:t>
            </a:r>
          </a:p>
          <a:p>
            <a:pPr lvl="1"/>
            <a:r>
              <a:rPr lang="it-IT" dirty="0"/>
              <a:t>In generale, un aumento (riduzione) del tasso di interesse reale fa aumentare (diminuire) i risparmi e diminuire (aumentare) i consumi attuali: </a:t>
            </a:r>
            <a:r>
              <a:rPr lang="it-IT" u="sng" dirty="0"/>
              <a:t>effetto di sostituzione intertemporale</a:t>
            </a:r>
            <a:r>
              <a:rPr lang="it-IT" dirty="0"/>
              <a:t>; </a:t>
            </a:r>
          </a:p>
          <a:p>
            <a:pPr lvl="1"/>
            <a:r>
              <a:rPr lang="it-IT" dirty="0"/>
              <a:t>ma può avere anche effetti diversi su diversi soggetti: fa aumentare (ridurre) il consumo attuale dei prestatori (debitori), </a:t>
            </a:r>
            <a:r>
              <a:rPr lang="it-IT" dirty="0" err="1"/>
              <a:t>perchè</a:t>
            </a:r>
            <a:r>
              <a:rPr lang="it-IT" dirty="0"/>
              <a:t> aumenta il loro reddito finanziario (costo del debito): </a:t>
            </a:r>
            <a:r>
              <a:rPr lang="it-IT" u="sng" dirty="0"/>
              <a:t>effetto ricchezza</a:t>
            </a:r>
            <a:r>
              <a:rPr lang="it-IT" dirty="0"/>
              <a:t>. </a:t>
            </a:r>
          </a:p>
          <a:p>
            <a:pPr lvl="1"/>
            <a:endParaRPr lang="en-US" dirty="0"/>
          </a:p>
          <a:p>
            <a:r>
              <a:rPr lang="it-IT" dirty="0"/>
              <a:t>L’effetto complessivo sulla domanda aggregata può tuttavia essere influenzato dalla presenza di </a:t>
            </a:r>
            <a:r>
              <a:rPr lang="it-IT" dirty="0">
                <a:solidFill>
                  <a:srgbClr val="FF0000"/>
                </a:solidFill>
              </a:rPr>
              <a:t>vincoli all’indebitamento</a:t>
            </a:r>
            <a:r>
              <a:rPr lang="it-IT" dirty="0"/>
              <a:t>, di </a:t>
            </a:r>
            <a:r>
              <a:rPr lang="it-IT" dirty="0">
                <a:solidFill>
                  <a:srgbClr val="FF0000"/>
                </a:solidFill>
              </a:rPr>
              <a:t>incertezza</a:t>
            </a:r>
            <a:r>
              <a:rPr lang="it-IT" dirty="0"/>
              <a:t> sul reddito futuro e di </a:t>
            </a:r>
            <a:r>
              <a:rPr lang="it-IT" dirty="0">
                <a:solidFill>
                  <a:srgbClr val="FF0000"/>
                </a:solidFill>
              </a:rPr>
              <a:t>diseguaglianza </a:t>
            </a:r>
            <a:r>
              <a:rPr lang="it-IT" dirty="0"/>
              <a:t>di reddito e ricchezza </a:t>
            </a:r>
          </a:p>
          <a:p>
            <a:endParaRPr lang="en-US" dirty="0"/>
          </a:p>
        </p:txBody>
      </p:sp>
    </p:spTree>
    <p:extLst>
      <p:ext uri="{BB962C8B-B14F-4D97-AF65-F5344CB8AC3E}">
        <p14:creationId xmlns:p14="http://schemas.microsoft.com/office/powerpoint/2010/main" val="10082949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9F3F3FD-125E-415D-8ED6-1E574BE057DA}"/>
              </a:ext>
            </a:extLst>
          </p:cNvPr>
          <p:cNvSpPr>
            <a:spLocks noGrp="1"/>
          </p:cNvSpPr>
          <p:nvPr>
            <p:ph type="title"/>
          </p:nvPr>
        </p:nvSpPr>
        <p:spPr/>
        <p:txBody>
          <a:bodyPr/>
          <a:lstStyle/>
          <a:p>
            <a:r>
              <a:rPr lang="it-IT" dirty="0"/>
              <a:t>Andamento dei tassi d’interesse reale</a:t>
            </a:r>
          </a:p>
        </p:txBody>
      </p:sp>
      <p:sp>
        <p:nvSpPr>
          <p:cNvPr id="8" name="Rettangolo 7">
            <a:extLst>
              <a:ext uri="{FF2B5EF4-FFF2-40B4-BE49-F238E27FC236}">
                <a16:creationId xmlns:a16="http://schemas.microsoft.com/office/drawing/2014/main" id="{B5EA29F5-2BB5-44B7-9043-E99B130D7644}"/>
              </a:ext>
            </a:extLst>
          </p:cNvPr>
          <p:cNvSpPr/>
          <p:nvPr/>
        </p:nvSpPr>
        <p:spPr>
          <a:xfrm>
            <a:off x="570963" y="5943103"/>
            <a:ext cx="11402095" cy="923330"/>
          </a:xfrm>
          <a:prstGeom prst="rect">
            <a:avLst/>
          </a:prstGeom>
        </p:spPr>
        <p:txBody>
          <a:bodyPr wrap="square">
            <a:spAutoFit/>
          </a:bodyPr>
          <a:lstStyle/>
          <a:p>
            <a:r>
              <a:rPr lang="it-IT" dirty="0">
                <a:hlinkClick r:id="rId2"/>
              </a:rPr>
              <a:t>Fonte: Elaborazioni su dati AMECO https://dashboard.tech.ec.europa.eu/qs_digit_dashboard_mt/public/sense/app/667e9fba-eea7-4d17-abf0-ef20f6994336/sheet/2f9f3ab7-09e9-4665-92d1-de9ead91fac7/state/analysis</a:t>
            </a:r>
            <a:r>
              <a:rPr lang="it-IT" dirty="0"/>
              <a:t> </a:t>
            </a:r>
          </a:p>
        </p:txBody>
      </p:sp>
      <p:pic>
        <p:nvPicPr>
          <p:cNvPr id="9" name="Immagine 8">
            <a:extLst>
              <a:ext uri="{FF2B5EF4-FFF2-40B4-BE49-F238E27FC236}">
                <a16:creationId xmlns:a16="http://schemas.microsoft.com/office/drawing/2014/main" id="{C568AD68-E68F-4481-AB0F-11F3086CEC8E}"/>
              </a:ext>
            </a:extLst>
          </p:cNvPr>
          <p:cNvPicPr>
            <a:picLocks noChangeAspect="1"/>
          </p:cNvPicPr>
          <p:nvPr/>
        </p:nvPicPr>
        <p:blipFill>
          <a:blip r:embed="rId3"/>
          <a:stretch>
            <a:fillRect/>
          </a:stretch>
        </p:blipFill>
        <p:spPr>
          <a:xfrm>
            <a:off x="78726" y="1957652"/>
            <a:ext cx="6017274" cy="3475021"/>
          </a:xfrm>
          <a:prstGeom prst="rect">
            <a:avLst/>
          </a:prstGeom>
        </p:spPr>
      </p:pic>
      <p:pic>
        <p:nvPicPr>
          <p:cNvPr id="10" name="Immagine 9">
            <a:extLst>
              <a:ext uri="{FF2B5EF4-FFF2-40B4-BE49-F238E27FC236}">
                <a16:creationId xmlns:a16="http://schemas.microsoft.com/office/drawing/2014/main" id="{A4B1243E-96C9-445D-8757-E0B5D508AB27}"/>
              </a:ext>
            </a:extLst>
          </p:cNvPr>
          <p:cNvPicPr>
            <a:picLocks noChangeAspect="1"/>
          </p:cNvPicPr>
          <p:nvPr/>
        </p:nvPicPr>
        <p:blipFill>
          <a:blip r:embed="rId4"/>
          <a:stretch>
            <a:fillRect/>
          </a:stretch>
        </p:blipFill>
        <p:spPr>
          <a:xfrm>
            <a:off x="6096000" y="1778264"/>
            <a:ext cx="5779509" cy="3164098"/>
          </a:xfrm>
          <a:prstGeom prst="rect">
            <a:avLst/>
          </a:prstGeom>
        </p:spPr>
      </p:pic>
      <p:sp>
        <p:nvSpPr>
          <p:cNvPr id="11" name="Freccia in su 10">
            <a:extLst>
              <a:ext uri="{FF2B5EF4-FFF2-40B4-BE49-F238E27FC236}">
                <a16:creationId xmlns:a16="http://schemas.microsoft.com/office/drawing/2014/main" id="{B7121D59-BD15-4B06-B025-877F6E1AC1A3}"/>
              </a:ext>
            </a:extLst>
          </p:cNvPr>
          <p:cNvSpPr/>
          <p:nvPr/>
        </p:nvSpPr>
        <p:spPr>
          <a:xfrm>
            <a:off x="11414975" y="4756597"/>
            <a:ext cx="356315" cy="553792"/>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CasellaDiTesto 11">
            <a:extLst>
              <a:ext uri="{FF2B5EF4-FFF2-40B4-BE49-F238E27FC236}">
                <a16:creationId xmlns:a16="http://schemas.microsoft.com/office/drawing/2014/main" id="{43B2DB3A-2923-4636-B7C6-AB6F2D8179C2}"/>
              </a:ext>
            </a:extLst>
          </p:cNvPr>
          <p:cNvSpPr txBox="1"/>
          <p:nvPr/>
        </p:nvSpPr>
        <p:spPr>
          <a:xfrm>
            <a:off x="9483144" y="5432673"/>
            <a:ext cx="2489914" cy="646331"/>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wrap="square" rtlCol="0">
            <a:spAutoFit/>
          </a:bodyPr>
          <a:lstStyle/>
          <a:p>
            <a:r>
              <a:rPr lang="it-IT" dirty="0"/>
              <a:t>Necessità di intervento con politica restrittiva</a:t>
            </a:r>
          </a:p>
        </p:txBody>
      </p:sp>
    </p:spTree>
    <p:extLst>
      <p:ext uri="{BB962C8B-B14F-4D97-AF65-F5344CB8AC3E}">
        <p14:creationId xmlns:p14="http://schemas.microsoft.com/office/powerpoint/2010/main" val="1336223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 effetti, guardando alla propensione al risparmio… non sempre è confermato</a:t>
            </a:r>
            <a:endParaRPr lang="en-US" dirty="0"/>
          </a:p>
        </p:txBody>
      </p:sp>
      <p:sp>
        <p:nvSpPr>
          <p:cNvPr id="3" name="Rettangolo 2">
            <a:extLst>
              <a:ext uri="{FF2B5EF4-FFF2-40B4-BE49-F238E27FC236}">
                <a16:creationId xmlns:a16="http://schemas.microsoft.com/office/drawing/2014/main" id="{4A7D27A7-8D46-44A8-95AE-4FBEE72974BE}"/>
              </a:ext>
            </a:extLst>
          </p:cNvPr>
          <p:cNvSpPr/>
          <p:nvPr/>
        </p:nvSpPr>
        <p:spPr>
          <a:xfrm>
            <a:off x="6358893" y="6206971"/>
            <a:ext cx="3073662" cy="369332"/>
          </a:xfrm>
          <a:prstGeom prst="rect">
            <a:avLst/>
          </a:prstGeom>
        </p:spPr>
        <p:txBody>
          <a:bodyPr wrap="none">
            <a:spAutoFit/>
          </a:bodyPr>
          <a:lstStyle/>
          <a:p>
            <a:r>
              <a:rPr lang="it-IT" dirty="0">
                <a:hlinkClick r:id="rId2"/>
              </a:rPr>
              <a:t>Istat IV Trimestre 2022 (istat.it)</a:t>
            </a:r>
            <a:endParaRPr lang="it-IT" dirty="0"/>
          </a:p>
        </p:txBody>
      </p:sp>
      <p:pic>
        <p:nvPicPr>
          <p:cNvPr id="6" name="Immagine 5">
            <a:extLst>
              <a:ext uri="{FF2B5EF4-FFF2-40B4-BE49-F238E27FC236}">
                <a16:creationId xmlns:a16="http://schemas.microsoft.com/office/drawing/2014/main" id="{9EA6CC60-2853-474D-8401-527500A597C3}"/>
              </a:ext>
            </a:extLst>
          </p:cNvPr>
          <p:cNvPicPr>
            <a:picLocks noChangeAspect="1"/>
          </p:cNvPicPr>
          <p:nvPr/>
        </p:nvPicPr>
        <p:blipFill>
          <a:blip r:embed="rId3"/>
          <a:stretch>
            <a:fillRect/>
          </a:stretch>
        </p:blipFill>
        <p:spPr>
          <a:xfrm>
            <a:off x="4710519" y="3288406"/>
            <a:ext cx="6184076" cy="2651287"/>
          </a:xfrm>
          <a:prstGeom prst="rect">
            <a:avLst/>
          </a:prstGeom>
        </p:spPr>
      </p:pic>
      <p:pic>
        <p:nvPicPr>
          <p:cNvPr id="4" name="Immagine 3">
            <a:extLst>
              <a:ext uri="{FF2B5EF4-FFF2-40B4-BE49-F238E27FC236}">
                <a16:creationId xmlns:a16="http://schemas.microsoft.com/office/drawing/2014/main" id="{4C7B8B1C-315C-4637-93EC-9C284E520E41}"/>
              </a:ext>
            </a:extLst>
          </p:cNvPr>
          <p:cNvPicPr>
            <a:picLocks noChangeAspect="1"/>
          </p:cNvPicPr>
          <p:nvPr/>
        </p:nvPicPr>
        <p:blipFill>
          <a:blip r:embed="rId4"/>
          <a:stretch>
            <a:fillRect/>
          </a:stretch>
        </p:blipFill>
        <p:spPr>
          <a:xfrm>
            <a:off x="398949" y="1916229"/>
            <a:ext cx="4250324" cy="3709926"/>
          </a:xfrm>
          <a:prstGeom prst="rect">
            <a:avLst/>
          </a:prstGeom>
        </p:spPr>
      </p:pic>
      <p:sp>
        <p:nvSpPr>
          <p:cNvPr id="5" name="Rettangolo 4">
            <a:extLst>
              <a:ext uri="{FF2B5EF4-FFF2-40B4-BE49-F238E27FC236}">
                <a16:creationId xmlns:a16="http://schemas.microsoft.com/office/drawing/2014/main" id="{FEED16AD-8EE0-47E5-B546-358A5DD6331E}"/>
              </a:ext>
            </a:extLst>
          </p:cNvPr>
          <p:cNvSpPr/>
          <p:nvPr/>
        </p:nvSpPr>
        <p:spPr>
          <a:xfrm>
            <a:off x="176011" y="5817859"/>
            <a:ext cx="6096000" cy="461665"/>
          </a:xfrm>
          <a:prstGeom prst="rect">
            <a:avLst/>
          </a:prstGeom>
        </p:spPr>
        <p:txBody>
          <a:bodyPr>
            <a:spAutoFit/>
          </a:bodyPr>
          <a:lstStyle/>
          <a:p>
            <a:r>
              <a:rPr lang="it-IT" sz="1200" dirty="0">
                <a:hlinkClick r:id="rId5"/>
              </a:rPr>
              <a:t>https://www.istat.it/it/files/2013/07/comunicato_QSA_2013Q1.pdf?title=Reddito+delle+famiglie+e+profitti+delle+societ%C3%A0+-+09%2Flug%2F2013+-+Testo+integrale.pdf</a:t>
            </a:r>
            <a:r>
              <a:rPr lang="it-IT" sz="1200" dirty="0"/>
              <a:t> </a:t>
            </a:r>
          </a:p>
        </p:txBody>
      </p:sp>
      <p:sp>
        <p:nvSpPr>
          <p:cNvPr id="7" name="Ovale 6">
            <a:extLst>
              <a:ext uri="{FF2B5EF4-FFF2-40B4-BE49-F238E27FC236}">
                <a16:creationId xmlns:a16="http://schemas.microsoft.com/office/drawing/2014/main" id="{FC1CD5E7-662D-484C-9E9E-6542662F1617}"/>
              </a:ext>
            </a:extLst>
          </p:cNvPr>
          <p:cNvSpPr/>
          <p:nvPr/>
        </p:nvSpPr>
        <p:spPr>
          <a:xfrm>
            <a:off x="476518" y="2841938"/>
            <a:ext cx="1425262" cy="1137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Ovale 7">
            <a:extLst>
              <a:ext uri="{FF2B5EF4-FFF2-40B4-BE49-F238E27FC236}">
                <a16:creationId xmlns:a16="http://schemas.microsoft.com/office/drawing/2014/main" id="{0562244E-0A54-4EAF-A88F-B5BFA62DB10F}"/>
              </a:ext>
            </a:extLst>
          </p:cNvPr>
          <p:cNvSpPr/>
          <p:nvPr/>
        </p:nvSpPr>
        <p:spPr>
          <a:xfrm>
            <a:off x="8007293" y="3979572"/>
            <a:ext cx="1425262" cy="1137634"/>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Callout: freccia a sinistra 9">
            <a:extLst>
              <a:ext uri="{FF2B5EF4-FFF2-40B4-BE49-F238E27FC236}">
                <a16:creationId xmlns:a16="http://schemas.microsoft.com/office/drawing/2014/main" id="{919D464D-B24F-4BF3-84ED-C0F10950F3DD}"/>
              </a:ext>
            </a:extLst>
          </p:cNvPr>
          <p:cNvSpPr/>
          <p:nvPr/>
        </p:nvSpPr>
        <p:spPr>
          <a:xfrm>
            <a:off x="4354082" y="1690688"/>
            <a:ext cx="2004811" cy="1038896"/>
          </a:xfrm>
          <a:prstGeom prst="left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Crisi finanziaria e del debito sovrano</a:t>
            </a:r>
          </a:p>
        </p:txBody>
      </p:sp>
      <p:sp>
        <p:nvSpPr>
          <p:cNvPr id="11" name="Callout: freccia in giù 10">
            <a:extLst>
              <a:ext uri="{FF2B5EF4-FFF2-40B4-BE49-F238E27FC236}">
                <a16:creationId xmlns:a16="http://schemas.microsoft.com/office/drawing/2014/main" id="{1CBB12E1-D5AD-4548-8DD8-79B0C051D437}"/>
              </a:ext>
            </a:extLst>
          </p:cNvPr>
          <p:cNvSpPr/>
          <p:nvPr/>
        </p:nvSpPr>
        <p:spPr>
          <a:xfrm>
            <a:off x="8646017" y="2099256"/>
            <a:ext cx="2034862" cy="1189150"/>
          </a:xfrm>
          <a:prstGeom prst="downArrowCallou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dirty="0"/>
              <a:t>Crisi Covid-19</a:t>
            </a:r>
          </a:p>
        </p:txBody>
      </p:sp>
      <p:graphicFrame>
        <p:nvGraphicFramePr>
          <p:cNvPr id="12" name="Grafico 11">
            <a:extLst>
              <a:ext uri="{FF2B5EF4-FFF2-40B4-BE49-F238E27FC236}">
                <a16:creationId xmlns:a16="http://schemas.microsoft.com/office/drawing/2014/main" id="{BCB44CE0-9066-4A42-9AFA-8F9CA4D2ADAC}"/>
              </a:ext>
            </a:extLst>
          </p:cNvPr>
          <p:cNvGraphicFramePr>
            <a:graphicFrameLocks/>
          </p:cNvGraphicFramePr>
          <p:nvPr>
            <p:extLst>
              <p:ext uri="{D42A27DB-BD31-4B8C-83A1-F6EECF244321}">
                <p14:modId xmlns:p14="http://schemas.microsoft.com/office/powerpoint/2010/main" val="1425702832"/>
              </p:ext>
            </p:extLst>
          </p:nvPr>
        </p:nvGraphicFramePr>
        <p:xfrm>
          <a:off x="337703" y="1821875"/>
          <a:ext cx="4094118" cy="237424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13" name="Grafico 12">
            <a:extLst>
              <a:ext uri="{FF2B5EF4-FFF2-40B4-BE49-F238E27FC236}">
                <a16:creationId xmlns:a16="http://schemas.microsoft.com/office/drawing/2014/main" id="{4AA47968-2898-4DA1-ADDA-1B276BA25E0C}"/>
              </a:ext>
            </a:extLst>
          </p:cNvPr>
          <p:cNvGraphicFramePr>
            <a:graphicFrameLocks/>
          </p:cNvGraphicFramePr>
          <p:nvPr>
            <p:extLst>
              <p:ext uri="{D42A27DB-BD31-4B8C-83A1-F6EECF244321}">
                <p14:modId xmlns:p14="http://schemas.microsoft.com/office/powerpoint/2010/main" val="1208483176"/>
              </p:ext>
            </p:extLst>
          </p:nvPr>
        </p:nvGraphicFramePr>
        <p:xfrm>
          <a:off x="4582610" y="2565400"/>
          <a:ext cx="5983789" cy="2997881"/>
        </p:xfrm>
        <a:graphic>
          <a:graphicData uri="http://schemas.openxmlformats.org/drawingml/2006/chart">
            <c:chart xmlns:c="http://schemas.openxmlformats.org/drawingml/2006/chart" xmlns:r="http://schemas.openxmlformats.org/officeDocument/2006/relationships" r:id="rId7"/>
          </a:graphicData>
        </a:graphic>
      </p:graphicFrame>
    </p:spTree>
    <p:extLst>
      <p:ext uri="{BB962C8B-B14F-4D97-AF65-F5344CB8AC3E}">
        <p14:creationId xmlns:p14="http://schemas.microsoft.com/office/powerpoint/2010/main" val="1274465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AsOne/>
      </p:bldGraphic>
      <p:bldGraphic spid="13" grpId="0">
        <p:bldAsOne/>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olo 4"/>
          <p:cNvSpPr>
            <a:spLocks noGrp="1"/>
          </p:cNvSpPr>
          <p:nvPr>
            <p:ph type="title"/>
          </p:nvPr>
        </p:nvSpPr>
        <p:spPr/>
        <p:txBody>
          <a:bodyPr/>
          <a:lstStyle/>
          <a:p>
            <a:r>
              <a:rPr lang="it-IT" dirty="0"/>
              <a:t>La trasmissione della PM all’economia reale</a:t>
            </a:r>
            <a:endParaRPr lang="en-US" dirty="0"/>
          </a:p>
        </p:txBody>
      </p:sp>
      <p:sp>
        <p:nvSpPr>
          <p:cNvPr id="3" name="Segnaposto contenuto 2"/>
          <p:cNvSpPr>
            <a:spLocks noGrp="1"/>
          </p:cNvSpPr>
          <p:nvPr>
            <p:ph idx="1"/>
          </p:nvPr>
        </p:nvSpPr>
        <p:spPr>
          <a:xfrm>
            <a:off x="838200" y="1426380"/>
            <a:ext cx="10515600" cy="4446386"/>
          </a:xfrm>
        </p:spPr>
        <p:txBody>
          <a:bodyPr>
            <a:noAutofit/>
          </a:bodyPr>
          <a:lstStyle/>
          <a:p>
            <a:r>
              <a:rPr lang="en-US" sz="2600" b="1" dirty="0" err="1"/>
              <a:t>Imprese</a:t>
            </a:r>
            <a:r>
              <a:rPr lang="en-US" sz="2600" dirty="0"/>
              <a:t>: </a:t>
            </a:r>
          </a:p>
          <a:p>
            <a:r>
              <a:rPr lang="it-IT" sz="2600" dirty="0"/>
              <a:t>Variazioni dei tassi di interesse reali influenzano la domanda di nuovo capitale (</a:t>
            </a:r>
            <a:r>
              <a:rPr lang="it-IT" sz="2600" dirty="0">
                <a:solidFill>
                  <a:srgbClr val="FF0000"/>
                </a:solidFill>
              </a:rPr>
              <a:t>investimenti</a:t>
            </a:r>
            <a:r>
              <a:rPr lang="it-IT" sz="2600" dirty="0"/>
              <a:t>) e di </a:t>
            </a:r>
            <a:r>
              <a:rPr lang="it-IT" sz="2600" dirty="0">
                <a:solidFill>
                  <a:srgbClr val="FF0000"/>
                </a:solidFill>
              </a:rPr>
              <a:t>output</a:t>
            </a:r>
            <a:r>
              <a:rPr lang="it-IT" sz="2600" dirty="0"/>
              <a:t> prodotto. </a:t>
            </a:r>
          </a:p>
          <a:p>
            <a:pPr lvl="2"/>
            <a:r>
              <a:rPr lang="it-IT" sz="2600" dirty="0"/>
              <a:t>In generale, un aumento (riduzione) del tasso di interesse reale fa aumentare (diminuire) il costo dell’indebitamento, facendo quindi ridurre (aumentare) gli investimenti e la produzione di output: </a:t>
            </a:r>
            <a:r>
              <a:rPr lang="it-IT" sz="2600" u="sng" dirty="0"/>
              <a:t>margine intensivo</a:t>
            </a:r>
            <a:r>
              <a:rPr lang="it-IT" sz="2600" dirty="0"/>
              <a:t>. </a:t>
            </a:r>
          </a:p>
          <a:p>
            <a:pPr lvl="2"/>
            <a:r>
              <a:rPr lang="it-IT" sz="2600" dirty="0"/>
              <a:t>L’effetto complessivo sulla domanda aggregata è influenzato da </a:t>
            </a:r>
            <a:r>
              <a:rPr lang="it-IT" sz="2600" u="sng" dirty="0"/>
              <a:t>fattori strutturali </a:t>
            </a:r>
            <a:r>
              <a:rPr lang="it-IT" sz="2600" dirty="0"/>
              <a:t>che caratterizzano il grado di apertura dell’economia (export e import); </a:t>
            </a:r>
          </a:p>
          <a:p>
            <a:pPr lvl="2"/>
            <a:r>
              <a:rPr lang="it-IT" sz="2600" dirty="0"/>
              <a:t>eterogeneità nella produttività delle imprese: </a:t>
            </a:r>
            <a:r>
              <a:rPr lang="it-IT" sz="2600" u="sng" dirty="0"/>
              <a:t>margine estensivo</a:t>
            </a:r>
            <a:r>
              <a:rPr lang="it-IT" sz="2600" dirty="0"/>
              <a:t>. </a:t>
            </a:r>
          </a:p>
        </p:txBody>
      </p:sp>
    </p:spTree>
    <p:extLst>
      <p:ext uri="{BB962C8B-B14F-4D97-AF65-F5344CB8AC3E}">
        <p14:creationId xmlns:p14="http://schemas.microsoft.com/office/powerpoint/2010/main" val="211004388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F9B21486-6401-4ADD-A6A0-C059A68488EE}"/>
              </a:ext>
            </a:extLst>
          </p:cNvPr>
          <p:cNvSpPr>
            <a:spLocks noGrp="1"/>
          </p:cNvSpPr>
          <p:nvPr>
            <p:ph type="title"/>
          </p:nvPr>
        </p:nvSpPr>
        <p:spPr>
          <a:xfrm>
            <a:off x="838200" y="365125"/>
            <a:ext cx="10515600" cy="557861"/>
          </a:xfrm>
        </p:spPr>
        <p:txBody>
          <a:bodyPr>
            <a:normAutofit fontScale="90000"/>
          </a:bodyPr>
          <a:lstStyle/>
          <a:p>
            <a:r>
              <a:rPr lang="it-IT" dirty="0"/>
              <a:t>Il diverso comportamento delle imprese</a:t>
            </a:r>
          </a:p>
        </p:txBody>
      </p:sp>
      <p:pic>
        <p:nvPicPr>
          <p:cNvPr id="5" name="Immagine 4">
            <a:extLst>
              <a:ext uri="{FF2B5EF4-FFF2-40B4-BE49-F238E27FC236}">
                <a16:creationId xmlns:a16="http://schemas.microsoft.com/office/drawing/2014/main" id="{6FE1F183-5650-43E8-BFB1-C71C44C7689C}"/>
              </a:ext>
            </a:extLst>
          </p:cNvPr>
          <p:cNvPicPr>
            <a:picLocks noChangeAspect="1"/>
          </p:cNvPicPr>
          <p:nvPr/>
        </p:nvPicPr>
        <p:blipFill>
          <a:blip r:embed="rId2"/>
          <a:stretch>
            <a:fillRect/>
          </a:stretch>
        </p:blipFill>
        <p:spPr>
          <a:xfrm>
            <a:off x="564124" y="2027601"/>
            <a:ext cx="5122513" cy="2909301"/>
          </a:xfrm>
          <a:prstGeom prst="rect">
            <a:avLst/>
          </a:prstGeom>
        </p:spPr>
      </p:pic>
      <p:pic>
        <p:nvPicPr>
          <p:cNvPr id="6" name="Immagine 5">
            <a:extLst>
              <a:ext uri="{FF2B5EF4-FFF2-40B4-BE49-F238E27FC236}">
                <a16:creationId xmlns:a16="http://schemas.microsoft.com/office/drawing/2014/main" id="{719FBC7E-495F-4DE2-9695-48FB240F0C8D}"/>
              </a:ext>
            </a:extLst>
          </p:cNvPr>
          <p:cNvPicPr>
            <a:picLocks noChangeAspect="1"/>
          </p:cNvPicPr>
          <p:nvPr/>
        </p:nvPicPr>
        <p:blipFill>
          <a:blip r:embed="rId3"/>
          <a:stretch>
            <a:fillRect/>
          </a:stretch>
        </p:blipFill>
        <p:spPr>
          <a:xfrm>
            <a:off x="5887065" y="3906592"/>
            <a:ext cx="6092097" cy="2491825"/>
          </a:xfrm>
          <a:prstGeom prst="rect">
            <a:avLst/>
          </a:prstGeom>
        </p:spPr>
      </p:pic>
      <p:sp>
        <p:nvSpPr>
          <p:cNvPr id="9" name="Ovale 8">
            <a:extLst>
              <a:ext uri="{FF2B5EF4-FFF2-40B4-BE49-F238E27FC236}">
                <a16:creationId xmlns:a16="http://schemas.microsoft.com/office/drawing/2014/main" id="{771355F9-B53A-438E-AC1B-146AE5BEBADB}"/>
              </a:ext>
            </a:extLst>
          </p:cNvPr>
          <p:cNvSpPr/>
          <p:nvPr/>
        </p:nvSpPr>
        <p:spPr>
          <a:xfrm>
            <a:off x="9603346" y="4846749"/>
            <a:ext cx="764147" cy="815662"/>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0" name="Ovale 9">
            <a:extLst>
              <a:ext uri="{FF2B5EF4-FFF2-40B4-BE49-F238E27FC236}">
                <a16:creationId xmlns:a16="http://schemas.microsoft.com/office/drawing/2014/main" id="{3E0CE36B-3E5F-4D83-A63A-43783F0540AA}"/>
              </a:ext>
            </a:extLst>
          </p:cNvPr>
          <p:cNvSpPr/>
          <p:nvPr/>
        </p:nvSpPr>
        <p:spPr>
          <a:xfrm>
            <a:off x="1470337" y="2706710"/>
            <a:ext cx="968063" cy="10496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1" name="Ovale 10">
            <a:extLst>
              <a:ext uri="{FF2B5EF4-FFF2-40B4-BE49-F238E27FC236}">
                <a16:creationId xmlns:a16="http://schemas.microsoft.com/office/drawing/2014/main" id="{1846C831-670B-49D7-A7D2-06863DF95F21}"/>
              </a:ext>
            </a:extLst>
          </p:cNvPr>
          <p:cNvSpPr/>
          <p:nvPr/>
        </p:nvSpPr>
        <p:spPr>
          <a:xfrm>
            <a:off x="4330464" y="3133859"/>
            <a:ext cx="968063" cy="1049628"/>
          </a:xfrm>
          <a:prstGeom prst="ellipse">
            <a:avLst/>
          </a:prstGeom>
          <a:no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2" name="Freccia in giù 11">
            <a:extLst>
              <a:ext uri="{FF2B5EF4-FFF2-40B4-BE49-F238E27FC236}">
                <a16:creationId xmlns:a16="http://schemas.microsoft.com/office/drawing/2014/main" id="{4CCC8080-C341-41D0-99EB-4736C7B7BD32}"/>
              </a:ext>
            </a:extLst>
          </p:cNvPr>
          <p:cNvSpPr/>
          <p:nvPr/>
        </p:nvSpPr>
        <p:spPr>
          <a:xfrm>
            <a:off x="11449318" y="4250028"/>
            <a:ext cx="178558" cy="43788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3" name="CasellaDiTesto 12">
            <a:extLst>
              <a:ext uri="{FF2B5EF4-FFF2-40B4-BE49-F238E27FC236}">
                <a16:creationId xmlns:a16="http://schemas.microsoft.com/office/drawing/2014/main" id="{F6295A49-0052-4323-8258-C5389D73EEF7}"/>
              </a:ext>
            </a:extLst>
          </p:cNvPr>
          <p:cNvSpPr txBox="1"/>
          <p:nvPr/>
        </p:nvSpPr>
        <p:spPr>
          <a:xfrm>
            <a:off x="1030310" y="5310389"/>
            <a:ext cx="2910625" cy="923330"/>
          </a:xfrm>
          <a:prstGeom prst="rect">
            <a:avLst/>
          </a:prstGeom>
          <a:noFill/>
        </p:spPr>
        <p:txBody>
          <a:bodyPr wrap="square" rtlCol="0">
            <a:spAutoFit/>
          </a:bodyPr>
          <a:lstStyle/>
          <a:p>
            <a:r>
              <a:rPr lang="it-IT" dirty="0"/>
              <a:t>L’abbassamento del tasso d’interesse di breve non  fa aumentare l’investimento!</a:t>
            </a:r>
          </a:p>
        </p:txBody>
      </p:sp>
      <p:sp>
        <p:nvSpPr>
          <p:cNvPr id="14" name="CasellaDiTesto 13">
            <a:extLst>
              <a:ext uri="{FF2B5EF4-FFF2-40B4-BE49-F238E27FC236}">
                <a16:creationId xmlns:a16="http://schemas.microsoft.com/office/drawing/2014/main" id="{2530D60F-FBDA-4E3B-9C84-0CFE24F4B176}"/>
              </a:ext>
            </a:extLst>
          </p:cNvPr>
          <p:cNvSpPr txBox="1"/>
          <p:nvPr/>
        </p:nvSpPr>
        <p:spPr>
          <a:xfrm>
            <a:off x="8886422" y="2015656"/>
            <a:ext cx="2588654" cy="1477328"/>
          </a:xfrm>
          <a:prstGeom prst="rect">
            <a:avLst/>
          </a:prstGeom>
          <a:noFill/>
        </p:spPr>
        <p:txBody>
          <a:bodyPr wrap="square" rtlCol="0">
            <a:spAutoFit/>
          </a:bodyPr>
          <a:lstStyle/>
          <a:p>
            <a:r>
              <a:rPr lang="it-IT" dirty="0"/>
              <a:t>Mentre l’innalzamento lo frena, ma non lo fa precipitare. Gli investimenti aumentano nonostante la crisi…</a:t>
            </a:r>
          </a:p>
        </p:txBody>
      </p:sp>
      <p:graphicFrame>
        <p:nvGraphicFramePr>
          <p:cNvPr id="15" name="Grafico 14">
            <a:extLst>
              <a:ext uri="{FF2B5EF4-FFF2-40B4-BE49-F238E27FC236}">
                <a16:creationId xmlns:a16="http://schemas.microsoft.com/office/drawing/2014/main" id="{AEB6E95B-9813-44D9-926A-68A44B81BDA7}"/>
              </a:ext>
            </a:extLst>
          </p:cNvPr>
          <p:cNvGraphicFramePr>
            <a:graphicFrameLocks/>
          </p:cNvGraphicFramePr>
          <p:nvPr>
            <p:extLst>
              <p:ext uri="{D42A27DB-BD31-4B8C-83A1-F6EECF244321}">
                <p14:modId xmlns:p14="http://schemas.microsoft.com/office/powerpoint/2010/main" val="3185236532"/>
              </p:ext>
            </p:extLst>
          </p:nvPr>
        </p:nvGraphicFramePr>
        <p:xfrm>
          <a:off x="679830" y="922986"/>
          <a:ext cx="4652024" cy="265304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Grafico 15">
            <a:extLst>
              <a:ext uri="{FF2B5EF4-FFF2-40B4-BE49-F238E27FC236}">
                <a16:creationId xmlns:a16="http://schemas.microsoft.com/office/drawing/2014/main" id="{35320A17-03AF-492C-8672-6D718E9B20AA}"/>
              </a:ext>
            </a:extLst>
          </p:cNvPr>
          <p:cNvGraphicFramePr>
            <a:graphicFrameLocks/>
          </p:cNvGraphicFramePr>
          <p:nvPr>
            <p:extLst>
              <p:ext uri="{D42A27DB-BD31-4B8C-83A1-F6EECF244321}">
                <p14:modId xmlns:p14="http://schemas.microsoft.com/office/powerpoint/2010/main" val="3304491282"/>
              </p:ext>
            </p:extLst>
          </p:nvPr>
        </p:nvGraphicFramePr>
        <p:xfrm>
          <a:off x="6166834" y="3412665"/>
          <a:ext cx="5711780" cy="2985752"/>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4639201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fade">
                                      <p:cBhvr>
                                        <p:cTn id="14" dur="1000"/>
                                        <p:tgtEl>
                                          <p:spTgt spid="16"/>
                                        </p:tgtEl>
                                      </p:cBhvr>
                                    </p:animEffect>
                                    <p:anim calcmode="lin" valueType="num">
                                      <p:cBhvr>
                                        <p:cTn id="15" dur="1000" fill="hold"/>
                                        <p:tgtEl>
                                          <p:spTgt spid="16"/>
                                        </p:tgtEl>
                                        <p:attrNameLst>
                                          <p:attrName>ppt_x</p:attrName>
                                        </p:attrNameLst>
                                      </p:cBhvr>
                                      <p:tavLst>
                                        <p:tav tm="0">
                                          <p:val>
                                            <p:strVal val="#ppt_x"/>
                                          </p:val>
                                        </p:tav>
                                        <p:tav tm="100000">
                                          <p:val>
                                            <p:strVal val="#ppt_x"/>
                                          </p:val>
                                        </p:tav>
                                      </p:tavLst>
                                    </p:anim>
                                    <p:anim calcmode="lin" valueType="num">
                                      <p:cBhvr>
                                        <p:cTn id="16"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5" grpId="0">
        <p:bldAsOne/>
      </p:bldGraphic>
      <p:bldGraphic spid="16" grpId="0">
        <p:bldAsOne/>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4CB1A6-D97B-464E-9FC5-5A7AC6BC78E2}"/>
              </a:ext>
            </a:extLst>
          </p:cNvPr>
          <p:cNvSpPr>
            <a:spLocks noGrp="1"/>
          </p:cNvSpPr>
          <p:nvPr>
            <p:ph type="title"/>
          </p:nvPr>
        </p:nvSpPr>
        <p:spPr/>
        <p:txBody>
          <a:bodyPr/>
          <a:lstStyle/>
          <a:p>
            <a:r>
              <a:rPr lang="it-IT" dirty="0"/>
              <a:t>Riassumendo: gli strumenti di politica monetaria convenzionale</a:t>
            </a:r>
          </a:p>
        </p:txBody>
      </p:sp>
      <p:sp>
        <p:nvSpPr>
          <p:cNvPr id="3" name="Segnaposto contenuto 2">
            <a:extLst>
              <a:ext uri="{FF2B5EF4-FFF2-40B4-BE49-F238E27FC236}">
                <a16:creationId xmlns:a16="http://schemas.microsoft.com/office/drawing/2014/main" id="{B9D5B946-489D-4013-9F96-2D047723BBFD}"/>
              </a:ext>
            </a:extLst>
          </p:cNvPr>
          <p:cNvSpPr>
            <a:spLocks noGrp="1"/>
          </p:cNvSpPr>
          <p:nvPr>
            <p:ph idx="1"/>
          </p:nvPr>
        </p:nvSpPr>
        <p:spPr/>
        <p:txBody>
          <a:bodyPr>
            <a:normAutofit fontScale="85000" lnSpcReduction="20000"/>
          </a:bodyPr>
          <a:lstStyle/>
          <a:p>
            <a:r>
              <a:rPr lang="en-US" dirty="0" err="1">
                <a:solidFill>
                  <a:srgbClr val="FF0000"/>
                </a:solidFill>
              </a:rPr>
              <a:t>L’obiettivo</a:t>
            </a:r>
            <a:r>
              <a:rPr lang="en-US" dirty="0">
                <a:solidFill>
                  <a:srgbClr val="FF0000"/>
                </a:solidFill>
              </a:rPr>
              <a:t> </a:t>
            </a:r>
            <a:r>
              <a:rPr lang="en-US" dirty="0" err="1">
                <a:solidFill>
                  <a:srgbClr val="FF0000"/>
                </a:solidFill>
              </a:rPr>
              <a:t>principale</a:t>
            </a:r>
            <a:r>
              <a:rPr lang="en-US" dirty="0">
                <a:solidFill>
                  <a:srgbClr val="FF0000"/>
                </a:solidFill>
              </a:rPr>
              <a:t> </a:t>
            </a:r>
            <a:r>
              <a:rPr lang="en-US" dirty="0"/>
              <a:t>(o </a:t>
            </a:r>
            <a:r>
              <a:rPr lang="en-US" dirty="0" err="1"/>
              <a:t>uno</a:t>
            </a:r>
            <a:r>
              <a:rPr lang="en-US" dirty="0"/>
              <a:t> </a:t>
            </a:r>
            <a:r>
              <a:rPr lang="en-US" dirty="0" err="1"/>
              <a:t>degli</a:t>
            </a:r>
            <a:r>
              <a:rPr lang="en-US" dirty="0"/>
              <a:t> </a:t>
            </a:r>
            <a:r>
              <a:rPr lang="en-US" dirty="0" err="1"/>
              <a:t>obiettivi</a:t>
            </a:r>
            <a:r>
              <a:rPr lang="en-US" dirty="0"/>
              <a:t>) </a:t>
            </a:r>
            <a:r>
              <a:rPr lang="en-US" dirty="0" err="1"/>
              <a:t>delle</a:t>
            </a:r>
            <a:r>
              <a:rPr lang="en-US" dirty="0"/>
              <a:t> </a:t>
            </a:r>
            <a:r>
              <a:rPr lang="en-US" dirty="0" err="1"/>
              <a:t>principali</a:t>
            </a:r>
            <a:r>
              <a:rPr lang="en-US" dirty="0"/>
              <a:t> </a:t>
            </a:r>
            <a:r>
              <a:rPr lang="en-US" dirty="0" err="1"/>
              <a:t>Banche</a:t>
            </a:r>
            <a:r>
              <a:rPr lang="en-US" dirty="0"/>
              <a:t> </a:t>
            </a:r>
            <a:r>
              <a:rPr lang="en-US" dirty="0" err="1"/>
              <a:t>Centrali</a:t>
            </a:r>
            <a:r>
              <a:rPr lang="en-US" dirty="0"/>
              <a:t> è </a:t>
            </a:r>
            <a:r>
              <a:rPr lang="en-US" dirty="0" err="1"/>
              <a:t>il</a:t>
            </a:r>
            <a:r>
              <a:rPr lang="en-US" dirty="0"/>
              <a:t> </a:t>
            </a:r>
            <a:r>
              <a:rPr lang="en-US" dirty="0" err="1"/>
              <a:t>controllo</a:t>
            </a:r>
            <a:r>
              <a:rPr lang="en-US" dirty="0"/>
              <a:t> del </a:t>
            </a:r>
            <a:r>
              <a:rPr lang="en-US" dirty="0" err="1"/>
              <a:t>tasso</a:t>
            </a:r>
            <a:r>
              <a:rPr lang="en-US" dirty="0"/>
              <a:t> </a:t>
            </a:r>
            <a:r>
              <a:rPr lang="en-US" dirty="0" err="1"/>
              <a:t>d’inflazione</a:t>
            </a:r>
            <a:r>
              <a:rPr lang="en-US" dirty="0"/>
              <a:t> (2% per BCE)</a:t>
            </a:r>
          </a:p>
          <a:p>
            <a:r>
              <a:rPr lang="en-US" dirty="0"/>
              <a:t>Si </a:t>
            </a:r>
            <a:r>
              <a:rPr lang="en-US" dirty="0" err="1"/>
              <a:t>ottiene</a:t>
            </a:r>
            <a:r>
              <a:rPr lang="en-US" dirty="0"/>
              <a:t>, </a:t>
            </a:r>
            <a:r>
              <a:rPr lang="en-US" dirty="0" err="1"/>
              <a:t>controllando</a:t>
            </a:r>
            <a:r>
              <a:rPr lang="en-US" dirty="0"/>
              <a:t> </a:t>
            </a:r>
            <a:r>
              <a:rPr lang="en-US" dirty="0" err="1"/>
              <a:t>principalmente</a:t>
            </a:r>
            <a:r>
              <a:rPr lang="en-US" dirty="0"/>
              <a:t> la </a:t>
            </a:r>
            <a:r>
              <a:rPr lang="en-US" dirty="0" err="1"/>
              <a:t>formazione</a:t>
            </a:r>
            <a:r>
              <a:rPr lang="en-US" dirty="0"/>
              <a:t> </a:t>
            </a:r>
            <a:r>
              <a:rPr lang="en-US" dirty="0" err="1"/>
              <a:t>dei</a:t>
            </a:r>
            <a:r>
              <a:rPr lang="en-US" dirty="0"/>
              <a:t> </a:t>
            </a:r>
            <a:r>
              <a:rPr lang="en-US" dirty="0" err="1"/>
              <a:t>tassi</a:t>
            </a:r>
            <a:r>
              <a:rPr lang="en-US" dirty="0"/>
              <a:t> </a:t>
            </a:r>
            <a:r>
              <a:rPr lang="en-US" dirty="0" err="1"/>
              <a:t>d’interesse</a:t>
            </a:r>
            <a:r>
              <a:rPr lang="en-US" dirty="0"/>
              <a:t> principle </a:t>
            </a:r>
            <a:r>
              <a:rPr lang="en-US" dirty="0" err="1"/>
              <a:t>sul</a:t>
            </a:r>
            <a:r>
              <a:rPr lang="en-US" dirty="0"/>
              <a:t> </a:t>
            </a:r>
            <a:r>
              <a:rPr lang="en-US" dirty="0" err="1"/>
              <a:t>mercato</a:t>
            </a:r>
            <a:r>
              <a:rPr lang="en-US" dirty="0"/>
              <a:t> </a:t>
            </a:r>
            <a:r>
              <a:rPr lang="en-US" dirty="0" err="1"/>
              <a:t>finanziario</a:t>
            </a:r>
            <a:r>
              <a:rPr lang="en-US" dirty="0"/>
              <a:t> (</a:t>
            </a:r>
            <a:r>
              <a:rPr lang="en-US" u="sng" dirty="0" err="1"/>
              <a:t>politica</a:t>
            </a:r>
            <a:r>
              <a:rPr lang="en-US" u="sng" dirty="0"/>
              <a:t> </a:t>
            </a:r>
            <a:r>
              <a:rPr lang="en-US" u="sng" dirty="0" err="1"/>
              <a:t>monetaria</a:t>
            </a:r>
            <a:r>
              <a:rPr lang="en-US" u="sng" dirty="0"/>
              <a:t> </a:t>
            </a:r>
            <a:r>
              <a:rPr lang="en-US" u="sng" dirty="0" err="1"/>
              <a:t>convenzionale</a:t>
            </a:r>
            <a:r>
              <a:rPr lang="en-US" dirty="0"/>
              <a:t>):</a:t>
            </a:r>
          </a:p>
          <a:p>
            <a:pPr lvl="1"/>
            <a:r>
              <a:rPr lang="en-US" dirty="0"/>
              <a:t>Il </a:t>
            </a:r>
            <a:r>
              <a:rPr lang="en-US" dirty="0" err="1"/>
              <a:t>tasso</a:t>
            </a:r>
            <a:r>
              <a:rPr lang="en-US" dirty="0"/>
              <a:t> </a:t>
            </a:r>
            <a:r>
              <a:rPr lang="en-US" dirty="0" err="1"/>
              <a:t>d’interesse</a:t>
            </a:r>
            <a:r>
              <a:rPr lang="en-US" dirty="0"/>
              <a:t> sui </a:t>
            </a:r>
            <a:r>
              <a:rPr lang="en-US" dirty="0" err="1"/>
              <a:t>rifinanziamenti</a:t>
            </a:r>
            <a:r>
              <a:rPr lang="en-US" dirty="0"/>
              <a:t> </a:t>
            </a:r>
            <a:r>
              <a:rPr lang="en-US" dirty="0" err="1"/>
              <a:t>principali</a:t>
            </a:r>
            <a:r>
              <a:rPr lang="en-US" dirty="0"/>
              <a:t> (</a:t>
            </a:r>
            <a:r>
              <a:rPr lang="en-US" dirty="0" err="1"/>
              <a:t>su</a:t>
            </a:r>
            <a:r>
              <a:rPr lang="en-US" dirty="0"/>
              <a:t> base </a:t>
            </a:r>
            <a:r>
              <a:rPr lang="en-US" dirty="0" err="1"/>
              <a:t>settimanale</a:t>
            </a:r>
            <a:r>
              <a:rPr lang="en-US" dirty="0"/>
              <a:t>)</a:t>
            </a:r>
          </a:p>
          <a:p>
            <a:pPr lvl="1"/>
            <a:r>
              <a:rPr lang="en-US" dirty="0"/>
              <a:t>Il </a:t>
            </a:r>
            <a:r>
              <a:rPr lang="en-US" dirty="0" err="1"/>
              <a:t>tasso</a:t>
            </a:r>
            <a:r>
              <a:rPr lang="en-US" dirty="0"/>
              <a:t> sui </a:t>
            </a:r>
            <a:r>
              <a:rPr lang="en-US" dirty="0" err="1"/>
              <a:t>depositi</a:t>
            </a:r>
            <a:r>
              <a:rPr lang="en-US" dirty="0"/>
              <a:t> (overnight)</a:t>
            </a:r>
          </a:p>
          <a:p>
            <a:pPr lvl="1"/>
            <a:r>
              <a:rPr lang="en-US" dirty="0"/>
              <a:t>Il </a:t>
            </a:r>
            <a:r>
              <a:rPr lang="en-US" dirty="0" err="1"/>
              <a:t>tasso</a:t>
            </a:r>
            <a:r>
              <a:rPr lang="en-US" dirty="0"/>
              <a:t> sui </a:t>
            </a:r>
            <a:r>
              <a:rPr lang="en-US" dirty="0" err="1"/>
              <a:t>rifinanziamenti</a:t>
            </a:r>
            <a:r>
              <a:rPr lang="en-US" dirty="0"/>
              <a:t> </a:t>
            </a:r>
            <a:r>
              <a:rPr lang="en-US" dirty="0" err="1"/>
              <a:t>marginali</a:t>
            </a:r>
            <a:r>
              <a:rPr lang="en-US" dirty="0"/>
              <a:t> (overnight)</a:t>
            </a:r>
          </a:p>
          <a:p>
            <a:r>
              <a:rPr lang="en-US" dirty="0"/>
              <a:t>I </a:t>
            </a:r>
            <a:r>
              <a:rPr lang="en-US" dirty="0" err="1"/>
              <a:t>tassi</a:t>
            </a:r>
            <a:r>
              <a:rPr lang="en-US" dirty="0"/>
              <a:t> overnight </a:t>
            </a:r>
            <a:r>
              <a:rPr lang="en-US" dirty="0" err="1"/>
              <a:t>su</a:t>
            </a:r>
            <a:r>
              <a:rPr lang="en-US" dirty="0"/>
              <a:t> </a:t>
            </a:r>
            <a:r>
              <a:rPr lang="en-US" dirty="0" err="1"/>
              <a:t>depositi</a:t>
            </a:r>
            <a:r>
              <a:rPr lang="en-US" dirty="0"/>
              <a:t> (</a:t>
            </a:r>
            <a:r>
              <a:rPr lang="en-US" dirty="0" err="1"/>
              <a:t>il</a:t>
            </a:r>
            <a:r>
              <a:rPr lang="en-US" dirty="0"/>
              <a:t> “</a:t>
            </a:r>
            <a:r>
              <a:rPr lang="en-US" dirty="0" err="1"/>
              <a:t>pavimento</a:t>
            </a:r>
            <a:r>
              <a:rPr lang="en-US" dirty="0"/>
              <a:t>” o </a:t>
            </a:r>
            <a:r>
              <a:rPr lang="en-US" i="1" dirty="0"/>
              <a:t>floor</a:t>
            </a:r>
            <a:r>
              <a:rPr lang="en-US" dirty="0"/>
              <a:t>) e sui </a:t>
            </a:r>
            <a:r>
              <a:rPr lang="en-US" dirty="0" err="1"/>
              <a:t>rifinanziamenti</a:t>
            </a:r>
            <a:r>
              <a:rPr lang="en-US" dirty="0"/>
              <a:t> </a:t>
            </a:r>
            <a:r>
              <a:rPr lang="en-US" dirty="0" err="1"/>
              <a:t>marginali</a:t>
            </a:r>
            <a:r>
              <a:rPr lang="en-US" dirty="0"/>
              <a:t> (</a:t>
            </a:r>
            <a:r>
              <a:rPr lang="en-US" dirty="0" err="1"/>
              <a:t>il</a:t>
            </a:r>
            <a:r>
              <a:rPr lang="en-US" dirty="0"/>
              <a:t> “</a:t>
            </a:r>
            <a:r>
              <a:rPr lang="en-US" dirty="0" err="1"/>
              <a:t>tetto</a:t>
            </a:r>
            <a:r>
              <a:rPr lang="en-US" dirty="0"/>
              <a:t>” o </a:t>
            </a:r>
            <a:r>
              <a:rPr lang="en-US" i="1" dirty="0"/>
              <a:t>ceiling</a:t>
            </a:r>
            <a:r>
              <a:rPr lang="en-US" dirty="0"/>
              <a:t>) </a:t>
            </a:r>
            <a:r>
              <a:rPr lang="en-US" dirty="0" err="1"/>
              <a:t>costituiscono</a:t>
            </a:r>
            <a:r>
              <a:rPr lang="en-US" dirty="0"/>
              <a:t> </a:t>
            </a:r>
            <a:r>
              <a:rPr lang="en-US" dirty="0" err="1"/>
              <a:t>il</a:t>
            </a:r>
            <a:r>
              <a:rPr lang="en-US" dirty="0"/>
              <a:t> </a:t>
            </a:r>
            <a:r>
              <a:rPr lang="en-US" dirty="0" err="1"/>
              <a:t>corridoio</a:t>
            </a:r>
            <a:r>
              <a:rPr lang="en-US" dirty="0"/>
              <a:t> </a:t>
            </a:r>
            <a:r>
              <a:rPr lang="en-US" dirty="0" err="1"/>
              <a:t>entro</a:t>
            </a:r>
            <a:r>
              <a:rPr lang="en-US" dirty="0"/>
              <a:t> </a:t>
            </a:r>
            <a:r>
              <a:rPr lang="en-US" dirty="0" err="1"/>
              <a:t>il</a:t>
            </a:r>
            <a:r>
              <a:rPr lang="en-US" dirty="0"/>
              <a:t> quale </a:t>
            </a:r>
            <a:r>
              <a:rPr lang="en-US" dirty="0" err="1"/>
              <a:t>il</a:t>
            </a:r>
            <a:r>
              <a:rPr lang="en-US" dirty="0"/>
              <a:t> Sistema </a:t>
            </a:r>
            <a:r>
              <a:rPr lang="en-US" dirty="0" err="1"/>
              <a:t>bancario</a:t>
            </a:r>
            <a:r>
              <a:rPr lang="en-US" dirty="0"/>
              <a:t> </a:t>
            </a:r>
            <a:r>
              <a:rPr lang="en-US" dirty="0" err="1"/>
              <a:t>europeo</a:t>
            </a:r>
            <a:r>
              <a:rPr lang="en-US" dirty="0"/>
              <a:t> </a:t>
            </a:r>
            <a:r>
              <a:rPr lang="en-US" dirty="0" err="1"/>
              <a:t>effettua</a:t>
            </a:r>
            <a:r>
              <a:rPr lang="en-US" dirty="0"/>
              <a:t> </a:t>
            </a:r>
            <a:r>
              <a:rPr lang="en-US" dirty="0" err="1"/>
              <a:t>i</a:t>
            </a:r>
            <a:r>
              <a:rPr lang="en-US" dirty="0"/>
              <a:t> </a:t>
            </a:r>
            <a:r>
              <a:rPr lang="en-US" dirty="0" err="1"/>
              <a:t>prestiti</a:t>
            </a:r>
            <a:r>
              <a:rPr lang="en-US" dirty="0"/>
              <a:t> </a:t>
            </a:r>
            <a:r>
              <a:rPr lang="en-US" dirty="0" err="1"/>
              <a:t>interbancari</a:t>
            </a:r>
            <a:r>
              <a:rPr lang="en-US" dirty="0"/>
              <a:t> (</a:t>
            </a:r>
            <a:r>
              <a:rPr lang="en-US" dirty="0" err="1"/>
              <a:t>l’€str</a:t>
            </a:r>
            <a:r>
              <a:rPr lang="en-US" dirty="0"/>
              <a:t>)</a:t>
            </a:r>
            <a:endParaRPr lang="en-US" i="1" dirty="0"/>
          </a:p>
          <a:p>
            <a:r>
              <a:rPr lang="en-US" dirty="0"/>
              <a:t>…. Ma in tempi </a:t>
            </a:r>
            <a:r>
              <a:rPr lang="en-US" dirty="0" err="1"/>
              <a:t>recenti</a:t>
            </a:r>
            <a:r>
              <a:rPr lang="en-US" dirty="0"/>
              <a:t> </a:t>
            </a:r>
            <a:r>
              <a:rPr lang="en-US" dirty="0" err="1"/>
              <a:t>questi</a:t>
            </a:r>
            <a:r>
              <a:rPr lang="en-US" dirty="0"/>
              <a:t> </a:t>
            </a:r>
            <a:r>
              <a:rPr lang="en-US" dirty="0" err="1"/>
              <a:t>strumenti</a:t>
            </a:r>
            <a:r>
              <a:rPr lang="en-US" dirty="0"/>
              <a:t> non </a:t>
            </a:r>
            <a:r>
              <a:rPr lang="en-US" dirty="0" err="1"/>
              <a:t>sono</a:t>
            </a:r>
            <a:r>
              <a:rPr lang="en-US" dirty="0"/>
              <a:t> </a:t>
            </a:r>
            <a:r>
              <a:rPr lang="en-US" dirty="0" err="1"/>
              <a:t>stati</a:t>
            </a:r>
            <a:r>
              <a:rPr lang="en-US" dirty="0"/>
              <a:t> </a:t>
            </a:r>
            <a:r>
              <a:rPr lang="en-US" dirty="0" err="1"/>
              <a:t>più</a:t>
            </a:r>
            <a:r>
              <a:rPr lang="en-US" dirty="0"/>
              <a:t> </a:t>
            </a:r>
            <a:r>
              <a:rPr lang="en-US" dirty="0" err="1"/>
              <a:t>sufficienti</a:t>
            </a:r>
            <a:r>
              <a:rPr lang="en-US" dirty="0"/>
              <a:t>, </a:t>
            </a:r>
            <a:r>
              <a:rPr lang="en-US" dirty="0" err="1"/>
              <a:t>i</a:t>
            </a:r>
            <a:r>
              <a:rPr lang="en-US" dirty="0"/>
              <a:t> </a:t>
            </a:r>
            <a:r>
              <a:rPr lang="en-US" dirty="0" err="1"/>
              <a:t>canali</a:t>
            </a:r>
            <a:r>
              <a:rPr lang="en-US" dirty="0"/>
              <a:t> di </a:t>
            </a:r>
            <a:r>
              <a:rPr lang="en-US" dirty="0" err="1"/>
              <a:t>trasmissione</a:t>
            </a:r>
            <a:r>
              <a:rPr lang="en-US" dirty="0"/>
              <a:t> al Sistema </a:t>
            </a:r>
            <a:r>
              <a:rPr lang="en-US" dirty="0" err="1"/>
              <a:t>interbancario</a:t>
            </a:r>
            <a:r>
              <a:rPr lang="en-US" dirty="0"/>
              <a:t> e ai </a:t>
            </a:r>
            <a:r>
              <a:rPr lang="en-US" dirty="0" err="1"/>
              <a:t>mercati</a:t>
            </a:r>
            <a:r>
              <a:rPr lang="en-US" dirty="0"/>
              <a:t> </a:t>
            </a:r>
            <a:r>
              <a:rPr lang="en-US" dirty="0" err="1"/>
              <a:t>finanziari</a:t>
            </a:r>
            <a:r>
              <a:rPr lang="en-US" dirty="0"/>
              <a:t> e </a:t>
            </a:r>
            <a:r>
              <a:rPr lang="en-US" dirty="0" err="1"/>
              <a:t>reali</a:t>
            </a:r>
            <a:r>
              <a:rPr lang="en-US" dirty="0"/>
              <a:t> </a:t>
            </a:r>
            <a:r>
              <a:rPr lang="en-US" dirty="0" err="1"/>
              <a:t>si</a:t>
            </a:r>
            <a:r>
              <a:rPr lang="en-US" dirty="0"/>
              <a:t> è </a:t>
            </a:r>
            <a:r>
              <a:rPr lang="en-US" dirty="0" err="1"/>
              <a:t>interrotto</a:t>
            </a:r>
            <a:r>
              <a:rPr lang="en-US" dirty="0"/>
              <a:t>, </a:t>
            </a:r>
            <a:r>
              <a:rPr lang="en-US" dirty="0" err="1"/>
              <a:t>perchè</a:t>
            </a:r>
            <a:r>
              <a:rPr lang="en-US" dirty="0"/>
              <a:t>?…</a:t>
            </a:r>
          </a:p>
          <a:p>
            <a:r>
              <a:rPr lang="en-US" dirty="0">
                <a:hlinkClick r:id="rId2"/>
              </a:rPr>
              <a:t>https://www.ecb.europa.eu/mopo/decisions/html/index.it.html</a:t>
            </a:r>
            <a:r>
              <a:rPr lang="en-US" dirty="0"/>
              <a:t>  </a:t>
            </a:r>
          </a:p>
          <a:p>
            <a:endParaRPr lang="it-IT" dirty="0"/>
          </a:p>
        </p:txBody>
      </p:sp>
    </p:spTree>
    <p:extLst>
      <p:ext uri="{BB962C8B-B14F-4D97-AF65-F5344CB8AC3E}">
        <p14:creationId xmlns:p14="http://schemas.microsoft.com/office/powerpoint/2010/main" val="271497633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B86BF6F-6047-4959-86F3-B86EAB9F987D}"/>
              </a:ext>
            </a:extLst>
          </p:cNvPr>
          <p:cNvSpPr>
            <a:spLocks noGrp="1"/>
          </p:cNvSpPr>
          <p:nvPr>
            <p:ph type="title"/>
          </p:nvPr>
        </p:nvSpPr>
        <p:spPr>
          <a:xfrm>
            <a:off x="838200" y="365126"/>
            <a:ext cx="10515600" cy="660892"/>
          </a:xfrm>
        </p:spPr>
        <p:txBody>
          <a:bodyPr>
            <a:normAutofit fontScale="90000"/>
          </a:bodyPr>
          <a:lstStyle/>
          <a:p>
            <a:r>
              <a:rPr lang="it-IT" dirty="0"/>
              <a:t>E le previsioni per quest’anno?</a:t>
            </a:r>
          </a:p>
        </p:txBody>
      </p:sp>
      <p:pic>
        <p:nvPicPr>
          <p:cNvPr id="4" name="Immagine 3">
            <a:extLst>
              <a:ext uri="{FF2B5EF4-FFF2-40B4-BE49-F238E27FC236}">
                <a16:creationId xmlns:a16="http://schemas.microsoft.com/office/drawing/2014/main" id="{389F9220-3BF0-49AD-B5ED-044AD2ACAC2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48237" y="1026018"/>
            <a:ext cx="10436180" cy="5742225"/>
          </a:xfrm>
          <a:prstGeom prst="rect">
            <a:avLst/>
          </a:prstGeom>
        </p:spPr>
      </p:pic>
    </p:spTree>
    <p:extLst>
      <p:ext uri="{BB962C8B-B14F-4D97-AF65-F5344CB8AC3E}">
        <p14:creationId xmlns:p14="http://schemas.microsoft.com/office/powerpoint/2010/main" val="174169443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Gli obiettivi della PM</a:t>
            </a:r>
            <a:endParaRPr lang="en-US" dirty="0"/>
          </a:p>
        </p:txBody>
      </p:sp>
      <p:sp>
        <p:nvSpPr>
          <p:cNvPr id="4" name="Segnaposto contenuto 3"/>
          <p:cNvSpPr>
            <a:spLocks noGrp="1"/>
          </p:cNvSpPr>
          <p:nvPr>
            <p:ph idx="1"/>
          </p:nvPr>
        </p:nvSpPr>
        <p:spPr>
          <a:xfrm>
            <a:off x="838200" y="1825625"/>
            <a:ext cx="5617464" cy="4351338"/>
          </a:xfrm>
        </p:spPr>
        <p:txBody>
          <a:bodyPr>
            <a:normAutofit lnSpcReduction="10000"/>
          </a:bodyPr>
          <a:lstStyle/>
          <a:p>
            <a:r>
              <a:rPr lang="it-IT" b="1" dirty="0"/>
              <a:t>L’obiettivo principale </a:t>
            </a:r>
            <a:r>
              <a:rPr lang="it-IT" dirty="0"/>
              <a:t>della politica monetaria è quello di </a:t>
            </a:r>
            <a:r>
              <a:rPr lang="it-IT" b="1" dirty="0"/>
              <a:t>preservare il valore </a:t>
            </a:r>
            <a:r>
              <a:rPr lang="it-IT" dirty="0"/>
              <a:t>(potere di acquisto) della </a:t>
            </a:r>
            <a:r>
              <a:rPr lang="it-IT" b="1" dirty="0"/>
              <a:t>moneta</a:t>
            </a:r>
            <a:r>
              <a:rPr lang="it-IT" dirty="0"/>
              <a:t>, cioè </a:t>
            </a:r>
            <a:r>
              <a:rPr lang="it-IT" b="1" dirty="0"/>
              <a:t>mantenere </a:t>
            </a:r>
            <a:r>
              <a:rPr lang="it-IT" dirty="0"/>
              <a:t>la </a:t>
            </a:r>
            <a:r>
              <a:rPr lang="it-IT" b="1" dirty="0"/>
              <a:t>stabilità dei prezzi</a:t>
            </a:r>
            <a:r>
              <a:rPr lang="it-IT" dirty="0"/>
              <a:t>. </a:t>
            </a:r>
          </a:p>
          <a:p>
            <a:r>
              <a:rPr lang="it-IT" dirty="0"/>
              <a:t>Sebbene questo sia l’obiettivo primario, molte banche centrali hanno anche </a:t>
            </a:r>
            <a:r>
              <a:rPr lang="it-IT" b="1" dirty="0"/>
              <a:t>altri obiettivi </a:t>
            </a:r>
            <a:r>
              <a:rPr lang="it-IT" dirty="0"/>
              <a:t>di politica monetaria, quali </a:t>
            </a:r>
          </a:p>
          <a:p>
            <a:pPr lvl="1"/>
            <a:r>
              <a:rPr lang="it-IT" dirty="0"/>
              <a:t>la </a:t>
            </a:r>
            <a:r>
              <a:rPr lang="it-IT" b="1" dirty="0"/>
              <a:t>piena occupazione </a:t>
            </a:r>
            <a:endParaRPr lang="it-IT" dirty="0"/>
          </a:p>
          <a:p>
            <a:pPr lvl="1"/>
            <a:r>
              <a:rPr lang="it-IT" dirty="0"/>
              <a:t>una </a:t>
            </a:r>
            <a:r>
              <a:rPr lang="it-IT" b="1" dirty="0"/>
              <a:t>crescita </a:t>
            </a:r>
            <a:r>
              <a:rPr lang="it-IT" dirty="0"/>
              <a:t>vicino al </a:t>
            </a:r>
            <a:r>
              <a:rPr lang="it-IT" b="1" dirty="0"/>
              <a:t>potenziale</a:t>
            </a:r>
            <a:r>
              <a:rPr lang="it-IT" dirty="0"/>
              <a:t> </a:t>
            </a:r>
          </a:p>
          <a:p>
            <a:endParaRPr lang="en-US" dirty="0"/>
          </a:p>
          <a:p>
            <a:endParaRPr lang="en-US" dirty="0"/>
          </a:p>
        </p:txBody>
      </p:sp>
      <p:pic>
        <p:nvPicPr>
          <p:cNvPr id="3" name="Immagine 2"/>
          <p:cNvPicPr>
            <a:picLocks noChangeAspect="1"/>
          </p:cNvPicPr>
          <p:nvPr/>
        </p:nvPicPr>
        <p:blipFill>
          <a:blip r:embed="rId2"/>
          <a:stretch>
            <a:fillRect/>
          </a:stretch>
        </p:blipFill>
        <p:spPr>
          <a:xfrm>
            <a:off x="6178044" y="1690688"/>
            <a:ext cx="5665332" cy="1639234"/>
          </a:xfrm>
          <a:prstGeom prst="rect">
            <a:avLst/>
          </a:prstGeom>
        </p:spPr>
      </p:pic>
    </p:spTree>
    <p:extLst>
      <p:ext uri="{BB962C8B-B14F-4D97-AF65-F5344CB8AC3E}">
        <p14:creationId xmlns:p14="http://schemas.microsoft.com/office/powerpoint/2010/main" val="18155638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Obiettivi di PM nell’area dell’Euro</a:t>
            </a:r>
            <a:endParaRPr lang="en-US" dirty="0"/>
          </a:p>
        </p:txBody>
      </p:sp>
      <p:sp>
        <p:nvSpPr>
          <p:cNvPr id="3" name="Segnaposto contenuto 2"/>
          <p:cNvSpPr>
            <a:spLocks noGrp="1"/>
          </p:cNvSpPr>
          <p:nvPr>
            <p:ph idx="1"/>
          </p:nvPr>
        </p:nvSpPr>
        <p:spPr/>
        <p:txBody>
          <a:bodyPr>
            <a:normAutofit lnSpcReduction="10000"/>
          </a:bodyPr>
          <a:lstStyle/>
          <a:p>
            <a:r>
              <a:rPr lang="it-IT" dirty="0"/>
              <a:t>“</a:t>
            </a:r>
            <a:r>
              <a:rPr lang="it-IT" i="1" dirty="0"/>
              <a:t>L’obiettivo principale del </a:t>
            </a:r>
            <a:r>
              <a:rPr lang="it-IT" i="1" dirty="0">
                <a:solidFill>
                  <a:srgbClr val="0070C0"/>
                </a:solidFill>
              </a:rPr>
              <a:t>Sistema europeo di banche centrali</a:t>
            </a:r>
            <a:r>
              <a:rPr lang="it-IT" i="1" dirty="0"/>
              <a:t> (SEBC) [...] è il mantenimento della stabilità dei prezzi; fatto salvo l’obiettivo della stabilità dei prezzi, il </a:t>
            </a:r>
            <a:r>
              <a:rPr lang="it-IT" i="1" dirty="0">
                <a:solidFill>
                  <a:srgbClr val="0070C0"/>
                </a:solidFill>
              </a:rPr>
              <a:t>SEBC sostiene le politiche economiche generali dell’Unione</a:t>
            </a:r>
            <a:r>
              <a:rPr lang="it-IT" i="1" dirty="0"/>
              <a:t> al fine di contribuire alla realizzazione degli obiettivi dell’Unione definiti </a:t>
            </a:r>
            <a:r>
              <a:rPr lang="it-IT" i="1" u="sng" dirty="0"/>
              <a:t>nell’articolo 3 del Trattato sull’Unione europea</a:t>
            </a:r>
            <a:r>
              <a:rPr lang="it-IT" i="1" dirty="0"/>
              <a:t>.</a:t>
            </a:r>
            <a:r>
              <a:rPr lang="it-IT" dirty="0"/>
              <a:t>” </a:t>
            </a:r>
            <a:r>
              <a:rPr lang="it-IT" b="1" dirty="0"/>
              <a:t>Articolo 127, Trattato sul Funzionamento dell’Unione Europea. </a:t>
            </a:r>
            <a:endParaRPr lang="it-IT" dirty="0"/>
          </a:p>
          <a:p>
            <a:r>
              <a:rPr lang="it-IT" dirty="0"/>
              <a:t>“… </a:t>
            </a:r>
            <a:r>
              <a:rPr lang="it-IT" i="1" dirty="0"/>
              <a:t>deve favorire lo sviluppo sostenibile dell’Europa, basato su una </a:t>
            </a:r>
            <a:r>
              <a:rPr lang="it-IT" b="1" i="1" dirty="0"/>
              <a:t>crescita economica equilibrata </a:t>
            </a:r>
            <a:r>
              <a:rPr lang="it-IT" i="1" dirty="0"/>
              <a:t>e sulla stabilità dei prezzi, su un’economia sociale di mercato fortemente competitiva, che mira alla </a:t>
            </a:r>
            <a:r>
              <a:rPr lang="it-IT" b="1" i="1" dirty="0"/>
              <a:t>piena occupazione </a:t>
            </a:r>
            <a:r>
              <a:rPr lang="it-IT" i="1" dirty="0"/>
              <a:t>e al progresso sociale., …</a:t>
            </a:r>
            <a:r>
              <a:rPr lang="it-IT" dirty="0"/>
              <a:t>” </a:t>
            </a:r>
            <a:r>
              <a:rPr lang="it-IT" b="1" dirty="0"/>
              <a:t>Articolo 3, Trattato sull’ Unione Europea </a:t>
            </a:r>
            <a:endParaRPr lang="it-IT" dirty="0"/>
          </a:p>
        </p:txBody>
      </p:sp>
    </p:spTree>
    <p:extLst>
      <p:ext uri="{BB962C8B-B14F-4D97-AF65-F5344CB8AC3E}">
        <p14:creationId xmlns:p14="http://schemas.microsoft.com/office/powerpoint/2010/main" val="162863948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Obiettivi delle altre principali BC</a:t>
            </a:r>
            <a:endParaRPr lang="en-US" dirty="0"/>
          </a:p>
        </p:txBody>
      </p:sp>
      <p:sp>
        <p:nvSpPr>
          <p:cNvPr id="3" name="Segnaposto contenuto 2"/>
          <p:cNvSpPr>
            <a:spLocks noGrp="1"/>
          </p:cNvSpPr>
          <p:nvPr>
            <p:ph idx="1"/>
          </p:nvPr>
        </p:nvSpPr>
        <p:spPr/>
        <p:txBody>
          <a:bodyPr>
            <a:normAutofit fontScale="92500" lnSpcReduction="10000"/>
          </a:bodyPr>
          <a:lstStyle/>
          <a:p>
            <a:r>
              <a:rPr lang="en-US" b="1" dirty="0"/>
              <a:t>UK</a:t>
            </a:r>
            <a:r>
              <a:rPr lang="en-US" dirty="0"/>
              <a:t> </a:t>
            </a:r>
          </a:p>
          <a:p>
            <a:r>
              <a:rPr lang="it-IT" dirty="0"/>
              <a:t>“… </a:t>
            </a:r>
            <a:r>
              <a:rPr lang="it-IT" dirty="0">
                <a:solidFill>
                  <a:srgbClr val="0070C0"/>
                </a:solidFill>
              </a:rPr>
              <a:t>assicurare la stabilità dei prezzi </a:t>
            </a:r>
            <a:r>
              <a:rPr lang="it-IT" dirty="0"/>
              <a:t>- bassa inflazione - e, fatto salvo tale obiettivo, </a:t>
            </a:r>
            <a:r>
              <a:rPr lang="it-IT" dirty="0">
                <a:solidFill>
                  <a:srgbClr val="0070C0"/>
                </a:solidFill>
              </a:rPr>
              <a:t>sostenere gli obiettivi economici del governo</a:t>
            </a:r>
            <a:r>
              <a:rPr lang="it-IT" dirty="0"/>
              <a:t>, compresi quelli della crescita e dell'occupazione.” </a:t>
            </a:r>
            <a:r>
              <a:rPr lang="it-IT" b="1" dirty="0" err="1"/>
              <a:t>Bank</a:t>
            </a:r>
            <a:r>
              <a:rPr lang="it-IT" b="1" dirty="0"/>
              <a:t> of </a:t>
            </a:r>
            <a:r>
              <a:rPr lang="it-IT" b="1" dirty="0" err="1"/>
              <a:t>England</a:t>
            </a:r>
            <a:r>
              <a:rPr lang="it-IT" b="1" dirty="0"/>
              <a:t> </a:t>
            </a:r>
            <a:r>
              <a:rPr lang="it-IT" b="1" dirty="0" err="1"/>
              <a:t>Act</a:t>
            </a:r>
            <a:r>
              <a:rPr lang="it-IT" dirty="0"/>
              <a:t> </a:t>
            </a:r>
          </a:p>
          <a:p>
            <a:r>
              <a:rPr lang="en-US" b="1" dirty="0"/>
              <a:t>Japan</a:t>
            </a:r>
            <a:r>
              <a:rPr lang="en-US" dirty="0"/>
              <a:t> </a:t>
            </a:r>
          </a:p>
          <a:p>
            <a:r>
              <a:rPr lang="it-IT" dirty="0"/>
              <a:t>“… raggiungere la </a:t>
            </a:r>
            <a:r>
              <a:rPr lang="it-IT" dirty="0">
                <a:solidFill>
                  <a:srgbClr val="0070C0"/>
                </a:solidFill>
              </a:rPr>
              <a:t>stabilità dei prezzi</a:t>
            </a:r>
            <a:r>
              <a:rPr lang="it-IT" dirty="0"/>
              <a:t>, contribuendo così al </a:t>
            </a:r>
            <a:r>
              <a:rPr lang="it-IT" dirty="0">
                <a:solidFill>
                  <a:srgbClr val="0070C0"/>
                </a:solidFill>
              </a:rPr>
              <a:t>sano sviluppo dell'economia nazionale</a:t>
            </a:r>
            <a:r>
              <a:rPr lang="it-IT" dirty="0"/>
              <a:t>." </a:t>
            </a:r>
            <a:r>
              <a:rPr lang="it-IT" b="1" dirty="0" err="1"/>
              <a:t>Bank</a:t>
            </a:r>
            <a:r>
              <a:rPr lang="it-IT" b="1" dirty="0"/>
              <a:t> of Japan </a:t>
            </a:r>
            <a:r>
              <a:rPr lang="it-IT" b="1" dirty="0" err="1"/>
              <a:t>Act</a:t>
            </a:r>
            <a:r>
              <a:rPr lang="it-IT" b="1" dirty="0"/>
              <a:t> </a:t>
            </a:r>
          </a:p>
          <a:p>
            <a:r>
              <a:rPr lang="en-US" b="1" dirty="0"/>
              <a:t>US</a:t>
            </a:r>
            <a:r>
              <a:rPr lang="en-US" dirty="0"/>
              <a:t> </a:t>
            </a:r>
          </a:p>
          <a:p>
            <a:r>
              <a:rPr lang="it-IT" dirty="0"/>
              <a:t>“… promuovere in modo efficace gli </a:t>
            </a:r>
            <a:r>
              <a:rPr lang="it-IT" dirty="0">
                <a:solidFill>
                  <a:srgbClr val="0070C0"/>
                </a:solidFill>
              </a:rPr>
              <a:t>obiettivi di massima occupazione</a:t>
            </a:r>
            <a:r>
              <a:rPr lang="it-IT" dirty="0"/>
              <a:t>, </a:t>
            </a:r>
            <a:r>
              <a:rPr lang="it-IT" dirty="0">
                <a:solidFill>
                  <a:srgbClr val="0070C0"/>
                </a:solidFill>
              </a:rPr>
              <a:t>prezzi stabili </a:t>
            </a:r>
            <a:r>
              <a:rPr lang="it-IT" dirty="0"/>
              <a:t>e </a:t>
            </a:r>
            <a:r>
              <a:rPr lang="it-IT" dirty="0">
                <a:solidFill>
                  <a:srgbClr val="0070C0"/>
                </a:solidFill>
              </a:rPr>
              <a:t>moderati tassi di interesse a lungo termine</a:t>
            </a:r>
            <a:r>
              <a:rPr lang="it-IT" dirty="0"/>
              <a:t>.” </a:t>
            </a:r>
            <a:r>
              <a:rPr lang="it-IT" b="1" dirty="0"/>
              <a:t>Federal </a:t>
            </a:r>
            <a:r>
              <a:rPr lang="it-IT" b="1" dirty="0" err="1"/>
              <a:t>Reserve</a:t>
            </a:r>
            <a:r>
              <a:rPr lang="it-IT" b="1" dirty="0"/>
              <a:t> </a:t>
            </a:r>
            <a:r>
              <a:rPr lang="it-IT" b="1" dirty="0" err="1"/>
              <a:t>Act</a:t>
            </a:r>
            <a:r>
              <a:rPr lang="it-IT" b="1" dirty="0"/>
              <a:t> </a:t>
            </a:r>
          </a:p>
        </p:txBody>
      </p:sp>
    </p:spTree>
    <p:extLst>
      <p:ext uri="{BB962C8B-B14F-4D97-AF65-F5344CB8AC3E}">
        <p14:creationId xmlns:p14="http://schemas.microsoft.com/office/powerpoint/2010/main" val="189725545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Che cosa s’intende per stabilità dei prezzi?</a:t>
            </a:r>
            <a:endParaRPr lang="en-US" dirty="0"/>
          </a:p>
        </p:txBody>
      </p:sp>
      <p:sp>
        <p:nvSpPr>
          <p:cNvPr id="3" name="Segnaposto contenuto 2"/>
          <p:cNvSpPr>
            <a:spLocks noGrp="1"/>
          </p:cNvSpPr>
          <p:nvPr>
            <p:ph idx="1"/>
          </p:nvPr>
        </p:nvSpPr>
        <p:spPr/>
        <p:txBody>
          <a:bodyPr>
            <a:normAutofit fontScale="70000" lnSpcReduction="20000"/>
          </a:bodyPr>
          <a:lstStyle/>
          <a:p>
            <a:r>
              <a:rPr lang="it-IT" dirty="0"/>
              <a:t>Per “</a:t>
            </a:r>
            <a:r>
              <a:rPr lang="it-IT" b="1" dirty="0"/>
              <a:t>stabilità dei prezzi</a:t>
            </a:r>
            <a:r>
              <a:rPr lang="it-IT" dirty="0"/>
              <a:t>" si intende di solito: un </a:t>
            </a:r>
            <a:r>
              <a:rPr lang="it-IT" b="1" dirty="0"/>
              <a:t>tasso di crescita stabile e basso</a:t>
            </a:r>
            <a:r>
              <a:rPr lang="it-IT" dirty="0"/>
              <a:t>… </a:t>
            </a:r>
          </a:p>
          <a:p>
            <a:r>
              <a:rPr lang="it-IT" dirty="0"/>
              <a:t>… dell’</a:t>
            </a:r>
            <a:r>
              <a:rPr lang="it-IT" b="1" dirty="0"/>
              <a:t>indice dei prezzi al consumo </a:t>
            </a:r>
            <a:r>
              <a:rPr lang="it-IT" dirty="0"/>
              <a:t>… </a:t>
            </a:r>
          </a:p>
          <a:p>
            <a:r>
              <a:rPr lang="it-IT" dirty="0"/>
              <a:t>… su un </a:t>
            </a:r>
            <a:r>
              <a:rPr lang="it-IT" b="1" dirty="0"/>
              <a:t>orizzonte di medio termine</a:t>
            </a:r>
            <a:r>
              <a:rPr lang="it-IT" dirty="0"/>
              <a:t>. </a:t>
            </a:r>
          </a:p>
          <a:p>
            <a:r>
              <a:rPr lang="en-US" b="1" u="sng" dirty="0"/>
              <a:t>Euro area</a:t>
            </a:r>
            <a:r>
              <a:rPr lang="en-US" b="1" dirty="0"/>
              <a:t>: </a:t>
            </a:r>
            <a:r>
              <a:rPr lang="en-US" dirty="0"/>
              <a:t>“</a:t>
            </a:r>
            <a:r>
              <a:rPr lang="en-US" i="1" dirty="0"/>
              <a:t>a year-on-year increase in the </a:t>
            </a:r>
            <a:r>
              <a:rPr lang="en-US" i="1" dirty="0" err="1"/>
              <a:t>Harmonised</a:t>
            </a:r>
            <a:r>
              <a:rPr lang="en-US" i="1" dirty="0"/>
              <a:t> Index of Consumer Prices (HICP) </a:t>
            </a:r>
            <a:r>
              <a:rPr lang="en-US" b="1" i="1" dirty="0"/>
              <a:t>for the euro area </a:t>
            </a:r>
            <a:r>
              <a:rPr lang="en-US" i="1" dirty="0"/>
              <a:t>of </a:t>
            </a:r>
            <a:r>
              <a:rPr lang="en-US" b="1" i="1" dirty="0"/>
              <a:t>below but close 2%</a:t>
            </a:r>
            <a:r>
              <a:rPr lang="en-US" i="1" dirty="0"/>
              <a:t>, to be maintained over the </a:t>
            </a:r>
            <a:r>
              <a:rPr lang="en-US" b="1" i="1" dirty="0"/>
              <a:t>medium term</a:t>
            </a:r>
            <a:r>
              <a:rPr lang="en-US" dirty="0"/>
              <a:t>”. </a:t>
            </a:r>
            <a:r>
              <a:rPr lang="it-IT" dirty="0"/>
              <a:t>Dall’8 luglio 2021 il nuovo target è «</a:t>
            </a:r>
            <a:r>
              <a:rPr lang="it-IT" dirty="0">
                <a:solidFill>
                  <a:srgbClr val="FF0000"/>
                </a:solidFill>
                <a:hlinkClick r:id="rId2"/>
              </a:rPr>
              <a:t>un obiettivo di inflazione simmetrico del 2% nel medio termine</a:t>
            </a:r>
            <a:r>
              <a:rPr lang="it-IT" dirty="0"/>
              <a:t>».</a:t>
            </a:r>
            <a:endParaRPr lang="en-US" dirty="0"/>
          </a:p>
          <a:p>
            <a:r>
              <a:rPr lang="en-US" b="1" u="sng" dirty="0"/>
              <a:t>US</a:t>
            </a:r>
            <a:r>
              <a:rPr lang="en-US" u="sng" dirty="0"/>
              <a:t>: </a:t>
            </a:r>
            <a:r>
              <a:rPr lang="en-US" dirty="0"/>
              <a:t>“</a:t>
            </a:r>
            <a:r>
              <a:rPr lang="en-US" b="1" i="1" dirty="0"/>
              <a:t>inflation at the rate of 2 %, </a:t>
            </a:r>
            <a:r>
              <a:rPr lang="en-US" i="1" dirty="0"/>
              <a:t>as measured by the annual change in the price index for personal consumption expenditures, is most consistent over the </a:t>
            </a:r>
            <a:r>
              <a:rPr lang="en-US" b="1" i="1" dirty="0"/>
              <a:t>longer run </a:t>
            </a:r>
            <a:r>
              <a:rPr lang="en-US" i="1" dirty="0"/>
              <a:t>with the Federal Reserve’s statutory mandate. The Committee would be concerned if inflation were running </a:t>
            </a:r>
            <a:r>
              <a:rPr lang="en-US" b="1" i="1" dirty="0"/>
              <a:t>persistently above or below this objective</a:t>
            </a:r>
            <a:r>
              <a:rPr lang="en-US" i="1" dirty="0"/>
              <a:t>”</a:t>
            </a:r>
          </a:p>
          <a:p>
            <a:r>
              <a:rPr lang="en-US" b="1" u="sng" dirty="0"/>
              <a:t>Japan</a:t>
            </a:r>
            <a:r>
              <a:rPr lang="en-US" dirty="0"/>
              <a:t>: </a:t>
            </a:r>
            <a:r>
              <a:rPr lang="en-US" i="1" dirty="0"/>
              <a:t>“The Bank sets the "price stability target" at </a:t>
            </a:r>
            <a:r>
              <a:rPr lang="en-US" b="1" i="1" dirty="0"/>
              <a:t>2 % </a:t>
            </a:r>
            <a:r>
              <a:rPr lang="en-US" i="1" dirty="0"/>
              <a:t>in terms of the year-on-year rate of change in the consumer price index (CPI)” </a:t>
            </a:r>
            <a:endParaRPr lang="en-US" dirty="0"/>
          </a:p>
          <a:p>
            <a:r>
              <a:rPr lang="en-US" b="1" u="sng" dirty="0"/>
              <a:t>Canada</a:t>
            </a:r>
            <a:r>
              <a:rPr lang="en-US" dirty="0"/>
              <a:t>: “</a:t>
            </a:r>
            <a:r>
              <a:rPr lang="en-US" i="1" dirty="0"/>
              <a:t>… keeping inflation, measured as the year-over-year rate of increase in the total consumer price index, </a:t>
            </a:r>
            <a:r>
              <a:rPr lang="en-US" b="1" i="1" dirty="0"/>
              <a:t>low, stable and predictable </a:t>
            </a:r>
            <a:r>
              <a:rPr lang="en-US" i="1" dirty="0"/>
              <a:t>over the </a:t>
            </a:r>
            <a:r>
              <a:rPr lang="en-US" b="1" i="1" dirty="0"/>
              <a:t>medium term</a:t>
            </a:r>
            <a:r>
              <a:rPr lang="en-US" i="1" dirty="0"/>
              <a:t>, at an annual rate of 2% — the midpoint of a control range of 1 to 3%.”</a:t>
            </a:r>
            <a:endParaRPr lang="en-US" dirty="0"/>
          </a:p>
        </p:txBody>
      </p:sp>
      <p:sp>
        <p:nvSpPr>
          <p:cNvPr id="4" name="Rettangolo 3"/>
          <p:cNvSpPr/>
          <p:nvPr/>
        </p:nvSpPr>
        <p:spPr>
          <a:xfrm>
            <a:off x="1086869" y="6311900"/>
            <a:ext cx="10927543" cy="369332"/>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en-US" dirty="0" err="1"/>
              <a:t>Obiettivi</a:t>
            </a:r>
            <a:r>
              <a:rPr lang="en-US" dirty="0"/>
              <a:t> </a:t>
            </a:r>
            <a:r>
              <a:rPr lang="en-US" dirty="0" err="1"/>
              <a:t>inflazionistici</a:t>
            </a:r>
            <a:r>
              <a:rPr lang="en-US" dirty="0"/>
              <a:t> </a:t>
            </a:r>
            <a:r>
              <a:rPr lang="en-US" dirty="0" err="1"/>
              <a:t>delle</a:t>
            </a:r>
            <a:r>
              <a:rPr lang="en-US" dirty="0"/>
              <a:t> </a:t>
            </a:r>
            <a:r>
              <a:rPr lang="en-US" dirty="0" err="1"/>
              <a:t>banche</a:t>
            </a:r>
            <a:r>
              <a:rPr lang="en-US" dirty="0"/>
              <a:t> </a:t>
            </a:r>
            <a:r>
              <a:rPr lang="en-US" dirty="0" err="1"/>
              <a:t>centrali</a:t>
            </a:r>
            <a:r>
              <a:rPr lang="en-US" dirty="0"/>
              <a:t> </a:t>
            </a:r>
            <a:r>
              <a:rPr lang="en-US" dirty="0" err="1"/>
              <a:t>nel</a:t>
            </a:r>
            <a:r>
              <a:rPr lang="en-US" dirty="0"/>
              <a:t> </a:t>
            </a:r>
            <a:r>
              <a:rPr lang="en-US" dirty="0" err="1"/>
              <a:t>mondo</a:t>
            </a:r>
            <a:r>
              <a:rPr lang="en-US" dirty="0"/>
              <a:t>: </a:t>
            </a:r>
            <a:r>
              <a:rPr lang="en-US" dirty="0">
                <a:hlinkClick r:id="rId3"/>
              </a:rPr>
              <a:t>http://www.centralbanknews.info/p/inflation-targets.html</a:t>
            </a:r>
            <a:r>
              <a:rPr lang="en-US" dirty="0"/>
              <a:t> </a:t>
            </a:r>
          </a:p>
        </p:txBody>
      </p:sp>
    </p:spTree>
    <p:extLst>
      <p:ext uri="{BB962C8B-B14F-4D97-AF65-F5344CB8AC3E}">
        <p14:creationId xmlns:p14="http://schemas.microsoft.com/office/powerpoint/2010/main" val="1772644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vicino al 2% e non 0%? Il tasso d’inflazione ottimale</a:t>
            </a:r>
            <a:endParaRPr lang="en-US" dirty="0"/>
          </a:p>
        </p:txBody>
      </p:sp>
      <p:sp>
        <p:nvSpPr>
          <p:cNvPr id="3" name="Segnaposto contenuto 2"/>
          <p:cNvSpPr>
            <a:spLocks noGrp="1"/>
          </p:cNvSpPr>
          <p:nvPr>
            <p:ph idx="1"/>
          </p:nvPr>
        </p:nvSpPr>
        <p:spPr/>
        <p:txBody>
          <a:bodyPr>
            <a:normAutofit fontScale="85000" lnSpcReduction="20000"/>
          </a:bodyPr>
          <a:lstStyle/>
          <a:p>
            <a:r>
              <a:rPr lang="it-IT" b="1" dirty="0"/>
              <a:t>Margine di misurazione</a:t>
            </a:r>
            <a:r>
              <a:rPr lang="it-IT" dirty="0"/>
              <a:t>: per tenere conto della possibilità che i dati sull’inflazione possano essere leggermente sovrastimati (BCE, </a:t>
            </a:r>
            <a:r>
              <a:rPr lang="it-IT" dirty="0" err="1">
                <a:hlinkClick r:id="rId2"/>
              </a:rPr>
              <a:t>Statistics</a:t>
            </a:r>
            <a:r>
              <a:rPr lang="it-IT" dirty="0"/>
              <a:t>). </a:t>
            </a:r>
          </a:p>
          <a:p>
            <a:r>
              <a:rPr lang="it-IT" b="1" dirty="0"/>
              <a:t>Margine di sicurezza rispetto ai rischi di deflazione</a:t>
            </a:r>
            <a:r>
              <a:rPr lang="it-IT" dirty="0"/>
              <a:t>: In caso di deflazione, </a:t>
            </a:r>
            <a:r>
              <a:rPr lang="it-IT" dirty="0">
                <a:solidFill>
                  <a:srgbClr val="FF0000"/>
                </a:solidFill>
              </a:rPr>
              <a:t>lo strumento convenzionale di politica monetaria</a:t>
            </a:r>
            <a:r>
              <a:rPr lang="it-IT" dirty="0"/>
              <a:t> – i tassi di interesse ufficiali – </a:t>
            </a:r>
            <a:r>
              <a:rPr lang="it-IT" dirty="0">
                <a:solidFill>
                  <a:srgbClr val="FF0000"/>
                </a:solidFill>
              </a:rPr>
              <a:t>può diventare inefficace</a:t>
            </a:r>
            <a:r>
              <a:rPr lang="it-IT" dirty="0"/>
              <a:t> data la presenza di un limite inferiore ai tassi ufficiali, come già sottolineato e quindi la BC deve impegnarsi a fare inflazione anche in futuro (abbassando il tasso d’interesse reale, come nel caso del Giappone 1999-2006 e della area euro nel 2014). </a:t>
            </a:r>
          </a:p>
          <a:p>
            <a:r>
              <a:rPr lang="it-IT" b="1" dirty="0"/>
              <a:t>Eterogeneità</a:t>
            </a:r>
            <a:r>
              <a:rPr lang="it-IT" dirty="0"/>
              <a:t>: Infine, poiché la stabilità dei prezzi è perseguita dalla BCE per l’intera area dell’euro, definendo l’obiettivo al di sopra dello zero </a:t>
            </a:r>
            <a:r>
              <a:rPr lang="it-IT" b="1" dirty="0"/>
              <a:t>si riduce la probabilità che alcuni paesi o regioni siano costretti ad avere tassi di inflazione eccessivamente bassi </a:t>
            </a:r>
            <a:r>
              <a:rPr lang="it-IT" dirty="0"/>
              <a:t>o persino negativi per controbilanciare eventuali paesi con tassi di inflazione più elevati. In assenza di un tasso di cambio nominale, </a:t>
            </a:r>
            <a:r>
              <a:rPr lang="it-IT" dirty="0">
                <a:solidFill>
                  <a:srgbClr val="FF0000"/>
                </a:solidFill>
              </a:rPr>
              <a:t>il solo modo di deprezzare il tasso di cambio reale in caso di </a:t>
            </a:r>
            <a:r>
              <a:rPr lang="it-IT" u="sng" dirty="0">
                <a:solidFill>
                  <a:srgbClr val="FF0000"/>
                </a:solidFill>
              </a:rPr>
              <a:t>shock negativo </a:t>
            </a:r>
            <a:r>
              <a:rPr lang="it-IT" dirty="0">
                <a:solidFill>
                  <a:srgbClr val="FF0000"/>
                </a:solidFill>
              </a:rPr>
              <a:t>è di </a:t>
            </a:r>
            <a:r>
              <a:rPr lang="it-IT" b="1" dirty="0">
                <a:solidFill>
                  <a:srgbClr val="FF0000"/>
                </a:solidFill>
              </a:rPr>
              <a:t>ridurre prezzi e salari interni</a:t>
            </a:r>
            <a:r>
              <a:rPr lang="it-IT" dirty="0">
                <a:solidFill>
                  <a:srgbClr val="FF0000"/>
                </a:solidFill>
              </a:rPr>
              <a:t>, cioè indurre una deflazione interna</a:t>
            </a:r>
            <a:r>
              <a:rPr lang="it-IT" dirty="0"/>
              <a:t>.</a:t>
            </a:r>
          </a:p>
          <a:p>
            <a:endParaRPr lang="en-US" dirty="0"/>
          </a:p>
        </p:txBody>
      </p:sp>
    </p:spTree>
    <p:extLst>
      <p:ext uri="{BB962C8B-B14F-4D97-AF65-F5344CB8AC3E}">
        <p14:creationId xmlns:p14="http://schemas.microsoft.com/office/powerpoint/2010/main" val="196196608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 e nel medio periodo</a:t>
            </a:r>
            <a:endParaRPr lang="en-US" dirty="0"/>
          </a:p>
        </p:txBody>
      </p:sp>
      <p:sp>
        <p:nvSpPr>
          <p:cNvPr id="3" name="Segnaposto contenuto 2"/>
          <p:cNvSpPr>
            <a:spLocks noGrp="1"/>
          </p:cNvSpPr>
          <p:nvPr>
            <p:ph idx="1"/>
          </p:nvPr>
        </p:nvSpPr>
        <p:spPr/>
        <p:txBody>
          <a:bodyPr>
            <a:normAutofit fontScale="92500" lnSpcReduction="10000"/>
          </a:bodyPr>
          <a:lstStyle/>
          <a:p>
            <a:r>
              <a:rPr lang="it-IT" dirty="0"/>
              <a:t>Ritardi nella </a:t>
            </a:r>
            <a:r>
              <a:rPr lang="it-IT" b="1" dirty="0"/>
              <a:t>trasmissione </a:t>
            </a:r>
            <a:r>
              <a:rPr lang="it-IT" dirty="0"/>
              <a:t>della politica monetaria (secondo M. Friedman il ritardo medio è di 18 mesi), per cui è opportuno seguire delle </a:t>
            </a:r>
            <a:r>
              <a:rPr lang="it-IT" b="1" dirty="0"/>
              <a:t>regole</a:t>
            </a:r>
            <a:r>
              <a:rPr lang="it-IT" dirty="0"/>
              <a:t> </a:t>
            </a:r>
            <a:r>
              <a:rPr lang="it-IT" u="sng" dirty="0"/>
              <a:t>nella fissazione del tasso d’interesse</a:t>
            </a:r>
            <a:r>
              <a:rPr lang="it-IT" dirty="0"/>
              <a:t> per ottenere l’obiettivo finale del 2%:</a:t>
            </a:r>
          </a:p>
          <a:p>
            <a:pPr lvl="1"/>
            <a:r>
              <a:rPr lang="it-IT" dirty="0">
                <a:highlight>
                  <a:srgbClr val="FFFF00"/>
                </a:highlight>
              </a:rPr>
              <a:t>Strumentali</a:t>
            </a:r>
            <a:r>
              <a:rPr lang="it-IT" dirty="0"/>
              <a:t> (come la Taylor rule) indicano l’orientamento della PM</a:t>
            </a:r>
          </a:p>
          <a:p>
            <a:pPr lvl="1"/>
            <a:r>
              <a:rPr lang="it-IT" dirty="0">
                <a:highlight>
                  <a:srgbClr val="FFFF00"/>
                </a:highlight>
              </a:rPr>
              <a:t>Obiettivo finale</a:t>
            </a:r>
            <a:r>
              <a:rPr lang="it-IT" dirty="0"/>
              <a:t>: minimizzazione della funzione di perdita futura della BC (</a:t>
            </a:r>
            <a:r>
              <a:rPr lang="it-IT" dirty="0" err="1">
                <a:solidFill>
                  <a:srgbClr val="FF0000"/>
                </a:solidFill>
              </a:rPr>
              <a:t>inflation</a:t>
            </a:r>
            <a:r>
              <a:rPr lang="it-IT" dirty="0">
                <a:solidFill>
                  <a:srgbClr val="FF0000"/>
                </a:solidFill>
              </a:rPr>
              <a:t> </a:t>
            </a:r>
            <a:r>
              <a:rPr lang="it-IT" dirty="0" err="1">
                <a:solidFill>
                  <a:srgbClr val="FF0000"/>
                </a:solidFill>
              </a:rPr>
              <a:t>targeting</a:t>
            </a:r>
            <a:r>
              <a:rPr lang="it-IT" dirty="0"/>
              <a:t>)</a:t>
            </a:r>
          </a:p>
          <a:p>
            <a:pPr lvl="1"/>
            <a:r>
              <a:rPr lang="it-IT" dirty="0">
                <a:highlight>
                  <a:srgbClr val="FFFF00"/>
                </a:highlight>
              </a:rPr>
              <a:t>Obiettivi intermedi</a:t>
            </a:r>
            <a:r>
              <a:rPr lang="it-IT" dirty="0"/>
              <a:t>: inizialmente si usavano gli aggregati monetari, in genere l’M3 (1960-1980). </a:t>
            </a:r>
          </a:p>
          <a:p>
            <a:r>
              <a:rPr lang="it-IT" dirty="0"/>
              <a:t>Evitare eccessivo </a:t>
            </a:r>
            <a:r>
              <a:rPr lang="it-IT" b="1" dirty="0"/>
              <a:t>attivismo delle BC</a:t>
            </a:r>
            <a:r>
              <a:rPr lang="it-IT" dirty="0"/>
              <a:t>, che potrebbe aumentare la volatilità di prezzi e output (e.g.: </a:t>
            </a:r>
            <a:r>
              <a:rPr lang="it-IT" dirty="0" err="1"/>
              <a:t>Orphanides</a:t>
            </a:r>
            <a:r>
              <a:rPr lang="it-IT" dirty="0"/>
              <a:t> e Williams, 2004). </a:t>
            </a:r>
          </a:p>
          <a:p>
            <a:r>
              <a:rPr lang="it-IT" dirty="0"/>
              <a:t>Tenere conto </a:t>
            </a:r>
            <a:r>
              <a:rPr lang="it-IT" b="1" dirty="0"/>
              <a:t>dell’incertezza </a:t>
            </a:r>
            <a:r>
              <a:rPr lang="it-IT" dirty="0"/>
              <a:t>che circonda gli shock economici e che colpiscono i paesi dell’Eurozona in modo diverso. </a:t>
            </a:r>
          </a:p>
        </p:txBody>
      </p:sp>
    </p:spTree>
    <p:extLst>
      <p:ext uri="{BB962C8B-B14F-4D97-AF65-F5344CB8AC3E}">
        <p14:creationId xmlns:p14="http://schemas.microsoft.com/office/powerpoint/2010/main" val="418847176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la stabilità dei prezzi è importante?</a:t>
            </a:r>
            <a:endParaRPr lang="en-US" dirty="0"/>
          </a:p>
        </p:txBody>
      </p:sp>
      <p:sp>
        <p:nvSpPr>
          <p:cNvPr id="3" name="Segnaposto contenuto 2"/>
          <p:cNvSpPr>
            <a:spLocks noGrp="1"/>
          </p:cNvSpPr>
          <p:nvPr>
            <p:ph idx="1"/>
          </p:nvPr>
        </p:nvSpPr>
        <p:spPr/>
        <p:txBody>
          <a:bodyPr>
            <a:normAutofit fontScale="77500" lnSpcReduction="20000"/>
          </a:bodyPr>
          <a:lstStyle/>
          <a:p>
            <a:pPr marL="514350" indent="-514350">
              <a:buFont typeface="+mj-lt"/>
              <a:buAutoNum type="arabicPeriod"/>
            </a:pPr>
            <a:r>
              <a:rPr lang="it-IT" b="1" dirty="0">
                <a:solidFill>
                  <a:srgbClr val="FF0000"/>
                </a:solidFill>
              </a:rPr>
              <a:t>Efficienza delle decisioni di famiglie e imprese</a:t>
            </a:r>
            <a:r>
              <a:rPr lang="it-IT" b="1" dirty="0"/>
              <a:t>. </a:t>
            </a:r>
            <a:r>
              <a:rPr lang="it-IT" dirty="0"/>
              <a:t>Quando i prezzi sono stabili è più facile prevederne l’andamento in futuro , vale a dire che il valore reale interno o potere d’acquisto della moneta è mantenuto stabile </a:t>
            </a:r>
          </a:p>
          <a:p>
            <a:pPr lvl="1"/>
            <a:r>
              <a:rPr lang="it-IT" dirty="0"/>
              <a:t>In una economia di mercato imprese e famiglie prendono le loro decisioni sulla base di quanto si </a:t>
            </a:r>
            <a:r>
              <a:rPr lang="it-IT" b="1" dirty="0"/>
              <a:t>aspettano possa accadere in futuro </a:t>
            </a:r>
            <a:endParaRPr lang="it-IT" dirty="0"/>
          </a:p>
          <a:p>
            <a:pPr lvl="1"/>
            <a:r>
              <a:rPr lang="it-IT" dirty="0"/>
              <a:t>Quanto maggiore il tasso di crescita (o diminuzione) dei prezzi tanto </a:t>
            </a:r>
            <a:r>
              <a:rPr lang="it-IT" b="1" dirty="0"/>
              <a:t>più incerto l’andamento dei prezzi in futuro </a:t>
            </a:r>
            <a:r>
              <a:rPr lang="it-IT" dirty="0"/>
              <a:t>e tanto più difficile prendere decisioni in modo efficiente sulla base di previsioni robuste. </a:t>
            </a:r>
          </a:p>
          <a:p>
            <a:pPr marL="514350" indent="-514350">
              <a:buFont typeface="+mj-lt"/>
              <a:buAutoNum type="arabicPeriod" startAt="2"/>
            </a:pPr>
            <a:r>
              <a:rPr lang="it-IT" b="1" dirty="0">
                <a:solidFill>
                  <a:srgbClr val="FF0000"/>
                </a:solidFill>
              </a:rPr>
              <a:t>Ruolo segnaletico dei prezzi relativi</a:t>
            </a:r>
            <a:r>
              <a:rPr lang="it-IT" b="1" dirty="0"/>
              <a:t>. </a:t>
            </a:r>
            <a:r>
              <a:rPr lang="it-IT" dirty="0"/>
              <a:t>Quando l’indice dei prezzi è stabile, variazioni dei prezzi dei singoli beni e servizi si riflettono automaticamente in </a:t>
            </a:r>
            <a:r>
              <a:rPr lang="it-IT" b="1" dirty="0"/>
              <a:t>variazioni dei prezzi relativi, </a:t>
            </a:r>
            <a:r>
              <a:rPr lang="it-IT" dirty="0"/>
              <a:t>in caso contrario, l’inflazione distorce le decisioni economiche</a:t>
            </a:r>
          </a:p>
          <a:p>
            <a:pPr marL="514350" indent="-514350">
              <a:buFont typeface="+mj-lt"/>
              <a:buAutoNum type="arabicPeriod" startAt="2"/>
            </a:pPr>
            <a:r>
              <a:rPr lang="it-IT" b="1" dirty="0">
                <a:solidFill>
                  <a:srgbClr val="FF0000"/>
                </a:solidFill>
              </a:rPr>
              <a:t>Effetti redistributivi</a:t>
            </a:r>
            <a:r>
              <a:rPr lang="it-IT" b="1" dirty="0"/>
              <a:t>. </a:t>
            </a:r>
            <a:r>
              <a:rPr lang="it-IT" dirty="0"/>
              <a:t>Variazioni non attese dei prezzi hanno effetti diversi su </a:t>
            </a:r>
            <a:r>
              <a:rPr lang="it-IT" b="1" dirty="0"/>
              <a:t>creditori </a:t>
            </a:r>
            <a:r>
              <a:rPr lang="it-IT" dirty="0"/>
              <a:t>e </a:t>
            </a:r>
            <a:r>
              <a:rPr lang="it-IT" b="1" dirty="0"/>
              <a:t>debitori </a:t>
            </a:r>
            <a:r>
              <a:rPr lang="it-IT" dirty="0"/>
              <a:t>e in generale sulla ricchezza delle famiglie </a:t>
            </a:r>
          </a:p>
          <a:p>
            <a:pPr lvl="1"/>
            <a:r>
              <a:rPr lang="it-IT" b="1" dirty="0"/>
              <a:t>Attività finanziarie </a:t>
            </a:r>
            <a:r>
              <a:rPr lang="it-IT" dirty="0"/>
              <a:t>come i depositi, i cui tassi sono in genere fissati in termini nominali, perdono di valore in termini reali e i creditori subiscono delle perdite. </a:t>
            </a:r>
          </a:p>
          <a:p>
            <a:pPr lvl="1"/>
            <a:r>
              <a:rPr lang="it-IT" dirty="0"/>
              <a:t>Al contrario le </a:t>
            </a:r>
            <a:r>
              <a:rPr lang="it-IT" b="1" dirty="0"/>
              <a:t>passività finanziarie </a:t>
            </a:r>
            <a:r>
              <a:rPr lang="it-IT" dirty="0"/>
              <a:t>fissate in termini nominali perdono valore e i debitori se ne avvantaggiano. </a:t>
            </a:r>
          </a:p>
          <a:p>
            <a:endParaRPr lang="en-US" dirty="0"/>
          </a:p>
          <a:p>
            <a:endParaRPr lang="en-US" dirty="0"/>
          </a:p>
        </p:txBody>
      </p:sp>
    </p:spTree>
    <p:extLst>
      <p:ext uri="{BB962C8B-B14F-4D97-AF65-F5344CB8AC3E}">
        <p14:creationId xmlns:p14="http://schemas.microsoft.com/office/powerpoint/2010/main" val="37682891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Perché la stabilità dei prezzi è l’unico o principale obiettivo delle banche centrali?</a:t>
            </a:r>
            <a:endParaRPr lang="en-US" dirty="0"/>
          </a:p>
        </p:txBody>
      </p:sp>
      <p:sp>
        <p:nvSpPr>
          <p:cNvPr id="3" name="Segnaposto contenuto 2"/>
          <p:cNvSpPr>
            <a:spLocks noGrp="1"/>
          </p:cNvSpPr>
          <p:nvPr>
            <p:ph idx="1"/>
          </p:nvPr>
        </p:nvSpPr>
        <p:spPr/>
        <p:txBody>
          <a:bodyPr>
            <a:normAutofit fontScale="92500" lnSpcReduction="20000"/>
          </a:bodyPr>
          <a:lstStyle/>
          <a:p>
            <a:r>
              <a:rPr lang="it-IT" dirty="0"/>
              <a:t>Il motivo generale è riassunto dalla famosa frase di Milton Friedman, secondo cui «</a:t>
            </a:r>
            <a:r>
              <a:rPr lang="it-IT" dirty="0">
                <a:solidFill>
                  <a:srgbClr val="FF0000"/>
                </a:solidFill>
              </a:rPr>
              <a:t>l’inflazione è sempre e ovunque un fenomeno monetario</a:t>
            </a:r>
            <a:r>
              <a:rPr lang="it-IT" dirty="0"/>
              <a:t>» [Friedman e </a:t>
            </a:r>
            <a:r>
              <a:rPr lang="it-IT" dirty="0" err="1"/>
              <a:t>Schwartz</a:t>
            </a:r>
            <a:r>
              <a:rPr lang="it-IT" dirty="0"/>
              <a:t>, 1971] e quindi solo la BC può controllare la moneta in circolazione con la politica monetaria. Oggi però il controllo è più complesso…</a:t>
            </a:r>
          </a:p>
          <a:p>
            <a:r>
              <a:rPr lang="it-IT" dirty="0"/>
              <a:t>Comunque i motivi principali sono 3:</a:t>
            </a:r>
          </a:p>
          <a:p>
            <a:pPr marL="514350" indent="-514350">
              <a:buFont typeface="+mj-lt"/>
              <a:buAutoNum type="arabicPeriod"/>
            </a:pPr>
            <a:r>
              <a:rPr lang="it-IT" dirty="0"/>
              <a:t>perché è un </a:t>
            </a:r>
            <a:r>
              <a:rPr lang="it-IT" dirty="0">
                <a:solidFill>
                  <a:srgbClr val="FF0000"/>
                </a:solidFill>
              </a:rPr>
              <a:t>obiettivo desiderabile </a:t>
            </a:r>
            <a:r>
              <a:rPr lang="it-IT" dirty="0"/>
              <a:t>in quanto </a:t>
            </a:r>
            <a:r>
              <a:rPr lang="it-IT" dirty="0">
                <a:solidFill>
                  <a:srgbClr val="FF0000"/>
                </a:solidFill>
              </a:rPr>
              <a:t>contribuisce al benessere sociale</a:t>
            </a:r>
            <a:r>
              <a:rPr lang="it-IT" dirty="0"/>
              <a:t>: nel lungo periodo la moneta è neutrale, ma nel breve l’inflazione è positivamente correlata all’output gap; </a:t>
            </a:r>
          </a:p>
          <a:p>
            <a:pPr marL="514350" indent="-514350">
              <a:buFont typeface="+mj-lt"/>
              <a:buAutoNum type="arabicPeriod"/>
            </a:pPr>
            <a:r>
              <a:rPr lang="it-IT" dirty="0"/>
              <a:t>perché </a:t>
            </a:r>
            <a:r>
              <a:rPr lang="it-IT" dirty="0">
                <a:solidFill>
                  <a:srgbClr val="FF0000"/>
                </a:solidFill>
              </a:rPr>
              <a:t>le banche centrali sono nella posizione migliore </a:t>
            </a:r>
            <a:r>
              <a:rPr lang="it-IT" dirty="0"/>
              <a:t>per raggiungerlo; </a:t>
            </a:r>
          </a:p>
          <a:p>
            <a:pPr marL="514350" indent="-514350">
              <a:buFont typeface="+mj-lt"/>
              <a:buAutoNum type="arabicPeriod"/>
            </a:pPr>
            <a:r>
              <a:rPr lang="it-IT" dirty="0"/>
              <a:t>perché </a:t>
            </a:r>
            <a:r>
              <a:rPr lang="it-IT" dirty="0">
                <a:solidFill>
                  <a:srgbClr val="FF0000"/>
                </a:solidFill>
              </a:rPr>
              <a:t>altri obiettivi potrebbero essere in contrasto con la stabilità dei prezzi</a:t>
            </a:r>
            <a:r>
              <a:rPr lang="it-IT" dirty="0"/>
              <a:t>.</a:t>
            </a:r>
            <a:endParaRPr lang="en-US" dirty="0"/>
          </a:p>
        </p:txBody>
      </p:sp>
    </p:spTree>
    <p:extLst>
      <p:ext uri="{BB962C8B-B14F-4D97-AF65-F5344CB8AC3E}">
        <p14:creationId xmlns:p14="http://schemas.microsoft.com/office/powerpoint/2010/main" val="385837513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L’inflazione è sempre stato il pericolo da evitare fino al 2008…</a:t>
            </a:r>
            <a:endParaRPr lang="en-US" dirty="0"/>
          </a:p>
        </p:txBody>
      </p:sp>
      <p:pic>
        <p:nvPicPr>
          <p:cNvPr id="4" name="Immagine 3"/>
          <p:cNvPicPr>
            <a:picLocks noChangeAspect="1"/>
          </p:cNvPicPr>
          <p:nvPr/>
        </p:nvPicPr>
        <p:blipFill>
          <a:blip r:embed="rId2"/>
          <a:stretch>
            <a:fillRect/>
          </a:stretch>
        </p:blipFill>
        <p:spPr>
          <a:xfrm>
            <a:off x="100585" y="2140942"/>
            <a:ext cx="6547104" cy="4023493"/>
          </a:xfrm>
          <a:prstGeom prst="rect">
            <a:avLst/>
          </a:prstGeom>
        </p:spPr>
      </p:pic>
      <p:sp>
        <p:nvSpPr>
          <p:cNvPr id="5" name="Rettangolo 4"/>
          <p:cNvSpPr/>
          <p:nvPr/>
        </p:nvSpPr>
        <p:spPr>
          <a:xfrm>
            <a:off x="405384" y="1592650"/>
            <a:ext cx="6096000" cy="646331"/>
          </a:xfrm>
          <a:prstGeom prst="rect">
            <a:avLst/>
          </a:prstGeom>
        </p:spPr>
        <p:txBody>
          <a:bodyPr>
            <a:spAutoFit/>
          </a:bodyPr>
          <a:lstStyle/>
          <a:p>
            <a:r>
              <a:rPr lang="it-IT" b="1" dirty="0">
                <a:solidFill>
                  <a:srgbClr val="131313"/>
                </a:solidFill>
                <a:latin typeface="jaf-bernina-sans"/>
              </a:rPr>
              <a:t>Fig. 4.5 Ripartizione dei tassi di inflazione nel mondo, 1980-2017 (% dei paesi).</a:t>
            </a:r>
            <a:endParaRPr lang="en-US" dirty="0"/>
          </a:p>
        </p:txBody>
      </p:sp>
      <p:pic>
        <p:nvPicPr>
          <p:cNvPr id="6" name="Immagine 5"/>
          <p:cNvPicPr>
            <a:picLocks noChangeAspect="1"/>
          </p:cNvPicPr>
          <p:nvPr/>
        </p:nvPicPr>
        <p:blipFill>
          <a:blip r:embed="rId3"/>
          <a:stretch>
            <a:fillRect/>
          </a:stretch>
        </p:blipFill>
        <p:spPr>
          <a:xfrm>
            <a:off x="6647689" y="1701078"/>
            <a:ext cx="5218464" cy="4522619"/>
          </a:xfrm>
          <a:prstGeom prst="rect">
            <a:avLst/>
          </a:prstGeom>
        </p:spPr>
      </p:pic>
      <p:sp>
        <p:nvSpPr>
          <p:cNvPr id="7" name="CasellaDiTesto 6"/>
          <p:cNvSpPr txBox="1"/>
          <p:nvPr/>
        </p:nvSpPr>
        <p:spPr>
          <a:xfrm>
            <a:off x="6952488" y="6364224"/>
            <a:ext cx="4706112" cy="369332"/>
          </a:xfrm>
          <a:prstGeom prst="rect">
            <a:avLst/>
          </a:prstGeom>
          <a:noFill/>
        </p:spPr>
        <p:txBody>
          <a:bodyPr wrap="square" rtlCol="0">
            <a:spAutoFit/>
          </a:bodyPr>
          <a:lstStyle/>
          <a:p>
            <a:r>
              <a:rPr lang="it-IT" dirty="0"/>
              <a:t>OECD (2021), </a:t>
            </a:r>
            <a:r>
              <a:rPr lang="it-IT" dirty="0" err="1">
                <a:hlinkClick r:id="rId4"/>
              </a:rPr>
              <a:t>Economic</a:t>
            </a:r>
            <a:r>
              <a:rPr lang="it-IT" dirty="0">
                <a:hlinkClick r:id="rId4"/>
              </a:rPr>
              <a:t> Outlook</a:t>
            </a:r>
            <a:r>
              <a:rPr lang="it-IT" dirty="0"/>
              <a:t>, March; </a:t>
            </a:r>
            <a:r>
              <a:rPr lang="it-IT" dirty="0">
                <a:hlinkClick r:id="rId5"/>
              </a:rPr>
              <a:t>2022</a:t>
            </a:r>
            <a:endParaRPr lang="en-US" dirty="0"/>
          </a:p>
        </p:txBody>
      </p:sp>
      <p:cxnSp>
        <p:nvCxnSpPr>
          <p:cNvPr id="9" name="Connettore diritto 8"/>
          <p:cNvCxnSpPr/>
          <p:nvPr/>
        </p:nvCxnSpPr>
        <p:spPr>
          <a:xfrm flipH="1">
            <a:off x="838200" y="3072384"/>
            <a:ext cx="5205984" cy="27433"/>
          </a:xfrm>
          <a:prstGeom prst="line">
            <a:avLst/>
          </a:prstGeom>
          <a:ln w="28575">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225744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L’interdipendenza dopo la crisi del 2008</a:t>
            </a:r>
            <a:endParaRPr lang="en-US" dirty="0"/>
          </a:p>
        </p:txBody>
      </p:sp>
      <p:sp>
        <p:nvSpPr>
          <p:cNvPr id="3" name="Segnaposto contenuto 2"/>
          <p:cNvSpPr>
            <a:spLocks noGrp="1"/>
          </p:cNvSpPr>
          <p:nvPr>
            <p:ph idx="1"/>
          </p:nvPr>
        </p:nvSpPr>
        <p:spPr/>
        <p:txBody>
          <a:bodyPr>
            <a:normAutofit fontScale="92500"/>
          </a:bodyPr>
          <a:lstStyle/>
          <a:p>
            <a:r>
              <a:rPr lang="it-IT" b="1" dirty="0"/>
              <a:t>I trattati europei configurano una dominanza monetaria </a:t>
            </a:r>
            <a:r>
              <a:rPr lang="it-IT" dirty="0"/>
              <a:t>nell’Eurozona, con una </a:t>
            </a:r>
            <a:r>
              <a:rPr lang="it-IT" b="1" dirty="0"/>
              <a:t>banca centrale indipendente </a:t>
            </a:r>
            <a:r>
              <a:rPr lang="it-IT" dirty="0"/>
              <a:t>e delle </a:t>
            </a:r>
            <a:r>
              <a:rPr lang="it-IT" b="1" dirty="0"/>
              <a:t>regole di bilancio</a:t>
            </a:r>
            <a:r>
              <a:rPr lang="it-IT" dirty="0"/>
              <a:t> volte a garantire la solvibilità degli stati membri e un </a:t>
            </a:r>
            <a:r>
              <a:rPr lang="it-IT" dirty="0">
                <a:solidFill>
                  <a:srgbClr val="FF0000"/>
                </a:solidFill>
              </a:rPr>
              <a:t>divieto per la BCE di finanziamento dei governi</a:t>
            </a:r>
            <a:r>
              <a:rPr lang="it-IT" dirty="0"/>
              <a:t>. </a:t>
            </a:r>
          </a:p>
          <a:p>
            <a:r>
              <a:rPr lang="it-IT" dirty="0"/>
              <a:t>Tuttavia le </a:t>
            </a:r>
            <a:r>
              <a:rPr lang="it-IT" b="1" dirty="0"/>
              <a:t>interazioni tra politica monetaria e politica di bilancio</a:t>
            </a:r>
            <a:r>
              <a:rPr lang="it-IT" dirty="0"/>
              <a:t> dirette oppure attraverso il sistema bancario, hanno parzialmente negato questi principi. </a:t>
            </a:r>
          </a:p>
          <a:p>
            <a:r>
              <a:rPr lang="it-IT" dirty="0"/>
              <a:t>La tensione si è manifestata chiaramente durante la </a:t>
            </a:r>
            <a:r>
              <a:rPr lang="it-IT" b="1" dirty="0"/>
              <a:t>crisi dell’Eurozona </a:t>
            </a:r>
            <a:r>
              <a:rPr lang="it-IT" dirty="0"/>
              <a:t>all’inizio degli anni 2010, quando </a:t>
            </a:r>
            <a:r>
              <a:rPr lang="it-IT" b="1" dirty="0"/>
              <a:t>le banche commerciali detenevano molti titoli del debito</a:t>
            </a:r>
            <a:r>
              <a:rPr lang="it-IT" dirty="0"/>
              <a:t> e il potenziale default di uno di questi paesi avrebbe causato fallimenti bancari e del sistema.</a:t>
            </a:r>
          </a:p>
        </p:txBody>
      </p:sp>
    </p:spTree>
    <p:extLst>
      <p:ext uri="{BB962C8B-B14F-4D97-AF65-F5344CB8AC3E}">
        <p14:creationId xmlns:p14="http://schemas.microsoft.com/office/powerpoint/2010/main" val="336759100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8CF9DA3-69B6-481F-B585-2F7A8B33FB14}"/>
              </a:ext>
            </a:extLst>
          </p:cNvPr>
          <p:cNvSpPr>
            <a:spLocks noGrp="1"/>
          </p:cNvSpPr>
          <p:nvPr>
            <p:ph type="title"/>
          </p:nvPr>
        </p:nvSpPr>
        <p:spPr>
          <a:xfrm>
            <a:off x="752341" y="257578"/>
            <a:ext cx="10515600" cy="853561"/>
          </a:xfrm>
        </p:spPr>
        <p:txBody>
          <a:bodyPr/>
          <a:lstStyle/>
          <a:p>
            <a:r>
              <a:rPr lang="it-IT" dirty="0"/>
              <a:t>E le previsioni attuali</a:t>
            </a:r>
          </a:p>
        </p:txBody>
      </p:sp>
      <p:pic>
        <p:nvPicPr>
          <p:cNvPr id="3" name="Immagine 2">
            <a:extLst>
              <a:ext uri="{FF2B5EF4-FFF2-40B4-BE49-F238E27FC236}">
                <a16:creationId xmlns:a16="http://schemas.microsoft.com/office/drawing/2014/main" id="{4CDDC2B6-5F7C-4578-8F1E-908D6A1B928E}"/>
              </a:ext>
            </a:extLst>
          </p:cNvPr>
          <p:cNvPicPr>
            <a:picLocks noChangeAspect="1"/>
          </p:cNvPicPr>
          <p:nvPr/>
        </p:nvPicPr>
        <p:blipFill>
          <a:blip r:embed="rId2"/>
          <a:stretch>
            <a:fillRect/>
          </a:stretch>
        </p:blipFill>
        <p:spPr>
          <a:xfrm>
            <a:off x="300507" y="1144119"/>
            <a:ext cx="10384665" cy="5713881"/>
          </a:xfrm>
          <a:prstGeom prst="rect">
            <a:avLst/>
          </a:prstGeom>
        </p:spPr>
      </p:pic>
    </p:spTree>
    <p:extLst>
      <p:ext uri="{BB962C8B-B14F-4D97-AF65-F5344CB8AC3E}">
        <p14:creationId xmlns:p14="http://schemas.microsoft.com/office/powerpoint/2010/main" val="118020920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Obiettivi finali, regole, efficacia della PM e coordinamento con la Politica di Bilancio</a:t>
            </a:r>
            <a:endParaRPr lang="en-US" dirty="0"/>
          </a:p>
        </p:txBody>
      </p:sp>
      <p:sp>
        <p:nvSpPr>
          <p:cNvPr id="4" name="Segnaposto testo 3"/>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6951040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dirty="0"/>
              <a:t>Probabilmente anche la globalizzazione ha avuto un effetto positivo, anche se il divario inflattivo tra paesi emergenti e paesi avanzati permane</a:t>
            </a:r>
            <a:endParaRPr lang="en-US" sz="3600" dirty="0"/>
          </a:p>
        </p:txBody>
      </p:sp>
      <p:pic>
        <p:nvPicPr>
          <p:cNvPr id="4" name="Immagine 3"/>
          <p:cNvPicPr>
            <a:picLocks noChangeAspect="1"/>
          </p:cNvPicPr>
          <p:nvPr/>
        </p:nvPicPr>
        <p:blipFill>
          <a:blip r:embed="rId2"/>
          <a:stretch>
            <a:fillRect/>
          </a:stretch>
        </p:blipFill>
        <p:spPr>
          <a:xfrm>
            <a:off x="2370200" y="2387304"/>
            <a:ext cx="6536055" cy="4301913"/>
          </a:xfrm>
          <a:prstGeom prst="rect">
            <a:avLst/>
          </a:prstGeom>
        </p:spPr>
      </p:pic>
      <p:sp>
        <p:nvSpPr>
          <p:cNvPr id="5" name="Rettangolo 4"/>
          <p:cNvSpPr/>
          <p:nvPr/>
        </p:nvSpPr>
        <p:spPr>
          <a:xfrm>
            <a:off x="2810255" y="1760327"/>
            <a:ext cx="6096000" cy="923330"/>
          </a:xfrm>
          <a:prstGeom prst="rect">
            <a:avLst/>
          </a:prstGeom>
        </p:spPr>
        <p:txBody>
          <a:bodyPr>
            <a:spAutoFit/>
          </a:bodyPr>
          <a:lstStyle/>
          <a:p>
            <a:r>
              <a:rPr lang="it-IT" b="1" dirty="0">
                <a:solidFill>
                  <a:srgbClr val="333333"/>
                </a:solidFill>
                <a:latin typeface="jaf-bernina-sans"/>
              </a:rPr>
              <a:t>Figura 4.4.1.</a:t>
            </a:r>
          </a:p>
          <a:p>
            <a:r>
              <a:rPr lang="it-IT" b="1" dirty="0">
                <a:solidFill>
                  <a:srgbClr val="333333"/>
                </a:solidFill>
                <a:latin typeface="Arial" panose="020B0604020202020204" pitchFamily="34" charset="0"/>
              </a:rPr>
              <a:t>Inflazione nei paesi avanzati, emergenti e in via di sviluppo 1996-2017 (% annua).</a:t>
            </a:r>
            <a:endParaRPr lang="it-IT" b="1" i="0" dirty="0">
              <a:solidFill>
                <a:srgbClr val="333333"/>
              </a:solidFill>
              <a:effectLst/>
              <a:latin typeface="Arial" panose="020B0604020202020204" pitchFamily="34" charset="0"/>
            </a:endParaRPr>
          </a:p>
        </p:txBody>
      </p:sp>
    </p:spTree>
    <p:extLst>
      <p:ext uri="{BB962C8B-B14F-4D97-AF65-F5344CB8AC3E}">
        <p14:creationId xmlns:p14="http://schemas.microsoft.com/office/powerpoint/2010/main" val="31789311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stabilità dei prezzi e la stabilità dell’output secondo la regola di Taylor</a:t>
            </a:r>
            <a:endParaRPr lang="en-US" dirty="0"/>
          </a:p>
        </p:txBody>
      </p:sp>
      <p:sp>
        <p:nvSpPr>
          <p:cNvPr id="3" name="Segnaposto contenuto 2"/>
          <p:cNvSpPr>
            <a:spLocks noGrp="1"/>
          </p:cNvSpPr>
          <p:nvPr>
            <p:ph idx="1"/>
          </p:nvPr>
        </p:nvSpPr>
        <p:spPr/>
        <p:txBody>
          <a:bodyPr>
            <a:normAutofit fontScale="77500" lnSpcReduction="20000"/>
          </a:bodyPr>
          <a:lstStyle/>
          <a:p>
            <a:r>
              <a:rPr lang="it-IT" dirty="0"/>
              <a:t>Nel comportamento delle BC non si tiene conto, come abbiamo visto, solo dell’inflazione</a:t>
            </a:r>
          </a:p>
          <a:p>
            <a:r>
              <a:rPr lang="it-IT" dirty="0"/>
              <a:t>John Taylor propone nel 1993 la lettura del comportamento di </a:t>
            </a:r>
            <a:r>
              <a:rPr lang="it-IT" dirty="0">
                <a:solidFill>
                  <a:srgbClr val="FF0000"/>
                </a:solidFill>
              </a:rPr>
              <a:t>fissazione dell’obiettivo intermedio della FED </a:t>
            </a:r>
            <a:r>
              <a:rPr lang="it-IT" dirty="0"/>
              <a:t>con una regola:</a:t>
            </a:r>
            <a:endParaRPr lang="en-US" dirty="0"/>
          </a:p>
          <a:p>
            <a:r>
              <a:rPr lang="en-US" dirty="0"/>
              <a:t>i</a:t>
            </a:r>
            <a:r>
              <a:rPr lang="en-US" baseline="-25000" dirty="0"/>
              <a:t>t</a:t>
            </a:r>
            <a:r>
              <a:rPr lang="en-US" dirty="0"/>
              <a:t>=r*+</a:t>
            </a:r>
            <a:r>
              <a:rPr lang="el-GR" dirty="0"/>
              <a:t>π</a:t>
            </a:r>
            <a:r>
              <a:rPr lang="en-US" baseline="-25000" dirty="0"/>
              <a:t>t</a:t>
            </a:r>
            <a:r>
              <a:rPr lang="en-US" dirty="0"/>
              <a:t>+0,5(</a:t>
            </a:r>
            <a:r>
              <a:rPr lang="el-GR" dirty="0"/>
              <a:t>π</a:t>
            </a:r>
            <a:r>
              <a:rPr lang="en-US" baseline="-25000" dirty="0"/>
              <a:t>t</a:t>
            </a:r>
            <a:r>
              <a:rPr lang="en-US" dirty="0"/>
              <a:t>−</a:t>
            </a:r>
            <a:r>
              <a:rPr lang="el-GR" dirty="0"/>
              <a:t>π</a:t>
            </a:r>
            <a:r>
              <a:rPr lang="it-IT" dirty="0"/>
              <a:t>*</a:t>
            </a:r>
            <a:r>
              <a:rPr lang="el-GR" dirty="0"/>
              <a:t>)+0,5(</a:t>
            </a:r>
            <a:r>
              <a:rPr lang="en-US" dirty="0" err="1"/>
              <a:t>y</a:t>
            </a:r>
            <a:r>
              <a:rPr lang="en-US" baseline="-25000" dirty="0" err="1"/>
              <a:t>t</a:t>
            </a:r>
            <a:r>
              <a:rPr lang="en-US" dirty="0"/>
              <a:t>−y*)</a:t>
            </a:r>
          </a:p>
          <a:p>
            <a:r>
              <a:rPr lang="it-IT" dirty="0"/>
              <a:t>Vale a dire, i tassi d’interesse di breve termine vengono fissati dalla FED sulla base del </a:t>
            </a:r>
            <a:r>
              <a:rPr lang="it-IT" dirty="0">
                <a:solidFill>
                  <a:srgbClr val="FF0000"/>
                </a:solidFill>
              </a:rPr>
              <a:t>tasso d’interesse reale naturale </a:t>
            </a:r>
            <a:r>
              <a:rPr lang="it-IT" dirty="0"/>
              <a:t>(r*), </a:t>
            </a:r>
            <a:r>
              <a:rPr lang="it-IT" dirty="0">
                <a:solidFill>
                  <a:srgbClr val="FF0000"/>
                </a:solidFill>
              </a:rPr>
              <a:t>dell’inflazione corrente e della sua deviazione dal target inflazionistico</a:t>
            </a:r>
            <a:r>
              <a:rPr lang="it-IT" dirty="0"/>
              <a:t> (</a:t>
            </a:r>
            <a:r>
              <a:rPr lang="el-GR" dirty="0"/>
              <a:t>π</a:t>
            </a:r>
            <a:r>
              <a:rPr lang="it-IT" dirty="0"/>
              <a:t>*) e nella stessa proporzione (0,5) della deviazione dell’output corrente dal suo trend (</a:t>
            </a:r>
            <a:r>
              <a:rPr lang="it-IT" dirty="0">
                <a:solidFill>
                  <a:srgbClr val="FF0000"/>
                </a:solidFill>
              </a:rPr>
              <a:t>output gap</a:t>
            </a:r>
            <a:r>
              <a:rPr lang="it-IT" dirty="0"/>
              <a:t>)</a:t>
            </a:r>
          </a:p>
          <a:p>
            <a:r>
              <a:rPr lang="it-IT" dirty="0"/>
              <a:t>In pratica i è il tasso sui </a:t>
            </a:r>
            <a:r>
              <a:rPr lang="it-IT" dirty="0" err="1">
                <a:solidFill>
                  <a:srgbClr val="FF0000"/>
                </a:solidFill>
              </a:rPr>
              <a:t>federal</a:t>
            </a:r>
            <a:r>
              <a:rPr lang="it-IT" dirty="0">
                <a:solidFill>
                  <a:srgbClr val="FF0000"/>
                </a:solidFill>
              </a:rPr>
              <a:t> funds</a:t>
            </a:r>
            <a:r>
              <a:rPr lang="it-IT" dirty="0"/>
              <a:t>, </a:t>
            </a:r>
            <a:r>
              <a:rPr lang="el-GR" dirty="0"/>
              <a:t>π</a:t>
            </a:r>
            <a:r>
              <a:rPr lang="en-US" baseline="-25000" dirty="0"/>
              <a:t>t</a:t>
            </a:r>
            <a:r>
              <a:rPr lang="it-IT" dirty="0"/>
              <a:t> è il tasso di inflazione dei precedenti quattro trimestri, </a:t>
            </a:r>
            <a:r>
              <a:rPr lang="el-GR" dirty="0"/>
              <a:t>π</a:t>
            </a:r>
            <a:r>
              <a:rPr lang="it-IT" dirty="0"/>
              <a:t>* è l’inflazione obiettivo, fissata al 2%, </a:t>
            </a:r>
            <a:r>
              <a:rPr lang="en-US" dirty="0" err="1"/>
              <a:t>y</a:t>
            </a:r>
            <a:r>
              <a:rPr lang="en-US" baseline="-25000" dirty="0" err="1"/>
              <a:t>t</a:t>
            </a:r>
            <a:r>
              <a:rPr lang="it-IT" dirty="0"/>
              <a:t> è la crescita realizzata e </a:t>
            </a:r>
            <a:r>
              <a:rPr lang="en-US" dirty="0"/>
              <a:t>y*</a:t>
            </a:r>
            <a:r>
              <a:rPr lang="it-IT" dirty="0"/>
              <a:t> è la crescita potenziale. Se inflazione e crescita sono al loro potenziale il tasso nominale deve essere al 4%, quindi un tasso reale (r*) del 2%.</a:t>
            </a:r>
          </a:p>
          <a:p>
            <a:r>
              <a:rPr lang="it-IT" dirty="0"/>
              <a:t>Questa regola si è dimostrata valida per molte banche centrali, anche se con pesi dei target diversi, ed è utile per valutare l’orientamento della PM nei singoli paesi e per confrontarli tra loro</a:t>
            </a:r>
            <a:endParaRPr lang="en-US" dirty="0"/>
          </a:p>
        </p:txBody>
      </p:sp>
    </p:spTree>
    <p:extLst>
      <p:ext uri="{BB962C8B-B14F-4D97-AF65-F5344CB8AC3E}">
        <p14:creationId xmlns:p14="http://schemas.microsoft.com/office/powerpoint/2010/main" val="132968659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di Taylor e la PM della FED</a:t>
            </a:r>
            <a:endParaRPr lang="en-US" dirty="0"/>
          </a:p>
        </p:txBody>
      </p:sp>
      <p:sp>
        <p:nvSpPr>
          <p:cNvPr id="3" name="Segnaposto contenuto 2"/>
          <p:cNvSpPr>
            <a:spLocks noGrp="1"/>
          </p:cNvSpPr>
          <p:nvPr>
            <p:ph idx="1"/>
          </p:nvPr>
        </p:nvSpPr>
        <p:spPr>
          <a:xfrm>
            <a:off x="556098" y="1611615"/>
            <a:ext cx="5089614" cy="4915643"/>
          </a:xfrm>
        </p:spPr>
        <p:txBody>
          <a:bodyPr>
            <a:noAutofit/>
          </a:bodyPr>
          <a:lstStyle/>
          <a:p>
            <a:r>
              <a:rPr lang="it-IT" sz="1600" dirty="0"/>
              <a:t>Si nota che anche a confronto con la TR la politica monetaria della Fed negli anni pre-crisi appare oltremodo espansiva. </a:t>
            </a:r>
          </a:p>
          <a:p>
            <a:r>
              <a:rPr lang="it-IT" sz="1600" dirty="0"/>
              <a:t>Se dal 1994 al 2001 i due tassi erano stati simili, dal secondo trimestre del 2001 al secondo trimestre 2006 il tasso della Fed è stato sistematicamente più basso e la differenza è arrivata a quasi tre punti nel 2003. Inoltre, il tasso minimo individuato dalla TR nel periodo 2002-2005 è stato del 3,25 mentre la Fed si spinse molto più in basso, con tassi vicini all’1 per cento. </a:t>
            </a:r>
          </a:p>
          <a:p>
            <a:r>
              <a:rPr lang="it-IT" sz="1600" dirty="0"/>
              <a:t>Anche la TR supporta l’idea di una fase eccessivamente espansiva negli anni pre-crisi. Possiamo comprendere meglio questa differenza di comportamento se stimiamo la Taylor </a:t>
            </a:r>
            <a:r>
              <a:rPr lang="it-IT" sz="1600" dirty="0" err="1"/>
              <a:t>Rule</a:t>
            </a:r>
            <a:r>
              <a:rPr lang="it-IT" sz="1600" dirty="0"/>
              <a:t> attraverso una semplice elaborazione econometrica. </a:t>
            </a:r>
          </a:p>
          <a:p>
            <a:r>
              <a:rPr lang="it-IT" sz="1600" dirty="0"/>
              <a:t>Seppur vi siano diverse cautele da seguire nello stimare in modo semplice la Regola di Taylor [cfr. </a:t>
            </a:r>
            <a:r>
              <a:rPr lang="it-IT" sz="1600" dirty="0" err="1"/>
              <a:t>Österholm</a:t>
            </a:r>
            <a:r>
              <a:rPr lang="it-IT" sz="1600" dirty="0"/>
              <a:t>, P. (2005). The Taylor </a:t>
            </a:r>
            <a:r>
              <a:rPr lang="it-IT" sz="1600" dirty="0" err="1"/>
              <a:t>Rule</a:t>
            </a:r>
            <a:r>
              <a:rPr lang="it-IT" sz="1600" dirty="0"/>
              <a:t>: a </a:t>
            </a:r>
            <a:r>
              <a:rPr lang="it-IT" sz="1600" dirty="0" err="1"/>
              <a:t>spurious</a:t>
            </a:r>
            <a:r>
              <a:rPr lang="it-IT" sz="1600" dirty="0"/>
              <a:t> </a:t>
            </a:r>
            <a:r>
              <a:rPr lang="it-IT" sz="1600" dirty="0" err="1"/>
              <a:t>regression</a:t>
            </a:r>
            <a:r>
              <a:rPr lang="it-IT" sz="1600" dirty="0"/>
              <a:t>?, </a:t>
            </a:r>
            <a:r>
              <a:rPr lang="it-IT" sz="1600" dirty="0" err="1"/>
              <a:t>Bullettin</a:t>
            </a:r>
            <a:r>
              <a:rPr lang="it-IT" sz="1600" dirty="0"/>
              <a:t> of </a:t>
            </a:r>
            <a:r>
              <a:rPr lang="it-IT" sz="1600" dirty="0" err="1"/>
              <a:t>Economic</a:t>
            </a:r>
            <a:r>
              <a:rPr lang="it-IT" sz="1600" dirty="0"/>
              <a:t> </a:t>
            </a:r>
            <a:r>
              <a:rPr lang="it-IT" sz="1600" dirty="0" err="1"/>
              <a:t>Research</a:t>
            </a:r>
            <a:r>
              <a:rPr lang="it-IT" sz="1600" dirty="0"/>
              <a:t>, 57, 217-247] </a:t>
            </a:r>
            <a:r>
              <a:rPr lang="it-IT" sz="1600" dirty="0">
                <a:solidFill>
                  <a:srgbClr val="FF0000"/>
                </a:solidFill>
              </a:rPr>
              <a:t>ciò che deduciamo è che la Fed è una banca centrale molto più attiva di quanto prescrive la regola di Taylor</a:t>
            </a:r>
            <a:r>
              <a:rPr lang="it-IT" sz="1600" dirty="0"/>
              <a:t>. </a:t>
            </a:r>
            <a:endParaRPr lang="en-US" sz="1600" dirty="0"/>
          </a:p>
        </p:txBody>
      </p:sp>
      <p:pic>
        <p:nvPicPr>
          <p:cNvPr id="4" name="Immagine 3"/>
          <p:cNvPicPr>
            <a:picLocks noChangeAspect="1"/>
          </p:cNvPicPr>
          <p:nvPr/>
        </p:nvPicPr>
        <p:blipFill>
          <a:blip r:embed="rId2"/>
          <a:stretch>
            <a:fillRect/>
          </a:stretch>
        </p:blipFill>
        <p:spPr>
          <a:xfrm>
            <a:off x="5927814" y="2259842"/>
            <a:ext cx="6114601" cy="2766334"/>
          </a:xfrm>
          <a:prstGeom prst="rect">
            <a:avLst/>
          </a:prstGeom>
        </p:spPr>
      </p:pic>
      <p:sp>
        <p:nvSpPr>
          <p:cNvPr id="5" name="Ovale 4">
            <a:extLst>
              <a:ext uri="{FF2B5EF4-FFF2-40B4-BE49-F238E27FC236}">
                <a16:creationId xmlns:a16="http://schemas.microsoft.com/office/drawing/2014/main" id="{352CB2C8-589B-4852-9ACC-F9B7CBC5FD75}"/>
              </a:ext>
            </a:extLst>
          </p:cNvPr>
          <p:cNvSpPr/>
          <p:nvPr/>
        </p:nvSpPr>
        <p:spPr>
          <a:xfrm>
            <a:off x="9333225" y="2326783"/>
            <a:ext cx="1369119" cy="1927538"/>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cxnSp>
        <p:nvCxnSpPr>
          <p:cNvPr id="7" name="Connettore 2 6">
            <a:extLst>
              <a:ext uri="{FF2B5EF4-FFF2-40B4-BE49-F238E27FC236}">
                <a16:creationId xmlns:a16="http://schemas.microsoft.com/office/drawing/2014/main" id="{696BA037-76E1-4C22-9373-E9338A8F337B}"/>
              </a:ext>
            </a:extLst>
          </p:cNvPr>
          <p:cNvCxnSpPr/>
          <p:nvPr/>
        </p:nvCxnSpPr>
        <p:spPr>
          <a:xfrm flipH="1">
            <a:off x="7199290" y="2683099"/>
            <a:ext cx="2245217" cy="240405"/>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cxnSp>
        <p:nvCxnSpPr>
          <p:cNvPr id="9" name="Connettore 2 8">
            <a:extLst>
              <a:ext uri="{FF2B5EF4-FFF2-40B4-BE49-F238E27FC236}">
                <a16:creationId xmlns:a16="http://schemas.microsoft.com/office/drawing/2014/main" id="{3A145089-766E-41F3-A396-E6EAC2DC11CB}"/>
              </a:ext>
            </a:extLst>
          </p:cNvPr>
          <p:cNvCxnSpPr/>
          <p:nvPr/>
        </p:nvCxnSpPr>
        <p:spPr>
          <a:xfrm>
            <a:off x="10569262" y="2695977"/>
            <a:ext cx="897228" cy="656823"/>
          </a:xfrm>
          <a:prstGeom prst="straightConnector1">
            <a:avLst/>
          </a:prstGeom>
          <a:ln>
            <a:tailEnd type="triangle"/>
          </a:ln>
        </p:spPr>
        <p:style>
          <a:lnRef idx="3">
            <a:schemeClr val="accent2"/>
          </a:lnRef>
          <a:fillRef idx="0">
            <a:schemeClr val="accent2"/>
          </a:fillRef>
          <a:effectRef idx="2">
            <a:schemeClr val="accent2"/>
          </a:effectRef>
          <a:fontRef idx="minor">
            <a:schemeClr val="tx1"/>
          </a:fontRef>
        </p:style>
      </p:cxnSp>
    </p:spTree>
    <p:extLst>
      <p:ext uri="{BB962C8B-B14F-4D97-AF65-F5344CB8AC3E}">
        <p14:creationId xmlns:p14="http://schemas.microsoft.com/office/powerpoint/2010/main" val="187597062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fontScale="90000"/>
          </a:bodyPr>
          <a:lstStyle/>
          <a:p>
            <a:r>
              <a:rPr lang="it-IT" dirty="0"/>
              <a:t>Le teorie della PM: perché oggi si usa il tasso d’interesse ottimale come obiettivo intermedio?</a:t>
            </a:r>
            <a:endParaRPr lang="en-US" dirty="0"/>
          </a:p>
        </p:txBody>
      </p:sp>
      <p:sp>
        <p:nvSpPr>
          <p:cNvPr id="3" name="Segnaposto contenuto 2"/>
          <p:cNvSpPr>
            <a:spLocks noGrp="1"/>
          </p:cNvSpPr>
          <p:nvPr>
            <p:ph idx="1"/>
          </p:nvPr>
        </p:nvSpPr>
        <p:spPr>
          <a:xfrm>
            <a:off x="838200" y="1825624"/>
            <a:ext cx="10515600" cy="4486275"/>
          </a:xfrm>
        </p:spPr>
        <p:txBody>
          <a:bodyPr>
            <a:normAutofit fontScale="70000" lnSpcReduction="20000"/>
          </a:bodyPr>
          <a:lstStyle/>
          <a:p>
            <a:r>
              <a:rPr lang="it-IT" dirty="0"/>
              <a:t>Il legame tra crescita monetaria e inflazione nel breve periodo nella Teoria Quantitativa della Moneta oggi è molto debole, inoltre la liberalizzazione e le innovazioni finanziarie hanno reso difficile il controllo degli aggregati monetari</a:t>
            </a:r>
          </a:p>
          <a:p>
            <a:r>
              <a:rPr lang="it-IT" dirty="0"/>
              <a:t>Oggi la BC adotta un approccio </a:t>
            </a:r>
            <a:r>
              <a:rPr lang="it-IT" i="1" dirty="0" err="1">
                <a:solidFill>
                  <a:srgbClr val="FF0000"/>
                </a:solidFill>
              </a:rPr>
              <a:t>forward</a:t>
            </a:r>
            <a:r>
              <a:rPr lang="it-IT" i="1" dirty="0">
                <a:solidFill>
                  <a:srgbClr val="FF0000"/>
                </a:solidFill>
              </a:rPr>
              <a:t> </a:t>
            </a:r>
            <a:r>
              <a:rPr lang="it-IT" i="1" dirty="0" err="1">
                <a:solidFill>
                  <a:srgbClr val="FF0000"/>
                </a:solidFill>
              </a:rPr>
              <a:t>looking</a:t>
            </a:r>
            <a:r>
              <a:rPr lang="it-IT" i="1" dirty="0">
                <a:solidFill>
                  <a:srgbClr val="FF0000"/>
                </a:solidFill>
              </a:rPr>
              <a:t> </a:t>
            </a:r>
            <a:r>
              <a:rPr lang="it-IT" i="1" dirty="0"/>
              <a:t>(</a:t>
            </a:r>
            <a:r>
              <a:rPr lang="pt-BR" dirty="0"/>
              <a:t>Clarida, Galí e Gertler [1999] ) </a:t>
            </a:r>
            <a:r>
              <a:rPr lang="it-IT" dirty="0"/>
              <a:t>nel fissare il tasso d’interesse a breve con agenti che presentano </a:t>
            </a:r>
            <a:r>
              <a:rPr lang="it-IT" u="sng" dirty="0"/>
              <a:t>aspettative razionali</a:t>
            </a:r>
            <a:r>
              <a:rPr lang="it-IT" dirty="0"/>
              <a:t>, </a:t>
            </a:r>
            <a:r>
              <a:rPr lang="it-IT" u="sng" dirty="0"/>
              <a:t>rigidità nominali</a:t>
            </a:r>
            <a:r>
              <a:rPr lang="it-IT" dirty="0"/>
              <a:t>* e con </a:t>
            </a:r>
            <a:r>
              <a:rPr lang="it-IT" u="sng" dirty="0"/>
              <a:t>obiettivi ottimizzanti </a:t>
            </a:r>
            <a:r>
              <a:rPr lang="it-IT" dirty="0">
                <a:solidFill>
                  <a:srgbClr val="FF0000"/>
                </a:solidFill>
              </a:rPr>
              <a:t>nel mantenere il tasso d’inflazione futuro e l’output gap futuro attesi aderenti all’obiettivo fissato</a:t>
            </a:r>
            <a:r>
              <a:rPr lang="it-IT" dirty="0"/>
              <a:t> (</a:t>
            </a:r>
            <a:r>
              <a:rPr lang="it-IT" b="1" dirty="0"/>
              <a:t>tasso d’interesse ottimale</a:t>
            </a:r>
            <a:r>
              <a:rPr lang="it-IT" dirty="0"/>
              <a:t>): si tratta dell’</a:t>
            </a:r>
            <a:r>
              <a:rPr lang="it-IT" dirty="0" err="1">
                <a:solidFill>
                  <a:srgbClr val="FF0000"/>
                </a:solidFill>
              </a:rPr>
              <a:t>inflation</a:t>
            </a:r>
            <a:r>
              <a:rPr lang="it-IT" dirty="0">
                <a:solidFill>
                  <a:srgbClr val="FF0000"/>
                </a:solidFill>
              </a:rPr>
              <a:t> </a:t>
            </a:r>
            <a:r>
              <a:rPr lang="it-IT" dirty="0" err="1">
                <a:solidFill>
                  <a:srgbClr val="FF0000"/>
                </a:solidFill>
              </a:rPr>
              <a:t>targeting</a:t>
            </a:r>
            <a:endParaRPr lang="it-IT" dirty="0">
              <a:solidFill>
                <a:srgbClr val="FF0000"/>
              </a:solidFill>
            </a:endParaRPr>
          </a:p>
          <a:p>
            <a:r>
              <a:rPr lang="it-IT" dirty="0"/>
              <a:t>La trasmissione della PM avviene con ritardo, come già osservato, per cui è più logico che il controllo possa essere effettivo sui valori di medio periodo</a:t>
            </a:r>
          </a:p>
          <a:p>
            <a:r>
              <a:rPr lang="it-IT" dirty="0"/>
              <a:t>Quando può agire la BC? Essendo l’output gap inversamente proporzionale alle variazioni di </a:t>
            </a:r>
            <a:r>
              <a:rPr lang="it-IT" b="1" dirty="0"/>
              <a:t>r</a:t>
            </a:r>
            <a:r>
              <a:rPr lang="it-IT" dirty="0"/>
              <a:t> e positivamente correlato a quelle di </a:t>
            </a:r>
            <a:r>
              <a:rPr lang="el-GR" b="1" dirty="0">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l’intervento della BC è coerente con gli shock sulla domanda e dovrebbe controbilanciare completamente gli shock</a:t>
            </a:r>
            <a:r>
              <a:rPr lang="it-IT" dirty="0">
                <a:latin typeface="Arial" panose="020B0604020202020204" pitchFamily="34" charset="0"/>
                <a:cs typeface="Arial" panose="020B0604020202020204" pitchFamily="34" charset="0"/>
              </a:rPr>
              <a:t>.</a:t>
            </a:r>
          </a:p>
          <a:p>
            <a:r>
              <a:rPr lang="it-IT" dirty="0">
                <a:latin typeface="Arial" panose="020B0604020202020204" pitchFamily="34" charset="0"/>
                <a:cs typeface="Arial" panose="020B0604020202020204" pitchFamily="34" charset="0"/>
              </a:rPr>
              <a:t>Al contrario, </a:t>
            </a:r>
            <a:r>
              <a:rPr lang="it-IT" u="sng" dirty="0">
                <a:latin typeface="Arial" panose="020B0604020202020204" pitchFamily="34" charset="0"/>
                <a:cs typeface="Arial" panose="020B0604020202020204" pitchFamily="34" charset="0"/>
              </a:rPr>
              <a:t>con gli shock sull’offerta</a:t>
            </a:r>
            <a:r>
              <a:rPr lang="it-IT" dirty="0">
                <a:latin typeface="Arial" panose="020B0604020202020204" pitchFamily="34" charset="0"/>
                <a:cs typeface="Arial" panose="020B0604020202020204" pitchFamily="34" charset="0"/>
              </a:rPr>
              <a:t> </a:t>
            </a:r>
            <a:r>
              <a:rPr lang="it-IT" dirty="0">
                <a:solidFill>
                  <a:srgbClr val="FF0000"/>
                </a:solidFill>
                <a:latin typeface="Arial" panose="020B0604020202020204" pitchFamily="34" charset="0"/>
                <a:cs typeface="Arial" panose="020B0604020202020204" pitchFamily="34" charset="0"/>
              </a:rPr>
              <a:t>la BC dovrebbe intervenire in modo parziale</a:t>
            </a:r>
            <a:r>
              <a:rPr lang="it-IT" dirty="0">
                <a:latin typeface="Arial" panose="020B0604020202020204" pitchFamily="34" charset="0"/>
                <a:cs typeface="Arial" panose="020B0604020202020204" pitchFamily="34" charset="0"/>
              </a:rPr>
              <a:t>, proprio perché il suo intervento fa variare in senso opposto inflazione e output gap (manovra dei tassi </a:t>
            </a:r>
            <a:r>
              <a:rPr lang="it-IT" dirty="0">
                <a:latin typeface="Arial" panose="020B0604020202020204" pitchFamily="34" charset="0"/>
                <a:cs typeface="Arial" panose="020B0604020202020204" pitchFamily="34" charset="0"/>
                <a:hlinkClick r:id="rId2"/>
              </a:rPr>
              <a:t>BCE</a:t>
            </a:r>
            <a:r>
              <a:rPr lang="it-IT" dirty="0">
                <a:latin typeface="Arial" panose="020B0604020202020204" pitchFamily="34" charset="0"/>
                <a:cs typeface="Arial" panose="020B0604020202020204" pitchFamily="34" charset="0"/>
              </a:rPr>
              <a:t> autunno 2008, p. 37-38) </a:t>
            </a:r>
          </a:p>
          <a:p>
            <a:r>
              <a:rPr lang="it-IT" dirty="0">
                <a:latin typeface="Arial" panose="020B0604020202020204" pitchFamily="34" charset="0"/>
                <a:cs typeface="Arial" panose="020B0604020202020204" pitchFamily="34" charset="0"/>
              </a:rPr>
              <a:t>Il problema di un modello di questo tipo è che i mercati finanziari funzionano perfettamente, ma è l’esatto contrario di quello che è accaduto nella crisi del 2007</a:t>
            </a:r>
            <a:endParaRPr lang="en-US" dirty="0"/>
          </a:p>
        </p:txBody>
      </p:sp>
      <p:sp>
        <p:nvSpPr>
          <p:cNvPr id="4" name="Rettangolo 3"/>
          <p:cNvSpPr/>
          <p:nvPr/>
        </p:nvSpPr>
        <p:spPr>
          <a:xfrm>
            <a:off x="612386" y="6311900"/>
            <a:ext cx="6050824" cy="369332"/>
          </a:xfrm>
          <a:prstGeom prst="rect">
            <a:avLst/>
          </a:prstGeom>
        </p:spPr>
        <p:txBody>
          <a:bodyPr wrap="none">
            <a:spAutoFit/>
          </a:bodyPr>
          <a:lstStyle/>
          <a:p>
            <a:r>
              <a:rPr lang="it-IT" dirty="0"/>
              <a:t>(*) informazione asimmetrica, contratti di durata e menu </a:t>
            </a:r>
            <a:r>
              <a:rPr lang="it-IT" dirty="0" err="1"/>
              <a:t>costs</a:t>
            </a:r>
            <a:endParaRPr lang="en-US" dirty="0"/>
          </a:p>
        </p:txBody>
      </p:sp>
    </p:spTree>
    <p:extLst>
      <p:ext uri="{BB962C8B-B14F-4D97-AF65-F5344CB8AC3E}">
        <p14:creationId xmlns:p14="http://schemas.microsoft.com/office/powerpoint/2010/main" val="156850362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6B3A4DA4-D101-4C4F-B641-DDAAEA99B682}"/>
              </a:ext>
            </a:extLst>
          </p:cNvPr>
          <p:cNvSpPr>
            <a:spLocks noGrp="1"/>
          </p:cNvSpPr>
          <p:nvPr>
            <p:ph type="title"/>
          </p:nvPr>
        </p:nvSpPr>
        <p:spPr/>
        <p:txBody>
          <a:bodyPr/>
          <a:lstStyle/>
          <a:p>
            <a:r>
              <a:rPr lang="it-IT" dirty="0"/>
              <a:t>Occorre tener conto anche delle interazioni con i principali indicatori macroeconomici</a:t>
            </a:r>
          </a:p>
        </p:txBody>
      </p:sp>
      <p:pic>
        <p:nvPicPr>
          <p:cNvPr id="5" name="Immagine 4">
            <a:extLst>
              <a:ext uri="{FF2B5EF4-FFF2-40B4-BE49-F238E27FC236}">
                <a16:creationId xmlns:a16="http://schemas.microsoft.com/office/drawing/2014/main" id="{19209F61-6FAD-4683-87B5-CF7ADE293F6A}"/>
              </a:ext>
            </a:extLst>
          </p:cNvPr>
          <p:cNvPicPr>
            <a:picLocks noChangeAspect="1"/>
          </p:cNvPicPr>
          <p:nvPr/>
        </p:nvPicPr>
        <p:blipFill>
          <a:blip r:embed="rId2"/>
          <a:stretch>
            <a:fillRect/>
          </a:stretch>
        </p:blipFill>
        <p:spPr>
          <a:xfrm>
            <a:off x="342293" y="2200644"/>
            <a:ext cx="5624237" cy="3032472"/>
          </a:xfrm>
          <a:prstGeom prst="rect">
            <a:avLst/>
          </a:prstGeom>
        </p:spPr>
      </p:pic>
      <p:pic>
        <p:nvPicPr>
          <p:cNvPr id="6" name="Immagine 5">
            <a:extLst>
              <a:ext uri="{FF2B5EF4-FFF2-40B4-BE49-F238E27FC236}">
                <a16:creationId xmlns:a16="http://schemas.microsoft.com/office/drawing/2014/main" id="{BF4B9D86-A8AA-4B73-86E1-6AADAE5C390B}"/>
              </a:ext>
            </a:extLst>
          </p:cNvPr>
          <p:cNvPicPr>
            <a:picLocks noChangeAspect="1"/>
          </p:cNvPicPr>
          <p:nvPr/>
        </p:nvPicPr>
        <p:blipFill>
          <a:blip r:embed="rId3"/>
          <a:stretch>
            <a:fillRect/>
          </a:stretch>
        </p:blipFill>
        <p:spPr>
          <a:xfrm>
            <a:off x="5890946" y="2134576"/>
            <a:ext cx="5687161" cy="3506370"/>
          </a:xfrm>
          <a:prstGeom prst="rect">
            <a:avLst/>
          </a:prstGeom>
        </p:spPr>
      </p:pic>
      <p:sp>
        <p:nvSpPr>
          <p:cNvPr id="7" name="CasellaDiTesto 6">
            <a:extLst>
              <a:ext uri="{FF2B5EF4-FFF2-40B4-BE49-F238E27FC236}">
                <a16:creationId xmlns:a16="http://schemas.microsoft.com/office/drawing/2014/main" id="{49915E1C-8749-4DB9-A6BF-C66944536B4D}"/>
              </a:ext>
            </a:extLst>
          </p:cNvPr>
          <p:cNvSpPr txBox="1"/>
          <p:nvPr/>
        </p:nvSpPr>
        <p:spPr>
          <a:xfrm>
            <a:off x="4760890" y="5915695"/>
            <a:ext cx="1850265" cy="646331"/>
          </a:xfrm>
          <a:prstGeom prst="rect">
            <a:avLst/>
          </a:prstGeom>
        </p:spPr>
        <p:style>
          <a:lnRef idx="2">
            <a:schemeClr val="accent2">
              <a:shade val="50000"/>
            </a:schemeClr>
          </a:lnRef>
          <a:fillRef idx="1">
            <a:schemeClr val="accent2"/>
          </a:fillRef>
          <a:effectRef idx="0">
            <a:schemeClr val="accent2"/>
          </a:effectRef>
          <a:fontRef idx="minor">
            <a:schemeClr val="lt1"/>
          </a:fontRef>
        </p:style>
        <p:txBody>
          <a:bodyPr wrap="square" rtlCol="0">
            <a:spAutoFit/>
          </a:bodyPr>
          <a:lstStyle/>
          <a:p>
            <a:r>
              <a:rPr lang="it-IT" b="1" dirty="0"/>
              <a:t>Fasi di recessione dell’Eurozona</a:t>
            </a:r>
          </a:p>
        </p:txBody>
      </p:sp>
      <p:cxnSp>
        <p:nvCxnSpPr>
          <p:cNvPr id="9" name="Connettore 2 8">
            <a:extLst>
              <a:ext uri="{FF2B5EF4-FFF2-40B4-BE49-F238E27FC236}">
                <a16:creationId xmlns:a16="http://schemas.microsoft.com/office/drawing/2014/main" id="{A7640D67-130E-4F7B-8833-98D70EA70EA6}"/>
              </a:ext>
            </a:extLst>
          </p:cNvPr>
          <p:cNvCxnSpPr>
            <a:stCxn id="7" idx="1"/>
          </p:cNvCxnSpPr>
          <p:nvPr/>
        </p:nvCxnSpPr>
        <p:spPr>
          <a:xfrm flipH="1" flipV="1">
            <a:off x="2627290" y="4928315"/>
            <a:ext cx="2133600" cy="131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0" name="Connettore 2 9">
            <a:extLst>
              <a:ext uri="{FF2B5EF4-FFF2-40B4-BE49-F238E27FC236}">
                <a16:creationId xmlns:a16="http://schemas.microsoft.com/office/drawing/2014/main" id="{1158BC6B-C414-472D-8554-0E1E6DD85DC8}"/>
              </a:ext>
            </a:extLst>
          </p:cNvPr>
          <p:cNvCxnSpPr>
            <a:cxnSpLocks/>
          </p:cNvCxnSpPr>
          <p:nvPr/>
        </p:nvCxnSpPr>
        <p:spPr>
          <a:xfrm flipV="1">
            <a:off x="6641206" y="4846750"/>
            <a:ext cx="2829059" cy="159698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ttore 2 10">
            <a:extLst>
              <a:ext uri="{FF2B5EF4-FFF2-40B4-BE49-F238E27FC236}">
                <a16:creationId xmlns:a16="http://schemas.microsoft.com/office/drawing/2014/main" id="{362E0B79-15D2-4F7B-B153-DEE51CE807C5}"/>
              </a:ext>
            </a:extLst>
          </p:cNvPr>
          <p:cNvCxnSpPr>
            <a:cxnSpLocks/>
          </p:cNvCxnSpPr>
          <p:nvPr/>
        </p:nvCxnSpPr>
        <p:spPr>
          <a:xfrm flipV="1">
            <a:off x="6316476" y="4810856"/>
            <a:ext cx="1935051" cy="121335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2" name="Connettore 2 11">
            <a:extLst>
              <a:ext uri="{FF2B5EF4-FFF2-40B4-BE49-F238E27FC236}">
                <a16:creationId xmlns:a16="http://schemas.microsoft.com/office/drawing/2014/main" id="{9D5C276C-4E27-423A-B84B-B9F0BFEC7AAD}"/>
              </a:ext>
            </a:extLst>
          </p:cNvPr>
          <p:cNvCxnSpPr/>
          <p:nvPr/>
        </p:nvCxnSpPr>
        <p:spPr>
          <a:xfrm flipH="1" flipV="1">
            <a:off x="3770290" y="4909950"/>
            <a:ext cx="2133600" cy="1310546"/>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7" name="CasellaDiTesto 16">
            <a:extLst>
              <a:ext uri="{FF2B5EF4-FFF2-40B4-BE49-F238E27FC236}">
                <a16:creationId xmlns:a16="http://schemas.microsoft.com/office/drawing/2014/main" id="{A3027E61-811F-4515-9AB3-694D307A6EDE}"/>
              </a:ext>
            </a:extLst>
          </p:cNvPr>
          <p:cNvSpPr txBox="1"/>
          <p:nvPr/>
        </p:nvSpPr>
        <p:spPr>
          <a:xfrm>
            <a:off x="443710" y="5855594"/>
            <a:ext cx="3130639" cy="738664"/>
          </a:xfrm>
          <a:prstGeom prst="rect">
            <a:avLst/>
          </a:prstGeom>
          <a:noFill/>
        </p:spPr>
        <p:txBody>
          <a:bodyPr wrap="square" rtlCol="0">
            <a:spAutoFit/>
          </a:bodyPr>
          <a:lstStyle/>
          <a:p>
            <a:r>
              <a:rPr lang="it-IT" sz="1400" dirty="0"/>
              <a:t>Fonte: </a:t>
            </a:r>
            <a:r>
              <a:rPr lang="it-IT" sz="1400" dirty="0">
                <a:hlinkClick r:id="rId4"/>
              </a:rPr>
              <a:t>https://centridiricerca.unicatt.it/lam-OM1_2018.pdf</a:t>
            </a:r>
            <a:r>
              <a:rPr lang="it-IT" sz="1400" dirty="0"/>
              <a:t> </a:t>
            </a:r>
          </a:p>
        </p:txBody>
      </p:sp>
    </p:spTree>
    <p:extLst>
      <p:ext uri="{BB962C8B-B14F-4D97-AF65-F5344CB8AC3E}">
        <p14:creationId xmlns:p14="http://schemas.microsoft.com/office/powerpoint/2010/main" val="308028007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EA48FF4-5182-452A-9B51-2866062A041D}"/>
              </a:ext>
            </a:extLst>
          </p:cNvPr>
          <p:cNvSpPr>
            <a:spLocks noGrp="1"/>
          </p:cNvSpPr>
          <p:nvPr>
            <p:ph type="title"/>
          </p:nvPr>
        </p:nvSpPr>
        <p:spPr/>
        <p:txBody>
          <a:bodyPr>
            <a:normAutofit fontScale="90000"/>
          </a:bodyPr>
          <a:lstStyle/>
          <a:p>
            <a:r>
              <a:rPr lang="it-IT" dirty="0"/>
              <a:t>I cambiamenti della PM verso la «normalizzazione» e le decisioni di marzo 2022</a:t>
            </a:r>
          </a:p>
        </p:txBody>
      </p:sp>
      <p:sp>
        <p:nvSpPr>
          <p:cNvPr id="3" name="Segnaposto contenuto 2">
            <a:extLst>
              <a:ext uri="{FF2B5EF4-FFF2-40B4-BE49-F238E27FC236}">
                <a16:creationId xmlns:a16="http://schemas.microsoft.com/office/drawing/2014/main" id="{15059C5C-4E19-4828-8C48-6651DA1CF8E7}"/>
              </a:ext>
            </a:extLst>
          </p:cNvPr>
          <p:cNvSpPr>
            <a:spLocks noGrp="1"/>
          </p:cNvSpPr>
          <p:nvPr>
            <p:ph idx="1"/>
          </p:nvPr>
        </p:nvSpPr>
        <p:spPr/>
        <p:txBody>
          <a:bodyPr>
            <a:normAutofit fontScale="70000" lnSpcReduction="20000"/>
          </a:bodyPr>
          <a:lstStyle/>
          <a:p>
            <a:r>
              <a:rPr lang="it-IT" dirty="0"/>
              <a:t>«L’invasione russa dell’Ucraina segna uno spartiacque per l’Europa.[…] Assicurerà condizioni di liquidità distese e attuerà le sanzioni decise dall’Unione europea e dai governi europei. Il Consiglio direttivo intraprenderà qualsiasi azione necessaria per adempiere il mandato della BCE di perseguire la stabilità dei prezzi e per preservare la stabilità finanziaria.»</a:t>
            </a:r>
          </a:p>
          <a:p>
            <a:r>
              <a:rPr lang="it-IT" dirty="0"/>
              <a:t>Nelle decisioni di cambiamento permanente degli strumenti di PM, gli interventi non convenzionali diventano parte integrante della «nuova PM» della BCE: verso la normalizzazione?</a:t>
            </a:r>
          </a:p>
          <a:p>
            <a:r>
              <a:rPr lang="it-IT" dirty="0"/>
              <a:t>22 marzo: </a:t>
            </a:r>
            <a:r>
              <a:rPr lang="it-IT" dirty="0">
                <a:solidFill>
                  <a:srgbClr val="FF0000"/>
                </a:solidFill>
              </a:rPr>
              <a:t>Tassi invariati </a:t>
            </a:r>
            <a:r>
              <a:rPr lang="it-IT" dirty="0"/>
              <a:t>per ora, ma il </a:t>
            </a:r>
            <a:r>
              <a:rPr lang="it-IT" dirty="0">
                <a:solidFill>
                  <a:srgbClr val="FF0000"/>
                </a:solidFill>
              </a:rPr>
              <a:t>PAA</a:t>
            </a:r>
            <a:r>
              <a:rPr lang="it-IT" dirty="0"/>
              <a:t> oggi a 40 </a:t>
            </a:r>
            <a:r>
              <a:rPr lang="it-IT" dirty="0" err="1"/>
              <a:t>Mld</a:t>
            </a:r>
            <a:r>
              <a:rPr lang="it-IT" dirty="0"/>
              <a:t> € scenderà a 20 a giugno; se le necessità di stabilizzazione dell’inflazione richiederanno l’aumento di i, continuerà a reinvestire in titoli; </a:t>
            </a:r>
            <a:r>
              <a:rPr lang="it-IT" dirty="0">
                <a:solidFill>
                  <a:srgbClr val="FF0000"/>
                </a:solidFill>
              </a:rPr>
              <a:t>PEPP</a:t>
            </a:r>
            <a:r>
              <a:rPr lang="it-IT" dirty="0"/>
              <a:t>: si sono interrotti a fine marzo gli acquisti netti (del Programma di Acquisto per l’Emergenza Pandemica), rimborsi reinvestiti fino a fine 2024 in modo flessibile; le condizioni di finanziamento del sistema bancario a medio termine cesseranno a giugno (</a:t>
            </a:r>
            <a:r>
              <a:rPr lang="it-IT" dirty="0">
                <a:solidFill>
                  <a:srgbClr val="FF0000"/>
                </a:solidFill>
              </a:rPr>
              <a:t>OMRLT-II</a:t>
            </a:r>
            <a:r>
              <a:rPr lang="it-IT" dirty="0"/>
              <a:t>I), ma flessibilità; continua le operazioni REPO vero le BC dell’Eurosistema (</a:t>
            </a:r>
            <a:r>
              <a:rPr lang="it-IT" dirty="0" err="1"/>
              <a:t>Eurosystem</a:t>
            </a:r>
            <a:r>
              <a:rPr lang="it-IT" dirty="0"/>
              <a:t> </a:t>
            </a:r>
            <a:r>
              <a:rPr lang="it-IT" dirty="0" err="1"/>
              <a:t>repo</a:t>
            </a:r>
            <a:r>
              <a:rPr lang="it-IT" dirty="0"/>
              <a:t> facility for </a:t>
            </a:r>
            <a:r>
              <a:rPr lang="it-IT" dirty="0" err="1"/>
              <a:t>central</a:t>
            </a:r>
            <a:r>
              <a:rPr lang="it-IT" dirty="0"/>
              <a:t> bank, </a:t>
            </a:r>
            <a:r>
              <a:rPr lang="it-IT" dirty="0">
                <a:solidFill>
                  <a:srgbClr val="FF0000"/>
                </a:solidFill>
              </a:rPr>
              <a:t>EUREP</a:t>
            </a:r>
            <a:r>
              <a:rPr lang="it-IT" dirty="0"/>
              <a:t>) fino al 15 gennaio 2023.</a:t>
            </a:r>
          </a:p>
          <a:p>
            <a:r>
              <a:rPr lang="it-IT" dirty="0"/>
              <a:t>Necessariamente la regola di Taylor per l’Eurozona è diversa, deve reagire in modo più che proporzionale alle variazioni dell’inflazione, oltre che considerare la «</a:t>
            </a:r>
            <a:r>
              <a:rPr lang="it-IT" dirty="0" err="1"/>
              <a:t>forward</a:t>
            </a:r>
            <a:r>
              <a:rPr lang="it-IT" dirty="0"/>
              <a:t> guidance» che indica nel tasso d’inflazione futuro atteso l’obiettivo finale da perseguire (</a:t>
            </a:r>
            <a:r>
              <a:rPr lang="el-GR" dirty="0"/>
              <a:t>π</a:t>
            </a:r>
            <a:r>
              <a:rPr lang="it-IT" baseline="-25000" dirty="0" err="1"/>
              <a:t>t+T</a:t>
            </a:r>
            <a:r>
              <a:rPr lang="it-IT" baseline="-25000" dirty="0"/>
              <a:t> </a:t>
            </a:r>
            <a:r>
              <a:rPr lang="it-IT" dirty="0"/>
              <a:t>o </a:t>
            </a:r>
            <a:r>
              <a:rPr lang="el-GR" dirty="0"/>
              <a:t>π</a:t>
            </a:r>
            <a:r>
              <a:rPr lang="it-IT" baseline="30000" dirty="0"/>
              <a:t>e</a:t>
            </a:r>
            <a:r>
              <a:rPr lang="it-IT" dirty="0"/>
              <a:t>)</a:t>
            </a:r>
          </a:p>
        </p:txBody>
      </p:sp>
    </p:spTree>
    <p:extLst>
      <p:ext uri="{BB962C8B-B14F-4D97-AF65-F5344CB8AC3E}">
        <p14:creationId xmlns:p14="http://schemas.microsoft.com/office/powerpoint/2010/main" val="89161167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2CF40992-5871-4438-ACC3-366E9131EEC6}"/>
              </a:ext>
            </a:extLst>
          </p:cNvPr>
          <p:cNvSpPr>
            <a:spLocks noGrp="1"/>
          </p:cNvSpPr>
          <p:nvPr>
            <p:ph type="title"/>
          </p:nvPr>
        </p:nvSpPr>
        <p:spPr/>
        <p:txBody>
          <a:bodyPr/>
          <a:lstStyle/>
          <a:p>
            <a:r>
              <a:rPr lang="it-IT" dirty="0"/>
              <a:t>Il Quantitative </a:t>
            </a:r>
            <a:r>
              <a:rPr lang="it-IT" dirty="0" err="1"/>
              <a:t>Tightening</a:t>
            </a:r>
            <a:endParaRPr lang="it-IT" dirty="0"/>
          </a:p>
        </p:txBody>
      </p:sp>
      <p:sp>
        <p:nvSpPr>
          <p:cNvPr id="5" name="Segnaposto testo 4">
            <a:extLst>
              <a:ext uri="{FF2B5EF4-FFF2-40B4-BE49-F238E27FC236}">
                <a16:creationId xmlns:a16="http://schemas.microsoft.com/office/drawing/2014/main" id="{D250C7E0-9124-4E04-B3B5-71F303F362BF}"/>
              </a:ext>
            </a:extLst>
          </p:cNvPr>
          <p:cNvSpPr>
            <a:spLocks noGrp="1"/>
          </p:cNvSpPr>
          <p:nvPr>
            <p:ph type="body" idx="1"/>
          </p:nvPr>
        </p:nvSpPr>
        <p:spPr/>
        <p:txBody>
          <a:bodyPr/>
          <a:lstStyle/>
          <a:p>
            <a:r>
              <a:rPr lang="it-IT" dirty="0"/>
              <a:t>La Taylor rule dell’Eurozona e degli altri Paesi</a:t>
            </a:r>
          </a:p>
        </p:txBody>
      </p:sp>
    </p:spTree>
    <p:extLst>
      <p:ext uri="{BB962C8B-B14F-4D97-AF65-F5344CB8AC3E}">
        <p14:creationId xmlns:p14="http://schemas.microsoft.com/office/powerpoint/2010/main" val="349819367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 name="Group 4">
            <a:extLst>
              <a:ext uri="{FF2B5EF4-FFF2-40B4-BE49-F238E27FC236}">
                <a16:creationId xmlns:a16="http://schemas.microsoft.com/office/drawing/2014/main" id="{5EBCDE54-F044-4FD7-8664-6D62BC62F838}"/>
              </a:ext>
            </a:extLst>
          </p:cNvPr>
          <p:cNvGrpSpPr>
            <a:grpSpLocks noChangeAspect="1"/>
          </p:cNvGrpSpPr>
          <p:nvPr/>
        </p:nvGrpSpPr>
        <p:grpSpPr bwMode="auto">
          <a:xfrm>
            <a:off x="2259107" y="4839006"/>
            <a:ext cx="7072313" cy="642937"/>
            <a:chOff x="1322" y="3635"/>
            <a:chExt cx="4455" cy="405"/>
          </a:xfrm>
        </p:grpSpPr>
        <p:sp>
          <p:nvSpPr>
            <p:cNvPr id="10" name="AutoShape 3">
              <a:extLst>
                <a:ext uri="{FF2B5EF4-FFF2-40B4-BE49-F238E27FC236}">
                  <a16:creationId xmlns:a16="http://schemas.microsoft.com/office/drawing/2014/main" id="{4A3DBD63-1C9A-4947-A529-683C3ACE9557}"/>
                </a:ext>
              </a:extLst>
            </p:cNvPr>
            <p:cNvSpPr>
              <a:spLocks noChangeAspect="1" noChangeArrowheads="1" noTextEdit="1"/>
            </p:cNvSpPr>
            <p:nvPr/>
          </p:nvSpPr>
          <p:spPr bwMode="auto">
            <a:xfrm>
              <a:off x="1322" y="3635"/>
              <a:ext cx="4455" cy="4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it-IT"/>
            </a:p>
          </p:txBody>
        </p:sp>
        <p:pic>
          <p:nvPicPr>
            <p:cNvPr id="1029" name="Picture 5">
              <a:extLst>
                <a:ext uri="{FF2B5EF4-FFF2-40B4-BE49-F238E27FC236}">
                  <a16:creationId xmlns:a16="http://schemas.microsoft.com/office/drawing/2014/main" id="{6CC7CAE6-C8F8-4B14-A507-6914B814F6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22" y="3635"/>
              <a:ext cx="4461" cy="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 name="Titolo 3">
            <a:extLst>
              <a:ext uri="{FF2B5EF4-FFF2-40B4-BE49-F238E27FC236}">
                <a16:creationId xmlns:a16="http://schemas.microsoft.com/office/drawing/2014/main" id="{2C8F61DA-78B3-4262-A9F1-2B3E7181B180}"/>
              </a:ext>
            </a:extLst>
          </p:cNvPr>
          <p:cNvSpPr>
            <a:spLocks noGrp="1"/>
          </p:cNvSpPr>
          <p:nvPr>
            <p:ph type="title"/>
          </p:nvPr>
        </p:nvSpPr>
        <p:spPr/>
        <p:txBody>
          <a:bodyPr/>
          <a:lstStyle/>
          <a:p>
            <a:r>
              <a:rPr lang="it-IT" dirty="0"/>
              <a:t>La stabilizzazione macroeconomica</a:t>
            </a:r>
          </a:p>
        </p:txBody>
      </p:sp>
      <p:sp>
        <p:nvSpPr>
          <p:cNvPr id="5" name="Segnaposto contenuto 4">
            <a:extLst>
              <a:ext uri="{FF2B5EF4-FFF2-40B4-BE49-F238E27FC236}">
                <a16:creationId xmlns:a16="http://schemas.microsoft.com/office/drawing/2014/main" id="{277C06E0-473D-4BD6-B6C6-A2602285102A}"/>
              </a:ext>
            </a:extLst>
          </p:cNvPr>
          <p:cNvSpPr>
            <a:spLocks noGrp="1"/>
          </p:cNvSpPr>
          <p:nvPr>
            <p:ph idx="1"/>
          </p:nvPr>
        </p:nvSpPr>
        <p:spPr>
          <a:xfrm>
            <a:off x="838200" y="1825625"/>
            <a:ext cx="10515600" cy="3889375"/>
          </a:xfrm>
        </p:spPr>
        <p:txBody>
          <a:bodyPr>
            <a:normAutofit/>
          </a:bodyPr>
          <a:lstStyle/>
          <a:p>
            <a:r>
              <a:rPr lang="it-IT" sz="2000" dirty="0"/>
              <a:t>Si è detto che le banche centrali reagiscono all’andamento dell’inflazione con politiche restrittive, quando l’inflazione tende a salire al di sopra di quello che viene definito il tasso d’inflazione ottimale (il 2% nei Paesi UE) e con politiche espansive quando l’inflazione scende troppo e non è più in grado di ridurre i tassi d’interesse reali</a:t>
            </a:r>
          </a:p>
          <a:p>
            <a:r>
              <a:rPr lang="it-IT" sz="2000" dirty="0"/>
              <a:t>Con la regola di Taylor si è visto poi che  le BC non guardano solo al gap inflazionistico nel fissare i tassi guida per la politica monetaria, ma anche all’output gap, questo non tanto perché sono interessate alla crescita economica, ma perché l’output gap segnala potenziali problemi connessi alla domanda aggregata e sappiamo che la BC deve intervenire ogniqualvolta l’inflazione è determinata da fattori di domanda</a:t>
            </a:r>
          </a:p>
          <a:p>
            <a:r>
              <a:rPr lang="it-IT" sz="2000" dirty="0"/>
              <a:t>Anche la BCE usa quindi il principio di Taylor nell’attuazione della sua PM con questa formula:</a:t>
            </a:r>
          </a:p>
          <a:p>
            <a:endParaRPr lang="it-IT" sz="2000" dirty="0"/>
          </a:p>
          <a:p>
            <a:endParaRPr lang="it-IT" sz="2000" dirty="0"/>
          </a:p>
          <a:p>
            <a:endParaRPr lang="it-IT" sz="2000" dirty="0"/>
          </a:p>
        </p:txBody>
      </p:sp>
      <p:sp>
        <p:nvSpPr>
          <p:cNvPr id="7" name="Ovale 6">
            <a:extLst>
              <a:ext uri="{FF2B5EF4-FFF2-40B4-BE49-F238E27FC236}">
                <a16:creationId xmlns:a16="http://schemas.microsoft.com/office/drawing/2014/main" id="{964F276C-B6FE-4FE3-82B1-ACFCF3F61F11}"/>
              </a:ext>
            </a:extLst>
          </p:cNvPr>
          <p:cNvSpPr/>
          <p:nvPr/>
        </p:nvSpPr>
        <p:spPr>
          <a:xfrm>
            <a:off x="5365835" y="4783915"/>
            <a:ext cx="392647" cy="584772"/>
          </a:xfrm>
          <a:prstGeom prst="ellipse">
            <a:avLst/>
          </a:prstGeom>
          <a:noFill/>
          <a:ln w="190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Rettangolo 7">
            <a:extLst>
              <a:ext uri="{FF2B5EF4-FFF2-40B4-BE49-F238E27FC236}">
                <a16:creationId xmlns:a16="http://schemas.microsoft.com/office/drawing/2014/main" id="{E5175EC7-2BC0-41E4-BC2A-78CE9FA07CDD}"/>
              </a:ext>
            </a:extLst>
          </p:cNvPr>
          <p:cNvSpPr/>
          <p:nvPr/>
        </p:nvSpPr>
        <p:spPr>
          <a:xfrm>
            <a:off x="5513059" y="5295787"/>
            <a:ext cx="1165882" cy="369332"/>
          </a:xfrm>
          <a:prstGeom prst="rect">
            <a:avLst/>
          </a:prstGeom>
        </p:spPr>
        <p:style>
          <a:lnRef idx="1">
            <a:schemeClr val="accent2"/>
          </a:lnRef>
          <a:fillRef idx="2">
            <a:schemeClr val="accent2"/>
          </a:fillRef>
          <a:effectRef idx="1">
            <a:schemeClr val="accent2"/>
          </a:effectRef>
          <a:fontRef idx="minor">
            <a:schemeClr val="dk1"/>
          </a:fontRef>
        </p:style>
        <p:txBody>
          <a:bodyPr wrap="square">
            <a:spAutoFit/>
          </a:bodyPr>
          <a:lstStyle/>
          <a:p>
            <a:r>
              <a:rPr lang="it-IT" dirty="0"/>
              <a:t>(</a:t>
            </a:r>
            <a:r>
              <a:rPr lang="el-GR" dirty="0"/>
              <a:t>π</a:t>
            </a:r>
            <a:r>
              <a:rPr lang="it-IT" baseline="-25000" dirty="0" err="1"/>
              <a:t>t+T</a:t>
            </a:r>
            <a:r>
              <a:rPr lang="it-IT" baseline="-25000" dirty="0"/>
              <a:t> </a:t>
            </a:r>
            <a:r>
              <a:rPr lang="it-IT" dirty="0"/>
              <a:t>o </a:t>
            </a:r>
            <a:r>
              <a:rPr lang="el-GR" dirty="0"/>
              <a:t>π</a:t>
            </a:r>
            <a:r>
              <a:rPr lang="it-IT" baseline="30000" dirty="0"/>
              <a:t>e</a:t>
            </a:r>
            <a:r>
              <a:rPr lang="it-IT" dirty="0"/>
              <a:t>)</a:t>
            </a:r>
          </a:p>
        </p:txBody>
      </p:sp>
    </p:spTree>
    <p:extLst>
      <p:ext uri="{BB962C8B-B14F-4D97-AF65-F5344CB8AC3E}">
        <p14:creationId xmlns:p14="http://schemas.microsoft.com/office/powerpoint/2010/main" val="35031704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rmAutofit/>
          </a:bodyPr>
          <a:lstStyle/>
          <a:p>
            <a:r>
              <a:rPr lang="it-IT" sz="3200" b="1" dirty="0"/>
              <a:t>Politiche monetarie </a:t>
            </a:r>
            <a:r>
              <a:rPr lang="it-IT" sz="3200" b="1" dirty="0">
                <a:highlight>
                  <a:srgbClr val="FFFF00"/>
                </a:highlight>
              </a:rPr>
              <a:t>non convenzionali</a:t>
            </a:r>
            <a:r>
              <a:rPr lang="it-IT" sz="3200" b="1" dirty="0"/>
              <a:t>: le modalità d’intervento per riattivare i canali di trasmissione della PM</a:t>
            </a:r>
            <a:endParaRPr lang="en-US" sz="3200" b="1" dirty="0"/>
          </a:p>
        </p:txBody>
      </p:sp>
      <p:sp>
        <p:nvSpPr>
          <p:cNvPr id="3" name="Segnaposto contenuto 2"/>
          <p:cNvSpPr>
            <a:spLocks noGrp="1"/>
          </p:cNvSpPr>
          <p:nvPr>
            <p:ph idx="1"/>
          </p:nvPr>
        </p:nvSpPr>
        <p:spPr>
          <a:xfrm>
            <a:off x="838200" y="1690688"/>
            <a:ext cx="10515600" cy="5167312"/>
          </a:xfrm>
        </p:spPr>
        <p:txBody>
          <a:bodyPr>
            <a:normAutofit fontScale="85000" lnSpcReduction="20000"/>
          </a:bodyPr>
          <a:lstStyle/>
          <a:p>
            <a:pPr marL="514350" indent="-514350">
              <a:buFont typeface="+mj-lt"/>
              <a:buAutoNum type="arabicPeriod"/>
            </a:pPr>
            <a:r>
              <a:rPr lang="it-IT" dirty="0"/>
              <a:t>La BCE ha quindi facilitato l’accesso al credito delle banche (</a:t>
            </a:r>
            <a:r>
              <a:rPr lang="it-IT" dirty="0" err="1">
                <a:solidFill>
                  <a:srgbClr val="FF0000"/>
                </a:solidFill>
              </a:rPr>
              <a:t>easing</a:t>
            </a:r>
            <a:r>
              <a:rPr lang="it-IT" dirty="0">
                <a:solidFill>
                  <a:srgbClr val="FF0000"/>
                </a:solidFill>
              </a:rPr>
              <a:t> del credito</a:t>
            </a:r>
            <a:r>
              <a:rPr lang="it-IT" dirty="0"/>
              <a:t>)</a:t>
            </a:r>
          </a:p>
          <a:p>
            <a:pPr lvl="1"/>
            <a:r>
              <a:rPr lang="it-IT" dirty="0">
                <a:solidFill>
                  <a:srgbClr val="FF0000"/>
                </a:solidFill>
              </a:rPr>
              <a:t>Estendendo la lista delle attività collaterali </a:t>
            </a:r>
            <a:r>
              <a:rPr lang="it-IT" dirty="0"/>
              <a:t>(</a:t>
            </a:r>
            <a:r>
              <a:rPr lang="it-IT" dirty="0" err="1"/>
              <a:t>collaterals</a:t>
            </a:r>
            <a:r>
              <a:rPr lang="it-IT" dirty="0"/>
              <a:t>) accettati nelle operazioni di rifinanziamento principali;</a:t>
            </a:r>
          </a:p>
          <a:p>
            <a:pPr lvl="1"/>
            <a:r>
              <a:rPr lang="it-IT" dirty="0"/>
              <a:t>Cambiando le </a:t>
            </a:r>
            <a:r>
              <a:rPr lang="it-IT" dirty="0">
                <a:solidFill>
                  <a:srgbClr val="FF0000"/>
                </a:solidFill>
              </a:rPr>
              <a:t>regole di fornitura della liquidità</a:t>
            </a:r>
            <a:r>
              <a:rPr lang="it-IT" dirty="0"/>
              <a:t>: prima del 2008 si forniva liquidità a tasso variabile, dopo a tasso fisso molto basso (le BC nazionali hanno offerto liquidità di emergenza - ELA)</a:t>
            </a:r>
          </a:p>
          <a:p>
            <a:pPr lvl="1"/>
            <a:r>
              <a:rPr lang="it-IT" dirty="0">
                <a:solidFill>
                  <a:srgbClr val="FF0000"/>
                </a:solidFill>
              </a:rPr>
              <a:t>Estendendo l’orizzonte temporale del finanziamento</a:t>
            </a:r>
            <a:r>
              <a:rPr lang="it-IT" dirty="0"/>
              <a:t>: la BCE tra il 2011 e il 2012 ha lanciato operazioni di rifinanziamento a lungo termine con scadenze fino a 4 anni, legando la fornitura di liquidità al suo utilizzo</a:t>
            </a:r>
          </a:p>
          <a:p>
            <a:pPr marL="514350" indent="-514350">
              <a:buFont typeface="+mj-lt"/>
              <a:buAutoNum type="arabicPeriod"/>
            </a:pPr>
            <a:r>
              <a:rPr lang="it-IT" dirty="0"/>
              <a:t>La </a:t>
            </a:r>
            <a:r>
              <a:rPr lang="it-IT" dirty="0">
                <a:solidFill>
                  <a:srgbClr val="FF0000"/>
                </a:solidFill>
              </a:rPr>
              <a:t>BC può intervenire su un mercato specifico </a:t>
            </a:r>
            <a:r>
              <a:rPr lang="it-IT" dirty="0"/>
              <a:t>per ripristinare un canale di trasmissione della politica monetaria, assicurando che i rendimenti diminuiscano per tutte le attività finanziarie. Il primo programma di acquisto di titoli della BCE (SMP, </a:t>
            </a:r>
            <a:r>
              <a:rPr lang="it-IT" i="1" dirty="0"/>
              <a:t>Securities Market </a:t>
            </a:r>
            <a:r>
              <a:rPr lang="it-IT" i="1" dirty="0" err="1"/>
              <a:t>Purchase</a:t>
            </a:r>
            <a:r>
              <a:rPr lang="it-IT" dirty="0"/>
              <a:t>) e le sue successive </a:t>
            </a:r>
            <a:r>
              <a:rPr lang="it-IT" i="1" dirty="0" err="1"/>
              <a:t>Outright</a:t>
            </a:r>
            <a:r>
              <a:rPr lang="it-IT" i="1" dirty="0"/>
              <a:t> </a:t>
            </a:r>
            <a:r>
              <a:rPr lang="it-IT" i="1" dirty="0" err="1"/>
              <a:t>Monetary</a:t>
            </a:r>
            <a:r>
              <a:rPr lang="it-IT" i="1" dirty="0"/>
              <a:t> </a:t>
            </a:r>
            <a:r>
              <a:rPr lang="it-IT" i="1" dirty="0" err="1"/>
              <a:t>Transaction</a:t>
            </a:r>
            <a:r>
              <a:rPr lang="it-IT" dirty="0" err="1"/>
              <a:t>s</a:t>
            </a:r>
            <a:r>
              <a:rPr lang="it-IT" dirty="0"/>
              <a:t> (OMT), rispondono esattamente a questa logica, così come gli acquisti, da parte della FED e della BCE, di prestiti cartolarizzati (prestiti immobiliari, prestiti a imprese, carte di credito) e di obbligazioni(</a:t>
            </a:r>
            <a:r>
              <a:rPr lang="it-IT" dirty="0">
                <a:solidFill>
                  <a:srgbClr val="FF0000"/>
                </a:solidFill>
              </a:rPr>
              <a:t>*</a:t>
            </a:r>
            <a:r>
              <a:rPr lang="it-IT" dirty="0"/>
              <a:t>). Tali interventi sono stati autorizzati con l’approvazione di un programma di aggiustamento.</a:t>
            </a:r>
          </a:p>
          <a:p>
            <a:endParaRPr lang="en-US" dirty="0"/>
          </a:p>
        </p:txBody>
      </p:sp>
      <p:sp>
        <p:nvSpPr>
          <p:cNvPr id="4" name="Rettangolo 3"/>
          <p:cNvSpPr/>
          <p:nvPr/>
        </p:nvSpPr>
        <p:spPr>
          <a:xfrm>
            <a:off x="999744" y="6188647"/>
            <a:ext cx="10439400" cy="369332"/>
          </a:xfrm>
          <a:prstGeom prst="rect">
            <a:avLst/>
          </a:prstGeom>
        </p:spPr>
        <p:txBody>
          <a:bodyPr wrap="square">
            <a:spAutoFit/>
          </a:bodyPr>
          <a:lstStyle/>
          <a:p>
            <a:r>
              <a:rPr lang="en-US" dirty="0"/>
              <a:t>(</a:t>
            </a:r>
            <a:r>
              <a:rPr lang="en-US" dirty="0">
                <a:solidFill>
                  <a:srgbClr val="FF0000"/>
                </a:solidFill>
              </a:rPr>
              <a:t>*</a:t>
            </a:r>
            <a:r>
              <a:rPr lang="en-US" dirty="0"/>
              <a:t>) </a:t>
            </a:r>
            <a:r>
              <a:rPr lang="en-US" dirty="0" err="1">
                <a:solidFill>
                  <a:srgbClr val="FF0000"/>
                </a:solidFill>
              </a:rPr>
              <a:t>così</a:t>
            </a:r>
            <a:r>
              <a:rPr lang="en-US" dirty="0">
                <a:solidFill>
                  <a:srgbClr val="FF0000"/>
                </a:solidFill>
              </a:rPr>
              <a:t> come </a:t>
            </a:r>
            <a:r>
              <a:rPr lang="en-US" dirty="0" err="1">
                <a:solidFill>
                  <a:srgbClr val="FF0000"/>
                </a:solidFill>
              </a:rPr>
              <a:t>nel</a:t>
            </a:r>
            <a:r>
              <a:rPr lang="en-US" dirty="0">
                <a:solidFill>
                  <a:srgbClr val="FF0000"/>
                </a:solidFill>
              </a:rPr>
              <a:t> </a:t>
            </a:r>
            <a:r>
              <a:rPr lang="en-US" dirty="0" err="1">
                <a:solidFill>
                  <a:srgbClr val="FF0000"/>
                </a:solidFill>
              </a:rPr>
              <a:t>corso</a:t>
            </a:r>
            <a:r>
              <a:rPr lang="en-US" dirty="0">
                <a:solidFill>
                  <a:srgbClr val="FF0000"/>
                </a:solidFill>
              </a:rPr>
              <a:t> del 2020 per far </a:t>
            </a:r>
            <a:r>
              <a:rPr lang="en-US" dirty="0" err="1">
                <a:solidFill>
                  <a:srgbClr val="FF0000"/>
                </a:solidFill>
              </a:rPr>
              <a:t>fronte</a:t>
            </a:r>
            <a:r>
              <a:rPr lang="en-US" dirty="0">
                <a:solidFill>
                  <a:srgbClr val="FF0000"/>
                </a:solidFill>
              </a:rPr>
              <a:t> ai </a:t>
            </a:r>
            <a:r>
              <a:rPr lang="en-US" dirty="0" err="1">
                <a:solidFill>
                  <a:srgbClr val="FF0000"/>
                </a:solidFill>
              </a:rPr>
              <a:t>problemi</a:t>
            </a:r>
            <a:r>
              <a:rPr lang="en-US" dirty="0">
                <a:solidFill>
                  <a:srgbClr val="FF0000"/>
                </a:solidFill>
              </a:rPr>
              <a:t> </a:t>
            </a:r>
            <a:r>
              <a:rPr lang="en-US" dirty="0" err="1">
                <a:solidFill>
                  <a:srgbClr val="FF0000"/>
                </a:solidFill>
              </a:rPr>
              <a:t>della</a:t>
            </a:r>
            <a:r>
              <a:rPr lang="en-US" dirty="0">
                <a:solidFill>
                  <a:srgbClr val="FF0000"/>
                </a:solidFill>
              </a:rPr>
              <a:t> </a:t>
            </a:r>
            <a:r>
              <a:rPr lang="en-US" dirty="0" err="1">
                <a:solidFill>
                  <a:srgbClr val="FF0000"/>
                </a:solidFill>
              </a:rPr>
              <a:t>crisi</a:t>
            </a:r>
            <a:r>
              <a:rPr lang="en-US" dirty="0">
                <a:solidFill>
                  <a:srgbClr val="FF0000"/>
                </a:solidFill>
              </a:rPr>
              <a:t> </a:t>
            </a:r>
            <a:r>
              <a:rPr lang="en-US" dirty="0" err="1">
                <a:solidFill>
                  <a:srgbClr val="FF0000"/>
                </a:solidFill>
              </a:rPr>
              <a:t>legata</a:t>
            </a:r>
            <a:r>
              <a:rPr lang="en-US" dirty="0">
                <a:solidFill>
                  <a:srgbClr val="FF0000"/>
                </a:solidFill>
              </a:rPr>
              <a:t> al COVID-19</a:t>
            </a:r>
            <a:endParaRPr lang="en-US" dirty="0"/>
          </a:p>
        </p:txBody>
      </p:sp>
    </p:spTree>
    <p:extLst>
      <p:ext uri="{BB962C8B-B14F-4D97-AF65-F5344CB8AC3E}">
        <p14:creationId xmlns:p14="http://schemas.microsoft.com/office/powerpoint/2010/main" val="363569259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0B9A5A6-DED6-460F-969C-2E61FE302086}"/>
              </a:ext>
            </a:extLst>
          </p:cNvPr>
          <p:cNvSpPr>
            <a:spLocks noGrp="1"/>
          </p:cNvSpPr>
          <p:nvPr>
            <p:ph type="title"/>
          </p:nvPr>
        </p:nvSpPr>
        <p:spPr/>
        <p:txBody>
          <a:bodyPr/>
          <a:lstStyle/>
          <a:p>
            <a:r>
              <a:rPr lang="it-IT" dirty="0"/>
              <a:t>Il ruolo principale della PM nell’Eurozona</a:t>
            </a:r>
          </a:p>
        </p:txBody>
      </p:sp>
      <p:sp>
        <p:nvSpPr>
          <p:cNvPr id="3" name="Segnaposto contenuto 2">
            <a:extLst>
              <a:ext uri="{FF2B5EF4-FFF2-40B4-BE49-F238E27FC236}">
                <a16:creationId xmlns:a16="http://schemas.microsoft.com/office/drawing/2014/main" id="{14799B7C-9571-41A8-A093-415CE26794A1}"/>
              </a:ext>
            </a:extLst>
          </p:cNvPr>
          <p:cNvSpPr>
            <a:spLocks noGrp="1"/>
          </p:cNvSpPr>
          <p:nvPr>
            <p:ph idx="1"/>
          </p:nvPr>
        </p:nvSpPr>
        <p:spPr/>
        <p:txBody>
          <a:bodyPr/>
          <a:lstStyle/>
          <a:p>
            <a:r>
              <a:rPr lang="it-IT" dirty="0"/>
              <a:t>Il tasso Refi è quindi determinato tenendo conto del suo livello nel periodo precedente (i</a:t>
            </a:r>
            <a:r>
              <a:rPr lang="it-IT" baseline="-25000" dirty="0"/>
              <a:t>t-1</a:t>
            </a:r>
            <a:r>
              <a:rPr lang="it-IT" dirty="0"/>
              <a:t>) attribuendo un certo peso (</a:t>
            </a:r>
            <a:r>
              <a:rPr lang="it-IT" dirty="0">
                <a:sym typeface="Symbol" panose="05050102010706020507" pitchFamily="18" charset="2"/>
              </a:rPr>
              <a:t>) e per la parte rimanente (1- ) si considera il tasso d’interesse reale r* (= tasso d’interesse nominale - il target inflazionistico), Il target inflazionistico </a:t>
            </a:r>
            <a:r>
              <a:rPr lang="el-GR" dirty="0">
                <a:latin typeface="Cambria Math" panose="02040503050406030204" pitchFamily="18" charset="0"/>
                <a:ea typeface="Cambria Math" panose="02040503050406030204" pitchFamily="18" charset="0"/>
                <a:sym typeface="Symbol" panose="05050102010706020507" pitchFamily="18" charset="2"/>
              </a:rPr>
              <a:t>π</a:t>
            </a:r>
            <a:r>
              <a:rPr lang="it-IT" dirty="0">
                <a:latin typeface="Cambria Math" panose="02040503050406030204" pitchFamily="18" charset="0"/>
                <a:ea typeface="Cambria Math" panose="02040503050406030204" pitchFamily="18" charset="0"/>
                <a:sym typeface="Symbol" panose="05050102010706020507" pitchFamily="18" charset="2"/>
              </a:rPr>
              <a:t>* (che può anche essere rappresentato dalle aspettative inflazionistiche) e il gap inflazionistico con il </a:t>
            </a:r>
            <a:r>
              <a:rPr lang="it-IT">
                <a:latin typeface="Cambria Math" panose="02040503050406030204" pitchFamily="18" charset="0"/>
                <a:ea typeface="Cambria Math" panose="02040503050406030204" pitchFamily="18" charset="0"/>
                <a:sym typeface="Symbol" panose="05050102010706020507" pitchFamily="18" charset="2"/>
              </a:rPr>
              <a:t>relativo parametro.</a:t>
            </a:r>
            <a:endParaRPr lang="it-IT" dirty="0">
              <a:latin typeface="Cambria Math" panose="02040503050406030204" pitchFamily="18" charset="0"/>
              <a:ea typeface="Cambria Math" panose="02040503050406030204" pitchFamily="18" charset="0"/>
              <a:sym typeface="Symbol" panose="05050102010706020507" pitchFamily="18" charset="2"/>
            </a:endParaRPr>
          </a:p>
          <a:p>
            <a:r>
              <a:rPr lang="it-IT" dirty="0">
                <a:latin typeface="Cambria Math" panose="02040503050406030204" pitchFamily="18" charset="0"/>
                <a:ea typeface="Cambria Math" panose="02040503050406030204" pitchFamily="18" charset="0"/>
                <a:sym typeface="Symbol" panose="05050102010706020507" pitchFamily="18" charset="2"/>
              </a:rPr>
              <a:t>Questa formulazione indica che la reazione della PM a eccessi inflazionistici è maggiore rispetto a quella che potrebbe essere attivata da output gap negativi</a:t>
            </a:r>
            <a:endParaRPr lang="it-IT" dirty="0"/>
          </a:p>
        </p:txBody>
      </p:sp>
      <p:pic>
        <p:nvPicPr>
          <p:cNvPr id="4" name="Immagine 3">
            <a:extLst>
              <a:ext uri="{FF2B5EF4-FFF2-40B4-BE49-F238E27FC236}">
                <a16:creationId xmlns:a16="http://schemas.microsoft.com/office/drawing/2014/main" id="{9E817E47-F694-4403-BBA8-8341AC6DCDC7}"/>
              </a:ext>
            </a:extLst>
          </p:cNvPr>
          <p:cNvPicPr>
            <a:picLocks noChangeAspect="1"/>
          </p:cNvPicPr>
          <p:nvPr/>
        </p:nvPicPr>
        <p:blipFill>
          <a:blip r:embed="rId2"/>
          <a:stretch>
            <a:fillRect/>
          </a:stretch>
        </p:blipFill>
        <p:spPr>
          <a:xfrm>
            <a:off x="2970554" y="6004188"/>
            <a:ext cx="4953601" cy="450333"/>
          </a:xfrm>
          <a:prstGeom prst="rect">
            <a:avLst/>
          </a:prstGeom>
        </p:spPr>
      </p:pic>
      <p:sp>
        <p:nvSpPr>
          <p:cNvPr id="6" name="Rettangolo 5">
            <a:extLst>
              <a:ext uri="{FF2B5EF4-FFF2-40B4-BE49-F238E27FC236}">
                <a16:creationId xmlns:a16="http://schemas.microsoft.com/office/drawing/2014/main" id="{36288A94-877B-4E62-81B2-387DA048ABDB}"/>
              </a:ext>
            </a:extLst>
          </p:cNvPr>
          <p:cNvSpPr/>
          <p:nvPr/>
        </p:nvSpPr>
        <p:spPr>
          <a:xfrm>
            <a:off x="4695515" y="6311900"/>
            <a:ext cx="1072730" cy="369332"/>
          </a:xfrm>
          <a:prstGeom prst="rect">
            <a:avLst/>
          </a:prstGeom>
        </p:spPr>
        <p:style>
          <a:lnRef idx="1">
            <a:schemeClr val="accent2"/>
          </a:lnRef>
          <a:fillRef idx="2">
            <a:schemeClr val="accent2"/>
          </a:fillRef>
          <a:effectRef idx="1">
            <a:schemeClr val="accent2"/>
          </a:effectRef>
          <a:fontRef idx="minor">
            <a:schemeClr val="dk1"/>
          </a:fontRef>
        </p:style>
        <p:txBody>
          <a:bodyPr wrap="none">
            <a:spAutoFit/>
          </a:bodyPr>
          <a:lstStyle/>
          <a:p>
            <a:r>
              <a:rPr lang="it-IT" dirty="0"/>
              <a:t>(</a:t>
            </a:r>
            <a:r>
              <a:rPr lang="el-GR" dirty="0"/>
              <a:t>π</a:t>
            </a:r>
            <a:r>
              <a:rPr lang="it-IT" baseline="-25000" dirty="0" err="1"/>
              <a:t>t+T</a:t>
            </a:r>
            <a:r>
              <a:rPr lang="it-IT" baseline="-25000" dirty="0"/>
              <a:t> </a:t>
            </a:r>
            <a:r>
              <a:rPr lang="it-IT" dirty="0"/>
              <a:t>o </a:t>
            </a:r>
            <a:r>
              <a:rPr lang="el-GR" dirty="0"/>
              <a:t>π</a:t>
            </a:r>
            <a:r>
              <a:rPr lang="it-IT" baseline="30000" dirty="0"/>
              <a:t>e</a:t>
            </a:r>
            <a:r>
              <a:rPr lang="it-IT" dirty="0"/>
              <a:t>)</a:t>
            </a:r>
          </a:p>
        </p:txBody>
      </p:sp>
    </p:spTree>
    <p:extLst>
      <p:ext uri="{BB962C8B-B14F-4D97-AF65-F5344CB8AC3E}">
        <p14:creationId xmlns:p14="http://schemas.microsoft.com/office/powerpoint/2010/main" val="382309276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regola di Taylor nell’Eurozona</a:t>
            </a:r>
            <a:endParaRPr lang="en-US" dirty="0"/>
          </a:p>
        </p:txBody>
      </p:sp>
      <p:pic>
        <p:nvPicPr>
          <p:cNvPr id="4" name="Immagine 3"/>
          <p:cNvPicPr>
            <a:picLocks noChangeAspect="1"/>
          </p:cNvPicPr>
          <p:nvPr/>
        </p:nvPicPr>
        <p:blipFill>
          <a:blip r:embed="rId2"/>
          <a:stretch>
            <a:fillRect/>
          </a:stretch>
        </p:blipFill>
        <p:spPr>
          <a:xfrm>
            <a:off x="203073" y="2048065"/>
            <a:ext cx="6840560" cy="4489895"/>
          </a:xfrm>
          <a:prstGeom prst="rect">
            <a:avLst/>
          </a:prstGeom>
        </p:spPr>
      </p:pic>
      <p:sp>
        <p:nvSpPr>
          <p:cNvPr id="5" name="Rettangolo 4"/>
          <p:cNvSpPr/>
          <p:nvPr/>
        </p:nvSpPr>
        <p:spPr>
          <a:xfrm>
            <a:off x="694795" y="1580126"/>
            <a:ext cx="5857116" cy="369332"/>
          </a:xfrm>
          <a:prstGeom prst="rect">
            <a:avLst/>
          </a:prstGeom>
        </p:spPr>
        <p:txBody>
          <a:bodyPr wrap="none">
            <a:spAutoFit/>
          </a:bodyPr>
          <a:lstStyle/>
          <a:p>
            <a:r>
              <a:rPr lang="it-IT" b="1" dirty="0">
                <a:solidFill>
                  <a:srgbClr val="131313"/>
                </a:solidFill>
                <a:latin typeface="jaf-bernina-sans"/>
              </a:rPr>
              <a:t>La </a:t>
            </a:r>
            <a:r>
              <a:rPr lang="it-IT" b="1" i="1" dirty="0">
                <a:solidFill>
                  <a:srgbClr val="131313"/>
                </a:solidFill>
                <a:latin typeface="freight-text-pro"/>
              </a:rPr>
              <a:t>Taylor </a:t>
            </a:r>
            <a:r>
              <a:rPr lang="it-IT" b="1" i="1" dirty="0" err="1">
                <a:solidFill>
                  <a:srgbClr val="131313"/>
                </a:solidFill>
                <a:latin typeface="freight-text-pro"/>
              </a:rPr>
              <a:t>rule</a:t>
            </a:r>
            <a:r>
              <a:rPr lang="it-IT" b="1" dirty="0">
                <a:solidFill>
                  <a:srgbClr val="131313"/>
                </a:solidFill>
                <a:latin typeface="jaf-bernina-sans"/>
              </a:rPr>
              <a:t> nell’Eurozona, 1999-2017 (% annuali).</a:t>
            </a:r>
            <a:endParaRPr lang="en-US" dirty="0"/>
          </a:p>
        </p:txBody>
      </p:sp>
      <p:sp>
        <p:nvSpPr>
          <p:cNvPr id="6" name="CasellaDiTesto 5"/>
          <p:cNvSpPr txBox="1"/>
          <p:nvPr/>
        </p:nvSpPr>
        <p:spPr>
          <a:xfrm>
            <a:off x="7043633" y="1330765"/>
            <a:ext cx="4505239" cy="5016758"/>
          </a:xfrm>
          <a:prstGeom prst="rect">
            <a:avLst/>
          </a:prstGeom>
          <a:noFill/>
        </p:spPr>
        <p:txBody>
          <a:bodyPr wrap="square" rtlCol="0">
            <a:spAutoFit/>
          </a:bodyPr>
          <a:lstStyle/>
          <a:p>
            <a:r>
              <a:rPr lang="it-IT" sz="2000" dirty="0"/>
              <a:t>Nel calcolare il </a:t>
            </a:r>
            <a:r>
              <a:rPr lang="it-IT" sz="2000" dirty="0">
                <a:solidFill>
                  <a:srgbClr val="FF0000"/>
                </a:solidFill>
              </a:rPr>
              <a:t>tasso d’inflazione </a:t>
            </a:r>
            <a:r>
              <a:rPr lang="it-IT" sz="2000" dirty="0"/>
              <a:t>da inserire nella regola di Taylor si fa ricorso o al </a:t>
            </a:r>
            <a:r>
              <a:rPr lang="it-IT" sz="2000" b="1" dirty="0"/>
              <a:t>valore complessivo (totale) </a:t>
            </a:r>
            <a:r>
              <a:rPr lang="it-IT" sz="2000" dirty="0"/>
              <a:t>dell’inflazione o a quella che viene definita </a:t>
            </a:r>
            <a:r>
              <a:rPr lang="it-IT" sz="2000" b="1" i="1" dirty="0"/>
              <a:t>core </a:t>
            </a:r>
            <a:r>
              <a:rPr lang="it-IT" sz="2000" b="1" i="1" dirty="0" err="1"/>
              <a:t>inflation</a:t>
            </a:r>
            <a:r>
              <a:rPr lang="it-IT" sz="2000" b="1" i="1" dirty="0"/>
              <a:t> </a:t>
            </a:r>
            <a:r>
              <a:rPr lang="it-IT" sz="2000" dirty="0"/>
              <a:t>per escludere i prodotti con i prezzi più volatili come quelli energetici o di alimenti freschi (vedi </a:t>
            </a:r>
            <a:r>
              <a:rPr lang="it-IT" sz="2000" dirty="0">
                <a:hlinkClick r:id="rId3"/>
              </a:rPr>
              <a:t>ECB</a:t>
            </a:r>
            <a:r>
              <a:rPr lang="it-IT" sz="2000" dirty="0"/>
              <a:t>).</a:t>
            </a:r>
          </a:p>
          <a:p>
            <a:r>
              <a:rPr lang="it-IT" sz="2000" dirty="0"/>
              <a:t>Non necessariamente tutte le BC (inclusa la BCE) ha come obiettivo </a:t>
            </a:r>
            <a:r>
              <a:rPr lang="it-IT" sz="2000" b="1" i="1" dirty="0"/>
              <a:t>l’output gap</a:t>
            </a:r>
            <a:r>
              <a:rPr lang="it-IT" sz="2000" dirty="0"/>
              <a:t>, tuttavia </a:t>
            </a:r>
            <a:r>
              <a:rPr lang="it-IT" sz="2000" u="sng" dirty="0"/>
              <a:t>è un indicatore che misura </a:t>
            </a:r>
            <a:r>
              <a:rPr lang="it-IT" sz="2000" b="1" u="sng" dirty="0"/>
              <a:t>l’eccesso della domanda</a:t>
            </a:r>
            <a:r>
              <a:rPr lang="it-IT" sz="2000" u="sng" dirty="0"/>
              <a:t> sull’offerta </a:t>
            </a:r>
            <a:r>
              <a:rPr lang="it-IT" sz="2000" dirty="0"/>
              <a:t>e quindi delle potenziali tensioni inflazionistiche.</a:t>
            </a:r>
          </a:p>
          <a:p>
            <a:r>
              <a:rPr lang="it-IT" sz="2000" dirty="0">
                <a:solidFill>
                  <a:srgbClr val="FF0000"/>
                </a:solidFill>
              </a:rPr>
              <a:t>Aumentare </a:t>
            </a:r>
            <a:r>
              <a:rPr lang="it-IT" sz="2000" b="1" dirty="0">
                <a:solidFill>
                  <a:srgbClr val="FF0000"/>
                </a:solidFill>
              </a:rPr>
              <a:t>i</a:t>
            </a:r>
            <a:r>
              <a:rPr lang="it-IT" sz="2000" dirty="0">
                <a:solidFill>
                  <a:srgbClr val="FF0000"/>
                </a:solidFill>
              </a:rPr>
              <a:t> serve a limitare l’inflazione futura</a:t>
            </a:r>
            <a:r>
              <a:rPr lang="it-IT" sz="2000" dirty="0"/>
              <a:t>.</a:t>
            </a:r>
            <a:endParaRPr lang="en-US" sz="2000" dirty="0"/>
          </a:p>
        </p:txBody>
      </p:sp>
      <p:sp>
        <p:nvSpPr>
          <p:cNvPr id="3" name="CasellaDiTesto 2">
            <a:extLst>
              <a:ext uri="{FF2B5EF4-FFF2-40B4-BE49-F238E27FC236}">
                <a16:creationId xmlns:a16="http://schemas.microsoft.com/office/drawing/2014/main" id="{2D212EB5-AFEC-4E1C-B24C-22F6CB1504C3}"/>
              </a:ext>
            </a:extLst>
          </p:cNvPr>
          <p:cNvSpPr txBox="1"/>
          <p:nvPr/>
        </p:nvSpPr>
        <p:spPr>
          <a:xfrm>
            <a:off x="-42930" y="1580126"/>
            <a:ext cx="850005" cy="369332"/>
          </a:xfrm>
          <a:prstGeom prst="rect">
            <a:avLst/>
          </a:prstGeom>
          <a:noFill/>
        </p:spPr>
        <p:txBody>
          <a:bodyPr wrap="square" rtlCol="0">
            <a:spAutoFit/>
          </a:bodyPr>
          <a:lstStyle/>
          <a:p>
            <a:r>
              <a:rPr lang="it-IT" dirty="0"/>
              <a:t>Fig. 4.6</a:t>
            </a:r>
          </a:p>
        </p:txBody>
      </p:sp>
      <p:cxnSp>
        <p:nvCxnSpPr>
          <p:cNvPr id="11" name="Connettore 2 10">
            <a:extLst>
              <a:ext uri="{FF2B5EF4-FFF2-40B4-BE49-F238E27FC236}">
                <a16:creationId xmlns:a16="http://schemas.microsoft.com/office/drawing/2014/main" id="{F24CF633-B68F-4511-BF6F-6C0F4E3164CB}"/>
              </a:ext>
            </a:extLst>
          </p:cNvPr>
          <p:cNvCxnSpPr/>
          <p:nvPr/>
        </p:nvCxnSpPr>
        <p:spPr>
          <a:xfrm flipV="1">
            <a:off x="9824434" y="6173273"/>
            <a:ext cx="199622" cy="15989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1235880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A67F1C-8CB6-4098-AD8F-D5B56440A554}"/>
              </a:ext>
            </a:extLst>
          </p:cNvPr>
          <p:cNvSpPr>
            <a:spLocks noGrp="1"/>
          </p:cNvSpPr>
          <p:nvPr>
            <p:ph type="title"/>
          </p:nvPr>
        </p:nvSpPr>
        <p:spPr/>
        <p:txBody>
          <a:bodyPr>
            <a:normAutofit fontScale="90000"/>
          </a:bodyPr>
          <a:lstStyle/>
          <a:p>
            <a:r>
              <a:rPr lang="it-IT" dirty="0"/>
              <a:t>Il Quantitative </a:t>
            </a:r>
            <a:r>
              <a:rPr lang="it-IT" dirty="0" err="1"/>
              <a:t>tightening</a:t>
            </a:r>
            <a:r>
              <a:rPr lang="it-IT" dirty="0"/>
              <a:t> (restrizione quantitativa o QT): il ritorno ai segnali </a:t>
            </a:r>
            <a:r>
              <a:rPr lang="it-IT" dirty="0" err="1"/>
              <a:t>Odissiaci</a:t>
            </a:r>
            <a:endParaRPr lang="it-IT" dirty="0"/>
          </a:p>
        </p:txBody>
      </p:sp>
      <p:sp>
        <p:nvSpPr>
          <p:cNvPr id="3" name="Segnaposto contenuto 2">
            <a:extLst>
              <a:ext uri="{FF2B5EF4-FFF2-40B4-BE49-F238E27FC236}">
                <a16:creationId xmlns:a16="http://schemas.microsoft.com/office/drawing/2014/main" id="{528C7639-124C-434C-875E-059382619BDD}"/>
              </a:ext>
            </a:extLst>
          </p:cNvPr>
          <p:cNvSpPr>
            <a:spLocks noGrp="1"/>
          </p:cNvSpPr>
          <p:nvPr>
            <p:ph idx="1"/>
          </p:nvPr>
        </p:nvSpPr>
        <p:spPr/>
        <p:txBody>
          <a:bodyPr>
            <a:normAutofit fontScale="92500" lnSpcReduction="10000"/>
          </a:bodyPr>
          <a:lstStyle/>
          <a:p>
            <a:r>
              <a:rPr lang="it-IT" dirty="0"/>
              <a:t>Con la decisione del 27 luglio 2022 la Banca centrale europea imprime una sterzata alla propria politica monetaria con una doppia decisione. </a:t>
            </a:r>
          </a:p>
          <a:p>
            <a:pPr lvl="1"/>
            <a:r>
              <a:rPr lang="it-IT" dirty="0"/>
              <a:t>La prima è un rialzo di 50 punti base dei principali tassi di interesse di riferimento. </a:t>
            </a:r>
          </a:p>
          <a:p>
            <a:pPr lvl="1"/>
            <a:r>
              <a:rPr lang="it-IT" dirty="0"/>
              <a:t>La seconda è l’inizio del programma di intervento sul proprio bilancio cosiddetto di </a:t>
            </a:r>
            <a:r>
              <a:rPr lang="it-IT" dirty="0" err="1"/>
              <a:t>Qt</a:t>
            </a:r>
            <a:r>
              <a:rPr lang="it-IT" dirty="0"/>
              <a:t>, cioè di Quantitative </a:t>
            </a:r>
            <a:r>
              <a:rPr lang="it-IT" dirty="0" err="1"/>
              <a:t>tightening</a:t>
            </a:r>
            <a:r>
              <a:rPr lang="it-IT" dirty="0"/>
              <a:t>, operazione simmetrica rispetto al programma espansivo di Quantitative </a:t>
            </a:r>
            <a:r>
              <a:rPr lang="it-IT" dirty="0" err="1"/>
              <a:t>easing</a:t>
            </a:r>
            <a:r>
              <a:rPr lang="it-IT" dirty="0"/>
              <a:t> (</a:t>
            </a:r>
            <a:r>
              <a:rPr lang="it-IT" dirty="0" err="1"/>
              <a:t>Qe</a:t>
            </a:r>
            <a:r>
              <a:rPr lang="it-IT" dirty="0"/>
              <a:t>) condotto negli ultimi dieci anni</a:t>
            </a:r>
          </a:p>
          <a:p>
            <a:r>
              <a:rPr lang="it-IT" dirty="0"/>
              <a:t>I tassi della BCE sono piuttosto bassi e inferiori di 200 punti base a dicembre 2022 rispetto a quelli della FED, malgrado l'inflazione registrata a sia più bassa negli Stati Uniti rispetto all'Eurozona di quasi 3 punti percentuali (6,5 per cento negli Stati Uniti e 9,2 nell’Eurozona; ad aprile 2023 sono rispettivamente 5% e 6,9% e i tassi di riferimento rispettivamente  4,75% e 3,5% ). </a:t>
            </a:r>
          </a:p>
        </p:txBody>
      </p:sp>
      <p:sp>
        <p:nvSpPr>
          <p:cNvPr id="4" name="Rettangolo 3">
            <a:extLst>
              <a:ext uri="{FF2B5EF4-FFF2-40B4-BE49-F238E27FC236}">
                <a16:creationId xmlns:a16="http://schemas.microsoft.com/office/drawing/2014/main" id="{41FFE44E-61F9-4B7A-9AE0-AF78AB302535}"/>
              </a:ext>
            </a:extLst>
          </p:cNvPr>
          <p:cNvSpPr/>
          <p:nvPr/>
        </p:nvSpPr>
        <p:spPr>
          <a:xfrm>
            <a:off x="1079090" y="6296651"/>
            <a:ext cx="5732275" cy="369332"/>
          </a:xfrm>
          <a:prstGeom prst="rect">
            <a:avLst/>
          </a:prstGeom>
        </p:spPr>
        <p:txBody>
          <a:bodyPr wrap="none">
            <a:spAutoFit/>
          </a:bodyPr>
          <a:lstStyle/>
          <a:p>
            <a:r>
              <a:rPr lang="it-IT" dirty="0">
                <a:hlinkClick r:id="rId2"/>
              </a:rPr>
              <a:t>https://osservatoriocpi.unicatt.it/ocpi-NOTA%20FINALE.pdf</a:t>
            </a:r>
            <a:r>
              <a:rPr lang="it-IT" dirty="0"/>
              <a:t> </a:t>
            </a:r>
          </a:p>
        </p:txBody>
      </p:sp>
      <p:sp>
        <p:nvSpPr>
          <p:cNvPr id="5" name="Rettangolo 4">
            <a:extLst>
              <a:ext uri="{FF2B5EF4-FFF2-40B4-BE49-F238E27FC236}">
                <a16:creationId xmlns:a16="http://schemas.microsoft.com/office/drawing/2014/main" id="{46DF77EF-0431-43BC-BB30-D012DBB81A54}"/>
              </a:ext>
            </a:extLst>
          </p:cNvPr>
          <p:cNvSpPr/>
          <p:nvPr/>
        </p:nvSpPr>
        <p:spPr>
          <a:xfrm>
            <a:off x="1079090" y="5926716"/>
            <a:ext cx="5394362" cy="369332"/>
          </a:xfrm>
          <a:prstGeom prst="rect">
            <a:avLst/>
          </a:prstGeom>
        </p:spPr>
        <p:txBody>
          <a:bodyPr wrap="none">
            <a:spAutoFit/>
          </a:bodyPr>
          <a:lstStyle/>
          <a:p>
            <a:r>
              <a:rPr lang="it-IT" dirty="0">
                <a:hlinkClick r:id="rId3"/>
              </a:rPr>
              <a:t>https://lavoce.info/archives/99248/la-svolta-della-bce/</a:t>
            </a:r>
            <a:r>
              <a:rPr lang="it-IT" dirty="0"/>
              <a:t> </a:t>
            </a:r>
          </a:p>
        </p:txBody>
      </p:sp>
    </p:spTree>
    <p:extLst>
      <p:ext uri="{BB962C8B-B14F-4D97-AF65-F5344CB8AC3E}">
        <p14:creationId xmlns:p14="http://schemas.microsoft.com/office/powerpoint/2010/main" val="41373255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B849DF70-0A6B-46CD-BF5F-5EFDB41511F9}"/>
              </a:ext>
            </a:extLst>
          </p:cNvPr>
          <p:cNvSpPr>
            <a:spLocks noGrp="1"/>
          </p:cNvSpPr>
          <p:nvPr>
            <p:ph type="title"/>
          </p:nvPr>
        </p:nvSpPr>
        <p:spPr/>
        <p:txBody>
          <a:bodyPr/>
          <a:lstStyle/>
          <a:p>
            <a:r>
              <a:rPr lang="it-IT" dirty="0"/>
              <a:t>Come si sta realizzando il </a:t>
            </a:r>
            <a:r>
              <a:rPr lang="it-IT" dirty="0" err="1"/>
              <a:t>Qt</a:t>
            </a:r>
            <a:r>
              <a:rPr lang="it-IT" dirty="0"/>
              <a:t>?</a:t>
            </a:r>
          </a:p>
        </p:txBody>
      </p:sp>
      <p:pic>
        <p:nvPicPr>
          <p:cNvPr id="5" name="Immagine 4">
            <a:extLst>
              <a:ext uri="{FF2B5EF4-FFF2-40B4-BE49-F238E27FC236}">
                <a16:creationId xmlns:a16="http://schemas.microsoft.com/office/drawing/2014/main" id="{55D674AA-F441-4A62-94B2-5474B32DF804}"/>
              </a:ext>
            </a:extLst>
          </p:cNvPr>
          <p:cNvPicPr>
            <a:picLocks noChangeAspect="1"/>
          </p:cNvPicPr>
          <p:nvPr/>
        </p:nvPicPr>
        <p:blipFill>
          <a:blip r:embed="rId2"/>
          <a:stretch>
            <a:fillRect/>
          </a:stretch>
        </p:blipFill>
        <p:spPr>
          <a:xfrm>
            <a:off x="944048" y="1632800"/>
            <a:ext cx="4362450" cy="5086350"/>
          </a:xfrm>
          <a:prstGeom prst="rect">
            <a:avLst/>
          </a:prstGeom>
        </p:spPr>
      </p:pic>
      <p:sp>
        <p:nvSpPr>
          <p:cNvPr id="6" name="Freccia a sinistra 5">
            <a:extLst>
              <a:ext uri="{FF2B5EF4-FFF2-40B4-BE49-F238E27FC236}">
                <a16:creationId xmlns:a16="http://schemas.microsoft.com/office/drawing/2014/main" id="{99DD8DA1-4671-4696-A2FF-63F90A4E324D}"/>
              </a:ext>
            </a:extLst>
          </p:cNvPr>
          <p:cNvSpPr/>
          <p:nvPr/>
        </p:nvSpPr>
        <p:spPr>
          <a:xfrm rot="16200000">
            <a:off x="4219980" y="1396620"/>
            <a:ext cx="935864" cy="58813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1200" dirty="0"/>
              <a:t>r della TR</a:t>
            </a:r>
          </a:p>
        </p:txBody>
      </p:sp>
      <p:sp>
        <p:nvSpPr>
          <p:cNvPr id="7" name="Elaborazione 6">
            <a:extLst>
              <a:ext uri="{FF2B5EF4-FFF2-40B4-BE49-F238E27FC236}">
                <a16:creationId xmlns:a16="http://schemas.microsoft.com/office/drawing/2014/main" id="{B63B598E-EC0F-4752-96C8-7E0F780941EE}"/>
              </a:ext>
            </a:extLst>
          </p:cNvPr>
          <p:cNvSpPr/>
          <p:nvPr/>
        </p:nvSpPr>
        <p:spPr>
          <a:xfrm>
            <a:off x="1098997" y="2906332"/>
            <a:ext cx="4013916" cy="18459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8" name="Elaborazione 7">
            <a:extLst>
              <a:ext uri="{FF2B5EF4-FFF2-40B4-BE49-F238E27FC236}">
                <a16:creationId xmlns:a16="http://schemas.microsoft.com/office/drawing/2014/main" id="{B373A750-10B8-4F5A-99F1-DF0385208B32}"/>
              </a:ext>
            </a:extLst>
          </p:cNvPr>
          <p:cNvSpPr/>
          <p:nvPr/>
        </p:nvSpPr>
        <p:spPr>
          <a:xfrm>
            <a:off x="1098997" y="4342662"/>
            <a:ext cx="4013916" cy="184598"/>
          </a:xfrm>
          <a:prstGeom prst="flowChartProcess">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9" name="Rettangolo 8">
            <a:extLst>
              <a:ext uri="{FF2B5EF4-FFF2-40B4-BE49-F238E27FC236}">
                <a16:creationId xmlns:a16="http://schemas.microsoft.com/office/drawing/2014/main" id="{6231EC32-0AF2-4412-932C-512EAC94FB3A}"/>
              </a:ext>
            </a:extLst>
          </p:cNvPr>
          <p:cNvSpPr/>
          <p:nvPr/>
        </p:nvSpPr>
        <p:spPr>
          <a:xfrm>
            <a:off x="5589431" y="1414562"/>
            <a:ext cx="6096000" cy="5078313"/>
          </a:xfrm>
          <a:prstGeom prst="rect">
            <a:avLst/>
          </a:prstGeom>
        </p:spPr>
        <p:txBody>
          <a:bodyPr>
            <a:spAutoFit/>
          </a:bodyPr>
          <a:lstStyle/>
          <a:p>
            <a:r>
              <a:rPr lang="it-IT" dirty="0">
                <a:solidFill>
                  <a:srgbClr val="4A4A4A"/>
                </a:solidFill>
                <a:latin typeface="Roboto"/>
              </a:rPr>
              <a:t>la FED ha aumentato di ben 7 volte i tassi d’interesse nel corso del 2022, di cui 4 volte di ben 75 punti base. La BCE, nello stesso periodo, ha invece aumentato i propri tassi solo 4 volte, di cui soltanto 2 volte di 75 punti base e le restanti di 50.</a:t>
            </a:r>
          </a:p>
          <a:p>
            <a:r>
              <a:rPr lang="it-IT" dirty="0"/>
              <a:t>Il programma di acquisto di attività (</a:t>
            </a:r>
            <a:r>
              <a:rPr lang="it-IT" dirty="0">
                <a:solidFill>
                  <a:srgbClr val="FF0000"/>
                </a:solidFill>
              </a:rPr>
              <a:t>App</a:t>
            </a:r>
            <a:r>
              <a:rPr lang="it-IT" dirty="0"/>
              <a:t>). A partire da marzo 2023 il portafoglio del programma di acquisto diminuirà a un ritmo misurato e prevedibile, con la Bce che non reinvestirà tutti i rendimenti di capitale derivanti dai titoli in scadenza. Il calo ammonterà in media a </a:t>
            </a:r>
            <a:r>
              <a:rPr lang="it-IT" dirty="0">
                <a:solidFill>
                  <a:srgbClr val="FF0000"/>
                </a:solidFill>
              </a:rPr>
              <a:t>15 miliardi di euro al mese </a:t>
            </a:r>
            <a:r>
              <a:rPr lang="it-IT" dirty="0"/>
              <a:t>fino alla fine del secondo trimestre del 2023.</a:t>
            </a:r>
          </a:p>
          <a:p>
            <a:r>
              <a:rPr lang="it-IT" dirty="0">
                <a:solidFill>
                  <a:srgbClr val="FF0000"/>
                </a:solidFill>
              </a:rPr>
              <a:t>La leva su cui agisce il </a:t>
            </a:r>
            <a:r>
              <a:rPr lang="it-IT" dirty="0" err="1">
                <a:solidFill>
                  <a:srgbClr val="FF0000"/>
                </a:solidFill>
              </a:rPr>
              <a:t>Qt</a:t>
            </a:r>
            <a:r>
              <a:rPr lang="it-IT" dirty="0">
                <a:solidFill>
                  <a:srgbClr val="FF0000"/>
                </a:solidFill>
              </a:rPr>
              <a:t> è quella dei tassi di interesse a lungo termine</a:t>
            </a:r>
            <a:r>
              <a:rPr lang="it-IT" dirty="0"/>
              <a:t>. Il minor flusso di titoli sul mercato indotto dal </a:t>
            </a:r>
            <a:r>
              <a:rPr lang="it-IT" dirty="0" err="1"/>
              <a:t>Qt</a:t>
            </a:r>
            <a:r>
              <a:rPr lang="it-IT" dirty="0"/>
              <a:t> causa un rialzo dei rendimenti sui titoli di stato e una loro svalutazione, che si riflette in </a:t>
            </a:r>
            <a:r>
              <a:rPr lang="it-IT" dirty="0">
                <a:solidFill>
                  <a:srgbClr val="FF0000"/>
                </a:solidFill>
              </a:rPr>
              <a:t>perdite di bilancio per le banche</a:t>
            </a:r>
            <a:r>
              <a:rPr lang="it-IT" dirty="0"/>
              <a:t>. Queste ultime compensano le perdite di bilancio con un </a:t>
            </a:r>
            <a:r>
              <a:rPr lang="it-IT" dirty="0">
                <a:solidFill>
                  <a:srgbClr val="FF0000"/>
                </a:solidFill>
              </a:rPr>
              <a:t>rialzo dei costi di finanziamento a medio e lungo termine per le imprese</a:t>
            </a:r>
            <a:r>
              <a:rPr lang="it-IT" dirty="0"/>
              <a:t>.</a:t>
            </a:r>
          </a:p>
        </p:txBody>
      </p:sp>
      <p:sp>
        <p:nvSpPr>
          <p:cNvPr id="10" name="CasellaDiTesto 9">
            <a:extLst>
              <a:ext uri="{FF2B5EF4-FFF2-40B4-BE49-F238E27FC236}">
                <a16:creationId xmlns:a16="http://schemas.microsoft.com/office/drawing/2014/main" id="{270D7F9A-BA81-4814-9D1E-E245C507F3D0}"/>
              </a:ext>
            </a:extLst>
          </p:cNvPr>
          <p:cNvSpPr txBox="1"/>
          <p:nvPr/>
        </p:nvSpPr>
        <p:spPr>
          <a:xfrm>
            <a:off x="5152153" y="4311850"/>
            <a:ext cx="502276" cy="246221"/>
          </a:xfrm>
          <a:prstGeom prst="rect">
            <a:avLst/>
          </a:prstGeom>
          <a:noFill/>
        </p:spPr>
        <p:txBody>
          <a:bodyPr wrap="square" rtlCol="0">
            <a:spAutoFit/>
          </a:bodyPr>
          <a:lstStyle/>
          <a:p>
            <a:r>
              <a:rPr lang="it-IT" sz="1000" dirty="0">
                <a:solidFill>
                  <a:srgbClr val="FF0000"/>
                </a:solidFill>
              </a:rPr>
              <a:t>-0,25</a:t>
            </a:r>
          </a:p>
        </p:txBody>
      </p:sp>
      <p:sp>
        <p:nvSpPr>
          <p:cNvPr id="11" name="CasellaDiTesto 10">
            <a:extLst>
              <a:ext uri="{FF2B5EF4-FFF2-40B4-BE49-F238E27FC236}">
                <a16:creationId xmlns:a16="http://schemas.microsoft.com/office/drawing/2014/main" id="{112B903E-A234-41C5-9E4E-9357C568BA13}"/>
              </a:ext>
            </a:extLst>
          </p:cNvPr>
          <p:cNvSpPr txBox="1"/>
          <p:nvPr/>
        </p:nvSpPr>
        <p:spPr>
          <a:xfrm>
            <a:off x="5144708" y="2875520"/>
            <a:ext cx="502276" cy="246221"/>
          </a:xfrm>
          <a:prstGeom prst="rect">
            <a:avLst/>
          </a:prstGeom>
          <a:noFill/>
        </p:spPr>
        <p:txBody>
          <a:bodyPr wrap="square" rtlCol="0">
            <a:spAutoFit/>
          </a:bodyPr>
          <a:lstStyle/>
          <a:p>
            <a:r>
              <a:rPr lang="it-IT" sz="1000" dirty="0">
                <a:solidFill>
                  <a:srgbClr val="FF0000"/>
                </a:solidFill>
              </a:rPr>
              <a:t>-3,40</a:t>
            </a:r>
          </a:p>
        </p:txBody>
      </p:sp>
      <p:sp>
        <p:nvSpPr>
          <p:cNvPr id="12" name="CasellaDiTesto 11">
            <a:extLst>
              <a:ext uri="{FF2B5EF4-FFF2-40B4-BE49-F238E27FC236}">
                <a16:creationId xmlns:a16="http://schemas.microsoft.com/office/drawing/2014/main" id="{8D9D4643-4BE1-423C-AD1C-76711E2ABF87}"/>
              </a:ext>
            </a:extLst>
          </p:cNvPr>
          <p:cNvSpPr txBox="1"/>
          <p:nvPr/>
        </p:nvSpPr>
        <p:spPr>
          <a:xfrm>
            <a:off x="5036248" y="2188278"/>
            <a:ext cx="633209" cy="246221"/>
          </a:xfrm>
          <a:prstGeom prst="rect">
            <a:avLst/>
          </a:prstGeom>
          <a:noFill/>
        </p:spPr>
        <p:txBody>
          <a:bodyPr wrap="square" rtlCol="0">
            <a:spAutoFit/>
          </a:bodyPr>
          <a:lstStyle/>
          <a:p>
            <a:r>
              <a:rPr lang="it-IT" sz="1000" dirty="0">
                <a:solidFill>
                  <a:srgbClr val="FF0000"/>
                </a:solidFill>
              </a:rPr>
              <a:t>04.2023</a:t>
            </a:r>
          </a:p>
        </p:txBody>
      </p:sp>
    </p:spTree>
    <p:extLst>
      <p:ext uri="{BB962C8B-B14F-4D97-AF65-F5344CB8AC3E}">
        <p14:creationId xmlns:p14="http://schemas.microsoft.com/office/powerpoint/2010/main" val="1016228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0620F40-24A8-4A5D-95C6-F087697B2667}"/>
              </a:ext>
            </a:extLst>
          </p:cNvPr>
          <p:cNvSpPr>
            <a:spLocks noGrp="1"/>
          </p:cNvSpPr>
          <p:nvPr>
            <p:ph type="title"/>
          </p:nvPr>
        </p:nvSpPr>
        <p:spPr/>
        <p:txBody>
          <a:bodyPr>
            <a:normAutofit fontScale="90000"/>
          </a:bodyPr>
          <a:lstStyle/>
          <a:p>
            <a:r>
              <a:rPr lang="it-IT" dirty="0"/>
              <a:t>Perché questo comportamento prudenziale della BCE? E nella fase attuale cosa si attendono gli esperti?</a:t>
            </a:r>
          </a:p>
        </p:txBody>
      </p:sp>
      <p:pic>
        <p:nvPicPr>
          <p:cNvPr id="5" name="Immagine 4">
            <a:extLst>
              <a:ext uri="{FF2B5EF4-FFF2-40B4-BE49-F238E27FC236}">
                <a16:creationId xmlns:a16="http://schemas.microsoft.com/office/drawing/2014/main" id="{17E11AAE-F8C5-4EAF-9A3B-150C8E286CA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71774" y="2324608"/>
            <a:ext cx="7210430" cy="3967344"/>
          </a:xfrm>
          <a:prstGeom prst="rect">
            <a:avLst/>
          </a:prstGeom>
        </p:spPr>
      </p:pic>
      <p:sp>
        <p:nvSpPr>
          <p:cNvPr id="6" name="CasellaDiTesto 5">
            <a:extLst>
              <a:ext uri="{FF2B5EF4-FFF2-40B4-BE49-F238E27FC236}">
                <a16:creationId xmlns:a16="http://schemas.microsoft.com/office/drawing/2014/main" id="{2C61804A-616C-4671-974D-FDD559777DD5}"/>
              </a:ext>
            </a:extLst>
          </p:cNvPr>
          <p:cNvSpPr txBox="1"/>
          <p:nvPr/>
        </p:nvSpPr>
        <p:spPr>
          <a:xfrm>
            <a:off x="5892800" y="1707008"/>
            <a:ext cx="5311648" cy="369332"/>
          </a:xfrm>
          <a:prstGeom prst="rect">
            <a:avLst/>
          </a:prstGeom>
          <a:noFill/>
        </p:spPr>
        <p:txBody>
          <a:bodyPr wrap="square" rtlCol="0">
            <a:spAutoFit/>
          </a:bodyPr>
          <a:lstStyle/>
          <a:p>
            <a:r>
              <a:rPr lang="it-IT" dirty="0"/>
              <a:t>Le aspettative sui tassi sui depositi presso la BC</a:t>
            </a:r>
          </a:p>
        </p:txBody>
      </p:sp>
      <p:sp>
        <p:nvSpPr>
          <p:cNvPr id="7" name="CasellaDiTesto 6">
            <a:extLst>
              <a:ext uri="{FF2B5EF4-FFF2-40B4-BE49-F238E27FC236}">
                <a16:creationId xmlns:a16="http://schemas.microsoft.com/office/drawing/2014/main" id="{9FFDA5CB-869C-4548-999E-5369057360AB}"/>
              </a:ext>
            </a:extLst>
          </p:cNvPr>
          <p:cNvSpPr txBox="1"/>
          <p:nvPr/>
        </p:nvSpPr>
        <p:spPr>
          <a:xfrm>
            <a:off x="838200" y="2324608"/>
            <a:ext cx="3140456" cy="3693319"/>
          </a:xfrm>
          <a:prstGeom prst="rect">
            <a:avLst/>
          </a:prstGeom>
          <a:noFill/>
        </p:spPr>
        <p:txBody>
          <a:bodyPr wrap="square" rtlCol="0">
            <a:spAutoFit/>
          </a:bodyPr>
          <a:lstStyle/>
          <a:p>
            <a:r>
              <a:rPr lang="it-IT" dirty="0"/>
              <a:t>La reazione della BCE all’innalzamento dell’inflazione è stata più moderata che negli USA perché in Europa ci sono diversi Paesi che hanno debiti molto alti ed un innalzamento del tasso d’interesse di riferimento causerebbe problemi ai Governi e alle banche commerciali che vedrebbero diminuire il prezzo dei titoli accumulati durante il periodo del QE</a:t>
            </a:r>
          </a:p>
        </p:txBody>
      </p:sp>
    </p:spTree>
    <p:extLst>
      <p:ext uri="{BB962C8B-B14F-4D97-AF65-F5344CB8AC3E}">
        <p14:creationId xmlns:p14="http://schemas.microsoft.com/office/powerpoint/2010/main" val="372808531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p:txBody>
          <a:bodyPr/>
          <a:lstStyle/>
          <a:p>
            <a:r>
              <a:rPr lang="it-IT" dirty="0"/>
              <a:t>L’efficacia degli interventi della Banca Centrale</a:t>
            </a:r>
            <a:endParaRPr lang="en-US" dirty="0"/>
          </a:p>
        </p:txBody>
      </p:sp>
      <p:sp>
        <p:nvSpPr>
          <p:cNvPr id="5" name="Segnaposto testo 4"/>
          <p:cNvSpPr>
            <a:spLocks noGrp="1"/>
          </p:cNvSpPr>
          <p:nvPr>
            <p:ph type="body" idx="1"/>
          </p:nvPr>
        </p:nvSpPr>
        <p:spPr/>
        <p:txBody>
          <a:bodyPr/>
          <a:lstStyle/>
          <a:p>
            <a:r>
              <a:rPr lang="it-IT" dirty="0"/>
              <a:t>Il problema della credibilità</a:t>
            </a:r>
            <a:endParaRPr lang="en-US" dirty="0"/>
          </a:p>
        </p:txBody>
      </p:sp>
    </p:spTree>
    <p:extLst>
      <p:ext uri="{BB962C8B-B14F-4D97-AF65-F5344CB8AC3E}">
        <p14:creationId xmlns:p14="http://schemas.microsoft.com/office/powerpoint/2010/main" val="157214657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credibilità delle banche centrali: se si reagisse invece all’output gap?</a:t>
            </a:r>
            <a:endParaRPr lang="en-US" dirty="0"/>
          </a:p>
        </p:txBody>
      </p:sp>
      <p:sp>
        <p:nvSpPr>
          <p:cNvPr id="3" name="Segnaposto contenuto 2"/>
          <p:cNvSpPr>
            <a:spLocks noGrp="1"/>
          </p:cNvSpPr>
          <p:nvPr>
            <p:ph idx="1"/>
          </p:nvPr>
        </p:nvSpPr>
        <p:spPr/>
        <p:txBody>
          <a:bodyPr>
            <a:normAutofit fontScale="77500" lnSpcReduction="20000"/>
          </a:bodyPr>
          <a:lstStyle/>
          <a:p>
            <a:r>
              <a:rPr lang="it-IT" dirty="0"/>
              <a:t>Nel 1983 </a:t>
            </a:r>
            <a:r>
              <a:rPr lang="it-IT" b="1" dirty="0"/>
              <a:t>Barro e Gordon </a:t>
            </a:r>
            <a:r>
              <a:rPr lang="it-IT" dirty="0"/>
              <a:t>studiano i comportamenti degli agenti economici, quando i banchieri centrali cercano di aumentare l’output al di sopra del livello naturale (output gap positivo) in presenza di aspettative razionali degli agenti e osservano che:</a:t>
            </a:r>
          </a:p>
          <a:p>
            <a:pPr marL="514350" indent="-514350">
              <a:buFont typeface="+mj-lt"/>
              <a:buAutoNum type="alphaLcPeriod"/>
            </a:pPr>
            <a:r>
              <a:rPr lang="it-IT" dirty="0"/>
              <a:t>I policymaker annunciano politiche monetarie restrittive affinché il pubblico formuli aspettative coerenti con bassi livelli di inflazione;</a:t>
            </a:r>
          </a:p>
          <a:p>
            <a:pPr marL="514350" indent="-514350">
              <a:buFont typeface="+mj-lt"/>
              <a:buAutoNum type="alphaLcPeriod"/>
            </a:pPr>
            <a:r>
              <a:rPr lang="it-IT" dirty="0"/>
              <a:t>tuttavia, una volta che le aspettative si sono formate, le autorità hanno convenienza a rinnegare l’annuncio, adottando politiche monetarie espansive al fine di ridurre la disoccupazione (sfruttando il trade off della Curva di Phillips); </a:t>
            </a:r>
          </a:p>
          <a:p>
            <a:pPr marL="514350" indent="-514350">
              <a:buFont typeface="+mj-lt"/>
              <a:buAutoNum type="alphaLcPeriod"/>
            </a:pPr>
            <a:r>
              <a:rPr lang="it-IT" dirty="0"/>
              <a:t>grazie all’ipotesi AR, gli operatori sono in grado di comprendere l’incentivo delle autorità a rinnegare l’annuncio e, quindi, tendono a considerare la politica annunciata poco credibile; </a:t>
            </a:r>
          </a:p>
          <a:p>
            <a:pPr marL="514350" indent="-514350">
              <a:buFont typeface="+mj-lt"/>
              <a:buAutoNum type="alphaLcPeriod"/>
            </a:pPr>
            <a:r>
              <a:rPr lang="it-IT" dirty="0"/>
              <a:t>tale schema logico giunge alla sorprendente conclusione che le autorità, per poter raggiungere gli obiettivi dichiarati, devono, di fatto, rinunciare al loro potere discrezionale.</a:t>
            </a:r>
          </a:p>
        </p:txBody>
      </p:sp>
    </p:spTree>
    <p:extLst>
      <p:ext uri="{BB962C8B-B14F-4D97-AF65-F5344CB8AC3E}">
        <p14:creationId xmlns:p14="http://schemas.microsoft.com/office/powerpoint/2010/main" val="120764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fade">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330CCB3-DD0B-43A8-B49E-049ADFEB4674}"/>
              </a:ext>
            </a:extLst>
          </p:cNvPr>
          <p:cNvSpPr>
            <a:spLocks noGrp="1"/>
          </p:cNvSpPr>
          <p:nvPr>
            <p:ph type="title"/>
          </p:nvPr>
        </p:nvSpPr>
        <p:spPr/>
        <p:txBody>
          <a:bodyPr/>
          <a:lstStyle/>
          <a:p>
            <a:r>
              <a:rPr lang="it-IT" dirty="0"/>
              <a:t>Cosa accade, infatti</a:t>
            </a:r>
          </a:p>
        </p:txBody>
      </p:sp>
      <p:sp>
        <p:nvSpPr>
          <p:cNvPr id="3" name="Segnaposto contenuto 2">
            <a:extLst>
              <a:ext uri="{FF2B5EF4-FFF2-40B4-BE49-F238E27FC236}">
                <a16:creationId xmlns:a16="http://schemas.microsoft.com/office/drawing/2014/main" id="{ED7392C8-2A83-494A-9034-6DCE79A87B88}"/>
              </a:ext>
            </a:extLst>
          </p:cNvPr>
          <p:cNvSpPr>
            <a:spLocks noGrp="1"/>
          </p:cNvSpPr>
          <p:nvPr>
            <p:ph idx="1"/>
          </p:nvPr>
        </p:nvSpPr>
        <p:spPr/>
        <p:txBody>
          <a:bodyPr>
            <a:normAutofit fontScale="92500" lnSpcReduction="20000"/>
          </a:bodyPr>
          <a:lstStyle/>
          <a:p>
            <a:pPr lvl="1"/>
            <a:r>
              <a:rPr lang="it-IT" dirty="0"/>
              <a:t>In t</a:t>
            </a:r>
            <a:r>
              <a:rPr lang="it-IT" baseline="-25000" dirty="0"/>
              <a:t>0</a:t>
            </a:r>
            <a:r>
              <a:rPr lang="it-IT" dirty="0"/>
              <a:t> la BC osserva un tasso di disoccupazione elevato, quindi considera che l’output sia ad un livello troppo basso rispetto al trend</a:t>
            </a:r>
          </a:p>
          <a:p>
            <a:pPr lvl="1"/>
            <a:r>
              <a:rPr lang="it-IT" dirty="0"/>
              <a:t>La disoccupazione dovrebbe essere ridotta con politiche di tipo strutturale, ma i tempi di trasmissione della PM espansiva sarebbero più rapidi, quindi sono tentati ad agire…</a:t>
            </a:r>
          </a:p>
          <a:p>
            <a:pPr lvl="1"/>
            <a:r>
              <a:rPr lang="it-IT" dirty="0"/>
              <a:t>Sappiamo però che se </a:t>
            </a:r>
            <a:r>
              <a:rPr lang="it-IT" dirty="0" err="1"/>
              <a:t>Y</a:t>
            </a:r>
            <a:r>
              <a:rPr lang="it-IT" baseline="-25000" dirty="0" err="1"/>
              <a:t>t</a:t>
            </a:r>
            <a:r>
              <a:rPr lang="it-IT" dirty="0"/>
              <a:t>&gt;Y*, l’inflazione aumenta senza ridurre la disoccupazione e questo accade perché le famiglie sono razionali (conoscono perfettamente la funzione di perdita della BC e il valori dei parametri delle variabili economiche) e si tramutano in richieste di aumenti salariali, perché temono un aumento dei prezzi al consumo</a:t>
            </a:r>
          </a:p>
          <a:p>
            <a:pPr lvl="1"/>
            <a:r>
              <a:rPr lang="it-IT" dirty="0"/>
              <a:t>Il risultato finale è un </a:t>
            </a:r>
            <a:r>
              <a:rPr lang="it-IT" dirty="0">
                <a:solidFill>
                  <a:srgbClr val="FF0000"/>
                </a:solidFill>
              </a:rPr>
              <a:t>inflation </a:t>
            </a:r>
            <a:r>
              <a:rPr lang="it-IT" dirty="0" err="1">
                <a:solidFill>
                  <a:srgbClr val="FF0000"/>
                </a:solidFill>
              </a:rPr>
              <a:t>bias</a:t>
            </a:r>
            <a:r>
              <a:rPr lang="it-IT" dirty="0">
                <a:solidFill>
                  <a:srgbClr val="FF0000"/>
                </a:solidFill>
              </a:rPr>
              <a:t> </a:t>
            </a:r>
            <a:r>
              <a:rPr lang="it-IT" dirty="0"/>
              <a:t>(errore inflazionistico) della PM senza ottenere gli effetti reali sperati: </a:t>
            </a:r>
            <a:r>
              <a:rPr lang="it-IT" b="1" dirty="0"/>
              <a:t>la politica ottimale è incoerente nel tempo</a:t>
            </a:r>
            <a:r>
              <a:rPr lang="it-IT" dirty="0"/>
              <a:t>.</a:t>
            </a:r>
          </a:p>
          <a:p>
            <a:r>
              <a:rPr lang="it-IT" dirty="0"/>
              <a:t>Come si può evitare che questo accada? Con una BC conservatrice che rispetti gli annunci (</a:t>
            </a:r>
            <a:r>
              <a:rPr lang="it-IT" dirty="0">
                <a:solidFill>
                  <a:srgbClr val="FF0000"/>
                </a:solidFill>
                <a:hlinkClick r:id="rId2"/>
              </a:rPr>
              <a:t>trasparenza</a:t>
            </a:r>
            <a:r>
              <a:rPr lang="it-IT" dirty="0"/>
              <a:t>) o che rispetti il suo mandato (</a:t>
            </a:r>
            <a:r>
              <a:rPr lang="it-IT" dirty="0">
                <a:solidFill>
                  <a:srgbClr val="FF0000"/>
                </a:solidFill>
              </a:rPr>
              <a:t>credibilità della BC o accountability</a:t>
            </a:r>
            <a:r>
              <a:rPr lang="it-IT" dirty="0"/>
              <a:t>): le </a:t>
            </a:r>
            <a:r>
              <a:rPr lang="it-IT" dirty="0">
                <a:hlinkClick r:id="rId3"/>
              </a:rPr>
              <a:t>conferenze stampa </a:t>
            </a:r>
            <a:r>
              <a:rPr lang="it-IT" dirty="0"/>
              <a:t>e le </a:t>
            </a:r>
            <a:r>
              <a:rPr lang="it-IT" dirty="0">
                <a:hlinkClick r:id="rId4"/>
              </a:rPr>
              <a:t>audizioni </a:t>
            </a:r>
            <a:r>
              <a:rPr lang="it-IT" dirty="0"/>
              <a:t>al Parlamento sostanziano un comportamento credibile della BC</a:t>
            </a:r>
            <a:endParaRPr lang="en-US" dirty="0"/>
          </a:p>
          <a:p>
            <a:endParaRPr lang="it-IT" dirty="0"/>
          </a:p>
        </p:txBody>
      </p:sp>
    </p:spTree>
    <p:extLst>
      <p:ext uri="{BB962C8B-B14F-4D97-AF65-F5344CB8AC3E}">
        <p14:creationId xmlns:p14="http://schemas.microsoft.com/office/powerpoint/2010/main" val="276546010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14E959F-F375-463C-B7D4-5ADC6692B8AC}"/>
              </a:ext>
            </a:extLst>
          </p:cNvPr>
          <p:cNvSpPr>
            <a:spLocks noGrp="1"/>
          </p:cNvSpPr>
          <p:nvPr>
            <p:ph type="title"/>
          </p:nvPr>
        </p:nvSpPr>
        <p:spPr>
          <a:xfrm>
            <a:off x="754488" y="135076"/>
            <a:ext cx="10515600" cy="1325563"/>
          </a:xfrm>
        </p:spPr>
        <p:txBody>
          <a:bodyPr/>
          <a:lstStyle/>
          <a:p>
            <a:r>
              <a:rPr lang="it-IT" dirty="0"/>
              <a:t>Questo comporta che nelle previsioni degli agenti…</a:t>
            </a:r>
          </a:p>
        </p:txBody>
      </p:sp>
      <p:pic>
        <p:nvPicPr>
          <p:cNvPr id="4" name="Immagine 3">
            <a:extLst>
              <a:ext uri="{FF2B5EF4-FFF2-40B4-BE49-F238E27FC236}">
                <a16:creationId xmlns:a16="http://schemas.microsoft.com/office/drawing/2014/main" id="{48DDDA8A-5B8B-455E-972F-A3A1A5F29D2B}"/>
              </a:ext>
            </a:extLst>
          </p:cNvPr>
          <p:cNvPicPr>
            <a:picLocks noChangeAspect="1"/>
          </p:cNvPicPr>
          <p:nvPr/>
        </p:nvPicPr>
        <p:blipFill>
          <a:blip r:embed="rId2"/>
          <a:stretch>
            <a:fillRect/>
          </a:stretch>
        </p:blipFill>
        <p:spPr>
          <a:xfrm>
            <a:off x="1107584" y="1460639"/>
            <a:ext cx="9809408" cy="5397361"/>
          </a:xfrm>
          <a:prstGeom prst="rect">
            <a:avLst/>
          </a:prstGeom>
        </p:spPr>
      </p:pic>
    </p:spTree>
    <p:extLst>
      <p:ext uri="{BB962C8B-B14F-4D97-AF65-F5344CB8AC3E}">
        <p14:creationId xmlns:p14="http://schemas.microsoft.com/office/powerpoint/2010/main" val="36064111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L’incoerenza temporale e credibilità</a:t>
            </a:r>
            <a:endParaRPr lang="en-US" dirty="0"/>
          </a:p>
        </p:txBody>
      </p:sp>
      <p:sp>
        <p:nvSpPr>
          <p:cNvPr id="3" name="Segnaposto contenuto 2"/>
          <p:cNvSpPr>
            <a:spLocks noGrp="1"/>
          </p:cNvSpPr>
          <p:nvPr>
            <p:ph idx="1"/>
          </p:nvPr>
        </p:nvSpPr>
        <p:spPr>
          <a:xfrm>
            <a:off x="838200" y="1825624"/>
            <a:ext cx="10515600" cy="4968368"/>
          </a:xfrm>
        </p:spPr>
        <p:txBody>
          <a:bodyPr>
            <a:normAutofit fontScale="92500" lnSpcReduction="20000"/>
          </a:bodyPr>
          <a:lstStyle/>
          <a:p>
            <a:r>
              <a:rPr lang="it-IT" dirty="0"/>
              <a:t>Quando però si possono adottare politiche incoerenti temporalmente?</a:t>
            </a:r>
          </a:p>
          <a:p>
            <a:r>
              <a:rPr lang="it-IT" u="sng" dirty="0"/>
              <a:t>Questo comportamento è giustificato solo se nel periodo considerato intervengono degli shock economici e quindi tornano ad essere indispensabili interventi di tipo discrezionale</a:t>
            </a:r>
          </a:p>
          <a:p>
            <a:r>
              <a:rPr lang="it-IT" dirty="0"/>
              <a:t>Negli altri casi alla BC conviene «</a:t>
            </a:r>
            <a:r>
              <a:rPr lang="it-IT" b="1" dirty="0"/>
              <a:t>legarsi le mani</a:t>
            </a:r>
            <a:r>
              <a:rPr lang="it-IT" dirty="0"/>
              <a:t>» o </a:t>
            </a:r>
            <a:r>
              <a:rPr lang="it-IT" i="1" dirty="0"/>
              <a:t>commitment</a:t>
            </a:r>
            <a:r>
              <a:rPr lang="it-IT" dirty="0"/>
              <a:t> (come già osservato), adottando una regola monetaria fissa (appunto </a:t>
            </a:r>
            <a:r>
              <a:rPr lang="it-IT" dirty="0">
                <a:solidFill>
                  <a:srgbClr val="FF0000"/>
                </a:solidFill>
              </a:rPr>
              <a:t>l’inflation targeting</a:t>
            </a:r>
            <a:r>
              <a:rPr lang="it-IT" dirty="0"/>
              <a:t>) o un </a:t>
            </a:r>
            <a:r>
              <a:rPr lang="it-IT" dirty="0">
                <a:solidFill>
                  <a:srgbClr val="0070C0"/>
                </a:solidFill>
              </a:rPr>
              <a:t>banchiere conservatore</a:t>
            </a:r>
            <a:r>
              <a:rPr lang="it-IT" dirty="0"/>
              <a:t> (come nel caso della Bundesbank tedesca)</a:t>
            </a:r>
          </a:p>
          <a:p>
            <a:r>
              <a:rPr lang="it-IT" dirty="0"/>
              <a:t>Nei PVS la regola più diffusa è quella di adottare i </a:t>
            </a:r>
            <a:r>
              <a:rPr lang="it-IT" dirty="0">
                <a:solidFill>
                  <a:srgbClr val="FF0000"/>
                </a:solidFill>
              </a:rPr>
              <a:t>tassi di cambio fissi (</a:t>
            </a:r>
            <a:r>
              <a:rPr lang="it-IT" i="1" dirty="0" err="1">
                <a:solidFill>
                  <a:srgbClr val="FF0000"/>
                </a:solidFill>
              </a:rPr>
              <a:t>currency</a:t>
            </a:r>
            <a:r>
              <a:rPr lang="it-IT" i="1" dirty="0">
                <a:solidFill>
                  <a:srgbClr val="FF0000"/>
                </a:solidFill>
              </a:rPr>
              <a:t> board</a:t>
            </a:r>
            <a:r>
              <a:rPr lang="it-IT" dirty="0">
                <a:solidFill>
                  <a:srgbClr val="FF0000"/>
                </a:solidFill>
              </a:rPr>
              <a:t>) </a:t>
            </a:r>
            <a:r>
              <a:rPr lang="it-IT" dirty="0"/>
              <a:t>ancorati ad una valuta o nel Sistema Monetario Europeo (SME) che ha preceduto l’Eurozona cambi fissi entro una banda</a:t>
            </a:r>
          </a:p>
          <a:p>
            <a:r>
              <a:rPr lang="it-IT" dirty="0"/>
              <a:t>Oppure ancora garantire al governatore della BC una </a:t>
            </a:r>
            <a:r>
              <a:rPr lang="it-IT" dirty="0">
                <a:solidFill>
                  <a:srgbClr val="FF0000"/>
                </a:solidFill>
              </a:rPr>
              <a:t>retribuzione legata inversamente ai risultati ottenuti sull’inflazione</a:t>
            </a:r>
            <a:r>
              <a:rPr lang="it-IT" dirty="0"/>
              <a:t> (contratto principale/agente)</a:t>
            </a:r>
          </a:p>
        </p:txBody>
      </p:sp>
    </p:spTree>
    <p:extLst>
      <p:ext uri="{BB962C8B-B14F-4D97-AF65-F5344CB8AC3E}">
        <p14:creationId xmlns:p14="http://schemas.microsoft.com/office/powerpoint/2010/main" val="31726511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Politiche monetarie non convenzionali</a:t>
            </a:r>
            <a:endParaRPr lang="en-US" dirty="0"/>
          </a:p>
        </p:txBody>
      </p:sp>
      <p:sp>
        <p:nvSpPr>
          <p:cNvPr id="3" name="Segnaposto contenuto 2"/>
          <p:cNvSpPr>
            <a:spLocks noGrp="1"/>
          </p:cNvSpPr>
          <p:nvPr>
            <p:ph idx="1"/>
          </p:nvPr>
        </p:nvSpPr>
        <p:spPr>
          <a:xfrm>
            <a:off x="838200" y="1825625"/>
            <a:ext cx="10515600" cy="1557655"/>
          </a:xfrm>
        </p:spPr>
        <p:txBody>
          <a:bodyPr>
            <a:normAutofit fontScale="85000" lnSpcReduction="20000"/>
          </a:bodyPr>
          <a:lstStyle/>
          <a:p>
            <a:pPr marL="514350" indent="-514350">
              <a:buFont typeface="+mj-lt"/>
              <a:buAutoNum type="arabicPeriod" startAt="3"/>
            </a:pPr>
            <a:r>
              <a:rPr lang="it-IT" dirty="0"/>
              <a:t>Può </a:t>
            </a:r>
            <a:r>
              <a:rPr lang="it-IT" dirty="0">
                <a:solidFill>
                  <a:srgbClr val="FF0000"/>
                </a:solidFill>
              </a:rPr>
              <a:t>appiattire la </a:t>
            </a:r>
            <a:r>
              <a:rPr lang="it-IT" dirty="0" err="1">
                <a:solidFill>
                  <a:srgbClr val="FF0000"/>
                </a:solidFill>
              </a:rPr>
              <a:t>yeald</a:t>
            </a:r>
            <a:r>
              <a:rPr lang="it-IT" dirty="0">
                <a:solidFill>
                  <a:srgbClr val="FF0000"/>
                </a:solidFill>
              </a:rPr>
              <a:t> curve </a:t>
            </a:r>
            <a:r>
              <a:rPr lang="it-IT" dirty="0"/>
              <a:t>con strategie di comunicazione o con l’acquisto di titoli a più lungo termine (si tratta della cosiddetta </a:t>
            </a:r>
            <a:r>
              <a:rPr lang="it-IT" i="1" dirty="0" err="1">
                <a:solidFill>
                  <a:srgbClr val="FF0000"/>
                </a:solidFill>
              </a:rPr>
              <a:t>forward</a:t>
            </a:r>
            <a:r>
              <a:rPr lang="it-IT" i="1" dirty="0">
                <a:solidFill>
                  <a:srgbClr val="FF0000"/>
                </a:solidFill>
              </a:rPr>
              <a:t> </a:t>
            </a:r>
            <a:r>
              <a:rPr lang="it-IT" i="1" dirty="0" err="1">
                <a:solidFill>
                  <a:srgbClr val="FF0000"/>
                </a:solidFill>
              </a:rPr>
              <a:t>guidance</a:t>
            </a:r>
            <a:r>
              <a:rPr lang="it-IT" i="1" dirty="0">
                <a:solidFill>
                  <a:srgbClr val="FF0000"/>
                </a:solidFill>
              </a:rPr>
              <a:t>; </a:t>
            </a:r>
            <a:r>
              <a:rPr lang="it-IT" dirty="0"/>
              <a:t>BCE, </a:t>
            </a:r>
            <a:r>
              <a:rPr lang="it-IT" dirty="0">
                <a:hlinkClick r:id="rId2"/>
              </a:rPr>
              <a:t>conferenza stampa del 4 luglio 2013</a:t>
            </a:r>
            <a:r>
              <a:rPr lang="it-IT" dirty="0"/>
              <a:t>);</a:t>
            </a:r>
          </a:p>
          <a:p>
            <a:pPr marL="514350" indent="-514350">
              <a:buFont typeface="+mj-lt"/>
              <a:buAutoNum type="arabicPeriod" startAt="3"/>
            </a:pPr>
            <a:r>
              <a:rPr lang="it-IT" dirty="0"/>
              <a:t>La </a:t>
            </a:r>
            <a:r>
              <a:rPr lang="it-IT" dirty="0">
                <a:solidFill>
                  <a:srgbClr val="FF0000"/>
                </a:solidFill>
              </a:rPr>
              <a:t>BC può espandere il proprio bilancio</a:t>
            </a:r>
            <a:r>
              <a:rPr lang="it-IT" dirty="0"/>
              <a:t>, acquistando grandi quantità di titoli (governativi) privi di rischio sui mercati aperti (QE o </a:t>
            </a:r>
            <a:r>
              <a:rPr lang="it-IT" b="1" dirty="0" err="1"/>
              <a:t>Quntitative</a:t>
            </a:r>
            <a:r>
              <a:rPr lang="it-IT" b="1" dirty="0"/>
              <a:t> </a:t>
            </a:r>
            <a:r>
              <a:rPr lang="it-IT" b="1" dirty="0" err="1"/>
              <a:t>Easing</a:t>
            </a:r>
            <a:r>
              <a:rPr lang="it-IT" dirty="0"/>
              <a:t>)</a:t>
            </a:r>
          </a:p>
          <a:p>
            <a:endParaRPr lang="en-US" dirty="0"/>
          </a:p>
        </p:txBody>
      </p:sp>
      <p:pic>
        <p:nvPicPr>
          <p:cNvPr id="4" name="Immagine 3"/>
          <p:cNvPicPr>
            <a:picLocks noChangeAspect="1"/>
          </p:cNvPicPr>
          <p:nvPr/>
        </p:nvPicPr>
        <p:blipFill>
          <a:blip r:embed="rId3"/>
          <a:stretch>
            <a:fillRect/>
          </a:stretch>
        </p:blipFill>
        <p:spPr>
          <a:xfrm>
            <a:off x="192023" y="3322058"/>
            <a:ext cx="6843271" cy="3227832"/>
          </a:xfrm>
          <a:prstGeom prst="rect">
            <a:avLst/>
          </a:prstGeom>
        </p:spPr>
      </p:pic>
      <p:sp>
        <p:nvSpPr>
          <p:cNvPr id="5" name="Rettangolo 4"/>
          <p:cNvSpPr/>
          <p:nvPr/>
        </p:nvSpPr>
        <p:spPr>
          <a:xfrm>
            <a:off x="1106424" y="6488668"/>
            <a:ext cx="7159752" cy="307777"/>
          </a:xfrm>
          <a:prstGeom prst="rect">
            <a:avLst/>
          </a:prstGeom>
        </p:spPr>
        <p:txBody>
          <a:bodyPr wrap="square">
            <a:spAutoFit/>
          </a:bodyPr>
          <a:lstStyle/>
          <a:p>
            <a:r>
              <a:rPr lang="en-US" sz="1400" dirty="0">
                <a:hlinkClick r:id="rId4"/>
              </a:rPr>
              <a:t>https://www.ilsole24ore.com/art/banche-centrali-dieci-anni-bazooka-15mila-miliardi-ACzRlSg</a:t>
            </a:r>
            <a:r>
              <a:rPr lang="en-US" sz="1400" dirty="0"/>
              <a:t> </a:t>
            </a:r>
          </a:p>
        </p:txBody>
      </p:sp>
      <p:pic>
        <p:nvPicPr>
          <p:cNvPr id="4098" name="Picture 2" descr="L’ESPANSIONE DEI BILANCI DELLE PRIME 5 BANCHE CENTRALI"/>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035294" y="3854535"/>
            <a:ext cx="5061862" cy="23875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671322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Indipendenza e comitati monetari</a:t>
            </a:r>
            <a:endParaRPr lang="en-US" dirty="0"/>
          </a:p>
        </p:txBody>
      </p:sp>
      <p:sp>
        <p:nvSpPr>
          <p:cNvPr id="3" name="Segnaposto contenuto 2"/>
          <p:cNvSpPr>
            <a:spLocks noGrp="1"/>
          </p:cNvSpPr>
          <p:nvPr>
            <p:ph idx="1"/>
          </p:nvPr>
        </p:nvSpPr>
        <p:spPr/>
        <p:txBody>
          <a:bodyPr>
            <a:normAutofit lnSpcReduction="10000"/>
          </a:bodyPr>
          <a:lstStyle/>
          <a:p>
            <a:r>
              <a:rPr lang="it-IT" dirty="0"/>
              <a:t>Comunque la credibilità è più facilmente garantita se la BC è indipendente da governo e parlamento con mandati lunghi (14 anni FED, 8 anni per l’Executive Board della BCE; 6 anni per il governatore della Banca d’Italia) e senza possibilità di revoca, con un bilancio indipendente (come la BCE il cui mandato è iscritto nel trattato istitutivo dell’UE e ha quindi valore costituzionale. </a:t>
            </a:r>
            <a:r>
              <a:rPr lang="it-IT" dirty="0">
                <a:solidFill>
                  <a:srgbClr val="FF0000"/>
                </a:solidFill>
              </a:rPr>
              <a:t>Solo una decisione unanime degli stati membri, seguita da una ratifica dei parlamenti, può rimettere in discussione l’indipendenza della BCE</a:t>
            </a:r>
            <a:r>
              <a:rPr lang="it-IT" dirty="0"/>
              <a:t>.)</a:t>
            </a:r>
          </a:p>
          <a:p>
            <a:r>
              <a:rPr lang="it-IT" dirty="0"/>
              <a:t>Un’importanza sempre maggiore ricoprono anche i «comitati monetari»: negli USA è il </a:t>
            </a:r>
            <a:r>
              <a:rPr lang="en-US" dirty="0">
                <a:hlinkClick r:id="rId2"/>
              </a:rPr>
              <a:t>Federal Open Market Committee </a:t>
            </a:r>
            <a:r>
              <a:rPr lang="en-US" dirty="0"/>
              <a:t>(FOMC), per </a:t>
            </a:r>
            <a:r>
              <a:rPr lang="en-US" dirty="0" err="1"/>
              <a:t>l’Eurozona</a:t>
            </a:r>
            <a:r>
              <a:rPr lang="en-US" dirty="0"/>
              <a:t> è </a:t>
            </a:r>
            <a:r>
              <a:rPr lang="en-US" dirty="0" err="1"/>
              <a:t>il</a:t>
            </a:r>
            <a:r>
              <a:rPr lang="en-US" dirty="0"/>
              <a:t> </a:t>
            </a:r>
            <a:r>
              <a:rPr lang="en-US" dirty="0">
                <a:hlinkClick r:id="rId3"/>
              </a:rPr>
              <a:t>Consiglio </a:t>
            </a:r>
            <a:r>
              <a:rPr lang="en-US" dirty="0" err="1">
                <a:hlinkClick r:id="rId3"/>
              </a:rPr>
              <a:t>Direttivo</a:t>
            </a:r>
            <a:r>
              <a:rPr lang="en-US" dirty="0"/>
              <a:t> </a:t>
            </a:r>
            <a:r>
              <a:rPr lang="en-US" dirty="0" err="1"/>
              <a:t>della</a:t>
            </a:r>
            <a:r>
              <a:rPr lang="en-US" dirty="0"/>
              <a:t> BCE</a:t>
            </a:r>
          </a:p>
          <a:p>
            <a:endParaRPr lang="en-US" dirty="0"/>
          </a:p>
        </p:txBody>
      </p:sp>
    </p:spTree>
    <p:extLst>
      <p:ext uri="{BB962C8B-B14F-4D97-AF65-F5344CB8AC3E}">
        <p14:creationId xmlns:p14="http://schemas.microsoft.com/office/powerpoint/2010/main" val="272471298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Il tasso di cambio</a:t>
            </a:r>
            <a:endParaRPr lang="en-US" dirty="0"/>
          </a:p>
        </p:txBody>
      </p:sp>
      <p:sp>
        <p:nvSpPr>
          <p:cNvPr id="3" name="Segnaposto contenuto 2"/>
          <p:cNvSpPr>
            <a:spLocks noGrp="1"/>
          </p:cNvSpPr>
          <p:nvPr>
            <p:ph idx="1"/>
          </p:nvPr>
        </p:nvSpPr>
        <p:spPr/>
        <p:txBody>
          <a:bodyPr>
            <a:normAutofit fontScale="92500" lnSpcReduction="20000"/>
          </a:bodyPr>
          <a:lstStyle/>
          <a:p>
            <a:r>
              <a:rPr lang="it-IT" dirty="0"/>
              <a:t>Non abbiamo ancora trattato l’ultimo tra gli obiettivi intermedi, quello del tasso di cambio, che non riguarda la stabilità del tasso di cambio, ma la stabilità dei prezzi attraverso l’ancoraggio nominale esterno, tuttavia occorre ricordare il ruolo che l’Euro ha nei mercati internazionali, infatti</a:t>
            </a:r>
          </a:p>
          <a:p>
            <a:r>
              <a:rPr lang="it-IT" dirty="0"/>
              <a:t>L’ancoraggio nominale esterno della moneta di un paese a quella di altri paesi o di quelli dell’eurozona permette alle BC poco credibili di rendere trasparenti le manovre di PM: un problema può essere rappresentato dall’azione degli agenti economici che possono far aumentare troppo prezzi e salari, limitandone l’azione e riducendo le aspettative di inflazione. Molti paesi piccoli o i paesi dell’Est Europa prima dell’ingresso nell’UE hanno ancorato la loro moneta al </a:t>
            </a:r>
            <a:r>
              <a:rPr lang="it-IT" dirty="0" err="1"/>
              <a:t>volore</a:t>
            </a:r>
            <a:r>
              <a:rPr lang="it-IT" dirty="0"/>
              <a:t> nominale in Euro </a:t>
            </a:r>
          </a:p>
          <a:p>
            <a:r>
              <a:rPr lang="it-IT" dirty="0"/>
              <a:t>(</a:t>
            </a:r>
            <a:r>
              <a:rPr lang="it-IT" i="1" dirty="0"/>
              <a:t>BCE, 2022, </a:t>
            </a:r>
            <a:r>
              <a:rPr lang="it-IT" i="1" dirty="0">
                <a:hlinkClick r:id="rId2"/>
              </a:rPr>
              <a:t>The </a:t>
            </a:r>
            <a:r>
              <a:rPr lang="it-IT" i="1" dirty="0" err="1">
                <a:hlinkClick r:id="rId2"/>
              </a:rPr>
              <a:t>international</a:t>
            </a:r>
            <a:r>
              <a:rPr lang="it-IT" i="1" dirty="0">
                <a:hlinkClick r:id="rId2"/>
              </a:rPr>
              <a:t> </a:t>
            </a:r>
            <a:r>
              <a:rPr lang="it-IT" i="1" dirty="0" err="1">
                <a:hlinkClick r:id="rId2"/>
              </a:rPr>
              <a:t>role</a:t>
            </a:r>
            <a:r>
              <a:rPr lang="it-IT" i="1" dirty="0">
                <a:hlinkClick r:id="rId2"/>
              </a:rPr>
              <a:t> of the euro</a:t>
            </a:r>
            <a:r>
              <a:rPr lang="it-IT" dirty="0"/>
              <a:t>). Torneremo più avanti sul tema del cambio.</a:t>
            </a:r>
            <a:endParaRPr lang="en-US" dirty="0"/>
          </a:p>
        </p:txBody>
      </p:sp>
    </p:spTree>
    <p:extLst>
      <p:ext uri="{BB962C8B-B14F-4D97-AF65-F5344CB8AC3E}">
        <p14:creationId xmlns:p14="http://schemas.microsoft.com/office/powerpoint/2010/main" val="136983480"/>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L’obiettivo della stabilità finanziaria</a:t>
            </a:r>
            <a:endParaRPr lang="en-US" dirty="0"/>
          </a:p>
        </p:txBody>
      </p:sp>
      <p:sp>
        <p:nvSpPr>
          <p:cNvPr id="3" name="Segnaposto contenuto 2"/>
          <p:cNvSpPr>
            <a:spLocks noGrp="1"/>
          </p:cNvSpPr>
          <p:nvPr>
            <p:ph idx="1"/>
          </p:nvPr>
        </p:nvSpPr>
        <p:spPr/>
        <p:txBody>
          <a:bodyPr>
            <a:normAutofit fontScale="92500"/>
          </a:bodyPr>
          <a:lstStyle/>
          <a:p>
            <a:r>
              <a:rPr lang="it-IT" dirty="0"/>
              <a:t>L’obiettivo della stabilità finanziaria è condiviso tra agenzie di regolamentazione, che si occupano di settori specifici del mercato (borsa, banche, assicurazioni ecc.), banca centrale e ministero dell’Economia.</a:t>
            </a:r>
          </a:p>
          <a:p>
            <a:r>
              <a:rPr lang="it-IT" dirty="0"/>
              <a:t>Tale obiettivo è diventato sempre più importante dopo l’avvento di una sequenza di instabilità finanziarie nel mercato globale, culminate con la bolla dei derivati del 2008</a:t>
            </a:r>
          </a:p>
          <a:p>
            <a:r>
              <a:rPr lang="it-IT" dirty="0"/>
              <a:t>i </a:t>
            </a:r>
            <a:r>
              <a:rPr lang="it-IT" dirty="0">
                <a:solidFill>
                  <a:srgbClr val="FF0000"/>
                </a:solidFill>
              </a:rPr>
              <a:t>comitati</a:t>
            </a:r>
            <a:r>
              <a:rPr lang="it-IT" dirty="0"/>
              <a:t> incaricati di identificare il </a:t>
            </a:r>
            <a:r>
              <a:rPr lang="it-IT" dirty="0">
                <a:solidFill>
                  <a:srgbClr val="FF0000"/>
                </a:solidFill>
              </a:rPr>
              <a:t>rischio sistemico </a:t>
            </a:r>
            <a:r>
              <a:rPr lang="it-IT" dirty="0"/>
              <a:t>e di discutere le </a:t>
            </a:r>
            <a:r>
              <a:rPr lang="it-IT" dirty="0">
                <a:solidFill>
                  <a:srgbClr val="FF0000"/>
                </a:solidFill>
              </a:rPr>
              <a:t>politiche macroprudenziali </a:t>
            </a:r>
            <a:r>
              <a:rPr lang="it-IT" dirty="0"/>
              <a:t>in Europa e negli Stati Uniti (Commissione europea per il rischio sistemico e Financial System </a:t>
            </a:r>
            <a:r>
              <a:rPr lang="it-IT" dirty="0" err="1"/>
              <a:t>Oversight</a:t>
            </a:r>
            <a:r>
              <a:rPr lang="it-IT" dirty="0"/>
              <a:t> Committee) sono presieduti, rispettivamente, dal presidente della BCE e dal Secretary of the Treasury americano. </a:t>
            </a:r>
          </a:p>
        </p:txBody>
      </p:sp>
    </p:spTree>
    <p:extLst>
      <p:ext uri="{BB962C8B-B14F-4D97-AF65-F5344CB8AC3E}">
        <p14:creationId xmlns:p14="http://schemas.microsoft.com/office/powerpoint/2010/main" val="132535338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F24DC1F-F27B-42A1-9CD7-12B0883D72B8}"/>
              </a:ext>
            </a:extLst>
          </p:cNvPr>
          <p:cNvSpPr>
            <a:spLocks noGrp="1"/>
          </p:cNvSpPr>
          <p:nvPr>
            <p:ph type="title"/>
          </p:nvPr>
        </p:nvSpPr>
        <p:spPr/>
        <p:txBody>
          <a:bodyPr/>
          <a:lstStyle/>
          <a:p>
            <a:r>
              <a:rPr lang="it-IT" dirty="0"/>
              <a:t>Stabilità finanziaria e BC</a:t>
            </a:r>
          </a:p>
        </p:txBody>
      </p:sp>
      <p:sp>
        <p:nvSpPr>
          <p:cNvPr id="3" name="Segnaposto contenuto 2">
            <a:extLst>
              <a:ext uri="{FF2B5EF4-FFF2-40B4-BE49-F238E27FC236}">
                <a16:creationId xmlns:a16="http://schemas.microsoft.com/office/drawing/2014/main" id="{D9E9CD3F-B5D4-4C3A-9679-8A4FB8E9B689}"/>
              </a:ext>
            </a:extLst>
          </p:cNvPr>
          <p:cNvSpPr>
            <a:spLocks noGrp="1"/>
          </p:cNvSpPr>
          <p:nvPr>
            <p:ph idx="1"/>
          </p:nvPr>
        </p:nvSpPr>
        <p:spPr/>
        <p:txBody>
          <a:bodyPr>
            <a:normAutofit fontScale="92500" lnSpcReduction="20000"/>
          </a:bodyPr>
          <a:lstStyle/>
          <a:p>
            <a:r>
              <a:rPr lang="it-IT" dirty="0"/>
              <a:t>La stabilità finanziaria interagisce con la PM in due modi:</a:t>
            </a:r>
          </a:p>
          <a:p>
            <a:r>
              <a:rPr lang="it-IT" dirty="0"/>
              <a:t>Mercati finanziari efficienti e un sistema bancario sano sono il prerequisito del buon funzionamento dei canali di trasmissione della PM al sistema economico. La banca centrale deve quindi </a:t>
            </a:r>
            <a:r>
              <a:rPr lang="it-IT" dirty="0">
                <a:solidFill>
                  <a:srgbClr val="FF0000"/>
                </a:solidFill>
              </a:rPr>
              <a:t>fornire liquidità a breve termine </a:t>
            </a:r>
            <a:r>
              <a:rPr lang="it-IT" dirty="0"/>
              <a:t>alle banche quando il mercato interbancario si blocca («prestatore di ultima istanza (</a:t>
            </a:r>
            <a:r>
              <a:rPr lang="it-IT" i="1" dirty="0" err="1">
                <a:solidFill>
                  <a:srgbClr val="FF0000"/>
                </a:solidFill>
              </a:rPr>
              <a:t>lender</a:t>
            </a:r>
            <a:r>
              <a:rPr lang="it-IT" i="1" dirty="0">
                <a:solidFill>
                  <a:srgbClr val="FF0000"/>
                </a:solidFill>
              </a:rPr>
              <a:t> of last resort</a:t>
            </a:r>
            <a:r>
              <a:rPr lang="it-IT" dirty="0"/>
              <a:t>)»).</a:t>
            </a:r>
          </a:p>
          <a:p>
            <a:r>
              <a:rPr lang="it-IT" dirty="0"/>
              <a:t>La PM influenza </a:t>
            </a:r>
            <a:r>
              <a:rPr lang="it-IT" dirty="0">
                <a:solidFill>
                  <a:srgbClr val="FF0000"/>
                </a:solidFill>
              </a:rPr>
              <a:t>la stabilità finanziaria</a:t>
            </a:r>
            <a:r>
              <a:rPr lang="it-IT" dirty="0"/>
              <a:t>: </a:t>
            </a:r>
          </a:p>
          <a:p>
            <a:pPr lvl="1"/>
            <a:r>
              <a:rPr lang="it-IT" dirty="0"/>
              <a:t>con tassi bassi </a:t>
            </a:r>
            <a:r>
              <a:rPr lang="it-IT" u="sng" dirty="0"/>
              <a:t>si incentivano le banche a concedere prestiti a rischio più elevato </a:t>
            </a:r>
            <a:r>
              <a:rPr lang="it-IT" dirty="0"/>
              <a:t>(problema: </a:t>
            </a:r>
            <a:r>
              <a:rPr lang="it-IT" i="1" dirty="0"/>
              <a:t>moral hazard cioè nei mercati finanziari aumentano i comportamenti rischiosi </a:t>
            </a:r>
            <a:r>
              <a:rPr lang="it-IT" dirty="0"/>
              <a:t>) </a:t>
            </a:r>
          </a:p>
          <a:p>
            <a:pPr lvl="1"/>
            <a:r>
              <a:rPr lang="it-IT" dirty="0"/>
              <a:t>con il QE a far </a:t>
            </a:r>
            <a:r>
              <a:rPr lang="it-IT" u="sng" dirty="0"/>
              <a:t>aumentare il prezzo dei titoli </a:t>
            </a:r>
            <a:r>
              <a:rPr lang="it-IT" dirty="0"/>
              <a:t>(occorre una regolamentazione macroprudenziale per evitare problemi di vulnerabilità del sistema) </a:t>
            </a:r>
          </a:p>
          <a:p>
            <a:pPr lvl="1"/>
            <a:r>
              <a:rPr lang="it-IT" dirty="0"/>
              <a:t>L’aumento dei prestiti alle banche fa aumentare l</a:t>
            </a:r>
            <a:r>
              <a:rPr lang="it-IT" u="sng" dirty="0"/>
              <a:t>’inflazione</a:t>
            </a:r>
            <a:r>
              <a:rPr lang="it-IT" dirty="0"/>
              <a:t> (</a:t>
            </a:r>
            <a:r>
              <a:rPr lang="it-IT" i="1" dirty="0"/>
              <a:t>incompatibilità con il mandato</a:t>
            </a:r>
            <a:r>
              <a:rPr lang="it-IT" dirty="0"/>
              <a:t>) e quindi si è aumentato il potere di vigilanza della BC sul sistema bancario</a:t>
            </a:r>
          </a:p>
        </p:txBody>
      </p:sp>
    </p:spTree>
    <p:extLst>
      <p:ext uri="{BB962C8B-B14F-4D97-AF65-F5344CB8AC3E}">
        <p14:creationId xmlns:p14="http://schemas.microsoft.com/office/powerpoint/2010/main" val="89914834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Riassumendo: il quadro operativo  di BCE e FED</a:t>
            </a:r>
            <a:endParaRPr lang="en-US" dirty="0"/>
          </a:p>
        </p:txBody>
      </p:sp>
      <p:pic>
        <p:nvPicPr>
          <p:cNvPr id="4" name="Immagine 3"/>
          <p:cNvPicPr>
            <a:picLocks noChangeAspect="1"/>
          </p:cNvPicPr>
          <p:nvPr/>
        </p:nvPicPr>
        <p:blipFill>
          <a:blip r:embed="rId2"/>
          <a:stretch>
            <a:fillRect/>
          </a:stretch>
        </p:blipFill>
        <p:spPr>
          <a:xfrm>
            <a:off x="2086871" y="1075864"/>
            <a:ext cx="8692585" cy="5697295"/>
          </a:xfrm>
          <a:prstGeom prst="rect">
            <a:avLst/>
          </a:prstGeom>
        </p:spPr>
      </p:pic>
    </p:spTree>
    <p:extLst>
      <p:ext uri="{BB962C8B-B14F-4D97-AF65-F5344CB8AC3E}">
        <p14:creationId xmlns:p14="http://schemas.microsoft.com/office/powerpoint/2010/main" val="255382892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Le interazioni tra politica monetaria e </a:t>
            </a:r>
            <a:r>
              <a:rPr lang="it-IT"/>
              <a:t>di bilancio</a:t>
            </a:r>
            <a:endParaRPr lang="en-US"/>
          </a:p>
        </p:txBody>
      </p:sp>
      <p:sp>
        <p:nvSpPr>
          <p:cNvPr id="3" name="Segnaposto contenuto 2"/>
          <p:cNvSpPr>
            <a:spLocks noGrp="1"/>
          </p:cNvSpPr>
          <p:nvPr>
            <p:ph idx="1"/>
          </p:nvPr>
        </p:nvSpPr>
        <p:spPr/>
        <p:txBody>
          <a:bodyPr>
            <a:normAutofit fontScale="77500" lnSpcReduction="20000"/>
          </a:bodyPr>
          <a:lstStyle/>
          <a:p>
            <a:r>
              <a:rPr lang="it-IT" dirty="0"/>
              <a:t>Abbiamo già visto che spesso si rende necessario un </a:t>
            </a:r>
            <a:r>
              <a:rPr lang="it-IT" dirty="0">
                <a:solidFill>
                  <a:srgbClr val="0070C0"/>
                </a:solidFill>
              </a:rPr>
              <a:t>mix di politiche </a:t>
            </a:r>
            <a:r>
              <a:rPr lang="it-IT" dirty="0"/>
              <a:t>(fiscale e monetaria), soprattutto quando intervengono crisi e che non vi è una prevalenza della PM su quella fiscale come ipotizzato tra gli anni ’80 del novecento e il 2008.</a:t>
            </a:r>
          </a:p>
          <a:p>
            <a:r>
              <a:rPr lang="it-IT" dirty="0"/>
              <a:t> Dopo la crisi il confine tra i due tipi di politica è diventato sempre più labile: i debiti sovrani sono serviti per salvare le banche e il QE ha avuto effetti redistributivi, abbassando molto i tassi sul debito pubblico.</a:t>
            </a:r>
          </a:p>
          <a:p>
            <a:r>
              <a:rPr lang="it-IT" dirty="0"/>
              <a:t>Una ulteriore interdipendenza si può in parte ritrovare nel </a:t>
            </a:r>
            <a:r>
              <a:rPr lang="it-IT" dirty="0">
                <a:solidFill>
                  <a:srgbClr val="0070C0"/>
                </a:solidFill>
              </a:rPr>
              <a:t>signoraggio</a:t>
            </a:r>
            <a:r>
              <a:rPr lang="it-IT" dirty="0"/>
              <a:t> che viene comunemente inteso l'insieme dei redditi derivanti dall'emissione di moneta. Per le banche centrali, il reddito da signoraggio può essere definito come il </a:t>
            </a:r>
            <a:r>
              <a:rPr lang="it-IT" dirty="0">
                <a:solidFill>
                  <a:srgbClr val="FF0000"/>
                </a:solidFill>
              </a:rPr>
              <a:t>flusso di interessi generato dalle attività detenute in contropartita delle banconote in circolazione o, più generalmente, della base monetaria</a:t>
            </a:r>
            <a:r>
              <a:rPr lang="it-IT" dirty="0"/>
              <a:t>. </a:t>
            </a:r>
          </a:p>
          <a:p>
            <a:r>
              <a:rPr lang="it-IT" dirty="0"/>
              <a:t>Per l'Eurosistema, questo reddito è incluso nella definizione di "</a:t>
            </a:r>
            <a:r>
              <a:rPr lang="it-IT" dirty="0">
                <a:solidFill>
                  <a:srgbClr val="0070C0"/>
                </a:solidFill>
              </a:rPr>
              <a:t>reddito monetario</a:t>
            </a:r>
            <a:r>
              <a:rPr lang="it-IT" dirty="0"/>
              <a:t>", che, secondo l'articolo 32.1 dello statuto del Sistema europeo di banche centrali (SEBC) e della Banca Centrale Europea (BCE), è «il reddito ottenuto dalle banche centrali nazionali nell'esercizio delle funzioni di politica monetaria del SEBC« e che viene riversato allo Stato (vedi </a:t>
            </a:r>
            <a:r>
              <a:rPr lang="it-IT" dirty="0">
                <a:hlinkClick r:id="rId2"/>
              </a:rPr>
              <a:t>Banca d’Italia</a:t>
            </a:r>
            <a:r>
              <a:rPr lang="it-IT" dirty="0"/>
              <a:t>).</a:t>
            </a:r>
          </a:p>
          <a:p>
            <a:endParaRPr lang="en-US" dirty="0"/>
          </a:p>
        </p:txBody>
      </p:sp>
    </p:spTree>
    <p:extLst>
      <p:ext uri="{BB962C8B-B14F-4D97-AF65-F5344CB8AC3E}">
        <p14:creationId xmlns:p14="http://schemas.microsoft.com/office/powerpoint/2010/main" val="269323503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uppo 11"/>
          <p:cNvGrpSpPr/>
          <p:nvPr/>
        </p:nvGrpSpPr>
        <p:grpSpPr>
          <a:xfrm>
            <a:off x="310523" y="1500264"/>
            <a:ext cx="6011401" cy="4625567"/>
            <a:chOff x="310523" y="1500264"/>
            <a:chExt cx="6011401" cy="4625567"/>
          </a:xfrm>
        </p:grpSpPr>
        <p:pic>
          <p:nvPicPr>
            <p:cNvPr id="4" name="Immagine 3"/>
            <p:cNvPicPr>
              <a:picLocks noChangeAspect="1"/>
            </p:cNvPicPr>
            <p:nvPr/>
          </p:nvPicPr>
          <p:blipFill>
            <a:blip r:embed="rId2"/>
            <a:stretch>
              <a:fillRect/>
            </a:stretch>
          </p:blipFill>
          <p:spPr>
            <a:xfrm>
              <a:off x="310523" y="1500264"/>
              <a:ext cx="6011401" cy="4625567"/>
            </a:xfrm>
            <a:prstGeom prst="rect">
              <a:avLst/>
            </a:prstGeom>
          </p:spPr>
        </p:pic>
        <p:sp>
          <p:nvSpPr>
            <p:cNvPr id="11" name="CasellaDiTesto 10"/>
            <p:cNvSpPr txBox="1"/>
            <p:nvPr/>
          </p:nvSpPr>
          <p:spPr>
            <a:xfrm>
              <a:off x="3459852" y="3108960"/>
              <a:ext cx="746388" cy="369332"/>
            </a:xfrm>
            <a:prstGeom prst="rect">
              <a:avLst/>
            </a:prstGeom>
            <a:solidFill>
              <a:schemeClr val="bg1"/>
            </a:solidFill>
          </p:spPr>
          <p:txBody>
            <a:bodyPr wrap="square" rtlCol="0">
              <a:spAutoFit/>
            </a:bodyPr>
            <a:lstStyle/>
            <a:p>
              <a:r>
                <a:rPr lang="it-IT" dirty="0">
                  <a:solidFill>
                    <a:schemeClr val="accent6">
                      <a:lumMod val="75000"/>
                    </a:schemeClr>
                  </a:solidFill>
                  <a:latin typeface="Times New Roman" panose="02020603050405020304" pitchFamily="18" charset="0"/>
                  <a:cs typeface="Times New Roman" panose="02020603050405020304" pitchFamily="18" charset="0"/>
                </a:rPr>
                <a:t>Conto</a:t>
              </a:r>
              <a:endParaRPr lang="en-US" dirty="0">
                <a:solidFill>
                  <a:schemeClr val="accent6">
                    <a:lumMod val="75000"/>
                  </a:schemeClr>
                </a:solidFill>
                <a:latin typeface="Times New Roman" panose="02020603050405020304" pitchFamily="18" charset="0"/>
                <a:cs typeface="Times New Roman" panose="02020603050405020304" pitchFamily="18" charset="0"/>
              </a:endParaRPr>
            </a:p>
          </p:txBody>
        </p:sp>
      </p:grpSp>
      <p:sp>
        <p:nvSpPr>
          <p:cNvPr id="2" name="Titolo 1"/>
          <p:cNvSpPr>
            <a:spLocks noGrp="1"/>
          </p:cNvSpPr>
          <p:nvPr>
            <p:ph type="title"/>
          </p:nvPr>
        </p:nvSpPr>
        <p:spPr>
          <a:xfrm>
            <a:off x="838200" y="310261"/>
            <a:ext cx="10515600" cy="1325563"/>
          </a:xfrm>
        </p:spPr>
        <p:txBody>
          <a:bodyPr/>
          <a:lstStyle/>
          <a:p>
            <a:r>
              <a:rPr lang="it-IT" dirty="0"/>
              <a:t>Il reddito monetario da signoraggio</a:t>
            </a:r>
            <a:endParaRPr lang="en-US" dirty="0"/>
          </a:p>
        </p:txBody>
      </p:sp>
      <p:sp>
        <p:nvSpPr>
          <p:cNvPr id="5" name="Ovale 4"/>
          <p:cNvSpPr/>
          <p:nvPr/>
        </p:nvSpPr>
        <p:spPr>
          <a:xfrm>
            <a:off x="3316223" y="4272829"/>
            <a:ext cx="2295144" cy="1517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ccia a destra 5"/>
          <p:cNvSpPr/>
          <p:nvPr/>
        </p:nvSpPr>
        <p:spPr>
          <a:xfrm>
            <a:off x="5955014" y="4899193"/>
            <a:ext cx="493776" cy="265176"/>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e 6"/>
          <p:cNvSpPr/>
          <p:nvPr/>
        </p:nvSpPr>
        <p:spPr>
          <a:xfrm>
            <a:off x="228226" y="4361688"/>
            <a:ext cx="2295144" cy="1517904"/>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ccia bidirezionale orizzontale 7"/>
          <p:cNvSpPr/>
          <p:nvPr/>
        </p:nvSpPr>
        <p:spPr>
          <a:xfrm>
            <a:off x="2680342" y="4988052"/>
            <a:ext cx="509015" cy="265176"/>
          </a:xfrm>
          <a:prstGeom prst="lef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ttangolo 8"/>
          <p:cNvSpPr/>
          <p:nvPr/>
        </p:nvSpPr>
        <p:spPr>
          <a:xfrm>
            <a:off x="7333488" y="1961031"/>
            <a:ext cx="4754880" cy="4801314"/>
          </a:xfrm>
          <a:prstGeom prst="rect">
            <a:avLst/>
          </a:prstGeom>
        </p:spPr>
        <p:txBody>
          <a:bodyPr wrap="square">
            <a:spAutoFit/>
          </a:bodyPr>
          <a:lstStyle/>
          <a:p>
            <a:r>
              <a:rPr lang="it-IT" dirty="0">
                <a:solidFill>
                  <a:srgbClr val="48626F"/>
                </a:solidFill>
                <a:latin typeface="Open Sans"/>
              </a:rPr>
              <a:t>Quando è la banca centrale a emettere le banconote (o, più in generale, la base monetaria, </a:t>
            </a:r>
            <a:r>
              <a:rPr lang="it-IT" dirty="0">
                <a:solidFill>
                  <a:srgbClr val="FF0000"/>
                </a:solidFill>
                <a:latin typeface="Open Sans"/>
              </a:rPr>
              <a:t>che include anche le riserve costituite dalle banche su conti presso la banca centrale</a:t>
            </a:r>
            <a:r>
              <a:rPr lang="it-IT" dirty="0">
                <a:solidFill>
                  <a:srgbClr val="48626F"/>
                </a:solidFill>
                <a:latin typeface="Open Sans"/>
              </a:rPr>
              <a:t>), queste non sono spese in beni e servizi ma fornite alle banche commerciali, in forma di </a:t>
            </a:r>
            <a:r>
              <a:rPr lang="it-IT" dirty="0">
                <a:solidFill>
                  <a:srgbClr val="FF0000"/>
                </a:solidFill>
                <a:latin typeface="Open Sans"/>
              </a:rPr>
              <a:t>prestito</a:t>
            </a:r>
            <a:r>
              <a:rPr lang="it-IT" dirty="0">
                <a:solidFill>
                  <a:srgbClr val="48626F"/>
                </a:solidFill>
                <a:latin typeface="Open Sans"/>
              </a:rPr>
              <a:t>, per le esigenze del sistema economico, o utilizzate per l'acquisto di attività finanziarie, come i titoli di Stato o le attività in valuta estera; </a:t>
            </a:r>
            <a:r>
              <a:rPr lang="it-IT" u="sng" dirty="0">
                <a:solidFill>
                  <a:srgbClr val="48626F"/>
                </a:solidFill>
                <a:latin typeface="Open Sans"/>
              </a:rPr>
              <a:t>al valore delle banconote, iscritto al passivo del bilancio della banca centrale, corrisponde quindi l'iscrizione di attività fruttifere nell'attivo del bilancio, che rendono un interesse</a:t>
            </a:r>
            <a:r>
              <a:rPr lang="it-IT" dirty="0">
                <a:solidFill>
                  <a:srgbClr val="48626F"/>
                </a:solidFill>
                <a:latin typeface="Open Sans"/>
              </a:rPr>
              <a:t>. </a:t>
            </a:r>
            <a:r>
              <a:rPr lang="it-IT" dirty="0">
                <a:solidFill>
                  <a:srgbClr val="0070C0"/>
                </a:solidFill>
                <a:latin typeface="Open Sans"/>
              </a:rPr>
              <a:t>Il signoraggio è una tassa su tutti i possessori di moneta</a:t>
            </a:r>
            <a:r>
              <a:rPr lang="it-IT" dirty="0">
                <a:solidFill>
                  <a:srgbClr val="48626F"/>
                </a:solidFill>
                <a:latin typeface="Open Sans"/>
              </a:rPr>
              <a:t> e definito «tassa da inflazione»</a:t>
            </a:r>
            <a:endParaRPr lang="en-US" dirty="0"/>
          </a:p>
        </p:txBody>
      </p:sp>
      <p:sp>
        <p:nvSpPr>
          <p:cNvPr id="10" name="Ovale 9"/>
          <p:cNvSpPr/>
          <p:nvPr/>
        </p:nvSpPr>
        <p:spPr>
          <a:xfrm>
            <a:off x="3533004" y="2660904"/>
            <a:ext cx="1048140" cy="44805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ttangolo 12"/>
          <p:cNvSpPr/>
          <p:nvPr/>
        </p:nvSpPr>
        <p:spPr>
          <a:xfrm>
            <a:off x="3459852" y="3108960"/>
            <a:ext cx="1971684" cy="81381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Connettore 2 14"/>
          <p:cNvCxnSpPr/>
          <p:nvPr/>
        </p:nvCxnSpPr>
        <p:spPr>
          <a:xfrm flipV="1">
            <a:off x="5458968" y="1892808"/>
            <a:ext cx="1874520" cy="121615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6" name="CasellaDiTesto 15"/>
          <p:cNvSpPr txBox="1"/>
          <p:nvPr/>
        </p:nvSpPr>
        <p:spPr>
          <a:xfrm>
            <a:off x="7333488" y="1205125"/>
            <a:ext cx="3416063" cy="646331"/>
          </a:xfrm>
          <a:prstGeom prst="rect">
            <a:avLst/>
          </a:prstGeom>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it-IT" dirty="0"/>
              <a:t>Possono espandere o ridurre le riserve delle banche commerciali</a:t>
            </a:r>
            <a:endParaRPr lang="en-US" dirty="0"/>
          </a:p>
        </p:txBody>
      </p:sp>
      <p:cxnSp>
        <p:nvCxnSpPr>
          <p:cNvPr id="18" name="Connettore 2 17"/>
          <p:cNvCxnSpPr/>
          <p:nvPr/>
        </p:nvCxnSpPr>
        <p:spPr>
          <a:xfrm flipH="1">
            <a:off x="5458968" y="2067089"/>
            <a:ext cx="1874520" cy="2498347"/>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11734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par>
                                <p:cTn id="8" presetID="10" presetClass="entr" presetSubtype="0" fill="hold"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nodeType="withEffect">
                                  <p:stCondLst>
                                    <p:cond delay="0"/>
                                  </p:stCondLst>
                                  <p:childTnLst>
                                    <p:set>
                                      <p:cBhvr>
                                        <p:cTn id="12" dur="1" fill="hold">
                                          <p:stCondLst>
                                            <p:cond delay="0"/>
                                          </p:stCondLst>
                                        </p:cTn>
                                        <p:tgtEl>
                                          <p:spTgt spid="18"/>
                                        </p:tgtEl>
                                        <p:attrNameLst>
                                          <p:attrName>style.visibility</p:attrName>
                                        </p:attrNameLst>
                                      </p:cBhvr>
                                      <p:to>
                                        <p:strVal val="visible"/>
                                      </p:to>
                                    </p:set>
                                    <p:animEffect transition="in" filter="fade">
                                      <p:cBhvr>
                                        <p:cTn id="13" dur="500"/>
                                        <p:tgtEl>
                                          <p:spTgt spid="18"/>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16"/>
                                        </p:tgtEl>
                                        <p:attrNameLst>
                                          <p:attrName>style.visibility</p:attrName>
                                        </p:attrNameLst>
                                      </p:cBhvr>
                                      <p:to>
                                        <p:strVal val="visible"/>
                                      </p:to>
                                    </p:set>
                                    <p:animEffect transition="in" filter="fade">
                                      <p:cBhvr>
                                        <p:cTn id="1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dominanza fiscale e monetaria</a:t>
            </a:r>
            <a:endParaRPr lang="en-US" dirty="0"/>
          </a:p>
        </p:txBody>
      </p:sp>
      <p:sp>
        <p:nvSpPr>
          <p:cNvPr id="3" name="Segnaposto contenuto 2"/>
          <p:cNvSpPr>
            <a:spLocks noGrp="1"/>
          </p:cNvSpPr>
          <p:nvPr>
            <p:ph idx="1"/>
          </p:nvPr>
        </p:nvSpPr>
        <p:spPr/>
        <p:txBody>
          <a:bodyPr>
            <a:normAutofit fontScale="85000" lnSpcReduction="10000"/>
          </a:bodyPr>
          <a:lstStyle/>
          <a:p>
            <a:r>
              <a:rPr lang="it-IT" dirty="0"/>
              <a:t>Quando la politica monetaria è subordinata all’obiettivo di aiutare il governo a finanziare le sue spese si parla di </a:t>
            </a:r>
            <a:r>
              <a:rPr lang="it-IT" b="1" dirty="0"/>
              <a:t>dominanza fiscale</a:t>
            </a:r>
            <a:r>
              <a:rPr lang="it-IT" dirty="0"/>
              <a:t> [</a:t>
            </a:r>
            <a:r>
              <a:rPr lang="it-IT" dirty="0" err="1"/>
              <a:t>Woodford</a:t>
            </a:r>
            <a:r>
              <a:rPr lang="it-IT" dirty="0"/>
              <a:t> 2001].</a:t>
            </a:r>
          </a:p>
          <a:p>
            <a:r>
              <a:rPr lang="it-IT" dirty="0"/>
              <a:t>In effetti nel </a:t>
            </a:r>
            <a:r>
              <a:rPr lang="it-IT" dirty="0">
                <a:solidFill>
                  <a:srgbClr val="FF0000"/>
                </a:solidFill>
              </a:rPr>
              <a:t>lungo periodo </a:t>
            </a:r>
            <a:r>
              <a:rPr lang="it-IT" dirty="0"/>
              <a:t>l’indipendenza della politica di bilancio da quella monetaria è possibile solo se la politica di bilancio è sostenibile, ma come abbiamo visto questo spesso non accade, allora l’impatto della politica di bilancio su quella monetaria può attuarsi in due modi:</a:t>
            </a:r>
          </a:p>
          <a:p>
            <a:pPr lvl="1"/>
            <a:r>
              <a:rPr lang="it-IT" dirty="0">
                <a:solidFill>
                  <a:srgbClr val="FF0000"/>
                </a:solidFill>
              </a:rPr>
              <a:t>Diretto</a:t>
            </a:r>
            <a:r>
              <a:rPr lang="it-IT" dirty="0"/>
              <a:t>: il governo </a:t>
            </a:r>
            <a:r>
              <a:rPr lang="it-IT" u="sng" dirty="0"/>
              <a:t>forza la BC ad acquistare titoli del debito </a:t>
            </a:r>
            <a:r>
              <a:rPr lang="it-IT" dirty="0"/>
              <a:t>con l’immissione di nuova moneta, </a:t>
            </a:r>
            <a:r>
              <a:rPr lang="it-IT" u="sng" dirty="0"/>
              <a:t>prestando direttamente allo Stato</a:t>
            </a:r>
            <a:r>
              <a:rPr lang="it-IT" dirty="0"/>
              <a:t> o quando </a:t>
            </a:r>
            <a:r>
              <a:rPr lang="it-IT" u="sng" dirty="0"/>
              <a:t>lo Stato dichiara default </a:t>
            </a:r>
            <a:r>
              <a:rPr lang="it-IT" dirty="0"/>
              <a:t>sui titoli del debito detenuti dalla BC;</a:t>
            </a:r>
          </a:p>
          <a:p>
            <a:pPr lvl="1"/>
            <a:r>
              <a:rPr lang="it-IT" dirty="0">
                <a:solidFill>
                  <a:srgbClr val="FF0000"/>
                </a:solidFill>
              </a:rPr>
              <a:t>Indiretto</a:t>
            </a:r>
            <a:r>
              <a:rPr lang="it-IT" dirty="0"/>
              <a:t>: lo Stato dichiara default sui titoli del debito detenuti dalle banche commerciali che vengono poi aiutate dalla BC per salvarsi o con l’aumento dell’inflazione che riduce il valore del debito, quando i titoli non sono indicizzati</a:t>
            </a:r>
          </a:p>
          <a:p>
            <a:r>
              <a:rPr lang="it-IT" dirty="0"/>
              <a:t>Si ha invece </a:t>
            </a:r>
            <a:r>
              <a:rPr lang="it-IT" b="1" dirty="0"/>
              <a:t>dominanza monetaria</a:t>
            </a:r>
            <a:r>
              <a:rPr lang="it-IT" dirty="0"/>
              <a:t>, quando è assicurata la solvibilità del bilancio e la BC è indipendente (come nel caso dell’Eurozona) </a:t>
            </a:r>
            <a:endParaRPr lang="en-US" dirty="0"/>
          </a:p>
        </p:txBody>
      </p:sp>
    </p:spTree>
    <p:extLst>
      <p:ext uri="{BB962C8B-B14F-4D97-AF65-F5344CB8AC3E}">
        <p14:creationId xmlns:p14="http://schemas.microsoft.com/office/powerpoint/2010/main" val="2133977038"/>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coordinamento tra politiche di bilancio e monetaria</a:t>
            </a:r>
            <a:endParaRPr lang="en-US" dirty="0"/>
          </a:p>
        </p:txBody>
      </p:sp>
      <p:sp>
        <p:nvSpPr>
          <p:cNvPr id="4" name="Segnaposto contenuto 3"/>
          <p:cNvSpPr>
            <a:spLocks noGrp="1"/>
          </p:cNvSpPr>
          <p:nvPr>
            <p:ph idx="1"/>
          </p:nvPr>
        </p:nvSpPr>
        <p:spPr/>
        <p:txBody>
          <a:bodyPr>
            <a:normAutofit fontScale="92500" lnSpcReduction="10000"/>
          </a:bodyPr>
          <a:lstStyle/>
          <a:p>
            <a:r>
              <a:rPr lang="it-IT" dirty="0"/>
              <a:t>Le politiche sono interdipendenti anche nel </a:t>
            </a:r>
            <a:r>
              <a:rPr lang="it-IT" dirty="0">
                <a:solidFill>
                  <a:srgbClr val="FF0000"/>
                </a:solidFill>
              </a:rPr>
              <a:t>breve periodo</a:t>
            </a:r>
            <a:r>
              <a:rPr lang="it-IT" dirty="0"/>
              <a:t>, poiché, come abbiamo visto si tratta di politiche prevalentemente di domanda, ma con obiettivi diversi che possono neutralizzarsi, quindi occorre un coordinamento. Se non lo si fa si possono avere interventi che portano al solo aumento del debito: </a:t>
            </a:r>
          </a:p>
          <a:p>
            <a:pPr lvl="1"/>
            <a:r>
              <a:rPr lang="it-IT" dirty="0"/>
              <a:t>è il caso della </a:t>
            </a:r>
            <a:r>
              <a:rPr lang="it-IT" dirty="0">
                <a:solidFill>
                  <a:srgbClr val="FF0000"/>
                </a:solidFill>
              </a:rPr>
              <a:t>stagflazione</a:t>
            </a:r>
            <a:r>
              <a:rPr lang="it-IT" dirty="0"/>
              <a:t> caratterizzata da politiche di stimolo fiscale (per ridurre la disoccupazione) e di restrizioni monetarie (per controllare l’inflazione). </a:t>
            </a:r>
          </a:p>
          <a:p>
            <a:pPr lvl="1"/>
            <a:r>
              <a:rPr lang="it-IT" dirty="0"/>
              <a:t>Al contrario se i=0 e il moltiplicatore della spesa è elevato, le politiche devono essere complementari.</a:t>
            </a:r>
          </a:p>
          <a:p>
            <a:r>
              <a:rPr lang="it-IT" dirty="0"/>
              <a:t>Nell’area dell’euro è difficile coordinare un’unica PM con 19 politiche fiscali, da cui le regole stringenti su deficit e debito, ma quando i tassi di inflazione sono troppo bassi o negativi (come nel 2014-16 e fino al 2021), le politiche di bilancio devono essere meno restrittive.</a:t>
            </a:r>
          </a:p>
          <a:p>
            <a:endParaRPr lang="it-IT" dirty="0"/>
          </a:p>
          <a:p>
            <a:endParaRPr lang="en-US" dirty="0"/>
          </a:p>
        </p:txBody>
      </p:sp>
    </p:spTree>
    <p:extLst>
      <p:ext uri="{BB962C8B-B14F-4D97-AF65-F5344CB8AC3E}">
        <p14:creationId xmlns:p14="http://schemas.microsoft.com/office/powerpoint/2010/main" val="4125284238"/>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La politica monetaria ha effetti redistributivi?</a:t>
            </a:r>
            <a:endParaRPr lang="en-US" dirty="0"/>
          </a:p>
        </p:txBody>
      </p:sp>
      <p:sp>
        <p:nvSpPr>
          <p:cNvPr id="3" name="Segnaposto contenuto 2"/>
          <p:cNvSpPr>
            <a:spLocks noGrp="1"/>
          </p:cNvSpPr>
          <p:nvPr>
            <p:ph idx="1"/>
          </p:nvPr>
        </p:nvSpPr>
        <p:spPr/>
        <p:txBody>
          <a:bodyPr>
            <a:normAutofit fontScale="92500" lnSpcReduction="10000"/>
          </a:bodyPr>
          <a:lstStyle/>
          <a:p>
            <a:r>
              <a:rPr lang="it-IT" dirty="0"/>
              <a:t>Com’è evidente il primo fine della PM è quello di </a:t>
            </a:r>
            <a:r>
              <a:rPr lang="it-IT" u="sng" dirty="0"/>
              <a:t>stabilizzazione</a:t>
            </a:r>
            <a:r>
              <a:rPr lang="it-IT" dirty="0"/>
              <a:t>, non di crescita o di riduzione delle disuguaglianze, quanto piuttosto di </a:t>
            </a:r>
            <a:r>
              <a:rPr lang="it-IT" dirty="0">
                <a:solidFill>
                  <a:srgbClr val="FF0000"/>
                </a:solidFill>
              </a:rPr>
              <a:t>mantenere la fiducia nella moneta nel lungo periodo</a:t>
            </a:r>
          </a:p>
          <a:p>
            <a:r>
              <a:rPr lang="it-IT" dirty="0"/>
              <a:t>Tuttavia nel breve-medio periodo si possono osservare effetti redistributivi:</a:t>
            </a:r>
          </a:p>
          <a:p>
            <a:pPr lvl="1"/>
            <a:r>
              <a:rPr lang="it-IT" dirty="0"/>
              <a:t> 1) la </a:t>
            </a:r>
            <a:r>
              <a:rPr lang="it-IT" dirty="0">
                <a:solidFill>
                  <a:srgbClr val="FF0000"/>
                </a:solidFill>
              </a:rPr>
              <a:t>stabilizzazione macroeconomica </a:t>
            </a:r>
            <a:r>
              <a:rPr lang="it-IT" dirty="0"/>
              <a:t>preserva le famiglie più povere e i lavoratori poco qualificati e spesso senza risparmi dalla riduzione della capacità d’acquisto dei propri salari; </a:t>
            </a:r>
          </a:p>
          <a:p>
            <a:pPr lvl="1"/>
            <a:r>
              <a:rPr lang="it-IT" dirty="0"/>
              <a:t>2) l’aumento del tasso d’interesse reale con l’aumento di </a:t>
            </a:r>
            <a:r>
              <a:rPr lang="el-GR" dirty="0"/>
              <a:t>π</a:t>
            </a:r>
            <a:r>
              <a:rPr lang="it-IT" dirty="0"/>
              <a:t> </a:t>
            </a:r>
            <a:r>
              <a:rPr lang="it-IT" dirty="0">
                <a:solidFill>
                  <a:srgbClr val="FF0000"/>
                </a:solidFill>
              </a:rPr>
              <a:t>trasferisce risorse da debitori a creditori </a:t>
            </a:r>
            <a:r>
              <a:rPr lang="it-IT" dirty="0"/>
              <a:t>e </a:t>
            </a:r>
          </a:p>
          <a:p>
            <a:pPr lvl="1"/>
            <a:r>
              <a:rPr lang="it-IT" dirty="0"/>
              <a:t>3) </a:t>
            </a:r>
            <a:r>
              <a:rPr lang="it-IT" dirty="0">
                <a:solidFill>
                  <a:srgbClr val="FF0000"/>
                </a:solidFill>
              </a:rPr>
              <a:t>con le politiche non convenzionali si aumenta il prezzo delle attività finanziarie </a:t>
            </a:r>
            <a:r>
              <a:rPr lang="it-IT" dirty="0"/>
              <a:t>e si riduce il loro rendimento, producendo </a:t>
            </a:r>
            <a:r>
              <a:rPr lang="it-IT" dirty="0">
                <a:solidFill>
                  <a:srgbClr val="FF0000"/>
                </a:solidFill>
              </a:rPr>
              <a:t>effetti anti-distributivi</a:t>
            </a:r>
            <a:r>
              <a:rPr lang="it-IT" dirty="0"/>
              <a:t>, perché i possessori di tali titoli si concentrano nei decili più alti di reddito, ma contribuiscono a ripristinare i canali di trasmissione della PM. </a:t>
            </a:r>
          </a:p>
          <a:p>
            <a:endParaRPr lang="en-US" dirty="0"/>
          </a:p>
        </p:txBody>
      </p:sp>
    </p:spTree>
    <p:extLst>
      <p:ext uri="{BB962C8B-B14F-4D97-AF65-F5344CB8AC3E}">
        <p14:creationId xmlns:p14="http://schemas.microsoft.com/office/powerpoint/2010/main" val="31590948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Quanto vale l’espansione del bilancio delle principali Banche centrali rispetto al PIL?</a:t>
            </a:r>
            <a:endParaRPr lang="en-US" dirty="0"/>
          </a:p>
        </p:txBody>
      </p:sp>
      <p:pic>
        <p:nvPicPr>
          <p:cNvPr id="4" name="Immagine 3"/>
          <p:cNvPicPr>
            <a:picLocks noChangeAspect="1"/>
          </p:cNvPicPr>
          <p:nvPr/>
        </p:nvPicPr>
        <p:blipFill>
          <a:blip r:embed="rId2"/>
          <a:stretch>
            <a:fillRect/>
          </a:stretch>
        </p:blipFill>
        <p:spPr>
          <a:xfrm>
            <a:off x="749808" y="1690688"/>
            <a:ext cx="10692384" cy="5043380"/>
          </a:xfrm>
          <a:prstGeom prst="rect">
            <a:avLst/>
          </a:prstGeom>
        </p:spPr>
      </p:pic>
    </p:spTree>
    <p:extLst>
      <p:ext uri="{BB962C8B-B14F-4D97-AF65-F5344CB8AC3E}">
        <p14:creationId xmlns:p14="http://schemas.microsoft.com/office/powerpoint/2010/main" val="200223665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a:t>Quali le interazioni tra le Istituzioni di PB e di PM?</a:t>
            </a:r>
            <a:endParaRPr lang="en-US" dirty="0"/>
          </a:p>
        </p:txBody>
      </p:sp>
      <p:sp>
        <p:nvSpPr>
          <p:cNvPr id="3" name="Segnaposto contenuto 2"/>
          <p:cNvSpPr>
            <a:spLocks noGrp="1"/>
          </p:cNvSpPr>
          <p:nvPr>
            <p:ph idx="1"/>
          </p:nvPr>
        </p:nvSpPr>
        <p:spPr/>
        <p:txBody>
          <a:bodyPr>
            <a:normAutofit fontScale="92500" lnSpcReduction="20000"/>
          </a:bodyPr>
          <a:lstStyle/>
          <a:p>
            <a:r>
              <a:rPr lang="it-IT" dirty="0"/>
              <a:t>Il Trattato di Maastricht, che non prevede esplicitamente la possibilità di cooperazione tra autorità fiscali e monetarie, </a:t>
            </a:r>
            <a:r>
              <a:rPr lang="it-IT" dirty="0">
                <a:solidFill>
                  <a:srgbClr val="FF0000"/>
                </a:solidFill>
              </a:rPr>
              <a:t>ma soltanto uno scambio di informazion</a:t>
            </a:r>
            <a:r>
              <a:rPr lang="it-IT" dirty="0"/>
              <a:t>i.</a:t>
            </a:r>
          </a:p>
          <a:p>
            <a:r>
              <a:rPr lang="it-IT" dirty="0"/>
              <a:t>Il commissario europeo per gli affari economici e il presidente dell’Eurogruppo possono assistere al Consiglio direttivo della BCE (anche se normalmente non lo fanno) </a:t>
            </a:r>
            <a:r>
              <a:rPr lang="it-IT" u="sng" dirty="0"/>
              <a:t>ma non possono assistere alle riunioni informali in cui i banchieri centrali discutono delle diverse opzioni di politica monetaria</a:t>
            </a:r>
            <a:r>
              <a:rPr lang="it-IT" dirty="0"/>
              <a:t>.</a:t>
            </a:r>
          </a:p>
          <a:p>
            <a:r>
              <a:rPr lang="it-IT" dirty="0"/>
              <a:t>Il presidente della BCE può partecipare (e lo fa spesso) all’Eurogruppo, dove i ministri delle Finanze si riuniscono una volta al mese per discutere la situazione economica, le priorità di politica economica e le situazioni di crisi. Tuttavia durante la crisi 2008-2014 la BCE ha partecipato alla «Troika» insieme a CE e FMI per la negoziazione dei programmi di aggiustamento</a:t>
            </a:r>
          </a:p>
          <a:p>
            <a:endParaRPr lang="en-US" dirty="0"/>
          </a:p>
        </p:txBody>
      </p:sp>
    </p:spTree>
    <p:extLst>
      <p:ext uri="{BB962C8B-B14F-4D97-AF65-F5344CB8AC3E}">
        <p14:creationId xmlns:p14="http://schemas.microsoft.com/office/powerpoint/2010/main" val="12618216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p:txBody>
          <a:bodyPr/>
          <a:lstStyle/>
          <a:p>
            <a:r>
              <a:rPr lang="it-IT" dirty="0"/>
              <a:t>La trasmissione della PM all’economia reale</a:t>
            </a:r>
            <a:endParaRPr lang="en-US" dirty="0"/>
          </a:p>
        </p:txBody>
      </p:sp>
      <p:sp>
        <p:nvSpPr>
          <p:cNvPr id="4" name="Segnaposto contenuto 3"/>
          <p:cNvSpPr>
            <a:spLocks noGrp="1"/>
          </p:cNvSpPr>
          <p:nvPr>
            <p:ph idx="1"/>
          </p:nvPr>
        </p:nvSpPr>
        <p:spPr/>
        <p:txBody>
          <a:bodyPr>
            <a:normAutofit fontScale="85000" lnSpcReduction="20000"/>
          </a:bodyPr>
          <a:lstStyle/>
          <a:p>
            <a:r>
              <a:rPr lang="it-IT" dirty="0"/>
              <a:t>Se i prezzi </a:t>
            </a:r>
            <a:r>
              <a:rPr lang="it-IT" b="1" dirty="0"/>
              <a:t>non si aggiustano istantaneamente </a:t>
            </a:r>
            <a:r>
              <a:rPr lang="it-IT" dirty="0"/>
              <a:t>in risposta alle variazioni dei tassi di interesse nominali, per effetto di </a:t>
            </a:r>
          </a:p>
          <a:p>
            <a:r>
              <a:rPr lang="it-IT" dirty="0"/>
              <a:t>… </a:t>
            </a:r>
            <a:r>
              <a:rPr lang="it-IT" b="1" dirty="0"/>
              <a:t>Rigidità Nominali</a:t>
            </a:r>
            <a:r>
              <a:rPr lang="it-IT" dirty="0"/>
              <a:t>: può essere costoso per le imprese aggiustare i prezzi (</a:t>
            </a:r>
            <a:r>
              <a:rPr lang="it-IT" i="1" dirty="0"/>
              <a:t>menu </a:t>
            </a:r>
            <a:r>
              <a:rPr lang="it-IT" i="1" dirty="0" err="1"/>
              <a:t>costs</a:t>
            </a:r>
            <a:r>
              <a:rPr lang="it-IT" dirty="0"/>
              <a:t>) (Calvo, 1983; </a:t>
            </a:r>
            <a:r>
              <a:rPr lang="it-IT" dirty="0" err="1"/>
              <a:t>Rotemberg</a:t>
            </a:r>
            <a:r>
              <a:rPr lang="it-IT" dirty="0"/>
              <a:t>, 1987); </a:t>
            </a:r>
          </a:p>
          <a:p>
            <a:r>
              <a:rPr lang="it-IT" b="1" dirty="0"/>
              <a:t>Frizioni informative: </a:t>
            </a:r>
            <a:r>
              <a:rPr lang="it-IT" dirty="0"/>
              <a:t>le imprese possono non avere conoscenza perfetta di tutte le variazioni nominali per via di dispersione geografica dell’informazione (Lucas, 1972), di aggiornamenti poco frequenti dell’informazione (</a:t>
            </a:r>
            <a:r>
              <a:rPr lang="it-IT" dirty="0" err="1"/>
              <a:t>Mankiw</a:t>
            </a:r>
            <a:r>
              <a:rPr lang="it-IT" dirty="0"/>
              <a:t> and </a:t>
            </a:r>
            <a:r>
              <a:rPr lang="it-IT" dirty="0" err="1"/>
              <a:t>Reis</a:t>
            </a:r>
            <a:r>
              <a:rPr lang="it-IT" dirty="0"/>
              <a:t>, 2002) o per scelta (</a:t>
            </a:r>
            <a:r>
              <a:rPr lang="it-IT" dirty="0" err="1"/>
              <a:t>Sims</a:t>
            </a:r>
            <a:r>
              <a:rPr lang="it-IT" dirty="0"/>
              <a:t>, 2003); </a:t>
            </a:r>
          </a:p>
          <a:p>
            <a:r>
              <a:rPr lang="it-IT" b="1" dirty="0"/>
              <a:t>Rigidità reali</a:t>
            </a:r>
            <a:r>
              <a:rPr lang="it-IT" dirty="0"/>
              <a:t>: vincoli all’indebitamento o alla liquidità (</a:t>
            </a:r>
            <a:r>
              <a:rPr lang="it-IT" dirty="0" err="1"/>
              <a:t>Kiyotaki</a:t>
            </a:r>
            <a:r>
              <a:rPr lang="it-IT" dirty="0"/>
              <a:t> and Moore, 2012). </a:t>
            </a:r>
          </a:p>
          <a:p>
            <a:r>
              <a:rPr lang="it-IT" dirty="0"/>
              <a:t>… allora la banca centrale è in grado di influenzare anche i </a:t>
            </a:r>
            <a:r>
              <a:rPr lang="it-IT" b="1" dirty="0"/>
              <a:t>tassi di interesse reale </a:t>
            </a:r>
            <a:r>
              <a:rPr lang="it-IT" dirty="0"/>
              <a:t>... e quindi le decisioni di </a:t>
            </a:r>
            <a:r>
              <a:rPr lang="it-IT" b="1" dirty="0"/>
              <a:t>famiglie </a:t>
            </a:r>
            <a:r>
              <a:rPr lang="it-IT" dirty="0"/>
              <a:t>e </a:t>
            </a:r>
            <a:r>
              <a:rPr lang="it-IT" b="1" dirty="0"/>
              <a:t>imprese</a:t>
            </a:r>
            <a:r>
              <a:rPr lang="it-IT" dirty="0"/>
              <a:t>. Si ricordi la relazione tra tasso d’interesse reale e nominale: </a:t>
            </a:r>
            <a:r>
              <a:rPr lang="it-IT" dirty="0">
                <a:solidFill>
                  <a:srgbClr val="FF0000"/>
                </a:solidFill>
              </a:rPr>
              <a:t>r=i-</a:t>
            </a:r>
            <a:r>
              <a:rPr lang="el-GR" dirty="0">
                <a:solidFill>
                  <a:srgbClr val="FF0000"/>
                </a:solidFill>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Se quindi la BC interviene alzando i, mentre </a:t>
            </a:r>
            <a:r>
              <a:rPr lang="el-GR" dirty="0">
                <a:latin typeface="Arial" panose="020B0604020202020204" pitchFamily="34" charset="0"/>
                <a:cs typeface="Arial" panose="020B0604020202020204" pitchFamily="34" charset="0"/>
              </a:rPr>
              <a:t>π</a:t>
            </a:r>
            <a:r>
              <a:rPr lang="it-IT" dirty="0">
                <a:latin typeface="Arial" panose="020B0604020202020204" pitchFamily="34" charset="0"/>
                <a:cs typeface="Arial" panose="020B0604020202020204" pitchFamily="34" charset="0"/>
              </a:rPr>
              <a:t> non varia istantaneamente, ma con ritardo, l’effetto è quello di contrarre gli investimenti e i consumi via effetto ricchezza, infatti…</a:t>
            </a:r>
            <a:endParaRPr lang="it-IT" dirty="0"/>
          </a:p>
          <a:p>
            <a:endParaRPr lang="en-US" dirty="0"/>
          </a:p>
        </p:txBody>
      </p:sp>
    </p:spTree>
    <p:extLst>
      <p:ext uri="{BB962C8B-B14F-4D97-AF65-F5344CB8AC3E}">
        <p14:creationId xmlns:p14="http://schemas.microsoft.com/office/powerpoint/2010/main" val="134205740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32224494-11F4-430B-A4E4-9CB7A5338E6D}"/>
              </a:ext>
            </a:extLst>
          </p:cNvPr>
          <p:cNvSpPr>
            <a:spLocks noGrp="1"/>
          </p:cNvSpPr>
          <p:nvPr>
            <p:ph type="title"/>
          </p:nvPr>
        </p:nvSpPr>
        <p:spPr/>
        <p:txBody>
          <a:bodyPr/>
          <a:lstStyle/>
          <a:p>
            <a:r>
              <a:rPr lang="it-IT" dirty="0"/>
              <a:t>Dalle politiche non convenzionali al controllo dell’inflazione</a:t>
            </a:r>
          </a:p>
        </p:txBody>
      </p:sp>
      <p:sp>
        <p:nvSpPr>
          <p:cNvPr id="4" name="Segnaposto testo 3">
            <a:extLst>
              <a:ext uri="{FF2B5EF4-FFF2-40B4-BE49-F238E27FC236}">
                <a16:creationId xmlns:a16="http://schemas.microsoft.com/office/drawing/2014/main" id="{6EADFC27-DD20-4F14-8B46-858CC2280839}"/>
              </a:ext>
            </a:extLst>
          </p:cNvPr>
          <p:cNvSpPr>
            <a:spLocks noGrp="1"/>
          </p:cNvSpPr>
          <p:nvPr>
            <p:ph type="body" idx="1"/>
          </p:nvPr>
        </p:nvSpPr>
        <p:spPr/>
        <p:txBody>
          <a:bodyPr/>
          <a:lstStyle/>
          <a:p>
            <a:r>
              <a:rPr lang="it-IT" dirty="0"/>
              <a:t>Le politiche monetarie alla prova dei tempi</a:t>
            </a:r>
          </a:p>
        </p:txBody>
      </p:sp>
    </p:spTree>
    <p:extLst>
      <p:ext uri="{BB962C8B-B14F-4D97-AF65-F5344CB8AC3E}">
        <p14:creationId xmlns:p14="http://schemas.microsoft.com/office/powerpoint/2010/main" val="212889329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a16="http://schemas.microsoft.com/office/drawing/2014/main" id="{56B74193-FE9A-480A-B928-BD86B31C5B58}"/>
              </a:ext>
            </a:extLst>
          </p:cNvPr>
          <p:cNvSpPr>
            <a:spLocks noGrp="1"/>
          </p:cNvSpPr>
          <p:nvPr>
            <p:ph type="title"/>
          </p:nvPr>
        </p:nvSpPr>
        <p:spPr/>
        <p:txBody>
          <a:bodyPr/>
          <a:lstStyle/>
          <a:p>
            <a:r>
              <a:rPr lang="it-IT" dirty="0"/>
              <a:t>Riassumendo…le politiche non convenzionali</a:t>
            </a:r>
          </a:p>
        </p:txBody>
      </p:sp>
      <p:sp>
        <p:nvSpPr>
          <p:cNvPr id="5" name="Segnaposto contenuto 4">
            <a:extLst>
              <a:ext uri="{FF2B5EF4-FFF2-40B4-BE49-F238E27FC236}">
                <a16:creationId xmlns:a16="http://schemas.microsoft.com/office/drawing/2014/main" id="{722EEF32-ECCE-45BE-9929-790AF514680C}"/>
              </a:ext>
            </a:extLst>
          </p:cNvPr>
          <p:cNvSpPr>
            <a:spLocks noGrp="1"/>
          </p:cNvSpPr>
          <p:nvPr>
            <p:ph idx="1"/>
          </p:nvPr>
        </p:nvSpPr>
        <p:spPr/>
        <p:txBody>
          <a:bodyPr>
            <a:normAutofit fontScale="92500" lnSpcReduction="10000"/>
          </a:bodyPr>
          <a:lstStyle/>
          <a:p>
            <a:r>
              <a:rPr lang="it-IT" dirty="0"/>
              <a:t>La scelta di una </a:t>
            </a:r>
            <a:r>
              <a:rPr lang="it-IT" b="1" dirty="0"/>
              <a:t>classificazione per le misure non convenzionali </a:t>
            </a:r>
            <a:r>
              <a:rPr lang="it-IT" dirty="0"/>
              <a:t>è un’operazione in parte arbitraria. Un possibile schema è il seguente: </a:t>
            </a:r>
          </a:p>
          <a:p>
            <a:r>
              <a:rPr lang="it-IT" b="1" dirty="0">
                <a:solidFill>
                  <a:srgbClr val="FF0000"/>
                </a:solidFill>
              </a:rPr>
              <a:t>Credit </a:t>
            </a:r>
            <a:r>
              <a:rPr lang="it-IT" b="1" dirty="0" err="1">
                <a:solidFill>
                  <a:srgbClr val="FF0000"/>
                </a:solidFill>
              </a:rPr>
              <a:t>easing</a:t>
            </a:r>
            <a:r>
              <a:rPr lang="it-IT" dirty="0"/>
              <a:t>: operazioni finalizzate ad incrementare la </a:t>
            </a:r>
            <a:r>
              <a:rPr lang="it-IT" b="1" dirty="0"/>
              <a:t>liquidità dei mercati monetari e dei capitali malfunzionanti </a:t>
            </a:r>
            <a:r>
              <a:rPr lang="it-IT" dirty="0"/>
              <a:t>con lo scopo di ripristinare il meccanismo di trasmissione. </a:t>
            </a:r>
          </a:p>
          <a:p>
            <a:r>
              <a:rPr lang="it-IT" b="1" dirty="0">
                <a:solidFill>
                  <a:srgbClr val="FF0000"/>
                </a:solidFill>
              </a:rPr>
              <a:t>Quantitative </a:t>
            </a:r>
            <a:r>
              <a:rPr lang="it-IT" b="1" dirty="0" err="1">
                <a:solidFill>
                  <a:srgbClr val="FF0000"/>
                </a:solidFill>
              </a:rPr>
              <a:t>easing</a:t>
            </a:r>
            <a:r>
              <a:rPr lang="it-IT" dirty="0"/>
              <a:t>: acquisti di titoli a medio e lungo termine con lo scopo di </a:t>
            </a:r>
            <a:r>
              <a:rPr lang="it-IT" b="1" dirty="0"/>
              <a:t>ridurre la pendenza della curva dei rendimenti (yield curve) </a:t>
            </a:r>
            <a:r>
              <a:rPr lang="it-IT" dirty="0"/>
              <a:t>e stimolare ulteriormente l’economia quando i tassi di interesse a breve hanno raggiunto il </a:t>
            </a:r>
            <a:r>
              <a:rPr lang="it-IT" b="1" dirty="0"/>
              <a:t>limite inferiore effettivo </a:t>
            </a:r>
            <a:r>
              <a:rPr lang="it-IT" dirty="0"/>
              <a:t>(</a:t>
            </a:r>
            <a:r>
              <a:rPr lang="it-IT" b="1" i="1" dirty="0" err="1"/>
              <a:t>effective</a:t>
            </a:r>
            <a:r>
              <a:rPr lang="it-IT" b="1" i="1" dirty="0"/>
              <a:t> lower </a:t>
            </a:r>
            <a:r>
              <a:rPr lang="it-IT" b="1" i="1" dirty="0" err="1"/>
              <a:t>bound</a:t>
            </a:r>
            <a:r>
              <a:rPr lang="it-IT" b="1" dirty="0"/>
              <a:t>)</a:t>
            </a:r>
            <a:r>
              <a:rPr lang="it-IT" dirty="0"/>
              <a:t>. </a:t>
            </a:r>
          </a:p>
          <a:p>
            <a:r>
              <a:rPr lang="it-IT" b="1" dirty="0" err="1">
                <a:solidFill>
                  <a:srgbClr val="FF0000"/>
                </a:solidFill>
              </a:rPr>
              <a:t>Forward</a:t>
            </a:r>
            <a:r>
              <a:rPr lang="it-IT" b="1" dirty="0">
                <a:solidFill>
                  <a:srgbClr val="FF0000"/>
                </a:solidFill>
              </a:rPr>
              <a:t> guidance</a:t>
            </a:r>
            <a:r>
              <a:rPr lang="it-IT" dirty="0"/>
              <a:t>: annunci sull’andamento dei tassi di interesse o di altri strumenti di politica monetaria che segnalano l’orientamento </a:t>
            </a:r>
            <a:r>
              <a:rPr lang="it-IT" b="1" dirty="0"/>
              <a:t>futuro della politica monetaria</a:t>
            </a:r>
            <a:r>
              <a:rPr lang="it-IT" dirty="0"/>
              <a:t>. </a:t>
            </a:r>
          </a:p>
          <a:p>
            <a:endParaRPr lang="it-IT" dirty="0"/>
          </a:p>
          <a:p>
            <a:endParaRPr lang="it-IT" dirty="0"/>
          </a:p>
        </p:txBody>
      </p:sp>
    </p:spTree>
    <p:extLst>
      <p:ext uri="{BB962C8B-B14F-4D97-AF65-F5344CB8AC3E}">
        <p14:creationId xmlns:p14="http://schemas.microsoft.com/office/powerpoint/2010/main" val="3260792827"/>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15743</TotalTime>
  <Words>7060</Words>
  <Application>Microsoft Office PowerPoint</Application>
  <PresentationFormat>Widescreen</PresentationFormat>
  <Paragraphs>290</Paragraphs>
  <Slides>60</Slides>
  <Notes>0</Notes>
  <HiddenSlides>0</HiddenSlides>
  <MMClips>0</MMClips>
  <ScaleCrop>false</ScaleCrop>
  <HeadingPairs>
    <vt:vector size="6" baseType="variant">
      <vt:variant>
        <vt:lpstr>Caratteri utilizzati</vt:lpstr>
      </vt:variant>
      <vt:variant>
        <vt:i4>10</vt:i4>
      </vt:variant>
      <vt:variant>
        <vt:lpstr>Tema</vt:lpstr>
      </vt:variant>
      <vt:variant>
        <vt:i4>1</vt:i4>
      </vt:variant>
      <vt:variant>
        <vt:lpstr>Titoli diapositive</vt:lpstr>
      </vt:variant>
      <vt:variant>
        <vt:i4>60</vt:i4>
      </vt:variant>
    </vt:vector>
  </HeadingPairs>
  <TitlesOfParts>
    <vt:vector size="71" baseType="lpstr">
      <vt:lpstr>Arial</vt:lpstr>
      <vt:lpstr>Calibri</vt:lpstr>
      <vt:lpstr>Calibri Light</vt:lpstr>
      <vt:lpstr>Cambria Math</vt:lpstr>
      <vt:lpstr>freight-text-pro</vt:lpstr>
      <vt:lpstr>jaf-bernina-sans</vt:lpstr>
      <vt:lpstr>Open Sans</vt:lpstr>
      <vt:lpstr>Roboto</vt:lpstr>
      <vt:lpstr>Symbol</vt:lpstr>
      <vt:lpstr>Times New Roman</vt:lpstr>
      <vt:lpstr>Tema di Office</vt:lpstr>
      <vt:lpstr>La Politica Monetaria: gli obiettivi e le interdipendenze</vt:lpstr>
      <vt:lpstr>Riassumendo: gli strumenti di politica monetaria convenzionale</vt:lpstr>
      <vt:lpstr>L’interdipendenza dopo la crisi del 2008</vt:lpstr>
      <vt:lpstr>Politiche monetarie non convenzionali: le modalità d’intervento per riattivare i canali di trasmissione della PM</vt:lpstr>
      <vt:lpstr>Politiche monetarie non convenzionali</vt:lpstr>
      <vt:lpstr>Quanto vale l’espansione del bilancio delle principali Banche centrali rispetto al PIL?</vt:lpstr>
      <vt:lpstr>La trasmissione della PM all’economia reale</vt:lpstr>
      <vt:lpstr>Dalle politiche non convenzionali al controllo dell’inflazione</vt:lpstr>
      <vt:lpstr>Riassumendo…le politiche non convenzionali</vt:lpstr>
      <vt:lpstr>Come influiscono sulle variabili macroeconomiche?</vt:lpstr>
      <vt:lpstr>La «forward guidance» nella pratica: «Interpretazione Delfica vs Odissiaca» </vt:lpstr>
      <vt:lpstr>Come influiscono sulle variabili macroeconomiche?</vt:lpstr>
      <vt:lpstr>Oggi il bilancio dell’Eurosistema e della FED (Attività in € miliardi)</vt:lpstr>
      <vt:lpstr>La trasmissione della PM all’economia reale</vt:lpstr>
      <vt:lpstr>La trasmissione della PM all’economia reale</vt:lpstr>
      <vt:lpstr>Andamento dei tassi d’interesse reale</vt:lpstr>
      <vt:lpstr>In effetti, guardando alla propensione al risparmio… non sempre è confermato</vt:lpstr>
      <vt:lpstr>La trasmissione della PM all’economia reale</vt:lpstr>
      <vt:lpstr>Il diverso comportamento delle imprese</vt:lpstr>
      <vt:lpstr>E le previsioni per quest’anno?</vt:lpstr>
      <vt:lpstr>Gli obiettivi della PM</vt:lpstr>
      <vt:lpstr>Obiettivi di PM nell’area dell’Euro</vt:lpstr>
      <vt:lpstr>Obiettivi delle altre principali BC</vt:lpstr>
      <vt:lpstr>Che cosa s’intende per stabilità dei prezzi?</vt:lpstr>
      <vt:lpstr>Perché vicino al 2% e non 0%? Il tasso d’inflazione ottimale</vt:lpstr>
      <vt:lpstr>… e nel medio periodo</vt:lpstr>
      <vt:lpstr>Perché la stabilità dei prezzi è importante?</vt:lpstr>
      <vt:lpstr>Perché la stabilità dei prezzi è l’unico o principale obiettivo delle banche centrali?</vt:lpstr>
      <vt:lpstr>L’inflazione è sempre stato il pericolo da evitare fino al 2008…</vt:lpstr>
      <vt:lpstr>E le previsioni attuali</vt:lpstr>
      <vt:lpstr>Obiettivi finali, regole, efficacia della PM e coordinamento con la Politica di Bilancio</vt:lpstr>
      <vt:lpstr>Probabilmente anche la globalizzazione ha avuto un effetto positivo, anche se il divario inflattivo tra paesi emergenti e paesi avanzati permane</vt:lpstr>
      <vt:lpstr>La stabilità dei prezzi e la stabilità dell’output secondo la regola di Taylor</vt:lpstr>
      <vt:lpstr>La regola di Taylor e la PM della FED</vt:lpstr>
      <vt:lpstr>Le teorie della PM: perché oggi si usa il tasso d’interesse ottimale come obiettivo intermedio?</vt:lpstr>
      <vt:lpstr>Occorre tener conto anche delle interazioni con i principali indicatori macroeconomici</vt:lpstr>
      <vt:lpstr>I cambiamenti della PM verso la «normalizzazione» e le decisioni di marzo 2022</vt:lpstr>
      <vt:lpstr>Il Quantitative Tightening</vt:lpstr>
      <vt:lpstr>La stabilizzazione macroeconomica</vt:lpstr>
      <vt:lpstr>Il ruolo principale della PM nell’Eurozona</vt:lpstr>
      <vt:lpstr>La regola di Taylor nell’Eurozona</vt:lpstr>
      <vt:lpstr>Il Quantitative tightening (restrizione quantitativa o QT): il ritorno ai segnali Odissiaci</vt:lpstr>
      <vt:lpstr>Come si sta realizzando il Qt?</vt:lpstr>
      <vt:lpstr>Perché questo comportamento prudenziale della BCE? E nella fase attuale cosa si attendono gli esperti?</vt:lpstr>
      <vt:lpstr>L’efficacia degli interventi della Banca Centrale</vt:lpstr>
      <vt:lpstr>La credibilità delle banche centrali: se si reagisse invece all’output gap?</vt:lpstr>
      <vt:lpstr>Cosa accade, infatti</vt:lpstr>
      <vt:lpstr>Questo comporta che nelle previsioni degli agenti…</vt:lpstr>
      <vt:lpstr>L’incoerenza temporale e credibilità</vt:lpstr>
      <vt:lpstr>Indipendenza e comitati monetari</vt:lpstr>
      <vt:lpstr>Il tasso di cambio</vt:lpstr>
      <vt:lpstr>L’obiettivo della stabilità finanziaria</vt:lpstr>
      <vt:lpstr>Stabilità finanziaria e BC</vt:lpstr>
      <vt:lpstr>Riassumendo: il quadro operativo  di BCE e FED</vt:lpstr>
      <vt:lpstr>Le interazioni tra politica monetaria e di bilancio</vt:lpstr>
      <vt:lpstr>Il reddito monetario da signoraggio</vt:lpstr>
      <vt:lpstr>La dominanza fiscale e monetaria</vt:lpstr>
      <vt:lpstr>La coordinamento tra politiche di bilancio e monetaria</vt:lpstr>
      <vt:lpstr>La politica monetaria ha effetti redistributivi?</vt:lpstr>
      <vt:lpstr>Quali le interazioni tra le Istituzioni di PB e di PM?</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Politica Monetaria: gli obiettivi e le interdipendenze</dc:title>
  <dc:creator>CHIES LAURA</dc:creator>
  <cp:lastModifiedBy>CHIES LAURA</cp:lastModifiedBy>
  <cp:revision>170</cp:revision>
  <dcterms:created xsi:type="dcterms:W3CDTF">2021-04-16T08:48:01Z</dcterms:created>
  <dcterms:modified xsi:type="dcterms:W3CDTF">2023-04-20T08:02:57Z</dcterms:modified>
</cp:coreProperties>
</file>