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sldIdLst>
    <p:sldId id="256" r:id="rId2"/>
    <p:sldId id="398" r:id="rId3"/>
    <p:sldId id="399" r:id="rId4"/>
    <p:sldId id="400" r:id="rId5"/>
    <p:sldId id="402" r:id="rId6"/>
    <p:sldId id="403" r:id="rId7"/>
    <p:sldId id="404" r:id="rId8"/>
    <p:sldId id="401" r:id="rId9"/>
    <p:sldId id="405" r:id="rId10"/>
    <p:sldId id="407" r:id="rId11"/>
    <p:sldId id="406" r:id="rId12"/>
    <p:sldId id="418" r:id="rId13"/>
    <p:sldId id="408" r:id="rId14"/>
    <p:sldId id="409" r:id="rId15"/>
    <p:sldId id="410" r:id="rId16"/>
    <p:sldId id="411" r:id="rId17"/>
    <p:sldId id="412" r:id="rId18"/>
    <p:sldId id="414" r:id="rId19"/>
    <p:sldId id="413" r:id="rId20"/>
    <p:sldId id="415" r:id="rId21"/>
    <p:sldId id="416" r:id="rId22"/>
    <p:sldId id="417" r:id="rId23"/>
    <p:sldId id="419" r:id="rId24"/>
    <p:sldId id="397" r:id="rId25"/>
    <p:sldId id="259" r:id="rId26"/>
    <p:sldId id="262" r:id="rId27"/>
    <p:sldId id="263" r:id="rId28"/>
    <p:sldId id="264" r:id="rId29"/>
    <p:sldId id="265" r:id="rId30"/>
    <p:sldId id="266" r:id="rId31"/>
    <p:sldId id="423" r:id="rId32"/>
    <p:sldId id="437" r:id="rId33"/>
    <p:sldId id="425" r:id="rId34"/>
    <p:sldId id="424" r:id="rId35"/>
    <p:sldId id="426" r:id="rId36"/>
    <p:sldId id="420" r:id="rId37"/>
    <p:sldId id="421" r:id="rId38"/>
    <p:sldId id="422" r:id="rId39"/>
    <p:sldId id="359" r:id="rId40"/>
    <p:sldId id="427" r:id="rId41"/>
    <p:sldId id="428" r:id="rId42"/>
    <p:sldId id="431" r:id="rId43"/>
    <p:sldId id="429" r:id="rId44"/>
    <p:sldId id="430" r:id="rId45"/>
    <p:sldId id="433" r:id="rId46"/>
    <p:sldId id="434" r:id="rId47"/>
    <p:sldId id="267" r:id="rId48"/>
    <p:sldId id="268" r:id="rId49"/>
    <p:sldId id="269" r:id="rId50"/>
    <p:sldId id="270" r:id="rId51"/>
    <p:sldId id="435" r:id="rId52"/>
    <p:sldId id="381" r:id="rId53"/>
    <p:sldId id="393" r:id="rId54"/>
    <p:sldId id="438" r:id="rId55"/>
    <p:sldId id="344" r:id="rId56"/>
    <p:sldId id="348" r:id="rId57"/>
    <p:sldId id="432" r:id="rId58"/>
    <p:sldId id="440" r:id="rId59"/>
    <p:sldId id="441" r:id="rId60"/>
    <p:sldId id="436" r:id="rId61"/>
    <p:sldId id="349" r:id="rId62"/>
    <p:sldId id="351" r:id="rId63"/>
    <p:sldId id="352" r:id="rId64"/>
    <p:sldId id="443" r:id="rId65"/>
    <p:sldId id="376" r:id="rId66"/>
    <p:sldId id="442" r:id="rId67"/>
    <p:sldId id="446" r:id="rId68"/>
    <p:sldId id="444" r:id="rId69"/>
    <p:sldId id="445" r:id="rId70"/>
    <p:sldId id="378" r:id="rId71"/>
    <p:sldId id="448" r:id="rId72"/>
    <p:sldId id="447" r:id="rId73"/>
    <p:sldId id="379" r:id="rId74"/>
    <p:sldId id="449" r:id="rId75"/>
    <p:sldId id="450" r:id="rId76"/>
    <p:sldId id="357" r:id="rId77"/>
    <p:sldId id="383" r:id="rId78"/>
    <p:sldId id="355" r:id="rId79"/>
    <p:sldId id="374" r:id="rId80"/>
    <p:sldId id="364" r:id="rId81"/>
    <p:sldId id="366" r:id="rId82"/>
    <p:sldId id="375" r:id="rId83"/>
    <p:sldId id="369" r:id="rId84"/>
    <p:sldId id="370" r:id="rId85"/>
    <p:sldId id="371" r:id="rId8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23" d="100"/>
          <a:sy n="123" d="100"/>
        </p:scale>
        <p:origin x="5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7T17:24:47.537"/>
    </inkml:context>
    <inkml:brush xml:id="br0">
      <inkml:brushProperty name="width" value="0.1" units="cm"/>
      <inkml:brushProperty name="height" value="0.2" units="cm"/>
      <inkml:brushProperty name="color" value="#A9D8FF"/>
      <inkml:brushProperty name="tip" value="rectangle"/>
      <inkml:brushProperty name="rasterOp" value="maskPen"/>
      <inkml:brushProperty name="ignorePressure" value="1"/>
    </inkml:brush>
  </inkml:definitions>
  <inkml:trace contextRef="#ctx0" brushRef="#br0">1 0,'1'2,"1"1,-1-1,1 0,0 0,0 0,0-1,0 1,0 0,0-1,0 1,1-1,-1 0,0 0,1 0,-1 0,1 0,-1 0,1-1,0 1,-1-1,1 0,0 1,-1-1,1-1,0 1,-1 0,4 0,196 16,14 34,-87-38,-40-1,16 2,1-5,86-5,-28-3,-53-11,390 12,-390 10,27-11,-78 21,128-20,-74 7,26 1,-70-4,-60-5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7T17:24:55.269"/>
    </inkml:context>
    <inkml:brush xml:id="br0">
      <inkml:brushProperty name="width" value="0.1" units="cm"/>
      <inkml:brushProperty name="height" value="0.2" units="cm"/>
      <inkml:brushProperty name="color" value="#A9D8FF"/>
      <inkml:brushProperty name="tip" value="rectangle"/>
      <inkml:brushProperty name="rasterOp" value="maskPen"/>
      <inkml:brushProperty name="ignorePressure" value="1"/>
    </inkml:brush>
  </inkml:definitions>
  <inkml:trace contextRef="#ctx0" brushRef="#br0">0 0,'498'0,"-384"13,21-13,-60 21,150-21,-140 11,1775-12,-1849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E92644-5617-440B-816F-15485ADCEA69}" type="datetimeFigureOut">
              <a:rPr lang="it-IT" smtClean="0"/>
              <a:t>10/05/2023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40358F-5744-49A1-8829-E2561496AADA}" type="slidenum">
              <a:rPr lang="it-IT" smtClean="0"/>
              <a:t>‹N›</a:t>
            </a:fld>
            <a:endParaRPr lang="it-IT"/>
          </a:p>
        </p:txBody>
      </p:sp>
    </p:spTree>
    <p:extLst>
      <p:ext uri="{BB962C8B-B14F-4D97-AF65-F5344CB8AC3E}">
        <p14:creationId xmlns:p14="http://schemas.microsoft.com/office/powerpoint/2010/main" val="2529869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5C7CDA-9A4E-4B36-AC49-86880164E6F6}"/>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8A7DC39F-29E5-48C2-B353-ECA9617785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7005849D-3877-4DB3-A367-0759F1264F2E}"/>
              </a:ext>
            </a:extLst>
          </p:cNvPr>
          <p:cNvSpPr>
            <a:spLocks noGrp="1"/>
          </p:cNvSpPr>
          <p:nvPr>
            <p:ph type="dt" sz="half" idx="10"/>
          </p:nvPr>
        </p:nvSpPr>
        <p:spPr/>
        <p:txBody>
          <a:bodyPr/>
          <a:lstStyle/>
          <a:p>
            <a:fld id="{CCEAE800-0594-4958-948B-7905AD505AD3}" type="datetime1">
              <a:rPr lang="it-IT" smtClean="0"/>
              <a:t>10/05/2023</a:t>
            </a:fld>
            <a:endParaRPr lang="it-IT"/>
          </a:p>
        </p:txBody>
      </p:sp>
      <p:sp>
        <p:nvSpPr>
          <p:cNvPr id="5" name="Segnaposto piè di pagina 4">
            <a:extLst>
              <a:ext uri="{FF2B5EF4-FFF2-40B4-BE49-F238E27FC236}">
                <a16:creationId xmlns:a16="http://schemas.microsoft.com/office/drawing/2014/main" id="{9F0DB386-FD00-4205-A0C8-00B7AF67900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573FB8D-74FE-4218-A580-9D355DBF7330}"/>
              </a:ext>
            </a:extLst>
          </p:cNvPr>
          <p:cNvSpPr>
            <a:spLocks noGrp="1"/>
          </p:cNvSpPr>
          <p:nvPr>
            <p:ph type="sldNum" sz="quarter" idx="12"/>
          </p:nvPr>
        </p:nvSpPr>
        <p:spPr/>
        <p:txBody>
          <a:bodyPr/>
          <a:lstStyle/>
          <a:p>
            <a:fld id="{5BE346A1-DB03-4F8F-90BA-1CC82BDA6D99}" type="slidenum">
              <a:rPr lang="it-IT" smtClean="0"/>
              <a:t>‹N›</a:t>
            </a:fld>
            <a:endParaRPr lang="it-IT"/>
          </a:p>
        </p:txBody>
      </p:sp>
    </p:spTree>
    <p:extLst>
      <p:ext uri="{BB962C8B-B14F-4D97-AF65-F5344CB8AC3E}">
        <p14:creationId xmlns:p14="http://schemas.microsoft.com/office/powerpoint/2010/main" val="3826177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467D6A-EE13-4773-9570-603398580732}"/>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A495B85-ED68-4FD3-A490-D5D630FD75EA}"/>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405ADD6-A2D8-4AA9-ADC2-AF1670FBF57F}"/>
              </a:ext>
            </a:extLst>
          </p:cNvPr>
          <p:cNvSpPr>
            <a:spLocks noGrp="1"/>
          </p:cNvSpPr>
          <p:nvPr>
            <p:ph type="dt" sz="half" idx="10"/>
          </p:nvPr>
        </p:nvSpPr>
        <p:spPr/>
        <p:txBody>
          <a:bodyPr/>
          <a:lstStyle/>
          <a:p>
            <a:fld id="{52159121-FA2A-4AD8-9AAE-9A1C5769ACCA}" type="datetime1">
              <a:rPr lang="it-IT" smtClean="0"/>
              <a:t>10/05/2023</a:t>
            </a:fld>
            <a:endParaRPr lang="it-IT"/>
          </a:p>
        </p:txBody>
      </p:sp>
      <p:sp>
        <p:nvSpPr>
          <p:cNvPr id="5" name="Segnaposto piè di pagina 4">
            <a:extLst>
              <a:ext uri="{FF2B5EF4-FFF2-40B4-BE49-F238E27FC236}">
                <a16:creationId xmlns:a16="http://schemas.microsoft.com/office/drawing/2014/main" id="{183ABF7A-B50D-4D7D-A6C7-9ECE5DA543D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59B7D06-C15F-4BD2-B83E-5A80E6489D40}"/>
              </a:ext>
            </a:extLst>
          </p:cNvPr>
          <p:cNvSpPr>
            <a:spLocks noGrp="1"/>
          </p:cNvSpPr>
          <p:nvPr>
            <p:ph type="sldNum" sz="quarter" idx="12"/>
          </p:nvPr>
        </p:nvSpPr>
        <p:spPr/>
        <p:txBody>
          <a:bodyPr/>
          <a:lstStyle/>
          <a:p>
            <a:fld id="{5BE346A1-DB03-4F8F-90BA-1CC82BDA6D99}" type="slidenum">
              <a:rPr lang="it-IT" smtClean="0"/>
              <a:t>‹N›</a:t>
            </a:fld>
            <a:endParaRPr lang="it-IT"/>
          </a:p>
        </p:txBody>
      </p:sp>
    </p:spTree>
    <p:extLst>
      <p:ext uri="{BB962C8B-B14F-4D97-AF65-F5344CB8AC3E}">
        <p14:creationId xmlns:p14="http://schemas.microsoft.com/office/powerpoint/2010/main" val="2834663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8F0677A9-3AEE-4BAD-814C-694E70DCCA5C}"/>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F4E0C8D-5E4B-4D63-897C-4C401823C30E}"/>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E7B9786-F2CB-4B35-9DBF-28E1ACA6E9A1}"/>
              </a:ext>
            </a:extLst>
          </p:cNvPr>
          <p:cNvSpPr>
            <a:spLocks noGrp="1"/>
          </p:cNvSpPr>
          <p:nvPr>
            <p:ph type="dt" sz="half" idx="10"/>
          </p:nvPr>
        </p:nvSpPr>
        <p:spPr/>
        <p:txBody>
          <a:bodyPr/>
          <a:lstStyle/>
          <a:p>
            <a:fld id="{91C68132-9E09-4C44-970D-A8CC9061AE85}" type="datetime1">
              <a:rPr lang="it-IT" smtClean="0"/>
              <a:t>10/05/2023</a:t>
            </a:fld>
            <a:endParaRPr lang="it-IT"/>
          </a:p>
        </p:txBody>
      </p:sp>
      <p:sp>
        <p:nvSpPr>
          <p:cNvPr id="5" name="Segnaposto piè di pagina 4">
            <a:extLst>
              <a:ext uri="{FF2B5EF4-FFF2-40B4-BE49-F238E27FC236}">
                <a16:creationId xmlns:a16="http://schemas.microsoft.com/office/drawing/2014/main" id="{67FAAB15-668D-482B-A304-8E1CCC520FD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848E39E-4AEF-4E8A-84DD-56CA928BF4E6}"/>
              </a:ext>
            </a:extLst>
          </p:cNvPr>
          <p:cNvSpPr>
            <a:spLocks noGrp="1"/>
          </p:cNvSpPr>
          <p:nvPr>
            <p:ph type="sldNum" sz="quarter" idx="12"/>
          </p:nvPr>
        </p:nvSpPr>
        <p:spPr/>
        <p:txBody>
          <a:bodyPr/>
          <a:lstStyle/>
          <a:p>
            <a:fld id="{5BE346A1-DB03-4F8F-90BA-1CC82BDA6D99}" type="slidenum">
              <a:rPr lang="it-IT" smtClean="0"/>
              <a:t>‹N›</a:t>
            </a:fld>
            <a:endParaRPr lang="it-IT"/>
          </a:p>
        </p:txBody>
      </p:sp>
    </p:spTree>
    <p:extLst>
      <p:ext uri="{BB962C8B-B14F-4D97-AF65-F5344CB8AC3E}">
        <p14:creationId xmlns:p14="http://schemas.microsoft.com/office/powerpoint/2010/main" val="4125577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F7C842-9105-400F-AEFD-CB34AB1138F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952F3F1-8D46-47C4-8E11-00B369977584}"/>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92C435E-6B5D-410B-A613-F96CB3D6C8F4}"/>
              </a:ext>
            </a:extLst>
          </p:cNvPr>
          <p:cNvSpPr>
            <a:spLocks noGrp="1"/>
          </p:cNvSpPr>
          <p:nvPr>
            <p:ph type="dt" sz="half" idx="10"/>
          </p:nvPr>
        </p:nvSpPr>
        <p:spPr/>
        <p:txBody>
          <a:bodyPr/>
          <a:lstStyle/>
          <a:p>
            <a:fld id="{D8FAF2BD-90B5-4010-930D-101F011B6488}" type="datetime1">
              <a:rPr lang="it-IT" smtClean="0"/>
              <a:t>10/05/2023</a:t>
            </a:fld>
            <a:endParaRPr lang="it-IT"/>
          </a:p>
        </p:txBody>
      </p:sp>
      <p:sp>
        <p:nvSpPr>
          <p:cNvPr id="5" name="Segnaposto piè di pagina 4">
            <a:extLst>
              <a:ext uri="{FF2B5EF4-FFF2-40B4-BE49-F238E27FC236}">
                <a16:creationId xmlns:a16="http://schemas.microsoft.com/office/drawing/2014/main" id="{6924FE9E-E974-43DA-8454-6A5E8FD1508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5750809-15A2-43CD-A1FD-0BAB9210DDB5}"/>
              </a:ext>
            </a:extLst>
          </p:cNvPr>
          <p:cNvSpPr>
            <a:spLocks noGrp="1"/>
          </p:cNvSpPr>
          <p:nvPr>
            <p:ph type="sldNum" sz="quarter" idx="12"/>
          </p:nvPr>
        </p:nvSpPr>
        <p:spPr/>
        <p:txBody>
          <a:bodyPr/>
          <a:lstStyle/>
          <a:p>
            <a:fld id="{5BE346A1-DB03-4F8F-90BA-1CC82BDA6D99}" type="slidenum">
              <a:rPr lang="it-IT" smtClean="0"/>
              <a:t>‹N›</a:t>
            </a:fld>
            <a:endParaRPr lang="it-IT"/>
          </a:p>
        </p:txBody>
      </p:sp>
    </p:spTree>
    <p:extLst>
      <p:ext uri="{BB962C8B-B14F-4D97-AF65-F5344CB8AC3E}">
        <p14:creationId xmlns:p14="http://schemas.microsoft.com/office/powerpoint/2010/main" val="309480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B6BDD0-6740-45CC-A7CD-B86C37EC2B6B}"/>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369DD55C-0251-4A9C-9223-923B5FC2D1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06EDB07F-277C-48CA-8044-133838272DFE}"/>
              </a:ext>
            </a:extLst>
          </p:cNvPr>
          <p:cNvSpPr>
            <a:spLocks noGrp="1"/>
          </p:cNvSpPr>
          <p:nvPr>
            <p:ph type="dt" sz="half" idx="10"/>
          </p:nvPr>
        </p:nvSpPr>
        <p:spPr/>
        <p:txBody>
          <a:bodyPr/>
          <a:lstStyle/>
          <a:p>
            <a:fld id="{4EDB6DCB-05DF-498C-8D43-E27D79110295}" type="datetime1">
              <a:rPr lang="it-IT" smtClean="0"/>
              <a:t>10/05/2023</a:t>
            </a:fld>
            <a:endParaRPr lang="it-IT"/>
          </a:p>
        </p:txBody>
      </p:sp>
      <p:sp>
        <p:nvSpPr>
          <p:cNvPr id="5" name="Segnaposto piè di pagina 4">
            <a:extLst>
              <a:ext uri="{FF2B5EF4-FFF2-40B4-BE49-F238E27FC236}">
                <a16:creationId xmlns:a16="http://schemas.microsoft.com/office/drawing/2014/main" id="{BBE96129-9269-415C-92AA-DB8EED94924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09FF98A-6295-492F-A30D-839FC073372C}"/>
              </a:ext>
            </a:extLst>
          </p:cNvPr>
          <p:cNvSpPr>
            <a:spLocks noGrp="1"/>
          </p:cNvSpPr>
          <p:nvPr>
            <p:ph type="sldNum" sz="quarter" idx="12"/>
          </p:nvPr>
        </p:nvSpPr>
        <p:spPr/>
        <p:txBody>
          <a:bodyPr/>
          <a:lstStyle/>
          <a:p>
            <a:fld id="{5BE346A1-DB03-4F8F-90BA-1CC82BDA6D99}" type="slidenum">
              <a:rPr lang="it-IT" smtClean="0"/>
              <a:t>‹N›</a:t>
            </a:fld>
            <a:endParaRPr lang="it-IT"/>
          </a:p>
        </p:txBody>
      </p:sp>
    </p:spTree>
    <p:extLst>
      <p:ext uri="{BB962C8B-B14F-4D97-AF65-F5344CB8AC3E}">
        <p14:creationId xmlns:p14="http://schemas.microsoft.com/office/powerpoint/2010/main" val="944274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8B03B9-2C0A-4837-8F51-84E7A96F92E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42654CB-4D15-47B9-9C00-483B82E6B607}"/>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9CE3D663-0557-46AF-B3A2-8E5A8517D1D0}"/>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0EEAA83A-763C-417D-B747-41E161838811}"/>
              </a:ext>
            </a:extLst>
          </p:cNvPr>
          <p:cNvSpPr>
            <a:spLocks noGrp="1"/>
          </p:cNvSpPr>
          <p:nvPr>
            <p:ph type="dt" sz="half" idx="10"/>
          </p:nvPr>
        </p:nvSpPr>
        <p:spPr/>
        <p:txBody>
          <a:bodyPr/>
          <a:lstStyle/>
          <a:p>
            <a:fld id="{70A784BD-0DCC-4C33-A0C9-1E88B91B6736}" type="datetime1">
              <a:rPr lang="it-IT" smtClean="0"/>
              <a:t>10/05/2023</a:t>
            </a:fld>
            <a:endParaRPr lang="it-IT"/>
          </a:p>
        </p:txBody>
      </p:sp>
      <p:sp>
        <p:nvSpPr>
          <p:cNvPr id="6" name="Segnaposto piè di pagina 5">
            <a:extLst>
              <a:ext uri="{FF2B5EF4-FFF2-40B4-BE49-F238E27FC236}">
                <a16:creationId xmlns:a16="http://schemas.microsoft.com/office/drawing/2014/main" id="{47A6BC41-DF72-4445-A9C6-41BEA18FA00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C32EDD0-5929-4336-92C9-83073978F13D}"/>
              </a:ext>
            </a:extLst>
          </p:cNvPr>
          <p:cNvSpPr>
            <a:spLocks noGrp="1"/>
          </p:cNvSpPr>
          <p:nvPr>
            <p:ph type="sldNum" sz="quarter" idx="12"/>
          </p:nvPr>
        </p:nvSpPr>
        <p:spPr/>
        <p:txBody>
          <a:bodyPr/>
          <a:lstStyle/>
          <a:p>
            <a:fld id="{5BE346A1-DB03-4F8F-90BA-1CC82BDA6D99}" type="slidenum">
              <a:rPr lang="it-IT" smtClean="0"/>
              <a:t>‹N›</a:t>
            </a:fld>
            <a:endParaRPr lang="it-IT"/>
          </a:p>
        </p:txBody>
      </p:sp>
    </p:spTree>
    <p:extLst>
      <p:ext uri="{BB962C8B-B14F-4D97-AF65-F5344CB8AC3E}">
        <p14:creationId xmlns:p14="http://schemas.microsoft.com/office/powerpoint/2010/main" val="298088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B57B15-07BA-4A94-B4EC-C7202F396A69}"/>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4F123550-9B6E-40D2-9E8B-EA5CE85251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D4216B7A-4455-416D-909B-1521211FE2E9}"/>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E9020F28-7295-45A1-A0E6-CF5829EAF6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E7886C9E-3DDF-4E79-AF8E-8B6963836841}"/>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DB89459B-7C6A-424F-ABF9-36FCDE1B8FFA}"/>
              </a:ext>
            </a:extLst>
          </p:cNvPr>
          <p:cNvSpPr>
            <a:spLocks noGrp="1"/>
          </p:cNvSpPr>
          <p:nvPr>
            <p:ph type="dt" sz="half" idx="10"/>
          </p:nvPr>
        </p:nvSpPr>
        <p:spPr/>
        <p:txBody>
          <a:bodyPr/>
          <a:lstStyle/>
          <a:p>
            <a:fld id="{3119DAB7-CE8E-41CD-AD8C-E9C965C467B5}" type="datetime1">
              <a:rPr lang="it-IT" smtClean="0"/>
              <a:t>10/05/2023</a:t>
            </a:fld>
            <a:endParaRPr lang="it-IT"/>
          </a:p>
        </p:txBody>
      </p:sp>
      <p:sp>
        <p:nvSpPr>
          <p:cNvPr id="8" name="Segnaposto piè di pagina 7">
            <a:extLst>
              <a:ext uri="{FF2B5EF4-FFF2-40B4-BE49-F238E27FC236}">
                <a16:creationId xmlns:a16="http://schemas.microsoft.com/office/drawing/2014/main" id="{834CDBD5-476B-4758-B4F2-512CEC98FDA2}"/>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C2C3A18C-D67E-4F11-8ADB-B8E03E341975}"/>
              </a:ext>
            </a:extLst>
          </p:cNvPr>
          <p:cNvSpPr>
            <a:spLocks noGrp="1"/>
          </p:cNvSpPr>
          <p:nvPr>
            <p:ph type="sldNum" sz="quarter" idx="12"/>
          </p:nvPr>
        </p:nvSpPr>
        <p:spPr/>
        <p:txBody>
          <a:bodyPr/>
          <a:lstStyle/>
          <a:p>
            <a:fld id="{5BE346A1-DB03-4F8F-90BA-1CC82BDA6D99}" type="slidenum">
              <a:rPr lang="it-IT" smtClean="0"/>
              <a:t>‹N›</a:t>
            </a:fld>
            <a:endParaRPr lang="it-IT"/>
          </a:p>
        </p:txBody>
      </p:sp>
    </p:spTree>
    <p:extLst>
      <p:ext uri="{BB962C8B-B14F-4D97-AF65-F5344CB8AC3E}">
        <p14:creationId xmlns:p14="http://schemas.microsoft.com/office/powerpoint/2010/main" val="954193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4C8E67-332C-4EE6-8132-C626230819B5}"/>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FC8C55D1-A5C5-4253-92CE-4E15D7EFB8A6}"/>
              </a:ext>
            </a:extLst>
          </p:cNvPr>
          <p:cNvSpPr>
            <a:spLocks noGrp="1"/>
          </p:cNvSpPr>
          <p:nvPr>
            <p:ph type="dt" sz="half" idx="10"/>
          </p:nvPr>
        </p:nvSpPr>
        <p:spPr/>
        <p:txBody>
          <a:bodyPr/>
          <a:lstStyle/>
          <a:p>
            <a:fld id="{34390189-5DB9-41F1-8BEA-759A25E3E8F0}" type="datetime1">
              <a:rPr lang="it-IT" smtClean="0"/>
              <a:t>10/05/2023</a:t>
            </a:fld>
            <a:endParaRPr lang="it-IT"/>
          </a:p>
        </p:txBody>
      </p:sp>
      <p:sp>
        <p:nvSpPr>
          <p:cNvPr id="4" name="Segnaposto piè di pagina 3">
            <a:extLst>
              <a:ext uri="{FF2B5EF4-FFF2-40B4-BE49-F238E27FC236}">
                <a16:creationId xmlns:a16="http://schemas.microsoft.com/office/drawing/2014/main" id="{8192D8BF-7D68-4CFF-B100-129DDCC85D40}"/>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F3BB7894-FDF5-44F9-831D-61FE22B0939F}"/>
              </a:ext>
            </a:extLst>
          </p:cNvPr>
          <p:cNvSpPr>
            <a:spLocks noGrp="1"/>
          </p:cNvSpPr>
          <p:nvPr>
            <p:ph type="sldNum" sz="quarter" idx="12"/>
          </p:nvPr>
        </p:nvSpPr>
        <p:spPr/>
        <p:txBody>
          <a:bodyPr/>
          <a:lstStyle/>
          <a:p>
            <a:fld id="{5BE346A1-DB03-4F8F-90BA-1CC82BDA6D99}" type="slidenum">
              <a:rPr lang="it-IT" smtClean="0"/>
              <a:t>‹N›</a:t>
            </a:fld>
            <a:endParaRPr lang="it-IT"/>
          </a:p>
        </p:txBody>
      </p:sp>
    </p:spTree>
    <p:extLst>
      <p:ext uri="{BB962C8B-B14F-4D97-AF65-F5344CB8AC3E}">
        <p14:creationId xmlns:p14="http://schemas.microsoft.com/office/powerpoint/2010/main" val="2521313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670E705B-6C30-4E96-A58F-0A82874E7947}"/>
              </a:ext>
            </a:extLst>
          </p:cNvPr>
          <p:cNvSpPr>
            <a:spLocks noGrp="1"/>
          </p:cNvSpPr>
          <p:nvPr>
            <p:ph type="dt" sz="half" idx="10"/>
          </p:nvPr>
        </p:nvSpPr>
        <p:spPr/>
        <p:txBody>
          <a:bodyPr/>
          <a:lstStyle/>
          <a:p>
            <a:fld id="{97B63E35-0F14-47EB-9AAA-4C0C40DC077B}" type="datetime1">
              <a:rPr lang="it-IT" smtClean="0"/>
              <a:t>10/05/2023</a:t>
            </a:fld>
            <a:endParaRPr lang="it-IT"/>
          </a:p>
        </p:txBody>
      </p:sp>
      <p:sp>
        <p:nvSpPr>
          <p:cNvPr id="3" name="Segnaposto piè di pagina 2">
            <a:extLst>
              <a:ext uri="{FF2B5EF4-FFF2-40B4-BE49-F238E27FC236}">
                <a16:creationId xmlns:a16="http://schemas.microsoft.com/office/drawing/2014/main" id="{98A6E317-45AF-486B-BCB6-C5A780F5AD83}"/>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A1B817AF-6DD3-45D8-A683-2EF048E9F15C}"/>
              </a:ext>
            </a:extLst>
          </p:cNvPr>
          <p:cNvSpPr>
            <a:spLocks noGrp="1"/>
          </p:cNvSpPr>
          <p:nvPr>
            <p:ph type="sldNum" sz="quarter" idx="12"/>
          </p:nvPr>
        </p:nvSpPr>
        <p:spPr/>
        <p:txBody>
          <a:bodyPr/>
          <a:lstStyle/>
          <a:p>
            <a:fld id="{5BE346A1-DB03-4F8F-90BA-1CC82BDA6D99}" type="slidenum">
              <a:rPr lang="it-IT" smtClean="0"/>
              <a:t>‹N›</a:t>
            </a:fld>
            <a:endParaRPr lang="it-IT"/>
          </a:p>
        </p:txBody>
      </p:sp>
    </p:spTree>
    <p:extLst>
      <p:ext uri="{BB962C8B-B14F-4D97-AF65-F5344CB8AC3E}">
        <p14:creationId xmlns:p14="http://schemas.microsoft.com/office/powerpoint/2010/main" val="1624680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EDFDBF-4E4E-4700-AD29-275825350D1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120D518-5730-4476-824E-79F0DDC050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CBBF7F9A-AC24-4CAA-8D19-68DB62E442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D695CA50-2949-4DA6-9DDF-A8B35F8B676E}"/>
              </a:ext>
            </a:extLst>
          </p:cNvPr>
          <p:cNvSpPr>
            <a:spLocks noGrp="1"/>
          </p:cNvSpPr>
          <p:nvPr>
            <p:ph type="dt" sz="half" idx="10"/>
          </p:nvPr>
        </p:nvSpPr>
        <p:spPr/>
        <p:txBody>
          <a:bodyPr/>
          <a:lstStyle/>
          <a:p>
            <a:fld id="{100D833E-6F62-4A57-AAD5-083D418139D1}" type="datetime1">
              <a:rPr lang="it-IT" smtClean="0"/>
              <a:t>10/05/2023</a:t>
            </a:fld>
            <a:endParaRPr lang="it-IT"/>
          </a:p>
        </p:txBody>
      </p:sp>
      <p:sp>
        <p:nvSpPr>
          <p:cNvPr id="6" name="Segnaposto piè di pagina 5">
            <a:extLst>
              <a:ext uri="{FF2B5EF4-FFF2-40B4-BE49-F238E27FC236}">
                <a16:creationId xmlns:a16="http://schemas.microsoft.com/office/drawing/2014/main" id="{AA696F1E-0133-47FB-ACA2-A31B95DB0D7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B37F796-BC72-42DA-AFB1-DD0BB6A34D96}"/>
              </a:ext>
            </a:extLst>
          </p:cNvPr>
          <p:cNvSpPr>
            <a:spLocks noGrp="1"/>
          </p:cNvSpPr>
          <p:nvPr>
            <p:ph type="sldNum" sz="quarter" idx="12"/>
          </p:nvPr>
        </p:nvSpPr>
        <p:spPr/>
        <p:txBody>
          <a:bodyPr/>
          <a:lstStyle/>
          <a:p>
            <a:fld id="{5BE346A1-DB03-4F8F-90BA-1CC82BDA6D99}" type="slidenum">
              <a:rPr lang="it-IT" smtClean="0"/>
              <a:t>‹N›</a:t>
            </a:fld>
            <a:endParaRPr lang="it-IT"/>
          </a:p>
        </p:txBody>
      </p:sp>
    </p:spTree>
    <p:extLst>
      <p:ext uri="{BB962C8B-B14F-4D97-AF65-F5344CB8AC3E}">
        <p14:creationId xmlns:p14="http://schemas.microsoft.com/office/powerpoint/2010/main" val="3138918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33D2E6-0F7B-4C83-9E12-701A689987F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DFF232DA-ADA8-4D30-8FFA-73A593F6CE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338CC790-DFF1-4398-BEEE-CBE7A46C5A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878CCA32-1D83-42B6-A692-F20819D53238}"/>
              </a:ext>
            </a:extLst>
          </p:cNvPr>
          <p:cNvSpPr>
            <a:spLocks noGrp="1"/>
          </p:cNvSpPr>
          <p:nvPr>
            <p:ph type="dt" sz="half" idx="10"/>
          </p:nvPr>
        </p:nvSpPr>
        <p:spPr/>
        <p:txBody>
          <a:bodyPr/>
          <a:lstStyle/>
          <a:p>
            <a:fld id="{44B51093-83DC-459C-9271-59EE77408D86}" type="datetime1">
              <a:rPr lang="it-IT" smtClean="0"/>
              <a:t>10/05/2023</a:t>
            </a:fld>
            <a:endParaRPr lang="it-IT"/>
          </a:p>
        </p:txBody>
      </p:sp>
      <p:sp>
        <p:nvSpPr>
          <p:cNvPr id="6" name="Segnaposto piè di pagina 5">
            <a:extLst>
              <a:ext uri="{FF2B5EF4-FFF2-40B4-BE49-F238E27FC236}">
                <a16:creationId xmlns:a16="http://schemas.microsoft.com/office/drawing/2014/main" id="{0F28FB00-4C6E-4F1A-AC72-761E0581247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B331A96-766B-4844-A182-22EAFAC0C99A}"/>
              </a:ext>
            </a:extLst>
          </p:cNvPr>
          <p:cNvSpPr>
            <a:spLocks noGrp="1"/>
          </p:cNvSpPr>
          <p:nvPr>
            <p:ph type="sldNum" sz="quarter" idx="12"/>
          </p:nvPr>
        </p:nvSpPr>
        <p:spPr/>
        <p:txBody>
          <a:bodyPr/>
          <a:lstStyle/>
          <a:p>
            <a:fld id="{5BE346A1-DB03-4F8F-90BA-1CC82BDA6D99}" type="slidenum">
              <a:rPr lang="it-IT" smtClean="0"/>
              <a:t>‹N›</a:t>
            </a:fld>
            <a:endParaRPr lang="it-IT"/>
          </a:p>
        </p:txBody>
      </p:sp>
    </p:spTree>
    <p:extLst>
      <p:ext uri="{BB962C8B-B14F-4D97-AF65-F5344CB8AC3E}">
        <p14:creationId xmlns:p14="http://schemas.microsoft.com/office/powerpoint/2010/main" val="892033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A98AD718-C55C-4AD1-86CC-8373083FC1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31418E8-C5B9-4B56-A411-670F67B656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44C7643-F0CF-4323-BA82-31A959E2E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4C538D-C903-4381-94EC-C65C15C0928E}" type="datetime1">
              <a:rPr lang="it-IT" smtClean="0"/>
              <a:t>10/05/2023</a:t>
            </a:fld>
            <a:endParaRPr lang="it-IT"/>
          </a:p>
        </p:txBody>
      </p:sp>
      <p:sp>
        <p:nvSpPr>
          <p:cNvPr id="5" name="Segnaposto piè di pagina 4">
            <a:extLst>
              <a:ext uri="{FF2B5EF4-FFF2-40B4-BE49-F238E27FC236}">
                <a16:creationId xmlns:a16="http://schemas.microsoft.com/office/drawing/2014/main" id="{0DE40ED0-BE96-4915-AFE0-90AA4B071E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0FAD88EC-E14E-45D1-AE23-5207B0F00A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E346A1-DB03-4F8F-90BA-1CC82BDA6D99}" type="slidenum">
              <a:rPr lang="it-IT" smtClean="0"/>
              <a:t>‹N›</a:t>
            </a:fld>
            <a:endParaRPr lang="it-IT"/>
          </a:p>
        </p:txBody>
      </p:sp>
    </p:spTree>
    <p:extLst>
      <p:ext uri="{BB962C8B-B14F-4D97-AF65-F5344CB8AC3E}">
        <p14:creationId xmlns:p14="http://schemas.microsoft.com/office/powerpoint/2010/main" val="2348130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mckinsey.com/~/media/mckinsey/industries/financial%20services/our%20insights/the%20new%20dynamics%20of%20financial%20globalization/financial%20globalization_full%20report_august_29_2017%20(1).pdf" TargetMode="External"/><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imf.org/en/Blogs/Articles/2023/02/08/charting-globalizations-turn-to-slowbalization-after-global-financial-crisis" TargetMode="External"/><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hyperlink" Target="https://www.bancaditalia.it/pubblicazioni/bilancia-pagamenti/2023-bilancia-pagamenti/statistiche_BDP_20230419.pdf" TargetMode="Externa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hyperlink" Target="https://mercati.ilsole24ore.com/tassi-e-valute/valute/contro-euro/cambio/EURUS.FX"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bancaditalia.it/pubblicazioni/bollettino-eco-bce/2023/bol-eco-2-2023/bolleco-BCE-2-2023.pdf" TargetMode="External"/><Relationship Id="rId1" Type="http://schemas.openxmlformats.org/officeDocument/2006/relationships/slideLayout" Target="../slideLayouts/slideLayout2.xml"/><Relationship Id="rId5" Type="http://schemas.openxmlformats.org/officeDocument/2006/relationships/image" Target="../media/image5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elibrary-areaer.imf.org/Documents/Overview%20of%20Developments/OverviewofDevelopments_2021.pdf"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elibrary-areaer.imf.org/Documents/Overview%20of%20Developments/OverviewofDevelopments_2021.pdf" TargetMode="External"/><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6" Type="http://schemas.openxmlformats.org/officeDocument/2006/relationships/image" Target="../media/image54.png"/></Relationships>
</file>

<file path=ppt/slides/_rels/slide43.xml.rels><?xml version="1.0" encoding="UTF-8" standalone="yes"?>
<Relationships xmlns="http://schemas.openxmlformats.org/package/2006/relationships"><Relationship Id="rId7" Type="http://schemas.openxmlformats.org/officeDocument/2006/relationships/image" Target="../media/image55.png"/><Relationship Id="rId2" Type="http://schemas.openxmlformats.org/officeDocument/2006/relationships/hyperlink" Target="https://www.economist.com/big-mac-index"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 Id="rId5" Type="http://schemas.openxmlformats.org/officeDocument/2006/relationships/image" Target="../media/image5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weforum.org/agenda/2019/01/how-globalization-4-0-fits-into-the-history-of-globalization/" TargetMode="External"/><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hyperlink" Target="https://www.bancaditalia.it/media/views/2017/target2/index.html" TargetMode="External"/><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hyperlink" Target="https://data.imf.org/?sk=E6A5F467-C14B-4AA8-9F6D-5A09EC4E62A4" TargetMode="External"/><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5.png"/><Relationship Id="rId2" Type="http://schemas.openxmlformats.org/officeDocument/2006/relationships/hyperlink" Target="https://www.bis.org/publ/arpdf/ar2017_6_it.pdf" TargetMode="External"/><Relationship Id="rId1" Type="http://schemas.openxmlformats.org/officeDocument/2006/relationships/slideLayout" Target="../slideLayouts/slideLayout6.xml"/><Relationship Id="rId6" Type="http://schemas.openxmlformats.org/officeDocument/2006/relationships/customXml" Target="../ink/ink2.xml"/><Relationship Id="rId5" Type="http://schemas.openxmlformats.org/officeDocument/2006/relationships/image" Target="../media/image4.png"/><Relationship Id="rId4" Type="http://schemas.openxmlformats.org/officeDocument/2006/relationships/customXml" Target="../ink/ink1.xml"/></Relationships>
</file>

<file path=ppt/slides/_rels/slide80.xml.rels><?xml version="1.0" encoding="UTF-8" standalone="yes"?>
<Relationships xmlns="http://schemas.openxmlformats.org/package/2006/relationships"><Relationship Id="rId3" Type="http://schemas.openxmlformats.org/officeDocument/2006/relationships/hyperlink" Target="https://www.imf.org/en/News/Articles/2022/07/29/pr22281-press-release-imf-determines-new-currency-amounts-for-the-sdr-valuation-basket" TargetMode="External"/><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F21D78-B511-45D5-934F-BD141232AFDD}"/>
              </a:ext>
            </a:extLst>
          </p:cNvPr>
          <p:cNvSpPr>
            <a:spLocks noGrp="1"/>
          </p:cNvSpPr>
          <p:nvPr>
            <p:ph type="ctrTitle"/>
          </p:nvPr>
        </p:nvSpPr>
        <p:spPr/>
        <p:txBody>
          <a:bodyPr>
            <a:normAutofit fontScale="90000"/>
          </a:bodyPr>
          <a:lstStyle/>
          <a:p>
            <a:r>
              <a:rPr lang="it-IT" dirty="0"/>
              <a:t>L’integrazione finanziaria internazionale e la politica valutaria</a:t>
            </a:r>
          </a:p>
        </p:txBody>
      </p:sp>
      <p:sp>
        <p:nvSpPr>
          <p:cNvPr id="3" name="Sottotitolo 2">
            <a:extLst>
              <a:ext uri="{FF2B5EF4-FFF2-40B4-BE49-F238E27FC236}">
                <a16:creationId xmlns:a16="http://schemas.microsoft.com/office/drawing/2014/main" id="{6E40DA13-7863-44C7-A47E-F6EA922B885A}"/>
              </a:ext>
            </a:extLst>
          </p:cNvPr>
          <p:cNvSpPr>
            <a:spLocks noGrp="1"/>
          </p:cNvSpPr>
          <p:nvPr>
            <p:ph type="subTitle" idx="1"/>
          </p:nvPr>
        </p:nvSpPr>
        <p:spPr/>
        <p:txBody>
          <a:bodyPr>
            <a:normAutofit lnSpcReduction="10000"/>
          </a:bodyPr>
          <a:lstStyle/>
          <a:p>
            <a:r>
              <a:rPr lang="it-IT" dirty="0"/>
              <a:t>Qualche riflessione storica</a:t>
            </a:r>
          </a:p>
          <a:p>
            <a:endParaRPr lang="it-IT" dirty="0"/>
          </a:p>
          <a:p>
            <a:r>
              <a:rPr lang="it-IT" dirty="0"/>
              <a:t>Riferimenti: Capitolo 6 – Testo di Politica economica e materiale in </a:t>
            </a:r>
            <a:r>
              <a:rPr lang="it-IT" dirty="0" err="1"/>
              <a:t>moodle</a:t>
            </a:r>
            <a:endParaRPr lang="it-IT" dirty="0"/>
          </a:p>
        </p:txBody>
      </p:sp>
      <p:sp>
        <p:nvSpPr>
          <p:cNvPr id="4" name="Segnaposto numero diapositiva 3">
            <a:extLst>
              <a:ext uri="{FF2B5EF4-FFF2-40B4-BE49-F238E27FC236}">
                <a16:creationId xmlns:a16="http://schemas.microsoft.com/office/drawing/2014/main" id="{DE8E4DB7-DEA3-4792-8C7F-1F2F3906A8C9}"/>
              </a:ext>
            </a:extLst>
          </p:cNvPr>
          <p:cNvSpPr>
            <a:spLocks noGrp="1"/>
          </p:cNvSpPr>
          <p:nvPr>
            <p:ph type="sldNum" sz="quarter" idx="12"/>
          </p:nvPr>
        </p:nvSpPr>
        <p:spPr/>
        <p:txBody>
          <a:bodyPr/>
          <a:lstStyle/>
          <a:p>
            <a:fld id="{5BE346A1-DB03-4F8F-90BA-1CC82BDA6D99}" type="slidenum">
              <a:rPr lang="it-IT" smtClean="0"/>
              <a:t>1</a:t>
            </a:fld>
            <a:endParaRPr lang="it-IT"/>
          </a:p>
        </p:txBody>
      </p:sp>
    </p:spTree>
    <p:extLst>
      <p:ext uri="{BB962C8B-B14F-4D97-AF65-F5344CB8AC3E}">
        <p14:creationId xmlns:p14="http://schemas.microsoft.com/office/powerpoint/2010/main" val="1090523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035C88-B40A-4F1E-9BBA-A28459EFBB91}"/>
              </a:ext>
            </a:extLst>
          </p:cNvPr>
          <p:cNvSpPr>
            <a:spLocks noGrp="1"/>
          </p:cNvSpPr>
          <p:nvPr>
            <p:ph type="title"/>
          </p:nvPr>
        </p:nvSpPr>
        <p:spPr/>
        <p:txBody>
          <a:bodyPr/>
          <a:lstStyle/>
          <a:p>
            <a:r>
              <a:rPr lang="it-IT" dirty="0"/>
              <a:t>…Anche se l’incremento del flusso di capitali si è arrestato dopo la crisi finanziaria</a:t>
            </a:r>
          </a:p>
        </p:txBody>
      </p:sp>
      <p:pic>
        <p:nvPicPr>
          <p:cNvPr id="7" name="Immagine 6">
            <a:extLst>
              <a:ext uri="{FF2B5EF4-FFF2-40B4-BE49-F238E27FC236}">
                <a16:creationId xmlns:a16="http://schemas.microsoft.com/office/drawing/2014/main" id="{634877C3-35A8-49B5-AB7C-BC3E54FD02B7}"/>
              </a:ext>
            </a:extLst>
          </p:cNvPr>
          <p:cNvPicPr>
            <a:picLocks noChangeAspect="1"/>
          </p:cNvPicPr>
          <p:nvPr/>
        </p:nvPicPr>
        <p:blipFill>
          <a:blip r:embed="rId2"/>
          <a:stretch>
            <a:fillRect/>
          </a:stretch>
        </p:blipFill>
        <p:spPr>
          <a:xfrm>
            <a:off x="1280949" y="1873018"/>
            <a:ext cx="8111358" cy="4262904"/>
          </a:xfrm>
          <a:prstGeom prst="rect">
            <a:avLst/>
          </a:prstGeom>
        </p:spPr>
      </p:pic>
      <p:sp>
        <p:nvSpPr>
          <p:cNvPr id="8" name="Rettangolo 7">
            <a:extLst>
              <a:ext uri="{FF2B5EF4-FFF2-40B4-BE49-F238E27FC236}">
                <a16:creationId xmlns:a16="http://schemas.microsoft.com/office/drawing/2014/main" id="{273D4539-653A-47B0-AE50-F89C4C8334B5}"/>
              </a:ext>
            </a:extLst>
          </p:cNvPr>
          <p:cNvSpPr/>
          <p:nvPr/>
        </p:nvSpPr>
        <p:spPr>
          <a:xfrm>
            <a:off x="459849" y="6169709"/>
            <a:ext cx="11117249" cy="523220"/>
          </a:xfrm>
          <a:prstGeom prst="rect">
            <a:avLst/>
          </a:prstGeom>
        </p:spPr>
        <p:txBody>
          <a:bodyPr wrap="square">
            <a:spAutoFit/>
          </a:bodyPr>
          <a:lstStyle/>
          <a:p>
            <a:r>
              <a:rPr lang="it-IT" sz="1400" dirty="0">
                <a:hlinkClick r:id="rId3"/>
              </a:rPr>
              <a:t>https://www.mckinsey.com/~/media/mckinsey/industries/financial%20services/our%20insights/the%20new%20dynamics%20of%20financial%20globalization/financial%20globalization_full%20report_august_29_2017%20(1).pdf</a:t>
            </a:r>
            <a:r>
              <a:rPr lang="it-IT" sz="1400" dirty="0"/>
              <a:t> </a:t>
            </a:r>
          </a:p>
        </p:txBody>
      </p:sp>
      <p:sp>
        <p:nvSpPr>
          <p:cNvPr id="9" name="Segnaposto numero diapositiva 8">
            <a:extLst>
              <a:ext uri="{FF2B5EF4-FFF2-40B4-BE49-F238E27FC236}">
                <a16:creationId xmlns:a16="http://schemas.microsoft.com/office/drawing/2014/main" id="{32FD3FF7-843F-42B7-AFE4-25D5C48F4F1B}"/>
              </a:ext>
            </a:extLst>
          </p:cNvPr>
          <p:cNvSpPr>
            <a:spLocks noGrp="1"/>
          </p:cNvSpPr>
          <p:nvPr>
            <p:ph type="sldNum" sz="quarter" idx="12"/>
          </p:nvPr>
        </p:nvSpPr>
        <p:spPr/>
        <p:txBody>
          <a:bodyPr/>
          <a:lstStyle/>
          <a:p>
            <a:fld id="{5BE346A1-DB03-4F8F-90BA-1CC82BDA6D99}" type="slidenum">
              <a:rPr lang="it-IT" smtClean="0"/>
              <a:t>10</a:t>
            </a:fld>
            <a:endParaRPr lang="it-IT"/>
          </a:p>
        </p:txBody>
      </p:sp>
    </p:spTree>
    <p:extLst>
      <p:ext uri="{BB962C8B-B14F-4D97-AF65-F5344CB8AC3E}">
        <p14:creationId xmlns:p14="http://schemas.microsoft.com/office/powerpoint/2010/main" val="697157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248145-016D-43AE-9D51-D712447DF177}"/>
              </a:ext>
            </a:extLst>
          </p:cNvPr>
          <p:cNvSpPr>
            <a:spLocks noGrp="1"/>
          </p:cNvSpPr>
          <p:nvPr>
            <p:ph type="title"/>
          </p:nvPr>
        </p:nvSpPr>
        <p:spPr/>
        <p:txBody>
          <a:bodyPr>
            <a:normAutofit fontScale="90000"/>
          </a:bodyPr>
          <a:lstStyle/>
          <a:p>
            <a:r>
              <a:rPr lang="it-IT" dirty="0"/>
              <a:t>Inoltre, forse, la globalizzazione del commercio ha raggiunto un nuovo momento di rallentamento</a:t>
            </a:r>
          </a:p>
        </p:txBody>
      </p:sp>
      <p:pic>
        <p:nvPicPr>
          <p:cNvPr id="1026" name="Picture 2" descr="Dall’industrializzazione alla slowbalization">
            <a:extLst>
              <a:ext uri="{FF2B5EF4-FFF2-40B4-BE49-F238E27FC236}">
                <a16:creationId xmlns:a16="http://schemas.microsoft.com/office/drawing/2014/main" id="{3F748578-8ADF-4BB2-A694-7DB84746F2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21183"/>
            <a:ext cx="8634271" cy="4131167"/>
          </a:xfrm>
          <a:prstGeom prst="rect">
            <a:avLst/>
          </a:prstGeom>
          <a:noFill/>
          <a:extLst>
            <a:ext uri="{909E8E84-426E-40DD-AFC4-6F175D3DCCD1}">
              <a14:hiddenFill xmlns:a14="http://schemas.microsoft.com/office/drawing/2010/main">
                <a:solidFill>
                  <a:srgbClr val="FFFFFF"/>
                </a:solidFill>
              </a14:hiddenFill>
            </a:ext>
          </a:extLst>
        </p:spPr>
      </p:pic>
      <p:sp>
        <p:nvSpPr>
          <p:cNvPr id="3" name="Freccia in giù 2">
            <a:extLst>
              <a:ext uri="{FF2B5EF4-FFF2-40B4-BE49-F238E27FC236}">
                <a16:creationId xmlns:a16="http://schemas.microsoft.com/office/drawing/2014/main" id="{661D3863-2824-439C-B732-59E6BA9CFAFC}"/>
              </a:ext>
            </a:extLst>
          </p:cNvPr>
          <p:cNvSpPr/>
          <p:nvPr/>
        </p:nvSpPr>
        <p:spPr>
          <a:xfrm>
            <a:off x="5328744" y="3160987"/>
            <a:ext cx="457200" cy="457200"/>
          </a:xfrm>
          <a:prstGeom prst="downArrow">
            <a:avLst/>
          </a:prstGeom>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5" name="Connettore 2 4">
            <a:extLst>
              <a:ext uri="{FF2B5EF4-FFF2-40B4-BE49-F238E27FC236}">
                <a16:creationId xmlns:a16="http://schemas.microsoft.com/office/drawing/2014/main" id="{60A0EB5E-A3AC-4E54-BAB9-C2C49776D64E}"/>
              </a:ext>
            </a:extLst>
          </p:cNvPr>
          <p:cNvCxnSpPr>
            <a:cxnSpLocks/>
          </p:cNvCxnSpPr>
          <p:nvPr/>
        </p:nvCxnSpPr>
        <p:spPr>
          <a:xfrm flipH="1">
            <a:off x="7195930" y="2406073"/>
            <a:ext cx="733594" cy="37990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ettangolo 7">
            <a:extLst>
              <a:ext uri="{FF2B5EF4-FFF2-40B4-BE49-F238E27FC236}">
                <a16:creationId xmlns:a16="http://schemas.microsoft.com/office/drawing/2014/main" id="{05DB9FE7-DB9A-4C5D-A887-2EE420EA2364}"/>
              </a:ext>
            </a:extLst>
          </p:cNvPr>
          <p:cNvSpPr/>
          <p:nvPr/>
        </p:nvSpPr>
        <p:spPr>
          <a:xfrm>
            <a:off x="7958702" y="1569918"/>
            <a:ext cx="4005641" cy="1477328"/>
          </a:xfrm>
          <a:prstGeom prst="rect">
            <a:avLst/>
          </a:prstGeom>
          <a:ln>
            <a:solidFill>
              <a:srgbClr val="FF0000"/>
            </a:solidFill>
          </a:ln>
        </p:spPr>
        <p:txBody>
          <a:bodyPr wrap="square">
            <a:spAutoFit/>
          </a:bodyPr>
          <a:lstStyle/>
          <a:p>
            <a:r>
              <a:rPr lang="it-IT" dirty="0">
                <a:solidFill>
                  <a:srgbClr val="555555"/>
                </a:solidFill>
                <a:latin typeface="Roboto"/>
              </a:rPr>
              <a:t>da circa 15 anni la globalizzazione sembra aver rallentato la sua corsa (</a:t>
            </a:r>
            <a:r>
              <a:rPr lang="it-IT" i="1" dirty="0" err="1">
                <a:solidFill>
                  <a:srgbClr val="555555"/>
                </a:solidFill>
                <a:highlight>
                  <a:srgbClr val="FFFF00"/>
                </a:highlight>
                <a:latin typeface="Roboto"/>
              </a:rPr>
              <a:t>slowbalization</a:t>
            </a:r>
            <a:r>
              <a:rPr lang="it-IT" dirty="0">
                <a:solidFill>
                  <a:srgbClr val="555555"/>
                </a:solidFill>
                <a:latin typeface="Roboto"/>
              </a:rPr>
              <a:t>). Tanto che in molti parlano di deglobalizzazione e di regionalizzazione</a:t>
            </a:r>
            <a:endParaRPr lang="it-IT" dirty="0"/>
          </a:p>
        </p:txBody>
      </p:sp>
      <p:sp>
        <p:nvSpPr>
          <p:cNvPr id="10" name="Callout: freccia in giù 9">
            <a:extLst>
              <a:ext uri="{FF2B5EF4-FFF2-40B4-BE49-F238E27FC236}">
                <a16:creationId xmlns:a16="http://schemas.microsoft.com/office/drawing/2014/main" id="{815A97B7-1CCB-4C5E-80C0-C31FE9994D83}"/>
              </a:ext>
            </a:extLst>
          </p:cNvPr>
          <p:cNvSpPr/>
          <p:nvPr/>
        </p:nvSpPr>
        <p:spPr>
          <a:xfrm>
            <a:off x="1611369" y="3160987"/>
            <a:ext cx="1194238" cy="748862"/>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Gold Standard</a:t>
            </a:r>
          </a:p>
        </p:txBody>
      </p:sp>
      <p:sp>
        <p:nvSpPr>
          <p:cNvPr id="11" name="CasellaDiTesto 10">
            <a:extLst>
              <a:ext uri="{FF2B5EF4-FFF2-40B4-BE49-F238E27FC236}">
                <a16:creationId xmlns:a16="http://schemas.microsoft.com/office/drawing/2014/main" id="{9D750DA9-60D5-490D-96D1-5D89632B2D2F}"/>
              </a:ext>
            </a:extLst>
          </p:cNvPr>
          <p:cNvSpPr txBox="1"/>
          <p:nvPr/>
        </p:nvSpPr>
        <p:spPr>
          <a:xfrm>
            <a:off x="3033877" y="2416644"/>
            <a:ext cx="3610303" cy="369332"/>
          </a:xfrm>
          <a:prstGeom prst="rect">
            <a:avLst/>
          </a:prstGeom>
          <a:noFill/>
        </p:spPr>
        <p:txBody>
          <a:bodyPr wrap="square" rtlCol="0">
            <a:spAutoFit/>
          </a:bodyPr>
          <a:lstStyle/>
          <a:p>
            <a:r>
              <a:rPr lang="it-IT" b="1" dirty="0">
                <a:solidFill>
                  <a:srgbClr val="0070C0"/>
                </a:solidFill>
              </a:rPr>
              <a:t>E i Sistemi Monetari Internazionali</a:t>
            </a:r>
          </a:p>
        </p:txBody>
      </p:sp>
      <p:sp>
        <p:nvSpPr>
          <p:cNvPr id="12" name="Callout: freccia in giù 11">
            <a:extLst>
              <a:ext uri="{FF2B5EF4-FFF2-40B4-BE49-F238E27FC236}">
                <a16:creationId xmlns:a16="http://schemas.microsoft.com/office/drawing/2014/main" id="{6E24F007-42CE-47ED-AE08-35AD253B189D}"/>
              </a:ext>
            </a:extLst>
          </p:cNvPr>
          <p:cNvSpPr/>
          <p:nvPr/>
        </p:nvSpPr>
        <p:spPr>
          <a:xfrm>
            <a:off x="3576474" y="3085448"/>
            <a:ext cx="1438603" cy="1158059"/>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Gold Exchange Standard </a:t>
            </a:r>
          </a:p>
          <a:p>
            <a:pPr algn="ctr"/>
            <a:r>
              <a:rPr lang="it-IT" sz="1200" dirty="0"/>
              <a:t>(</a:t>
            </a:r>
            <a:r>
              <a:rPr lang="it-IT" sz="1200" dirty="0" err="1"/>
              <a:t>Bretton</a:t>
            </a:r>
            <a:r>
              <a:rPr lang="it-IT" sz="1200" dirty="0"/>
              <a:t> Woods) 1944-1971</a:t>
            </a:r>
          </a:p>
        </p:txBody>
      </p:sp>
      <p:sp>
        <p:nvSpPr>
          <p:cNvPr id="13" name="Callout: freccia in su 12">
            <a:extLst>
              <a:ext uri="{FF2B5EF4-FFF2-40B4-BE49-F238E27FC236}">
                <a16:creationId xmlns:a16="http://schemas.microsoft.com/office/drawing/2014/main" id="{FB11222B-7E94-452C-B353-FFA1064A79E6}"/>
              </a:ext>
            </a:extLst>
          </p:cNvPr>
          <p:cNvSpPr/>
          <p:nvPr/>
        </p:nvSpPr>
        <p:spPr>
          <a:xfrm>
            <a:off x="4876194" y="4832023"/>
            <a:ext cx="1194237" cy="1158059"/>
          </a:xfrm>
          <a:prstGeom prst="upArrowCallout">
            <a:avLst>
              <a:gd name="adj1" fmla="val 4084"/>
              <a:gd name="adj2" fmla="val 8520"/>
              <a:gd name="adj3" fmla="val 24319"/>
              <a:gd name="adj4" fmla="val 6497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chemeClr val="tx1"/>
                </a:solidFill>
              </a:rPr>
              <a:t>1972 Serpente Monetario Europeo; 1979 SME</a:t>
            </a:r>
          </a:p>
        </p:txBody>
      </p:sp>
      <p:sp>
        <p:nvSpPr>
          <p:cNvPr id="14" name="Callout: freccia in su 13">
            <a:extLst>
              <a:ext uri="{FF2B5EF4-FFF2-40B4-BE49-F238E27FC236}">
                <a16:creationId xmlns:a16="http://schemas.microsoft.com/office/drawing/2014/main" id="{9D656B2F-AA76-4141-BF72-7505CBCC60FA}"/>
              </a:ext>
            </a:extLst>
          </p:cNvPr>
          <p:cNvSpPr/>
          <p:nvPr/>
        </p:nvSpPr>
        <p:spPr>
          <a:xfrm>
            <a:off x="5711834" y="5475473"/>
            <a:ext cx="1194237" cy="1158059"/>
          </a:xfrm>
          <a:prstGeom prst="upArrowCallout">
            <a:avLst>
              <a:gd name="adj1" fmla="val 13636"/>
              <a:gd name="adj2" fmla="val 14986"/>
              <a:gd name="adj3" fmla="val 25000"/>
              <a:gd name="adj4" fmla="val 6497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chemeClr val="tx1"/>
                </a:solidFill>
              </a:rPr>
              <a:t>1999 Unione Monetaria Europea ed Euro (11 Paesi) </a:t>
            </a:r>
          </a:p>
        </p:txBody>
      </p:sp>
      <p:sp>
        <p:nvSpPr>
          <p:cNvPr id="9" name="Rettangolo 8">
            <a:extLst>
              <a:ext uri="{FF2B5EF4-FFF2-40B4-BE49-F238E27FC236}">
                <a16:creationId xmlns:a16="http://schemas.microsoft.com/office/drawing/2014/main" id="{CA9FA008-7D61-4B72-8183-839A07190AA3}"/>
              </a:ext>
            </a:extLst>
          </p:cNvPr>
          <p:cNvSpPr/>
          <p:nvPr/>
        </p:nvSpPr>
        <p:spPr>
          <a:xfrm>
            <a:off x="0" y="6040545"/>
            <a:ext cx="5045497" cy="738664"/>
          </a:xfrm>
          <a:prstGeom prst="rect">
            <a:avLst/>
          </a:prstGeom>
        </p:spPr>
        <p:txBody>
          <a:bodyPr wrap="square">
            <a:spAutoFit/>
          </a:bodyPr>
          <a:lstStyle/>
          <a:p>
            <a:r>
              <a:rPr lang="it-IT" sz="1400" dirty="0">
                <a:hlinkClick r:id="rId3"/>
              </a:rPr>
              <a:t>FONTE: https://www.imf.org/en/Blogs/Articles/2023/02/08/charting-globalizations-turn-to-slowbalization-after-global-financial-crisis</a:t>
            </a:r>
            <a:r>
              <a:rPr lang="it-IT" sz="1400" dirty="0"/>
              <a:t> </a:t>
            </a:r>
          </a:p>
        </p:txBody>
      </p:sp>
      <p:sp>
        <p:nvSpPr>
          <p:cNvPr id="15" name="CasellaDiTesto 14">
            <a:extLst>
              <a:ext uri="{FF2B5EF4-FFF2-40B4-BE49-F238E27FC236}">
                <a16:creationId xmlns:a16="http://schemas.microsoft.com/office/drawing/2014/main" id="{30DF22CD-790A-457B-811F-3A3FDAB9355B}"/>
              </a:ext>
            </a:extLst>
          </p:cNvPr>
          <p:cNvSpPr txBox="1"/>
          <p:nvPr/>
        </p:nvSpPr>
        <p:spPr>
          <a:xfrm>
            <a:off x="7562727" y="3212669"/>
            <a:ext cx="4253075" cy="3139321"/>
          </a:xfrm>
          <a:prstGeom prst="rect">
            <a:avLst/>
          </a:prstGeom>
          <a:noFill/>
          <a:ln>
            <a:solidFill>
              <a:srgbClr val="0070C0"/>
            </a:solidFill>
          </a:ln>
        </p:spPr>
        <p:txBody>
          <a:bodyPr wrap="square" rtlCol="0">
            <a:spAutoFit/>
          </a:bodyPr>
          <a:lstStyle/>
          <a:p>
            <a:r>
              <a:rPr lang="it-IT" dirty="0"/>
              <a:t>Le varie fasi della globalizzazione sono state poi accompagnate da </a:t>
            </a:r>
            <a:r>
              <a:rPr lang="it-IT" b="1" dirty="0"/>
              <a:t>sistemi monetari </a:t>
            </a:r>
            <a:r>
              <a:rPr lang="it-IT" dirty="0"/>
              <a:t>che si adattavano alle esigenze valutarie dei periodi di apertura:</a:t>
            </a:r>
          </a:p>
          <a:p>
            <a:pPr marL="285750" indent="-285750">
              <a:buFont typeface="Arial" panose="020B0604020202020204" pitchFamily="34" charset="0"/>
              <a:buChar char="•"/>
            </a:pPr>
            <a:r>
              <a:rPr lang="it-IT" dirty="0">
                <a:solidFill>
                  <a:srgbClr val="FF0000"/>
                </a:solidFill>
              </a:rPr>
              <a:t>Gold standard </a:t>
            </a:r>
            <a:r>
              <a:rPr lang="it-IT" dirty="0"/>
              <a:t>valute ancorate alloro e Sterlina principale valuta per le transazioni internazionali</a:t>
            </a:r>
          </a:p>
          <a:p>
            <a:pPr marL="285750" indent="-285750">
              <a:buFont typeface="Arial" panose="020B0604020202020204" pitchFamily="34" charset="0"/>
              <a:buChar char="•"/>
            </a:pPr>
            <a:r>
              <a:rPr lang="it-IT" dirty="0">
                <a:solidFill>
                  <a:srgbClr val="FF0000"/>
                </a:solidFill>
              </a:rPr>
              <a:t>Sistema di </a:t>
            </a:r>
            <a:r>
              <a:rPr lang="it-IT" dirty="0" err="1">
                <a:solidFill>
                  <a:srgbClr val="FF0000"/>
                </a:solidFill>
              </a:rPr>
              <a:t>Bretton</a:t>
            </a:r>
            <a:r>
              <a:rPr lang="it-IT" dirty="0">
                <a:solidFill>
                  <a:srgbClr val="FF0000"/>
                </a:solidFill>
              </a:rPr>
              <a:t> Woods </a:t>
            </a:r>
            <a:r>
              <a:rPr lang="it-IT" dirty="0"/>
              <a:t>o Gold Exchange standard e dollaro USA</a:t>
            </a:r>
          </a:p>
          <a:p>
            <a:pPr marL="285750" indent="-285750">
              <a:buFont typeface="Arial" panose="020B0604020202020204" pitchFamily="34" charset="0"/>
              <a:buChar char="•"/>
            </a:pPr>
            <a:r>
              <a:rPr lang="it-IT" dirty="0">
                <a:solidFill>
                  <a:srgbClr val="FF0000"/>
                </a:solidFill>
              </a:rPr>
              <a:t>Crollo del sistema unico </a:t>
            </a:r>
            <a:r>
              <a:rPr lang="it-IT" dirty="0"/>
              <a:t>e cambi maggiormente flessibili e molteplici</a:t>
            </a:r>
          </a:p>
        </p:txBody>
      </p:sp>
      <p:sp>
        <p:nvSpPr>
          <p:cNvPr id="18" name="Segnaposto numero diapositiva 17">
            <a:extLst>
              <a:ext uri="{FF2B5EF4-FFF2-40B4-BE49-F238E27FC236}">
                <a16:creationId xmlns:a16="http://schemas.microsoft.com/office/drawing/2014/main" id="{90B395D4-6947-4EB8-A617-1F29DF01E164}"/>
              </a:ext>
            </a:extLst>
          </p:cNvPr>
          <p:cNvSpPr>
            <a:spLocks noGrp="1"/>
          </p:cNvSpPr>
          <p:nvPr>
            <p:ph type="sldNum" sz="quarter" idx="12"/>
          </p:nvPr>
        </p:nvSpPr>
        <p:spPr/>
        <p:txBody>
          <a:bodyPr/>
          <a:lstStyle/>
          <a:p>
            <a:fld id="{5BE346A1-DB03-4F8F-90BA-1CC82BDA6D99}" type="slidenum">
              <a:rPr lang="it-IT" smtClean="0"/>
              <a:t>11</a:t>
            </a:fld>
            <a:endParaRPr lang="it-IT"/>
          </a:p>
        </p:txBody>
      </p:sp>
    </p:spTree>
    <p:extLst>
      <p:ext uri="{BB962C8B-B14F-4D97-AF65-F5344CB8AC3E}">
        <p14:creationId xmlns:p14="http://schemas.microsoft.com/office/powerpoint/2010/main" val="4216239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down)">
                                      <p:cBhvr>
                                        <p:cTn id="36" dur="500"/>
                                        <p:tgtEl>
                                          <p:spTgt spid="3"/>
                                        </p:tgtEl>
                                      </p:cBhvr>
                                    </p:animEffect>
                                  </p:childTnLst>
                                </p:cTn>
                              </p:par>
                              <p:par>
                                <p:cTn id="37" presetID="2" presetClass="entr" presetSubtype="4"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p:bldP spid="12" grpId="0" animBg="1"/>
      <p:bldP spid="13"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D9455958-1BA6-4A6A-B8CE-EF809F4FEA4A}"/>
              </a:ext>
            </a:extLst>
          </p:cNvPr>
          <p:cNvSpPr>
            <a:spLocks noGrp="1"/>
          </p:cNvSpPr>
          <p:nvPr>
            <p:ph type="title"/>
          </p:nvPr>
        </p:nvSpPr>
        <p:spPr/>
        <p:txBody>
          <a:bodyPr/>
          <a:lstStyle/>
          <a:p>
            <a:r>
              <a:rPr lang="it-IT" dirty="0"/>
              <a:t>Un inciso: il Modello </a:t>
            </a:r>
            <a:r>
              <a:rPr lang="it-IT" dirty="0" err="1"/>
              <a:t>Mundell</a:t>
            </a:r>
            <a:r>
              <a:rPr lang="it-IT" dirty="0"/>
              <a:t>-Fleming</a:t>
            </a:r>
          </a:p>
        </p:txBody>
      </p:sp>
      <p:sp>
        <p:nvSpPr>
          <p:cNvPr id="5" name="Segnaposto testo 4">
            <a:extLst>
              <a:ext uri="{FF2B5EF4-FFF2-40B4-BE49-F238E27FC236}">
                <a16:creationId xmlns:a16="http://schemas.microsoft.com/office/drawing/2014/main" id="{2AC57186-C4FA-48C4-9226-96291F744C88}"/>
              </a:ext>
            </a:extLst>
          </p:cNvPr>
          <p:cNvSpPr>
            <a:spLocks noGrp="1"/>
          </p:cNvSpPr>
          <p:nvPr>
            <p:ph type="body" idx="1"/>
          </p:nvPr>
        </p:nvSpPr>
        <p:spPr/>
        <p:txBody>
          <a:bodyPr/>
          <a:lstStyle/>
          <a:p>
            <a:r>
              <a:rPr lang="it-IT" dirty="0"/>
              <a:t>Interazione tra politica economica, politica fiscale e del cambio in economia aperta</a:t>
            </a:r>
          </a:p>
        </p:txBody>
      </p:sp>
      <p:sp>
        <p:nvSpPr>
          <p:cNvPr id="3" name="Segnaposto numero diapositiva 2">
            <a:extLst>
              <a:ext uri="{FF2B5EF4-FFF2-40B4-BE49-F238E27FC236}">
                <a16:creationId xmlns:a16="http://schemas.microsoft.com/office/drawing/2014/main" id="{7E25184F-1BC4-40F1-95C3-9189B3780232}"/>
              </a:ext>
            </a:extLst>
          </p:cNvPr>
          <p:cNvSpPr>
            <a:spLocks noGrp="1"/>
          </p:cNvSpPr>
          <p:nvPr>
            <p:ph type="sldNum" sz="quarter" idx="12"/>
          </p:nvPr>
        </p:nvSpPr>
        <p:spPr/>
        <p:txBody>
          <a:bodyPr/>
          <a:lstStyle/>
          <a:p>
            <a:fld id="{5BE346A1-DB03-4F8F-90BA-1CC82BDA6D99}" type="slidenum">
              <a:rPr lang="it-IT" smtClean="0"/>
              <a:t>12</a:t>
            </a:fld>
            <a:endParaRPr lang="it-IT"/>
          </a:p>
        </p:txBody>
      </p:sp>
    </p:spTree>
    <p:extLst>
      <p:ext uri="{BB962C8B-B14F-4D97-AF65-F5344CB8AC3E}">
        <p14:creationId xmlns:p14="http://schemas.microsoft.com/office/powerpoint/2010/main" val="1839967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38000">
              <a:schemeClr val="accent5">
                <a:lumMod val="5000"/>
                <a:lumOff val="95000"/>
              </a:schemeClr>
            </a:gs>
            <a:gs pos="76000">
              <a:schemeClr val="accent5">
                <a:lumMod val="45000"/>
                <a:lumOff val="55000"/>
              </a:schemeClr>
            </a:gs>
            <a:gs pos="86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B46C93-1273-4D8C-A964-F88D7A55534B}"/>
              </a:ext>
            </a:extLst>
          </p:cNvPr>
          <p:cNvSpPr>
            <a:spLocks noGrp="1"/>
          </p:cNvSpPr>
          <p:nvPr>
            <p:ph type="title"/>
          </p:nvPr>
        </p:nvSpPr>
        <p:spPr/>
        <p:txBody>
          <a:bodyPr/>
          <a:lstStyle/>
          <a:p>
            <a:r>
              <a:rPr lang="it-IT" dirty="0"/>
              <a:t>Un riepilogo del modello IS-LM in economia aperta: il modello </a:t>
            </a:r>
            <a:r>
              <a:rPr lang="it-IT" dirty="0" err="1"/>
              <a:t>Mundell</a:t>
            </a:r>
            <a:r>
              <a:rPr lang="it-IT" dirty="0"/>
              <a:t>-Fleming</a:t>
            </a:r>
          </a:p>
        </p:txBody>
      </p:sp>
      <p:sp>
        <p:nvSpPr>
          <p:cNvPr id="4" name="Segnaposto contenuto 3">
            <a:extLst>
              <a:ext uri="{FF2B5EF4-FFF2-40B4-BE49-F238E27FC236}">
                <a16:creationId xmlns:a16="http://schemas.microsoft.com/office/drawing/2014/main" id="{FE166ABD-75CF-40DD-A538-92A3F7065092}"/>
              </a:ext>
            </a:extLst>
          </p:cNvPr>
          <p:cNvSpPr>
            <a:spLocks noGrp="1"/>
          </p:cNvSpPr>
          <p:nvPr>
            <p:ph idx="1"/>
          </p:nvPr>
        </p:nvSpPr>
        <p:spPr/>
        <p:txBody>
          <a:bodyPr>
            <a:normAutofit fontScale="92500" lnSpcReduction="20000"/>
          </a:bodyPr>
          <a:lstStyle/>
          <a:p>
            <a:r>
              <a:rPr lang="it-IT" dirty="0"/>
              <a:t>Per comprendere meglio gli effetti degli interventi di politica economica in un’economia aperta e spiegare i meccanismi attraverso cui le politiche incidono sul reddito aggregato, riprendiamo il modello IS-LM rivisto all’inizio del corso e vediamo cosa cambia quando aggiungiamo l’apertura commerciale nella IS:</a:t>
            </a:r>
          </a:p>
          <a:p>
            <a:r>
              <a:rPr lang="it-IT" dirty="0"/>
              <a:t> Y=C+I+G+</a:t>
            </a:r>
            <a:r>
              <a:rPr lang="it-IT" dirty="0">
                <a:solidFill>
                  <a:srgbClr val="FF0000"/>
                </a:solidFill>
              </a:rPr>
              <a:t>NX</a:t>
            </a:r>
          </a:p>
          <a:p>
            <a:r>
              <a:rPr lang="it-IT" dirty="0"/>
              <a:t>Le altre componenti del modello le abbiamo già viste, quella che cambia è la componente NX:</a:t>
            </a:r>
          </a:p>
          <a:p>
            <a:r>
              <a:rPr lang="it-IT" dirty="0"/>
              <a:t>NX=-</a:t>
            </a:r>
            <a:r>
              <a:rPr lang="it-IT" dirty="0" err="1"/>
              <a:t>mY+xY</a:t>
            </a:r>
            <a:r>
              <a:rPr lang="it-IT" dirty="0"/>
              <a:t>*-</a:t>
            </a:r>
            <a:r>
              <a:rPr lang="it-IT" dirty="0" err="1"/>
              <a:t>vR</a:t>
            </a:r>
            <a:endParaRPr lang="it-IT" dirty="0"/>
          </a:p>
          <a:p>
            <a:r>
              <a:rPr lang="it-IT" dirty="0"/>
              <a:t>Dove m è la propensione a importare, x quella ad esportare e v è il parametro che misura l’effetto del tasso di cambio. Il modello completo è quindi il seguente:</a:t>
            </a:r>
          </a:p>
        </p:txBody>
      </p:sp>
      <p:sp>
        <p:nvSpPr>
          <p:cNvPr id="3" name="Segnaposto numero diapositiva 2">
            <a:extLst>
              <a:ext uri="{FF2B5EF4-FFF2-40B4-BE49-F238E27FC236}">
                <a16:creationId xmlns:a16="http://schemas.microsoft.com/office/drawing/2014/main" id="{7FFD8BF9-A0D3-40F9-B9CE-B7D1D693DAC4}"/>
              </a:ext>
            </a:extLst>
          </p:cNvPr>
          <p:cNvSpPr>
            <a:spLocks noGrp="1"/>
          </p:cNvSpPr>
          <p:nvPr>
            <p:ph type="sldNum" sz="quarter" idx="12"/>
          </p:nvPr>
        </p:nvSpPr>
        <p:spPr/>
        <p:txBody>
          <a:bodyPr/>
          <a:lstStyle/>
          <a:p>
            <a:fld id="{5BE346A1-DB03-4F8F-90BA-1CC82BDA6D99}" type="slidenum">
              <a:rPr lang="it-IT" smtClean="0"/>
              <a:t>13</a:t>
            </a:fld>
            <a:endParaRPr lang="it-IT"/>
          </a:p>
        </p:txBody>
      </p:sp>
    </p:spTree>
    <p:extLst>
      <p:ext uri="{BB962C8B-B14F-4D97-AF65-F5344CB8AC3E}">
        <p14:creationId xmlns:p14="http://schemas.microsoft.com/office/powerpoint/2010/main" val="1854551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38000">
              <a:schemeClr val="accent5">
                <a:lumMod val="5000"/>
                <a:lumOff val="95000"/>
              </a:schemeClr>
            </a:gs>
            <a:gs pos="76000">
              <a:schemeClr val="accent5">
                <a:lumMod val="45000"/>
                <a:lumOff val="55000"/>
              </a:schemeClr>
            </a:gs>
            <a:gs pos="86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9FC456-F568-4DF3-9EEF-04EDDE1224CD}"/>
              </a:ext>
            </a:extLst>
          </p:cNvPr>
          <p:cNvSpPr>
            <a:spLocks noGrp="1"/>
          </p:cNvSpPr>
          <p:nvPr>
            <p:ph type="title"/>
          </p:nvPr>
        </p:nvSpPr>
        <p:spPr/>
        <p:txBody>
          <a:bodyPr/>
          <a:lstStyle/>
          <a:p>
            <a:r>
              <a:rPr lang="it-IT" dirty="0"/>
              <a:t>La IS in economia aperta</a:t>
            </a:r>
          </a:p>
        </p:txBody>
      </p:sp>
      <p:sp>
        <p:nvSpPr>
          <p:cNvPr id="4" name="Segnaposto numero diapositiva 3">
            <a:extLst>
              <a:ext uri="{FF2B5EF4-FFF2-40B4-BE49-F238E27FC236}">
                <a16:creationId xmlns:a16="http://schemas.microsoft.com/office/drawing/2014/main" id="{7CBBE383-D918-4950-BC29-8C90567B0AFE}"/>
              </a:ext>
            </a:extLst>
          </p:cNvPr>
          <p:cNvSpPr>
            <a:spLocks noGrp="1"/>
          </p:cNvSpPr>
          <p:nvPr>
            <p:ph type="sldNum" sz="quarter" idx="12"/>
          </p:nvPr>
        </p:nvSpPr>
        <p:spPr/>
        <p:txBody>
          <a:bodyPr/>
          <a:lstStyle/>
          <a:p>
            <a:fld id="{5BE346A1-DB03-4F8F-90BA-1CC82BDA6D99}" type="slidenum">
              <a:rPr lang="it-IT" smtClean="0"/>
              <a:t>14</a:t>
            </a:fld>
            <a:endParaRPr lang="it-IT"/>
          </a:p>
        </p:txBody>
      </p:sp>
      <p:pic>
        <p:nvPicPr>
          <p:cNvPr id="5" name="Immagine 4">
            <a:extLst>
              <a:ext uri="{FF2B5EF4-FFF2-40B4-BE49-F238E27FC236}">
                <a16:creationId xmlns:a16="http://schemas.microsoft.com/office/drawing/2014/main" id="{420A8C4F-CE17-478C-BE18-8DD60B8E7CCF}"/>
              </a:ext>
            </a:extLst>
          </p:cNvPr>
          <p:cNvPicPr>
            <a:picLocks noChangeAspect="1"/>
          </p:cNvPicPr>
          <p:nvPr/>
        </p:nvPicPr>
        <p:blipFill>
          <a:blip r:embed="rId2"/>
          <a:stretch>
            <a:fillRect/>
          </a:stretch>
        </p:blipFill>
        <p:spPr>
          <a:xfrm>
            <a:off x="701566" y="1574511"/>
            <a:ext cx="5624348" cy="5182437"/>
          </a:xfrm>
          <a:prstGeom prst="rect">
            <a:avLst/>
          </a:prstGeom>
        </p:spPr>
      </p:pic>
      <mc:AlternateContent xmlns:mc="http://schemas.openxmlformats.org/markup-compatibility/2006" xmlns:a14="http://schemas.microsoft.com/office/drawing/2010/main">
        <mc:Choice Requires="a14">
          <p:sp>
            <p:nvSpPr>
              <p:cNvPr id="6" name="CasellaDiTesto 5">
                <a:extLst>
                  <a:ext uri="{FF2B5EF4-FFF2-40B4-BE49-F238E27FC236}">
                    <a16:creationId xmlns:a16="http://schemas.microsoft.com/office/drawing/2014/main" id="{D231F642-641D-4CC3-AD91-35FBA1EC62BD}"/>
                  </a:ext>
                </a:extLst>
              </p:cNvPr>
              <p:cNvSpPr txBox="1"/>
              <p:nvPr/>
            </p:nvSpPr>
            <p:spPr>
              <a:xfrm>
                <a:off x="5987983" y="4678451"/>
                <a:ext cx="6046316" cy="862608"/>
              </a:xfrm>
              <a:prstGeom prst="rect">
                <a:avLst/>
              </a:prstGeom>
              <a:noFill/>
            </p:spPr>
            <p:txBody>
              <a:bodyPr wrap="square" rtlCol="0">
                <a:spAutoFit/>
              </a:bodyPr>
              <a:lstStyle/>
              <a:p>
                <a:r>
                  <a:rPr lang="it-IT" sz="2400" dirty="0"/>
                  <a:t>   e la forma ridotta inversa per PF è:</a:t>
                </a:r>
              </a:p>
              <a:p>
                <a:pPr/>
                <a14:m>
                  <m:oMathPara xmlns:m="http://schemas.openxmlformats.org/officeDocument/2006/math">
                    <m:oMathParaPr>
                      <m:jc m:val="centerGroup"/>
                    </m:oMathParaPr>
                    <m:oMath xmlns:m="http://schemas.openxmlformats.org/officeDocument/2006/math">
                      <m:r>
                        <a:rPr lang="it-IT" sz="2400" b="0" i="1" smtClean="0">
                          <a:latin typeface="Cambria Math" panose="02040503050406030204" pitchFamily="18" charset="0"/>
                        </a:rPr>
                        <m:t>𝐺</m:t>
                      </m:r>
                      <m:r>
                        <a:rPr lang="it-IT" sz="2400" b="0" i="1" smtClean="0">
                          <a:latin typeface="Cambria Math" panose="02040503050406030204" pitchFamily="18" charset="0"/>
                        </a:rPr>
                        <m:t>=</m:t>
                      </m:r>
                      <m:d>
                        <m:dPr>
                          <m:ctrlPr>
                            <a:rPr lang="it-IT" sz="2400" b="0" i="1" smtClean="0">
                              <a:latin typeface="Cambria Math" panose="02040503050406030204" pitchFamily="18" charset="0"/>
                            </a:rPr>
                          </m:ctrlPr>
                        </m:dPr>
                        <m:e>
                          <m:r>
                            <a:rPr lang="it-IT" sz="2400" b="0" i="1" smtClean="0">
                              <a:latin typeface="Cambria Math" panose="02040503050406030204" pitchFamily="18" charset="0"/>
                            </a:rPr>
                            <m:t>1−</m:t>
                          </m:r>
                          <m:r>
                            <a:rPr lang="it-IT" sz="2400" b="0" i="1" smtClean="0">
                              <a:latin typeface="Cambria Math" panose="02040503050406030204" pitchFamily="18" charset="0"/>
                            </a:rPr>
                            <m:t>𝑐</m:t>
                          </m:r>
                          <m:r>
                            <a:rPr lang="it-IT" sz="2400" b="0" i="1" smtClean="0">
                              <a:latin typeface="Cambria Math" panose="02040503050406030204" pitchFamily="18" charset="0"/>
                            </a:rPr>
                            <m:t>+</m:t>
                          </m:r>
                          <m:r>
                            <a:rPr lang="it-IT" sz="2400" b="0" i="1" smtClean="0">
                              <a:latin typeface="Cambria Math" panose="02040503050406030204" pitchFamily="18" charset="0"/>
                            </a:rPr>
                            <m:t>𝑚</m:t>
                          </m:r>
                        </m:e>
                      </m:d>
                      <m:r>
                        <a:rPr lang="it-IT" sz="2400" b="0" i="1" smtClean="0">
                          <a:latin typeface="Cambria Math" panose="02040503050406030204" pitchFamily="18" charset="0"/>
                        </a:rPr>
                        <m:t>𝑌</m:t>
                      </m:r>
                      <m:r>
                        <a:rPr lang="it-IT" sz="2400" b="0" i="1" smtClean="0">
                          <a:latin typeface="Cambria Math" panose="02040503050406030204" pitchFamily="18" charset="0"/>
                        </a:rPr>
                        <m:t>−</m:t>
                      </m:r>
                      <m:r>
                        <a:rPr lang="it-IT" sz="2400" b="0" i="1" smtClean="0">
                          <a:latin typeface="Cambria Math" panose="02040503050406030204" pitchFamily="18" charset="0"/>
                        </a:rPr>
                        <m:t>𝑎</m:t>
                      </m:r>
                      <m:r>
                        <a:rPr lang="it-IT" sz="2400" b="0" i="1" smtClean="0">
                          <a:latin typeface="Cambria Math" panose="02040503050406030204" pitchFamily="18" charset="0"/>
                        </a:rPr>
                        <m:t>+</m:t>
                      </m:r>
                      <m:r>
                        <a:rPr lang="it-IT" sz="2400" b="0" i="1" smtClean="0">
                          <a:latin typeface="Cambria Math" panose="02040503050406030204" pitchFamily="18" charset="0"/>
                        </a:rPr>
                        <m:t>𝑐𝑇</m:t>
                      </m:r>
                      <m:r>
                        <a:rPr lang="it-IT" sz="2400" b="0" i="1" smtClean="0">
                          <a:latin typeface="Cambria Math" panose="02040503050406030204" pitchFamily="18" charset="0"/>
                        </a:rPr>
                        <m:t>−</m:t>
                      </m:r>
                      <m:r>
                        <a:rPr lang="it-IT" sz="2400" b="0" i="1" smtClean="0">
                          <a:latin typeface="Cambria Math" panose="02040503050406030204" pitchFamily="18" charset="0"/>
                        </a:rPr>
                        <m:t>𝑥</m:t>
                      </m:r>
                      <m:sSup>
                        <m:sSupPr>
                          <m:ctrlPr>
                            <a:rPr lang="it-IT" sz="2400" b="0" i="1" smtClean="0">
                              <a:latin typeface="Cambria Math" panose="02040503050406030204" pitchFamily="18" charset="0"/>
                            </a:rPr>
                          </m:ctrlPr>
                        </m:sSupPr>
                        <m:e>
                          <m:r>
                            <a:rPr lang="it-IT" sz="2400" i="1">
                              <a:latin typeface="Cambria Math" panose="02040503050406030204" pitchFamily="18" charset="0"/>
                            </a:rPr>
                            <m:t>𝑌</m:t>
                          </m:r>
                        </m:e>
                        <m:sup>
                          <m:r>
                            <a:rPr lang="it-IT" sz="2400" b="0" i="1" smtClean="0">
                              <a:latin typeface="Cambria Math" panose="02040503050406030204" pitchFamily="18" charset="0"/>
                            </a:rPr>
                            <m:t>∗</m:t>
                          </m:r>
                        </m:sup>
                      </m:sSup>
                      <m:r>
                        <a:rPr lang="it-IT" sz="2400" b="0" i="1" smtClean="0">
                          <a:latin typeface="Cambria Math" panose="02040503050406030204" pitchFamily="18" charset="0"/>
                        </a:rPr>
                        <m:t>+</m:t>
                      </m:r>
                      <m:r>
                        <a:rPr lang="it-IT" sz="2400" b="0" i="1" smtClean="0">
                          <a:latin typeface="Cambria Math" panose="02040503050406030204" pitchFamily="18" charset="0"/>
                        </a:rPr>
                        <m:t>𝑣𝑅</m:t>
                      </m:r>
                      <m:r>
                        <a:rPr lang="it-IT" sz="2400" b="0" i="1" smtClean="0">
                          <a:latin typeface="Cambria Math" panose="02040503050406030204" pitchFamily="18" charset="0"/>
                        </a:rPr>
                        <m:t>+</m:t>
                      </m:r>
                      <m:r>
                        <a:rPr lang="it-IT" sz="2400" b="0" i="1" smtClean="0">
                          <a:latin typeface="Cambria Math" panose="02040503050406030204" pitchFamily="18" charset="0"/>
                        </a:rPr>
                        <m:t>𝑏𝑖</m:t>
                      </m:r>
                    </m:oMath>
                  </m:oMathPara>
                </a14:m>
                <a:endParaRPr lang="it-IT" sz="2400" dirty="0"/>
              </a:p>
            </p:txBody>
          </p:sp>
        </mc:Choice>
        <mc:Fallback xmlns="">
          <p:sp>
            <p:nvSpPr>
              <p:cNvPr id="6" name="CasellaDiTesto 5">
                <a:extLst>
                  <a:ext uri="{FF2B5EF4-FFF2-40B4-BE49-F238E27FC236}">
                    <a16:creationId xmlns:a16="http://schemas.microsoft.com/office/drawing/2014/main" id="{D231F642-641D-4CC3-AD91-35FBA1EC62BD}"/>
                  </a:ext>
                </a:extLst>
              </p:cNvPr>
              <p:cNvSpPr txBox="1">
                <a:spLocks noRot="1" noChangeAspect="1" noMove="1" noResize="1" noEditPoints="1" noAdjustHandles="1" noChangeArrowheads="1" noChangeShapeType="1" noTextEdit="1"/>
              </p:cNvSpPr>
              <p:nvPr/>
            </p:nvSpPr>
            <p:spPr>
              <a:xfrm>
                <a:off x="5987983" y="4678451"/>
                <a:ext cx="6046316" cy="862608"/>
              </a:xfrm>
              <a:prstGeom prst="rect">
                <a:avLst/>
              </a:prstGeom>
              <a:blipFill>
                <a:blip r:embed="rId3"/>
                <a:stretch>
                  <a:fillRect t="-5634"/>
                </a:stretch>
              </a:blipFill>
            </p:spPr>
            <p:txBody>
              <a:bodyPr/>
              <a:lstStyle/>
              <a:p>
                <a:r>
                  <a:rPr lang="it-IT">
                    <a:noFill/>
                  </a:rPr>
                  <a:t> </a:t>
                </a:r>
              </a:p>
            </p:txBody>
          </p:sp>
        </mc:Fallback>
      </mc:AlternateContent>
      <p:sp>
        <p:nvSpPr>
          <p:cNvPr id="7" name="Ovale 6">
            <a:extLst>
              <a:ext uri="{FF2B5EF4-FFF2-40B4-BE49-F238E27FC236}">
                <a16:creationId xmlns:a16="http://schemas.microsoft.com/office/drawing/2014/main" id="{7EE3842F-905E-47B6-9A59-64E2AF81888A}"/>
              </a:ext>
            </a:extLst>
          </p:cNvPr>
          <p:cNvSpPr/>
          <p:nvPr/>
        </p:nvSpPr>
        <p:spPr>
          <a:xfrm>
            <a:off x="3450867" y="6221896"/>
            <a:ext cx="361784" cy="4094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9" name="Connettore 2 8">
            <a:extLst>
              <a:ext uri="{FF2B5EF4-FFF2-40B4-BE49-F238E27FC236}">
                <a16:creationId xmlns:a16="http://schemas.microsoft.com/office/drawing/2014/main" id="{B1308C4E-5F22-4144-9B86-758838B0C1CD}"/>
              </a:ext>
            </a:extLst>
          </p:cNvPr>
          <p:cNvCxnSpPr/>
          <p:nvPr/>
        </p:nvCxnSpPr>
        <p:spPr>
          <a:xfrm>
            <a:off x="3864334" y="6440557"/>
            <a:ext cx="1395454" cy="1908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CasellaDiTesto 9">
            <a:extLst>
              <a:ext uri="{FF2B5EF4-FFF2-40B4-BE49-F238E27FC236}">
                <a16:creationId xmlns:a16="http://schemas.microsoft.com/office/drawing/2014/main" id="{AD9B50F2-44F2-470D-BFF8-B62F794215B2}"/>
              </a:ext>
            </a:extLst>
          </p:cNvPr>
          <p:cNvSpPr txBox="1"/>
          <p:nvPr/>
        </p:nvSpPr>
        <p:spPr>
          <a:xfrm>
            <a:off x="5227983" y="6421949"/>
            <a:ext cx="5475410"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it-IT" dirty="0"/>
              <a:t>aumenta la pendenza della IS= moltiplicatore più piccolo</a:t>
            </a:r>
          </a:p>
        </p:txBody>
      </p:sp>
      <p:sp>
        <p:nvSpPr>
          <p:cNvPr id="11" name="Rettangolo 10">
            <a:extLst>
              <a:ext uri="{FF2B5EF4-FFF2-40B4-BE49-F238E27FC236}">
                <a16:creationId xmlns:a16="http://schemas.microsoft.com/office/drawing/2014/main" id="{D1E2B339-836B-4AF1-82F2-7D5796B8F714}"/>
              </a:ext>
            </a:extLst>
          </p:cNvPr>
          <p:cNvSpPr/>
          <p:nvPr/>
        </p:nvSpPr>
        <p:spPr>
          <a:xfrm>
            <a:off x="4079019" y="4564049"/>
            <a:ext cx="1280160" cy="5526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3" name="Connettore 2 12">
            <a:extLst>
              <a:ext uri="{FF2B5EF4-FFF2-40B4-BE49-F238E27FC236}">
                <a16:creationId xmlns:a16="http://schemas.microsoft.com/office/drawing/2014/main" id="{71532D87-2E3F-457C-BACE-0CBD78985040}"/>
              </a:ext>
            </a:extLst>
          </p:cNvPr>
          <p:cNvCxnSpPr/>
          <p:nvPr/>
        </p:nvCxnSpPr>
        <p:spPr>
          <a:xfrm flipV="1">
            <a:off x="5359179" y="3923969"/>
            <a:ext cx="1595539" cy="707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CasellaDiTesto 13">
            <a:extLst>
              <a:ext uri="{FF2B5EF4-FFF2-40B4-BE49-F238E27FC236}">
                <a16:creationId xmlns:a16="http://schemas.microsoft.com/office/drawing/2014/main" id="{A4F180C3-3C16-4004-8FD6-5F2EC9FCAD5A}"/>
              </a:ext>
            </a:extLst>
          </p:cNvPr>
          <p:cNvSpPr txBox="1"/>
          <p:nvPr/>
        </p:nvSpPr>
        <p:spPr>
          <a:xfrm>
            <a:off x="6942145" y="3058897"/>
            <a:ext cx="4137991" cy="1477328"/>
          </a:xfrm>
          <a:prstGeom prst="rect">
            <a:avLst/>
          </a:prstGeom>
          <a:noFill/>
          <a:ln>
            <a:solidFill>
              <a:srgbClr val="0070C0"/>
            </a:solidFill>
          </a:ln>
        </p:spPr>
        <p:txBody>
          <a:bodyPr wrap="square" rtlCol="0">
            <a:spAutoFit/>
          </a:bodyPr>
          <a:lstStyle/>
          <a:p>
            <a:r>
              <a:rPr lang="it-IT" dirty="0"/>
              <a:t>Lo spostamento della IS non dipende solo dalla politica fiscale, ma anche dalla variazione di NX che dipendono da Y* (</a:t>
            </a:r>
            <a:r>
              <a:rPr lang="it-IT" dirty="0">
                <a:solidFill>
                  <a:srgbClr val="FF0000"/>
                </a:solidFill>
              </a:rPr>
              <a:t>reddito estero</a:t>
            </a:r>
            <a:r>
              <a:rPr lang="it-IT" dirty="0"/>
              <a:t>) e dalla politica di R (</a:t>
            </a:r>
            <a:r>
              <a:rPr lang="it-IT" dirty="0">
                <a:solidFill>
                  <a:srgbClr val="FF0000"/>
                </a:solidFill>
              </a:rPr>
              <a:t>tasso di cambio</a:t>
            </a:r>
            <a:r>
              <a:rPr lang="it-IT" dirty="0"/>
              <a:t>)</a:t>
            </a:r>
          </a:p>
        </p:txBody>
      </p:sp>
    </p:spTree>
    <p:extLst>
      <p:ext uri="{BB962C8B-B14F-4D97-AF65-F5344CB8AC3E}">
        <p14:creationId xmlns:p14="http://schemas.microsoft.com/office/powerpoint/2010/main" val="3649244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38000">
              <a:schemeClr val="accent5">
                <a:lumMod val="5000"/>
                <a:lumOff val="95000"/>
              </a:schemeClr>
            </a:gs>
            <a:gs pos="76000">
              <a:schemeClr val="accent5">
                <a:lumMod val="45000"/>
                <a:lumOff val="55000"/>
              </a:schemeClr>
            </a:gs>
            <a:gs pos="86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5CFF5A-B10F-4046-A4B7-53712DFC5058}"/>
              </a:ext>
            </a:extLst>
          </p:cNvPr>
          <p:cNvSpPr>
            <a:spLocks noGrp="1"/>
          </p:cNvSpPr>
          <p:nvPr>
            <p:ph type="title"/>
          </p:nvPr>
        </p:nvSpPr>
        <p:spPr/>
        <p:txBody>
          <a:bodyPr/>
          <a:lstStyle/>
          <a:p>
            <a:r>
              <a:rPr lang="it-IT" dirty="0"/>
              <a:t>Gli effetti dell’apertura economica: aumento della domanda interna</a:t>
            </a:r>
          </a:p>
        </p:txBody>
      </p:sp>
      <p:sp>
        <p:nvSpPr>
          <p:cNvPr id="3" name="Segnaposto contenuto 2">
            <a:extLst>
              <a:ext uri="{FF2B5EF4-FFF2-40B4-BE49-F238E27FC236}">
                <a16:creationId xmlns:a16="http://schemas.microsoft.com/office/drawing/2014/main" id="{F31EA0E1-1458-4596-B1F6-037F65485495}"/>
              </a:ext>
            </a:extLst>
          </p:cNvPr>
          <p:cNvSpPr>
            <a:spLocks noGrp="1"/>
          </p:cNvSpPr>
          <p:nvPr>
            <p:ph idx="1"/>
          </p:nvPr>
        </p:nvSpPr>
        <p:spPr>
          <a:xfrm>
            <a:off x="838200" y="1825625"/>
            <a:ext cx="4767470" cy="4351338"/>
          </a:xfrm>
        </p:spPr>
        <p:txBody>
          <a:bodyPr>
            <a:normAutofit lnSpcReduction="10000"/>
          </a:bodyPr>
          <a:lstStyle/>
          <a:p>
            <a:r>
              <a:rPr lang="it-IT" dirty="0"/>
              <a:t>Un aumento della domanda interna induce un aumento del prodotto, ma tramite il moltiplicatore causa un disavanzo commerciale</a:t>
            </a:r>
          </a:p>
          <a:p>
            <a:r>
              <a:rPr lang="it-IT" dirty="0"/>
              <a:t>Per cui l’effetto sulla produzione è inferiore rispetto a quello registrato in economia chiusa (il moltiplicatore in economia aperta è più piccolo che in economia chiusa)</a:t>
            </a:r>
          </a:p>
        </p:txBody>
      </p:sp>
      <p:sp>
        <p:nvSpPr>
          <p:cNvPr id="4" name="Segnaposto numero diapositiva 3">
            <a:extLst>
              <a:ext uri="{FF2B5EF4-FFF2-40B4-BE49-F238E27FC236}">
                <a16:creationId xmlns:a16="http://schemas.microsoft.com/office/drawing/2014/main" id="{93B1048A-9C9C-4FF6-925F-3D0CF488864D}"/>
              </a:ext>
            </a:extLst>
          </p:cNvPr>
          <p:cNvSpPr>
            <a:spLocks noGrp="1"/>
          </p:cNvSpPr>
          <p:nvPr>
            <p:ph type="sldNum" sz="quarter" idx="12"/>
          </p:nvPr>
        </p:nvSpPr>
        <p:spPr/>
        <p:txBody>
          <a:bodyPr/>
          <a:lstStyle/>
          <a:p>
            <a:fld id="{5BE346A1-DB03-4F8F-90BA-1CC82BDA6D99}" type="slidenum">
              <a:rPr lang="it-IT" smtClean="0"/>
              <a:t>15</a:t>
            </a:fld>
            <a:endParaRPr lang="it-IT"/>
          </a:p>
        </p:txBody>
      </p:sp>
      <p:pic>
        <p:nvPicPr>
          <p:cNvPr id="5" name="Immagine 4">
            <a:extLst>
              <a:ext uri="{FF2B5EF4-FFF2-40B4-BE49-F238E27FC236}">
                <a16:creationId xmlns:a16="http://schemas.microsoft.com/office/drawing/2014/main" id="{43A6B1E7-42F9-4006-95A3-C9118B50DDE6}"/>
              </a:ext>
            </a:extLst>
          </p:cNvPr>
          <p:cNvPicPr>
            <a:picLocks noChangeAspect="1"/>
          </p:cNvPicPr>
          <p:nvPr/>
        </p:nvPicPr>
        <p:blipFill>
          <a:blip r:embed="rId2"/>
          <a:stretch>
            <a:fillRect/>
          </a:stretch>
        </p:blipFill>
        <p:spPr>
          <a:xfrm>
            <a:off x="6555959" y="1051129"/>
            <a:ext cx="4174326" cy="5807025"/>
          </a:xfrm>
          <a:prstGeom prst="rect">
            <a:avLst/>
          </a:prstGeom>
        </p:spPr>
      </p:pic>
      <p:sp>
        <p:nvSpPr>
          <p:cNvPr id="6" name="CasellaDiTesto 5">
            <a:extLst>
              <a:ext uri="{FF2B5EF4-FFF2-40B4-BE49-F238E27FC236}">
                <a16:creationId xmlns:a16="http://schemas.microsoft.com/office/drawing/2014/main" id="{7EA6E68C-E666-46F0-B476-AA32BC59F734}"/>
              </a:ext>
            </a:extLst>
          </p:cNvPr>
          <p:cNvSpPr txBox="1"/>
          <p:nvPr/>
        </p:nvSpPr>
        <p:spPr>
          <a:xfrm>
            <a:off x="10230612" y="4824248"/>
            <a:ext cx="1644764" cy="523220"/>
          </a:xfrm>
          <a:prstGeom prst="rect">
            <a:avLst/>
          </a:prstGeom>
          <a:noFill/>
          <a:ln>
            <a:solidFill>
              <a:srgbClr val="0070C0"/>
            </a:solidFill>
          </a:ln>
        </p:spPr>
        <p:txBody>
          <a:bodyPr wrap="square" rtlCol="0">
            <a:spAutoFit/>
          </a:bodyPr>
          <a:lstStyle/>
          <a:p>
            <a:r>
              <a:rPr lang="it-IT" sz="1400" dirty="0"/>
              <a:t>Peggioramento del saldo commerciale</a:t>
            </a:r>
          </a:p>
        </p:txBody>
      </p:sp>
      <p:cxnSp>
        <p:nvCxnSpPr>
          <p:cNvPr id="7" name="Connettore 2 6">
            <a:extLst>
              <a:ext uri="{FF2B5EF4-FFF2-40B4-BE49-F238E27FC236}">
                <a16:creationId xmlns:a16="http://schemas.microsoft.com/office/drawing/2014/main" id="{B2F7F049-0CA5-4592-A4CE-F6B8FA14542F}"/>
              </a:ext>
            </a:extLst>
          </p:cNvPr>
          <p:cNvCxnSpPr>
            <a:cxnSpLocks/>
            <a:stCxn id="6" idx="1"/>
          </p:cNvCxnSpPr>
          <p:nvPr/>
        </p:nvCxnSpPr>
        <p:spPr>
          <a:xfrm flipH="1">
            <a:off x="9155824" y="5085858"/>
            <a:ext cx="1074788" cy="2655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375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38000">
              <a:schemeClr val="accent5">
                <a:lumMod val="5000"/>
                <a:lumOff val="95000"/>
              </a:schemeClr>
            </a:gs>
            <a:gs pos="76000">
              <a:schemeClr val="accent5">
                <a:lumMod val="45000"/>
                <a:lumOff val="55000"/>
              </a:schemeClr>
            </a:gs>
            <a:gs pos="86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777B0E-2E03-4667-AA91-86753BE9F5F4}"/>
              </a:ext>
            </a:extLst>
          </p:cNvPr>
          <p:cNvSpPr>
            <a:spLocks noGrp="1"/>
          </p:cNvSpPr>
          <p:nvPr>
            <p:ph type="title"/>
          </p:nvPr>
        </p:nvSpPr>
        <p:spPr/>
        <p:txBody>
          <a:bodyPr/>
          <a:lstStyle/>
          <a:p>
            <a:r>
              <a:rPr lang="it-IT" dirty="0"/>
              <a:t>Gli effetti dell’apertura economica: aumento della domanda estera</a:t>
            </a:r>
          </a:p>
        </p:txBody>
      </p:sp>
      <p:sp>
        <p:nvSpPr>
          <p:cNvPr id="3" name="Segnaposto contenuto 2">
            <a:extLst>
              <a:ext uri="{FF2B5EF4-FFF2-40B4-BE49-F238E27FC236}">
                <a16:creationId xmlns:a16="http://schemas.microsoft.com/office/drawing/2014/main" id="{2894B020-21A2-4D1F-8360-D08C6EDCB567}"/>
              </a:ext>
            </a:extLst>
          </p:cNvPr>
          <p:cNvSpPr>
            <a:spLocks noGrp="1"/>
          </p:cNvSpPr>
          <p:nvPr>
            <p:ph idx="1"/>
          </p:nvPr>
        </p:nvSpPr>
        <p:spPr>
          <a:xfrm>
            <a:off x="838200" y="1820849"/>
            <a:ext cx="5308158" cy="4356114"/>
          </a:xfrm>
        </p:spPr>
        <p:txBody>
          <a:bodyPr>
            <a:normAutofit fontScale="92500" lnSpcReduction="10000"/>
          </a:bodyPr>
          <a:lstStyle/>
          <a:p>
            <a:r>
              <a:rPr lang="it-IT" dirty="0"/>
              <a:t>L’aumento della domanda estera, ΔY*, comporta un effetto diretto dato dall’incremento di un certo ammontare delle esportazioni pari a </a:t>
            </a:r>
            <a:r>
              <a:rPr lang="el-GR" dirty="0"/>
              <a:t>Δ</a:t>
            </a:r>
            <a:r>
              <a:rPr lang="it-IT" dirty="0"/>
              <a:t>X:</a:t>
            </a:r>
          </a:p>
          <a:p>
            <a:pPr lvl="1"/>
            <a:r>
              <a:rPr lang="it-IT" dirty="0"/>
              <a:t>per ogni dato livello della produzione, questo aumento delle esportazioni induce un incremento della domanda di beni nazionali pari a ΔX, per cui ZZ si sposta in ZZ’;</a:t>
            </a:r>
          </a:p>
          <a:p>
            <a:pPr lvl="1"/>
            <a:r>
              <a:rPr lang="it-IT" dirty="0"/>
              <a:t>all’aumentare delle esportazioni, anche NX si sposta di pari ammontare in NX’.</a:t>
            </a:r>
          </a:p>
        </p:txBody>
      </p:sp>
      <p:sp>
        <p:nvSpPr>
          <p:cNvPr id="4" name="Segnaposto numero diapositiva 3">
            <a:extLst>
              <a:ext uri="{FF2B5EF4-FFF2-40B4-BE49-F238E27FC236}">
                <a16:creationId xmlns:a16="http://schemas.microsoft.com/office/drawing/2014/main" id="{FDA1F981-87AF-4E91-92D3-B8327E5E566F}"/>
              </a:ext>
            </a:extLst>
          </p:cNvPr>
          <p:cNvSpPr>
            <a:spLocks noGrp="1"/>
          </p:cNvSpPr>
          <p:nvPr>
            <p:ph type="sldNum" sz="quarter" idx="12"/>
          </p:nvPr>
        </p:nvSpPr>
        <p:spPr/>
        <p:txBody>
          <a:bodyPr/>
          <a:lstStyle/>
          <a:p>
            <a:fld id="{5BE346A1-DB03-4F8F-90BA-1CC82BDA6D99}" type="slidenum">
              <a:rPr lang="it-IT" smtClean="0"/>
              <a:t>16</a:t>
            </a:fld>
            <a:endParaRPr lang="it-IT"/>
          </a:p>
        </p:txBody>
      </p:sp>
      <p:pic>
        <p:nvPicPr>
          <p:cNvPr id="5" name="Immagine 4">
            <a:extLst>
              <a:ext uri="{FF2B5EF4-FFF2-40B4-BE49-F238E27FC236}">
                <a16:creationId xmlns:a16="http://schemas.microsoft.com/office/drawing/2014/main" id="{9EB52856-DC77-4121-A603-12C2D8C39266}"/>
              </a:ext>
            </a:extLst>
          </p:cNvPr>
          <p:cNvPicPr>
            <a:picLocks noChangeAspect="1"/>
          </p:cNvPicPr>
          <p:nvPr/>
        </p:nvPicPr>
        <p:blipFill>
          <a:blip r:embed="rId2"/>
          <a:stretch>
            <a:fillRect/>
          </a:stretch>
        </p:blipFill>
        <p:spPr>
          <a:xfrm>
            <a:off x="6479583" y="986418"/>
            <a:ext cx="4091676" cy="5735057"/>
          </a:xfrm>
          <a:prstGeom prst="rect">
            <a:avLst/>
          </a:prstGeom>
        </p:spPr>
      </p:pic>
      <p:sp>
        <p:nvSpPr>
          <p:cNvPr id="6" name="CasellaDiTesto 5">
            <a:extLst>
              <a:ext uri="{FF2B5EF4-FFF2-40B4-BE49-F238E27FC236}">
                <a16:creationId xmlns:a16="http://schemas.microsoft.com/office/drawing/2014/main" id="{2B9470AF-6788-4792-858B-C88373948381}"/>
              </a:ext>
            </a:extLst>
          </p:cNvPr>
          <p:cNvSpPr txBox="1"/>
          <p:nvPr/>
        </p:nvSpPr>
        <p:spPr>
          <a:xfrm>
            <a:off x="10438671" y="1035656"/>
            <a:ext cx="740864" cy="369332"/>
          </a:xfrm>
          <a:prstGeom prst="rect">
            <a:avLst/>
          </a:prstGeom>
          <a:noFill/>
          <a:ln>
            <a:solidFill>
              <a:srgbClr val="0070C0"/>
            </a:solidFill>
          </a:ln>
        </p:spPr>
        <p:txBody>
          <a:bodyPr wrap="square" rtlCol="0">
            <a:spAutoFit/>
          </a:bodyPr>
          <a:lstStyle/>
          <a:p>
            <a:r>
              <a:rPr lang="it-IT" dirty="0">
                <a:solidFill>
                  <a:srgbClr val="FF0000"/>
                </a:solidFill>
              </a:rPr>
              <a:t>C+I+G</a:t>
            </a:r>
          </a:p>
        </p:txBody>
      </p:sp>
      <p:sp>
        <p:nvSpPr>
          <p:cNvPr id="7" name="CasellaDiTesto 6">
            <a:extLst>
              <a:ext uri="{FF2B5EF4-FFF2-40B4-BE49-F238E27FC236}">
                <a16:creationId xmlns:a16="http://schemas.microsoft.com/office/drawing/2014/main" id="{BF0D215F-3E35-44C3-8918-381D5783620C}"/>
              </a:ext>
            </a:extLst>
          </p:cNvPr>
          <p:cNvSpPr txBox="1"/>
          <p:nvPr/>
        </p:nvSpPr>
        <p:spPr>
          <a:xfrm>
            <a:off x="10230612" y="2659048"/>
            <a:ext cx="1156982" cy="369332"/>
          </a:xfrm>
          <a:prstGeom prst="rect">
            <a:avLst/>
          </a:prstGeom>
          <a:noFill/>
          <a:ln>
            <a:solidFill>
              <a:srgbClr val="0070C0"/>
            </a:solidFill>
          </a:ln>
        </p:spPr>
        <p:txBody>
          <a:bodyPr wrap="square" rtlCol="0">
            <a:spAutoFit/>
          </a:bodyPr>
          <a:lstStyle/>
          <a:p>
            <a:r>
              <a:rPr lang="it-IT" dirty="0">
                <a:solidFill>
                  <a:srgbClr val="FF0000"/>
                </a:solidFill>
              </a:rPr>
              <a:t>C+I+G+NX</a:t>
            </a:r>
          </a:p>
        </p:txBody>
      </p:sp>
      <p:sp>
        <p:nvSpPr>
          <p:cNvPr id="8" name="CasellaDiTesto 7">
            <a:extLst>
              <a:ext uri="{FF2B5EF4-FFF2-40B4-BE49-F238E27FC236}">
                <a16:creationId xmlns:a16="http://schemas.microsoft.com/office/drawing/2014/main" id="{D21FDA1D-24D7-4187-85E9-C9252A323E3A}"/>
              </a:ext>
            </a:extLst>
          </p:cNvPr>
          <p:cNvSpPr txBox="1"/>
          <p:nvPr/>
        </p:nvSpPr>
        <p:spPr>
          <a:xfrm>
            <a:off x="10406254" y="3258076"/>
            <a:ext cx="1546562" cy="738664"/>
          </a:xfrm>
          <a:prstGeom prst="rect">
            <a:avLst/>
          </a:prstGeom>
          <a:noFill/>
          <a:ln>
            <a:solidFill>
              <a:srgbClr val="0070C0"/>
            </a:solidFill>
          </a:ln>
        </p:spPr>
        <p:txBody>
          <a:bodyPr wrap="square" rtlCol="0">
            <a:spAutoFit/>
          </a:bodyPr>
          <a:lstStyle/>
          <a:p>
            <a:r>
              <a:rPr lang="it-IT" sz="1400" dirty="0"/>
              <a:t>Pareggio della Bilancia Commerciale</a:t>
            </a:r>
          </a:p>
        </p:txBody>
      </p:sp>
      <p:cxnSp>
        <p:nvCxnSpPr>
          <p:cNvPr id="10" name="Connettore 2 9">
            <a:extLst>
              <a:ext uri="{FF2B5EF4-FFF2-40B4-BE49-F238E27FC236}">
                <a16:creationId xmlns:a16="http://schemas.microsoft.com/office/drawing/2014/main" id="{E56BCCDE-8083-4A23-AD15-0730F7508CF8}"/>
              </a:ext>
            </a:extLst>
          </p:cNvPr>
          <p:cNvCxnSpPr/>
          <p:nvPr/>
        </p:nvCxnSpPr>
        <p:spPr>
          <a:xfrm flipH="1" flipV="1">
            <a:off x="8336943" y="2747176"/>
            <a:ext cx="2059387" cy="6818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CasellaDiTesto 10">
            <a:extLst>
              <a:ext uri="{FF2B5EF4-FFF2-40B4-BE49-F238E27FC236}">
                <a16:creationId xmlns:a16="http://schemas.microsoft.com/office/drawing/2014/main" id="{4437E3C2-D9D1-4E18-93D7-4BD0A992094B}"/>
              </a:ext>
            </a:extLst>
          </p:cNvPr>
          <p:cNvSpPr txBox="1"/>
          <p:nvPr/>
        </p:nvSpPr>
        <p:spPr>
          <a:xfrm>
            <a:off x="10230612" y="4824248"/>
            <a:ext cx="1644764" cy="523220"/>
          </a:xfrm>
          <a:prstGeom prst="rect">
            <a:avLst/>
          </a:prstGeom>
          <a:noFill/>
          <a:ln>
            <a:solidFill>
              <a:srgbClr val="0070C0"/>
            </a:solidFill>
          </a:ln>
        </p:spPr>
        <p:txBody>
          <a:bodyPr wrap="square" rtlCol="0">
            <a:spAutoFit/>
          </a:bodyPr>
          <a:lstStyle/>
          <a:p>
            <a:r>
              <a:rPr lang="it-IT" sz="1400" dirty="0"/>
              <a:t>Miglioramento del saldo commerciale</a:t>
            </a:r>
          </a:p>
        </p:txBody>
      </p:sp>
      <p:cxnSp>
        <p:nvCxnSpPr>
          <p:cNvPr id="13" name="Connettore 2 12">
            <a:extLst>
              <a:ext uri="{FF2B5EF4-FFF2-40B4-BE49-F238E27FC236}">
                <a16:creationId xmlns:a16="http://schemas.microsoft.com/office/drawing/2014/main" id="{5F6F16BE-D900-4315-9DB7-E7C0A591CDDD}"/>
              </a:ext>
            </a:extLst>
          </p:cNvPr>
          <p:cNvCxnSpPr/>
          <p:nvPr/>
        </p:nvCxnSpPr>
        <p:spPr>
          <a:xfrm flipH="1">
            <a:off x="8872045" y="5060731"/>
            <a:ext cx="1320362" cy="1286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935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38000">
              <a:schemeClr val="accent5">
                <a:lumMod val="5000"/>
                <a:lumOff val="95000"/>
              </a:schemeClr>
            </a:gs>
            <a:gs pos="76000">
              <a:schemeClr val="accent5">
                <a:lumMod val="45000"/>
                <a:lumOff val="55000"/>
              </a:schemeClr>
            </a:gs>
            <a:gs pos="86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32ADAB-385C-4F49-9186-54F3CA19E121}"/>
              </a:ext>
            </a:extLst>
          </p:cNvPr>
          <p:cNvSpPr>
            <a:spLocks noGrp="1"/>
          </p:cNvSpPr>
          <p:nvPr>
            <p:ph type="title"/>
          </p:nvPr>
        </p:nvSpPr>
        <p:spPr/>
        <p:txBody>
          <a:bodyPr/>
          <a:lstStyle/>
          <a:p>
            <a:r>
              <a:rPr lang="it-IT" dirty="0"/>
              <a:t>Gli effetti dell’apertura economica: deprezzamento e bilancia commerciale</a:t>
            </a:r>
          </a:p>
        </p:txBody>
      </p:sp>
      <p:sp>
        <p:nvSpPr>
          <p:cNvPr id="3" name="Segnaposto contenuto 2">
            <a:extLst>
              <a:ext uri="{FF2B5EF4-FFF2-40B4-BE49-F238E27FC236}">
                <a16:creationId xmlns:a16="http://schemas.microsoft.com/office/drawing/2014/main" id="{ACBC3928-592C-4AB6-B445-3ECD4671E42D}"/>
              </a:ext>
            </a:extLst>
          </p:cNvPr>
          <p:cNvSpPr>
            <a:spLocks noGrp="1"/>
          </p:cNvSpPr>
          <p:nvPr>
            <p:ph idx="1"/>
          </p:nvPr>
        </p:nvSpPr>
        <p:spPr>
          <a:xfrm>
            <a:off x="838200" y="1825625"/>
            <a:ext cx="10515600" cy="4616950"/>
          </a:xfrm>
        </p:spPr>
        <p:txBody>
          <a:bodyPr>
            <a:normAutofit fontScale="77500" lnSpcReduction="20000"/>
          </a:bodyPr>
          <a:lstStyle/>
          <a:p>
            <a:r>
              <a:rPr lang="it-IT" dirty="0"/>
              <a:t>Un Deprezzamento del tasso di cambio (ΔR&lt;0 nel caso di quotazione certo x incerto) influenza la BC attraverso due canali:</a:t>
            </a:r>
          </a:p>
          <a:p>
            <a:pPr lvl="1"/>
            <a:r>
              <a:rPr lang="it-IT" dirty="0"/>
              <a:t>le X aumentano;</a:t>
            </a:r>
          </a:p>
          <a:p>
            <a:pPr lvl="1"/>
            <a:r>
              <a:rPr lang="it-IT" dirty="0"/>
              <a:t>le M diminuiscono;</a:t>
            </a:r>
          </a:p>
          <a:p>
            <a:r>
              <a:rPr lang="it-IT" dirty="0"/>
              <a:t>Ciò richiede che sia soddisfatta la </a:t>
            </a:r>
            <a:r>
              <a:rPr lang="it-IT" b="1" dirty="0"/>
              <a:t>condizione sulle elasticità critiche o condizione di Marshall-Lerner</a:t>
            </a:r>
            <a:r>
              <a:rPr lang="it-IT" dirty="0"/>
              <a:t>, secondo cui il deprezzamento del tasso di cambio provoca un miglioramento della bilancia commerciale (originariamente in pareggio) se la somma delle elasticità della domanda di importazioni ed esportazioni rispetto al prezzo risulta superiore all’unità. </a:t>
            </a:r>
          </a:p>
          <a:p>
            <a:pPr lvl="1"/>
            <a:r>
              <a:rPr lang="it-IT" dirty="0"/>
              <a:t>Se il prezzo delle merci scambiate internazionalmente viene fissato nella valuta di chi le produce (ipotesi di prezzo del produttore), il deprezzamento del tasso di cambio (della moneta nazionale) induce due effetti: </a:t>
            </a:r>
            <a:r>
              <a:rPr lang="it-IT" dirty="0">
                <a:solidFill>
                  <a:srgbClr val="FF0000"/>
                </a:solidFill>
              </a:rPr>
              <a:t>un aumento del prezzo pagato in valuta nazionale </a:t>
            </a:r>
            <a:r>
              <a:rPr lang="it-IT" dirty="0"/>
              <a:t>delle importazioni del Paese domestico e quindi, a parità di quantità, </a:t>
            </a:r>
            <a:r>
              <a:rPr lang="it-IT" dirty="0">
                <a:solidFill>
                  <a:srgbClr val="FF0000"/>
                </a:solidFill>
              </a:rPr>
              <a:t>un incremento del valore delle importazioni</a:t>
            </a:r>
            <a:r>
              <a:rPr lang="it-IT" dirty="0"/>
              <a:t>; </a:t>
            </a:r>
            <a:r>
              <a:rPr lang="it-IT" dirty="0">
                <a:solidFill>
                  <a:srgbClr val="FF0000"/>
                </a:solidFill>
              </a:rPr>
              <a:t>una diminuzione del prezzo in valuta estera delle importazioni del Paese estero</a:t>
            </a:r>
            <a:r>
              <a:rPr lang="it-IT" dirty="0"/>
              <a:t> (che corrispondono alle esportazioni del Paese domestico).</a:t>
            </a:r>
          </a:p>
          <a:p>
            <a:pPr lvl="1"/>
            <a:r>
              <a:rPr lang="it-IT" dirty="0"/>
              <a:t>Questo causa una diminuzione delle quantità importate dal Paese domestico e a un aumento delle esportazioni dal Paese domestico verso il Paese estero: </a:t>
            </a:r>
            <a:r>
              <a:rPr lang="it-IT" b="1" dirty="0"/>
              <a:t>queste variazioni risulteranno tanto maggiori quanto più elastiche sono le rispettive funzioni di domanda</a:t>
            </a:r>
            <a:r>
              <a:rPr lang="it-IT" dirty="0"/>
              <a:t>.</a:t>
            </a:r>
          </a:p>
        </p:txBody>
      </p:sp>
      <p:sp>
        <p:nvSpPr>
          <p:cNvPr id="4" name="Segnaposto numero diapositiva 3">
            <a:extLst>
              <a:ext uri="{FF2B5EF4-FFF2-40B4-BE49-F238E27FC236}">
                <a16:creationId xmlns:a16="http://schemas.microsoft.com/office/drawing/2014/main" id="{4F72E788-5481-4384-BC03-F1584FAC4E96}"/>
              </a:ext>
            </a:extLst>
          </p:cNvPr>
          <p:cNvSpPr>
            <a:spLocks noGrp="1"/>
          </p:cNvSpPr>
          <p:nvPr>
            <p:ph type="sldNum" sz="quarter" idx="12"/>
          </p:nvPr>
        </p:nvSpPr>
        <p:spPr/>
        <p:txBody>
          <a:bodyPr/>
          <a:lstStyle/>
          <a:p>
            <a:fld id="{5BE346A1-DB03-4F8F-90BA-1CC82BDA6D99}" type="slidenum">
              <a:rPr lang="it-IT" smtClean="0"/>
              <a:t>17</a:t>
            </a:fld>
            <a:endParaRPr lang="it-IT"/>
          </a:p>
        </p:txBody>
      </p:sp>
    </p:spTree>
    <p:extLst>
      <p:ext uri="{BB962C8B-B14F-4D97-AF65-F5344CB8AC3E}">
        <p14:creationId xmlns:p14="http://schemas.microsoft.com/office/powerpoint/2010/main" val="1902748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38000">
              <a:schemeClr val="accent5">
                <a:lumMod val="5000"/>
                <a:lumOff val="95000"/>
              </a:schemeClr>
            </a:gs>
            <a:gs pos="76000">
              <a:schemeClr val="accent5">
                <a:lumMod val="45000"/>
                <a:lumOff val="55000"/>
              </a:schemeClr>
            </a:gs>
            <a:gs pos="86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A326A3-DD6A-489A-926E-700AAEB5A9D0}"/>
              </a:ext>
            </a:extLst>
          </p:cNvPr>
          <p:cNvSpPr>
            <a:spLocks noGrp="1"/>
          </p:cNvSpPr>
          <p:nvPr>
            <p:ph type="title"/>
          </p:nvPr>
        </p:nvSpPr>
        <p:spPr/>
        <p:txBody>
          <a:bodyPr/>
          <a:lstStyle/>
          <a:p>
            <a:r>
              <a:rPr lang="it-IT" dirty="0"/>
              <a:t>Il Modello </a:t>
            </a:r>
            <a:r>
              <a:rPr lang="it-IT" dirty="0" err="1"/>
              <a:t>Mundell</a:t>
            </a:r>
            <a:r>
              <a:rPr lang="it-IT" dirty="0"/>
              <a:t>-Fleming</a:t>
            </a:r>
          </a:p>
        </p:txBody>
      </p:sp>
      <p:sp>
        <p:nvSpPr>
          <p:cNvPr id="3" name="Segnaposto contenuto 2">
            <a:extLst>
              <a:ext uri="{FF2B5EF4-FFF2-40B4-BE49-F238E27FC236}">
                <a16:creationId xmlns:a16="http://schemas.microsoft.com/office/drawing/2014/main" id="{35D3AFAA-BA26-4D21-BBF8-84D3D7D13B21}"/>
              </a:ext>
            </a:extLst>
          </p:cNvPr>
          <p:cNvSpPr>
            <a:spLocks noGrp="1"/>
          </p:cNvSpPr>
          <p:nvPr>
            <p:ph idx="1"/>
          </p:nvPr>
        </p:nvSpPr>
        <p:spPr/>
        <p:txBody>
          <a:bodyPr>
            <a:normAutofit fontScale="70000" lnSpcReduction="20000"/>
          </a:bodyPr>
          <a:lstStyle/>
          <a:p>
            <a:r>
              <a:rPr lang="it-IT" u="sng" dirty="0">
                <a:solidFill>
                  <a:srgbClr val="FF0000"/>
                </a:solidFill>
              </a:rPr>
              <a:t>Politica monetaria</a:t>
            </a:r>
          </a:p>
          <a:p>
            <a:r>
              <a:rPr lang="it-IT" dirty="0"/>
              <a:t>La variazione dell’offerta di moneta complessiva genera una traslazione della LM (verso destra se espansiva, verso sinistra se restrittiva)</a:t>
            </a:r>
          </a:p>
          <a:p>
            <a:r>
              <a:rPr lang="it-IT" u="sng" dirty="0">
                <a:solidFill>
                  <a:srgbClr val="FF0000"/>
                </a:solidFill>
              </a:rPr>
              <a:t>Politica fiscale</a:t>
            </a:r>
          </a:p>
          <a:p>
            <a:r>
              <a:rPr lang="it-IT" dirty="0"/>
              <a:t>L’intervento sulla spesa pubblica o sul livello di tassazione genera, attraverso il meccanismo del moltiplicatore, una variazione del reddito ed uno spostamento della curva IS (verso destra se espansiva, verso sinistra se restrittiva)</a:t>
            </a:r>
          </a:p>
          <a:p>
            <a:r>
              <a:rPr lang="it-IT" b="1" dirty="0"/>
              <a:t>ATTENZIONE! Regime di cambio:</a:t>
            </a:r>
          </a:p>
          <a:p>
            <a:r>
              <a:rPr lang="it-IT" b="1" u="sng" dirty="0">
                <a:solidFill>
                  <a:srgbClr val="FF0000"/>
                </a:solidFill>
              </a:rPr>
              <a:t>cambi fissi</a:t>
            </a:r>
          </a:p>
          <a:p>
            <a:r>
              <a:rPr lang="it-IT" dirty="0"/>
              <a:t>Il rapporto tra una moneta e l’altra è fissato in modo ufficiale e duraturo. Le autorità sono vincolate nelle loro azioni dall’impegno di mantenere il tasso di cambio fisso</a:t>
            </a:r>
          </a:p>
          <a:p>
            <a:r>
              <a:rPr lang="it-IT" b="1" u="sng" dirty="0">
                <a:solidFill>
                  <a:srgbClr val="FF0000"/>
                </a:solidFill>
              </a:rPr>
              <a:t>cambi flessibili</a:t>
            </a:r>
          </a:p>
          <a:p>
            <a:r>
              <a:rPr lang="it-IT" dirty="0"/>
              <a:t>Non esiste una dichiarazione ufficiale del tasso di cambio, il cui valore è determinato sul mercato. La variazione del tasso di cambio, se sono verificate le condizioni delle elasticità, assicura in modo automatico l’equilibrio della bilancia dei pagamenti.</a:t>
            </a:r>
          </a:p>
        </p:txBody>
      </p:sp>
      <p:sp>
        <p:nvSpPr>
          <p:cNvPr id="4" name="Segnaposto numero diapositiva 3">
            <a:extLst>
              <a:ext uri="{FF2B5EF4-FFF2-40B4-BE49-F238E27FC236}">
                <a16:creationId xmlns:a16="http://schemas.microsoft.com/office/drawing/2014/main" id="{5DC5680A-C905-449B-92D6-7B45CC5DC9B5}"/>
              </a:ext>
            </a:extLst>
          </p:cNvPr>
          <p:cNvSpPr>
            <a:spLocks noGrp="1"/>
          </p:cNvSpPr>
          <p:nvPr>
            <p:ph type="sldNum" sz="quarter" idx="12"/>
          </p:nvPr>
        </p:nvSpPr>
        <p:spPr/>
        <p:txBody>
          <a:bodyPr/>
          <a:lstStyle/>
          <a:p>
            <a:fld id="{5BE346A1-DB03-4F8F-90BA-1CC82BDA6D99}" type="slidenum">
              <a:rPr lang="it-IT" smtClean="0"/>
              <a:t>18</a:t>
            </a:fld>
            <a:endParaRPr lang="it-IT"/>
          </a:p>
        </p:txBody>
      </p:sp>
    </p:spTree>
    <p:extLst>
      <p:ext uri="{BB962C8B-B14F-4D97-AF65-F5344CB8AC3E}">
        <p14:creationId xmlns:p14="http://schemas.microsoft.com/office/powerpoint/2010/main" val="1867457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38000">
              <a:schemeClr val="accent5">
                <a:lumMod val="5000"/>
                <a:lumOff val="95000"/>
              </a:schemeClr>
            </a:gs>
            <a:gs pos="76000">
              <a:schemeClr val="accent5">
                <a:lumMod val="45000"/>
                <a:lumOff val="55000"/>
              </a:schemeClr>
            </a:gs>
            <a:gs pos="86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368F2A-E34B-4C69-B325-0C1D23917DAA}"/>
              </a:ext>
            </a:extLst>
          </p:cNvPr>
          <p:cNvSpPr>
            <a:spLocks noGrp="1"/>
          </p:cNvSpPr>
          <p:nvPr>
            <p:ph type="title"/>
          </p:nvPr>
        </p:nvSpPr>
        <p:spPr/>
        <p:txBody>
          <a:bodyPr/>
          <a:lstStyle/>
          <a:p>
            <a:r>
              <a:rPr lang="it-IT" dirty="0"/>
              <a:t>Ipotesi di breve periodo</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BAEDD611-E67F-45EE-A61E-7BE61F5E1E43}"/>
                  </a:ext>
                </a:extLst>
              </p:cNvPr>
              <p:cNvSpPr>
                <a:spLocks noGrp="1"/>
              </p:cNvSpPr>
              <p:nvPr>
                <p:ph idx="1"/>
              </p:nvPr>
            </p:nvSpPr>
            <p:spPr/>
            <p:txBody>
              <a:bodyPr>
                <a:normAutofit fontScale="77500" lnSpcReduction="20000"/>
              </a:bodyPr>
              <a:lstStyle/>
              <a:p>
                <a:r>
                  <a:rPr lang="it-IT" dirty="0"/>
                  <a:t>I prezzi nazionali ed esteri sono dati: P=P*</a:t>
                </a:r>
                <a:r>
                  <a:rPr lang="it-IT" dirty="0">
                    <a:latin typeface="Cambria Math" panose="02040503050406030204" pitchFamily="18" charset="0"/>
                    <a:ea typeface="Cambria Math" panose="02040503050406030204" pitchFamily="18" charset="0"/>
                  </a:rPr>
                  <a:t>⇒E=R</a:t>
                </a:r>
              </a:p>
              <a:p>
                <a:r>
                  <a:rPr lang="it-IT" dirty="0"/>
                  <a:t>assenza di inflazione, effettiva e attesa, in quanto i livelli dei prezzi sono dati: </a:t>
                </a:r>
                <a14:m>
                  <m:oMath xmlns:m="http://schemas.openxmlformats.org/officeDocument/2006/math">
                    <m:sSup>
                      <m:sSupPr>
                        <m:ctrlPr>
                          <a:rPr lang="it-IT" i="1" smtClean="0">
                            <a:latin typeface="Cambria Math" panose="02040503050406030204" pitchFamily="18" charset="0"/>
                          </a:rPr>
                        </m:ctrlPr>
                      </m:sSupPr>
                      <m:e>
                        <m:r>
                          <a:rPr lang="it-IT" i="1">
                            <a:latin typeface="Cambria Math" panose="02040503050406030204" pitchFamily="18" charset="0"/>
                            <a:ea typeface="Cambria Math" panose="02040503050406030204" pitchFamily="18" charset="0"/>
                          </a:rPr>
                          <m:t>𝜋</m:t>
                        </m:r>
                      </m:e>
                      <m:sup>
                        <m:r>
                          <a:rPr lang="it-IT" b="0" i="1" smtClean="0">
                            <a:latin typeface="Cambria Math" panose="02040503050406030204" pitchFamily="18" charset="0"/>
                          </a:rPr>
                          <m:t>𝑒</m:t>
                        </m:r>
                      </m:sup>
                    </m:sSup>
                    <m:r>
                      <a:rPr lang="it-IT" b="0" i="1" smtClean="0">
                        <a:latin typeface="Cambria Math" panose="02040503050406030204" pitchFamily="18" charset="0"/>
                      </a:rPr>
                      <m:t>=0</m:t>
                    </m:r>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𝑟</m:t>
                    </m:r>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𝑖</m:t>
                    </m:r>
                  </m:oMath>
                </a14:m>
                <a:r>
                  <a:rPr lang="it-IT" dirty="0"/>
                  <a:t>, quindi la IS sarà</a:t>
                </a:r>
              </a:p>
              <a:p>
                <a:r>
                  <a:rPr lang="it-IT" dirty="0"/>
                  <a:t>Y=c(Y-T)+I(</a:t>
                </a:r>
                <a:r>
                  <a:rPr lang="it-IT" dirty="0" err="1"/>
                  <a:t>Y,i</a:t>
                </a:r>
                <a:r>
                  <a:rPr lang="it-IT" dirty="0"/>
                  <a:t>)+G+NX(Y,Y*,E) </a:t>
                </a:r>
              </a:p>
              <a:p>
                <a:r>
                  <a:rPr lang="it-IT" dirty="0"/>
                  <a:t>      (  +  )   (+,-)            (-,+,-)</a:t>
                </a:r>
              </a:p>
              <a:p>
                <a:r>
                  <a:rPr lang="it-IT" dirty="0"/>
                  <a:t>Questo significa che la produzione dipende dal tasso d’interesse e dal tasso di cambio</a:t>
                </a:r>
              </a:p>
              <a:p>
                <a:r>
                  <a:rPr lang="it-IT" dirty="0"/>
                  <a:t>Il tasso d’interesse è determinato dalla LM:</a:t>
                </a:r>
                <a14:m>
                  <m:oMath xmlns:m="http://schemas.openxmlformats.org/officeDocument/2006/math">
                    <m:f>
                      <m:fPr>
                        <m:ctrlPr>
                          <a:rPr lang="it-IT" i="1" smtClean="0">
                            <a:latin typeface="Cambria Math" panose="02040503050406030204" pitchFamily="18" charset="0"/>
                          </a:rPr>
                        </m:ctrlPr>
                      </m:fPr>
                      <m:num>
                        <m:r>
                          <a:rPr lang="it-IT" b="0" i="1" smtClean="0">
                            <a:latin typeface="Cambria Math" panose="02040503050406030204" pitchFamily="18" charset="0"/>
                          </a:rPr>
                          <m:t>𝑀</m:t>
                        </m:r>
                      </m:num>
                      <m:den>
                        <m:r>
                          <a:rPr lang="it-IT" b="0" i="1" smtClean="0">
                            <a:latin typeface="Cambria Math" panose="02040503050406030204" pitchFamily="18" charset="0"/>
                          </a:rPr>
                          <m:t>𝑃</m:t>
                        </m:r>
                      </m:den>
                    </m:f>
                    <m:r>
                      <a:rPr lang="it-IT" b="0" i="1" smtClean="0">
                        <a:latin typeface="Cambria Math" panose="02040503050406030204" pitchFamily="18" charset="0"/>
                      </a:rPr>
                      <m:t>=</m:t>
                    </m:r>
                    <m:r>
                      <a:rPr lang="it-IT" b="0" i="1" smtClean="0">
                        <a:latin typeface="Cambria Math" panose="02040503050406030204" pitchFamily="18" charset="0"/>
                      </a:rPr>
                      <m:t>𝑌𝐿</m:t>
                    </m:r>
                    <m:d>
                      <m:dPr>
                        <m:ctrlPr>
                          <a:rPr lang="it-IT" b="0" i="1" smtClean="0">
                            <a:latin typeface="Cambria Math" panose="02040503050406030204" pitchFamily="18" charset="0"/>
                          </a:rPr>
                        </m:ctrlPr>
                      </m:dPr>
                      <m:e>
                        <m:r>
                          <a:rPr lang="it-IT" b="0" i="1" smtClean="0">
                            <a:latin typeface="Cambria Math" panose="02040503050406030204" pitchFamily="18" charset="0"/>
                          </a:rPr>
                          <m:t>𝑖</m:t>
                        </m:r>
                      </m:e>
                    </m:d>
                  </m:oMath>
                </a14:m>
                <a:endParaRPr lang="it-IT" b="0" dirty="0"/>
              </a:p>
              <a:p>
                <a:r>
                  <a:rPr lang="it-IT" dirty="0"/>
                  <a:t>La parità dei tassi di interesse fa sì che esista una relazione positiva tra tasso di interesse e tasso di cambio (certo per incerto): </a:t>
                </a:r>
                <a14:m>
                  <m:oMath xmlns:m="http://schemas.openxmlformats.org/officeDocument/2006/math">
                    <m:r>
                      <a:rPr lang="it-IT" b="0" i="1" smtClean="0">
                        <a:latin typeface="Cambria Math" panose="02040503050406030204" pitchFamily="18" charset="0"/>
                      </a:rPr>
                      <m:t>𝐸</m:t>
                    </m:r>
                    <m:r>
                      <a:rPr lang="it-IT" b="0" i="1" smtClean="0">
                        <a:latin typeface="Cambria Math" panose="02040503050406030204" pitchFamily="18" charset="0"/>
                      </a:rPr>
                      <m:t>=</m:t>
                    </m:r>
                    <m:f>
                      <m:fPr>
                        <m:ctrlPr>
                          <a:rPr lang="it-IT" b="0" i="1" smtClean="0">
                            <a:latin typeface="Cambria Math" panose="02040503050406030204" pitchFamily="18" charset="0"/>
                          </a:rPr>
                        </m:ctrlPr>
                      </m:fPr>
                      <m:num>
                        <m:r>
                          <a:rPr lang="it-IT" b="0" i="1" smtClean="0">
                            <a:latin typeface="Cambria Math" panose="02040503050406030204" pitchFamily="18" charset="0"/>
                          </a:rPr>
                          <m:t>1+</m:t>
                        </m:r>
                        <m:r>
                          <a:rPr lang="it-IT" b="0" i="1" smtClean="0">
                            <a:latin typeface="Cambria Math" panose="02040503050406030204" pitchFamily="18" charset="0"/>
                          </a:rPr>
                          <m:t>𝑖</m:t>
                        </m:r>
                      </m:num>
                      <m:den>
                        <m:r>
                          <a:rPr lang="it-IT" b="0" i="1" smtClean="0">
                            <a:latin typeface="Cambria Math" panose="02040503050406030204" pitchFamily="18" charset="0"/>
                          </a:rPr>
                          <m:t>1+</m:t>
                        </m:r>
                        <m:sSup>
                          <m:sSupPr>
                            <m:ctrlPr>
                              <a:rPr lang="it-IT" b="0" i="1" smtClean="0">
                                <a:latin typeface="Cambria Math" panose="02040503050406030204" pitchFamily="18" charset="0"/>
                              </a:rPr>
                            </m:ctrlPr>
                          </m:sSupPr>
                          <m:e>
                            <m:r>
                              <a:rPr lang="it-IT" i="1">
                                <a:latin typeface="Cambria Math" panose="02040503050406030204" pitchFamily="18" charset="0"/>
                              </a:rPr>
                              <m:t>𝑖</m:t>
                            </m:r>
                          </m:e>
                          <m:sup>
                            <m:r>
                              <a:rPr lang="it-IT" b="0" i="1" smtClean="0">
                                <a:latin typeface="Cambria Math" panose="02040503050406030204" pitchFamily="18" charset="0"/>
                              </a:rPr>
                              <m:t>∗</m:t>
                            </m:r>
                          </m:sup>
                        </m:sSup>
                      </m:den>
                    </m:f>
                    <m:sSup>
                      <m:sSupPr>
                        <m:ctrlPr>
                          <a:rPr lang="it-IT" b="0" i="1" smtClean="0">
                            <a:latin typeface="Cambria Math" panose="02040503050406030204" pitchFamily="18" charset="0"/>
                          </a:rPr>
                        </m:ctrlPr>
                      </m:sSupPr>
                      <m:e>
                        <m:acc>
                          <m:accPr>
                            <m:chr m:val="̅"/>
                            <m:ctrlPr>
                              <a:rPr lang="it-IT" b="0" i="1" smtClean="0">
                                <a:latin typeface="Cambria Math" panose="02040503050406030204" pitchFamily="18" charset="0"/>
                              </a:rPr>
                            </m:ctrlPr>
                          </m:accPr>
                          <m:e>
                            <m:r>
                              <a:rPr lang="it-IT" b="0" i="1" smtClean="0">
                                <a:latin typeface="Cambria Math" panose="02040503050406030204" pitchFamily="18" charset="0"/>
                              </a:rPr>
                              <m:t>𝐸</m:t>
                            </m:r>
                          </m:e>
                        </m:acc>
                      </m:e>
                      <m:sup>
                        <m:r>
                          <a:rPr lang="it-IT" b="0" i="1" smtClean="0">
                            <a:latin typeface="Cambria Math" panose="02040503050406030204" pitchFamily="18" charset="0"/>
                          </a:rPr>
                          <m:t>𝑒</m:t>
                        </m:r>
                      </m:sup>
                    </m:sSup>
                  </m:oMath>
                </a14:m>
                <a:r>
                  <a:rPr lang="it-IT" dirty="0"/>
                  <a:t> </a:t>
                </a:r>
              </a:p>
              <a:p>
                <a:r>
                  <a:rPr lang="it-IT" dirty="0"/>
                  <a:t>Quindi la IS diventa: Y=c(Y-T)+I(</a:t>
                </a:r>
                <a:r>
                  <a:rPr lang="it-IT" dirty="0" err="1"/>
                  <a:t>Y,i</a:t>
                </a:r>
                <a:r>
                  <a:rPr lang="it-IT" dirty="0"/>
                  <a:t>)+G+NX(Y,Y*, </a:t>
                </a:r>
                <a14:m>
                  <m:oMath xmlns:m="http://schemas.openxmlformats.org/officeDocument/2006/math">
                    <m:f>
                      <m:fPr>
                        <m:ctrlPr>
                          <a:rPr lang="it-IT" i="1">
                            <a:latin typeface="Cambria Math" panose="02040503050406030204" pitchFamily="18" charset="0"/>
                          </a:rPr>
                        </m:ctrlPr>
                      </m:fPr>
                      <m:num>
                        <m:r>
                          <a:rPr lang="it-IT" i="1">
                            <a:latin typeface="Cambria Math" panose="02040503050406030204" pitchFamily="18" charset="0"/>
                          </a:rPr>
                          <m:t>1+</m:t>
                        </m:r>
                        <m:r>
                          <a:rPr lang="it-IT" i="1">
                            <a:latin typeface="Cambria Math" panose="02040503050406030204" pitchFamily="18" charset="0"/>
                          </a:rPr>
                          <m:t>𝑖</m:t>
                        </m:r>
                      </m:num>
                      <m:den>
                        <m:r>
                          <a:rPr lang="it-IT" i="1">
                            <a:latin typeface="Cambria Math" panose="02040503050406030204" pitchFamily="18" charset="0"/>
                          </a:rPr>
                          <m:t>1+</m:t>
                        </m:r>
                        <m:sSup>
                          <m:sSupPr>
                            <m:ctrlPr>
                              <a:rPr lang="it-IT" i="1">
                                <a:latin typeface="Cambria Math" panose="02040503050406030204" pitchFamily="18" charset="0"/>
                              </a:rPr>
                            </m:ctrlPr>
                          </m:sSupPr>
                          <m:e>
                            <m:r>
                              <a:rPr lang="it-IT" i="1">
                                <a:latin typeface="Cambria Math" panose="02040503050406030204" pitchFamily="18" charset="0"/>
                              </a:rPr>
                              <m:t>𝑖</m:t>
                            </m:r>
                          </m:e>
                          <m:sup>
                            <m:r>
                              <a:rPr lang="it-IT" i="1">
                                <a:latin typeface="Cambria Math" panose="02040503050406030204" pitchFamily="18" charset="0"/>
                              </a:rPr>
                              <m:t>∗</m:t>
                            </m:r>
                          </m:sup>
                        </m:sSup>
                      </m:den>
                    </m:f>
                    <m:sSup>
                      <m:sSupPr>
                        <m:ctrlPr>
                          <a:rPr lang="it-IT" i="1">
                            <a:latin typeface="Cambria Math" panose="02040503050406030204" pitchFamily="18" charset="0"/>
                          </a:rPr>
                        </m:ctrlPr>
                      </m:sSupPr>
                      <m:e>
                        <m:acc>
                          <m:accPr>
                            <m:chr m:val="̅"/>
                            <m:ctrlPr>
                              <a:rPr lang="it-IT" i="1">
                                <a:latin typeface="Cambria Math" panose="02040503050406030204" pitchFamily="18" charset="0"/>
                              </a:rPr>
                            </m:ctrlPr>
                          </m:accPr>
                          <m:e>
                            <m:r>
                              <a:rPr lang="it-IT" i="1">
                                <a:latin typeface="Cambria Math" panose="02040503050406030204" pitchFamily="18" charset="0"/>
                              </a:rPr>
                              <m:t>𝐸</m:t>
                            </m:r>
                          </m:e>
                        </m:acc>
                      </m:e>
                      <m:sup>
                        <m:r>
                          <a:rPr lang="it-IT" i="1">
                            <a:latin typeface="Cambria Math" panose="02040503050406030204" pitchFamily="18" charset="0"/>
                          </a:rPr>
                          <m:t>𝑒</m:t>
                        </m:r>
                      </m:sup>
                    </m:sSup>
                  </m:oMath>
                </a14:m>
                <a:r>
                  <a:rPr lang="it-IT" dirty="0"/>
                  <a:t>) (Es. effetti di una politica fiscale espansiva)</a:t>
                </a:r>
              </a:p>
              <a:p>
                <a:endParaRPr lang="it-IT" dirty="0"/>
              </a:p>
            </p:txBody>
          </p:sp>
        </mc:Choice>
        <mc:Fallback xmlns="">
          <p:sp>
            <p:nvSpPr>
              <p:cNvPr id="3" name="Segnaposto contenuto 2">
                <a:extLst>
                  <a:ext uri="{FF2B5EF4-FFF2-40B4-BE49-F238E27FC236}">
                    <a16:creationId xmlns:a16="http://schemas.microsoft.com/office/drawing/2014/main" id="{BAEDD611-E67F-45EE-A61E-7BE61F5E1E43}"/>
                  </a:ext>
                </a:extLst>
              </p:cNvPr>
              <p:cNvSpPr>
                <a:spLocks noGrp="1" noRot="1" noChangeAspect="1" noMove="1" noResize="1" noEditPoints="1" noAdjustHandles="1" noChangeArrowheads="1" noChangeShapeType="1" noTextEdit="1"/>
              </p:cNvSpPr>
              <p:nvPr>
                <p:ph idx="1"/>
              </p:nvPr>
            </p:nvSpPr>
            <p:spPr>
              <a:blipFill>
                <a:blip r:embed="rId2"/>
                <a:stretch>
                  <a:fillRect l="-696" t="-3081"/>
                </a:stretch>
              </a:blipFill>
            </p:spPr>
            <p:txBody>
              <a:bodyPr/>
              <a:lstStyle/>
              <a:p>
                <a:r>
                  <a:rPr lang="it-IT">
                    <a:noFill/>
                  </a:rPr>
                  <a:t> </a:t>
                </a:r>
              </a:p>
            </p:txBody>
          </p:sp>
        </mc:Fallback>
      </mc:AlternateContent>
      <p:sp>
        <p:nvSpPr>
          <p:cNvPr id="4" name="Segnaposto numero diapositiva 3">
            <a:extLst>
              <a:ext uri="{FF2B5EF4-FFF2-40B4-BE49-F238E27FC236}">
                <a16:creationId xmlns:a16="http://schemas.microsoft.com/office/drawing/2014/main" id="{596D7A0D-0596-47A2-9A5E-466D23A1F0C6}"/>
              </a:ext>
            </a:extLst>
          </p:cNvPr>
          <p:cNvSpPr>
            <a:spLocks noGrp="1"/>
          </p:cNvSpPr>
          <p:nvPr>
            <p:ph type="sldNum" sz="quarter" idx="12"/>
          </p:nvPr>
        </p:nvSpPr>
        <p:spPr/>
        <p:txBody>
          <a:bodyPr/>
          <a:lstStyle/>
          <a:p>
            <a:fld id="{5BE346A1-DB03-4F8F-90BA-1CC82BDA6D99}" type="slidenum">
              <a:rPr lang="it-IT" smtClean="0"/>
              <a:t>19</a:t>
            </a:fld>
            <a:endParaRPr lang="it-IT"/>
          </a:p>
        </p:txBody>
      </p:sp>
    </p:spTree>
    <p:extLst>
      <p:ext uri="{BB962C8B-B14F-4D97-AF65-F5344CB8AC3E}">
        <p14:creationId xmlns:p14="http://schemas.microsoft.com/office/powerpoint/2010/main" val="2862202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02BB29-C5B7-42B9-A834-9052A4D9F0B8}"/>
              </a:ext>
            </a:extLst>
          </p:cNvPr>
          <p:cNvSpPr>
            <a:spLocks noGrp="1"/>
          </p:cNvSpPr>
          <p:nvPr>
            <p:ph type="title"/>
          </p:nvPr>
        </p:nvSpPr>
        <p:spPr/>
        <p:txBody>
          <a:bodyPr/>
          <a:lstStyle/>
          <a:p>
            <a:r>
              <a:rPr lang="it-IT" dirty="0"/>
              <a:t>L’integrazione finanziaria internazionale…</a:t>
            </a:r>
          </a:p>
        </p:txBody>
      </p:sp>
      <p:sp>
        <p:nvSpPr>
          <p:cNvPr id="3" name="Segnaposto contenuto 2">
            <a:extLst>
              <a:ext uri="{FF2B5EF4-FFF2-40B4-BE49-F238E27FC236}">
                <a16:creationId xmlns:a16="http://schemas.microsoft.com/office/drawing/2014/main" id="{EBC7460E-EEC4-4683-8F70-1120D7174F84}"/>
              </a:ext>
            </a:extLst>
          </p:cNvPr>
          <p:cNvSpPr>
            <a:spLocks noGrp="1"/>
          </p:cNvSpPr>
          <p:nvPr>
            <p:ph idx="1"/>
          </p:nvPr>
        </p:nvSpPr>
        <p:spPr/>
        <p:txBody>
          <a:bodyPr>
            <a:normAutofit fontScale="92500" lnSpcReduction="10000"/>
          </a:bodyPr>
          <a:lstStyle/>
          <a:p>
            <a:r>
              <a:rPr lang="it-IT" dirty="0"/>
              <a:t>Dal seminario della dott.ssa Pedron abbiamo compreso che il </a:t>
            </a:r>
            <a:r>
              <a:rPr lang="it-IT" b="1" dirty="0"/>
              <a:t>coordinamento</a:t>
            </a:r>
            <a:r>
              <a:rPr lang="it-IT" dirty="0"/>
              <a:t> nella gestione delle politiche per il lavoro e la formazione è fondamentale per la buona riuscita degli interventi</a:t>
            </a:r>
          </a:p>
          <a:p>
            <a:r>
              <a:rPr lang="it-IT" u="sng" dirty="0"/>
              <a:t>A livello internazionale</a:t>
            </a:r>
            <a:r>
              <a:rPr lang="it-IT" dirty="0"/>
              <a:t> il coordinamento è ancora più importante, quando il </a:t>
            </a:r>
            <a:r>
              <a:rPr lang="it-IT" b="1" dirty="0"/>
              <a:t>grado di apertura dei sistemi economici è elevato </a:t>
            </a:r>
            <a:r>
              <a:rPr lang="it-IT" dirty="0"/>
              <a:t>e questo avviene in modo maggiore per le economie più piccole: il livello di tassazione ottimale dipende infatti dal grado di mobilità internazionale della base imponibile</a:t>
            </a:r>
          </a:p>
          <a:p>
            <a:r>
              <a:rPr lang="it-IT" dirty="0"/>
              <a:t>Il </a:t>
            </a:r>
            <a:r>
              <a:rPr lang="it-IT" b="1" dirty="0"/>
              <a:t>canale esterno della politica monetaria </a:t>
            </a:r>
            <a:r>
              <a:rPr lang="it-IT" dirty="0"/>
              <a:t>(quello del cambio) varia a seconda dell’apertura commerciale</a:t>
            </a:r>
          </a:p>
          <a:p>
            <a:r>
              <a:rPr lang="it-IT" dirty="0"/>
              <a:t>Infine, la </a:t>
            </a:r>
            <a:r>
              <a:rPr lang="it-IT" b="1" dirty="0"/>
              <a:t>mobilità internazionale dei capitali </a:t>
            </a:r>
            <a:r>
              <a:rPr lang="it-IT" dirty="0"/>
              <a:t>permette una migliore allocazione del risparmio, quindi una maggiore crescita</a:t>
            </a:r>
          </a:p>
        </p:txBody>
      </p:sp>
      <p:sp>
        <p:nvSpPr>
          <p:cNvPr id="4" name="Segnaposto numero diapositiva 3">
            <a:extLst>
              <a:ext uri="{FF2B5EF4-FFF2-40B4-BE49-F238E27FC236}">
                <a16:creationId xmlns:a16="http://schemas.microsoft.com/office/drawing/2014/main" id="{0E2D40D0-9B75-4F2F-9B87-0146143EC90A}"/>
              </a:ext>
            </a:extLst>
          </p:cNvPr>
          <p:cNvSpPr>
            <a:spLocks noGrp="1"/>
          </p:cNvSpPr>
          <p:nvPr>
            <p:ph type="sldNum" sz="quarter" idx="12"/>
          </p:nvPr>
        </p:nvSpPr>
        <p:spPr/>
        <p:txBody>
          <a:bodyPr/>
          <a:lstStyle/>
          <a:p>
            <a:fld id="{5BE346A1-DB03-4F8F-90BA-1CC82BDA6D99}" type="slidenum">
              <a:rPr lang="it-IT" smtClean="0"/>
              <a:t>2</a:t>
            </a:fld>
            <a:endParaRPr lang="it-IT"/>
          </a:p>
        </p:txBody>
      </p:sp>
    </p:spTree>
    <p:extLst>
      <p:ext uri="{BB962C8B-B14F-4D97-AF65-F5344CB8AC3E}">
        <p14:creationId xmlns:p14="http://schemas.microsoft.com/office/powerpoint/2010/main" val="4732647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38000">
              <a:schemeClr val="accent5">
                <a:lumMod val="5000"/>
                <a:lumOff val="95000"/>
              </a:schemeClr>
            </a:gs>
            <a:gs pos="76000">
              <a:schemeClr val="accent5">
                <a:lumMod val="45000"/>
                <a:lumOff val="55000"/>
              </a:schemeClr>
            </a:gs>
            <a:gs pos="86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AB4D7C-F95D-40BE-B851-1D01B1A57783}"/>
              </a:ext>
            </a:extLst>
          </p:cNvPr>
          <p:cNvSpPr>
            <a:spLocks noGrp="1"/>
          </p:cNvSpPr>
          <p:nvPr>
            <p:ph type="title"/>
          </p:nvPr>
        </p:nvSpPr>
        <p:spPr/>
        <p:txBody>
          <a:bodyPr/>
          <a:lstStyle/>
          <a:p>
            <a:r>
              <a:rPr lang="it-IT" dirty="0"/>
              <a:t>Effetti dell’aumento del tasso d’interesse</a:t>
            </a:r>
          </a:p>
        </p:txBody>
      </p:sp>
      <p:sp>
        <p:nvSpPr>
          <p:cNvPr id="3" name="Segnaposto contenuto 2">
            <a:extLst>
              <a:ext uri="{FF2B5EF4-FFF2-40B4-BE49-F238E27FC236}">
                <a16:creationId xmlns:a16="http://schemas.microsoft.com/office/drawing/2014/main" id="{F026FBEA-CD56-472D-99C1-BA8ADBBCDC28}"/>
              </a:ext>
            </a:extLst>
          </p:cNvPr>
          <p:cNvSpPr>
            <a:spLocks noGrp="1"/>
          </p:cNvSpPr>
          <p:nvPr>
            <p:ph idx="1"/>
          </p:nvPr>
        </p:nvSpPr>
        <p:spPr>
          <a:xfrm>
            <a:off x="838200" y="1825625"/>
            <a:ext cx="4080641" cy="4351338"/>
          </a:xfrm>
        </p:spPr>
        <p:txBody>
          <a:bodyPr>
            <a:normAutofit fontScale="70000" lnSpcReduction="20000"/>
          </a:bodyPr>
          <a:lstStyle/>
          <a:p>
            <a:r>
              <a:rPr lang="it-IT" dirty="0"/>
              <a:t>Un aumento del tasso di interesse ha due effetti:</a:t>
            </a:r>
          </a:p>
          <a:p>
            <a:pPr marL="514350" indent="-514350">
              <a:buFont typeface="+mj-lt"/>
              <a:buAutoNum type="arabicPeriod"/>
            </a:pPr>
            <a:r>
              <a:rPr lang="it-IT" dirty="0"/>
              <a:t>sull’investimento (già presente in economia chiusa). Un aumento del tasso di interesse provoca una diminuzione dell’investimento e della domanda di beni nazionali;</a:t>
            </a:r>
          </a:p>
          <a:p>
            <a:pPr marL="514350" indent="-514350">
              <a:buFont typeface="+mj-lt"/>
              <a:buAutoNum type="arabicPeriod"/>
            </a:pPr>
            <a:r>
              <a:rPr lang="it-IT" dirty="0"/>
              <a:t>sul tasso di cambio (presente solo in economia aperta). Un aumento del tasso di interesse interno genera un apprezzamento che provoca una diminuzione delle esportazioni nette e quindi una riduzione della domanda di beni nazionali.</a:t>
            </a:r>
          </a:p>
        </p:txBody>
      </p:sp>
      <p:sp>
        <p:nvSpPr>
          <p:cNvPr id="4" name="Segnaposto numero diapositiva 3">
            <a:extLst>
              <a:ext uri="{FF2B5EF4-FFF2-40B4-BE49-F238E27FC236}">
                <a16:creationId xmlns:a16="http://schemas.microsoft.com/office/drawing/2014/main" id="{B275B2C5-72A5-489A-96B3-AF19E6443C4C}"/>
              </a:ext>
            </a:extLst>
          </p:cNvPr>
          <p:cNvSpPr>
            <a:spLocks noGrp="1"/>
          </p:cNvSpPr>
          <p:nvPr>
            <p:ph type="sldNum" sz="quarter" idx="12"/>
          </p:nvPr>
        </p:nvSpPr>
        <p:spPr/>
        <p:txBody>
          <a:bodyPr/>
          <a:lstStyle/>
          <a:p>
            <a:fld id="{5BE346A1-DB03-4F8F-90BA-1CC82BDA6D99}" type="slidenum">
              <a:rPr lang="it-IT" smtClean="0"/>
              <a:t>20</a:t>
            </a:fld>
            <a:endParaRPr lang="it-IT"/>
          </a:p>
        </p:txBody>
      </p:sp>
      <p:sp>
        <p:nvSpPr>
          <p:cNvPr id="6" name="CasellaDiTesto 5">
            <a:extLst>
              <a:ext uri="{FF2B5EF4-FFF2-40B4-BE49-F238E27FC236}">
                <a16:creationId xmlns:a16="http://schemas.microsoft.com/office/drawing/2014/main" id="{EA44996C-A56A-4534-ADFF-B33AF8C3A0FE}"/>
              </a:ext>
            </a:extLst>
          </p:cNvPr>
          <p:cNvSpPr txBox="1"/>
          <p:nvPr/>
        </p:nvSpPr>
        <p:spPr>
          <a:xfrm>
            <a:off x="5462752" y="5450928"/>
            <a:ext cx="6046076" cy="1200329"/>
          </a:xfrm>
          <a:prstGeom prst="rect">
            <a:avLst/>
          </a:prstGeom>
          <a:noFill/>
        </p:spPr>
        <p:txBody>
          <a:bodyPr wrap="square" rtlCol="0">
            <a:spAutoFit/>
          </a:bodyPr>
          <a:lstStyle/>
          <a:p>
            <a:r>
              <a:rPr lang="it-IT" dirty="0"/>
              <a:t>Effetti di una politica monetaria restrittiva su tasso d’interesse e tasso di cambio: </a:t>
            </a:r>
            <a:r>
              <a:rPr lang="it-IT" u="sng" dirty="0"/>
              <a:t>fa aumentare il tasso di interesse</a:t>
            </a:r>
            <a:r>
              <a:rPr lang="it-IT" dirty="0"/>
              <a:t>, </a:t>
            </a:r>
            <a:r>
              <a:rPr lang="it-IT" dirty="0">
                <a:solidFill>
                  <a:srgbClr val="FF0000"/>
                </a:solidFill>
              </a:rPr>
              <a:t>rendendo</a:t>
            </a:r>
          </a:p>
          <a:p>
            <a:r>
              <a:rPr lang="it-IT" dirty="0">
                <a:solidFill>
                  <a:srgbClr val="FF0000"/>
                </a:solidFill>
              </a:rPr>
              <a:t>i titoli nazionali relativamente più convenienti e provocando un</a:t>
            </a:r>
          </a:p>
          <a:p>
            <a:r>
              <a:rPr lang="it-IT" dirty="0">
                <a:solidFill>
                  <a:srgbClr val="FF0000"/>
                </a:solidFill>
              </a:rPr>
              <a:t>apprezzamento del cambio</a:t>
            </a:r>
          </a:p>
        </p:txBody>
      </p:sp>
      <p:pic>
        <p:nvPicPr>
          <p:cNvPr id="7" name="Immagine 6">
            <a:extLst>
              <a:ext uri="{FF2B5EF4-FFF2-40B4-BE49-F238E27FC236}">
                <a16:creationId xmlns:a16="http://schemas.microsoft.com/office/drawing/2014/main" id="{28BC975B-E414-4B5E-9E66-8BA0A718C73C}"/>
              </a:ext>
            </a:extLst>
          </p:cNvPr>
          <p:cNvPicPr>
            <a:picLocks noChangeAspect="1"/>
          </p:cNvPicPr>
          <p:nvPr/>
        </p:nvPicPr>
        <p:blipFill>
          <a:blip r:embed="rId2"/>
          <a:stretch>
            <a:fillRect/>
          </a:stretch>
        </p:blipFill>
        <p:spPr>
          <a:xfrm>
            <a:off x="5074393" y="1880038"/>
            <a:ext cx="6689024" cy="3189282"/>
          </a:xfrm>
          <a:prstGeom prst="rect">
            <a:avLst/>
          </a:prstGeom>
        </p:spPr>
      </p:pic>
    </p:spTree>
    <p:extLst>
      <p:ext uri="{BB962C8B-B14F-4D97-AF65-F5344CB8AC3E}">
        <p14:creationId xmlns:p14="http://schemas.microsoft.com/office/powerpoint/2010/main" val="2439263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38000">
              <a:schemeClr val="accent5">
                <a:lumMod val="5000"/>
                <a:lumOff val="95000"/>
              </a:schemeClr>
            </a:gs>
            <a:gs pos="76000">
              <a:schemeClr val="accent5">
                <a:lumMod val="45000"/>
                <a:lumOff val="55000"/>
              </a:schemeClr>
            </a:gs>
            <a:gs pos="86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206766-36F2-4872-A39F-B2EA6A6C4F67}"/>
              </a:ext>
            </a:extLst>
          </p:cNvPr>
          <p:cNvSpPr>
            <a:spLocks noGrp="1"/>
          </p:cNvSpPr>
          <p:nvPr>
            <p:ph type="title"/>
          </p:nvPr>
        </p:nvSpPr>
        <p:spPr/>
        <p:txBody>
          <a:bodyPr/>
          <a:lstStyle/>
          <a:p>
            <a:r>
              <a:rPr lang="it-IT" dirty="0"/>
              <a:t>Se i tassi di cambio sono fissi</a:t>
            </a:r>
          </a:p>
        </p:txBody>
      </p:sp>
      <p:sp>
        <p:nvSpPr>
          <p:cNvPr id="4" name="Segnaposto numero diapositiva 3">
            <a:extLst>
              <a:ext uri="{FF2B5EF4-FFF2-40B4-BE49-F238E27FC236}">
                <a16:creationId xmlns:a16="http://schemas.microsoft.com/office/drawing/2014/main" id="{0E4576F5-2633-4E6C-894D-2C605418EDB8}"/>
              </a:ext>
            </a:extLst>
          </p:cNvPr>
          <p:cNvSpPr>
            <a:spLocks noGrp="1"/>
          </p:cNvSpPr>
          <p:nvPr>
            <p:ph type="sldNum" sz="quarter" idx="12"/>
          </p:nvPr>
        </p:nvSpPr>
        <p:spPr/>
        <p:txBody>
          <a:bodyPr/>
          <a:lstStyle/>
          <a:p>
            <a:fld id="{5BE346A1-DB03-4F8F-90BA-1CC82BDA6D99}" type="slidenum">
              <a:rPr lang="it-IT" smtClean="0"/>
              <a:t>21</a:t>
            </a:fld>
            <a:endParaRPr lang="it-IT"/>
          </a:p>
        </p:txBody>
      </p:sp>
      <p:pic>
        <p:nvPicPr>
          <p:cNvPr id="5" name="Immagine 4">
            <a:extLst>
              <a:ext uri="{FF2B5EF4-FFF2-40B4-BE49-F238E27FC236}">
                <a16:creationId xmlns:a16="http://schemas.microsoft.com/office/drawing/2014/main" id="{B05C8571-B47B-47C9-B186-7B8E8B964AE8}"/>
              </a:ext>
            </a:extLst>
          </p:cNvPr>
          <p:cNvPicPr>
            <a:picLocks noChangeAspect="1"/>
          </p:cNvPicPr>
          <p:nvPr/>
        </p:nvPicPr>
        <p:blipFill>
          <a:blip r:embed="rId2"/>
          <a:stretch>
            <a:fillRect/>
          </a:stretch>
        </p:blipFill>
        <p:spPr>
          <a:xfrm>
            <a:off x="1027112" y="1395443"/>
            <a:ext cx="8920929" cy="5000321"/>
          </a:xfrm>
          <a:prstGeom prst="rect">
            <a:avLst/>
          </a:prstGeom>
        </p:spPr>
      </p:pic>
    </p:spTree>
    <p:extLst>
      <p:ext uri="{BB962C8B-B14F-4D97-AF65-F5344CB8AC3E}">
        <p14:creationId xmlns:p14="http://schemas.microsoft.com/office/powerpoint/2010/main" val="3621828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38000">
              <a:schemeClr val="accent5">
                <a:lumMod val="5000"/>
                <a:lumOff val="95000"/>
              </a:schemeClr>
            </a:gs>
            <a:gs pos="76000">
              <a:schemeClr val="accent5">
                <a:lumMod val="45000"/>
                <a:lumOff val="55000"/>
              </a:schemeClr>
            </a:gs>
            <a:gs pos="86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C5C28AF-8FB0-4738-9A05-81A449221CA8}"/>
              </a:ext>
            </a:extLst>
          </p:cNvPr>
          <p:cNvSpPr>
            <a:spLocks noGrp="1"/>
          </p:cNvSpPr>
          <p:nvPr>
            <p:ph type="title"/>
          </p:nvPr>
        </p:nvSpPr>
        <p:spPr/>
        <p:txBody>
          <a:bodyPr/>
          <a:lstStyle/>
          <a:p>
            <a:r>
              <a:rPr lang="it-IT" dirty="0"/>
              <a:t>Politica monetaria e fiscale in economia aperta con tassi di cambio fissi</a:t>
            </a:r>
          </a:p>
        </p:txBody>
      </p:sp>
      <p:sp>
        <p:nvSpPr>
          <p:cNvPr id="5" name="Segnaposto contenuto 4">
            <a:extLst>
              <a:ext uri="{FF2B5EF4-FFF2-40B4-BE49-F238E27FC236}">
                <a16:creationId xmlns:a16="http://schemas.microsoft.com/office/drawing/2014/main" id="{2CD4366D-3195-4359-8D8F-886ACE520312}"/>
              </a:ext>
            </a:extLst>
          </p:cNvPr>
          <p:cNvSpPr>
            <a:spLocks noGrp="1"/>
          </p:cNvSpPr>
          <p:nvPr>
            <p:ph idx="1"/>
          </p:nvPr>
        </p:nvSpPr>
        <p:spPr>
          <a:xfrm>
            <a:off x="838200" y="1825625"/>
            <a:ext cx="4778266" cy="4351338"/>
          </a:xfrm>
        </p:spPr>
        <p:txBody>
          <a:bodyPr>
            <a:normAutofit fontScale="85000" lnSpcReduction="20000"/>
          </a:bodyPr>
          <a:lstStyle/>
          <a:p>
            <a:r>
              <a:rPr lang="it-IT" i="1" dirty="0"/>
              <a:t>In un sistema di cambi fissi, la banca centrale rinuncia alla politica monetaria come strumento di politica economica. </a:t>
            </a:r>
            <a:r>
              <a:rPr lang="it-IT" dirty="0"/>
              <a:t>Con un tasso di cambio fisso, il tasso di interesse interno (i) deve essere uguale al tasso di interesse estero (i*). E l’offerta di moneta deve essere aggiustata allo scopo di mantenere il tasso di interesse a quel livello.</a:t>
            </a:r>
          </a:p>
          <a:p>
            <a:r>
              <a:rPr lang="it-IT" i="1" dirty="0"/>
              <a:t>Con tassi di cambio fissi, la politica fiscale è più efficace di quanto non lo sia con tassi di cambio flessibili, </a:t>
            </a:r>
            <a:r>
              <a:rPr lang="it-IT" b="1" i="1" dirty="0"/>
              <a:t>ma richiede una politica monetaria accomodante.</a:t>
            </a:r>
            <a:endParaRPr lang="it-IT" dirty="0"/>
          </a:p>
        </p:txBody>
      </p:sp>
      <p:sp>
        <p:nvSpPr>
          <p:cNvPr id="3" name="Segnaposto numero diapositiva 2">
            <a:extLst>
              <a:ext uri="{FF2B5EF4-FFF2-40B4-BE49-F238E27FC236}">
                <a16:creationId xmlns:a16="http://schemas.microsoft.com/office/drawing/2014/main" id="{28F6E8C2-788B-4803-B417-D711B07BE117}"/>
              </a:ext>
            </a:extLst>
          </p:cNvPr>
          <p:cNvSpPr>
            <a:spLocks noGrp="1"/>
          </p:cNvSpPr>
          <p:nvPr>
            <p:ph type="sldNum" sz="quarter" idx="12"/>
          </p:nvPr>
        </p:nvSpPr>
        <p:spPr/>
        <p:txBody>
          <a:bodyPr/>
          <a:lstStyle/>
          <a:p>
            <a:fld id="{5BE346A1-DB03-4F8F-90BA-1CC82BDA6D99}" type="slidenum">
              <a:rPr lang="it-IT" smtClean="0"/>
              <a:t>22</a:t>
            </a:fld>
            <a:endParaRPr lang="it-IT"/>
          </a:p>
        </p:txBody>
      </p:sp>
      <p:pic>
        <p:nvPicPr>
          <p:cNvPr id="6" name="Immagine 5">
            <a:extLst>
              <a:ext uri="{FF2B5EF4-FFF2-40B4-BE49-F238E27FC236}">
                <a16:creationId xmlns:a16="http://schemas.microsoft.com/office/drawing/2014/main" id="{232E8357-2C41-4370-B4F6-6F9CB6DD3AA0}"/>
              </a:ext>
            </a:extLst>
          </p:cNvPr>
          <p:cNvPicPr>
            <a:picLocks noChangeAspect="1"/>
          </p:cNvPicPr>
          <p:nvPr/>
        </p:nvPicPr>
        <p:blipFill>
          <a:blip r:embed="rId2"/>
          <a:stretch>
            <a:fillRect/>
          </a:stretch>
        </p:blipFill>
        <p:spPr>
          <a:xfrm>
            <a:off x="5832715" y="1786633"/>
            <a:ext cx="5807740" cy="4429322"/>
          </a:xfrm>
          <a:prstGeom prst="rect">
            <a:avLst/>
          </a:prstGeom>
        </p:spPr>
      </p:pic>
    </p:spTree>
    <p:extLst>
      <p:ext uri="{BB962C8B-B14F-4D97-AF65-F5344CB8AC3E}">
        <p14:creationId xmlns:p14="http://schemas.microsoft.com/office/powerpoint/2010/main" val="3265173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6883CEEA-84F8-4B72-9A6F-8EB0D3006F88}"/>
              </a:ext>
            </a:extLst>
          </p:cNvPr>
          <p:cNvSpPr>
            <a:spLocks noGrp="1"/>
          </p:cNvSpPr>
          <p:nvPr>
            <p:ph type="title"/>
          </p:nvPr>
        </p:nvSpPr>
        <p:spPr/>
        <p:txBody>
          <a:bodyPr/>
          <a:lstStyle/>
          <a:p>
            <a:r>
              <a:rPr lang="it-IT" dirty="0"/>
              <a:t>Le crisi valutarie da </a:t>
            </a:r>
            <a:r>
              <a:rPr lang="it-IT" dirty="0" err="1"/>
              <a:t>Bretton</a:t>
            </a:r>
            <a:r>
              <a:rPr lang="it-IT" dirty="0"/>
              <a:t> Woods in poi</a:t>
            </a:r>
          </a:p>
        </p:txBody>
      </p:sp>
      <p:sp>
        <p:nvSpPr>
          <p:cNvPr id="6" name="Segnaposto testo 5">
            <a:extLst>
              <a:ext uri="{FF2B5EF4-FFF2-40B4-BE49-F238E27FC236}">
                <a16:creationId xmlns:a16="http://schemas.microsoft.com/office/drawing/2014/main" id="{D428FE31-3025-48D2-9129-AFC30F2F6865}"/>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A11DB233-9769-4D36-B477-D055E69A212C}"/>
              </a:ext>
            </a:extLst>
          </p:cNvPr>
          <p:cNvSpPr>
            <a:spLocks noGrp="1"/>
          </p:cNvSpPr>
          <p:nvPr>
            <p:ph type="sldNum" sz="quarter" idx="12"/>
          </p:nvPr>
        </p:nvSpPr>
        <p:spPr/>
        <p:txBody>
          <a:bodyPr/>
          <a:lstStyle/>
          <a:p>
            <a:fld id="{5BE346A1-DB03-4F8F-90BA-1CC82BDA6D99}" type="slidenum">
              <a:rPr lang="it-IT" smtClean="0"/>
              <a:t>23</a:t>
            </a:fld>
            <a:endParaRPr lang="it-IT"/>
          </a:p>
        </p:txBody>
      </p:sp>
    </p:spTree>
    <p:extLst>
      <p:ext uri="{BB962C8B-B14F-4D97-AF65-F5344CB8AC3E}">
        <p14:creationId xmlns:p14="http://schemas.microsoft.com/office/powerpoint/2010/main" val="3238510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5FE1E2-4710-4118-BB4D-ECB9B83B5704}"/>
              </a:ext>
            </a:extLst>
          </p:cNvPr>
          <p:cNvSpPr>
            <a:spLocks noGrp="1"/>
          </p:cNvSpPr>
          <p:nvPr>
            <p:ph type="title"/>
          </p:nvPr>
        </p:nvSpPr>
        <p:spPr/>
        <p:txBody>
          <a:bodyPr/>
          <a:lstStyle/>
          <a:p>
            <a:r>
              <a:rPr lang="it-IT" dirty="0"/>
              <a:t>I sistemi monetari internazionali e le crisi</a:t>
            </a:r>
          </a:p>
        </p:txBody>
      </p:sp>
      <p:sp>
        <p:nvSpPr>
          <p:cNvPr id="3" name="Segnaposto contenuto 2">
            <a:extLst>
              <a:ext uri="{FF2B5EF4-FFF2-40B4-BE49-F238E27FC236}">
                <a16:creationId xmlns:a16="http://schemas.microsoft.com/office/drawing/2014/main" id="{540D1B57-3C6F-427B-8BBD-EBC6069BF47F}"/>
              </a:ext>
            </a:extLst>
          </p:cNvPr>
          <p:cNvSpPr>
            <a:spLocks noGrp="1"/>
          </p:cNvSpPr>
          <p:nvPr>
            <p:ph idx="1"/>
          </p:nvPr>
        </p:nvSpPr>
        <p:spPr>
          <a:xfrm>
            <a:off x="838200" y="1825624"/>
            <a:ext cx="10515600" cy="4614589"/>
          </a:xfrm>
        </p:spPr>
        <p:txBody>
          <a:bodyPr>
            <a:normAutofit fontScale="70000" lnSpcReduction="20000"/>
          </a:bodyPr>
          <a:lstStyle/>
          <a:p>
            <a:r>
              <a:rPr lang="it-IT" dirty="0"/>
              <a:t>Fino al suo collasso nel 1971 il sistema di </a:t>
            </a:r>
            <a:r>
              <a:rPr lang="it-IT" dirty="0" err="1"/>
              <a:t>Bretton</a:t>
            </a:r>
            <a:r>
              <a:rPr lang="it-IT" dirty="0"/>
              <a:t> Woods ancorava le valute occidentali ai cambi fissi e controllava i flussi a breve termine dei capitali tra i confini nazionali del mondo occidentale</a:t>
            </a:r>
          </a:p>
          <a:p>
            <a:r>
              <a:rPr lang="it-IT" dirty="0"/>
              <a:t>I mercati finanziari globali non esistevano fino alla fine degli anni ‘60 del secolo scorso e il blocco dei paesi del Patto di Varsavia, pur non partecipando al sistema di </a:t>
            </a:r>
            <a:r>
              <a:rPr lang="it-IT" dirty="0" err="1"/>
              <a:t>Bretton</a:t>
            </a:r>
            <a:r>
              <a:rPr lang="it-IT" dirty="0"/>
              <a:t> Woods, operava un controllo ancora più stringente su commercio e finanza. Nel blocco dei Paesi dell’Est inoltre, le monete non erano convertibili tra loro e con quelle dei Paesi occidentali, cioè erano sotto lo stretto controllo governativo</a:t>
            </a:r>
          </a:p>
          <a:p>
            <a:r>
              <a:rPr lang="it-IT" dirty="0"/>
              <a:t>Il collasso dei due blocchi iniziò nel 1973, come abbiamo visto con il prof. </a:t>
            </a:r>
            <a:r>
              <a:rPr lang="it-IT" dirty="0" err="1"/>
              <a:t>Zenezini</a:t>
            </a:r>
            <a:r>
              <a:rPr lang="it-IT" dirty="0"/>
              <a:t>, quando il sistema fortemente consumistico dell’occidente che utilizzava fonti energetiche fossili di cui non possedeva i giacimenti andò in crisi.</a:t>
            </a:r>
          </a:p>
          <a:p>
            <a:r>
              <a:rPr lang="it-IT" dirty="0"/>
              <a:t>Contemporaneamente ad Est, l’URSS scoprì uno dei giacimenti di gas e petrolio più grandi al mondo che rese possibile continuare la politica di utilizzo e fornitura ai Paesi del blocco sovietico a prezzi molto contenuti</a:t>
            </a:r>
          </a:p>
          <a:p>
            <a:r>
              <a:rPr lang="it-IT" dirty="0"/>
              <a:t>Fu proprio a questo punto e per tutti gli anni ‘70 e ‘80 che i mercati finanziari ed energetici presero il sopravvento nella rincorsa dei due blocchi a fare delle promesse di crescita e benessere non facilmente realizzabili, ma fino a quel momento garantite dalla crescita economica basata sull’industrializzazione: è la fase delle </a:t>
            </a:r>
            <a:r>
              <a:rPr lang="it-IT" dirty="0">
                <a:solidFill>
                  <a:srgbClr val="FF0000"/>
                </a:solidFill>
              </a:rPr>
              <a:t>liberalizzazioni</a:t>
            </a:r>
            <a:r>
              <a:rPr lang="it-IT" dirty="0"/>
              <a:t> e della </a:t>
            </a:r>
            <a:r>
              <a:rPr lang="it-IT" dirty="0">
                <a:solidFill>
                  <a:srgbClr val="FF0000"/>
                </a:solidFill>
              </a:rPr>
              <a:t>finanziarizzazione</a:t>
            </a:r>
            <a:r>
              <a:rPr lang="it-IT" dirty="0"/>
              <a:t> (vedi </a:t>
            </a:r>
            <a:r>
              <a:rPr lang="it-IT" b="1" dirty="0"/>
              <a:t>seminario di </a:t>
            </a:r>
            <a:r>
              <a:rPr lang="it-IT" b="1" dirty="0" err="1"/>
              <a:t>Zenezini</a:t>
            </a:r>
            <a:r>
              <a:rPr lang="it-IT" dirty="0"/>
              <a:t>).</a:t>
            </a:r>
          </a:p>
        </p:txBody>
      </p:sp>
      <p:sp>
        <p:nvSpPr>
          <p:cNvPr id="4" name="Segnaposto numero diapositiva 3">
            <a:extLst>
              <a:ext uri="{FF2B5EF4-FFF2-40B4-BE49-F238E27FC236}">
                <a16:creationId xmlns:a16="http://schemas.microsoft.com/office/drawing/2014/main" id="{1F5F8B4D-7FEA-47BB-BAB4-23057E071B4A}"/>
              </a:ext>
            </a:extLst>
          </p:cNvPr>
          <p:cNvSpPr>
            <a:spLocks noGrp="1"/>
          </p:cNvSpPr>
          <p:nvPr>
            <p:ph type="sldNum" sz="quarter" idx="12"/>
          </p:nvPr>
        </p:nvSpPr>
        <p:spPr/>
        <p:txBody>
          <a:bodyPr/>
          <a:lstStyle/>
          <a:p>
            <a:fld id="{5BE346A1-DB03-4F8F-90BA-1CC82BDA6D99}" type="slidenum">
              <a:rPr lang="it-IT" smtClean="0"/>
              <a:t>24</a:t>
            </a:fld>
            <a:endParaRPr lang="it-IT"/>
          </a:p>
        </p:txBody>
      </p:sp>
    </p:spTree>
    <p:extLst>
      <p:ext uri="{BB962C8B-B14F-4D97-AF65-F5344CB8AC3E}">
        <p14:creationId xmlns:p14="http://schemas.microsoft.com/office/powerpoint/2010/main" val="31420250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2C1ADD-71C7-4FE2-A954-DBBAED0E334A}"/>
              </a:ext>
            </a:extLst>
          </p:cNvPr>
          <p:cNvSpPr>
            <a:spLocks noGrp="1"/>
          </p:cNvSpPr>
          <p:nvPr>
            <p:ph type="title"/>
          </p:nvPr>
        </p:nvSpPr>
        <p:spPr/>
        <p:txBody>
          <a:bodyPr/>
          <a:lstStyle/>
          <a:p>
            <a:r>
              <a:rPr lang="it-IT" dirty="0"/>
              <a:t>Ripercorriamo la storia…</a:t>
            </a:r>
          </a:p>
        </p:txBody>
      </p:sp>
      <p:sp>
        <p:nvSpPr>
          <p:cNvPr id="3" name="Segnaposto contenuto 2">
            <a:extLst>
              <a:ext uri="{FF2B5EF4-FFF2-40B4-BE49-F238E27FC236}">
                <a16:creationId xmlns:a16="http://schemas.microsoft.com/office/drawing/2014/main" id="{2FC6794F-9976-4737-B2B2-EB368D596E4A}"/>
              </a:ext>
            </a:extLst>
          </p:cNvPr>
          <p:cNvSpPr>
            <a:spLocks noGrp="1"/>
          </p:cNvSpPr>
          <p:nvPr>
            <p:ph idx="1"/>
          </p:nvPr>
        </p:nvSpPr>
        <p:spPr/>
        <p:txBody>
          <a:bodyPr>
            <a:normAutofit fontScale="92500" lnSpcReduction="10000"/>
          </a:bodyPr>
          <a:lstStyle/>
          <a:p>
            <a:r>
              <a:rPr lang="it-IT" dirty="0"/>
              <a:t>I </a:t>
            </a:r>
            <a:r>
              <a:rPr lang="it-IT" dirty="0">
                <a:solidFill>
                  <a:srgbClr val="FF0000"/>
                </a:solidFill>
              </a:rPr>
              <a:t>sistemi monetari internazionali </a:t>
            </a:r>
            <a:r>
              <a:rPr lang="it-IT" dirty="0"/>
              <a:t>presentano alcune caratteristiche comuni</a:t>
            </a:r>
          </a:p>
          <a:p>
            <a:endParaRPr lang="it-IT" dirty="0"/>
          </a:p>
          <a:p>
            <a:pPr marL="457200" indent="-457200">
              <a:buAutoNum type="arabicParenR"/>
            </a:pPr>
            <a:r>
              <a:rPr lang="it-IT" dirty="0"/>
              <a:t>Si basano su regole che implicano, in linea di principio, un </a:t>
            </a:r>
            <a:r>
              <a:rPr lang="it-IT" dirty="0">
                <a:solidFill>
                  <a:srgbClr val="FF0000"/>
                </a:solidFill>
              </a:rPr>
              <a:t>rapporto paritario</a:t>
            </a:r>
            <a:r>
              <a:rPr lang="it-IT" dirty="0"/>
              <a:t> tra i paesi partecipanti</a:t>
            </a:r>
          </a:p>
          <a:p>
            <a:pPr marL="457200" indent="-457200">
              <a:buAutoNum type="arabicParenR"/>
            </a:pPr>
            <a:r>
              <a:rPr lang="it-IT" dirty="0"/>
              <a:t>Promettono, per questo, </a:t>
            </a:r>
            <a:r>
              <a:rPr lang="it-IT" dirty="0">
                <a:solidFill>
                  <a:srgbClr val="FF0000"/>
                </a:solidFill>
              </a:rPr>
              <a:t>vantaggi</a:t>
            </a:r>
            <a:r>
              <a:rPr lang="it-IT" dirty="0"/>
              <a:t> a tutti i partecipanti</a:t>
            </a:r>
          </a:p>
          <a:p>
            <a:pPr marL="457200" indent="-457200">
              <a:buAutoNum type="arabicParenR"/>
            </a:pPr>
            <a:r>
              <a:rPr lang="it-IT" dirty="0"/>
              <a:t>Il diverso peso economico e politico  dei paesi partecipanti introduce tuttavia delle </a:t>
            </a:r>
            <a:r>
              <a:rPr lang="it-IT" dirty="0">
                <a:solidFill>
                  <a:srgbClr val="FF0000"/>
                </a:solidFill>
              </a:rPr>
              <a:t>asimmetrie</a:t>
            </a:r>
            <a:r>
              <a:rPr lang="it-IT" dirty="0"/>
              <a:t> nel funzionamento del sistema  </a:t>
            </a:r>
          </a:p>
          <a:p>
            <a:pPr marL="457200" indent="-457200">
              <a:buAutoNum type="arabicParenR"/>
            </a:pPr>
            <a:r>
              <a:rPr lang="it-IT" dirty="0"/>
              <a:t>Le asimmetrie tendono a creare </a:t>
            </a:r>
            <a:r>
              <a:rPr lang="it-IT" dirty="0">
                <a:solidFill>
                  <a:srgbClr val="FF0000"/>
                </a:solidFill>
              </a:rPr>
              <a:t>tensioni</a:t>
            </a:r>
            <a:r>
              <a:rPr lang="it-IT" dirty="0"/>
              <a:t> nel funzionamento del sistema e conflitti tra i partecipanti</a:t>
            </a:r>
          </a:p>
          <a:p>
            <a:pPr marL="457200" indent="-457200">
              <a:buAutoNum type="arabicParenR"/>
            </a:pPr>
            <a:r>
              <a:rPr lang="it-IT" dirty="0"/>
              <a:t>I conflitti tra i partecipanti generano immancabilmente </a:t>
            </a:r>
            <a:r>
              <a:rPr lang="it-IT" dirty="0">
                <a:solidFill>
                  <a:srgbClr val="FF0000"/>
                </a:solidFill>
              </a:rPr>
              <a:t>crisi</a:t>
            </a:r>
            <a:r>
              <a:rPr lang="it-IT" dirty="0"/>
              <a:t> internazionali</a:t>
            </a:r>
          </a:p>
          <a:p>
            <a:endParaRPr lang="it-IT" dirty="0"/>
          </a:p>
        </p:txBody>
      </p:sp>
      <p:sp>
        <p:nvSpPr>
          <p:cNvPr id="4" name="Segnaposto numero diapositiva 3">
            <a:extLst>
              <a:ext uri="{FF2B5EF4-FFF2-40B4-BE49-F238E27FC236}">
                <a16:creationId xmlns:a16="http://schemas.microsoft.com/office/drawing/2014/main" id="{DE349483-D7B2-43B2-87B4-3ADEDB479493}"/>
              </a:ext>
            </a:extLst>
          </p:cNvPr>
          <p:cNvSpPr>
            <a:spLocks noGrp="1"/>
          </p:cNvSpPr>
          <p:nvPr>
            <p:ph type="sldNum" sz="quarter" idx="12"/>
          </p:nvPr>
        </p:nvSpPr>
        <p:spPr/>
        <p:txBody>
          <a:bodyPr/>
          <a:lstStyle/>
          <a:p>
            <a:fld id="{5BE346A1-DB03-4F8F-90BA-1CC82BDA6D99}" type="slidenum">
              <a:rPr lang="it-IT" smtClean="0"/>
              <a:t>25</a:t>
            </a:fld>
            <a:endParaRPr lang="it-IT"/>
          </a:p>
        </p:txBody>
      </p:sp>
    </p:spTree>
    <p:extLst>
      <p:ext uri="{BB962C8B-B14F-4D97-AF65-F5344CB8AC3E}">
        <p14:creationId xmlns:p14="http://schemas.microsoft.com/office/powerpoint/2010/main" val="36307967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9D048F-2B5D-4693-AA4F-3832A6F6F54A}"/>
              </a:ext>
            </a:extLst>
          </p:cNvPr>
          <p:cNvSpPr>
            <a:spLocks noGrp="1"/>
          </p:cNvSpPr>
          <p:nvPr>
            <p:ph type="title"/>
          </p:nvPr>
        </p:nvSpPr>
        <p:spPr/>
        <p:txBody>
          <a:bodyPr/>
          <a:lstStyle/>
          <a:p>
            <a:r>
              <a:rPr lang="it-IT" dirty="0"/>
              <a:t>Il regime di </a:t>
            </a:r>
            <a:r>
              <a:rPr lang="it-IT" dirty="0" err="1"/>
              <a:t>Bretton</a:t>
            </a:r>
            <a:r>
              <a:rPr lang="it-IT" dirty="0"/>
              <a:t> Woods: 1947-1973 e la crisi</a:t>
            </a:r>
          </a:p>
        </p:txBody>
      </p:sp>
      <p:sp>
        <p:nvSpPr>
          <p:cNvPr id="3" name="Segnaposto contenuto 2">
            <a:extLst>
              <a:ext uri="{FF2B5EF4-FFF2-40B4-BE49-F238E27FC236}">
                <a16:creationId xmlns:a16="http://schemas.microsoft.com/office/drawing/2014/main" id="{C884EBA9-1577-49E2-83CB-A48B12F58C77}"/>
              </a:ext>
            </a:extLst>
          </p:cNvPr>
          <p:cNvSpPr>
            <a:spLocks noGrp="1"/>
          </p:cNvSpPr>
          <p:nvPr>
            <p:ph idx="1"/>
          </p:nvPr>
        </p:nvSpPr>
        <p:spPr/>
        <p:txBody>
          <a:bodyPr>
            <a:normAutofit fontScale="92500"/>
          </a:bodyPr>
          <a:lstStyle/>
          <a:p>
            <a:r>
              <a:rPr lang="it-IT" dirty="0"/>
              <a:t>730 delegati delle 44 nazioni diedero vita al sistema di </a:t>
            </a:r>
            <a:r>
              <a:rPr lang="it-IT" dirty="0" err="1"/>
              <a:t>Bretton</a:t>
            </a:r>
            <a:r>
              <a:rPr lang="it-IT" dirty="0"/>
              <a:t> Woods, fondando il FMI e  la Banca Mondiale e dando avvio al GATT (poi diventato WTO)</a:t>
            </a:r>
            <a:endParaRPr lang="it-IT" b="1" dirty="0"/>
          </a:p>
          <a:p>
            <a:r>
              <a:rPr lang="it-IT" b="1" dirty="0"/>
              <a:t>Temi e obiettivi della Conferenza di </a:t>
            </a:r>
            <a:r>
              <a:rPr lang="it-IT" b="1" dirty="0" err="1"/>
              <a:t>Bretton</a:t>
            </a:r>
            <a:r>
              <a:rPr lang="it-IT" b="1" dirty="0"/>
              <a:t> Woods</a:t>
            </a:r>
          </a:p>
          <a:p>
            <a:pPr marL="342900" indent="-342900">
              <a:buAutoNum type="arabicParenR"/>
            </a:pPr>
            <a:r>
              <a:rPr lang="it-IT" dirty="0"/>
              <a:t>Fare i conti con l’eredità del </a:t>
            </a:r>
            <a:r>
              <a:rPr lang="it-IT" i="1" dirty="0" err="1">
                <a:solidFill>
                  <a:srgbClr val="FF0000"/>
                </a:solidFill>
              </a:rPr>
              <a:t>gold</a:t>
            </a:r>
            <a:r>
              <a:rPr lang="it-IT" i="1" dirty="0">
                <a:solidFill>
                  <a:srgbClr val="FF0000"/>
                </a:solidFill>
              </a:rPr>
              <a:t> standard</a:t>
            </a:r>
          </a:p>
          <a:p>
            <a:pPr marL="342900" indent="-342900">
              <a:buAutoNum type="arabicParenR"/>
            </a:pPr>
            <a:r>
              <a:rPr lang="it-IT" dirty="0"/>
              <a:t>Fare i conti con il caos nelle relazioni economiche internazionali e con le </a:t>
            </a:r>
            <a:r>
              <a:rPr lang="it-IT" dirty="0">
                <a:solidFill>
                  <a:srgbClr val="FF0000"/>
                </a:solidFill>
              </a:rPr>
              <a:t>crisi monetarie catastrofiche </a:t>
            </a:r>
            <a:r>
              <a:rPr lang="it-IT" dirty="0"/>
              <a:t>tra le due guerre mondiali</a:t>
            </a:r>
          </a:p>
          <a:p>
            <a:pPr marL="342900" indent="-342900">
              <a:buAutoNum type="arabicParenR"/>
            </a:pPr>
            <a:r>
              <a:rPr lang="it-IT" dirty="0">
                <a:solidFill>
                  <a:srgbClr val="FF0000"/>
                </a:solidFill>
              </a:rPr>
              <a:t>Disegnare un sistema monetario internazionale </a:t>
            </a:r>
            <a:r>
              <a:rPr lang="it-IT" dirty="0"/>
              <a:t>capace di favorire gli scambi commerciali tra i paesi, permettendo al contempo la difesa degli obiettivi interni della crescita economica e della piena occupazione.</a:t>
            </a:r>
          </a:p>
          <a:p>
            <a:endParaRPr lang="it-IT" dirty="0"/>
          </a:p>
        </p:txBody>
      </p:sp>
      <p:sp>
        <p:nvSpPr>
          <p:cNvPr id="4" name="Segnaposto numero diapositiva 3">
            <a:extLst>
              <a:ext uri="{FF2B5EF4-FFF2-40B4-BE49-F238E27FC236}">
                <a16:creationId xmlns:a16="http://schemas.microsoft.com/office/drawing/2014/main" id="{967ABB98-DD32-4270-AF1F-C283046D9CE2}"/>
              </a:ext>
            </a:extLst>
          </p:cNvPr>
          <p:cNvSpPr>
            <a:spLocks noGrp="1"/>
          </p:cNvSpPr>
          <p:nvPr>
            <p:ph type="sldNum" sz="quarter" idx="12"/>
          </p:nvPr>
        </p:nvSpPr>
        <p:spPr/>
        <p:txBody>
          <a:bodyPr/>
          <a:lstStyle/>
          <a:p>
            <a:fld id="{5BE346A1-DB03-4F8F-90BA-1CC82BDA6D99}" type="slidenum">
              <a:rPr lang="it-IT" smtClean="0"/>
              <a:t>26</a:t>
            </a:fld>
            <a:endParaRPr lang="it-IT"/>
          </a:p>
        </p:txBody>
      </p:sp>
    </p:spTree>
    <p:extLst>
      <p:ext uri="{BB962C8B-B14F-4D97-AF65-F5344CB8AC3E}">
        <p14:creationId xmlns:p14="http://schemas.microsoft.com/office/powerpoint/2010/main" val="33505171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62F7DB3-8588-406C-BB36-FD82E66521E7}"/>
              </a:ext>
            </a:extLst>
          </p:cNvPr>
          <p:cNvSpPr>
            <a:spLocks noGrp="1"/>
          </p:cNvSpPr>
          <p:nvPr>
            <p:ph type="title"/>
          </p:nvPr>
        </p:nvSpPr>
        <p:spPr/>
        <p:txBody>
          <a:bodyPr/>
          <a:lstStyle/>
          <a:p>
            <a:r>
              <a:rPr lang="it-IT" dirty="0"/>
              <a:t>Gli attori: Keynes</a:t>
            </a:r>
          </a:p>
        </p:txBody>
      </p:sp>
      <p:sp>
        <p:nvSpPr>
          <p:cNvPr id="3" name="Segnaposto contenuto 2">
            <a:extLst>
              <a:ext uri="{FF2B5EF4-FFF2-40B4-BE49-F238E27FC236}">
                <a16:creationId xmlns:a16="http://schemas.microsoft.com/office/drawing/2014/main" id="{FFAB5B65-02E6-48B3-8328-D1382BC3163E}"/>
              </a:ext>
            </a:extLst>
          </p:cNvPr>
          <p:cNvSpPr>
            <a:spLocks noGrp="1"/>
          </p:cNvSpPr>
          <p:nvPr>
            <p:ph idx="1"/>
          </p:nvPr>
        </p:nvSpPr>
        <p:spPr/>
        <p:txBody>
          <a:bodyPr/>
          <a:lstStyle/>
          <a:p>
            <a:r>
              <a:rPr lang="it-IT" dirty="0"/>
              <a:t>Keynes partecipa alla conferenza di BW volendo progettare un sistema economico internazionale capace di garantire per tutti i paesi questi obiettivi: </a:t>
            </a:r>
          </a:p>
          <a:p>
            <a:pPr lvl="1"/>
            <a:r>
              <a:rPr lang="it-IT" dirty="0"/>
              <a:t>Libertà individuale, </a:t>
            </a:r>
          </a:p>
          <a:p>
            <a:pPr lvl="1"/>
            <a:r>
              <a:rPr lang="it-IT" dirty="0"/>
              <a:t>eguaglianza, </a:t>
            </a:r>
          </a:p>
          <a:p>
            <a:pPr lvl="1"/>
            <a:r>
              <a:rPr lang="it-IT" dirty="0"/>
              <a:t>piena occupazione</a:t>
            </a:r>
          </a:p>
          <a:p>
            <a:r>
              <a:rPr lang="it-IT" dirty="0"/>
              <a:t>Nella </a:t>
            </a:r>
            <a:r>
              <a:rPr lang="it-IT" i="1" dirty="0"/>
              <a:t>Teoria Generale </a:t>
            </a:r>
            <a:r>
              <a:rPr lang="it-IT" dirty="0"/>
              <a:t>Keynes scrive:</a:t>
            </a:r>
          </a:p>
          <a:p>
            <a:pPr marL="0" indent="0" algn="just">
              <a:buNone/>
            </a:pPr>
            <a:r>
              <a:rPr lang="it-IT" i="1" dirty="0"/>
              <a:t>«I difetti più evidenti della società economica nella quale viviamo sono l’incapacità a provvedere la piena occupazione e la distribuzione arbitraria e iniqua delle ricchezze e dei redditi» </a:t>
            </a:r>
          </a:p>
          <a:p>
            <a:endParaRPr lang="it-IT" dirty="0"/>
          </a:p>
          <a:p>
            <a:endParaRPr lang="it-IT" dirty="0"/>
          </a:p>
          <a:p>
            <a:endParaRPr lang="it-IT" dirty="0"/>
          </a:p>
        </p:txBody>
      </p:sp>
      <p:sp>
        <p:nvSpPr>
          <p:cNvPr id="4" name="Segnaposto numero diapositiva 3">
            <a:extLst>
              <a:ext uri="{FF2B5EF4-FFF2-40B4-BE49-F238E27FC236}">
                <a16:creationId xmlns:a16="http://schemas.microsoft.com/office/drawing/2014/main" id="{44EEAE26-1157-40DB-AD9E-C861A049F63A}"/>
              </a:ext>
            </a:extLst>
          </p:cNvPr>
          <p:cNvSpPr>
            <a:spLocks noGrp="1"/>
          </p:cNvSpPr>
          <p:nvPr>
            <p:ph type="sldNum" sz="quarter" idx="12"/>
          </p:nvPr>
        </p:nvSpPr>
        <p:spPr/>
        <p:txBody>
          <a:bodyPr/>
          <a:lstStyle/>
          <a:p>
            <a:fld id="{5BE346A1-DB03-4F8F-90BA-1CC82BDA6D99}" type="slidenum">
              <a:rPr lang="it-IT" smtClean="0"/>
              <a:t>27</a:t>
            </a:fld>
            <a:endParaRPr lang="it-IT"/>
          </a:p>
        </p:txBody>
      </p:sp>
    </p:spTree>
    <p:extLst>
      <p:ext uri="{BB962C8B-B14F-4D97-AF65-F5344CB8AC3E}">
        <p14:creationId xmlns:p14="http://schemas.microsoft.com/office/powerpoint/2010/main" val="792668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53013E-5C3B-45E1-8FE1-A6E2D5B8CAFA}"/>
              </a:ext>
            </a:extLst>
          </p:cNvPr>
          <p:cNvSpPr>
            <a:spLocks noGrp="1"/>
          </p:cNvSpPr>
          <p:nvPr>
            <p:ph type="title"/>
          </p:nvPr>
        </p:nvSpPr>
        <p:spPr/>
        <p:txBody>
          <a:bodyPr/>
          <a:lstStyle/>
          <a:p>
            <a:r>
              <a:rPr lang="it-IT" dirty="0"/>
              <a:t>Il sistema monetario internazionale</a:t>
            </a:r>
          </a:p>
        </p:txBody>
      </p:sp>
      <p:sp>
        <p:nvSpPr>
          <p:cNvPr id="3" name="Segnaposto contenuto 2">
            <a:extLst>
              <a:ext uri="{FF2B5EF4-FFF2-40B4-BE49-F238E27FC236}">
                <a16:creationId xmlns:a16="http://schemas.microsoft.com/office/drawing/2014/main" id="{0D0718C3-7AB9-4319-9DBD-ABB4E3750949}"/>
              </a:ext>
            </a:extLst>
          </p:cNvPr>
          <p:cNvSpPr>
            <a:spLocks noGrp="1"/>
          </p:cNvSpPr>
          <p:nvPr>
            <p:ph idx="1"/>
          </p:nvPr>
        </p:nvSpPr>
        <p:spPr/>
        <p:txBody>
          <a:bodyPr>
            <a:normAutofit lnSpcReduction="10000"/>
          </a:bodyPr>
          <a:lstStyle/>
          <a:p>
            <a:r>
              <a:rPr lang="it-IT" b="1" dirty="0"/>
              <a:t>Un sistema monetario internazionale è caratterizzato da regole e accordi in cinque aree</a:t>
            </a:r>
            <a:r>
              <a:rPr lang="it-IT" dirty="0"/>
              <a:t>:</a:t>
            </a:r>
          </a:p>
          <a:p>
            <a:pPr marL="342900" lvl="0" indent="-342900">
              <a:buAutoNum type="arabicParenR"/>
            </a:pPr>
            <a:r>
              <a:rPr lang="it-IT" dirty="0">
                <a:solidFill>
                  <a:srgbClr val="0070C0"/>
                </a:solidFill>
              </a:rPr>
              <a:t>Convertibilità delle valute </a:t>
            </a:r>
            <a:r>
              <a:rPr lang="it-IT" dirty="0"/>
              <a:t>(per «lubrificare» gli scambi internazionali)</a:t>
            </a:r>
          </a:p>
          <a:p>
            <a:pPr marL="342900" lvl="0" indent="-342900">
              <a:buAutoNum type="arabicParenR"/>
            </a:pPr>
            <a:r>
              <a:rPr lang="it-IT" dirty="0"/>
              <a:t>Proprietà del </a:t>
            </a:r>
            <a:r>
              <a:rPr lang="it-IT" dirty="0">
                <a:solidFill>
                  <a:srgbClr val="0070C0"/>
                </a:solidFill>
              </a:rPr>
              <a:t>regime di cambio</a:t>
            </a:r>
            <a:r>
              <a:rPr lang="it-IT" dirty="0"/>
              <a:t>.  </a:t>
            </a:r>
          </a:p>
          <a:p>
            <a:pPr marL="342900" lvl="0" indent="-342900">
              <a:buAutoNum type="arabicParenR"/>
            </a:pPr>
            <a:r>
              <a:rPr lang="it-IT" dirty="0">
                <a:solidFill>
                  <a:srgbClr val="0070C0"/>
                </a:solidFill>
              </a:rPr>
              <a:t>Criteri</a:t>
            </a:r>
            <a:r>
              <a:rPr lang="it-IT" dirty="0"/>
              <a:t> per l’aggiustamento delle </a:t>
            </a:r>
            <a:r>
              <a:rPr lang="it-IT" dirty="0">
                <a:solidFill>
                  <a:srgbClr val="0070C0"/>
                </a:solidFill>
              </a:rPr>
              <a:t>bilance dei pagamenti</a:t>
            </a:r>
            <a:r>
              <a:rPr lang="it-IT" dirty="0"/>
              <a:t>. </a:t>
            </a:r>
          </a:p>
          <a:p>
            <a:pPr marL="342900" lvl="0" indent="-342900">
              <a:buAutoNum type="arabicParenR"/>
            </a:pPr>
            <a:r>
              <a:rPr lang="it-IT" dirty="0"/>
              <a:t>Provvista di </a:t>
            </a:r>
            <a:r>
              <a:rPr lang="it-IT" dirty="0">
                <a:solidFill>
                  <a:srgbClr val="0070C0"/>
                </a:solidFill>
              </a:rPr>
              <a:t>riserve internazionali</a:t>
            </a:r>
          </a:p>
          <a:p>
            <a:pPr marL="342900" lvl="0" indent="-342900">
              <a:buAutoNum type="arabicParenR"/>
            </a:pPr>
            <a:r>
              <a:rPr lang="it-IT" dirty="0">
                <a:solidFill>
                  <a:srgbClr val="0070C0"/>
                </a:solidFill>
              </a:rPr>
              <a:t>Gestione e controllo del sistema</a:t>
            </a:r>
            <a:r>
              <a:rPr lang="it-IT" dirty="0"/>
              <a:t>.</a:t>
            </a:r>
          </a:p>
          <a:p>
            <a:r>
              <a:rPr lang="it-IT" dirty="0"/>
              <a:t>A BW si accetta il principio della </a:t>
            </a:r>
            <a:r>
              <a:rPr lang="it-IT" dirty="0">
                <a:solidFill>
                  <a:srgbClr val="FF0000"/>
                </a:solidFill>
              </a:rPr>
              <a:t>convertibilità</a:t>
            </a:r>
            <a:r>
              <a:rPr lang="it-IT" dirty="0"/>
              <a:t> delle valute per </a:t>
            </a:r>
            <a:r>
              <a:rPr lang="it-IT" u="sng" dirty="0"/>
              <a:t>i saldi di conto corrente della bilancia dei pagamenti</a:t>
            </a:r>
            <a:r>
              <a:rPr lang="it-IT" dirty="0"/>
              <a:t> </a:t>
            </a:r>
            <a:r>
              <a:rPr lang="it-IT" dirty="0">
                <a:solidFill>
                  <a:srgbClr val="FF0000"/>
                </a:solidFill>
              </a:rPr>
              <a:t>ma non per i saldi del </a:t>
            </a:r>
            <a:r>
              <a:rPr lang="it-IT" b="1" dirty="0">
                <a:solidFill>
                  <a:srgbClr val="FF0000"/>
                </a:solidFill>
              </a:rPr>
              <a:t>conto finanziario</a:t>
            </a:r>
          </a:p>
          <a:p>
            <a:endParaRPr lang="it-IT" dirty="0"/>
          </a:p>
        </p:txBody>
      </p:sp>
      <p:sp>
        <p:nvSpPr>
          <p:cNvPr id="4" name="Segnaposto numero diapositiva 3">
            <a:extLst>
              <a:ext uri="{FF2B5EF4-FFF2-40B4-BE49-F238E27FC236}">
                <a16:creationId xmlns:a16="http://schemas.microsoft.com/office/drawing/2014/main" id="{DFFBD1E1-D367-435D-BE06-F40160B4CA3F}"/>
              </a:ext>
            </a:extLst>
          </p:cNvPr>
          <p:cNvSpPr>
            <a:spLocks noGrp="1"/>
          </p:cNvSpPr>
          <p:nvPr>
            <p:ph type="sldNum" sz="quarter" idx="12"/>
          </p:nvPr>
        </p:nvSpPr>
        <p:spPr/>
        <p:txBody>
          <a:bodyPr/>
          <a:lstStyle/>
          <a:p>
            <a:fld id="{5BE346A1-DB03-4F8F-90BA-1CC82BDA6D99}" type="slidenum">
              <a:rPr lang="it-IT" smtClean="0"/>
              <a:t>28</a:t>
            </a:fld>
            <a:endParaRPr lang="it-IT"/>
          </a:p>
        </p:txBody>
      </p:sp>
    </p:spTree>
    <p:extLst>
      <p:ext uri="{BB962C8B-B14F-4D97-AF65-F5344CB8AC3E}">
        <p14:creationId xmlns:p14="http://schemas.microsoft.com/office/powerpoint/2010/main" val="641786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61F502-B1A8-4EE0-9DCA-629E527C4586}"/>
              </a:ext>
            </a:extLst>
          </p:cNvPr>
          <p:cNvSpPr>
            <a:spLocks noGrp="1"/>
          </p:cNvSpPr>
          <p:nvPr>
            <p:ph type="title"/>
          </p:nvPr>
        </p:nvSpPr>
        <p:spPr/>
        <p:txBody>
          <a:bodyPr/>
          <a:lstStyle/>
          <a:p>
            <a:r>
              <a:rPr lang="it-IT" dirty="0"/>
              <a:t>Tuttavia Keynes…</a:t>
            </a:r>
          </a:p>
        </p:txBody>
      </p:sp>
      <p:sp>
        <p:nvSpPr>
          <p:cNvPr id="3" name="Segnaposto contenuto 2">
            <a:extLst>
              <a:ext uri="{FF2B5EF4-FFF2-40B4-BE49-F238E27FC236}">
                <a16:creationId xmlns:a16="http://schemas.microsoft.com/office/drawing/2014/main" id="{B8A59D54-6867-4C86-ABBA-E4925A1F5A55}"/>
              </a:ext>
            </a:extLst>
          </p:cNvPr>
          <p:cNvSpPr>
            <a:spLocks noGrp="1"/>
          </p:cNvSpPr>
          <p:nvPr>
            <p:ph idx="1"/>
          </p:nvPr>
        </p:nvSpPr>
        <p:spPr/>
        <p:txBody>
          <a:bodyPr>
            <a:normAutofit fontScale="77500" lnSpcReduction="20000"/>
          </a:bodyPr>
          <a:lstStyle/>
          <a:p>
            <a:r>
              <a:rPr lang="it-IT" i="1" dirty="0"/>
              <a:t>Presentando nel 1944 alla Camera dei Lord il piano per l’ordine economico finanziario post bellico, Keynes indicava come una sua condizione permanente </a:t>
            </a:r>
            <a:r>
              <a:rPr lang="it-IT" i="1" dirty="0">
                <a:solidFill>
                  <a:srgbClr val="0070C0"/>
                </a:solidFill>
              </a:rPr>
              <a:t>il controllo dei movimenti di capitali</a:t>
            </a:r>
            <a:r>
              <a:rPr lang="it-IT" i="1" dirty="0"/>
              <a:t>, concedendo </a:t>
            </a:r>
          </a:p>
          <a:p>
            <a:r>
              <a:rPr lang="it-IT" b="1" dirty="0"/>
              <a:t>…. ad ogni governo l’esplicito diritto di controllo di tutti i movimenti di capitali […] un tempo visto come una eresia ed oggi diventato una ortodossia.  Nessun paese potrà, in futuro, permettere senza rischi la fuga di fondi per ragioni politiche o per evadere la tassazione interna […] nessun paese può senza rischi ricevere fondi in fuga che non possono essere utilizzati opportunamente per investimenti fissi […].</a:t>
            </a:r>
          </a:p>
          <a:p>
            <a:r>
              <a:rPr lang="it-IT" u="sng" dirty="0"/>
              <a:t>Tre argomenti di Keynes contro la mobilità dei capitali</a:t>
            </a:r>
          </a:p>
          <a:p>
            <a:pPr marL="342900" indent="-342900">
              <a:buAutoNum type="arabicParenR"/>
            </a:pPr>
            <a:r>
              <a:rPr lang="it-IT" dirty="0"/>
              <a:t>La </a:t>
            </a:r>
            <a:r>
              <a:rPr lang="it-IT" dirty="0">
                <a:solidFill>
                  <a:srgbClr val="0070C0"/>
                </a:solidFill>
              </a:rPr>
              <a:t>razionalità privata </a:t>
            </a:r>
            <a:r>
              <a:rPr lang="it-IT" dirty="0"/>
              <a:t>i</a:t>
            </a:r>
            <a:r>
              <a:rPr lang="it-IT" b="1" dirty="0"/>
              <a:t>ntroduce incertezza e «volatilità» </a:t>
            </a:r>
            <a:r>
              <a:rPr lang="it-IT" dirty="0"/>
              <a:t>e non sempre corrisponde alle esigenze della stabilità pubblica</a:t>
            </a:r>
          </a:p>
          <a:p>
            <a:pPr marL="342900" indent="-342900">
              <a:buAutoNum type="arabicParenR"/>
            </a:pPr>
            <a:r>
              <a:rPr lang="it-IT" dirty="0"/>
              <a:t>Il «valore» delle attività finanziarie è legato a meccanismi psicologici/imitativi: </a:t>
            </a:r>
            <a:r>
              <a:rPr lang="it-IT" dirty="0">
                <a:solidFill>
                  <a:srgbClr val="0070C0"/>
                </a:solidFill>
              </a:rPr>
              <a:t>possibilità di bolle e collassi</a:t>
            </a:r>
          </a:p>
          <a:p>
            <a:pPr marL="342900" indent="-342900">
              <a:buAutoNum type="arabicParenR"/>
            </a:pPr>
            <a:r>
              <a:rPr lang="it-IT" dirty="0">
                <a:solidFill>
                  <a:srgbClr val="0070C0"/>
                </a:solidFill>
              </a:rPr>
              <a:t>La mobilità dei capitali obbliga i paesi a seguire le stesse politiche economiche</a:t>
            </a:r>
            <a:r>
              <a:rPr lang="it-IT" dirty="0"/>
              <a:t>, togliendo loro libertà di azione e di scelta</a:t>
            </a:r>
          </a:p>
          <a:p>
            <a:endParaRPr lang="it-IT" b="1" dirty="0"/>
          </a:p>
          <a:p>
            <a:endParaRPr lang="it-IT" dirty="0"/>
          </a:p>
        </p:txBody>
      </p:sp>
      <p:sp>
        <p:nvSpPr>
          <p:cNvPr id="4" name="Segnaposto numero diapositiva 3">
            <a:extLst>
              <a:ext uri="{FF2B5EF4-FFF2-40B4-BE49-F238E27FC236}">
                <a16:creationId xmlns:a16="http://schemas.microsoft.com/office/drawing/2014/main" id="{794A73C1-8E51-4BE5-85EB-363F8553CB1A}"/>
              </a:ext>
            </a:extLst>
          </p:cNvPr>
          <p:cNvSpPr>
            <a:spLocks noGrp="1"/>
          </p:cNvSpPr>
          <p:nvPr>
            <p:ph type="sldNum" sz="quarter" idx="12"/>
          </p:nvPr>
        </p:nvSpPr>
        <p:spPr/>
        <p:txBody>
          <a:bodyPr/>
          <a:lstStyle/>
          <a:p>
            <a:fld id="{5BE346A1-DB03-4F8F-90BA-1CC82BDA6D99}" type="slidenum">
              <a:rPr lang="it-IT" smtClean="0"/>
              <a:t>29</a:t>
            </a:fld>
            <a:endParaRPr lang="it-IT"/>
          </a:p>
        </p:txBody>
      </p:sp>
    </p:spTree>
    <p:extLst>
      <p:ext uri="{BB962C8B-B14F-4D97-AF65-F5344CB8AC3E}">
        <p14:creationId xmlns:p14="http://schemas.microsoft.com/office/powerpoint/2010/main" val="1530521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86F97C-18B3-410E-A2A2-09A787A98DA6}"/>
              </a:ext>
            </a:extLst>
          </p:cNvPr>
          <p:cNvSpPr>
            <a:spLocks noGrp="1"/>
          </p:cNvSpPr>
          <p:nvPr>
            <p:ph type="title"/>
          </p:nvPr>
        </p:nvSpPr>
        <p:spPr/>
        <p:txBody>
          <a:bodyPr/>
          <a:lstStyle/>
          <a:p>
            <a:r>
              <a:rPr lang="it-IT" dirty="0"/>
              <a:t>L’integrazione finanziaria internazionale… non sempre è un bene</a:t>
            </a:r>
          </a:p>
        </p:txBody>
      </p:sp>
      <p:sp>
        <p:nvSpPr>
          <p:cNvPr id="3" name="Segnaposto contenuto 2">
            <a:extLst>
              <a:ext uri="{FF2B5EF4-FFF2-40B4-BE49-F238E27FC236}">
                <a16:creationId xmlns:a16="http://schemas.microsoft.com/office/drawing/2014/main" id="{9D04A7DB-998C-4773-B681-7C9DDC2A562D}"/>
              </a:ext>
            </a:extLst>
          </p:cNvPr>
          <p:cNvSpPr>
            <a:spLocks noGrp="1"/>
          </p:cNvSpPr>
          <p:nvPr>
            <p:ph idx="1"/>
          </p:nvPr>
        </p:nvSpPr>
        <p:spPr/>
        <p:txBody>
          <a:bodyPr>
            <a:normAutofit fontScale="92500" lnSpcReduction="10000"/>
          </a:bodyPr>
          <a:lstStyle/>
          <a:p>
            <a:r>
              <a:rPr lang="it-IT" dirty="0"/>
              <a:t>I molti episodi di </a:t>
            </a:r>
            <a:r>
              <a:rPr lang="it-IT" b="1" dirty="0"/>
              <a:t>bolle e crisi finanziarie </a:t>
            </a:r>
            <a:r>
              <a:rPr lang="it-IT" dirty="0"/>
              <a:t>mettono in luce come l’eccessiva integrazione può arrivare ad annullarne i benefici</a:t>
            </a:r>
          </a:p>
          <a:p>
            <a:r>
              <a:rPr lang="it-IT" dirty="0"/>
              <a:t>Ed anche il </a:t>
            </a:r>
            <a:r>
              <a:rPr lang="it-IT" b="1" dirty="0"/>
              <a:t>tasso di cambio può rivelarsi molto volatile </a:t>
            </a:r>
            <a:r>
              <a:rPr lang="it-IT" dirty="0"/>
              <a:t>a causa dell’integrazione finanziaria internazionale, generando incertezza su prezzi e rendimenti che generano a loro volta instabilità economica: </a:t>
            </a:r>
            <a:r>
              <a:rPr lang="it-IT" u="sng" dirty="0"/>
              <a:t>limitare però la volatilità dei cambi comporta perdita dell’indipendenza monetaria</a:t>
            </a:r>
          </a:p>
          <a:p>
            <a:r>
              <a:rPr lang="it-IT" dirty="0"/>
              <a:t>Ma oggi </a:t>
            </a:r>
            <a:r>
              <a:rPr lang="it-IT" b="1" dirty="0"/>
              <a:t>il mondo è fortemente globalizzato</a:t>
            </a:r>
            <a:r>
              <a:rPr lang="it-IT" dirty="0"/>
              <a:t>, per cui anche le </a:t>
            </a:r>
            <a:r>
              <a:rPr lang="it-IT" dirty="0">
                <a:highlight>
                  <a:srgbClr val="FFFF00"/>
                </a:highlight>
              </a:rPr>
              <a:t>politiche valutarie</a:t>
            </a:r>
            <a:r>
              <a:rPr lang="it-IT" dirty="0"/>
              <a:t> </a:t>
            </a:r>
            <a:r>
              <a:rPr lang="it-IT" u="sng" dirty="0"/>
              <a:t>che si occupano di stabilizzare il valore esterno della moneta nazionale</a:t>
            </a:r>
            <a:r>
              <a:rPr lang="it-IT" dirty="0"/>
              <a:t> sono fondamentali nel breve periodo, </a:t>
            </a:r>
            <a:r>
              <a:rPr lang="it-IT" u="sng" dirty="0"/>
              <a:t>perché intervengono </a:t>
            </a:r>
            <a:r>
              <a:rPr lang="it-IT" dirty="0">
                <a:solidFill>
                  <a:srgbClr val="FF0000"/>
                </a:solidFill>
              </a:rPr>
              <a:t>sul regime di cambio</a:t>
            </a:r>
            <a:r>
              <a:rPr lang="it-IT" dirty="0"/>
              <a:t>, </a:t>
            </a:r>
            <a:r>
              <a:rPr lang="it-IT" dirty="0">
                <a:solidFill>
                  <a:srgbClr val="FF0000"/>
                </a:solidFill>
              </a:rPr>
              <a:t>sulle crisi valutarie </a:t>
            </a:r>
            <a:r>
              <a:rPr lang="it-IT" dirty="0"/>
              <a:t>e </a:t>
            </a:r>
            <a:r>
              <a:rPr lang="it-IT" dirty="0">
                <a:solidFill>
                  <a:srgbClr val="FF0000"/>
                </a:solidFill>
              </a:rPr>
              <a:t>sulle svalutazioni competitive</a:t>
            </a:r>
            <a:r>
              <a:rPr lang="it-IT" dirty="0"/>
              <a:t>. </a:t>
            </a:r>
          </a:p>
          <a:p>
            <a:r>
              <a:rPr lang="it-IT" dirty="0"/>
              <a:t>Per comprendere meglio la situazione attuale occorre però ripercorrere la storia della globalizzazione e del sistema monetario internazionale …</a:t>
            </a:r>
          </a:p>
        </p:txBody>
      </p:sp>
      <p:sp>
        <p:nvSpPr>
          <p:cNvPr id="4" name="Segnaposto numero diapositiva 3">
            <a:extLst>
              <a:ext uri="{FF2B5EF4-FFF2-40B4-BE49-F238E27FC236}">
                <a16:creationId xmlns:a16="http://schemas.microsoft.com/office/drawing/2014/main" id="{7129F979-1D76-4780-9A8F-B7013DB0AEE3}"/>
              </a:ext>
            </a:extLst>
          </p:cNvPr>
          <p:cNvSpPr>
            <a:spLocks noGrp="1"/>
          </p:cNvSpPr>
          <p:nvPr>
            <p:ph type="sldNum" sz="quarter" idx="12"/>
          </p:nvPr>
        </p:nvSpPr>
        <p:spPr/>
        <p:txBody>
          <a:bodyPr/>
          <a:lstStyle/>
          <a:p>
            <a:fld id="{5BE346A1-DB03-4F8F-90BA-1CC82BDA6D99}" type="slidenum">
              <a:rPr lang="it-IT" smtClean="0"/>
              <a:t>3</a:t>
            </a:fld>
            <a:endParaRPr lang="it-IT"/>
          </a:p>
        </p:txBody>
      </p:sp>
    </p:spTree>
    <p:extLst>
      <p:ext uri="{BB962C8B-B14F-4D97-AF65-F5344CB8AC3E}">
        <p14:creationId xmlns:p14="http://schemas.microsoft.com/office/powerpoint/2010/main" val="30116723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6407DA99-2E1A-4581-8B3E-47D76F972127}"/>
              </a:ext>
            </a:extLst>
          </p:cNvPr>
          <p:cNvSpPr>
            <a:spLocks noGrp="1"/>
          </p:cNvSpPr>
          <p:nvPr>
            <p:ph type="title"/>
          </p:nvPr>
        </p:nvSpPr>
        <p:spPr/>
        <p:txBody>
          <a:bodyPr/>
          <a:lstStyle/>
          <a:p>
            <a:r>
              <a:rPr lang="it-IT" dirty="0"/>
              <a:t>L’idea di Keynes viene ripresa nel modello di </a:t>
            </a:r>
            <a:r>
              <a:rPr lang="it-IT" dirty="0" err="1"/>
              <a:t>Mundell</a:t>
            </a:r>
            <a:r>
              <a:rPr lang="it-IT" dirty="0"/>
              <a:t>-Fleming</a:t>
            </a:r>
          </a:p>
        </p:txBody>
      </p:sp>
      <p:pic>
        <p:nvPicPr>
          <p:cNvPr id="5" name="Immagine 4">
            <a:extLst>
              <a:ext uri="{FF2B5EF4-FFF2-40B4-BE49-F238E27FC236}">
                <a16:creationId xmlns:a16="http://schemas.microsoft.com/office/drawing/2014/main" id="{D3CCC740-080A-493C-ABB2-8EB10239D380}"/>
              </a:ext>
            </a:extLst>
          </p:cNvPr>
          <p:cNvPicPr>
            <a:picLocks noChangeAspect="1"/>
          </p:cNvPicPr>
          <p:nvPr/>
        </p:nvPicPr>
        <p:blipFill>
          <a:blip r:embed="rId2"/>
          <a:stretch>
            <a:fillRect/>
          </a:stretch>
        </p:blipFill>
        <p:spPr>
          <a:xfrm>
            <a:off x="934478" y="1761402"/>
            <a:ext cx="9944100" cy="3048000"/>
          </a:xfrm>
          <a:prstGeom prst="rect">
            <a:avLst/>
          </a:prstGeom>
        </p:spPr>
      </p:pic>
      <p:sp>
        <p:nvSpPr>
          <p:cNvPr id="2" name="Segnaposto numero diapositiva 1">
            <a:extLst>
              <a:ext uri="{FF2B5EF4-FFF2-40B4-BE49-F238E27FC236}">
                <a16:creationId xmlns:a16="http://schemas.microsoft.com/office/drawing/2014/main" id="{0C66D4F9-D904-4870-B8AF-3833197FC1ED}"/>
              </a:ext>
            </a:extLst>
          </p:cNvPr>
          <p:cNvSpPr>
            <a:spLocks noGrp="1"/>
          </p:cNvSpPr>
          <p:nvPr>
            <p:ph type="sldNum" sz="quarter" idx="12"/>
          </p:nvPr>
        </p:nvSpPr>
        <p:spPr/>
        <p:txBody>
          <a:bodyPr/>
          <a:lstStyle/>
          <a:p>
            <a:fld id="{5BE346A1-DB03-4F8F-90BA-1CC82BDA6D99}" type="slidenum">
              <a:rPr lang="it-IT" smtClean="0"/>
              <a:t>30</a:t>
            </a:fld>
            <a:endParaRPr lang="it-IT"/>
          </a:p>
        </p:txBody>
      </p:sp>
    </p:spTree>
    <p:extLst>
      <p:ext uri="{BB962C8B-B14F-4D97-AF65-F5344CB8AC3E}">
        <p14:creationId xmlns:p14="http://schemas.microsoft.com/office/powerpoint/2010/main" val="1090772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76AC4511-CFF5-4D6F-8388-E6C86001B9C1}"/>
              </a:ext>
            </a:extLst>
          </p:cNvPr>
          <p:cNvSpPr>
            <a:spLocks noGrp="1"/>
          </p:cNvSpPr>
          <p:nvPr>
            <p:ph type="title"/>
          </p:nvPr>
        </p:nvSpPr>
        <p:spPr/>
        <p:txBody>
          <a:bodyPr/>
          <a:lstStyle/>
          <a:p>
            <a:r>
              <a:rPr lang="it-IT" dirty="0"/>
              <a:t>Mobilità dei capitali e la questione valutaria</a:t>
            </a:r>
          </a:p>
        </p:txBody>
      </p:sp>
      <p:sp>
        <p:nvSpPr>
          <p:cNvPr id="5" name="Segnaposto testo 4">
            <a:extLst>
              <a:ext uri="{FF2B5EF4-FFF2-40B4-BE49-F238E27FC236}">
                <a16:creationId xmlns:a16="http://schemas.microsoft.com/office/drawing/2014/main" id="{8B190186-8F37-4957-820D-7690547FC40F}"/>
              </a:ext>
            </a:extLst>
          </p:cNvPr>
          <p:cNvSpPr>
            <a:spLocks noGrp="1"/>
          </p:cNvSpPr>
          <p:nvPr>
            <p:ph type="body" idx="1"/>
          </p:nvPr>
        </p:nvSpPr>
        <p:spPr/>
        <p:txBody>
          <a:bodyPr/>
          <a:lstStyle/>
          <a:p>
            <a:r>
              <a:rPr lang="it-IT" dirty="0"/>
              <a:t>Qualche riflessione</a:t>
            </a:r>
          </a:p>
        </p:txBody>
      </p:sp>
      <p:sp>
        <p:nvSpPr>
          <p:cNvPr id="3" name="Segnaposto numero diapositiva 2">
            <a:extLst>
              <a:ext uri="{FF2B5EF4-FFF2-40B4-BE49-F238E27FC236}">
                <a16:creationId xmlns:a16="http://schemas.microsoft.com/office/drawing/2014/main" id="{FFC4C08E-482B-43CD-B893-100B9C1EA06B}"/>
              </a:ext>
            </a:extLst>
          </p:cNvPr>
          <p:cNvSpPr>
            <a:spLocks noGrp="1"/>
          </p:cNvSpPr>
          <p:nvPr>
            <p:ph type="sldNum" sz="quarter" idx="12"/>
          </p:nvPr>
        </p:nvSpPr>
        <p:spPr/>
        <p:txBody>
          <a:bodyPr/>
          <a:lstStyle/>
          <a:p>
            <a:fld id="{5BE346A1-DB03-4F8F-90BA-1CC82BDA6D99}" type="slidenum">
              <a:rPr lang="it-IT" smtClean="0"/>
              <a:t>31</a:t>
            </a:fld>
            <a:endParaRPr lang="it-IT"/>
          </a:p>
        </p:txBody>
      </p:sp>
    </p:spTree>
    <p:extLst>
      <p:ext uri="{BB962C8B-B14F-4D97-AF65-F5344CB8AC3E}">
        <p14:creationId xmlns:p14="http://schemas.microsoft.com/office/powerpoint/2010/main" val="38784974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434046B6-FFFA-4938-B815-0156D78D703C}"/>
              </a:ext>
            </a:extLst>
          </p:cNvPr>
          <p:cNvSpPr>
            <a:spLocks noGrp="1"/>
          </p:cNvSpPr>
          <p:nvPr>
            <p:ph type="title"/>
          </p:nvPr>
        </p:nvSpPr>
        <p:spPr/>
        <p:txBody>
          <a:bodyPr/>
          <a:lstStyle/>
          <a:p>
            <a:r>
              <a:rPr lang="it-IT" dirty="0"/>
              <a:t>Una super-sintesi del seminario del prof. </a:t>
            </a:r>
            <a:r>
              <a:rPr lang="it-IT" dirty="0" err="1"/>
              <a:t>Zenezini</a:t>
            </a:r>
            <a:endParaRPr lang="it-IT" dirty="0"/>
          </a:p>
        </p:txBody>
      </p:sp>
      <p:sp>
        <p:nvSpPr>
          <p:cNvPr id="6" name="Segnaposto contenuto 5">
            <a:extLst>
              <a:ext uri="{FF2B5EF4-FFF2-40B4-BE49-F238E27FC236}">
                <a16:creationId xmlns:a16="http://schemas.microsoft.com/office/drawing/2014/main" id="{583C415D-1212-400F-BE36-FE2EC1813A61}"/>
              </a:ext>
            </a:extLst>
          </p:cNvPr>
          <p:cNvSpPr>
            <a:spLocks noGrp="1"/>
          </p:cNvSpPr>
          <p:nvPr>
            <p:ph idx="1"/>
          </p:nvPr>
        </p:nvSpPr>
        <p:spPr/>
        <p:txBody>
          <a:bodyPr>
            <a:normAutofit fontScale="70000" lnSpcReduction="20000"/>
          </a:bodyPr>
          <a:lstStyle/>
          <a:p>
            <a:r>
              <a:rPr lang="it-IT" dirty="0"/>
              <a:t>Tre forze hanno dominato la politica economica alla fine del XX secolo: </a:t>
            </a:r>
          </a:p>
          <a:p>
            <a:pPr marL="800100" lvl="1" indent="-342900">
              <a:buAutoNum type="arabicParenR"/>
            </a:pPr>
            <a:r>
              <a:rPr lang="it-IT" b="1" dirty="0">
                <a:solidFill>
                  <a:srgbClr val="002060"/>
                </a:solidFill>
              </a:rPr>
              <a:t>Energia</a:t>
            </a:r>
          </a:p>
          <a:p>
            <a:pPr marL="800100" lvl="1" indent="-342900">
              <a:buAutoNum type="arabicParenR"/>
            </a:pPr>
            <a:r>
              <a:rPr lang="it-IT" b="1" dirty="0">
                <a:solidFill>
                  <a:srgbClr val="002060"/>
                </a:solidFill>
              </a:rPr>
              <a:t>Finanza</a:t>
            </a:r>
          </a:p>
          <a:p>
            <a:pPr marL="800100" lvl="1" indent="-342900">
              <a:buAutoNum type="arabicParenR"/>
            </a:pPr>
            <a:r>
              <a:rPr lang="it-IT" b="1" dirty="0">
                <a:solidFill>
                  <a:srgbClr val="002060"/>
                </a:solidFill>
              </a:rPr>
              <a:t>Disciplina economica</a:t>
            </a:r>
          </a:p>
          <a:p>
            <a:r>
              <a:rPr lang="it-IT" dirty="0">
                <a:solidFill>
                  <a:srgbClr val="C00000"/>
                </a:solidFill>
              </a:rPr>
              <a:t>La storia può insegnarci qualcosa per il XXI secolo?  </a:t>
            </a:r>
            <a:r>
              <a:rPr lang="it-IT" dirty="0">
                <a:solidFill>
                  <a:srgbClr val="C00000"/>
                </a:solidFill>
                <a:sym typeface="Wingdings" pitchFamily="2" charset="2"/>
              </a:rPr>
              <a:t> Ovvero: le stesse cose ritornano?</a:t>
            </a:r>
            <a:endParaRPr lang="it-IT" dirty="0">
              <a:solidFill>
                <a:srgbClr val="C00000"/>
              </a:solidFill>
            </a:endParaRPr>
          </a:p>
          <a:p>
            <a:r>
              <a:rPr lang="it-IT" dirty="0"/>
              <a:t>Le forze economiche scatenate dalla crisi petrolifera del 1973 </a:t>
            </a:r>
          </a:p>
          <a:p>
            <a:pPr lvl="1"/>
            <a:r>
              <a:rPr lang="it-IT" dirty="0"/>
              <a:t>hanno determinato in ultima istanza la fine della Guerra fredda e </a:t>
            </a:r>
            <a:r>
              <a:rPr lang="it-IT" b="1" dirty="0"/>
              <a:t>l’ascesa dell’ordine neoliberale globale </a:t>
            </a:r>
            <a:r>
              <a:rPr lang="it-IT" dirty="0"/>
              <a:t>attraverso l’interazione tra crisi energetica e  finanziarizzazione dell’economia globale</a:t>
            </a:r>
          </a:p>
          <a:p>
            <a:r>
              <a:rPr lang="it-IT" u="sng" dirty="0"/>
              <a:t>Oggi la guerra </a:t>
            </a:r>
            <a:r>
              <a:rPr lang="it-IT" u="sng" dirty="0" err="1"/>
              <a:t>Ukraina</a:t>
            </a:r>
            <a:r>
              <a:rPr lang="it-IT" u="sng" dirty="0"/>
              <a:t>-Russia-Nato rimette in campo situazioni analoghe</a:t>
            </a:r>
            <a:r>
              <a:rPr lang="it-IT" dirty="0"/>
              <a:t> </a:t>
            </a:r>
          </a:p>
          <a:p>
            <a:pPr marL="457200" indent="-457200">
              <a:buAutoNum type="arabicParenR"/>
            </a:pPr>
            <a:r>
              <a:rPr lang="it-IT" b="1" dirty="0"/>
              <a:t>Tensioni geopolitiche</a:t>
            </a:r>
            <a:r>
              <a:rPr lang="it-IT" dirty="0"/>
              <a:t> Est-Ovest (Russia, Cina, India, Europa, Stati Uniti)</a:t>
            </a:r>
          </a:p>
          <a:p>
            <a:pPr marL="457200" indent="-457200">
              <a:buAutoNum type="arabicParenR"/>
            </a:pPr>
            <a:r>
              <a:rPr lang="it-IT" dirty="0"/>
              <a:t>Tensioni nei mercati internazionali dell’</a:t>
            </a:r>
            <a:r>
              <a:rPr lang="it-IT" b="1" dirty="0"/>
              <a:t>energia</a:t>
            </a:r>
            <a:r>
              <a:rPr lang="it-IT" dirty="0"/>
              <a:t> (transizione energetica,  sanzioni alla Russia taglio di 1,66 milioni di barili di petrolio da maggio… etc.)</a:t>
            </a:r>
          </a:p>
          <a:p>
            <a:pPr marL="457200" indent="-457200">
              <a:buAutoNum type="arabicParenR"/>
            </a:pPr>
            <a:r>
              <a:rPr lang="it-IT" dirty="0"/>
              <a:t>Ripresa dell’</a:t>
            </a:r>
            <a:r>
              <a:rPr lang="it-IT" b="1" dirty="0"/>
              <a:t>inflazione</a:t>
            </a:r>
          </a:p>
          <a:p>
            <a:pPr marL="457200" indent="-457200">
              <a:buAutoNum type="arabicParenR"/>
            </a:pPr>
            <a:r>
              <a:rPr lang="it-IT" b="1" dirty="0"/>
              <a:t>Crisi finanziarie </a:t>
            </a:r>
            <a:r>
              <a:rPr lang="it-IT" dirty="0"/>
              <a:t>(sempre) latenti (vedi il recente fallimento della Silicon Valley Bank (SVB) il 10 marzo 2023 dopo un fenomeno di panico bancario…) </a:t>
            </a:r>
          </a:p>
          <a:p>
            <a:endParaRPr lang="it-IT" dirty="0"/>
          </a:p>
        </p:txBody>
      </p:sp>
      <p:sp>
        <p:nvSpPr>
          <p:cNvPr id="4" name="Segnaposto numero diapositiva 3">
            <a:extLst>
              <a:ext uri="{FF2B5EF4-FFF2-40B4-BE49-F238E27FC236}">
                <a16:creationId xmlns:a16="http://schemas.microsoft.com/office/drawing/2014/main" id="{F1B442CC-18E5-4D89-8A33-CE058A138F76}"/>
              </a:ext>
            </a:extLst>
          </p:cNvPr>
          <p:cNvSpPr>
            <a:spLocks noGrp="1"/>
          </p:cNvSpPr>
          <p:nvPr>
            <p:ph type="sldNum" sz="quarter" idx="12"/>
          </p:nvPr>
        </p:nvSpPr>
        <p:spPr/>
        <p:txBody>
          <a:bodyPr/>
          <a:lstStyle/>
          <a:p>
            <a:fld id="{5BE346A1-DB03-4F8F-90BA-1CC82BDA6D99}" type="slidenum">
              <a:rPr lang="it-IT" smtClean="0"/>
              <a:t>32</a:t>
            </a:fld>
            <a:endParaRPr lang="it-IT"/>
          </a:p>
        </p:txBody>
      </p:sp>
    </p:spTree>
    <p:extLst>
      <p:ext uri="{BB962C8B-B14F-4D97-AF65-F5344CB8AC3E}">
        <p14:creationId xmlns:p14="http://schemas.microsoft.com/office/powerpoint/2010/main" val="1412710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170B2E-2044-4A6C-ADBC-C87B1265DE51}"/>
              </a:ext>
            </a:extLst>
          </p:cNvPr>
          <p:cNvSpPr>
            <a:spLocks noGrp="1"/>
          </p:cNvSpPr>
          <p:nvPr>
            <p:ph type="title"/>
          </p:nvPr>
        </p:nvSpPr>
        <p:spPr/>
        <p:txBody>
          <a:bodyPr>
            <a:normAutofit fontScale="90000"/>
          </a:bodyPr>
          <a:lstStyle/>
          <a:p>
            <a:r>
              <a:rPr lang="it-IT" dirty="0"/>
              <a:t>La fine di </a:t>
            </a:r>
            <a:r>
              <a:rPr lang="it-IT" dirty="0" err="1"/>
              <a:t>Bretton</a:t>
            </a:r>
            <a:r>
              <a:rPr lang="it-IT" dirty="0"/>
              <a:t> Woods ha cambiato il panorama dei regimi di cambio e della globalizzazione… </a:t>
            </a:r>
          </a:p>
        </p:txBody>
      </p:sp>
      <p:sp>
        <p:nvSpPr>
          <p:cNvPr id="3" name="Segnaposto contenuto 2">
            <a:extLst>
              <a:ext uri="{FF2B5EF4-FFF2-40B4-BE49-F238E27FC236}">
                <a16:creationId xmlns:a16="http://schemas.microsoft.com/office/drawing/2014/main" id="{AE11364A-663B-4C2B-976C-8CAAD4D1425E}"/>
              </a:ext>
            </a:extLst>
          </p:cNvPr>
          <p:cNvSpPr>
            <a:spLocks noGrp="1"/>
          </p:cNvSpPr>
          <p:nvPr>
            <p:ph idx="1"/>
          </p:nvPr>
        </p:nvSpPr>
        <p:spPr/>
        <p:txBody>
          <a:bodyPr>
            <a:normAutofit fontScale="92500" lnSpcReduction="20000"/>
          </a:bodyPr>
          <a:lstStyle/>
          <a:p>
            <a:pPr>
              <a:buFont typeface="Wingdings" panose="05000000000000000000" pitchFamily="2" charset="2"/>
              <a:buChar char="Ø"/>
            </a:pPr>
            <a:r>
              <a:rPr lang="it-IT" b="1" dirty="0">
                <a:solidFill>
                  <a:srgbClr val="FF0000"/>
                </a:solidFill>
              </a:rPr>
              <a:t>15 agosto 1971 </a:t>
            </a:r>
            <a:r>
              <a:rPr lang="it-IT" dirty="0"/>
              <a:t>Richard Nixon annuncia l’impossibilità di garantire la convertibilità del dollaro in oro… si chiude l’era dei cambi fissi e si inaugura l’era dei cambi flessibili e delle </a:t>
            </a:r>
            <a:r>
              <a:rPr lang="it-IT" b="1" dirty="0"/>
              <a:t>aree valutarie</a:t>
            </a:r>
            <a:r>
              <a:rPr lang="it-IT" dirty="0"/>
              <a:t>.</a:t>
            </a:r>
          </a:p>
          <a:p>
            <a:r>
              <a:rPr lang="it-IT" b="1" dirty="0">
                <a:solidFill>
                  <a:srgbClr val="FF0000"/>
                </a:solidFill>
              </a:rPr>
              <a:t>10 Aprile 1972</a:t>
            </a:r>
            <a:r>
              <a:rPr lang="it-IT" dirty="0"/>
              <a:t>: </a:t>
            </a:r>
            <a:r>
              <a:rPr lang="it-IT" b="1" dirty="0"/>
              <a:t>Serpente Monetario Europeo</a:t>
            </a:r>
            <a:r>
              <a:rPr lang="it-IT" dirty="0"/>
              <a:t>. Accordo tra i Paesi dell’allora CEE (Germania Ovest, Francia, Italia, Benelux) e successivamente UK, EIRE, Danimarca e Norvegia per mantenere entro </a:t>
            </a:r>
            <a:r>
              <a:rPr lang="it-IT" dirty="0">
                <a:solidFill>
                  <a:srgbClr val="0070C0"/>
                </a:solidFill>
              </a:rPr>
              <a:t>bande di oscillazione </a:t>
            </a:r>
            <a:r>
              <a:rPr lang="it-IT" dirty="0"/>
              <a:t>(+/-2,5%) i </a:t>
            </a:r>
            <a:r>
              <a:rPr lang="it-IT" dirty="0" err="1"/>
              <a:t>TdC</a:t>
            </a:r>
            <a:r>
              <a:rPr lang="it-IT" dirty="0"/>
              <a:t> tra i paesi aderenti e al +/- 4,5% i </a:t>
            </a:r>
            <a:r>
              <a:rPr lang="it-IT" dirty="0" err="1"/>
              <a:t>TdC</a:t>
            </a:r>
            <a:r>
              <a:rPr lang="it-IT" dirty="0"/>
              <a:t> con il dollaro.</a:t>
            </a:r>
          </a:p>
          <a:p>
            <a:r>
              <a:rPr lang="it-IT" b="1" dirty="0">
                <a:solidFill>
                  <a:srgbClr val="FF0000"/>
                </a:solidFill>
              </a:rPr>
              <a:t>1979</a:t>
            </a:r>
            <a:r>
              <a:rPr lang="it-IT" dirty="0"/>
              <a:t>: </a:t>
            </a:r>
            <a:r>
              <a:rPr lang="it-IT" b="1" dirty="0"/>
              <a:t>SM</a:t>
            </a:r>
            <a:r>
              <a:rPr lang="it-IT" dirty="0"/>
              <a:t>E (Sistema Monetario Europeo), un sistema di </a:t>
            </a:r>
            <a:r>
              <a:rPr lang="it-IT" dirty="0">
                <a:solidFill>
                  <a:srgbClr val="0070C0"/>
                </a:solidFill>
              </a:rPr>
              <a:t>cambi fissi </a:t>
            </a:r>
            <a:r>
              <a:rPr lang="it-IT" dirty="0"/>
              <a:t>tra i paesi CEE con </a:t>
            </a:r>
            <a:r>
              <a:rPr lang="it-IT" dirty="0">
                <a:solidFill>
                  <a:srgbClr val="0070C0"/>
                </a:solidFill>
              </a:rPr>
              <a:t>bande di oscillazione differenziate</a:t>
            </a:r>
            <a:r>
              <a:rPr lang="it-IT" dirty="0"/>
              <a:t> di +/- 2,5% o +/- 6%, e la nascita dell’ECU (</a:t>
            </a:r>
            <a:r>
              <a:rPr lang="it-IT" dirty="0">
                <a:solidFill>
                  <a:srgbClr val="0070C0"/>
                </a:solidFill>
              </a:rPr>
              <a:t>moneta virtuale</a:t>
            </a:r>
            <a:r>
              <a:rPr lang="it-IT" dirty="0"/>
              <a:t>). Entra in crisi con </a:t>
            </a:r>
            <a:r>
              <a:rPr lang="it-IT" b="1" dirty="0"/>
              <a:t>l’attacco speculativo </a:t>
            </a:r>
            <a:r>
              <a:rPr lang="it-IT" dirty="0"/>
              <a:t>alla lira e alla sterlina del 16 settembre 1992.</a:t>
            </a:r>
          </a:p>
          <a:p>
            <a:r>
              <a:rPr lang="it-IT" b="1" dirty="0">
                <a:solidFill>
                  <a:srgbClr val="FF0000"/>
                </a:solidFill>
              </a:rPr>
              <a:t>1992</a:t>
            </a:r>
            <a:r>
              <a:rPr lang="it-IT" dirty="0"/>
              <a:t>: </a:t>
            </a:r>
            <a:r>
              <a:rPr lang="it-IT" b="1" dirty="0"/>
              <a:t>Trattato di Maastricht</a:t>
            </a:r>
            <a:r>
              <a:rPr lang="it-IT" dirty="0"/>
              <a:t>. Nasce l’EURO … che inizia a circolare nel 2002.</a:t>
            </a:r>
          </a:p>
        </p:txBody>
      </p:sp>
      <p:sp>
        <p:nvSpPr>
          <p:cNvPr id="4" name="Segnaposto numero diapositiva 3">
            <a:extLst>
              <a:ext uri="{FF2B5EF4-FFF2-40B4-BE49-F238E27FC236}">
                <a16:creationId xmlns:a16="http://schemas.microsoft.com/office/drawing/2014/main" id="{6C2E4D0B-47B9-40A3-AB36-95FEBCC59BA4}"/>
              </a:ext>
            </a:extLst>
          </p:cNvPr>
          <p:cNvSpPr>
            <a:spLocks noGrp="1"/>
          </p:cNvSpPr>
          <p:nvPr>
            <p:ph type="sldNum" sz="quarter" idx="12"/>
          </p:nvPr>
        </p:nvSpPr>
        <p:spPr/>
        <p:txBody>
          <a:bodyPr/>
          <a:lstStyle/>
          <a:p>
            <a:fld id="{5BE346A1-DB03-4F8F-90BA-1CC82BDA6D99}" type="slidenum">
              <a:rPr lang="it-IT" smtClean="0"/>
              <a:t>33</a:t>
            </a:fld>
            <a:endParaRPr lang="it-IT"/>
          </a:p>
        </p:txBody>
      </p:sp>
    </p:spTree>
    <p:extLst>
      <p:ext uri="{BB962C8B-B14F-4D97-AF65-F5344CB8AC3E}">
        <p14:creationId xmlns:p14="http://schemas.microsoft.com/office/powerpoint/2010/main" val="10090488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2EFA2EB5-EB0A-446F-895F-18FB23212638}"/>
              </a:ext>
            </a:extLst>
          </p:cNvPr>
          <p:cNvSpPr>
            <a:spLocks noGrp="1"/>
          </p:cNvSpPr>
          <p:nvPr>
            <p:ph type="title"/>
          </p:nvPr>
        </p:nvSpPr>
        <p:spPr/>
        <p:txBody>
          <a:bodyPr/>
          <a:lstStyle/>
          <a:p>
            <a:r>
              <a:rPr lang="it-IT" dirty="0"/>
              <a:t>Qualche concetto di base (un riassunto)</a:t>
            </a:r>
          </a:p>
        </p:txBody>
      </p:sp>
      <p:sp>
        <p:nvSpPr>
          <p:cNvPr id="6" name="Segnaposto contenuto 5">
            <a:extLst>
              <a:ext uri="{FF2B5EF4-FFF2-40B4-BE49-F238E27FC236}">
                <a16:creationId xmlns:a16="http://schemas.microsoft.com/office/drawing/2014/main" id="{2F141274-E345-4C04-9544-7366A200D479}"/>
              </a:ext>
            </a:extLst>
          </p:cNvPr>
          <p:cNvSpPr>
            <a:spLocks noGrp="1"/>
          </p:cNvSpPr>
          <p:nvPr>
            <p:ph idx="1"/>
          </p:nvPr>
        </p:nvSpPr>
        <p:spPr>
          <a:xfrm>
            <a:off x="838200" y="1825625"/>
            <a:ext cx="10515600" cy="4579116"/>
          </a:xfrm>
        </p:spPr>
        <p:txBody>
          <a:bodyPr>
            <a:normAutofit fontScale="70000" lnSpcReduction="20000"/>
          </a:bodyPr>
          <a:lstStyle/>
          <a:p>
            <a:r>
              <a:rPr lang="it-IT" dirty="0"/>
              <a:t>Abbiamo visto la scorsa settimana con il prof. </a:t>
            </a:r>
            <a:r>
              <a:rPr lang="it-IT" dirty="0" err="1"/>
              <a:t>Zenezini</a:t>
            </a:r>
            <a:r>
              <a:rPr lang="it-IT" dirty="0"/>
              <a:t> il motivo per cui la finanziarizzazione degli scambi internazionali abbia avuto luogo, ora riprendiamo il filo del discorso lasciato nell’ultima lezione, per capire come possa essere pericolosa la mobilità dei capitali in presenza di cambi flessibili</a:t>
            </a:r>
          </a:p>
          <a:p>
            <a:r>
              <a:rPr lang="it-IT" dirty="0"/>
              <a:t>Per far questo riprendiamo alcuni concetti che mi sembra siano stati «dimenticati» o non sufficientemente trattati nei corsi precedenti: la questione della bilancia dei pagamenti e del tasso di cambio.</a:t>
            </a:r>
          </a:p>
          <a:p>
            <a:r>
              <a:rPr lang="it-IT" dirty="0"/>
              <a:t>Gli scambi sono registrati all’interno di uno schema contabile che è la Bilancia dei Pagamenti. La Bilancia dei Pagamenti è costituita da tre sezioni:</a:t>
            </a:r>
          </a:p>
          <a:p>
            <a:r>
              <a:rPr lang="it-IT" dirty="0"/>
              <a:t>1. </a:t>
            </a:r>
            <a:r>
              <a:rPr lang="it-IT" dirty="0">
                <a:solidFill>
                  <a:srgbClr val="FF0000"/>
                </a:solidFill>
              </a:rPr>
              <a:t>Conto Corrente</a:t>
            </a:r>
            <a:r>
              <a:rPr lang="it-IT" dirty="0"/>
              <a:t>;</a:t>
            </a:r>
          </a:p>
          <a:p>
            <a:r>
              <a:rPr lang="it-IT" dirty="0"/>
              <a:t>2. </a:t>
            </a:r>
            <a:r>
              <a:rPr lang="it-IT" dirty="0">
                <a:solidFill>
                  <a:srgbClr val="FF0000"/>
                </a:solidFill>
              </a:rPr>
              <a:t>Conto Capitale</a:t>
            </a:r>
            <a:r>
              <a:rPr lang="it-IT" dirty="0"/>
              <a:t>;</a:t>
            </a:r>
          </a:p>
          <a:p>
            <a:r>
              <a:rPr lang="it-IT" dirty="0"/>
              <a:t>3. </a:t>
            </a:r>
            <a:r>
              <a:rPr lang="it-IT" dirty="0">
                <a:solidFill>
                  <a:srgbClr val="FF0000"/>
                </a:solidFill>
              </a:rPr>
              <a:t>Conto Finanziario</a:t>
            </a:r>
            <a:r>
              <a:rPr lang="it-IT" dirty="0"/>
              <a:t>.</a:t>
            </a:r>
          </a:p>
          <a:p>
            <a:r>
              <a:rPr lang="it-IT" dirty="0"/>
              <a:t>All’interno della sezione di Conto Corrente (</a:t>
            </a:r>
            <a:r>
              <a:rPr lang="it-IT" b="1" dirty="0"/>
              <a:t>PC</a:t>
            </a:r>
            <a:r>
              <a:rPr lang="it-IT" dirty="0"/>
              <a:t>) troviamo la </a:t>
            </a:r>
            <a:r>
              <a:rPr lang="it-IT" b="1" dirty="0"/>
              <a:t>Bilancia Commerciale</a:t>
            </a:r>
            <a:r>
              <a:rPr lang="it-IT" dirty="0"/>
              <a:t>.</a:t>
            </a:r>
          </a:p>
          <a:p>
            <a:r>
              <a:rPr lang="it-IT" dirty="0"/>
              <a:t>La differenza tra il saldo del Conto Finanziario (</a:t>
            </a:r>
            <a:r>
              <a:rPr lang="it-IT" b="1" dirty="0"/>
              <a:t>SMKF</a:t>
            </a:r>
            <a:r>
              <a:rPr lang="it-IT" dirty="0"/>
              <a:t>) e quello del Conto Corrente e del Conto Capitale sarà uguale a zero, a meno di Errori e Omissioni (spesso molto ampi) e delle riserve ufficiali.</a:t>
            </a:r>
          </a:p>
        </p:txBody>
      </p:sp>
      <p:sp>
        <p:nvSpPr>
          <p:cNvPr id="4" name="Segnaposto numero diapositiva 3">
            <a:extLst>
              <a:ext uri="{FF2B5EF4-FFF2-40B4-BE49-F238E27FC236}">
                <a16:creationId xmlns:a16="http://schemas.microsoft.com/office/drawing/2014/main" id="{9754E37B-8DB7-42DC-82A2-7EF059DB992B}"/>
              </a:ext>
            </a:extLst>
          </p:cNvPr>
          <p:cNvSpPr>
            <a:spLocks noGrp="1"/>
          </p:cNvSpPr>
          <p:nvPr>
            <p:ph type="sldNum" sz="quarter" idx="12"/>
          </p:nvPr>
        </p:nvSpPr>
        <p:spPr/>
        <p:txBody>
          <a:bodyPr/>
          <a:lstStyle/>
          <a:p>
            <a:fld id="{5BE346A1-DB03-4F8F-90BA-1CC82BDA6D99}" type="slidenum">
              <a:rPr lang="it-IT" smtClean="0"/>
              <a:t>34</a:t>
            </a:fld>
            <a:endParaRPr lang="it-IT"/>
          </a:p>
        </p:txBody>
      </p:sp>
      <p:sp>
        <p:nvSpPr>
          <p:cNvPr id="7" name="Parentesi graffa chiusa 6">
            <a:extLst>
              <a:ext uri="{FF2B5EF4-FFF2-40B4-BE49-F238E27FC236}">
                <a16:creationId xmlns:a16="http://schemas.microsoft.com/office/drawing/2014/main" id="{ECD17CCE-CAAE-4058-BF6C-3FA78CB842D1}"/>
              </a:ext>
            </a:extLst>
          </p:cNvPr>
          <p:cNvSpPr/>
          <p:nvPr/>
        </p:nvSpPr>
        <p:spPr>
          <a:xfrm>
            <a:off x="3614245" y="4180412"/>
            <a:ext cx="173421" cy="847396"/>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8" name="Rettangolo 7">
            <a:extLst>
              <a:ext uri="{FF2B5EF4-FFF2-40B4-BE49-F238E27FC236}">
                <a16:creationId xmlns:a16="http://schemas.microsoft.com/office/drawing/2014/main" id="{8C99D0C6-E3B4-4A57-AEFF-96CD983913AC}"/>
              </a:ext>
            </a:extLst>
          </p:cNvPr>
          <p:cNvSpPr/>
          <p:nvPr/>
        </p:nvSpPr>
        <p:spPr>
          <a:xfrm>
            <a:off x="4088746" y="4419444"/>
            <a:ext cx="1641796" cy="369332"/>
          </a:xfrm>
          <a:prstGeom prst="rect">
            <a:avLst/>
          </a:prstGeom>
          <a:ln>
            <a:solidFill>
              <a:srgbClr val="FF0000"/>
            </a:solidFill>
          </a:ln>
        </p:spPr>
        <p:txBody>
          <a:bodyPr wrap="none">
            <a:spAutoFit/>
          </a:bodyPr>
          <a:lstStyle/>
          <a:p>
            <a:r>
              <a:rPr lang="it-IT" dirty="0">
                <a:latin typeface="CIDFont+F3"/>
              </a:rPr>
              <a:t>BP = PC + SMKF</a:t>
            </a:r>
            <a:endParaRPr lang="it-IT" dirty="0"/>
          </a:p>
        </p:txBody>
      </p:sp>
    </p:spTree>
    <p:extLst>
      <p:ext uri="{BB962C8B-B14F-4D97-AF65-F5344CB8AC3E}">
        <p14:creationId xmlns:p14="http://schemas.microsoft.com/office/powerpoint/2010/main" val="3512449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11317F-C7BE-4ACB-9799-4B9E626992CD}"/>
              </a:ext>
            </a:extLst>
          </p:cNvPr>
          <p:cNvSpPr>
            <a:spLocks noGrp="1"/>
          </p:cNvSpPr>
          <p:nvPr>
            <p:ph type="title"/>
          </p:nvPr>
        </p:nvSpPr>
        <p:spPr/>
        <p:txBody>
          <a:bodyPr/>
          <a:lstStyle/>
          <a:p>
            <a:r>
              <a:rPr lang="it-IT" dirty="0"/>
              <a:t>La bilancia dei Pagamenti – Italia 2023 (</a:t>
            </a:r>
            <a:r>
              <a:rPr lang="it-IT" dirty="0" err="1">
                <a:hlinkClick r:id="rId2"/>
              </a:rPr>
              <a:t>BdI</a:t>
            </a:r>
            <a:r>
              <a:rPr lang="it-IT" dirty="0"/>
              <a:t>)</a:t>
            </a:r>
          </a:p>
        </p:txBody>
      </p:sp>
      <p:sp>
        <p:nvSpPr>
          <p:cNvPr id="4" name="Segnaposto numero diapositiva 3">
            <a:extLst>
              <a:ext uri="{FF2B5EF4-FFF2-40B4-BE49-F238E27FC236}">
                <a16:creationId xmlns:a16="http://schemas.microsoft.com/office/drawing/2014/main" id="{74464334-EF93-434E-AFB7-38FAD571D1E8}"/>
              </a:ext>
            </a:extLst>
          </p:cNvPr>
          <p:cNvSpPr>
            <a:spLocks noGrp="1"/>
          </p:cNvSpPr>
          <p:nvPr>
            <p:ph type="sldNum" sz="quarter" idx="12"/>
          </p:nvPr>
        </p:nvSpPr>
        <p:spPr/>
        <p:txBody>
          <a:bodyPr/>
          <a:lstStyle/>
          <a:p>
            <a:fld id="{5BE346A1-DB03-4F8F-90BA-1CC82BDA6D99}" type="slidenum">
              <a:rPr lang="it-IT" smtClean="0"/>
              <a:t>35</a:t>
            </a:fld>
            <a:endParaRPr lang="it-IT" dirty="0"/>
          </a:p>
        </p:txBody>
      </p:sp>
      <p:pic>
        <p:nvPicPr>
          <p:cNvPr id="5" name="Immagine 4">
            <a:extLst>
              <a:ext uri="{FF2B5EF4-FFF2-40B4-BE49-F238E27FC236}">
                <a16:creationId xmlns:a16="http://schemas.microsoft.com/office/drawing/2014/main" id="{2214CB02-8449-4035-84F5-BA1F4BC1800B}"/>
              </a:ext>
            </a:extLst>
          </p:cNvPr>
          <p:cNvPicPr>
            <a:picLocks noChangeAspect="1"/>
          </p:cNvPicPr>
          <p:nvPr/>
        </p:nvPicPr>
        <p:blipFill>
          <a:blip r:embed="rId3"/>
          <a:stretch>
            <a:fillRect/>
          </a:stretch>
        </p:blipFill>
        <p:spPr>
          <a:xfrm>
            <a:off x="725215" y="1560386"/>
            <a:ext cx="7496866" cy="5161089"/>
          </a:xfrm>
          <a:prstGeom prst="rect">
            <a:avLst/>
          </a:prstGeom>
        </p:spPr>
      </p:pic>
      <p:sp>
        <p:nvSpPr>
          <p:cNvPr id="6" name="Rettangolo con angoli arrotondati 5">
            <a:extLst>
              <a:ext uri="{FF2B5EF4-FFF2-40B4-BE49-F238E27FC236}">
                <a16:creationId xmlns:a16="http://schemas.microsoft.com/office/drawing/2014/main" id="{67788C93-0B50-4194-894F-5D6F4388ECD3}"/>
              </a:ext>
            </a:extLst>
          </p:cNvPr>
          <p:cNvSpPr/>
          <p:nvPr/>
        </p:nvSpPr>
        <p:spPr>
          <a:xfrm>
            <a:off x="8493674" y="3326524"/>
            <a:ext cx="1726324" cy="5596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Bilancia Commerciale</a:t>
            </a:r>
          </a:p>
        </p:txBody>
      </p:sp>
      <p:sp>
        <p:nvSpPr>
          <p:cNvPr id="7" name="Freccia a sinistra 6">
            <a:extLst>
              <a:ext uri="{FF2B5EF4-FFF2-40B4-BE49-F238E27FC236}">
                <a16:creationId xmlns:a16="http://schemas.microsoft.com/office/drawing/2014/main" id="{DCB688EB-3A8B-4B8E-AF49-842F32C186F7}"/>
              </a:ext>
            </a:extLst>
          </p:cNvPr>
          <p:cNvSpPr/>
          <p:nvPr/>
        </p:nvSpPr>
        <p:spPr>
          <a:xfrm>
            <a:off x="8078039" y="3361996"/>
            <a:ext cx="354724" cy="13400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a:extLst>
              <a:ext uri="{FF2B5EF4-FFF2-40B4-BE49-F238E27FC236}">
                <a16:creationId xmlns:a16="http://schemas.microsoft.com/office/drawing/2014/main" id="{A779B63F-FC10-416C-A126-F7F6B0CB508F}"/>
              </a:ext>
            </a:extLst>
          </p:cNvPr>
          <p:cNvSpPr txBox="1"/>
          <p:nvPr/>
        </p:nvSpPr>
        <p:spPr>
          <a:xfrm>
            <a:off x="8493675" y="2904797"/>
            <a:ext cx="449316" cy="369332"/>
          </a:xfrm>
          <a:prstGeom prst="rect">
            <a:avLst/>
          </a:prstGeom>
          <a:noFill/>
        </p:spPr>
        <p:txBody>
          <a:bodyPr wrap="square" rtlCol="0">
            <a:spAutoFit/>
          </a:bodyPr>
          <a:lstStyle/>
          <a:p>
            <a:r>
              <a:rPr lang="it-IT" b="1" dirty="0"/>
              <a:t>PC</a:t>
            </a:r>
          </a:p>
        </p:txBody>
      </p:sp>
      <p:cxnSp>
        <p:nvCxnSpPr>
          <p:cNvPr id="10" name="Connettore 2 9">
            <a:extLst>
              <a:ext uri="{FF2B5EF4-FFF2-40B4-BE49-F238E27FC236}">
                <a16:creationId xmlns:a16="http://schemas.microsoft.com/office/drawing/2014/main" id="{DFD87140-764E-495F-95DD-0D349DA7EF28}"/>
              </a:ext>
            </a:extLst>
          </p:cNvPr>
          <p:cNvCxnSpPr/>
          <p:nvPr/>
        </p:nvCxnSpPr>
        <p:spPr>
          <a:xfrm flipH="1">
            <a:off x="8127124" y="3090041"/>
            <a:ext cx="30563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CasellaDiTesto 10">
            <a:extLst>
              <a:ext uri="{FF2B5EF4-FFF2-40B4-BE49-F238E27FC236}">
                <a16:creationId xmlns:a16="http://schemas.microsoft.com/office/drawing/2014/main" id="{F01DD194-D1BC-49AE-A083-F1B04B83324C}"/>
              </a:ext>
            </a:extLst>
          </p:cNvPr>
          <p:cNvSpPr txBox="1"/>
          <p:nvPr/>
        </p:nvSpPr>
        <p:spPr>
          <a:xfrm>
            <a:off x="278051" y="2995973"/>
            <a:ext cx="630621" cy="276999"/>
          </a:xfrm>
          <a:prstGeom prst="rect">
            <a:avLst/>
          </a:prstGeom>
          <a:noFill/>
        </p:spPr>
        <p:txBody>
          <a:bodyPr wrap="square" rtlCol="0">
            <a:spAutoFit/>
          </a:bodyPr>
          <a:lstStyle/>
          <a:p>
            <a:r>
              <a:rPr lang="it-IT" sz="1200" b="1" dirty="0"/>
              <a:t>Saldo</a:t>
            </a:r>
          </a:p>
        </p:txBody>
      </p:sp>
      <p:sp>
        <p:nvSpPr>
          <p:cNvPr id="12" name="Parentesi graffa chiusa 11">
            <a:extLst>
              <a:ext uri="{FF2B5EF4-FFF2-40B4-BE49-F238E27FC236}">
                <a16:creationId xmlns:a16="http://schemas.microsoft.com/office/drawing/2014/main" id="{D4879139-BA6E-4015-A2D4-88C109876760}"/>
              </a:ext>
            </a:extLst>
          </p:cNvPr>
          <p:cNvSpPr/>
          <p:nvPr/>
        </p:nvSpPr>
        <p:spPr>
          <a:xfrm>
            <a:off x="8127124" y="5265683"/>
            <a:ext cx="94957" cy="910458"/>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3" name="CasellaDiTesto 12">
            <a:extLst>
              <a:ext uri="{FF2B5EF4-FFF2-40B4-BE49-F238E27FC236}">
                <a16:creationId xmlns:a16="http://schemas.microsoft.com/office/drawing/2014/main" id="{E324E741-CAA2-4F75-B259-0FAE27AA839D}"/>
              </a:ext>
            </a:extLst>
          </p:cNvPr>
          <p:cNvSpPr txBox="1"/>
          <p:nvPr/>
        </p:nvSpPr>
        <p:spPr>
          <a:xfrm>
            <a:off x="9098199" y="5845206"/>
            <a:ext cx="756745" cy="369332"/>
          </a:xfrm>
          <a:prstGeom prst="rect">
            <a:avLst/>
          </a:prstGeom>
          <a:noFill/>
        </p:spPr>
        <p:txBody>
          <a:bodyPr wrap="square" rtlCol="0">
            <a:spAutoFit/>
          </a:bodyPr>
          <a:lstStyle/>
          <a:p>
            <a:r>
              <a:rPr lang="it-IT" b="1" dirty="0"/>
              <a:t>SMKF</a:t>
            </a:r>
          </a:p>
        </p:txBody>
      </p:sp>
      <p:sp>
        <p:nvSpPr>
          <p:cNvPr id="14" name="CasellaDiTesto 13">
            <a:extLst>
              <a:ext uri="{FF2B5EF4-FFF2-40B4-BE49-F238E27FC236}">
                <a16:creationId xmlns:a16="http://schemas.microsoft.com/office/drawing/2014/main" id="{0DBB2E78-E095-451F-A145-F94BD6C3F80D}"/>
              </a:ext>
            </a:extLst>
          </p:cNvPr>
          <p:cNvSpPr txBox="1"/>
          <p:nvPr/>
        </p:nvSpPr>
        <p:spPr>
          <a:xfrm>
            <a:off x="8300546" y="4422419"/>
            <a:ext cx="1143000" cy="646331"/>
          </a:xfrm>
          <a:prstGeom prst="rect">
            <a:avLst/>
          </a:prstGeom>
          <a:noFill/>
          <a:ln>
            <a:solidFill>
              <a:srgbClr val="FF0000"/>
            </a:solidFill>
          </a:ln>
        </p:spPr>
        <p:txBody>
          <a:bodyPr wrap="square" rtlCol="0">
            <a:spAutoFit/>
          </a:bodyPr>
          <a:lstStyle/>
          <a:p>
            <a:r>
              <a:rPr lang="it-IT" dirty="0"/>
              <a:t>Afflusso di capitali</a:t>
            </a:r>
          </a:p>
        </p:txBody>
      </p:sp>
      <p:sp>
        <p:nvSpPr>
          <p:cNvPr id="15" name="CasellaDiTesto 14">
            <a:extLst>
              <a:ext uri="{FF2B5EF4-FFF2-40B4-BE49-F238E27FC236}">
                <a16:creationId xmlns:a16="http://schemas.microsoft.com/office/drawing/2014/main" id="{16F69AFA-5130-443D-9D87-C1D158E20C60}"/>
              </a:ext>
            </a:extLst>
          </p:cNvPr>
          <p:cNvSpPr txBox="1"/>
          <p:nvPr/>
        </p:nvSpPr>
        <p:spPr>
          <a:xfrm>
            <a:off x="8442438" y="5483779"/>
            <a:ext cx="914398" cy="369332"/>
          </a:xfrm>
          <a:prstGeom prst="rect">
            <a:avLst/>
          </a:prstGeom>
          <a:noFill/>
          <a:ln>
            <a:solidFill>
              <a:srgbClr val="FF0000"/>
            </a:solidFill>
          </a:ln>
        </p:spPr>
        <p:txBody>
          <a:bodyPr wrap="square" rtlCol="0">
            <a:spAutoFit/>
          </a:bodyPr>
          <a:lstStyle/>
          <a:p>
            <a:r>
              <a:rPr lang="it-IT" dirty="0"/>
              <a:t>-8073</a:t>
            </a:r>
          </a:p>
        </p:txBody>
      </p:sp>
      <p:cxnSp>
        <p:nvCxnSpPr>
          <p:cNvPr id="17" name="Connettore 2 16">
            <a:extLst>
              <a:ext uri="{FF2B5EF4-FFF2-40B4-BE49-F238E27FC236}">
                <a16:creationId xmlns:a16="http://schemas.microsoft.com/office/drawing/2014/main" id="{C8DA51BB-164F-49D7-B8F6-1099FFF52548}"/>
              </a:ext>
            </a:extLst>
          </p:cNvPr>
          <p:cNvCxnSpPr>
            <a:cxnSpLocks/>
          </p:cNvCxnSpPr>
          <p:nvPr/>
        </p:nvCxnSpPr>
        <p:spPr>
          <a:xfrm>
            <a:off x="8803726" y="5104222"/>
            <a:ext cx="0" cy="45328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CasellaDiTesto 20">
            <a:extLst>
              <a:ext uri="{FF2B5EF4-FFF2-40B4-BE49-F238E27FC236}">
                <a16:creationId xmlns:a16="http://schemas.microsoft.com/office/drawing/2014/main" id="{C9CEB872-B1B5-4069-81D7-FF2FCCC73DB1}"/>
              </a:ext>
            </a:extLst>
          </p:cNvPr>
          <p:cNvSpPr txBox="1"/>
          <p:nvPr/>
        </p:nvSpPr>
        <p:spPr>
          <a:xfrm>
            <a:off x="319977" y="4902657"/>
            <a:ext cx="630621" cy="276999"/>
          </a:xfrm>
          <a:prstGeom prst="rect">
            <a:avLst/>
          </a:prstGeom>
          <a:noFill/>
        </p:spPr>
        <p:txBody>
          <a:bodyPr wrap="square" rtlCol="0">
            <a:spAutoFit/>
          </a:bodyPr>
          <a:lstStyle/>
          <a:p>
            <a:r>
              <a:rPr lang="it-IT" sz="1200" b="1" dirty="0"/>
              <a:t>Saldo</a:t>
            </a:r>
          </a:p>
        </p:txBody>
      </p:sp>
      <p:sp>
        <p:nvSpPr>
          <p:cNvPr id="22" name="CasellaDiTesto 21">
            <a:extLst>
              <a:ext uri="{FF2B5EF4-FFF2-40B4-BE49-F238E27FC236}">
                <a16:creationId xmlns:a16="http://schemas.microsoft.com/office/drawing/2014/main" id="{376F194D-58F4-4889-A577-A49C60886257}"/>
              </a:ext>
            </a:extLst>
          </p:cNvPr>
          <p:cNvSpPr txBox="1"/>
          <p:nvPr/>
        </p:nvSpPr>
        <p:spPr>
          <a:xfrm>
            <a:off x="331439" y="4221585"/>
            <a:ext cx="630621" cy="276999"/>
          </a:xfrm>
          <a:prstGeom prst="rect">
            <a:avLst/>
          </a:prstGeom>
          <a:noFill/>
        </p:spPr>
        <p:txBody>
          <a:bodyPr wrap="square" rtlCol="0">
            <a:spAutoFit/>
          </a:bodyPr>
          <a:lstStyle/>
          <a:p>
            <a:r>
              <a:rPr lang="it-IT" sz="1200" b="1" dirty="0"/>
              <a:t>Saldo</a:t>
            </a:r>
          </a:p>
        </p:txBody>
      </p:sp>
      <p:sp>
        <p:nvSpPr>
          <p:cNvPr id="24" name="CasellaDiTesto 23">
            <a:extLst>
              <a:ext uri="{FF2B5EF4-FFF2-40B4-BE49-F238E27FC236}">
                <a16:creationId xmlns:a16="http://schemas.microsoft.com/office/drawing/2014/main" id="{E1FFBB00-2A0E-4FE9-B1EB-AD5F31848B0C}"/>
              </a:ext>
            </a:extLst>
          </p:cNvPr>
          <p:cNvSpPr txBox="1"/>
          <p:nvPr/>
        </p:nvSpPr>
        <p:spPr>
          <a:xfrm>
            <a:off x="8316309" y="6321872"/>
            <a:ext cx="3267405" cy="369332"/>
          </a:xfrm>
          <a:prstGeom prst="rect">
            <a:avLst/>
          </a:prstGeom>
          <a:noFill/>
        </p:spPr>
        <p:txBody>
          <a:bodyPr wrap="square" rtlCol="0">
            <a:spAutoFit/>
          </a:bodyPr>
          <a:lstStyle/>
          <a:p>
            <a:r>
              <a:rPr lang="it-IT" dirty="0"/>
              <a:t>-</a:t>
            </a:r>
            <a:r>
              <a:rPr lang="it-IT" b="1" dirty="0"/>
              <a:t>884</a:t>
            </a:r>
            <a:r>
              <a:rPr lang="it-IT" dirty="0"/>
              <a:t> +</a:t>
            </a:r>
            <a:r>
              <a:rPr lang="it-IT" b="1" dirty="0"/>
              <a:t>484</a:t>
            </a:r>
            <a:r>
              <a:rPr lang="it-IT" dirty="0"/>
              <a:t> -8073=</a:t>
            </a:r>
            <a:r>
              <a:rPr lang="it-IT" b="1" dirty="0"/>
              <a:t>875</a:t>
            </a:r>
            <a:r>
              <a:rPr lang="it-IT" dirty="0"/>
              <a:t>-(-6798)</a:t>
            </a:r>
          </a:p>
        </p:txBody>
      </p:sp>
      <p:sp>
        <p:nvSpPr>
          <p:cNvPr id="25" name="Parentesi graffa chiusa 24">
            <a:extLst>
              <a:ext uri="{FF2B5EF4-FFF2-40B4-BE49-F238E27FC236}">
                <a16:creationId xmlns:a16="http://schemas.microsoft.com/office/drawing/2014/main" id="{E2FCE488-7B09-47A5-9273-27FF05139EB7}"/>
              </a:ext>
            </a:extLst>
          </p:cNvPr>
          <p:cNvSpPr/>
          <p:nvPr/>
        </p:nvSpPr>
        <p:spPr>
          <a:xfrm rot="16200000">
            <a:off x="9319393" y="5859007"/>
            <a:ext cx="248307" cy="925728"/>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7" name="Callout: linea 26">
            <a:extLst>
              <a:ext uri="{FF2B5EF4-FFF2-40B4-BE49-F238E27FC236}">
                <a16:creationId xmlns:a16="http://schemas.microsoft.com/office/drawing/2014/main" id="{C45BE56E-AD7C-47EE-AB26-3FBFE9BC4831}"/>
              </a:ext>
            </a:extLst>
          </p:cNvPr>
          <p:cNvSpPr/>
          <p:nvPr/>
        </p:nvSpPr>
        <p:spPr>
          <a:xfrm>
            <a:off x="10624644" y="5068750"/>
            <a:ext cx="1353205" cy="784361"/>
          </a:xfrm>
          <a:prstGeom prst="borderCallout1">
            <a:avLst>
              <a:gd name="adj1" fmla="val 18750"/>
              <a:gd name="adj2" fmla="val -8333"/>
              <a:gd name="adj3" fmla="val 175914"/>
              <a:gd name="adj4" fmla="val -49725"/>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it-IT" sz="1600" dirty="0"/>
              <a:t>Saldo in pareggio a 7673</a:t>
            </a:r>
          </a:p>
        </p:txBody>
      </p:sp>
    </p:spTree>
    <p:extLst>
      <p:ext uri="{BB962C8B-B14F-4D97-AF65-F5344CB8AC3E}">
        <p14:creationId xmlns:p14="http://schemas.microsoft.com/office/powerpoint/2010/main" val="37361653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63E77E-A580-40EE-A9DD-892364C63968}"/>
              </a:ext>
            </a:extLst>
          </p:cNvPr>
          <p:cNvSpPr>
            <a:spLocks noGrp="1"/>
          </p:cNvSpPr>
          <p:nvPr>
            <p:ph type="title"/>
          </p:nvPr>
        </p:nvSpPr>
        <p:spPr/>
        <p:txBody>
          <a:bodyPr/>
          <a:lstStyle/>
          <a:p>
            <a:r>
              <a:rPr lang="it-IT" dirty="0"/>
              <a:t>Una precisazione e un riassunto</a:t>
            </a:r>
          </a:p>
        </p:txBody>
      </p:sp>
      <p:sp>
        <p:nvSpPr>
          <p:cNvPr id="3" name="Segnaposto contenuto 2">
            <a:extLst>
              <a:ext uri="{FF2B5EF4-FFF2-40B4-BE49-F238E27FC236}">
                <a16:creationId xmlns:a16="http://schemas.microsoft.com/office/drawing/2014/main" id="{C46B2766-CA20-4579-BD3E-5469C35E2AB5}"/>
              </a:ext>
            </a:extLst>
          </p:cNvPr>
          <p:cNvSpPr>
            <a:spLocks noGrp="1"/>
          </p:cNvSpPr>
          <p:nvPr>
            <p:ph idx="1"/>
          </p:nvPr>
        </p:nvSpPr>
        <p:spPr/>
        <p:txBody>
          <a:bodyPr>
            <a:normAutofit fontScale="77500" lnSpcReduction="20000"/>
          </a:bodyPr>
          <a:lstStyle/>
          <a:p>
            <a:r>
              <a:rPr lang="it-IT" dirty="0"/>
              <a:t>Abbiamo già visto come i cambi fissi non permettano di attuare una politica monetaria indipendente e la libera circolazione dei capitali (ricordate il trilemma di </a:t>
            </a:r>
            <a:r>
              <a:rPr lang="it-IT" dirty="0" err="1"/>
              <a:t>Mundell</a:t>
            </a:r>
            <a:r>
              <a:rPr lang="it-IT" dirty="0"/>
              <a:t>-Fleming), non abbiamo però ricordato il ruolo del tasso di cambio:</a:t>
            </a:r>
          </a:p>
          <a:p>
            <a:r>
              <a:rPr lang="it-IT" dirty="0"/>
              <a:t>Che indica la quantità di valuta estera necessaria per acquistare una unità di valuta nazionale (</a:t>
            </a:r>
            <a:r>
              <a:rPr lang="it-IT" b="1" dirty="0"/>
              <a:t>certo per incerto</a:t>
            </a:r>
            <a:r>
              <a:rPr lang="it-IT" dirty="0"/>
              <a:t>). Ad esempio:</a:t>
            </a:r>
          </a:p>
          <a:p>
            <a:pPr marL="0" indent="0" algn="ctr">
              <a:buNone/>
            </a:pPr>
            <a:r>
              <a:rPr lang="it-IT" dirty="0">
                <a:solidFill>
                  <a:srgbClr val="FF0000"/>
                </a:solidFill>
              </a:rPr>
              <a:t>𝑒</a:t>
            </a:r>
            <a:r>
              <a:rPr lang="it-IT" baseline="-25000" dirty="0">
                <a:solidFill>
                  <a:srgbClr val="FF0000"/>
                </a:solidFill>
              </a:rPr>
              <a:t>€⁄$</a:t>
            </a:r>
            <a:r>
              <a:rPr lang="it-IT" dirty="0">
                <a:solidFill>
                  <a:srgbClr val="FF0000"/>
                </a:solidFill>
              </a:rPr>
              <a:t> =1.10495 </a:t>
            </a:r>
            <a:r>
              <a:rPr lang="it-IT" dirty="0"/>
              <a:t>(</a:t>
            </a:r>
            <a:r>
              <a:rPr lang="it-IT" dirty="0">
                <a:hlinkClick r:id="rId2"/>
              </a:rPr>
              <a:t>data</a:t>
            </a:r>
            <a:r>
              <a:rPr lang="it-IT" dirty="0"/>
              <a:t> 8/05/2023)</a:t>
            </a:r>
          </a:p>
          <a:p>
            <a:r>
              <a:rPr lang="it-IT" dirty="0"/>
              <a:t>Vuol dire che occorrono 1,105 dollari per acquistare un euro.</a:t>
            </a:r>
          </a:p>
          <a:p>
            <a:r>
              <a:rPr lang="it-IT" dirty="0"/>
              <a:t>Un aumento del tasso di cambio indica un </a:t>
            </a:r>
            <a:r>
              <a:rPr lang="it-IT" dirty="0">
                <a:solidFill>
                  <a:srgbClr val="FF0000"/>
                </a:solidFill>
              </a:rPr>
              <a:t>apprezzamento</a:t>
            </a:r>
            <a:r>
              <a:rPr lang="it-IT" dirty="0"/>
              <a:t> della moneta nazionale.</a:t>
            </a:r>
          </a:p>
          <a:p>
            <a:r>
              <a:rPr lang="it-IT" dirty="0"/>
              <a:t>Ad esempio se il tasso di cambio passa a 1,15 occorrono più dollari per acquistare un euro, l’euro «vale» di più in termini di dollaro.</a:t>
            </a:r>
          </a:p>
          <a:p>
            <a:r>
              <a:rPr lang="it-IT" dirty="0"/>
              <a:t>Una riduzione del tasso di cambio indica un </a:t>
            </a:r>
            <a:r>
              <a:rPr lang="it-IT" dirty="0">
                <a:solidFill>
                  <a:srgbClr val="FF0000"/>
                </a:solidFill>
              </a:rPr>
              <a:t>deprezzamento</a:t>
            </a:r>
            <a:r>
              <a:rPr lang="it-IT" dirty="0"/>
              <a:t> della moneta nazionale.</a:t>
            </a:r>
          </a:p>
          <a:p>
            <a:r>
              <a:rPr lang="it-IT" dirty="0"/>
              <a:t>Si parla, invece, di </a:t>
            </a:r>
            <a:r>
              <a:rPr lang="it-IT" dirty="0">
                <a:solidFill>
                  <a:srgbClr val="FF0000"/>
                </a:solidFill>
              </a:rPr>
              <a:t>rivalutazione o svalutazione </a:t>
            </a:r>
            <a:r>
              <a:rPr lang="it-IT" dirty="0"/>
              <a:t>quando l’aumento del tasso di cambio o la sua riduzione sono determinati da </a:t>
            </a:r>
            <a:r>
              <a:rPr lang="it-IT" dirty="0">
                <a:solidFill>
                  <a:srgbClr val="FF0000"/>
                </a:solidFill>
              </a:rPr>
              <a:t>decisioni dei policy </a:t>
            </a:r>
            <a:r>
              <a:rPr lang="it-IT" dirty="0" err="1">
                <a:solidFill>
                  <a:srgbClr val="FF0000"/>
                </a:solidFill>
              </a:rPr>
              <a:t>makers</a:t>
            </a:r>
            <a:r>
              <a:rPr lang="it-IT" dirty="0"/>
              <a:t> e questo avviene con i cambi fissi.</a:t>
            </a:r>
          </a:p>
        </p:txBody>
      </p:sp>
      <p:sp>
        <p:nvSpPr>
          <p:cNvPr id="4" name="Segnaposto numero diapositiva 3">
            <a:extLst>
              <a:ext uri="{FF2B5EF4-FFF2-40B4-BE49-F238E27FC236}">
                <a16:creationId xmlns:a16="http://schemas.microsoft.com/office/drawing/2014/main" id="{35D85CBB-55C5-4D7A-8212-131EB5989DD0}"/>
              </a:ext>
            </a:extLst>
          </p:cNvPr>
          <p:cNvSpPr>
            <a:spLocks noGrp="1"/>
          </p:cNvSpPr>
          <p:nvPr>
            <p:ph type="sldNum" sz="quarter" idx="12"/>
          </p:nvPr>
        </p:nvSpPr>
        <p:spPr/>
        <p:txBody>
          <a:bodyPr/>
          <a:lstStyle/>
          <a:p>
            <a:fld id="{5BE346A1-DB03-4F8F-90BA-1CC82BDA6D99}" type="slidenum">
              <a:rPr lang="it-IT" smtClean="0"/>
              <a:t>36</a:t>
            </a:fld>
            <a:endParaRPr lang="it-IT"/>
          </a:p>
        </p:txBody>
      </p:sp>
    </p:spTree>
    <p:extLst>
      <p:ext uri="{BB962C8B-B14F-4D97-AF65-F5344CB8AC3E}">
        <p14:creationId xmlns:p14="http://schemas.microsoft.com/office/powerpoint/2010/main" val="1510802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3635C6-1619-43AB-BC01-AFEAED97FD0C}"/>
              </a:ext>
            </a:extLst>
          </p:cNvPr>
          <p:cNvSpPr>
            <a:spLocks noGrp="1"/>
          </p:cNvSpPr>
          <p:nvPr>
            <p:ph type="title"/>
          </p:nvPr>
        </p:nvSpPr>
        <p:spPr/>
        <p:txBody>
          <a:bodyPr/>
          <a:lstStyle/>
          <a:p>
            <a:r>
              <a:rPr lang="it-IT" dirty="0"/>
              <a:t>Una precisazione e un riassunto</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9AB857D2-B8FE-4869-BC14-81936081DB00}"/>
                  </a:ext>
                </a:extLst>
              </p:cNvPr>
              <p:cNvSpPr>
                <a:spLocks noGrp="1"/>
              </p:cNvSpPr>
              <p:nvPr>
                <p:ph idx="1"/>
              </p:nvPr>
            </p:nvSpPr>
            <p:spPr/>
            <p:txBody>
              <a:bodyPr>
                <a:normAutofit fontScale="92500" lnSpcReduction="20000"/>
              </a:bodyPr>
              <a:lstStyle/>
              <a:p>
                <a:r>
                  <a:rPr lang="it-IT" dirty="0"/>
                  <a:t>Le diverse </a:t>
                </a:r>
                <a:r>
                  <a:rPr lang="it-IT" u="sng" dirty="0"/>
                  <a:t>tipologie del Tasso di Cambio</a:t>
                </a:r>
              </a:p>
              <a:p>
                <a:r>
                  <a:rPr lang="it-IT" dirty="0">
                    <a:solidFill>
                      <a:srgbClr val="FF0000"/>
                    </a:solidFill>
                  </a:rPr>
                  <a:t>Tasso di cambio nominale effettivo</a:t>
                </a:r>
                <a:r>
                  <a:rPr lang="it-IT" dirty="0"/>
                  <a:t>: </a:t>
                </a:r>
                <a14:m>
                  <m:oMath xmlns:m="http://schemas.openxmlformats.org/officeDocument/2006/math">
                    <m:sSup>
                      <m:sSupPr>
                        <m:ctrlPr>
                          <a:rPr lang="it-IT" i="1" smtClean="0">
                            <a:latin typeface="Cambria Math" panose="02040503050406030204" pitchFamily="18" charset="0"/>
                          </a:rPr>
                        </m:ctrlPr>
                      </m:sSupPr>
                      <m:e>
                        <m:r>
                          <a:rPr lang="it-IT" b="0" i="1" smtClean="0">
                            <a:latin typeface="Cambria Math" panose="02040503050406030204" pitchFamily="18" charset="0"/>
                          </a:rPr>
                          <m:t>𝑒</m:t>
                        </m:r>
                      </m:e>
                      <m:sup>
                        <m:r>
                          <a:rPr lang="it-IT" b="0" i="1" smtClean="0">
                            <a:latin typeface="Cambria Math" panose="02040503050406030204" pitchFamily="18" charset="0"/>
                          </a:rPr>
                          <m:t>𝑒𝑓𝑓</m:t>
                        </m:r>
                      </m:sup>
                    </m:sSup>
                    <m:r>
                      <a:rPr lang="it-IT" b="0" i="1" smtClean="0">
                        <a:latin typeface="Cambria Math" panose="02040503050406030204" pitchFamily="18" charset="0"/>
                      </a:rPr>
                      <m:t>=</m:t>
                    </m:r>
                    <m:nary>
                      <m:naryPr>
                        <m:chr m:val="∑"/>
                        <m:ctrlPr>
                          <a:rPr lang="it-IT" b="0" i="1" smtClean="0">
                            <a:latin typeface="Cambria Math" panose="02040503050406030204" pitchFamily="18" charset="0"/>
                          </a:rPr>
                        </m:ctrlPr>
                      </m:naryPr>
                      <m:sub>
                        <m:r>
                          <m:rPr>
                            <m:brk m:alnAt="23"/>
                          </m:rPr>
                          <a:rPr lang="it-IT" b="0" i="1" smtClean="0">
                            <a:latin typeface="Cambria Math" panose="02040503050406030204" pitchFamily="18" charset="0"/>
                          </a:rPr>
                          <m:t>𝑖</m:t>
                        </m:r>
                        <m:r>
                          <a:rPr lang="it-IT" b="0" i="1" smtClean="0">
                            <a:latin typeface="Cambria Math" panose="02040503050406030204" pitchFamily="18" charset="0"/>
                          </a:rPr>
                          <m:t>=</m:t>
                        </m:r>
                        <m:r>
                          <a:rPr lang="it-IT" b="0" i="1" smtClean="0">
                            <a:latin typeface="Cambria Math" panose="02040503050406030204" pitchFamily="18" charset="0"/>
                          </a:rPr>
                          <m:t>𝐷</m:t>
                        </m:r>
                      </m:sub>
                      <m:sup>
                        <m:r>
                          <a:rPr lang="it-IT" b="0" i="1" smtClean="0">
                            <a:latin typeface="Cambria Math" panose="02040503050406030204" pitchFamily="18" charset="0"/>
                          </a:rPr>
                          <m:t>𝑁</m:t>
                        </m:r>
                      </m:sup>
                      <m:e>
                        <m:sSub>
                          <m:sSubPr>
                            <m:ctrlPr>
                              <a:rPr lang="it-IT" b="0" i="1" smtClean="0">
                                <a:latin typeface="Cambria Math" panose="02040503050406030204" pitchFamily="18" charset="0"/>
                              </a:rPr>
                            </m:ctrlPr>
                          </m:sSubPr>
                          <m:e>
                            <m:r>
                              <a:rPr lang="it-IT" b="0" i="1" smtClean="0">
                                <a:latin typeface="Cambria Math" panose="02040503050406030204" pitchFamily="18" charset="0"/>
                              </a:rPr>
                              <m:t>𝑒</m:t>
                            </m:r>
                          </m:e>
                          <m:sub>
                            <m:r>
                              <a:rPr lang="it-IT" b="0" i="1" smtClean="0">
                                <a:latin typeface="Cambria Math" panose="02040503050406030204" pitchFamily="18" charset="0"/>
                              </a:rPr>
                              <m:t>𝑖</m:t>
                            </m:r>
                          </m:sub>
                        </m:sSub>
                        <m:r>
                          <a:rPr lang="it-IT" b="0" i="1" smtClean="0">
                            <a:latin typeface="Cambria Math" panose="02040503050406030204" pitchFamily="18" charset="0"/>
                            <a:ea typeface="Cambria Math" panose="02040503050406030204" pitchFamily="18" charset="0"/>
                          </a:rPr>
                          <m:t>×</m:t>
                        </m:r>
                        <m:sSub>
                          <m:sSubPr>
                            <m:ctrlPr>
                              <a:rPr lang="it-IT" b="0" i="1" smtClean="0">
                                <a:latin typeface="Cambria Math" panose="02040503050406030204" pitchFamily="18" charset="0"/>
                                <a:ea typeface="Cambria Math" panose="02040503050406030204" pitchFamily="18" charset="0"/>
                              </a:rPr>
                            </m:ctrlPr>
                          </m:sSubPr>
                          <m:e>
                            <m:r>
                              <a:rPr lang="it-IT" b="0" i="1" smtClean="0">
                                <a:latin typeface="Cambria Math" panose="02040503050406030204" pitchFamily="18" charset="0"/>
                                <a:ea typeface="Cambria Math" panose="02040503050406030204" pitchFamily="18" charset="0"/>
                              </a:rPr>
                              <m:t>𝜔</m:t>
                            </m:r>
                          </m:e>
                          <m:sub>
                            <m:r>
                              <a:rPr lang="it-IT" b="0" i="1" smtClean="0">
                                <a:latin typeface="Cambria Math" panose="02040503050406030204" pitchFamily="18" charset="0"/>
                                <a:ea typeface="Cambria Math" panose="02040503050406030204" pitchFamily="18" charset="0"/>
                              </a:rPr>
                              <m:t>𝑖</m:t>
                            </m:r>
                          </m:sub>
                        </m:sSub>
                        <m:r>
                          <a:rPr lang="it-IT" b="0" i="1" smtClean="0">
                            <a:latin typeface="Cambria Math" panose="02040503050406030204" pitchFamily="18" charset="0"/>
                            <a:ea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𝑒</m:t>
                            </m:r>
                          </m:e>
                          <m:sub>
                            <m:r>
                              <a:rPr lang="it-IT" b="0" i="1" smtClean="0">
                                <a:latin typeface="Cambria Math" panose="02040503050406030204" pitchFamily="18" charset="0"/>
                              </a:rPr>
                              <m:t>𝐷</m:t>
                            </m:r>
                          </m:sub>
                        </m:sSub>
                        <m:r>
                          <a:rPr lang="it-IT" i="1">
                            <a:latin typeface="Cambria Math" panose="02040503050406030204" pitchFamily="18" charset="0"/>
                            <a:ea typeface="Cambria Math" panose="02040503050406030204" pitchFamily="18" charset="0"/>
                          </a:rPr>
                          <m:t>×</m:t>
                        </m:r>
                        <m:sSub>
                          <m:sSubPr>
                            <m:ctrlPr>
                              <a:rPr lang="it-IT" i="1">
                                <a:latin typeface="Cambria Math" panose="02040503050406030204" pitchFamily="18" charset="0"/>
                                <a:ea typeface="Cambria Math" panose="02040503050406030204" pitchFamily="18" charset="0"/>
                              </a:rPr>
                            </m:ctrlPr>
                          </m:sSubPr>
                          <m:e>
                            <m:r>
                              <a:rPr lang="it-IT" i="1">
                                <a:latin typeface="Cambria Math" panose="02040503050406030204" pitchFamily="18" charset="0"/>
                                <a:ea typeface="Cambria Math" panose="02040503050406030204" pitchFamily="18" charset="0"/>
                              </a:rPr>
                              <m:t>𝜔</m:t>
                            </m:r>
                          </m:e>
                          <m:sub>
                            <m:r>
                              <a:rPr lang="it-IT" b="0" i="1" smtClean="0">
                                <a:latin typeface="Cambria Math" panose="02040503050406030204" pitchFamily="18" charset="0"/>
                                <a:ea typeface="Cambria Math" panose="02040503050406030204" pitchFamily="18" charset="0"/>
                              </a:rPr>
                              <m:t>𝐷</m:t>
                            </m:r>
                          </m:sub>
                        </m:sSub>
                      </m:e>
                    </m:nary>
                    <m:r>
                      <a:rPr lang="it-IT" b="0" i="1" smtClean="0">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𝑒</m:t>
                        </m:r>
                      </m:e>
                      <m:sub>
                        <m:r>
                          <a:rPr lang="it-IT" b="0" i="1" smtClean="0">
                            <a:latin typeface="Cambria Math" panose="02040503050406030204" pitchFamily="18" charset="0"/>
                          </a:rPr>
                          <m:t>𝐹</m:t>
                        </m:r>
                        <m:r>
                          <a:rPr lang="it-IT" b="0" i="1" smtClean="0">
                            <a:latin typeface="Cambria Math" panose="02040503050406030204" pitchFamily="18" charset="0"/>
                          </a:rPr>
                          <m:t>1</m:t>
                        </m:r>
                      </m:sub>
                    </m:sSub>
                    <m:r>
                      <a:rPr lang="it-IT" i="1">
                        <a:latin typeface="Cambria Math" panose="02040503050406030204" pitchFamily="18" charset="0"/>
                        <a:ea typeface="Cambria Math" panose="02040503050406030204" pitchFamily="18" charset="0"/>
                      </a:rPr>
                      <m:t>×</m:t>
                    </m:r>
                    <m:sSub>
                      <m:sSubPr>
                        <m:ctrlPr>
                          <a:rPr lang="it-IT" i="1">
                            <a:latin typeface="Cambria Math" panose="02040503050406030204" pitchFamily="18" charset="0"/>
                            <a:ea typeface="Cambria Math" panose="02040503050406030204" pitchFamily="18" charset="0"/>
                          </a:rPr>
                        </m:ctrlPr>
                      </m:sSubPr>
                      <m:e>
                        <m:r>
                          <a:rPr lang="it-IT" i="1">
                            <a:latin typeface="Cambria Math" panose="02040503050406030204" pitchFamily="18" charset="0"/>
                            <a:ea typeface="Cambria Math" panose="02040503050406030204" pitchFamily="18" charset="0"/>
                          </a:rPr>
                          <m:t>𝜔</m:t>
                        </m:r>
                      </m:e>
                      <m:sub>
                        <m:r>
                          <a:rPr lang="it-IT" b="0" i="1" smtClean="0">
                            <a:latin typeface="Cambria Math" panose="02040503050406030204" pitchFamily="18" charset="0"/>
                            <a:ea typeface="Cambria Math" panose="02040503050406030204" pitchFamily="18" charset="0"/>
                          </a:rPr>
                          <m:t>𝐹</m:t>
                        </m:r>
                        <m:r>
                          <a:rPr lang="it-IT" b="0" i="1" smtClean="0">
                            <a:latin typeface="Cambria Math" panose="02040503050406030204" pitchFamily="18" charset="0"/>
                            <a:ea typeface="Cambria Math" panose="02040503050406030204" pitchFamily="18" charset="0"/>
                          </a:rPr>
                          <m:t>1</m:t>
                        </m:r>
                      </m:sub>
                    </m:sSub>
                  </m:oMath>
                </a14:m>
                <a:r>
                  <a:rPr lang="it-IT" dirty="0"/>
                  <a:t>+…+ </a:t>
                </a:r>
                <a14:m>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𝑒</m:t>
                        </m:r>
                      </m:e>
                      <m:sub>
                        <m:r>
                          <a:rPr lang="it-IT" b="0" i="1" smtClean="0">
                            <a:latin typeface="Cambria Math" panose="02040503050406030204" pitchFamily="18" charset="0"/>
                          </a:rPr>
                          <m:t>𝐹𝑁</m:t>
                        </m:r>
                      </m:sub>
                    </m:sSub>
                    <m:r>
                      <a:rPr lang="it-IT" i="1">
                        <a:latin typeface="Cambria Math" panose="02040503050406030204" pitchFamily="18" charset="0"/>
                        <a:ea typeface="Cambria Math" panose="02040503050406030204" pitchFamily="18" charset="0"/>
                      </a:rPr>
                      <m:t>×</m:t>
                    </m:r>
                    <m:sSub>
                      <m:sSubPr>
                        <m:ctrlPr>
                          <a:rPr lang="it-IT" i="1">
                            <a:latin typeface="Cambria Math" panose="02040503050406030204" pitchFamily="18" charset="0"/>
                            <a:ea typeface="Cambria Math" panose="02040503050406030204" pitchFamily="18" charset="0"/>
                          </a:rPr>
                        </m:ctrlPr>
                      </m:sSubPr>
                      <m:e>
                        <m:r>
                          <a:rPr lang="it-IT" i="1">
                            <a:latin typeface="Cambria Math" panose="02040503050406030204" pitchFamily="18" charset="0"/>
                            <a:ea typeface="Cambria Math" panose="02040503050406030204" pitchFamily="18" charset="0"/>
                          </a:rPr>
                          <m:t>𝜔</m:t>
                        </m:r>
                      </m:e>
                      <m:sub>
                        <m:r>
                          <a:rPr lang="it-IT" b="0" i="1" smtClean="0">
                            <a:latin typeface="Cambria Math" panose="02040503050406030204" pitchFamily="18" charset="0"/>
                            <a:ea typeface="Cambria Math" panose="02040503050406030204" pitchFamily="18" charset="0"/>
                          </a:rPr>
                          <m:t>𝐹𝑁</m:t>
                        </m:r>
                      </m:sub>
                    </m:sSub>
                  </m:oMath>
                </a14:m>
                <a:endParaRPr lang="it-IT" dirty="0"/>
              </a:p>
              <a:p>
                <a:r>
                  <a:rPr lang="it-IT" dirty="0"/>
                  <a:t>dove 𝑒</a:t>
                </a:r>
                <a:r>
                  <a:rPr lang="it-IT" baseline="-25000" dirty="0"/>
                  <a:t>i</a:t>
                </a:r>
                <a:r>
                  <a:rPr lang="it-IT" dirty="0"/>
                  <a:t> è il tasso di cambio nominale bilaterale con il paese i, mentre 𝜔</a:t>
                </a:r>
                <a:r>
                  <a:rPr lang="it-IT" baseline="-25000" dirty="0"/>
                  <a:t>i</a:t>
                </a:r>
                <a:r>
                  <a:rPr lang="it-IT" dirty="0"/>
                  <a:t> sono i pesi attributi ai singoli paesi che «misurano» la rilevanza commerciale degli stessi (</a:t>
                </a:r>
                <a:r>
                  <a:rPr lang="it-IT" dirty="0">
                    <a:hlinkClick r:id="rId2"/>
                  </a:rPr>
                  <a:t>bollettino BCE</a:t>
                </a:r>
                <a:r>
                  <a:rPr lang="it-IT" dirty="0"/>
                  <a:t>, pp. 38-39).</a:t>
                </a:r>
              </a:p>
              <a:p>
                <a:r>
                  <a:rPr lang="it-IT" dirty="0">
                    <a:solidFill>
                      <a:srgbClr val="FF0000"/>
                    </a:solidFill>
                  </a:rPr>
                  <a:t>Tasso di cambio bilaterale reale</a:t>
                </a:r>
                <a:r>
                  <a:rPr lang="it-IT" dirty="0"/>
                  <a:t>: </a:t>
                </a:r>
                <a14:m>
                  <m:oMath xmlns:m="http://schemas.openxmlformats.org/officeDocument/2006/math">
                    <m:sSubSup>
                      <m:sSubSupPr>
                        <m:ctrlPr>
                          <a:rPr lang="it-IT" i="1" smtClean="0">
                            <a:latin typeface="Cambria Math" panose="02040503050406030204" pitchFamily="18" charset="0"/>
                          </a:rPr>
                        </m:ctrlPr>
                      </m:sSubSupPr>
                      <m:e>
                        <m:r>
                          <a:rPr lang="it-IT" b="0" i="1" smtClean="0">
                            <a:latin typeface="Cambria Math" panose="02040503050406030204" pitchFamily="18" charset="0"/>
                          </a:rPr>
                          <m:t>𝑒</m:t>
                        </m:r>
                      </m:e>
                      <m:sub>
                        <m:r>
                          <a:rPr lang="it-IT" b="0" i="1" smtClean="0">
                            <a:latin typeface="Cambria Math" panose="02040503050406030204" pitchFamily="18" charset="0"/>
                          </a:rPr>
                          <m:t>𝐷</m:t>
                        </m:r>
                        <m:r>
                          <a:rPr lang="it-IT" b="0" i="1" smtClean="0">
                            <a:latin typeface="Cambria Math" panose="02040503050406030204" pitchFamily="18" charset="0"/>
                          </a:rPr>
                          <m:t>/</m:t>
                        </m:r>
                        <m:r>
                          <a:rPr lang="it-IT" b="0" i="1" smtClean="0">
                            <a:latin typeface="Cambria Math" panose="02040503050406030204" pitchFamily="18" charset="0"/>
                          </a:rPr>
                          <m:t>𝐹</m:t>
                        </m:r>
                      </m:sub>
                      <m:sup>
                        <m:r>
                          <a:rPr lang="it-IT" b="0" i="1" smtClean="0">
                            <a:latin typeface="Cambria Math" panose="02040503050406030204" pitchFamily="18" charset="0"/>
                          </a:rPr>
                          <m:t>𝑟𝑒𝑎𝑙𝑒</m:t>
                        </m:r>
                      </m:sup>
                    </m:sSubSup>
                    <m:r>
                      <a:rPr lang="it-IT" b="0" i="1" smtClean="0">
                        <a:latin typeface="Cambria Math" panose="02040503050406030204" pitchFamily="18" charset="0"/>
                      </a:rPr>
                      <m:t>=</m:t>
                    </m:r>
                    <m:f>
                      <m:fPr>
                        <m:ctrlPr>
                          <a:rPr lang="it-IT" b="0" i="1" smtClean="0">
                            <a:latin typeface="Cambria Math" panose="02040503050406030204" pitchFamily="18" charset="0"/>
                          </a:rPr>
                        </m:ctrlPr>
                      </m:fPr>
                      <m:num>
                        <m:r>
                          <a:rPr lang="it-IT" b="0" i="1" smtClean="0">
                            <a:latin typeface="Cambria Math" panose="02040503050406030204" pitchFamily="18" charset="0"/>
                          </a:rPr>
                          <m:t>𝑒</m:t>
                        </m:r>
                        <m:r>
                          <a:rPr lang="it-IT" b="0" i="1" smtClean="0">
                            <a:latin typeface="Cambria Math" panose="02040503050406030204" pitchFamily="18" charset="0"/>
                            <a:ea typeface="Cambria Math" panose="02040503050406030204" pitchFamily="18" charset="0"/>
                          </a:rPr>
                          <m:t>×</m:t>
                        </m:r>
                        <m:sSup>
                          <m:sSupPr>
                            <m:ctrlPr>
                              <a:rPr lang="it-IT" b="0"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𝑃</m:t>
                            </m:r>
                          </m:e>
                          <m:sup>
                            <m:r>
                              <a:rPr lang="it-IT" b="0" i="1" smtClean="0">
                                <a:latin typeface="Cambria Math" panose="02040503050406030204" pitchFamily="18" charset="0"/>
                                <a:ea typeface="Cambria Math" panose="02040503050406030204" pitchFamily="18" charset="0"/>
                              </a:rPr>
                              <m:t>𝐷</m:t>
                            </m:r>
                          </m:sup>
                        </m:sSup>
                      </m:num>
                      <m:den>
                        <m:sSup>
                          <m:sSupPr>
                            <m:ctrlPr>
                              <a:rPr lang="it-IT" b="0" i="1" smtClean="0">
                                <a:latin typeface="Cambria Math" panose="02040503050406030204" pitchFamily="18" charset="0"/>
                              </a:rPr>
                            </m:ctrlPr>
                          </m:sSupPr>
                          <m:e>
                            <m:r>
                              <a:rPr lang="it-IT" b="0" i="1" smtClean="0">
                                <a:latin typeface="Cambria Math" panose="02040503050406030204" pitchFamily="18" charset="0"/>
                              </a:rPr>
                              <m:t>𝑃</m:t>
                            </m:r>
                          </m:e>
                          <m:sup>
                            <m:r>
                              <a:rPr lang="it-IT" b="0" i="1" smtClean="0">
                                <a:latin typeface="Cambria Math" panose="02040503050406030204" pitchFamily="18" charset="0"/>
                              </a:rPr>
                              <m:t>𝐹</m:t>
                            </m:r>
                          </m:sup>
                        </m:sSup>
                      </m:den>
                    </m:f>
                  </m:oMath>
                </a14:m>
                <a:endParaRPr lang="it-IT" dirty="0"/>
              </a:p>
              <a:p>
                <a:r>
                  <a:rPr lang="it-IT" dirty="0"/>
                  <a:t>dove 𝑒 è il tasso di cambio nominale bilaterale, 𝑃</a:t>
                </a:r>
                <a:r>
                  <a:rPr lang="it-IT" baseline="30000" dirty="0"/>
                  <a:t>D</a:t>
                </a:r>
                <a:r>
                  <a:rPr lang="it-IT" dirty="0"/>
                  <a:t> e 𝑃</a:t>
                </a:r>
                <a:r>
                  <a:rPr lang="it-IT" baseline="30000" dirty="0"/>
                  <a:t>F</a:t>
                </a:r>
                <a:r>
                  <a:rPr lang="it-IT" dirty="0"/>
                  <a:t> sono gli indici dei prezzi, rispettivamente, del proprio paese ed estero.</a:t>
                </a:r>
              </a:p>
              <a:p>
                <a:r>
                  <a:rPr lang="it-IT" dirty="0">
                    <a:solidFill>
                      <a:srgbClr val="FF0000"/>
                    </a:solidFill>
                  </a:rPr>
                  <a:t>Tasso di cambio reale effettivo</a:t>
                </a:r>
                <a:r>
                  <a:rPr lang="it-IT" dirty="0"/>
                  <a:t>: </a:t>
                </a:r>
                <a14:m>
                  <m:oMath xmlns:m="http://schemas.openxmlformats.org/officeDocument/2006/math">
                    <m:sSubSup>
                      <m:sSubSupPr>
                        <m:ctrlPr>
                          <a:rPr lang="it-IT" i="1" smtClean="0">
                            <a:latin typeface="Cambria Math" panose="02040503050406030204" pitchFamily="18" charset="0"/>
                          </a:rPr>
                        </m:ctrlPr>
                      </m:sSubSupPr>
                      <m:e>
                        <m:r>
                          <a:rPr lang="it-IT" b="0" i="1" smtClean="0">
                            <a:latin typeface="Cambria Math" panose="02040503050406030204" pitchFamily="18" charset="0"/>
                          </a:rPr>
                          <m:t>𝑒</m:t>
                        </m:r>
                      </m:e>
                      <m:sub>
                        <m:r>
                          <a:rPr lang="it-IT" b="0" i="1" smtClean="0">
                            <a:latin typeface="Cambria Math" panose="02040503050406030204" pitchFamily="18" charset="0"/>
                          </a:rPr>
                          <m:t>𝐷</m:t>
                        </m:r>
                        <m:r>
                          <a:rPr lang="it-IT" b="0" i="1" smtClean="0">
                            <a:latin typeface="Cambria Math" panose="02040503050406030204" pitchFamily="18" charset="0"/>
                          </a:rPr>
                          <m:t>/</m:t>
                        </m:r>
                        <m:r>
                          <a:rPr lang="it-IT" b="0" i="1" smtClean="0">
                            <a:latin typeface="Cambria Math" panose="02040503050406030204" pitchFamily="18" charset="0"/>
                          </a:rPr>
                          <m:t>𝐹</m:t>
                        </m:r>
                      </m:sub>
                      <m:sup>
                        <m:r>
                          <a:rPr lang="it-IT" b="0" i="1" smtClean="0">
                            <a:latin typeface="Cambria Math" panose="02040503050406030204" pitchFamily="18" charset="0"/>
                          </a:rPr>
                          <m:t>𝑟𝑒𝑎𝑙𝑒</m:t>
                        </m:r>
                        <m:r>
                          <a:rPr lang="it-IT" b="0" i="1" smtClean="0">
                            <a:latin typeface="Cambria Math" panose="02040503050406030204" pitchFamily="18" charset="0"/>
                          </a:rPr>
                          <m:t> </m:t>
                        </m:r>
                        <m:r>
                          <a:rPr lang="it-IT" b="0" i="1" smtClean="0">
                            <a:latin typeface="Cambria Math" panose="02040503050406030204" pitchFamily="18" charset="0"/>
                          </a:rPr>
                          <m:t>𝑒𝑓𝑓</m:t>
                        </m:r>
                        <m:r>
                          <a:rPr lang="it-IT" b="0" i="1" smtClean="0">
                            <a:latin typeface="Cambria Math" panose="02040503050406030204" pitchFamily="18" charset="0"/>
                          </a:rPr>
                          <m:t>.</m:t>
                        </m:r>
                      </m:sup>
                    </m:sSubSup>
                    <m:r>
                      <a:rPr lang="it-IT" b="0" i="1" smtClean="0">
                        <a:latin typeface="Cambria Math" panose="02040503050406030204" pitchFamily="18" charset="0"/>
                      </a:rPr>
                      <m:t>=</m:t>
                    </m:r>
                    <m:f>
                      <m:fPr>
                        <m:ctrlPr>
                          <a:rPr lang="it-IT" b="0" i="1" smtClean="0">
                            <a:latin typeface="Cambria Math" panose="02040503050406030204" pitchFamily="18" charset="0"/>
                          </a:rPr>
                        </m:ctrlPr>
                      </m:fPr>
                      <m:num>
                        <m:sSup>
                          <m:sSupPr>
                            <m:ctrlPr>
                              <a:rPr lang="it-IT" b="0" i="1" smtClean="0">
                                <a:latin typeface="Cambria Math" panose="02040503050406030204" pitchFamily="18" charset="0"/>
                              </a:rPr>
                            </m:ctrlPr>
                          </m:sSupPr>
                          <m:e>
                            <m:r>
                              <a:rPr lang="it-IT" b="0" i="1" smtClean="0">
                                <a:latin typeface="Cambria Math" panose="02040503050406030204" pitchFamily="18" charset="0"/>
                              </a:rPr>
                              <m:t>𝑒</m:t>
                            </m:r>
                          </m:e>
                          <m:sup>
                            <m:r>
                              <a:rPr lang="it-IT" b="0" i="1" smtClean="0">
                                <a:latin typeface="Cambria Math" panose="02040503050406030204" pitchFamily="18" charset="0"/>
                              </a:rPr>
                              <m:t>𝑒𝑓𝑓</m:t>
                            </m:r>
                          </m:sup>
                        </m:sSup>
                        <m:r>
                          <a:rPr lang="it-IT" b="0" i="1" smtClean="0">
                            <a:latin typeface="Cambria Math" panose="02040503050406030204" pitchFamily="18" charset="0"/>
                            <a:ea typeface="Cambria Math" panose="02040503050406030204" pitchFamily="18" charset="0"/>
                          </a:rPr>
                          <m:t>×</m:t>
                        </m:r>
                        <m:sSup>
                          <m:sSupPr>
                            <m:ctrlPr>
                              <a:rPr lang="it-IT" b="0"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𝑃</m:t>
                            </m:r>
                          </m:e>
                          <m:sup>
                            <m:r>
                              <a:rPr lang="it-IT" b="0" i="1" smtClean="0">
                                <a:latin typeface="Cambria Math" panose="02040503050406030204" pitchFamily="18" charset="0"/>
                                <a:ea typeface="Cambria Math" panose="02040503050406030204" pitchFamily="18" charset="0"/>
                              </a:rPr>
                              <m:t>𝐷</m:t>
                            </m:r>
                          </m:sup>
                        </m:sSup>
                      </m:num>
                      <m:den>
                        <m:sSup>
                          <m:sSupPr>
                            <m:ctrlPr>
                              <a:rPr lang="it-IT" b="0" i="1" smtClean="0">
                                <a:latin typeface="Cambria Math" panose="02040503050406030204" pitchFamily="18" charset="0"/>
                              </a:rPr>
                            </m:ctrlPr>
                          </m:sSupPr>
                          <m:e>
                            <m:r>
                              <a:rPr lang="it-IT" b="0" i="1" smtClean="0">
                                <a:latin typeface="Cambria Math" panose="02040503050406030204" pitchFamily="18" charset="0"/>
                              </a:rPr>
                              <m:t>𝑃</m:t>
                            </m:r>
                          </m:e>
                          <m:sup>
                            <m:r>
                              <a:rPr lang="it-IT" b="0" i="1" smtClean="0">
                                <a:latin typeface="Cambria Math" panose="02040503050406030204" pitchFamily="18" charset="0"/>
                              </a:rPr>
                              <m:t>𝐹</m:t>
                            </m:r>
                          </m:sup>
                        </m:sSup>
                      </m:den>
                    </m:f>
                  </m:oMath>
                </a14:m>
                <a:endParaRPr lang="it-IT" dirty="0"/>
              </a:p>
              <a:p>
                <a:r>
                  <a:rPr lang="it-IT" dirty="0"/>
                  <a:t>è il reciproco dell’indicatore di competitività.</a:t>
                </a:r>
              </a:p>
            </p:txBody>
          </p:sp>
        </mc:Choice>
        <mc:Fallback xmlns="">
          <p:sp>
            <p:nvSpPr>
              <p:cNvPr id="3" name="Segnaposto contenuto 2">
                <a:extLst>
                  <a:ext uri="{FF2B5EF4-FFF2-40B4-BE49-F238E27FC236}">
                    <a16:creationId xmlns:a16="http://schemas.microsoft.com/office/drawing/2014/main" id="{9AB857D2-B8FE-4869-BC14-81936081DB00}"/>
                  </a:ext>
                </a:extLst>
              </p:cNvPr>
              <p:cNvSpPr>
                <a:spLocks noGrp="1" noRot="1" noChangeAspect="1" noMove="1" noResize="1" noEditPoints="1" noAdjustHandles="1" noChangeArrowheads="1" noChangeShapeType="1" noTextEdit="1"/>
              </p:cNvSpPr>
              <p:nvPr>
                <p:ph idx="1"/>
              </p:nvPr>
            </p:nvSpPr>
            <p:spPr>
              <a:blipFill>
                <a:blip r:embed="rId5"/>
                <a:stretch>
                  <a:fillRect l="-928" t="-3501" b="-1821"/>
                </a:stretch>
              </a:blipFill>
            </p:spPr>
            <p:txBody>
              <a:bodyPr/>
              <a:lstStyle/>
              <a:p>
                <a:r>
                  <a:rPr lang="it-IT">
                    <a:noFill/>
                  </a:rPr>
                  <a:t> </a:t>
                </a:r>
              </a:p>
            </p:txBody>
          </p:sp>
        </mc:Fallback>
      </mc:AlternateContent>
      <p:sp>
        <p:nvSpPr>
          <p:cNvPr id="4" name="Segnaposto numero diapositiva 3">
            <a:extLst>
              <a:ext uri="{FF2B5EF4-FFF2-40B4-BE49-F238E27FC236}">
                <a16:creationId xmlns:a16="http://schemas.microsoft.com/office/drawing/2014/main" id="{25DAA7BE-7EC9-4FD4-9C3B-BB86F6618FBD}"/>
              </a:ext>
            </a:extLst>
          </p:cNvPr>
          <p:cNvSpPr>
            <a:spLocks noGrp="1"/>
          </p:cNvSpPr>
          <p:nvPr>
            <p:ph type="sldNum" sz="quarter" idx="12"/>
          </p:nvPr>
        </p:nvSpPr>
        <p:spPr/>
        <p:txBody>
          <a:bodyPr/>
          <a:lstStyle/>
          <a:p>
            <a:fld id="{5BE346A1-DB03-4F8F-90BA-1CC82BDA6D99}" type="slidenum">
              <a:rPr lang="it-IT" smtClean="0"/>
              <a:t>37</a:t>
            </a:fld>
            <a:endParaRPr lang="it-IT"/>
          </a:p>
        </p:txBody>
      </p:sp>
    </p:spTree>
    <p:extLst>
      <p:ext uri="{BB962C8B-B14F-4D97-AF65-F5344CB8AC3E}">
        <p14:creationId xmlns:p14="http://schemas.microsoft.com/office/powerpoint/2010/main" val="12592268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BBF656-46C4-4EBB-930F-D0D5B901711A}"/>
              </a:ext>
            </a:extLst>
          </p:cNvPr>
          <p:cNvSpPr>
            <a:spLocks noGrp="1"/>
          </p:cNvSpPr>
          <p:nvPr>
            <p:ph type="title"/>
          </p:nvPr>
        </p:nvSpPr>
        <p:spPr/>
        <p:txBody>
          <a:bodyPr/>
          <a:lstStyle/>
          <a:p>
            <a:r>
              <a:rPr lang="it-IT" dirty="0"/>
              <a:t>Sistemi di cambio: tassonomia</a:t>
            </a:r>
          </a:p>
        </p:txBody>
      </p:sp>
      <p:sp>
        <p:nvSpPr>
          <p:cNvPr id="3" name="Segnaposto contenuto 2">
            <a:extLst>
              <a:ext uri="{FF2B5EF4-FFF2-40B4-BE49-F238E27FC236}">
                <a16:creationId xmlns:a16="http://schemas.microsoft.com/office/drawing/2014/main" id="{F346651D-3F18-4C68-9126-30F2C46EAC00}"/>
              </a:ext>
            </a:extLst>
          </p:cNvPr>
          <p:cNvSpPr>
            <a:spLocks noGrp="1"/>
          </p:cNvSpPr>
          <p:nvPr>
            <p:ph idx="1"/>
          </p:nvPr>
        </p:nvSpPr>
        <p:spPr>
          <a:xfrm>
            <a:off x="777766" y="1494549"/>
            <a:ext cx="10576034" cy="4795893"/>
          </a:xfrm>
        </p:spPr>
        <p:txBody>
          <a:bodyPr>
            <a:normAutofit fontScale="77500" lnSpcReduction="20000"/>
          </a:bodyPr>
          <a:lstStyle/>
          <a:p>
            <a:r>
              <a:rPr lang="it-IT" dirty="0"/>
              <a:t>Si definisce </a:t>
            </a:r>
            <a:r>
              <a:rPr lang="it-IT" b="1" dirty="0"/>
              <a:t>Sistema di Cambio </a:t>
            </a:r>
            <a:r>
              <a:rPr lang="it-IT" dirty="0"/>
              <a:t>un insieme di </a:t>
            </a:r>
            <a:r>
              <a:rPr lang="it-IT" b="1" dirty="0"/>
              <a:t>accordi formali tra due o più Paesi </a:t>
            </a:r>
            <a:r>
              <a:rPr lang="it-IT" dirty="0"/>
              <a:t>attraverso i quali vengono fissati </a:t>
            </a:r>
            <a:r>
              <a:rPr lang="it-IT" b="1" dirty="0"/>
              <a:t>i termini dello scambio (O RAGIONI DI SCAMBIO) </a:t>
            </a:r>
            <a:r>
              <a:rPr lang="it-IT" dirty="0"/>
              <a:t>tra le rispettive monete.</a:t>
            </a:r>
          </a:p>
          <a:p>
            <a:r>
              <a:rPr lang="it-IT" dirty="0">
                <a:solidFill>
                  <a:srgbClr val="FF0000"/>
                </a:solidFill>
              </a:rPr>
              <a:t>Moneta convertibile</a:t>
            </a:r>
            <a:r>
              <a:rPr lang="it-IT" dirty="0"/>
              <a:t>: </a:t>
            </a:r>
            <a:r>
              <a:rPr lang="it-IT" dirty="0">
                <a:solidFill>
                  <a:srgbClr val="0070C0"/>
                </a:solidFill>
              </a:rPr>
              <a:t>è una moneta che può essere liberamente scambiata con altre monete </a:t>
            </a:r>
            <a:r>
              <a:rPr lang="it-IT" dirty="0"/>
              <a:t>(ad esempio Yuan cinese fino a poco tempo fa non lo era) e </a:t>
            </a:r>
            <a:r>
              <a:rPr lang="it-IT" dirty="0">
                <a:solidFill>
                  <a:srgbClr val="0070C0"/>
                </a:solidFill>
              </a:rPr>
              <a:t>il suo prezzo è determinato dall’equilibrio di mercato</a:t>
            </a:r>
            <a:r>
              <a:rPr lang="it-IT" dirty="0"/>
              <a:t>. La </a:t>
            </a:r>
            <a:r>
              <a:rPr lang="it-IT" u="sng" dirty="0"/>
              <a:t>convertibilità è decisa dai governi</a:t>
            </a:r>
            <a:r>
              <a:rPr lang="it-IT" dirty="0"/>
              <a:t>, i quali possono definire il grado di flessibilità del tasso di cambio con l’obbligo di dichiararli al FMI. Il tasso di cambio può essere quindi:</a:t>
            </a:r>
          </a:p>
          <a:p>
            <a:endParaRPr lang="it-IT" dirty="0"/>
          </a:p>
          <a:p>
            <a:pPr lvl="3"/>
            <a:r>
              <a:rPr lang="it-IT" sz="2800" dirty="0">
                <a:solidFill>
                  <a:srgbClr val="FF0000"/>
                </a:solidFill>
              </a:rPr>
              <a:t>puntuale</a:t>
            </a:r>
            <a:r>
              <a:rPr lang="it-IT" sz="2800" dirty="0"/>
              <a:t>: se ancorato ad un valore prestabilito;</a:t>
            </a:r>
          </a:p>
          <a:p>
            <a:r>
              <a:rPr lang="it-IT" dirty="0">
                <a:solidFill>
                  <a:srgbClr val="FF0000"/>
                </a:solidFill>
              </a:rPr>
              <a:t>Fisso</a:t>
            </a:r>
            <a:r>
              <a:rPr lang="it-IT" dirty="0"/>
              <a:t> </a:t>
            </a:r>
          </a:p>
          <a:p>
            <a:pPr lvl="3"/>
            <a:r>
              <a:rPr lang="it-IT" sz="2800" dirty="0">
                <a:solidFill>
                  <a:srgbClr val="FF0000"/>
                </a:solidFill>
              </a:rPr>
              <a:t>a banda</a:t>
            </a:r>
            <a:r>
              <a:rPr lang="it-IT" sz="2800" dirty="0"/>
              <a:t>: se interno a range prestabiliti (+/- valore percentuale);</a:t>
            </a:r>
          </a:p>
          <a:p>
            <a:pPr lvl="3"/>
            <a:endParaRPr lang="it-IT" sz="2800" dirty="0"/>
          </a:p>
          <a:p>
            <a:r>
              <a:rPr lang="it-IT" dirty="0">
                <a:solidFill>
                  <a:srgbClr val="FF0000"/>
                </a:solidFill>
              </a:rPr>
              <a:t>Flessibile</a:t>
            </a:r>
            <a:r>
              <a:rPr lang="it-IT" dirty="0"/>
              <a:t>: il tasso di cambio è libero di modificarsi in base alle dinamiche di mercato;</a:t>
            </a:r>
          </a:p>
          <a:p>
            <a:pPr marL="0" indent="0">
              <a:buNone/>
            </a:pPr>
            <a:r>
              <a:rPr lang="it-IT" u="sng" dirty="0"/>
              <a:t>Il tasso di cambio inizia ad assumere un rilievo dal punto di vista economico dopo il 1870, con l’apertura sempre più marcata del commercio internazionale (vedi slide 11).</a:t>
            </a:r>
          </a:p>
        </p:txBody>
      </p:sp>
      <p:sp>
        <p:nvSpPr>
          <p:cNvPr id="4" name="Segnaposto numero diapositiva 3">
            <a:extLst>
              <a:ext uri="{FF2B5EF4-FFF2-40B4-BE49-F238E27FC236}">
                <a16:creationId xmlns:a16="http://schemas.microsoft.com/office/drawing/2014/main" id="{9CA16175-5249-4D8F-82A3-EC2B2A84EF6E}"/>
              </a:ext>
            </a:extLst>
          </p:cNvPr>
          <p:cNvSpPr>
            <a:spLocks noGrp="1"/>
          </p:cNvSpPr>
          <p:nvPr>
            <p:ph type="sldNum" sz="quarter" idx="12"/>
          </p:nvPr>
        </p:nvSpPr>
        <p:spPr/>
        <p:txBody>
          <a:bodyPr/>
          <a:lstStyle/>
          <a:p>
            <a:fld id="{5BE346A1-DB03-4F8F-90BA-1CC82BDA6D99}" type="slidenum">
              <a:rPr lang="it-IT" smtClean="0"/>
              <a:t>38</a:t>
            </a:fld>
            <a:endParaRPr lang="it-IT"/>
          </a:p>
        </p:txBody>
      </p:sp>
      <p:sp>
        <p:nvSpPr>
          <p:cNvPr id="5" name="Parentesi graffa aperta 4">
            <a:extLst>
              <a:ext uri="{FF2B5EF4-FFF2-40B4-BE49-F238E27FC236}">
                <a16:creationId xmlns:a16="http://schemas.microsoft.com/office/drawing/2014/main" id="{DEA4B03F-2666-4C10-8221-FC59565ED468}"/>
              </a:ext>
            </a:extLst>
          </p:cNvPr>
          <p:cNvSpPr/>
          <p:nvPr/>
        </p:nvSpPr>
        <p:spPr>
          <a:xfrm>
            <a:off x="1919451" y="3781738"/>
            <a:ext cx="173421" cy="1128028"/>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Tree>
    <p:extLst>
      <p:ext uri="{BB962C8B-B14F-4D97-AF65-F5344CB8AC3E}">
        <p14:creationId xmlns:p14="http://schemas.microsoft.com/office/powerpoint/2010/main" val="18279124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0EF6018-7922-A44B-BC86-8B6D0866FA50}"/>
              </a:ext>
            </a:extLst>
          </p:cNvPr>
          <p:cNvSpPr txBox="1"/>
          <p:nvPr/>
        </p:nvSpPr>
        <p:spPr>
          <a:xfrm>
            <a:off x="486383" y="104107"/>
            <a:ext cx="7490298" cy="369332"/>
          </a:xfrm>
          <a:prstGeom prst="rect">
            <a:avLst/>
          </a:prstGeom>
          <a:noFill/>
        </p:spPr>
        <p:txBody>
          <a:bodyPr wrap="square" rtlCol="0">
            <a:spAutoFit/>
          </a:bodyPr>
          <a:lstStyle/>
          <a:p>
            <a:r>
              <a:rPr lang="it-IT" b="1" dirty="0"/>
              <a:t>Regimi di cambio secondo il FMI</a:t>
            </a:r>
          </a:p>
        </p:txBody>
      </p:sp>
      <p:sp>
        <p:nvSpPr>
          <p:cNvPr id="6" name="CasellaDiTesto 5">
            <a:extLst>
              <a:ext uri="{FF2B5EF4-FFF2-40B4-BE49-F238E27FC236}">
                <a16:creationId xmlns:a16="http://schemas.microsoft.com/office/drawing/2014/main" id="{6ED0D804-8D3A-9C43-AF38-5226394351FE}"/>
              </a:ext>
            </a:extLst>
          </p:cNvPr>
          <p:cNvSpPr txBox="1"/>
          <p:nvPr/>
        </p:nvSpPr>
        <p:spPr>
          <a:xfrm>
            <a:off x="506626" y="388249"/>
            <a:ext cx="11685373" cy="369332"/>
          </a:xfrm>
          <a:prstGeom prst="rect">
            <a:avLst/>
          </a:prstGeom>
          <a:noFill/>
        </p:spPr>
        <p:txBody>
          <a:bodyPr wrap="square" rtlCol="0">
            <a:spAutoFit/>
          </a:bodyPr>
          <a:lstStyle/>
          <a:p>
            <a:r>
              <a:rPr lang="it-IT" dirty="0"/>
              <a:t>Il </a:t>
            </a:r>
            <a:r>
              <a:rPr lang="it-IT" i="1" dirty="0"/>
              <a:t>Fondo monetario </a:t>
            </a:r>
            <a:r>
              <a:rPr lang="it-IT" dirty="0"/>
              <a:t>classifica </a:t>
            </a:r>
            <a:r>
              <a:rPr lang="it-IT" dirty="0">
                <a:solidFill>
                  <a:srgbClr val="0070C0"/>
                </a:solidFill>
              </a:rPr>
              <a:t>9 regimi di tasso di cambio</a:t>
            </a:r>
            <a:r>
              <a:rPr lang="it-IT" dirty="0"/>
              <a:t>, ordinati in ordine di crescente flessibilità (</a:t>
            </a:r>
            <a:r>
              <a:rPr lang="it-IT" i="1" dirty="0">
                <a:hlinkClick r:id="rId2"/>
              </a:rPr>
              <a:t>IMF</a:t>
            </a:r>
            <a:r>
              <a:rPr lang="it-IT" i="1" dirty="0"/>
              <a:t>, 2021</a:t>
            </a:r>
            <a:r>
              <a:rPr lang="it-IT" dirty="0"/>
              <a:t>)</a:t>
            </a:r>
          </a:p>
        </p:txBody>
      </p:sp>
      <p:sp>
        <p:nvSpPr>
          <p:cNvPr id="7" name="CasellaDiTesto 6">
            <a:extLst>
              <a:ext uri="{FF2B5EF4-FFF2-40B4-BE49-F238E27FC236}">
                <a16:creationId xmlns:a16="http://schemas.microsoft.com/office/drawing/2014/main" id="{EFC33F02-C750-C945-B654-BD837D1963AB}"/>
              </a:ext>
            </a:extLst>
          </p:cNvPr>
          <p:cNvSpPr txBox="1"/>
          <p:nvPr/>
        </p:nvSpPr>
        <p:spPr>
          <a:xfrm>
            <a:off x="486380" y="776576"/>
            <a:ext cx="11186809" cy="2031325"/>
          </a:xfrm>
          <a:prstGeom prst="rect">
            <a:avLst/>
          </a:prstGeom>
          <a:noFill/>
        </p:spPr>
        <p:txBody>
          <a:bodyPr wrap="square" rtlCol="0">
            <a:spAutoFit/>
          </a:bodyPr>
          <a:lstStyle/>
          <a:p>
            <a:r>
              <a:rPr lang="it-IT" dirty="0"/>
              <a:t>       </a:t>
            </a:r>
            <a:r>
              <a:rPr lang="it-IT" b="1" i="1" dirty="0"/>
              <a:t>Regimi di cambio rigido </a:t>
            </a:r>
            <a:r>
              <a:rPr lang="it-IT" dirty="0"/>
              <a:t>(hard </a:t>
            </a:r>
            <a:r>
              <a:rPr lang="it-IT" dirty="0" err="1"/>
              <a:t>peg</a:t>
            </a:r>
            <a:r>
              <a:rPr lang="it-IT" dirty="0"/>
              <a:t>)</a:t>
            </a:r>
          </a:p>
          <a:p>
            <a:r>
              <a:rPr lang="it-IT" dirty="0"/>
              <a:t>1.    </a:t>
            </a:r>
            <a:r>
              <a:rPr lang="it-IT" dirty="0">
                <a:solidFill>
                  <a:srgbClr val="FF0000"/>
                </a:solidFill>
              </a:rPr>
              <a:t>Unione valutaria</a:t>
            </a:r>
            <a:r>
              <a:rPr lang="it-IT" dirty="0"/>
              <a:t>: alcuni paesi appartenenti ad una </a:t>
            </a:r>
            <a:r>
              <a:rPr lang="it-IT" i="1" dirty="0"/>
              <a:t>unione monetaria </a:t>
            </a:r>
            <a:r>
              <a:rPr lang="it-IT" dirty="0"/>
              <a:t>condividono </a:t>
            </a:r>
          </a:p>
          <a:p>
            <a:r>
              <a:rPr lang="it-IT" dirty="0"/>
              <a:t>       la stessa moneta (l’euro oggi) (41 paesi) </a:t>
            </a:r>
          </a:p>
          <a:p>
            <a:r>
              <a:rPr lang="it-IT" dirty="0"/>
              <a:t>2.   «</a:t>
            </a:r>
            <a:r>
              <a:rPr lang="it-IT" dirty="0">
                <a:solidFill>
                  <a:srgbClr val="FF0000"/>
                </a:solidFill>
              </a:rPr>
              <a:t>Dollarizzazione</a:t>
            </a:r>
            <a:r>
              <a:rPr lang="it-IT" dirty="0"/>
              <a:t>»: il paese non dispone di una propria moneta legale e rinuncia all’indipendenza valutaria: nel paese circola la moneta di un altro paese (la dollarizzazione in alcuni paesi dell’America Latina, San   </a:t>
            </a:r>
          </a:p>
          <a:p>
            <a:r>
              <a:rPr lang="it-IT" dirty="0"/>
              <a:t>       Marino quando in Italia circolava la lira (1+2 </a:t>
            </a:r>
            <a:r>
              <a:rPr lang="it-IT" dirty="0">
                <a:sym typeface="Wingdings" panose="05000000000000000000" pitchFamily="2" charset="2"/>
              </a:rPr>
              <a:t> </a:t>
            </a:r>
            <a:r>
              <a:rPr lang="it-IT" dirty="0"/>
              <a:t>41 paesi)/ oggi anche casi di Eurizzazione (Kossovo)</a:t>
            </a:r>
          </a:p>
          <a:p>
            <a:pPr marL="342900" indent="-342900">
              <a:buAutoNum type="arabicPeriod" startAt="3"/>
            </a:pPr>
            <a:r>
              <a:rPr lang="it-IT" dirty="0">
                <a:solidFill>
                  <a:srgbClr val="FF0000"/>
                </a:solidFill>
              </a:rPr>
              <a:t>Accordi valutari </a:t>
            </a:r>
            <a:r>
              <a:rPr lang="it-IT" dirty="0"/>
              <a:t>(</a:t>
            </a:r>
            <a:r>
              <a:rPr lang="it-IT" dirty="0" err="1"/>
              <a:t>currency</a:t>
            </a:r>
            <a:r>
              <a:rPr lang="it-IT" dirty="0"/>
              <a:t> </a:t>
            </a:r>
            <a:r>
              <a:rPr lang="it-IT" dirty="0" err="1"/>
              <a:t>boards</a:t>
            </a:r>
            <a:r>
              <a:rPr lang="it-IT" dirty="0"/>
              <a:t>): il paese agganciando  strettamente la propria valuta a quella di un altro paese</a:t>
            </a:r>
          </a:p>
        </p:txBody>
      </p:sp>
      <p:sp>
        <p:nvSpPr>
          <p:cNvPr id="8" name="CasellaDiTesto 7">
            <a:extLst>
              <a:ext uri="{FF2B5EF4-FFF2-40B4-BE49-F238E27FC236}">
                <a16:creationId xmlns:a16="http://schemas.microsoft.com/office/drawing/2014/main" id="{EC975710-B77D-7C41-AAF9-AFEF1E020E26}"/>
              </a:ext>
            </a:extLst>
          </p:cNvPr>
          <p:cNvSpPr txBox="1"/>
          <p:nvPr/>
        </p:nvSpPr>
        <p:spPr>
          <a:xfrm>
            <a:off x="486381" y="5036590"/>
            <a:ext cx="11186809" cy="1477328"/>
          </a:xfrm>
          <a:prstGeom prst="rect">
            <a:avLst/>
          </a:prstGeom>
          <a:noFill/>
        </p:spPr>
        <p:txBody>
          <a:bodyPr wrap="square" rtlCol="0">
            <a:spAutoFit/>
          </a:bodyPr>
          <a:lstStyle/>
          <a:p>
            <a:r>
              <a:rPr lang="it-IT" b="1" dirty="0"/>
              <a:t>       </a:t>
            </a:r>
            <a:r>
              <a:rPr lang="it-IT" b="1" i="1" dirty="0"/>
              <a:t>Regimi di cambi flessibili</a:t>
            </a:r>
          </a:p>
          <a:p>
            <a:pPr marL="342900" indent="-342900">
              <a:buAutoNum type="arabicPeriod" startAt="8"/>
            </a:pPr>
            <a:r>
              <a:rPr lang="it-IT" dirty="0">
                <a:solidFill>
                  <a:srgbClr val="FF0000"/>
                </a:solidFill>
              </a:rPr>
              <a:t>Flessibilità controllata </a:t>
            </a:r>
            <a:r>
              <a:rPr lang="it-IT" dirty="0"/>
              <a:t>(</a:t>
            </a:r>
            <a:r>
              <a:rPr lang="it-IT" dirty="0" err="1"/>
              <a:t>dirty</a:t>
            </a:r>
            <a:r>
              <a:rPr lang="it-IT" dirty="0"/>
              <a:t> </a:t>
            </a:r>
            <a:r>
              <a:rPr lang="it-IT" dirty="0" err="1"/>
              <a:t>floating</a:t>
            </a:r>
            <a:r>
              <a:rPr lang="it-IT" dirty="0"/>
              <a:t>). Il cambio è flessibile ma le autorità sono impegnate a controllarne l’evoluzione intervenendo (46 paesi, tra i quali Argentina, Russia, Iran, Singapore).</a:t>
            </a:r>
          </a:p>
          <a:p>
            <a:pPr marL="342900" indent="-342900">
              <a:buAutoNum type="arabicPeriod" startAt="8"/>
            </a:pPr>
            <a:r>
              <a:rPr lang="it-IT" dirty="0">
                <a:solidFill>
                  <a:srgbClr val="FF0000"/>
                </a:solidFill>
              </a:rPr>
              <a:t>Perfetta flessibilità </a:t>
            </a:r>
            <a:r>
              <a:rPr lang="it-IT" dirty="0"/>
              <a:t>(</a:t>
            </a:r>
            <a:r>
              <a:rPr lang="it-IT" dirty="0" err="1"/>
              <a:t>independent</a:t>
            </a:r>
            <a:r>
              <a:rPr lang="it-IT" dirty="0"/>
              <a:t> </a:t>
            </a:r>
            <a:r>
              <a:rPr lang="it-IT" dirty="0" err="1"/>
              <a:t>floating</a:t>
            </a:r>
            <a:r>
              <a:rPr lang="it-IT" dirty="0"/>
              <a:t>): il tasso di cambio è fissato dal mercato(36 paesi, tra i quali Stati Uniti, Regno Unito, Australia, Brasile, Sud Africa)</a:t>
            </a:r>
          </a:p>
        </p:txBody>
      </p:sp>
      <p:sp>
        <p:nvSpPr>
          <p:cNvPr id="9" name="CasellaDiTesto 8">
            <a:extLst>
              <a:ext uri="{FF2B5EF4-FFF2-40B4-BE49-F238E27FC236}">
                <a16:creationId xmlns:a16="http://schemas.microsoft.com/office/drawing/2014/main" id="{50C2B52F-E3EB-D042-9F70-AAFC9BD65068}"/>
              </a:ext>
            </a:extLst>
          </p:cNvPr>
          <p:cNvSpPr txBox="1"/>
          <p:nvPr/>
        </p:nvSpPr>
        <p:spPr>
          <a:xfrm>
            <a:off x="506626" y="2906583"/>
            <a:ext cx="11186809" cy="2031325"/>
          </a:xfrm>
          <a:prstGeom prst="rect">
            <a:avLst/>
          </a:prstGeom>
          <a:noFill/>
        </p:spPr>
        <p:txBody>
          <a:bodyPr wrap="square" rtlCol="0">
            <a:spAutoFit/>
          </a:bodyPr>
          <a:lstStyle/>
          <a:p>
            <a:r>
              <a:rPr lang="it-IT" dirty="0"/>
              <a:t>     </a:t>
            </a:r>
            <a:r>
              <a:rPr lang="it-IT" b="1" i="1" dirty="0"/>
              <a:t>Regimi di cambio fisso ma aggiustabile</a:t>
            </a:r>
          </a:p>
          <a:p>
            <a:r>
              <a:rPr lang="it-IT" dirty="0"/>
              <a:t>4.   </a:t>
            </a:r>
            <a:r>
              <a:rPr lang="it-IT" dirty="0">
                <a:solidFill>
                  <a:srgbClr val="FF0000"/>
                </a:solidFill>
              </a:rPr>
              <a:t>Cambi fissi </a:t>
            </a:r>
            <a:r>
              <a:rPr lang="it-IT" dirty="0"/>
              <a:t>senza impegno irrevocabile a mantenerlo (</a:t>
            </a:r>
            <a:r>
              <a:rPr lang="it-IT" dirty="0" err="1"/>
              <a:t>conventional</a:t>
            </a:r>
            <a:r>
              <a:rPr lang="it-IT" dirty="0"/>
              <a:t> </a:t>
            </a:r>
            <a:r>
              <a:rPr lang="it-IT" dirty="0" err="1"/>
              <a:t>fixed</a:t>
            </a:r>
            <a:r>
              <a:rPr lang="it-IT" dirty="0"/>
              <a:t> </a:t>
            </a:r>
            <a:r>
              <a:rPr lang="it-IT" dirty="0" err="1"/>
              <a:t>peg</a:t>
            </a:r>
            <a:r>
              <a:rPr lang="it-IT" dirty="0"/>
              <a:t>)(42 paesi)</a:t>
            </a:r>
          </a:p>
          <a:p>
            <a:pPr marL="342900" indent="-342900">
              <a:buAutoNum type="arabicPeriod" startAt="5"/>
            </a:pPr>
            <a:r>
              <a:rPr lang="it-IT" dirty="0">
                <a:solidFill>
                  <a:srgbClr val="FF0000"/>
                </a:solidFill>
              </a:rPr>
              <a:t>Cambi fissi con bande di oscillazione </a:t>
            </a:r>
            <a:r>
              <a:rPr lang="it-IT" dirty="0"/>
              <a:t>fisse attorno ad una parità centrale (5 paesi nel 2003; SME-Sistema monetario  europeo dal 1979 al 1999)</a:t>
            </a:r>
          </a:p>
          <a:p>
            <a:pPr marL="342900" indent="-342900">
              <a:buAutoNum type="arabicPeriod" startAt="6"/>
            </a:pPr>
            <a:r>
              <a:rPr lang="it-IT" dirty="0">
                <a:solidFill>
                  <a:srgbClr val="FF0000"/>
                </a:solidFill>
              </a:rPr>
              <a:t>Cambi fissi  aggiustabili </a:t>
            </a:r>
            <a:r>
              <a:rPr lang="it-IT" dirty="0"/>
              <a:t>con regolarità in funzione dell’andamento di particolari indicatori macroeconomici </a:t>
            </a:r>
          </a:p>
          <a:p>
            <a:r>
              <a:rPr lang="it-IT" dirty="0"/>
              <a:t>       (</a:t>
            </a:r>
            <a:r>
              <a:rPr lang="it-IT" dirty="0" err="1"/>
              <a:t>crawling</a:t>
            </a:r>
            <a:r>
              <a:rPr lang="it-IT" dirty="0"/>
              <a:t> </a:t>
            </a:r>
            <a:r>
              <a:rPr lang="it-IT" dirty="0" err="1"/>
              <a:t>pegs</a:t>
            </a:r>
            <a:r>
              <a:rPr lang="it-IT" dirty="0"/>
              <a:t>)(4paesi)</a:t>
            </a:r>
          </a:p>
          <a:p>
            <a:r>
              <a:rPr lang="it-IT" dirty="0"/>
              <a:t>7.    </a:t>
            </a:r>
            <a:r>
              <a:rPr lang="it-IT" dirty="0">
                <a:solidFill>
                  <a:srgbClr val="FF0000"/>
                </a:solidFill>
              </a:rPr>
              <a:t>Cambi aggiustabili con bande </a:t>
            </a:r>
            <a:r>
              <a:rPr lang="it-IT" dirty="0"/>
              <a:t>di oscillazione mobili (4 paesi)</a:t>
            </a:r>
          </a:p>
        </p:txBody>
      </p:sp>
    </p:spTree>
    <p:extLst>
      <p:ext uri="{BB962C8B-B14F-4D97-AF65-F5344CB8AC3E}">
        <p14:creationId xmlns:p14="http://schemas.microsoft.com/office/powerpoint/2010/main" val="2342805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162739-4E09-4786-99A7-468D472AFFED}"/>
              </a:ext>
            </a:extLst>
          </p:cNvPr>
          <p:cNvSpPr>
            <a:spLocks noGrp="1"/>
          </p:cNvSpPr>
          <p:nvPr>
            <p:ph type="title"/>
          </p:nvPr>
        </p:nvSpPr>
        <p:spPr/>
        <p:txBody>
          <a:bodyPr/>
          <a:lstStyle/>
          <a:p>
            <a:r>
              <a:rPr lang="it-IT" dirty="0"/>
              <a:t>Interconnessioni delle aperture commerciali e finanziarie</a:t>
            </a:r>
          </a:p>
        </p:txBody>
      </p:sp>
      <p:sp>
        <p:nvSpPr>
          <p:cNvPr id="3" name="Segnaposto contenuto 2">
            <a:extLst>
              <a:ext uri="{FF2B5EF4-FFF2-40B4-BE49-F238E27FC236}">
                <a16:creationId xmlns:a16="http://schemas.microsoft.com/office/drawing/2014/main" id="{9EA051B2-15E2-4CB8-A3CC-B07BBB0FB9B1}"/>
              </a:ext>
            </a:extLst>
          </p:cNvPr>
          <p:cNvSpPr>
            <a:spLocks noGrp="1"/>
          </p:cNvSpPr>
          <p:nvPr>
            <p:ph idx="1"/>
          </p:nvPr>
        </p:nvSpPr>
        <p:spPr>
          <a:xfrm>
            <a:off x="838200" y="1825625"/>
            <a:ext cx="10515600" cy="3581867"/>
          </a:xfrm>
        </p:spPr>
        <p:txBody>
          <a:bodyPr>
            <a:normAutofit fontScale="92500" lnSpcReduction="20000"/>
          </a:bodyPr>
          <a:lstStyle/>
          <a:p>
            <a:r>
              <a:rPr lang="it-IT" i="1" dirty="0"/>
              <a:t>«</a:t>
            </a:r>
            <a:r>
              <a:rPr lang="it-IT" i="1" u="sng" dirty="0"/>
              <a:t>L’apertura commerciale e quella finanziaria a livello internazionale non possono essere disgiunte</a:t>
            </a:r>
            <a:r>
              <a:rPr lang="it-IT" i="1" dirty="0"/>
              <a:t>. Il commercio è facilitato dai collegamenti finanziari, come i pagamenti e i prestiti internazionali, e a sua volta ne crea, come l’accumulazione di attività e passività a livello internazionale. Di conseguenza, non sorprende che i paesi più aperti in termini commerciali tendano ad avere anche una maggiore apertura finanziaria» (BIS, Relazione 2017: p.2) </a:t>
            </a:r>
          </a:p>
          <a:p>
            <a:r>
              <a:rPr lang="it-IT" dirty="0"/>
              <a:t>Il </a:t>
            </a:r>
            <a:r>
              <a:rPr lang="it-IT" dirty="0">
                <a:solidFill>
                  <a:srgbClr val="FF0000"/>
                </a:solidFill>
              </a:rPr>
              <a:t>grado di integrazione mondiale </a:t>
            </a:r>
            <a:r>
              <a:rPr lang="it-IT" dirty="0"/>
              <a:t>e quello dello </a:t>
            </a:r>
            <a:r>
              <a:rPr lang="it-IT" dirty="0">
                <a:solidFill>
                  <a:srgbClr val="FF0000"/>
                </a:solidFill>
              </a:rPr>
              <a:t>sviluppo</a:t>
            </a:r>
            <a:r>
              <a:rPr lang="it-IT" dirty="0"/>
              <a:t> determinano la relazione tra apertura reale e finanziaria e si può pensare a </a:t>
            </a:r>
            <a:r>
              <a:rPr lang="it-IT" b="1" dirty="0"/>
              <a:t>tre strati di globalizzazione</a:t>
            </a:r>
          </a:p>
          <a:p>
            <a:r>
              <a:rPr lang="it-IT" dirty="0"/>
              <a:t>Inoltre, i diversi stadi della globalizzazione determinano tali relazioni</a:t>
            </a:r>
          </a:p>
        </p:txBody>
      </p:sp>
      <p:sp>
        <p:nvSpPr>
          <p:cNvPr id="4" name="Segnaposto numero diapositiva 3">
            <a:extLst>
              <a:ext uri="{FF2B5EF4-FFF2-40B4-BE49-F238E27FC236}">
                <a16:creationId xmlns:a16="http://schemas.microsoft.com/office/drawing/2014/main" id="{2A513AFD-5721-45EF-87B2-5E5FE2A9C17D}"/>
              </a:ext>
            </a:extLst>
          </p:cNvPr>
          <p:cNvSpPr>
            <a:spLocks noGrp="1"/>
          </p:cNvSpPr>
          <p:nvPr>
            <p:ph type="sldNum" sz="quarter" idx="12"/>
          </p:nvPr>
        </p:nvSpPr>
        <p:spPr/>
        <p:txBody>
          <a:bodyPr/>
          <a:lstStyle/>
          <a:p>
            <a:fld id="{5BE346A1-DB03-4F8F-90BA-1CC82BDA6D99}" type="slidenum">
              <a:rPr lang="it-IT" smtClean="0"/>
              <a:t>4</a:t>
            </a:fld>
            <a:endParaRPr lang="it-IT"/>
          </a:p>
        </p:txBody>
      </p:sp>
      <p:sp>
        <p:nvSpPr>
          <p:cNvPr id="5" name="Rettangolo 4">
            <a:extLst>
              <a:ext uri="{FF2B5EF4-FFF2-40B4-BE49-F238E27FC236}">
                <a16:creationId xmlns:a16="http://schemas.microsoft.com/office/drawing/2014/main" id="{2D1E275F-91BD-4FFF-AB5F-2687E0062FA7}"/>
              </a:ext>
            </a:extLst>
          </p:cNvPr>
          <p:cNvSpPr/>
          <p:nvPr/>
        </p:nvSpPr>
        <p:spPr>
          <a:xfrm>
            <a:off x="838200" y="5341453"/>
            <a:ext cx="10185271" cy="1477328"/>
          </a:xfrm>
          <a:prstGeom prst="rect">
            <a:avLst/>
          </a:prstGeom>
        </p:spPr>
        <p:txBody>
          <a:bodyPr wrap="square">
            <a:spAutoFit/>
          </a:bodyPr>
          <a:lstStyle/>
          <a:p>
            <a:r>
              <a:rPr lang="it-IT" b="1" i="1" dirty="0">
                <a:solidFill>
                  <a:srgbClr val="3E3F3E"/>
                </a:solidFill>
                <a:latin typeface="Crimson Text"/>
              </a:rPr>
              <a:t>BRI </a:t>
            </a:r>
            <a:r>
              <a:rPr lang="it-IT" i="1" dirty="0">
                <a:solidFill>
                  <a:srgbClr val="3E3F3E"/>
                </a:solidFill>
                <a:latin typeface="Crimson Text"/>
              </a:rPr>
              <a:t>(Banca dei Regolamenti Internazionali)  La più antica istituzione finanziaria internazionale (ingl. BIS, Bank for International </a:t>
            </a:r>
            <a:r>
              <a:rPr lang="it-IT" i="1" dirty="0" err="1">
                <a:solidFill>
                  <a:srgbClr val="3E3F3E"/>
                </a:solidFill>
                <a:latin typeface="Crimson Text"/>
              </a:rPr>
              <a:t>Settlements</a:t>
            </a:r>
            <a:r>
              <a:rPr lang="it-IT" i="1" dirty="0">
                <a:solidFill>
                  <a:srgbClr val="3E3F3E"/>
                </a:solidFill>
                <a:latin typeface="Crimson Text"/>
              </a:rPr>
              <a:t>); creata nel 1930 con un accordo fra gli istituti d’emissione di Belgio, Francia, Germania, Gran Bretagna, Italia e banche giapponesi e statunitensi, ha sede a Basilea. </a:t>
            </a:r>
            <a:r>
              <a:rPr lang="it-IT" dirty="0">
                <a:solidFill>
                  <a:srgbClr val="3E3F3E"/>
                </a:solidFill>
                <a:latin typeface="Crimson Text"/>
              </a:rPr>
              <a:t>Oggi è una </a:t>
            </a:r>
            <a:r>
              <a:rPr lang="it-IT" dirty="0"/>
              <a:t>società per azioni partecipata dalle banche centrali di 55 Paesi e dalla Banca Centrale Europea, la BRI svolge un ruolo internazionale di coordinamento delle politiche monetarie delle banche centrali.</a:t>
            </a:r>
          </a:p>
        </p:txBody>
      </p:sp>
    </p:spTree>
    <p:extLst>
      <p:ext uri="{BB962C8B-B14F-4D97-AF65-F5344CB8AC3E}">
        <p14:creationId xmlns:p14="http://schemas.microsoft.com/office/powerpoint/2010/main" val="16841987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62CC08-514A-4F82-BC3D-1EDE1A0157CF}"/>
              </a:ext>
            </a:extLst>
          </p:cNvPr>
          <p:cNvSpPr>
            <a:spLocks noGrp="1"/>
          </p:cNvSpPr>
          <p:nvPr>
            <p:ph type="title"/>
          </p:nvPr>
        </p:nvSpPr>
        <p:spPr/>
        <p:txBody>
          <a:bodyPr/>
          <a:lstStyle/>
          <a:p>
            <a:r>
              <a:rPr lang="it-IT" dirty="0"/>
              <a:t>La convertibilità e i regimi valutari</a:t>
            </a:r>
          </a:p>
        </p:txBody>
      </p:sp>
      <p:sp>
        <p:nvSpPr>
          <p:cNvPr id="4" name="Segnaposto numero diapositiva 3">
            <a:extLst>
              <a:ext uri="{FF2B5EF4-FFF2-40B4-BE49-F238E27FC236}">
                <a16:creationId xmlns:a16="http://schemas.microsoft.com/office/drawing/2014/main" id="{92216D72-9EF9-4A66-92A2-40712F137476}"/>
              </a:ext>
            </a:extLst>
          </p:cNvPr>
          <p:cNvSpPr>
            <a:spLocks noGrp="1"/>
          </p:cNvSpPr>
          <p:nvPr>
            <p:ph type="sldNum" sz="quarter" idx="12"/>
          </p:nvPr>
        </p:nvSpPr>
        <p:spPr/>
        <p:txBody>
          <a:bodyPr/>
          <a:lstStyle/>
          <a:p>
            <a:fld id="{5BE346A1-DB03-4F8F-90BA-1CC82BDA6D99}" type="slidenum">
              <a:rPr lang="it-IT" smtClean="0"/>
              <a:t>40</a:t>
            </a:fld>
            <a:endParaRPr lang="it-IT"/>
          </a:p>
        </p:txBody>
      </p:sp>
      <p:cxnSp>
        <p:nvCxnSpPr>
          <p:cNvPr id="6" name="Connettore diritto 5">
            <a:extLst>
              <a:ext uri="{FF2B5EF4-FFF2-40B4-BE49-F238E27FC236}">
                <a16:creationId xmlns:a16="http://schemas.microsoft.com/office/drawing/2014/main" id="{38999062-5D93-46AD-8556-CADD55944618}"/>
              </a:ext>
            </a:extLst>
          </p:cNvPr>
          <p:cNvCxnSpPr/>
          <p:nvPr/>
        </p:nvCxnSpPr>
        <p:spPr>
          <a:xfrm>
            <a:off x="1141689" y="3496003"/>
            <a:ext cx="9372600" cy="0"/>
          </a:xfrm>
          <a:prstGeom prst="line">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CasellaDiTesto 6">
            <a:extLst>
              <a:ext uri="{FF2B5EF4-FFF2-40B4-BE49-F238E27FC236}">
                <a16:creationId xmlns:a16="http://schemas.microsoft.com/office/drawing/2014/main" id="{D0C21F07-7C5E-4E23-908A-CCC99C682856}"/>
              </a:ext>
            </a:extLst>
          </p:cNvPr>
          <p:cNvSpPr txBox="1"/>
          <p:nvPr/>
        </p:nvSpPr>
        <p:spPr>
          <a:xfrm>
            <a:off x="4801259" y="1426697"/>
            <a:ext cx="205346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it-IT" dirty="0"/>
              <a:t>Regimi intermedi/</a:t>
            </a:r>
            <a:r>
              <a:rPr lang="it-IT" i="1" dirty="0"/>
              <a:t>soft </a:t>
            </a:r>
            <a:r>
              <a:rPr lang="it-IT" i="1" dirty="0" err="1"/>
              <a:t>peg</a:t>
            </a:r>
            <a:endParaRPr lang="it-IT" i="1" dirty="0"/>
          </a:p>
        </p:txBody>
      </p:sp>
      <p:sp>
        <p:nvSpPr>
          <p:cNvPr id="8" name="CasellaDiTesto 7">
            <a:extLst>
              <a:ext uri="{FF2B5EF4-FFF2-40B4-BE49-F238E27FC236}">
                <a16:creationId xmlns:a16="http://schemas.microsoft.com/office/drawing/2014/main" id="{55464D7B-0E60-4DD6-8982-7D8202D26BB0}"/>
              </a:ext>
            </a:extLst>
          </p:cNvPr>
          <p:cNvSpPr txBox="1"/>
          <p:nvPr/>
        </p:nvSpPr>
        <p:spPr>
          <a:xfrm>
            <a:off x="1485249" y="1429640"/>
            <a:ext cx="2351029"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it-IT" i="1" dirty="0"/>
              <a:t>Hard </a:t>
            </a:r>
            <a:r>
              <a:rPr lang="it-IT" i="1" dirty="0" err="1"/>
              <a:t>peg</a:t>
            </a:r>
            <a:r>
              <a:rPr lang="it-IT" i="1" dirty="0"/>
              <a:t>/</a:t>
            </a:r>
            <a:r>
              <a:rPr lang="it-IT" dirty="0"/>
              <a:t>Cambi fissi</a:t>
            </a:r>
          </a:p>
        </p:txBody>
      </p:sp>
      <p:sp>
        <p:nvSpPr>
          <p:cNvPr id="9" name="CasellaDiTesto 8">
            <a:extLst>
              <a:ext uri="{FF2B5EF4-FFF2-40B4-BE49-F238E27FC236}">
                <a16:creationId xmlns:a16="http://schemas.microsoft.com/office/drawing/2014/main" id="{A9283360-4055-40AD-8BCB-851FA649A57B}"/>
              </a:ext>
            </a:extLst>
          </p:cNvPr>
          <p:cNvSpPr txBox="1"/>
          <p:nvPr/>
        </p:nvSpPr>
        <p:spPr>
          <a:xfrm>
            <a:off x="7928740" y="1425466"/>
            <a:ext cx="205346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it-IT" dirty="0"/>
              <a:t>Cambi flessibili</a:t>
            </a:r>
          </a:p>
        </p:txBody>
      </p:sp>
      <p:cxnSp>
        <p:nvCxnSpPr>
          <p:cNvPr id="11" name="Connettore diritto 10">
            <a:extLst>
              <a:ext uri="{FF2B5EF4-FFF2-40B4-BE49-F238E27FC236}">
                <a16:creationId xmlns:a16="http://schemas.microsoft.com/office/drawing/2014/main" id="{F292A77B-155B-4859-AFAA-B6E8FD997BBF}"/>
              </a:ext>
            </a:extLst>
          </p:cNvPr>
          <p:cNvCxnSpPr>
            <a:cxnSpLocks/>
          </p:cNvCxnSpPr>
          <p:nvPr/>
        </p:nvCxnSpPr>
        <p:spPr>
          <a:xfrm flipH="1">
            <a:off x="1143000" y="2141639"/>
            <a:ext cx="7884" cy="185886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Connettore diritto 13">
            <a:extLst>
              <a:ext uri="{FF2B5EF4-FFF2-40B4-BE49-F238E27FC236}">
                <a16:creationId xmlns:a16="http://schemas.microsoft.com/office/drawing/2014/main" id="{318BD96A-BB56-4522-90A8-74A807DB4573}"/>
              </a:ext>
            </a:extLst>
          </p:cNvPr>
          <p:cNvCxnSpPr/>
          <p:nvPr/>
        </p:nvCxnSpPr>
        <p:spPr>
          <a:xfrm>
            <a:off x="1150884" y="2141639"/>
            <a:ext cx="31531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Connettore diritto 14">
            <a:extLst>
              <a:ext uri="{FF2B5EF4-FFF2-40B4-BE49-F238E27FC236}">
                <a16:creationId xmlns:a16="http://schemas.microsoft.com/office/drawing/2014/main" id="{405FA650-2F88-4276-B962-913D418F9A5F}"/>
              </a:ext>
            </a:extLst>
          </p:cNvPr>
          <p:cNvCxnSpPr/>
          <p:nvPr/>
        </p:nvCxnSpPr>
        <p:spPr>
          <a:xfrm>
            <a:off x="1141689" y="2960132"/>
            <a:ext cx="31531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Connettore diritto 15">
            <a:extLst>
              <a:ext uri="{FF2B5EF4-FFF2-40B4-BE49-F238E27FC236}">
                <a16:creationId xmlns:a16="http://schemas.microsoft.com/office/drawing/2014/main" id="{F18CF16F-1450-4371-BCF3-4CBB4EE3D647}"/>
              </a:ext>
            </a:extLst>
          </p:cNvPr>
          <p:cNvCxnSpPr/>
          <p:nvPr/>
        </p:nvCxnSpPr>
        <p:spPr>
          <a:xfrm>
            <a:off x="1141689" y="4000500"/>
            <a:ext cx="31531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7" name="CasellaDiTesto 16">
            <a:extLst>
              <a:ext uri="{FF2B5EF4-FFF2-40B4-BE49-F238E27FC236}">
                <a16:creationId xmlns:a16="http://schemas.microsoft.com/office/drawing/2014/main" id="{04EAC467-D731-4A75-9E8B-FFD337D162C4}"/>
              </a:ext>
            </a:extLst>
          </p:cNvPr>
          <p:cNvSpPr txBox="1"/>
          <p:nvPr/>
        </p:nvSpPr>
        <p:spPr>
          <a:xfrm>
            <a:off x="1642241" y="1982514"/>
            <a:ext cx="1282254" cy="492443"/>
          </a:xfrm>
          <a:prstGeom prst="rect">
            <a:avLst/>
          </a:prstGeom>
          <a:noFill/>
        </p:spPr>
        <p:txBody>
          <a:bodyPr wrap="square" rtlCol="0">
            <a:spAutoFit/>
          </a:bodyPr>
          <a:lstStyle/>
          <a:p>
            <a:r>
              <a:rPr lang="it-IT" sz="1400" b="1" dirty="0" err="1"/>
              <a:t>Euroizzazione</a:t>
            </a:r>
            <a:r>
              <a:rPr lang="it-IT" sz="1400" dirty="0"/>
              <a:t> </a:t>
            </a:r>
            <a:r>
              <a:rPr lang="it-IT" sz="1200" dirty="0"/>
              <a:t>(es. Kossovo)</a:t>
            </a:r>
          </a:p>
        </p:txBody>
      </p:sp>
      <p:sp>
        <p:nvSpPr>
          <p:cNvPr id="18" name="CasellaDiTesto 17">
            <a:extLst>
              <a:ext uri="{FF2B5EF4-FFF2-40B4-BE49-F238E27FC236}">
                <a16:creationId xmlns:a16="http://schemas.microsoft.com/office/drawing/2014/main" id="{3BEFEFD3-34D4-44D9-91A8-9FDE214DC83C}"/>
              </a:ext>
            </a:extLst>
          </p:cNvPr>
          <p:cNvSpPr txBox="1"/>
          <p:nvPr/>
        </p:nvSpPr>
        <p:spPr>
          <a:xfrm>
            <a:off x="1642241" y="2641028"/>
            <a:ext cx="1329552" cy="492443"/>
          </a:xfrm>
          <a:prstGeom prst="rect">
            <a:avLst/>
          </a:prstGeom>
          <a:noFill/>
        </p:spPr>
        <p:txBody>
          <a:bodyPr wrap="square" rtlCol="0">
            <a:spAutoFit/>
          </a:bodyPr>
          <a:lstStyle/>
          <a:p>
            <a:r>
              <a:rPr lang="it-IT" sz="1400" b="1" dirty="0"/>
              <a:t>Dollarizzazione</a:t>
            </a:r>
            <a:r>
              <a:rPr lang="it-IT" sz="1400" dirty="0"/>
              <a:t> </a:t>
            </a:r>
            <a:r>
              <a:rPr lang="it-IT" sz="1200" dirty="0"/>
              <a:t>(es. Equador)</a:t>
            </a:r>
          </a:p>
        </p:txBody>
      </p:sp>
      <p:sp>
        <p:nvSpPr>
          <p:cNvPr id="19" name="CasellaDiTesto 18">
            <a:extLst>
              <a:ext uri="{FF2B5EF4-FFF2-40B4-BE49-F238E27FC236}">
                <a16:creationId xmlns:a16="http://schemas.microsoft.com/office/drawing/2014/main" id="{F16133B6-5C1A-45A8-AA79-1B02C2159176}"/>
              </a:ext>
            </a:extLst>
          </p:cNvPr>
          <p:cNvSpPr txBox="1"/>
          <p:nvPr/>
        </p:nvSpPr>
        <p:spPr>
          <a:xfrm>
            <a:off x="3195143" y="2641028"/>
            <a:ext cx="1329552" cy="492443"/>
          </a:xfrm>
          <a:prstGeom prst="rect">
            <a:avLst/>
          </a:prstGeom>
          <a:noFill/>
        </p:spPr>
        <p:txBody>
          <a:bodyPr wrap="square" rtlCol="0">
            <a:spAutoFit/>
          </a:bodyPr>
          <a:lstStyle/>
          <a:p>
            <a:r>
              <a:rPr lang="it-IT" sz="1400" b="1" dirty="0" err="1"/>
              <a:t>Currency</a:t>
            </a:r>
            <a:r>
              <a:rPr lang="it-IT" sz="1400" b="1" dirty="0"/>
              <a:t> Board</a:t>
            </a:r>
            <a:r>
              <a:rPr lang="it-IT" sz="1400" dirty="0"/>
              <a:t> </a:t>
            </a:r>
            <a:r>
              <a:rPr lang="it-IT" sz="1200" dirty="0"/>
              <a:t>(es. Bulgaria)</a:t>
            </a:r>
          </a:p>
        </p:txBody>
      </p:sp>
      <p:sp>
        <p:nvSpPr>
          <p:cNvPr id="20" name="CasellaDiTesto 19">
            <a:extLst>
              <a:ext uri="{FF2B5EF4-FFF2-40B4-BE49-F238E27FC236}">
                <a16:creationId xmlns:a16="http://schemas.microsoft.com/office/drawing/2014/main" id="{3AB7A9D5-470E-47C6-9BF3-A41926838716}"/>
              </a:ext>
            </a:extLst>
          </p:cNvPr>
          <p:cNvSpPr txBox="1"/>
          <p:nvPr/>
        </p:nvSpPr>
        <p:spPr>
          <a:xfrm>
            <a:off x="1642241" y="3669341"/>
            <a:ext cx="1577840" cy="492443"/>
          </a:xfrm>
          <a:prstGeom prst="rect">
            <a:avLst/>
          </a:prstGeom>
          <a:noFill/>
        </p:spPr>
        <p:txBody>
          <a:bodyPr wrap="square" rtlCol="0">
            <a:spAutoFit/>
          </a:bodyPr>
          <a:lstStyle/>
          <a:p>
            <a:r>
              <a:rPr lang="it-IT" sz="1400" b="1" dirty="0"/>
              <a:t>Unione Monetaria</a:t>
            </a:r>
            <a:r>
              <a:rPr lang="it-IT" sz="1400" dirty="0"/>
              <a:t> </a:t>
            </a:r>
            <a:r>
              <a:rPr lang="it-IT" sz="1200" dirty="0"/>
              <a:t>(es. Eurozona)</a:t>
            </a:r>
          </a:p>
        </p:txBody>
      </p:sp>
      <p:cxnSp>
        <p:nvCxnSpPr>
          <p:cNvPr id="22" name="Connettore diritto 21">
            <a:extLst>
              <a:ext uri="{FF2B5EF4-FFF2-40B4-BE49-F238E27FC236}">
                <a16:creationId xmlns:a16="http://schemas.microsoft.com/office/drawing/2014/main" id="{E78C8880-A83E-4441-8732-909AA05D8E5B}"/>
              </a:ext>
            </a:extLst>
          </p:cNvPr>
          <p:cNvCxnSpPr/>
          <p:nvPr/>
        </p:nvCxnSpPr>
        <p:spPr>
          <a:xfrm>
            <a:off x="4619297" y="1560786"/>
            <a:ext cx="0" cy="260099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3" name="Connettore diritto 22">
            <a:extLst>
              <a:ext uri="{FF2B5EF4-FFF2-40B4-BE49-F238E27FC236}">
                <a16:creationId xmlns:a16="http://schemas.microsoft.com/office/drawing/2014/main" id="{046D3AC3-A241-4786-997A-57E76999C0BF}"/>
              </a:ext>
            </a:extLst>
          </p:cNvPr>
          <p:cNvCxnSpPr/>
          <p:nvPr/>
        </p:nvCxnSpPr>
        <p:spPr>
          <a:xfrm>
            <a:off x="7719849" y="1560786"/>
            <a:ext cx="0" cy="260099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4" name="CasellaDiTesto 23">
            <a:extLst>
              <a:ext uri="{FF2B5EF4-FFF2-40B4-BE49-F238E27FC236}">
                <a16:creationId xmlns:a16="http://schemas.microsoft.com/office/drawing/2014/main" id="{DA3E9AE5-7FD5-4D90-90CE-D6A6EE278AF9}"/>
              </a:ext>
            </a:extLst>
          </p:cNvPr>
          <p:cNvSpPr txBox="1"/>
          <p:nvPr/>
        </p:nvSpPr>
        <p:spPr>
          <a:xfrm>
            <a:off x="4792720" y="2745285"/>
            <a:ext cx="1329552" cy="492443"/>
          </a:xfrm>
          <a:prstGeom prst="rect">
            <a:avLst/>
          </a:prstGeom>
          <a:noFill/>
        </p:spPr>
        <p:txBody>
          <a:bodyPr wrap="square" rtlCol="0">
            <a:spAutoFit/>
          </a:bodyPr>
          <a:lstStyle/>
          <a:p>
            <a:r>
              <a:rPr lang="it-IT" sz="1400" b="1" dirty="0"/>
              <a:t>Cambi fissi </a:t>
            </a:r>
          </a:p>
          <a:p>
            <a:r>
              <a:rPr lang="it-IT" sz="1200" dirty="0"/>
              <a:t>(es. Danimarca)</a:t>
            </a:r>
          </a:p>
        </p:txBody>
      </p:sp>
      <p:sp>
        <p:nvSpPr>
          <p:cNvPr id="25" name="CasellaDiTesto 24">
            <a:extLst>
              <a:ext uri="{FF2B5EF4-FFF2-40B4-BE49-F238E27FC236}">
                <a16:creationId xmlns:a16="http://schemas.microsoft.com/office/drawing/2014/main" id="{347ED65F-1505-4F48-941E-AF3FDD8F8AA1}"/>
              </a:ext>
            </a:extLst>
          </p:cNvPr>
          <p:cNvSpPr txBox="1"/>
          <p:nvPr/>
        </p:nvSpPr>
        <p:spPr>
          <a:xfrm>
            <a:off x="5789888" y="3750532"/>
            <a:ext cx="2031125" cy="523220"/>
          </a:xfrm>
          <a:prstGeom prst="rect">
            <a:avLst/>
          </a:prstGeom>
          <a:noFill/>
        </p:spPr>
        <p:txBody>
          <a:bodyPr wrap="square" rtlCol="0">
            <a:spAutoFit/>
          </a:bodyPr>
          <a:lstStyle/>
          <a:p>
            <a:r>
              <a:rPr lang="it-IT" sz="1400" b="1" dirty="0"/>
              <a:t>Tasso di cambio a parità mobile </a:t>
            </a:r>
            <a:r>
              <a:rPr lang="it-IT" sz="1200" dirty="0"/>
              <a:t>(es. </a:t>
            </a:r>
            <a:r>
              <a:rPr lang="it-IT" sz="1200" dirty="0" err="1"/>
              <a:t>Botwsana</a:t>
            </a:r>
            <a:r>
              <a:rPr lang="it-IT" sz="1200" dirty="0"/>
              <a:t>)</a:t>
            </a:r>
          </a:p>
        </p:txBody>
      </p:sp>
      <p:sp>
        <p:nvSpPr>
          <p:cNvPr id="26" name="CasellaDiTesto 25">
            <a:extLst>
              <a:ext uri="{FF2B5EF4-FFF2-40B4-BE49-F238E27FC236}">
                <a16:creationId xmlns:a16="http://schemas.microsoft.com/office/drawing/2014/main" id="{1CDD5126-9EAB-430C-A41E-E73AB8829297}"/>
              </a:ext>
            </a:extLst>
          </p:cNvPr>
          <p:cNvSpPr txBox="1"/>
          <p:nvPr/>
        </p:nvSpPr>
        <p:spPr>
          <a:xfrm>
            <a:off x="7755982" y="2329869"/>
            <a:ext cx="1466819" cy="923330"/>
          </a:xfrm>
          <a:prstGeom prst="rect">
            <a:avLst/>
          </a:prstGeom>
          <a:noFill/>
        </p:spPr>
        <p:txBody>
          <a:bodyPr wrap="square" rtlCol="0">
            <a:spAutoFit/>
          </a:bodyPr>
          <a:lstStyle/>
          <a:p>
            <a:r>
              <a:rPr lang="it-IT" sz="1400" b="1" dirty="0"/>
              <a:t>Flessibilità controllata/ </a:t>
            </a:r>
            <a:r>
              <a:rPr lang="it-IT" sz="1400" i="1" dirty="0" err="1"/>
              <a:t>Managed</a:t>
            </a:r>
            <a:r>
              <a:rPr lang="it-IT" sz="1400" i="1" dirty="0"/>
              <a:t> float</a:t>
            </a:r>
            <a:r>
              <a:rPr lang="it-IT" sz="1400" dirty="0"/>
              <a:t> </a:t>
            </a:r>
            <a:r>
              <a:rPr lang="it-IT" sz="1200" dirty="0"/>
              <a:t>(es. Cambogia)</a:t>
            </a:r>
          </a:p>
        </p:txBody>
      </p:sp>
      <p:sp>
        <p:nvSpPr>
          <p:cNvPr id="27" name="CasellaDiTesto 26">
            <a:extLst>
              <a:ext uri="{FF2B5EF4-FFF2-40B4-BE49-F238E27FC236}">
                <a16:creationId xmlns:a16="http://schemas.microsoft.com/office/drawing/2014/main" id="{6557D8E1-DB67-4D4A-AC28-ADE2209C4FBF}"/>
              </a:ext>
            </a:extLst>
          </p:cNvPr>
          <p:cNvSpPr txBox="1"/>
          <p:nvPr/>
        </p:nvSpPr>
        <p:spPr>
          <a:xfrm>
            <a:off x="9528940" y="2713910"/>
            <a:ext cx="1747342" cy="492443"/>
          </a:xfrm>
          <a:prstGeom prst="rect">
            <a:avLst/>
          </a:prstGeom>
          <a:noFill/>
        </p:spPr>
        <p:txBody>
          <a:bodyPr wrap="square" rtlCol="0">
            <a:spAutoFit/>
          </a:bodyPr>
          <a:lstStyle/>
          <a:p>
            <a:r>
              <a:rPr lang="it-IT" sz="1400" b="1" dirty="0"/>
              <a:t>Flessibilità pura </a:t>
            </a:r>
          </a:p>
          <a:p>
            <a:r>
              <a:rPr lang="it-IT" sz="1200" dirty="0"/>
              <a:t>(es. UK)</a:t>
            </a:r>
          </a:p>
        </p:txBody>
      </p:sp>
      <p:sp>
        <p:nvSpPr>
          <p:cNvPr id="28" name="CasellaDiTesto 27">
            <a:extLst>
              <a:ext uri="{FF2B5EF4-FFF2-40B4-BE49-F238E27FC236}">
                <a16:creationId xmlns:a16="http://schemas.microsoft.com/office/drawing/2014/main" id="{B5DB4D4F-3C7D-41DD-AE3B-1A6BD37BEDF8}"/>
              </a:ext>
            </a:extLst>
          </p:cNvPr>
          <p:cNvSpPr txBox="1"/>
          <p:nvPr/>
        </p:nvSpPr>
        <p:spPr>
          <a:xfrm>
            <a:off x="8362293" y="3714671"/>
            <a:ext cx="1329552" cy="492443"/>
          </a:xfrm>
          <a:prstGeom prst="rect">
            <a:avLst/>
          </a:prstGeom>
          <a:noFill/>
        </p:spPr>
        <p:txBody>
          <a:bodyPr wrap="square" rtlCol="0">
            <a:spAutoFit/>
          </a:bodyPr>
          <a:lstStyle/>
          <a:p>
            <a:r>
              <a:rPr lang="it-IT" sz="1400" b="1" dirty="0"/>
              <a:t>Cambi flessibili </a:t>
            </a:r>
            <a:r>
              <a:rPr lang="it-IT" sz="1200" dirty="0"/>
              <a:t>(es. Brasile)</a:t>
            </a:r>
          </a:p>
        </p:txBody>
      </p:sp>
      <p:sp>
        <p:nvSpPr>
          <p:cNvPr id="29" name="CasellaDiTesto 28">
            <a:extLst>
              <a:ext uri="{FF2B5EF4-FFF2-40B4-BE49-F238E27FC236}">
                <a16:creationId xmlns:a16="http://schemas.microsoft.com/office/drawing/2014/main" id="{967A45F3-A2F5-4176-8680-84CB707D8AE8}"/>
              </a:ext>
            </a:extLst>
          </p:cNvPr>
          <p:cNvSpPr txBox="1"/>
          <p:nvPr/>
        </p:nvSpPr>
        <p:spPr>
          <a:xfrm>
            <a:off x="10239041" y="3524044"/>
            <a:ext cx="1391301" cy="523220"/>
          </a:xfrm>
          <a:prstGeom prst="rect">
            <a:avLst/>
          </a:prstGeom>
          <a:noFill/>
        </p:spPr>
        <p:txBody>
          <a:bodyPr wrap="square" rtlCol="0">
            <a:spAutoFit/>
          </a:bodyPr>
          <a:lstStyle/>
          <a:p>
            <a:r>
              <a:rPr lang="it-IT" sz="1400" i="1" dirty="0">
                <a:solidFill>
                  <a:srgbClr val="0070C0"/>
                </a:solidFill>
              </a:rPr>
              <a:t>Flessibilità crescente</a:t>
            </a:r>
          </a:p>
        </p:txBody>
      </p:sp>
      <p:cxnSp>
        <p:nvCxnSpPr>
          <p:cNvPr id="31" name="Connettore diritto 30">
            <a:extLst>
              <a:ext uri="{FF2B5EF4-FFF2-40B4-BE49-F238E27FC236}">
                <a16:creationId xmlns:a16="http://schemas.microsoft.com/office/drawing/2014/main" id="{E848D3F8-68AC-46BE-B180-60E78BE80AA3}"/>
              </a:ext>
            </a:extLst>
          </p:cNvPr>
          <p:cNvCxnSpPr>
            <a:cxnSpLocks/>
          </p:cNvCxnSpPr>
          <p:nvPr/>
        </p:nvCxnSpPr>
        <p:spPr>
          <a:xfrm>
            <a:off x="3788975" y="3246298"/>
            <a:ext cx="0" cy="25114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1872E190-F020-441A-AF46-34502A937C88}"/>
              </a:ext>
            </a:extLst>
          </p:cNvPr>
          <p:cNvCxnSpPr>
            <a:cxnSpLocks/>
          </p:cNvCxnSpPr>
          <p:nvPr/>
        </p:nvCxnSpPr>
        <p:spPr>
          <a:xfrm>
            <a:off x="5273562" y="3237728"/>
            <a:ext cx="0" cy="25114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2282CA61-CDD6-4E94-B51A-B9603D92E46F}"/>
              </a:ext>
            </a:extLst>
          </p:cNvPr>
          <p:cNvCxnSpPr>
            <a:cxnSpLocks/>
          </p:cNvCxnSpPr>
          <p:nvPr/>
        </p:nvCxnSpPr>
        <p:spPr>
          <a:xfrm>
            <a:off x="6735813" y="3486741"/>
            <a:ext cx="0" cy="25114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5" name="Connettore diritto 34">
            <a:extLst>
              <a:ext uri="{FF2B5EF4-FFF2-40B4-BE49-F238E27FC236}">
                <a16:creationId xmlns:a16="http://schemas.microsoft.com/office/drawing/2014/main" id="{4F7E0739-F2AA-4558-A96A-14FB039F3CFE}"/>
              </a:ext>
            </a:extLst>
          </p:cNvPr>
          <p:cNvCxnSpPr>
            <a:cxnSpLocks/>
          </p:cNvCxnSpPr>
          <p:nvPr/>
        </p:nvCxnSpPr>
        <p:spPr>
          <a:xfrm>
            <a:off x="8263100" y="3237728"/>
            <a:ext cx="0" cy="25114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6" name="Connettore diritto 35">
            <a:extLst>
              <a:ext uri="{FF2B5EF4-FFF2-40B4-BE49-F238E27FC236}">
                <a16:creationId xmlns:a16="http://schemas.microsoft.com/office/drawing/2014/main" id="{D6253D82-D177-4E12-833A-1252ACAD3898}"/>
              </a:ext>
            </a:extLst>
          </p:cNvPr>
          <p:cNvCxnSpPr>
            <a:cxnSpLocks/>
          </p:cNvCxnSpPr>
          <p:nvPr/>
        </p:nvCxnSpPr>
        <p:spPr>
          <a:xfrm>
            <a:off x="8955470" y="3476277"/>
            <a:ext cx="0" cy="25114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7" name="Connettore diritto 36">
            <a:extLst>
              <a:ext uri="{FF2B5EF4-FFF2-40B4-BE49-F238E27FC236}">
                <a16:creationId xmlns:a16="http://schemas.microsoft.com/office/drawing/2014/main" id="{5870D78F-5E74-4541-A286-C13915686230}"/>
              </a:ext>
            </a:extLst>
          </p:cNvPr>
          <p:cNvCxnSpPr>
            <a:cxnSpLocks/>
          </p:cNvCxnSpPr>
          <p:nvPr/>
        </p:nvCxnSpPr>
        <p:spPr>
          <a:xfrm>
            <a:off x="9936213" y="3225131"/>
            <a:ext cx="0" cy="25114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8" name="CasellaDiTesto 37">
            <a:extLst>
              <a:ext uri="{FF2B5EF4-FFF2-40B4-BE49-F238E27FC236}">
                <a16:creationId xmlns:a16="http://schemas.microsoft.com/office/drawing/2014/main" id="{BB3A0EB7-030F-4A44-A78B-3C8D5D8642D2}"/>
              </a:ext>
            </a:extLst>
          </p:cNvPr>
          <p:cNvSpPr txBox="1"/>
          <p:nvPr/>
        </p:nvSpPr>
        <p:spPr>
          <a:xfrm>
            <a:off x="513037" y="4923446"/>
            <a:ext cx="10172697" cy="1477328"/>
          </a:xfrm>
          <a:prstGeom prst="rect">
            <a:avLst/>
          </a:prstGeom>
          <a:noFill/>
        </p:spPr>
        <p:txBody>
          <a:bodyPr wrap="square" rtlCol="0">
            <a:spAutoFit/>
          </a:bodyPr>
          <a:lstStyle/>
          <a:p>
            <a:r>
              <a:rPr lang="it-IT" dirty="0"/>
              <a:t>Come già osservato, </a:t>
            </a:r>
            <a:r>
              <a:rPr lang="it-IT" u="sng" dirty="0"/>
              <a:t>le fluttuazioni dei tassi di cambio sono un’importante fonte di incertezza economica</a:t>
            </a:r>
            <a:r>
              <a:rPr lang="it-IT" dirty="0"/>
              <a:t>: hanno un effetto sui </a:t>
            </a:r>
            <a:r>
              <a:rPr lang="it-IT" b="1" dirty="0"/>
              <a:t>prezzi relativi </a:t>
            </a:r>
            <a:r>
              <a:rPr lang="it-IT" dirty="0"/>
              <a:t>tra paesi, sulla </a:t>
            </a:r>
            <a:r>
              <a:rPr lang="it-IT" b="1" dirty="0"/>
              <a:t>competitività</a:t>
            </a:r>
            <a:r>
              <a:rPr lang="it-IT" dirty="0"/>
              <a:t> e sui </a:t>
            </a:r>
            <a:r>
              <a:rPr lang="it-IT" b="1" dirty="0"/>
              <a:t>profitti delle imprese</a:t>
            </a:r>
            <a:r>
              <a:rPr lang="it-IT" dirty="0"/>
              <a:t>.</a:t>
            </a:r>
          </a:p>
          <a:p>
            <a:r>
              <a:rPr lang="it-IT" dirty="0"/>
              <a:t> I </a:t>
            </a:r>
            <a:r>
              <a:rPr lang="it-IT" dirty="0" err="1"/>
              <a:t>TdC</a:t>
            </a:r>
            <a:r>
              <a:rPr lang="it-IT" dirty="0"/>
              <a:t> hanno un effetto anche sui valori relativi 1. delle </a:t>
            </a:r>
            <a:r>
              <a:rPr lang="it-IT" b="1" dirty="0"/>
              <a:t>attività</a:t>
            </a:r>
            <a:r>
              <a:rPr lang="it-IT" dirty="0"/>
              <a:t> e 2.dei </a:t>
            </a:r>
            <a:r>
              <a:rPr lang="it-IT" b="1" dirty="0"/>
              <a:t>debiti</a:t>
            </a:r>
            <a:r>
              <a:rPr lang="it-IT" dirty="0"/>
              <a:t>: ad es. nei PVS i </a:t>
            </a:r>
            <a:r>
              <a:rPr lang="it-IT" dirty="0">
                <a:solidFill>
                  <a:srgbClr val="0070C0"/>
                </a:solidFill>
              </a:rPr>
              <a:t>debiti</a:t>
            </a:r>
            <a:r>
              <a:rPr lang="it-IT" dirty="0"/>
              <a:t> nei confronti del FMI sono espressi in valuta estera e </a:t>
            </a:r>
            <a:r>
              <a:rPr lang="it-IT" dirty="0">
                <a:solidFill>
                  <a:srgbClr val="0070C0"/>
                </a:solidFill>
              </a:rPr>
              <a:t>una svalutazione della moneta locale li rende più costosi</a:t>
            </a:r>
            <a:r>
              <a:rPr lang="it-IT" dirty="0"/>
              <a:t>, incentivando i governi a limitare le fluttuazioni del cambio.</a:t>
            </a:r>
          </a:p>
        </p:txBody>
      </p:sp>
      <p:sp>
        <p:nvSpPr>
          <p:cNvPr id="39" name="CasellaDiTesto 38">
            <a:extLst>
              <a:ext uri="{FF2B5EF4-FFF2-40B4-BE49-F238E27FC236}">
                <a16:creationId xmlns:a16="http://schemas.microsoft.com/office/drawing/2014/main" id="{29420A40-4489-4EC2-96D6-05648DA11872}"/>
              </a:ext>
            </a:extLst>
          </p:cNvPr>
          <p:cNvSpPr txBox="1"/>
          <p:nvPr/>
        </p:nvSpPr>
        <p:spPr>
          <a:xfrm>
            <a:off x="116282" y="3411084"/>
            <a:ext cx="1097016" cy="954107"/>
          </a:xfrm>
          <a:prstGeom prst="rect">
            <a:avLst/>
          </a:prstGeom>
          <a:noFill/>
        </p:spPr>
        <p:txBody>
          <a:bodyPr wrap="square" rtlCol="0">
            <a:spAutoFit/>
          </a:bodyPr>
          <a:lstStyle/>
          <a:p>
            <a:r>
              <a:rPr lang="it-IT" sz="1400" i="1" dirty="0">
                <a:solidFill>
                  <a:srgbClr val="FF0000"/>
                </a:solidFill>
              </a:rPr>
              <a:t>Abbandono </a:t>
            </a:r>
          </a:p>
          <a:p>
            <a:r>
              <a:rPr lang="it-IT" sz="1400" i="1" dirty="0">
                <a:solidFill>
                  <a:srgbClr val="FF0000"/>
                </a:solidFill>
              </a:rPr>
              <a:t>della moneta nazionale</a:t>
            </a:r>
          </a:p>
        </p:txBody>
      </p:sp>
      <p:sp>
        <p:nvSpPr>
          <p:cNvPr id="40" name="Callout: linea 39">
            <a:extLst>
              <a:ext uri="{FF2B5EF4-FFF2-40B4-BE49-F238E27FC236}">
                <a16:creationId xmlns:a16="http://schemas.microsoft.com/office/drawing/2014/main" id="{E6013C86-2211-4F45-8EAC-7667A1C70162}"/>
              </a:ext>
            </a:extLst>
          </p:cNvPr>
          <p:cNvSpPr/>
          <p:nvPr/>
        </p:nvSpPr>
        <p:spPr>
          <a:xfrm>
            <a:off x="3220081" y="4027181"/>
            <a:ext cx="2446285" cy="808061"/>
          </a:xfrm>
          <a:prstGeom prst="borderCallout1">
            <a:avLst>
              <a:gd name="adj1" fmla="val 18750"/>
              <a:gd name="adj2" fmla="val -8333"/>
              <a:gd name="adj3" fmla="val -112643"/>
              <a:gd name="adj4" fmla="val 24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t>Condizionata dal possesso di riserve o attività in valuta estera (</a:t>
            </a:r>
            <a:r>
              <a:rPr lang="it-IT" sz="1400" b="1" dirty="0"/>
              <a:t>sistema istituzionale rigido</a:t>
            </a:r>
            <a:r>
              <a:rPr lang="it-IT" sz="1400" dirty="0"/>
              <a:t>)</a:t>
            </a:r>
          </a:p>
        </p:txBody>
      </p:sp>
      <p:sp>
        <p:nvSpPr>
          <p:cNvPr id="42" name="Rettangolo 41">
            <a:extLst>
              <a:ext uri="{FF2B5EF4-FFF2-40B4-BE49-F238E27FC236}">
                <a16:creationId xmlns:a16="http://schemas.microsoft.com/office/drawing/2014/main" id="{F5A15C68-5747-4721-A5F8-D6E48BE210F8}"/>
              </a:ext>
            </a:extLst>
          </p:cNvPr>
          <p:cNvSpPr/>
          <p:nvPr/>
        </p:nvSpPr>
        <p:spPr>
          <a:xfrm>
            <a:off x="203789" y="1968135"/>
            <a:ext cx="4282800" cy="11810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 name="Callout: linea 42">
            <a:extLst>
              <a:ext uri="{FF2B5EF4-FFF2-40B4-BE49-F238E27FC236}">
                <a16:creationId xmlns:a16="http://schemas.microsoft.com/office/drawing/2014/main" id="{A26113C5-C8F0-423F-A3F7-6A1EF086E757}"/>
              </a:ext>
            </a:extLst>
          </p:cNvPr>
          <p:cNvSpPr/>
          <p:nvPr/>
        </p:nvSpPr>
        <p:spPr>
          <a:xfrm>
            <a:off x="6657586" y="4297629"/>
            <a:ext cx="2031125" cy="624893"/>
          </a:xfrm>
          <a:prstGeom prst="borderCallout1">
            <a:avLst>
              <a:gd name="adj1" fmla="val 18750"/>
              <a:gd name="adj2" fmla="val -8333"/>
              <a:gd name="adj3" fmla="val -17202"/>
              <a:gd name="adj4" fmla="val -1477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1400" dirty="0"/>
              <a:t>Es. in funzione di </a:t>
            </a:r>
            <a:r>
              <a:rPr lang="el-GR" sz="1400" dirty="0">
                <a:latin typeface="Cambria Math" panose="02040503050406030204" pitchFamily="18" charset="0"/>
                <a:ea typeface="Cambria Math" panose="02040503050406030204" pitchFamily="18" charset="0"/>
              </a:rPr>
              <a:t>π</a:t>
            </a:r>
            <a:r>
              <a:rPr lang="it-IT" sz="1400" baseline="30000" dirty="0">
                <a:latin typeface="Cambria Math" panose="02040503050406030204" pitchFamily="18" charset="0"/>
                <a:ea typeface="Cambria Math" panose="02040503050406030204" pitchFamily="18" charset="0"/>
              </a:rPr>
              <a:t>e  </a:t>
            </a:r>
            <a:r>
              <a:rPr lang="it-IT" sz="1400" dirty="0" err="1">
                <a:latin typeface="Cambria Math" panose="02040503050406030204" pitchFamily="18" charset="0"/>
                <a:ea typeface="Cambria Math" panose="02040503050406030204" pitchFamily="18" charset="0"/>
              </a:rPr>
              <a:t>e</a:t>
            </a:r>
            <a:r>
              <a:rPr lang="it-IT" sz="1400" dirty="0">
                <a:latin typeface="Cambria Math" panose="02040503050406030204" pitchFamily="18" charset="0"/>
                <a:ea typeface="Cambria Math" panose="02040503050406030204" pitchFamily="18" charset="0"/>
              </a:rPr>
              <a:t> </a:t>
            </a:r>
            <a:r>
              <a:rPr lang="it-IT" sz="1400" dirty="0" err="1">
                <a:latin typeface="Cambria Math" panose="02040503050406030204" pitchFamily="18" charset="0"/>
                <a:ea typeface="Cambria Math" panose="02040503050406030204" pitchFamily="18" charset="0"/>
              </a:rPr>
              <a:t>dellaPM</a:t>
            </a:r>
            <a:r>
              <a:rPr lang="it-IT" sz="1400" dirty="0">
                <a:latin typeface="Cambria Math" panose="02040503050406030204" pitchFamily="18" charset="0"/>
                <a:ea typeface="Cambria Math" panose="02040503050406030204" pitchFamily="18" charset="0"/>
              </a:rPr>
              <a:t> (ma senza sistema istituzionale</a:t>
            </a:r>
            <a:endParaRPr lang="it-IT" sz="1400" dirty="0"/>
          </a:p>
        </p:txBody>
      </p:sp>
    </p:spTree>
    <p:extLst>
      <p:ext uri="{BB962C8B-B14F-4D97-AF65-F5344CB8AC3E}">
        <p14:creationId xmlns:p14="http://schemas.microsoft.com/office/powerpoint/2010/main" val="127847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E56FB4E9-5652-4CF1-8D3A-3454494A787C}"/>
              </a:ext>
            </a:extLst>
          </p:cNvPr>
          <p:cNvSpPr>
            <a:spLocks noGrp="1"/>
          </p:cNvSpPr>
          <p:nvPr>
            <p:ph type="title"/>
          </p:nvPr>
        </p:nvSpPr>
        <p:spPr/>
        <p:txBody>
          <a:bodyPr/>
          <a:lstStyle/>
          <a:p>
            <a:r>
              <a:rPr lang="it-IT" dirty="0"/>
              <a:t>Il cambiamento della struttura dei tassi di cambio tra i 190 Paesi del FMI</a:t>
            </a:r>
          </a:p>
        </p:txBody>
      </p:sp>
      <p:sp>
        <p:nvSpPr>
          <p:cNvPr id="4" name="Segnaposto numero diapositiva 3">
            <a:extLst>
              <a:ext uri="{FF2B5EF4-FFF2-40B4-BE49-F238E27FC236}">
                <a16:creationId xmlns:a16="http://schemas.microsoft.com/office/drawing/2014/main" id="{6949CC46-1315-4FC9-9690-3F4A592CEF81}"/>
              </a:ext>
            </a:extLst>
          </p:cNvPr>
          <p:cNvSpPr>
            <a:spLocks noGrp="1"/>
          </p:cNvSpPr>
          <p:nvPr>
            <p:ph type="sldNum" sz="quarter" idx="12"/>
          </p:nvPr>
        </p:nvSpPr>
        <p:spPr/>
        <p:txBody>
          <a:bodyPr/>
          <a:lstStyle/>
          <a:p>
            <a:fld id="{5BE346A1-DB03-4F8F-90BA-1CC82BDA6D99}" type="slidenum">
              <a:rPr lang="it-IT" smtClean="0"/>
              <a:t>41</a:t>
            </a:fld>
            <a:endParaRPr lang="it-IT"/>
          </a:p>
        </p:txBody>
      </p:sp>
      <p:pic>
        <p:nvPicPr>
          <p:cNvPr id="7" name="Immagine 6">
            <a:extLst>
              <a:ext uri="{FF2B5EF4-FFF2-40B4-BE49-F238E27FC236}">
                <a16:creationId xmlns:a16="http://schemas.microsoft.com/office/drawing/2014/main" id="{75A3B3E8-5CC8-40AF-8C8C-77E9C0F96004}"/>
              </a:ext>
            </a:extLst>
          </p:cNvPr>
          <p:cNvPicPr>
            <a:picLocks noChangeAspect="1"/>
          </p:cNvPicPr>
          <p:nvPr/>
        </p:nvPicPr>
        <p:blipFill>
          <a:blip r:embed="rId2"/>
          <a:stretch>
            <a:fillRect/>
          </a:stretch>
        </p:blipFill>
        <p:spPr>
          <a:xfrm>
            <a:off x="838200" y="1807673"/>
            <a:ext cx="7108552" cy="4913802"/>
          </a:xfrm>
          <a:prstGeom prst="rect">
            <a:avLst/>
          </a:prstGeom>
        </p:spPr>
      </p:pic>
      <p:sp>
        <p:nvSpPr>
          <p:cNvPr id="8" name="CasellaDiTesto 7">
            <a:extLst>
              <a:ext uri="{FF2B5EF4-FFF2-40B4-BE49-F238E27FC236}">
                <a16:creationId xmlns:a16="http://schemas.microsoft.com/office/drawing/2014/main" id="{DCA0DDEB-68B6-477F-B35D-3A3D47ACF1F9}"/>
              </a:ext>
            </a:extLst>
          </p:cNvPr>
          <p:cNvSpPr txBox="1"/>
          <p:nvPr/>
        </p:nvSpPr>
        <p:spPr>
          <a:xfrm>
            <a:off x="8123183" y="6077247"/>
            <a:ext cx="2810203" cy="461665"/>
          </a:xfrm>
          <a:prstGeom prst="rect">
            <a:avLst/>
          </a:prstGeom>
          <a:noFill/>
        </p:spPr>
        <p:txBody>
          <a:bodyPr wrap="square" rtlCol="0">
            <a:spAutoFit/>
          </a:bodyPr>
          <a:lstStyle/>
          <a:p>
            <a:r>
              <a:rPr lang="it-IT" sz="1200" i="1" dirty="0"/>
              <a:t>Fonte: </a:t>
            </a:r>
            <a:r>
              <a:rPr lang="it-IT" sz="1200" i="1" dirty="0" err="1"/>
              <a:t>Bénassy-Quéré</a:t>
            </a:r>
            <a:r>
              <a:rPr lang="it-IT" sz="1200" i="1" dirty="0"/>
              <a:t> et al (2017), p.382 e </a:t>
            </a:r>
            <a:r>
              <a:rPr lang="it-IT" sz="1200" i="1" dirty="0">
                <a:hlinkClick r:id="rId3"/>
              </a:rPr>
              <a:t>IMF</a:t>
            </a:r>
            <a:r>
              <a:rPr lang="it-IT" sz="1200" i="1" dirty="0"/>
              <a:t> (2021), p. 21 (nostre elaborazioni)</a:t>
            </a:r>
          </a:p>
        </p:txBody>
      </p:sp>
      <p:sp>
        <p:nvSpPr>
          <p:cNvPr id="9" name="CasellaDiTesto 8">
            <a:extLst>
              <a:ext uri="{FF2B5EF4-FFF2-40B4-BE49-F238E27FC236}">
                <a16:creationId xmlns:a16="http://schemas.microsoft.com/office/drawing/2014/main" id="{159B08C7-557D-4121-B476-BAA2CD46F555}"/>
              </a:ext>
            </a:extLst>
          </p:cNvPr>
          <p:cNvSpPr txBox="1"/>
          <p:nvPr/>
        </p:nvSpPr>
        <p:spPr>
          <a:xfrm>
            <a:off x="8426669" y="2345121"/>
            <a:ext cx="2722562" cy="3416320"/>
          </a:xfrm>
          <a:prstGeom prst="rect">
            <a:avLst/>
          </a:prstGeom>
          <a:noFill/>
        </p:spPr>
        <p:txBody>
          <a:bodyPr wrap="square" rtlCol="0">
            <a:spAutoFit/>
          </a:bodyPr>
          <a:lstStyle/>
          <a:p>
            <a:r>
              <a:rPr lang="it-IT" dirty="0"/>
              <a:t>Se negli anni ‘90 del ‘900 è stato progressivamente abbandonato il regime di cambi fissi per avere una maggiore libertà nel determinare la politica monetaria a favore di regimi a fluttuazione controllata, dopo la crisi del 2008, i paesi con cambi fissi sono nuovamente aumentati</a:t>
            </a:r>
          </a:p>
        </p:txBody>
      </p:sp>
    </p:spTree>
    <p:extLst>
      <p:ext uri="{BB962C8B-B14F-4D97-AF65-F5344CB8AC3E}">
        <p14:creationId xmlns:p14="http://schemas.microsoft.com/office/powerpoint/2010/main" val="2575044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316BDED-49D2-418B-8723-8D3C5EC18B9D}"/>
              </a:ext>
            </a:extLst>
          </p:cNvPr>
          <p:cNvSpPr>
            <a:spLocks noGrp="1"/>
          </p:cNvSpPr>
          <p:nvPr>
            <p:ph type="title"/>
          </p:nvPr>
        </p:nvSpPr>
        <p:spPr/>
        <p:txBody>
          <a:bodyPr/>
          <a:lstStyle/>
          <a:p>
            <a:r>
              <a:rPr lang="it-IT" dirty="0"/>
              <a:t>Esiste un tasso di cambio naturale? La PPP o </a:t>
            </a:r>
            <a:r>
              <a:rPr lang="it-IT" dirty="0" err="1"/>
              <a:t>Purchasing</a:t>
            </a:r>
            <a:r>
              <a:rPr lang="it-IT" dirty="0"/>
              <a:t> </a:t>
            </a:r>
            <a:r>
              <a:rPr lang="it-IT" dirty="0" err="1"/>
              <a:t>Parity</a:t>
            </a:r>
            <a:r>
              <a:rPr lang="it-IT" dirty="0"/>
              <a:t> Power</a:t>
            </a:r>
          </a:p>
        </p:txBody>
      </p:sp>
      <mc:AlternateContent xmlns:mc="http://schemas.openxmlformats.org/markup-compatibility/2006" xmlns:a14="http://schemas.microsoft.com/office/drawing/2010/main">
        <mc:Choice Requires="a14">
          <p:sp>
            <p:nvSpPr>
              <p:cNvPr id="5" name="Segnaposto contenuto 4">
                <a:extLst>
                  <a:ext uri="{FF2B5EF4-FFF2-40B4-BE49-F238E27FC236}">
                    <a16:creationId xmlns:a16="http://schemas.microsoft.com/office/drawing/2014/main" id="{41083DDD-C781-4CA3-8A2A-F6C782875B8D}"/>
                  </a:ext>
                </a:extLst>
              </p:cNvPr>
              <p:cNvSpPr>
                <a:spLocks noGrp="1"/>
              </p:cNvSpPr>
              <p:nvPr>
                <p:ph idx="1"/>
              </p:nvPr>
            </p:nvSpPr>
            <p:spPr/>
            <p:txBody>
              <a:bodyPr>
                <a:normAutofit fontScale="62500" lnSpcReduction="20000"/>
              </a:bodyPr>
              <a:lstStyle/>
              <a:p>
                <a:r>
                  <a:rPr lang="it-IT" dirty="0"/>
                  <a:t>Secondo la teoria del </a:t>
                </a:r>
                <a:r>
                  <a:rPr lang="it-IT" dirty="0">
                    <a:solidFill>
                      <a:srgbClr val="0070C0"/>
                    </a:solidFill>
                  </a:rPr>
                  <a:t>PPP</a:t>
                </a:r>
                <a:r>
                  <a:rPr lang="it-IT" dirty="0"/>
                  <a:t> esiste un tasso di cambio naturale verso il quale i tassi di cambio tendono ed </a:t>
                </a:r>
                <a:r>
                  <a:rPr lang="it-IT" dirty="0">
                    <a:solidFill>
                      <a:srgbClr val="0070C0"/>
                    </a:solidFill>
                  </a:rPr>
                  <a:t>è quello che permette di acquistare lo stesso paniere di beni nei due paesi di riferimento</a:t>
                </a:r>
                <a:r>
                  <a:rPr lang="it-IT" dirty="0"/>
                  <a:t>. Se tale teoria è valida le variazioni dei tassi di cambio nominali riflettono semplicemente cambiamenti nei differenziali di inflazione.</a:t>
                </a:r>
              </a:p>
              <a:p>
                <a:pPr marL="0" indent="0" algn="ctr">
                  <a:buNone/>
                </a:pPr>
                <a:r>
                  <a:rPr lang="it-IT" b="1" dirty="0">
                    <a:solidFill>
                      <a:srgbClr val="C00000"/>
                    </a:solidFill>
                  </a:rPr>
                  <a:t>Vediamo come avviene</a:t>
                </a:r>
                <a:r>
                  <a:rPr lang="it-IT" dirty="0"/>
                  <a:t>:</a:t>
                </a:r>
              </a:p>
              <a:p>
                <a:r>
                  <a:rPr lang="it-IT" dirty="0"/>
                  <a:t>Siano dati due Paesi, A e B. Sia </a:t>
                </a:r>
                <a14:m>
                  <m:oMath xmlns:m="http://schemas.openxmlformats.org/officeDocument/2006/math">
                    <m:f>
                      <m:fPr>
                        <m:ctrlPr>
                          <a:rPr lang="it-IT" i="1" smtClean="0">
                            <a:latin typeface="Cambria Math" panose="02040503050406030204" pitchFamily="18" charset="0"/>
                          </a:rPr>
                        </m:ctrlPr>
                      </m:fPr>
                      <m:num>
                        <m:sSup>
                          <m:sSupPr>
                            <m:ctrlPr>
                              <a:rPr lang="it-IT" i="1" smtClean="0">
                                <a:latin typeface="Cambria Math" panose="02040503050406030204" pitchFamily="18" charset="0"/>
                              </a:rPr>
                            </m:ctrlPr>
                          </m:sSupPr>
                          <m:e>
                            <m:r>
                              <a:rPr lang="it-IT" b="0" i="1" smtClean="0">
                                <a:latin typeface="Cambria Math" panose="02040503050406030204" pitchFamily="18" charset="0"/>
                              </a:rPr>
                              <m:t>𝑀</m:t>
                            </m:r>
                          </m:e>
                          <m:sup>
                            <m:r>
                              <a:rPr lang="it-IT" b="0" i="1" smtClean="0">
                                <a:latin typeface="Cambria Math" panose="02040503050406030204" pitchFamily="18" charset="0"/>
                              </a:rPr>
                              <m:t>𝐴</m:t>
                            </m:r>
                          </m:sup>
                        </m:sSup>
                      </m:num>
                      <m:den>
                        <m:sSup>
                          <m:sSupPr>
                            <m:ctrlPr>
                              <a:rPr lang="it-IT" i="1" smtClean="0">
                                <a:latin typeface="Cambria Math" panose="02040503050406030204" pitchFamily="18" charset="0"/>
                              </a:rPr>
                            </m:ctrlPr>
                          </m:sSupPr>
                          <m:e>
                            <m:r>
                              <a:rPr lang="it-IT" b="0" i="1" smtClean="0">
                                <a:latin typeface="Cambria Math" panose="02040503050406030204" pitchFamily="18" charset="0"/>
                              </a:rPr>
                              <m:t>𝑝</m:t>
                            </m:r>
                          </m:e>
                          <m:sup>
                            <m:r>
                              <a:rPr lang="it-IT" b="0" i="1" smtClean="0">
                                <a:latin typeface="Cambria Math" panose="02040503050406030204" pitchFamily="18" charset="0"/>
                              </a:rPr>
                              <m:t>𝐴</m:t>
                            </m:r>
                          </m:sup>
                        </m:sSup>
                      </m:den>
                    </m:f>
                  </m:oMath>
                </a14:m>
                <a:r>
                  <a:rPr lang="it-IT" dirty="0"/>
                  <a:t> la scorta di moneta reale del Paese A, e </a:t>
                </a:r>
                <a14:m>
                  <m:oMath xmlns:m="http://schemas.openxmlformats.org/officeDocument/2006/math">
                    <m:f>
                      <m:fPr>
                        <m:ctrlPr>
                          <a:rPr lang="it-IT" i="1">
                            <a:latin typeface="Cambria Math" panose="02040503050406030204" pitchFamily="18" charset="0"/>
                          </a:rPr>
                        </m:ctrlPr>
                      </m:fPr>
                      <m:num>
                        <m:sSup>
                          <m:sSupPr>
                            <m:ctrlPr>
                              <a:rPr lang="it-IT" i="1">
                                <a:latin typeface="Cambria Math" panose="02040503050406030204" pitchFamily="18" charset="0"/>
                              </a:rPr>
                            </m:ctrlPr>
                          </m:sSupPr>
                          <m:e>
                            <m:r>
                              <a:rPr lang="it-IT" i="1">
                                <a:latin typeface="Cambria Math" panose="02040503050406030204" pitchFamily="18" charset="0"/>
                              </a:rPr>
                              <m:t>𝑀</m:t>
                            </m:r>
                          </m:e>
                          <m:sup>
                            <m:r>
                              <a:rPr lang="it-IT" b="0" i="1" smtClean="0">
                                <a:latin typeface="Cambria Math" panose="02040503050406030204" pitchFamily="18" charset="0"/>
                              </a:rPr>
                              <m:t>𝐵</m:t>
                            </m:r>
                          </m:sup>
                        </m:sSup>
                      </m:num>
                      <m:den>
                        <m:sSup>
                          <m:sSupPr>
                            <m:ctrlPr>
                              <a:rPr lang="it-IT" i="1">
                                <a:latin typeface="Cambria Math" panose="02040503050406030204" pitchFamily="18" charset="0"/>
                              </a:rPr>
                            </m:ctrlPr>
                          </m:sSupPr>
                          <m:e>
                            <m:r>
                              <a:rPr lang="it-IT" i="1">
                                <a:latin typeface="Cambria Math" panose="02040503050406030204" pitchFamily="18" charset="0"/>
                              </a:rPr>
                              <m:t>𝑝</m:t>
                            </m:r>
                          </m:e>
                          <m:sup>
                            <m:r>
                              <a:rPr lang="it-IT" b="0" i="1" smtClean="0">
                                <a:latin typeface="Cambria Math" panose="02040503050406030204" pitchFamily="18" charset="0"/>
                              </a:rPr>
                              <m:t>𝐵</m:t>
                            </m:r>
                          </m:sup>
                        </m:sSup>
                      </m:den>
                    </m:f>
                  </m:oMath>
                </a14:m>
                <a:r>
                  <a:rPr lang="it-IT" dirty="0"/>
                  <a:t> la corrispondente scorta di moneta reale del Paese B. Al tasso di cambio 𝑒</a:t>
                </a:r>
                <a:r>
                  <a:rPr lang="it-IT" baseline="-25000" dirty="0"/>
                  <a:t>A⁄B</a:t>
                </a:r>
                <a:r>
                  <a:rPr lang="it-IT" dirty="0"/>
                  <a:t> le scorte nominali del Paese B saranno 𝑒</a:t>
                </a:r>
                <a:r>
                  <a:rPr lang="it-IT" baseline="-25000" dirty="0"/>
                  <a:t>A⁄B</a:t>
                </a:r>
                <a:r>
                  <a:rPr lang="it-IT" dirty="0"/>
                  <a:t> x 𝑀</a:t>
                </a:r>
                <a:r>
                  <a:rPr lang="it-IT" baseline="30000" dirty="0"/>
                  <a:t>A</a:t>
                </a:r>
                <a:r>
                  <a:rPr lang="it-IT" dirty="0"/>
                  <a:t>.</a:t>
                </a:r>
              </a:p>
              <a:p>
                <a:r>
                  <a:rPr lang="it-IT" b="1" dirty="0">
                    <a:solidFill>
                      <a:srgbClr val="0070C0"/>
                    </a:solidFill>
                  </a:rPr>
                  <a:t>Se vale la PPP, deve essere</a:t>
                </a:r>
                <a:r>
                  <a:rPr lang="it-IT" dirty="0"/>
                  <a:t>:</a:t>
                </a:r>
              </a:p>
              <a:p>
                <a14:m>
                  <m:oMath xmlns:m="http://schemas.openxmlformats.org/officeDocument/2006/math">
                    <m:f>
                      <m:fPr>
                        <m:ctrlPr>
                          <a:rPr lang="it-IT" i="1">
                            <a:latin typeface="Cambria Math" panose="02040503050406030204" pitchFamily="18" charset="0"/>
                          </a:rPr>
                        </m:ctrlPr>
                      </m:fPr>
                      <m:num>
                        <m:sSup>
                          <m:sSupPr>
                            <m:ctrlPr>
                              <a:rPr lang="it-IT" i="1">
                                <a:latin typeface="Cambria Math" panose="02040503050406030204" pitchFamily="18" charset="0"/>
                              </a:rPr>
                            </m:ctrlPr>
                          </m:sSupPr>
                          <m:e>
                            <m:r>
                              <a:rPr lang="it-IT" i="1">
                                <a:latin typeface="Cambria Math" panose="02040503050406030204" pitchFamily="18" charset="0"/>
                              </a:rPr>
                              <m:t>𝑀</m:t>
                            </m:r>
                          </m:e>
                          <m:sup>
                            <m:r>
                              <a:rPr lang="it-IT" i="1">
                                <a:latin typeface="Cambria Math" panose="02040503050406030204" pitchFamily="18" charset="0"/>
                              </a:rPr>
                              <m:t>𝐴</m:t>
                            </m:r>
                          </m:sup>
                        </m:sSup>
                      </m:num>
                      <m:den>
                        <m:sSup>
                          <m:sSupPr>
                            <m:ctrlPr>
                              <a:rPr lang="it-IT" i="1">
                                <a:latin typeface="Cambria Math" panose="02040503050406030204" pitchFamily="18" charset="0"/>
                              </a:rPr>
                            </m:ctrlPr>
                          </m:sSupPr>
                          <m:e>
                            <m:r>
                              <a:rPr lang="it-IT" i="1">
                                <a:latin typeface="Cambria Math" panose="02040503050406030204" pitchFamily="18" charset="0"/>
                              </a:rPr>
                              <m:t>𝑝</m:t>
                            </m:r>
                          </m:e>
                          <m:sup>
                            <m:r>
                              <a:rPr lang="it-IT" i="1">
                                <a:latin typeface="Cambria Math" panose="02040503050406030204" pitchFamily="18" charset="0"/>
                              </a:rPr>
                              <m:t>𝐴</m:t>
                            </m:r>
                          </m:sup>
                        </m:sSup>
                      </m:den>
                    </m:f>
                    <m:r>
                      <a:rPr lang="it-IT" i="1">
                        <a:latin typeface="Cambria Math" panose="02040503050406030204" pitchFamily="18" charset="0"/>
                      </a:rPr>
                      <m:t> </m:t>
                    </m:r>
                  </m:oMath>
                </a14:m>
                <a:r>
                  <a:rPr lang="it-IT" dirty="0"/>
                  <a:t>= </a:t>
                </a:r>
                <a14:m>
                  <m:oMath xmlns:m="http://schemas.openxmlformats.org/officeDocument/2006/math">
                    <m:f>
                      <m:fPr>
                        <m:ctrlPr>
                          <a:rPr lang="it-IT" i="1">
                            <a:latin typeface="Cambria Math" panose="02040503050406030204" pitchFamily="18" charset="0"/>
                          </a:rPr>
                        </m:ctrlPr>
                      </m:fPr>
                      <m:num>
                        <m:sSup>
                          <m:sSupPr>
                            <m:ctrlPr>
                              <a:rPr lang="it-IT" i="1">
                                <a:latin typeface="Cambria Math" panose="02040503050406030204" pitchFamily="18" charset="0"/>
                              </a:rPr>
                            </m:ctrlPr>
                          </m:sSupPr>
                          <m:e>
                            <m:r>
                              <a:rPr lang="it-IT" i="1">
                                <a:latin typeface="Cambria Math" panose="02040503050406030204" pitchFamily="18" charset="0"/>
                              </a:rPr>
                              <m:t>𝑀</m:t>
                            </m:r>
                          </m:e>
                          <m:sup>
                            <m:r>
                              <a:rPr lang="it-IT" i="1">
                                <a:latin typeface="Cambria Math" panose="02040503050406030204" pitchFamily="18" charset="0"/>
                              </a:rPr>
                              <m:t>𝐵</m:t>
                            </m:r>
                          </m:sup>
                        </m:sSup>
                      </m:num>
                      <m:den>
                        <m:sSup>
                          <m:sSupPr>
                            <m:ctrlPr>
                              <a:rPr lang="it-IT" i="1">
                                <a:latin typeface="Cambria Math" panose="02040503050406030204" pitchFamily="18" charset="0"/>
                              </a:rPr>
                            </m:ctrlPr>
                          </m:sSupPr>
                          <m:e>
                            <m:r>
                              <a:rPr lang="it-IT" i="1">
                                <a:latin typeface="Cambria Math" panose="02040503050406030204" pitchFamily="18" charset="0"/>
                              </a:rPr>
                              <m:t>𝑝</m:t>
                            </m:r>
                          </m:e>
                          <m:sup>
                            <m:r>
                              <a:rPr lang="it-IT" i="1">
                                <a:latin typeface="Cambria Math" panose="02040503050406030204" pitchFamily="18" charset="0"/>
                              </a:rPr>
                              <m:t>𝐵</m:t>
                            </m:r>
                          </m:sup>
                        </m:sSup>
                      </m:den>
                    </m:f>
                  </m:oMath>
                </a14:m>
                <a:r>
                  <a:rPr lang="it-IT" dirty="0"/>
                  <a:t> che, per un tasso di cambio 𝑒</a:t>
                </a:r>
                <a:r>
                  <a:rPr lang="it-IT" baseline="-25000" dirty="0"/>
                  <a:t>A⁄B</a:t>
                </a:r>
                <a:r>
                  <a:rPr lang="it-IT" dirty="0"/>
                  <a:t> possiamo scrivere come:</a:t>
                </a:r>
              </a:p>
              <a:p>
                <a14:m>
                  <m:oMath xmlns:m="http://schemas.openxmlformats.org/officeDocument/2006/math">
                    <m:f>
                      <m:fPr>
                        <m:ctrlPr>
                          <a:rPr lang="it-IT" i="1">
                            <a:latin typeface="Cambria Math" panose="02040503050406030204" pitchFamily="18" charset="0"/>
                          </a:rPr>
                        </m:ctrlPr>
                      </m:fPr>
                      <m:num>
                        <m:sSup>
                          <m:sSupPr>
                            <m:ctrlPr>
                              <a:rPr lang="it-IT" i="1">
                                <a:latin typeface="Cambria Math" panose="02040503050406030204" pitchFamily="18" charset="0"/>
                              </a:rPr>
                            </m:ctrlPr>
                          </m:sSupPr>
                          <m:e>
                            <m:r>
                              <a:rPr lang="it-IT" i="1">
                                <a:latin typeface="Cambria Math" panose="02040503050406030204" pitchFamily="18" charset="0"/>
                              </a:rPr>
                              <m:t>𝑀</m:t>
                            </m:r>
                          </m:e>
                          <m:sup>
                            <m:r>
                              <a:rPr lang="it-IT" i="1">
                                <a:latin typeface="Cambria Math" panose="02040503050406030204" pitchFamily="18" charset="0"/>
                              </a:rPr>
                              <m:t>𝐴</m:t>
                            </m:r>
                          </m:sup>
                        </m:sSup>
                      </m:num>
                      <m:den>
                        <m:sSup>
                          <m:sSupPr>
                            <m:ctrlPr>
                              <a:rPr lang="it-IT" i="1">
                                <a:latin typeface="Cambria Math" panose="02040503050406030204" pitchFamily="18" charset="0"/>
                              </a:rPr>
                            </m:ctrlPr>
                          </m:sSupPr>
                          <m:e>
                            <m:r>
                              <a:rPr lang="it-IT" i="1">
                                <a:latin typeface="Cambria Math" panose="02040503050406030204" pitchFamily="18" charset="0"/>
                              </a:rPr>
                              <m:t>𝑝</m:t>
                            </m:r>
                          </m:e>
                          <m:sup>
                            <m:r>
                              <a:rPr lang="it-IT" i="1">
                                <a:latin typeface="Cambria Math" panose="02040503050406030204" pitchFamily="18" charset="0"/>
                              </a:rPr>
                              <m:t>𝐴</m:t>
                            </m:r>
                          </m:sup>
                        </m:sSup>
                      </m:den>
                    </m:f>
                    <m:r>
                      <a:rPr lang="it-IT" i="1">
                        <a:latin typeface="Cambria Math" panose="02040503050406030204" pitchFamily="18" charset="0"/>
                      </a:rPr>
                      <m:t> </m:t>
                    </m:r>
                  </m:oMath>
                </a14:m>
                <a:r>
                  <a:rPr lang="it-IT" dirty="0"/>
                  <a:t>= </a:t>
                </a:r>
                <a14:m>
                  <m:oMath xmlns:m="http://schemas.openxmlformats.org/officeDocument/2006/math">
                    <m:f>
                      <m:fPr>
                        <m:ctrlPr>
                          <a:rPr lang="it-IT" i="1">
                            <a:latin typeface="Cambria Math" panose="02040503050406030204" pitchFamily="18" charset="0"/>
                          </a:rPr>
                        </m:ctrlPr>
                      </m:fPr>
                      <m:num>
                        <m:sSup>
                          <m:sSupPr>
                            <m:ctrlPr>
                              <a:rPr lang="it-IT" i="1">
                                <a:latin typeface="Cambria Math" panose="02040503050406030204" pitchFamily="18" charset="0"/>
                              </a:rPr>
                            </m:ctrlPr>
                          </m:sSupPr>
                          <m:e>
                            <m:sSub>
                              <m:sSubPr>
                                <m:ctrlPr>
                                  <a:rPr lang="it-IT" i="1" smtClean="0">
                                    <a:latin typeface="Cambria Math" panose="02040503050406030204" pitchFamily="18" charset="0"/>
                                  </a:rPr>
                                </m:ctrlPr>
                              </m:sSubPr>
                              <m:e>
                                <m:r>
                                  <a:rPr lang="it-IT" b="0" i="1" smtClean="0">
                                    <a:latin typeface="Cambria Math" panose="02040503050406030204" pitchFamily="18" charset="0"/>
                                  </a:rPr>
                                  <m:t>𝑒</m:t>
                                </m:r>
                              </m:e>
                              <m:sub>
                                <m:r>
                                  <a:rPr lang="it-IT" b="0" i="1" smtClean="0">
                                    <a:latin typeface="Cambria Math" panose="02040503050406030204" pitchFamily="18" charset="0"/>
                                  </a:rPr>
                                  <m:t>𝐴</m:t>
                                </m:r>
                                <m:r>
                                  <a:rPr lang="it-IT" b="0" i="1" smtClean="0">
                                    <a:latin typeface="Cambria Math" panose="02040503050406030204" pitchFamily="18" charset="0"/>
                                  </a:rPr>
                                  <m:t>/</m:t>
                                </m:r>
                                <m:r>
                                  <a:rPr lang="it-IT" b="0" i="1" smtClean="0">
                                    <a:latin typeface="Cambria Math" panose="02040503050406030204" pitchFamily="18" charset="0"/>
                                  </a:rPr>
                                  <m:t>𝐵</m:t>
                                </m:r>
                              </m:sub>
                            </m:sSub>
                            <m:r>
                              <a:rPr lang="it-IT" b="0" i="1" smtClean="0">
                                <a:latin typeface="Cambria Math" panose="02040503050406030204" pitchFamily="18" charset="0"/>
                              </a:rPr>
                              <m:t> </m:t>
                            </m:r>
                            <m:r>
                              <a:rPr lang="it-IT" i="1">
                                <a:latin typeface="Cambria Math" panose="02040503050406030204" pitchFamily="18" charset="0"/>
                              </a:rPr>
                              <m:t>𝑀</m:t>
                            </m:r>
                          </m:e>
                          <m:sup>
                            <m:r>
                              <a:rPr lang="it-IT" b="0" i="1" smtClean="0">
                                <a:latin typeface="Cambria Math" panose="02040503050406030204" pitchFamily="18" charset="0"/>
                              </a:rPr>
                              <m:t>𝐴</m:t>
                            </m:r>
                          </m:sup>
                        </m:sSup>
                      </m:num>
                      <m:den>
                        <m:sSup>
                          <m:sSupPr>
                            <m:ctrlPr>
                              <a:rPr lang="it-IT" i="1">
                                <a:latin typeface="Cambria Math" panose="02040503050406030204" pitchFamily="18" charset="0"/>
                              </a:rPr>
                            </m:ctrlPr>
                          </m:sSupPr>
                          <m:e>
                            <m:r>
                              <a:rPr lang="it-IT" i="1">
                                <a:latin typeface="Cambria Math" panose="02040503050406030204" pitchFamily="18" charset="0"/>
                              </a:rPr>
                              <m:t>𝑝</m:t>
                            </m:r>
                          </m:e>
                          <m:sup>
                            <m:r>
                              <a:rPr lang="it-IT" i="1">
                                <a:latin typeface="Cambria Math" panose="02040503050406030204" pitchFamily="18" charset="0"/>
                              </a:rPr>
                              <m:t>𝐵</m:t>
                            </m:r>
                          </m:sup>
                        </m:sSup>
                      </m:den>
                    </m:f>
                  </m:oMath>
                </a14:m>
                <a:r>
                  <a:rPr lang="it-IT" dirty="0"/>
                  <a:t>.  Ricavando il tasso di cambio di PPP avremo:</a:t>
                </a:r>
              </a:p>
              <a:p>
                <a14:m>
                  <m:oMath xmlns:m="http://schemas.openxmlformats.org/officeDocument/2006/math">
                    <m:sSubSup>
                      <m:sSubSupPr>
                        <m:ctrlPr>
                          <a:rPr lang="it-IT" i="1" dirty="0" smtClean="0">
                            <a:latin typeface="Cambria Math" panose="02040503050406030204" pitchFamily="18" charset="0"/>
                          </a:rPr>
                        </m:ctrlPr>
                      </m:sSubSupPr>
                      <m:e>
                        <m:r>
                          <a:rPr lang="it-IT" b="0" i="1" dirty="0" smtClean="0">
                            <a:latin typeface="Cambria Math" panose="02040503050406030204" pitchFamily="18" charset="0"/>
                          </a:rPr>
                          <m:t>𝑒</m:t>
                        </m:r>
                      </m:e>
                      <m:sub>
                        <m:r>
                          <a:rPr lang="it-IT" b="0" i="1" dirty="0" smtClean="0">
                            <a:latin typeface="Cambria Math" panose="02040503050406030204" pitchFamily="18" charset="0"/>
                          </a:rPr>
                          <m:t>𝐴</m:t>
                        </m:r>
                        <m:r>
                          <a:rPr lang="it-IT" b="0" i="1" dirty="0" smtClean="0">
                            <a:latin typeface="Cambria Math" panose="02040503050406030204" pitchFamily="18" charset="0"/>
                          </a:rPr>
                          <m:t>/</m:t>
                        </m:r>
                        <m:r>
                          <a:rPr lang="it-IT" b="0" i="1" dirty="0" smtClean="0">
                            <a:latin typeface="Cambria Math" panose="02040503050406030204" pitchFamily="18" charset="0"/>
                          </a:rPr>
                          <m:t>𝐵</m:t>
                        </m:r>
                      </m:sub>
                      <m:sup>
                        <m:r>
                          <a:rPr lang="it-IT" b="0" i="1" dirty="0" smtClean="0">
                            <a:latin typeface="Cambria Math" panose="02040503050406030204" pitchFamily="18" charset="0"/>
                          </a:rPr>
                          <m:t>𝑃𝑃𝑃</m:t>
                        </m:r>
                      </m:sup>
                    </m:sSubSup>
                    <m:r>
                      <a:rPr lang="it-IT" b="0" i="1" dirty="0" smtClean="0">
                        <a:latin typeface="Cambria Math" panose="02040503050406030204" pitchFamily="18" charset="0"/>
                      </a:rPr>
                      <m:t>=</m:t>
                    </m:r>
                    <m:f>
                      <m:fPr>
                        <m:ctrlPr>
                          <a:rPr lang="it-IT" b="0" i="1" dirty="0" smtClean="0">
                            <a:latin typeface="Cambria Math" panose="02040503050406030204" pitchFamily="18" charset="0"/>
                          </a:rPr>
                        </m:ctrlPr>
                      </m:fPr>
                      <m:num>
                        <m:sSup>
                          <m:sSupPr>
                            <m:ctrlPr>
                              <a:rPr lang="it-IT" b="0" i="1" dirty="0" smtClean="0">
                                <a:latin typeface="Cambria Math" panose="02040503050406030204" pitchFamily="18" charset="0"/>
                              </a:rPr>
                            </m:ctrlPr>
                          </m:sSupPr>
                          <m:e>
                            <m:r>
                              <a:rPr lang="it-IT" b="0" i="1" dirty="0" smtClean="0">
                                <a:latin typeface="Cambria Math" panose="02040503050406030204" pitchFamily="18" charset="0"/>
                              </a:rPr>
                              <m:t>𝑝</m:t>
                            </m:r>
                          </m:e>
                          <m:sup>
                            <m:r>
                              <a:rPr lang="it-IT" b="0" i="1" dirty="0" smtClean="0">
                                <a:latin typeface="Cambria Math" panose="02040503050406030204" pitchFamily="18" charset="0"/>
                              </a:rPr>
                              <m:t>𝐵</m:t>
                            </m:r>
                          </m:sup>
                        </m:sSup>
                      </m:num>
                      <m:den>
                        <m:sSup>
                          <m:sSupPr>
                            <m:ctrlPr>
                              <a:rPr lang="it-IT" b="0" i="1" dirty="0" smtClean="0">
                                <a:latin typeface="Cambria Math" panose="02040503050406030204" pitchFamily="18" charset="0"/>
                              </a:rPr>
                            </m:ctrlPr>
                          </m:sSupPr>
                          <m:e>
                            <m:r>
                              <a:rPr lang="it-IT" b="0" i="1" dirty="0" smtClean="0">
                                <a:latin typeface="Cambria Math" panose="02040503050406030204" pitchFamily="18" charset="0"/>
                              </a:rPr>
                              <m:t>𝑝</m:t>
                            </m:r>
                          </m:e>
                          <m:sup>
                            <m:r>
                              <a:rPr lang="it-IT" b="0" i="1" dirty="0" smtClean="0">
                                <a:latin typeface="Cambria Math" panose="02040503050406030204" pitchFamily="18" charset="0"/>
                              </a:rPr>
                              <m:t>𝐴</m:t>
                            </m:r>
                          </m:sup>
                        </m:sSup>
                      </m:den>
                    </m:f>
                  </m:oMath>
                </a14:m>
                <a:r>
                  <a:rPr lang="it-IT" dirty="0"/>
                  <a:t> il cui </a:t>
                </a:r>
                <a:r>
                  <a:rPr lang="it-IT" dirty="0">
                    <a:solidFill>
                      <a:srgbClr val="0070C0"/>
                    </a:solidFill>
                  </a:rPr>
                  <a:t>tasso di variazione percentuale </a:t>
                </a:r>
                <a:r>
                  <a:rPr lang="it-IT" dirty="0"/>
                  <a:t>restituisce  </a:t>
                </a:r>
                <a14:m>
                  <m:oMath xmlns:m="http://schemas.openxmlformats.org/officeDocument/2006/math">
                    <m:sSubSup>
                      <m:sSubSupPr>
                        <m:ctrlPr>
                          <a:rPr lang="it-IT" i="1" dirty="0">
                            <a:latin typeface="Cambria Math" panose="02040503050406030204" pitchFamily="18" charset="0"/>
                          </a:rPr>
                        </m:ctrlPr>
                      </m:sSubSupPr>
                      <m:e>
                        <m:acc>
                          <m:accPr>
                            <m:chr m:val="̇"/>
                            <m:ctrlPr>
                              <a:rPr lang="it-IT" i="1" dirty="0" smtClean="0">
                                <a:latin typeface="Cambria Math" panose="02040503050406030204" pitchFamily="18" charset="0"/>
                              </a:rPr>
                            </m:ctrlPr>
                          </m:accPr>
                          <m:e>
                            <m:r>
                              <a:rPr lang="it-IT" i="1" dirty="0">
                                <a:latin typeface="Cambria Math" panose="02040503050406030204" pitchFamily="18" charset="0"/>
                              </a:rPr>
                              <m:t>𝑒</m:t>
                            </m:r>
                          </m:e>
                        </m:acc>
                      </m:e>
                      <m:sub>
                        <m:r>
                          <a:rPr lang="it-IT" i="1" dirty="0">
                            <a:latin typeface="Cambria Math" panose="02040503050406030204" pitchFamily="18" charset="0"/>
                          </a:rPr>
                          <m:t>𝐴</m:t>
                        </m:r>
                        <m:r>
                          <a:rPr lang="it-IT" i="1" dirty="0">
                            <a:latin typeface="Cambria Math" panose="02040503050406030204" pitchFamily="18" charset="0"/>
                          </a:rPr>
                          <m:t>/</m:t>
                        </m:r>
                        <m:r>
                          <a:rPr lang="it-IT" i="1" dirty="0">
                            <a:latin typeface="Cambria Math" panose="02040503050406030204" pitchFamily="18" charset="0"/>
                          </a:rPr>
                          <m:t>𝐵</m:t>
                        </m:r>
                      </m:sub>
                      <m:sup>
                        <m:r>
                          <a:rPr lang="it-IT" i="1" dirty="0">
                            <a:latin typeface="Cambria Math" panose="02040503050406030204" pitchFamily="18" charset="0"/>
                          </a:rPr>
                          <m:t>𝑃𝑃𝑃</m:t>
                        </m:r>
                      </m:sup>
                    </m:sSubSup>
                    <m:r>
                      <a:rPr lang="it-IT" b="0" i="1" dirty="0" smtClean="0">
                        <a:latin typeface="Cambria Math" panose="02040503050406030204" pitchFamily="18" charset="0"/>
                      </a:rPr>
                      <m:t>=</m:t>
                    </m:r>
                    <m:sSup>
                      <m:sSupPr>
                        <m:ctrlPr>
                          <a:rPr lang="it-IT" b="0" i="1" dirty="0" smtClean="0">
                            <a:latin typeface="Cambria Math" panose="02040503050406030204" pitchFamily="18" charset="0"/>
                          </a:rPr>
                        </m:ctrlPr>
                      </m:sSupPr>
                      <m:e>
                        <m:acc>
                          <m:accPr>
                            <m:chr m:val="̇"/>
                            <m:ctrlPr>
                              <a:rPr lang="it-IT" b="0" i="1" dirty="0" smtClean="0">
                                <a:latin typeface="Cambria Math" panose="02040503050406030204" pitchFamily="18" charset="0"/>
                              </a:rPr>
                            </m:ctrlPr>
                          </m:accPr>
                          <m:e>
                            <m:r>
                              <a:rPr lang="it-IT" i="1" dirty="0">
                                <a:latin typeface="Cambria Math" panose="02040503050406030204" pitchFamily="18" charset="0"/>
                              </a:rPr>
                              <m:t>𝑃</m:t>
                            </m:r>
                          </m:e>
                        </m:acc>
                      </m:e>
                      <m:sup>
                        <m:r>
                          <a:rPr lang="it-IT" b="0" i="1" dirty="0" smtClean="0">
                            <a:latin typeface="Cambria Math" panose="02040503050406030204" pitchFamily="18" charset="0"/>
                          </a:rPr>
                          <m:t>𝐵</m:t>
                        </m:r>
                      </m:sup>
                    </m:sSup>
                    <m:r>
                      <a:rPr lang="it-IT" b="0" i="1" dirty="0" smtClean="0">
                        <a:latin typeface="Cambria Math" panose="02040503050406030204" pitchFamily="18" charset="0"/>
                      </a:rPr>
                      <m:t>−</m:t>
                    </m:r>
                    <m:sSup>
                      <m:sSupPr>
                        <m:ctrlPr>
                          <a:rPr lang="it-IT" b="0" i="1" dirty="0" smtClean="0">
                            <a:latin typeface="Cambria Math" panose="02040503050406030204" pitchFamily="18" charset="0"/>
                          </a:rPr>
                        </m:ctrlPr>
                      </m:sSupPr>
                      <m:e>
                        <m:acc>
                          <m:accPr>
                            <m:chr m:val="̇"/>
                            <m:ctrlPr>
                              <a:rPr lang="it-IT" b="0" i="1" dirty="0" smtClean="0">
                                <a:latin typeface="Cambria Math" panose="02040503050406030204" pitchFamily="18" charset="0"/>
                              </a:rPr>
                            </m:ctrlPr>
                          </m:accPr>
                          <m:e>
                            <m:r>
                              <a:rPr lang="it-IT" i="1" dirty="0">
                                <a:latin typeface="Cambria Math" panose="02040503050406030204" pitchFamily="18" charset="0"/>
                              </a:rPr>
                              <m:t>𝑃</m:t>
                            </m:r>
                          </m:e>
                        </m:acc>
                      </m:e>
                      <m:sup>
                        <m:r>
                          <a:rPr lang="it-IT" b="0" i="1" dirty="0" smtClean="0">
                            <a:latin typeface="Cambria Math" panose="02040503050406030204" pitchFamily="18" charset="0"/>
                          </a:rPr>
                          <m:t>𝐴</m:t>
                        </m:r>
                      </m:sup>
                    </m:sSup>
                    <m:r>
                      <a:rPr lang="it-IT" i="1" dirty="0">
                        <a:latin typeface="Cambria Math" panose="02040503050406030204" pitchFamily="18" charset="0"/>
                      </a:rPr>
                      <m:t> </m:t>
                    </m:r>
                  </m:oMath>
                </a14:m>
                <a:endParaRPr lang="it-IT" dirty="0"/>
              </a:p>
              <a:p>
                <a:r>
                  <a:rPr lang="it-IT" u="sng" dirty="0"/>
                  <a:t>L’evidenza empirica non supporta tale ipotesi, ma la PPP theory fornisce comunque una chiave interpretativa sulle pressioni che si esercitano sui tassi di cambio</a:t>
                </a:r>
                <a:r>
                  <a:rPr lang="it-IT" dirty="0"/>
                  <a:t>.</a:t>
                </a:r>
              </a:p>
            </p:txBody>
          </p:sp>
        </mc:Choice>
        <mc:Fallback xmlns="">
          <p:sp>
            <p:nvSpPr>
              <p:cNvPr id="5" name="Segnaposto contenuto 4">
                <a:extLst>
                  <a:ext uri="{FF2B5EF4-FFF2-40B4-BE49-F238E27FC236}">
                    <a16:creationId xmlns:a16="http://schemas.microsoft.com/office/drawing/2014/main" id="{41083DDD-C781-4CA3-8A2A-F6C782875B8D}"/>
                  </a:ext>
                </a:extLst>
              </p:cNvPr>
              <p:cNvSpPr>
                <a:spLocks noGrp="1" noRot="1" noChangeAspect="1" noMove="1" noResize="1" noEditPoints="1" noAdjustHandles="1" noChangeArrowheads="1" noChangeShapeType="1" noTextEdit="1"/>
              </p:cNvSpPr>
              <p:nvPr>
                <p:ph idx="1"/>
              </p:nvPr>
            </p:nvSpPr>
            <p:spPr>
              <a:blipFill>
                <a:blip r:embed="rId6"/>
                <a:stretch>
                  <a:fillRect l="-406" t="-2241" r="-696"/>
                </a:stretch>
              </a:blipFill>
            </p:spPr>
            <p:txBody>
              <a:bodyPr/>
              <a:lstStyle/>
              <a:p>
                <a:r>
                  <a:rPr lang="it-IT">
                    <a:noFill/>
                  </a:rPr>
                  <a:t> </a:t>
                </a:r>
              </a:p>
            </p:txBody>
          </p:sp>
        </mc:Fallback>
      </mc:AlternateContent>
      <p:sp>
        <p:nvSpPr>
          <p:cNvPr id="3" name="Segnaposto numero diapositiva 2">
            <a:extLst>
              <a:ext uri="{FF2B5EF4-FFF2-40B4-BE49-F238E27FC236}">
                <a16:creationId xmlns:a16="http://schemas.microsoft.com/office/drawing/2014/main" id="{87690103-AF53-4D66-BB1E-936D36EA3B37}"/>
              </a:ext>
            </a:extLst>
          </p:cNvPr>
          <p:cNvSpPr>
            <a:spLocks noGrp="1"/>
          </p:cNvSpPr>
          <p:nvPr>
            <p:ph type="sldNum" sz="quarter" idx="12"/>
          </p:nvPr>
        </p:nvSpPr>
        <p:spPr/>
        <p:txBody>
          <a:bodyPr/>
          <a:lstStyle/>
          <a:p>
            <a:fld id="{5BE346A1-DB03-4F8F-90BA-1CC82BDA6D99}" type="slidenum">
              <a:rPr lang="it-IT" smtClean="0"/>
              <a:t>42</a:t>
            </a:fld>
            <a:endParaRPr lang="it-IT"/>
          </a:p>
        </p:txBody>
      </p:sp>
    </p:spTree>
    <p:extLst>
      <p:ext uri="{BB962C8B-B14F-4D97-AF65-F5344CB8AC3E}">
        <p14:creationId xmlns:p14="http://schemas.microsoft.com/office/powerpoint/2010/main" val="36405821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ED571E-16D5-4E7C-9CA2-89EB3847A0AE}"/>
              </a:ext>
            </a:extLst>
          </p:cNvPr>
          <p:cNvSpPr>
            <a:spLocks noGrp="1"/>
          </p:cNvSpPr>
          <p:nvPr>
            <p:ph type="title"/>
          </p:nvPr>
        </p:nvSpPr>
        <p:spPr/>
        <p:txBody>
          <a:bodyPr/>
          <a:lstStyle/>
          <a:p>
            <a:r>
              <a:rPr lang="it-IT" dirty="0"/>
              <a:t>Il </a:t>
            </a:r>
            <a:r>
              <a:rPr lang="it-IT" dirty="0">
                <a:hlinkClick r:id="rId2"/>
              </a:rPr>
              <a:t>Big Mac Index </a:t>
            </a:r>
            <a:r>
              <a:rPr lang="it-IT" dirty="0"/>
              <a:t>(The Economist, 1986)</a:t>
            </a:r>
          </a:p>
        </p:txBody>
      </p:sp>
      <mc:AlternateContent xmlns:mc="http://schemas.openxmlformats.org/markup-compatibility/2006" xmlns:a14="http://schemas.microsoft.com/office/drawing/2010/main">
        <mc:Choice Requires="a14">
          <p:sp>
            <p:nvSpPr>
              <p:cNvPr id="4" name="Segnaposto contenuto 3">
                <a:extLst>
                  <a:ext uri="{FF2B5EF4-FFF2-40B4-BE49-F238E27FC236}">
                    <a16:creationId xmlns:a16="http://schemas.microsoft.com/office/drawing/2014/main" id="{272E6F93-8777-4A5E-B3FF-14B44779A9CC}"/>
                  </a:ext>
                </a:extLst>
              </p:cNvPr>
              <p:cNvSpPr>
                <a:spLocks noGrp="1"/>
              </p:cNvSpPr>
              <p:nvPr>
                <p:ph idx="1"/>
              </p:nvPr>
            </p:nvSpPr>
            <p:spPr/>
            <p:txBody>
              <a:bodyPr>
                <a:normAutofit fontScale="85000" lnSpcReduction="10000"/>
              </a:bodyPr>
              <a:lstStyle/>
              <a:p>
                <a:r>
                  <a:rPr lang="it-IT" dirty="0"/>
                  <a:t>Un Big Mac a Londra costa a gennaio 2023 £ 3.79, a New York $ 5,36. Secondo la teoria del PPP il tasso di cambio tra sterlina e dollaro dovrebbe essere pari a </a:t>
                </a:r>
              </a:p>
              <a:p>
                <a:pPr marL="0" indent="0" algn="ctr">
                  <a:buNone/>
                </a:pPr>
                <a:r>
                  <a:rPr lang="it-IT" dirty="0"/>
                  <a:t>𝑒</a:t>
                </a:r>
                <a:r>
                  <a:rPr lang="it-IT" baseline="-25000" dirty="0"/>
                  <a:t>£⁄$</a:t>
                </a:r>
                <a:r>
                  <a:rPr lang="it-IT" dirty="0"/>
                  <a:t> =</a:t>
                </a:r>
                <a14:m>
                  <m:oMath xmlns:m="http://schemas.openxmlformats.org/officeDocument/2006/math">
                    <m:f>
                      <m:fPr>
                        <m:ctrlPr>
                          <a:rPr lang="it-IT" i="1" smtClean="0">
                            <a:latin typeface="Cambria Math" panose="02040503050406030204" pitchFamily="18" charset="0"/>
                          </a:rPr>
                        </m:ctrlPr>
                      </m:fPr>
                      <m:num>
                        <m:r>
                          <a:rPr lang="it-IT" b="0" i="1" smtClean="0">
                            <a:latin typeface="Cambria Math" panose="02040503050406030204" pitchFamily="18" charset="0"/>
                          </a:rPr>
                          <m:t>5,36</m:t>
                        </m:r>
                      </m:num>
                      <m:den>
                        <m:r>
                          <a:rPr lang="it-IT" b="0" i="1" smtClean="0">
                            <a:latin typeface="Cambria Math" panose="02040503050406030204" pitchFamily="18" charset="0"/>
                          </a:rPr>
                          <m:t>3,79</m:t>
                        </m:r>
                      </m:den>
                    </m:f>
                    <m:r>
                      <a:rPr lang="it-IT"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1,414</m:t>
                    </m:r>
                  </m:oMath>
                </a14:m>
                <a:endParaRPr lang="it-IT" dirty="0"/>
              </a:p>
              <a:p>
                <a:r>
                  <a:rPr lang="it-IT" dirty="0"/>
                  <a:t>Il tasso di cambio attuale nominale £-$ è 1,209 (2 gennaio 2023). Secondo la teoria del PPP (misurandola con il Big Mac) la sterlina è «</a:t>
                </a:r>
                <a:r>
                  <a:rPr lang="it-IT" b="1" dirty="0"/>
                  <a:t>sottovalutata</a:t>
                </a:r>
                <a:r>
                  <a:rPr lang="it-IT" dirty="0"/>
                  <a:t>» rispetto al dollaro </a:t>
                </a:r>
                <a:r>
                  <a:rPr lang="it-IT" dirty="0">
                    <a:solidFill>
                      <a:srgbClr val="0070C0"/>
                    </a:solidFill>
                  </a:rPr>
                  <a:t>del 14,5%</a:t>
                </a:r>
              </a:p>
              <a:p>
                <a:r>
                  <a:rPr lang="it-IT" dirty="0"/>
                  <a:t>Se volessi «</a:t>
                </a:r>
                <a:r>
                  <a:rPr lang="it-IT" b="1" dirty="0"/>
                  <a:t>speculare</a:t>
                </a:r>
                <a:r>
                  <a:rPr lang="it-IT" dirty="0"/>
                  <a:t>» in valuta estera cosa dovrei fare? L’idea sottostante è che, </a:t>
                </a:r>
                <a:r>
                  <a:rPr lang="it-IT" u="sng" dirty="0"/>
                  <a:t>nel tempo, la sterlina si apprezzerà</a:t>
                </a:r>
                <a:r>
                  <a:rPr lang="it-IT" dirty="0"/>
                  <a:t>, per cui </a:t>
                </a:r>
                <a:r>
                  <a:rPr lang="it-IT" u="sng" dirty="0"/>
                  <a:t>acquisto sterline contro dollari per rivenderle successivamente</a:t>
                </a:r>
                <a:r>
                  <a:rPr lang="it-IT" dirty="0"/>
                  <a:t>. </a:t>
                </a:r>
              </a:p>
              <a:p>
                <a:r>
                  <a:rPr lang="it-IT" dirty="0"/>
                  <a:t>Compro 100 £ con 120,9 $ e, in futuro, rivendo le 100 £ ricavandone 141,4 $ (il che mi permette di comprare 23 Big Mac oggi, ma mi aspetto di comprarne 26 in futuro, solo grazie alla rivalutazione della sterlina!)</a:t>
                </a:r>
              </a:p>
            </p:txBody>
          </p:sp>
        </mc:Choice>
        <mc:Fallback xmlns="">
          <p:sp>
            <p:nvSpPr>
              <p:cNvPr id="4" name="Segnaposto contenuto 3">
                <a:extLst>
                  <a:ext uri="{FF2B5EF4-FFF2-40B4-BE49-F238E27FC236}">
                    <a16:creationId xmlns:a16="http://schemas.microsoft.com/office/drawing/2014/main" id="{272E6F93-8777-4A5E-B3FF-14B44779A9CC}"/>
                  </a:ext>
                </a:extLst>
              </p:cNvPr>
              <p:cNvSpPr>
                <a:spLocks noGrp="1" noRot="1" noChangeAspect="1" noMove="1" noResize="1" noEditPoints="1" noAdjustHandles="1" noChangeArrowheads="1" noChangeShapeType="1" noTextEdit="1"/>
              </p:cNvSpPr>
              <p:nvPr>
                <p:ph idx="1"/>
              </p:nvPr>
            </p:nvSpPr>
            <p:spPr>
              <a:blipFill>
                <a:blip r:embed="rId7"/>
                <a:stretch>
                  <a:fillRect l="-812" t="-2661" r="-174" b="-1261"/>
                </a:stretch>
              </a:blipFill>
            </p:spPr>
            <p:txBody>
              <a:bodyPr/>
              <a:lstStyle/>
              <a:p>
                <a:r>
                  <a:rPr lang="it-IT">
                    <a:noFill/>
                  </a:rPr>
                  <a:t> </a:t>
                </a:r>
              </a:p>
            </p:txBody>
          </p:sp>
        </mc:Fallback>
      </mc:AlternateContent>
      <p:sp>
        <p:nvSpPr>
          <p:cNvPr id="3" name="Segnaposto numero diapositiva 2">
            <a:extLst>
              <a:ext uri="{FF2B5EF4-FFF2-40B4-BE49-F238E27FC236}">
                <a16:creationId xmlns:a16="http://schemas.microsoft.com/office/drawing/2014/main" id="{E5EE1F09-5EC1-4EF8-8D9A-14F322FBADEA}"/>
              </a:ext>
            </a:extLst>
          </p:cNvPr>
          <p:cNvSpPr>
            <a:spLocks noGrp="1"/>
          </p:cNvSpPr>
          <p:nvPr>
            <p:ph type="sldNum" sz="quarter" idx="12"/>
          </p:nvPr>
        </p:nvSpPr>
        <p:spPr/>
        <p:txBody>
          <a:bodyPr/>
          <a:lstStyle/>
          <a:p>
            <a:fld id="{5BE346A1-DB03-4F8F-90BA-1CC82BDA6D99}" type="slidenum">
              <a:rPr lang="it-IT" smtClean="0"/>
              <a:t>43</a:t>
            </a:fld>
            <a:endParaRPr lang="it-IT"/>
          </a:p>
        </p:txBody>
      </p:sp>
    </p:spTree>
    <p:extLst>
      <p:ext uri="{BB962C8B-B14F-4D97-AF65-F5344CB8AC3E}">
        <p14:creationId xmlns:p14="http://schemas.microsoft.com/office/powerpoint/2010/main" val="42099530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E06B64E4-F5E0-448E-90C4-F5DCF3E2EEA6}"/>
              </a:ext>
            </a:extLst>
          </p:cNvPr>
          <p:cNvPicPr>
            <a:picLocks noChangeAspect="1"/>
          </p:cNvPicPr>
          <p:nvPr/>
        </p:nvPicPr>
        <p:blipFill>
          <a:blip r:embed="rId2"/>
          <a:stretch>
            <a:fillRect/>
          </a:stretch>
        </p:blipFill>
        <p:spPr>
          <a:xfrm>
            <a:off x="141160" y="1955006"/>
            <a:ext cx="2536349" cy="1393671"/>
          </a:xfrm>
          <a:prstGeom prst="rect">
            <a:avLst/>
          </a:prstGeom>
        </p:spPr>
      </p:pic>
      <p:sp>
        <p:nvSpPr>
          <p:cNvPr id="2" name="Titolo 1">
            <a:extLst>
              <a:ext uri="{FF2B5EF4-FFF2-40B4-BE49-F238E27FC236}">
                <a16:creationId xmlns:a16="http://schemas.microsoft.com/office/drawing/2014/main" id="{52B63A7C-66A0-4E32-8DE9-CC9E95631EC7}"/>
              </a:ext>
            </a:extLst>
          </p:cNvPr>
          <p:cNvSpPr>
            <a:spLocks noGrp="1"/>
          </p:cNvSpPr>
          <p:nvPr>
            <p:ph type="title"/>
          </p:nvPr>
        </p:nvSpPr>
        <p:spPr>
          <a:xfrm>
            <a:off x="727842" y="-2091"/>
            <a:ext cx="10515600" cy="873075"/>
          </a:xfrm>
        </p:spPr>
        <p:txBody>
          <a:bodyPr>
            <a:normAutofit/>
          </a:bodyPr>
          <a:lstStyle/>
          <a:p>
            <a:r>
              <a:rPr lang="it-IT" sz="3600" dirty="0"/>
              <a:t>Quali effetti hanno le variazioni del tasso di cambio ?</a:t>
            </a:r>
          </a:p>
        </p:txBody>
      </p:sp>
      <p:sp>
        <p:nvSpPr>
          <p:cNvPr id="4" name="Segnaposto contenuto 3">
            <a:extLst>
              <a:ext uri="{FF2B5EF4-FFF2-40B4-BE49-F238E27FC236}">
                <a16:creationId xmlns:a16="http://schemas.microsoft.com/office/drawing/2014/main" id="{374E9F87-548F-466B-BFBD-A7EEA7223961}"/>
              </a:ext>
            </a:extLst>
          </p:cNvPr>
          <p:cNvSpPr>
            <a:spLocks noGrp="1"/>
          </p:cNvSpPr>
          <p:nvPr>
            <p:ph idx="1"/>
          </p:nvPr>
        </p:nvSpPr>
        <p:spPr>
          <a:xfrm>
            <a:off x="656896" y="981240"/>
            <a:ext cx="10942583" cy="4351338"/>
          </a:xfrm>
        </p:spPr>
        <p:txBody>
          <a:bodyPr>
            <a:normAutofit/>
          </a:bodyPr>
          <a:lstStyle/>
          <a:p>
            <a:r>
              <a:rPr lang="it-IT" sz="2200" b="1" dirty="0">
                <a:solidFill>
                  <a:srgbClr val="C00000"/>
                </a:solidFill>
              </a:rPr>
              <a:t>Sulle Partite Correnti</a:t>
            </a:r>
            <a:r>
              <a:rPr lang="it-IT" sz="2200" dirty="0"/>
              <a:t>: una </a:t>
            </a:r>
            <a:r>
              <a:rPr lang="it-IT" sz="2200" u="sng" dirty="0"/>
              <a:t>svalutazione</a:t>
            </a:r>
            <a:r>
              <a:rPr lang="it-IT" sz="2200" dirty="0"/>
              <a:t> (rivalutazione) o un deprezzamento (apprezzamento) della valuta nazionale rende </a:t>
            </a:r>
            <a:r>
              <a:rPr lang="it-IT" sz="2200" u="sng" dirty="0"/>
              <a:t>più</a:t>
            </a:r>
            <a:r>
              <a:rPr lang="it-IT" sz="2200" dirty="0"/>
              <a:t> (meno) </a:t>
            </a:r>
            <a:r>
              <a:rPr lang="it-IT" sz="2200" u="sng" dirty="0"/>
              <a:t>convenienti le esportazioni </a:t>
            </a:r>
            <a:r>
              <a:rPr lang="it-IT" sz="2200" dirty="0"/>
              <a:t>e meno (più) le importazioni.</a:t>
            </a:r>
          </a:p>
          <a:p>
            <a:endParaRPr lang="it-IT" sz="2200" dirty="0"/>
          </a:p>
          <a:p>
            <a:endParaRPr lang="it-IT" sz="2200" dirty="0"/>
          </a:p>
          <a:p>
            <a:endParaRPr lang="it-IT" sz="2200" dirty="0"/>
          </a:p>
          <a:p>
            <a:r>
              <a:rPr lang="it-IT" sz="2200" b="1" dirty="0">
                <a:solidFill>
                  <a:srgbClr val="C00000"/>
                </a:solidFill>
              </a:rPr>
              <a:t>Sui movimenti dei capitali finanziari</a:t>
            </a:r>
            <a:r>
              <a:rPr lang="it-IT" sz="2200" dirty="0"/>
              <a:t>: </a:t>
            </a:r>
            <a:r>
              <a:rPr lang="it-IT" sz="2200" u="sng" dirty="0"/>
              <a:t>una aspettativa di svalutazione </a:t>
            </a:r>
            <a:r>
              <a:rPr lang="it-IT" sz="2200" dirty="0"/>
              <a:t>(rivalutazione) o deprezzamento (apprezzamento) della valuta nazionale determina un </a:t>
            </a:r>
            <a:r>
              <a:rPr lang="it-IT" sz="2200" u="sng" dirty="0"/>
              <a:t>deflusso</a:t>
            </a:r>
            <a:r>
              <a:rPr lang="it-IT" sz="2200" dirty="0"/>
              <a:t> (afflusso) </a:t>
            </a:r>
            <a:r>
              <a:rPr lang="it-IT" sz="2200" u="sng" dirty="0"/>
              <a:t>di capitali finanziari</a:t>
            </a:r>
            <a:r>
              <a:rPr lang="it-IT" sz="2200" dirty="0"/>
              <a:t>.</a:t>
            </a:r>
          </a:p>
        </p:txBody>
      </p:sp>
      <p:sp>
        <p:nvSpPr>
          <p:cNvPr id="3" name="Segnaposto numero diapositiva 2">
            <a:extLst>
              <a:ext uri="{FF2B5EF4-FFF2-40B4-BE49-F238E27FC236}">
                <a16:creationId xmlns:a16="http://schemas.microsoft.com/office/drawing/2014/main" id="{0F4E18DE-218B-4042-AB38-BEDE621801A2}"/>
              </a:ext>
            </a:extLst>
          </p:cNvPr>
          <p:cNvSpPr>
            <a:spLocks noGrp="1"/>
          </p:cNvSpPr>
          <p:nvPr>
            <p:ph type="sldNum" sz="quarter" idx="12"/>
          </p:nvPr>
        </p:nvSpPr>
        <p:spPr/>
        <p:txBody>
          <a:bodyPr/>
          <a:lstStyle/>
          <a:p>
            <a:fld id="{5BE346A1-DB03-4F8F-90BA-1CC82BDA6D99}" type="slidenum">
              <a:rPr lang="it-IT" smtClean="0"/>
              <a:t>44</a:t>
            </a:fld>
            <a:endParaRPr lang="it-IT"/>
          </a:p>
        </p:txBody>
      </p:sp>
      <p:sp>
        <p:nvSpPr>
          <p:cNvPr id="7" name="Callout: freccia in su 6">
            <a:extLst>
              <a:ext uri="{FF2B5EF4-FFF2-40B4-BE49-F238E27FC236}">
                <a16:creationId xmlns:a16="http://schemas.microsoft.com/office/drawing/2014/main" id="{A3E1A8E4-F60A-4E76-B992-86059E245E6B}"/>
              </a:ext>
            </a:extLst>
          </p:cNvPr>
          <p:cNvSpPr/>
          <p:nvPr/>
        </p:nvSpPr>
        <p:spPr>
          <a:xfrm>
            <a:off x="487051" y="2884220"/>
            <a:ext cx="922283" cy="386255"/>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t>€ 179,99</a:t>
            </a:r>
          </a:p>
        </p:txBody>
      </p:sp>
      <p:sp>
        <p:nvSpPr>
          <p:cNvPr id="5" name="Rettangolo 4">
            <a:extLst>
              <a:ext uri="{FF2B5EF4-FFF2-40B4-BE49-F238E27FC236}">
                <a16:creationId xmlns:a16="http://schemas.microsoft.com/office/drawing/2014/main" id="{AC96556B-C122-41D9-ABE7-CD9B1BC8A3AD}"/>
              </a:ext>
            </a:extLst>
          </p:cNvPr>
          <p:cNvSpPr/>
          <p:nvPr/>
        </p:nvSpPr>
        <p:spPr>
          <a:xfrm>
            <a:off x="2744514" y="2113233"/>
            <a:ext cx="8854966" cy="1077218"/>
          </a:xfrm>
          <a:prstGeom prst="rect">
            <a:avLst/>
          </a:prstGeom>
          <a:ln>
            <a:solidFill>
              <a:srgbClr val="FF0000"/>
            </a:solidFill>
          </a:ln>
        </p:spPr>
        <p:txBody>
          <a:bodyPr wrap="square">
            <a:spAutoFit/>
          </a:bodyPr>
          <a:lstStyle/>
          <a:p>
            <a:r>
              <a:rPr lang="it-IT" sz="1600" dirty="0">
                <a:solidFill>
                  <a:srgbClr val="0070C1"/>
                </a:solidFill>
                <a:latin typeface="CIDFont+F9"/>
              </a:rPr>
              <a:t>Al tasso di cambio €/$ di 1,118, il prezzo in $ è 201,23. Se la nostra valuta si deprezza (ci vogliono</a:t>
            </a:r>
          </a:p>
          <a:p>
            <a:r>
              <a:rPr lang="it-IT" sz="1600" dirty="0">
                <a:solidFill>
                  <a:srgbClr val="0070C1"/>
                </a:solidFill>
                <a:latin typeface="CIDFont+F9"/>
              </a:rPr>
              <a:t>meno $ per 1 €), ad esempio scende a 1,095, la quantità di dollari necessaria per acquistarlo sarà di</a:t>
            </a:r>
          </a:p>
          <a:p>
            <a:r>
              <a:rPr lang="it-IT" sz="1600" dirty="0">
                <a:solidFill>
                  <a:srgbClr val="0070C1"/>
                </a:solidFill>
                <a:latin typeface="CIDFont+F9"/>
              </a:rPr>
              <a:t>$197,09. Per un cittadino americano è più conveniente comprare lo Space Shuttle LEGO©.</a:t>
            </a:r>
          </a:p>
          <a:p>
            <a:r>
              <a:rPr lang="it-IT" sz="1600" dirty="0">
                <a:solidFill>
                  <a:srgbClr val="0070C1"/>
                </a:solidFill>
                <a:latin typeface="CIDFont+F9"/>
              </a:rPr>
              <a:t>Aumenteranno le esportazioni di Space Shuttle LEGO©.</a:t>
            </a:r>
            <a:endParaRPr lang="it-IT" sz="1600" dirty="0"/>
          </a:p>
        </p:txBody>
      </p:sp>
      <p:sp>
        <p:nvSpPr>
          <p:cNvPr id="8" name="Rettangolo 7">
            <a:extLst>
              <a:ext uri="{FF2B5EF4-FFF2-40B4-BE49-F238E27FC236}">
                <a16:creationId xmlns:a16="http://schemas.microsoft.com/office/drawing/2014/main" id="{3B5E604E-7D42-412D-8E04-B50BCD042E32}"/>
              </a:ext>
            </a:extLst>
          </p:cNvPr>
          <p:cNvSpPr/>
          <p:nvPr/>
        </p:nvSpPr>
        <p:spPr>
          <a:xfrm>
            <a:off x="306114" y="4199689"/>
            <a:ext cx="11359055" cy="2062103"/>
          </a:xfrm>
          <a:prstGeom prst="rect">
            <a:avLst/>
          </a:prstGeom>
          <a:ln>
            <a:solidFill>
              <a:srgbClr val="FF0000"/>
            </a:solidFill>
          </a:ln>
        </p:spPr>
        <p:txBody>
          <a:bodyPr wrap="square">
            <a:spAutoFit/>
          </a:bodyPr>
          <a:lstStyle/>
          <a:p>
            <a:r>
              <a:rPr lang="it-IT" sz="1600" dirty="0">
                <a:solidFill>
                  <a:srgbClr val="0070C1"/>
                </a:solidFill>
                <a:latin typeface="CIDFont+F9"/>
              </a:rPr>
              <a:t>Immagina che un investitore italiano abbia 10.000€ e deve decidere se acquistare un titolo obbligazionario italiano (denominato in €) </a:t>
            </a:r>
          </a:p>
          <a:p>
            <a:r>
              <a:rPr lang="it-IT" sz="1600" dirty="0">
                <a:solidFill>
                  <a:srgbClr val="0070C1"/>
                </a:solidFill>
                <a:latin typeface="CIDFont+F9"/>
              </a:rPr>
              <a:t>oppure un titolo obbligazionario USA (denominato in $). La sua scelta sarà determinata sia dai </a:t>
            </a:r>
            <a:r>
              <a:rPr lang="it-IT" sz="1600" dirty="0">
                <a:solidFill>
                  <a:srgbClr val="C00000"/>
                </a:solidFill>
                <a:latin typeface="CIDFont+F9"/>
              </a:rPr>
              <a:t>tassi di interesse</a:t>
            </a:r>
            <a:r>
              <a:rPr lang="it-IT" sz="1600" dirty="0">
                <a:solidFill>
                  <a:srgbClr val="0070C1"/>
                </a:solidFill>
                <a:latin typeface="CIDFont+F9"/>
              </a:rPr>
              <a:t>, ma anche dalla </a:t>
            </a:r>
            <a:r>
              <a:rPr lang="it-IT" sz="1600" dirty="0">
                <a:solidFill>
                  <a:srgbClr val="C00000"/>
                </a:solidFill>
                <a:latin typeface="CIDFont+F9"/>
              </a:rPr>
              <a:t>dinamica del tasso di cambio</a:t>
            </a:r>
            <a:r>
              <a:rPr lang="it-IT" sz="1600" dirty="0">
                <a:solidFill>
                  <a:srgbClr val="0070C1"/>
                </a:solidFill>
                <a:latin typeface="CIDFont+F9"/>
              </a:rPr>
              <a:t>. Se entrambi rendono il 5% ed il tasso di cambio è 1.118 lui può acquistare il titolo italiano e alla scadenza avrà 10.500€. Oppure acquistare un titolo USA scambiando € per $, ricevendo quindi un titolo da 11.180 $. Alla scadenza riceverà 11.739$ che convertirà in €… Se il tasso di cambio non si è modificato otterrà 10.500€ … l’alternativa è «indifferente». Se l’euro nel frattempo si deprezza, ad esempio scende a 1.095, la quantità di euro che riceverà sarà di 10.720€…</a:t>
            </a:r>
          </a:p>
          <a:p>
            <a:r>
              <a:rPr lang="it-IT" sz="1600" dirty="0">
                <a:solidFill>
                  <a:srgbClr val="0070C1"/>
                </a:solidFill>
                <a:latin typeface="CIDFont+F9"/>
              </a:rPr>
              <a:t>il rendimento effettivo del titolo USA sarà del 7,2%. Il rendimento del titolo nella valuta che si apprezza è maggiore…</a:t>
            </a:r>
          </a:p>
          <a:p>
            <a:r>
              <a:rPr lang="it-IT" sz="1600" dirty="0">
                <a:solidFill>
                  <a:srgbClr val="0070C1"/>
                </a:solidFill>
                <a:latin typeface="CIDFont+F9"/>
              </a:rPr>
              <a:t>Se l’euro dovesse apprezzarsi (ad esempio 1.125), il rendimento effettivo sarebbe del 4,35% (fare i calcoli per verificare).</a:t>
            </a:r>
            <a:endParaRPr lang="it-IT" sz="1600" dirty="0"/>
          </a:p>
        </p:txBody>
      </p:sp>
      <p:sp>
        <p:nvSpPr>
          <p:cNvPr id="9" name="Rettangolo 8">
            <a:extLst>
              <a:ext uri="{FF2B5EF4-FFF2-40B4-BE49-F238E27FC236}">
                <a16:creationId xmlns:a16="http://schemas.microsoft.com/office/drawing/2014/main" id="{5B4BDBF0-99E9-4D6B-990C-127FD84EDFFC}"/>
              </a:ext>
            </a:extLst>
          </p:cNvPr>
          <p:cNvSpPr/>
          <p:nvPr/>
        </p:nvSpPr>
        <p:spPr>
          <a:xfrm>
            <a:off x="2301766" y="6243960"/>
            <a:ext cx="8623737" cy="646331"/>
          </a:xfrm>
          <a:prstGeom prst="rect">
            <a:avLst/>
          </a:prstGeom>
          <a:ln>
            <a:solidFill>
              <a:srgbClr val="FF0000"/>
            </a:solidFill>
          </a:ln>
        </p:spPr>
        <p:txBody>
          <a:bodyPr wrap="square">
            <a:spAutoFit/>
          </a:bodyPr>
          <a:lstStyle/>
          <a:p>
            <a:r>
              <a:rPr lang="it-IT" dirty="0">
                <a:latin typeface="CIDFont+F2"/>
              </a:rPr>
              <a:t>A parità di tasso di rendimento nominale </a:t>
            </a:r>
            <a:r>
              <a:rPr lang="it-IT" u="sng" dirty="0">
                <a:latin typeface="CIDFont+F2"/>
              </a:rPr>
              <a:t>un deprezzamento della valuta domestica rende</a:t>
            </a:r>
          </a:p>
          <a:p>
            <a:r>
              <a:rPr lang="it-IT" u="sng" dirty="0">
                <a:latin typeface="CIDFont+F2"/>
              </a:rPr>
              <a:t>più conveniente il titolo estero</a:t>
            </a:r>
            <a:r>
              <a:rPr lang="it-IT" dirty="0">
                <a:latin typeface="CIDFont+F2"/>
              </a:rPr>
              <a:t>, determinando un deflusso di capitali.</a:t>
            </a:r>
            <a:endParaRPr lang="it-IT" dirty="0"/>
          </a:p>
        </p:txBody>
      </p:sp>
      <mc:AlternateContent xmlns:mc="http://schemas.openxmlformats.org/markup-compatibility/2006" xmlns:a14="http://schemas.microsoft.com/office/drawing/2010/main">
        <mc:Choice Requires="a14">
          <p:sp>
            <p:nvSpPr>
              <p:cNvPr id="10" name="CasellaDiTesto 9">
                <a:extLst>
                  <a:ext uri="{FF2B5EF4-FFF2-40B4-BE49-F238E27FC236}">
                    <a16:creationId xmlns:a16="http://schemas.microsoft.com/office/drawing/2014/main" id="{659503C1-A927-4DDC-98BF-9A6560582548}"/>
                  </a:ext>
                </a:extLst>
              </p:cNvPr>
              <p:cNvSpPr txBox="1"/>
              <p:nvPr/>
            </p:nvSpPr>
            <p:spPr>
              <a:xfrm>
                <a:off x="110359" y="6356350"/>
                <a:ext cx="1883979" cy="376963"/>
              </a:xfrm>
              <a:prstGeom prst="rect">
                <a:avLst/>
              </a:prstGeom>
              <a:noFill/>
              <a:ln>
                <a:solidFill>
                  <a:srgbClr val="FF0000"/>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it-IT" i="1" smtClean="0">
                              <a:latin typeface="Cambria Math" panose="02040503050406030204" pitchFamily="18" charset="0"/>
                            </a:rPr>
                          </m:ctrlPr>
                        </m:sSupPr>
                        <m:e>
                          <m:r>
                            <a:rPr lang="it-IT" b="0" i="1" smtClean="0">
                              <a:latin typeface="Cambria Math" panose="02040503050406030204" pitchFamily="18" charset="0"/>
                            </a:rPr>
                            <m:t>𝑟</m:t>
                          </m:r>
                        </m:e>
                        <m:sup>
                          <m:r>
                            <a:rPr lang="it-IT" b="0" i="1" smtClean="0">
                              <a:latin typeface="Cambria Math" panose="02040503050406030204" pitchFamily="18" charset="0"/>
                            </a:rPr>
                            <m:t>𝐷</m:t>
                          </m:r>
                        </m:sup>
                      </m:sSup>
                      <m:r>
                        <a:rPr lang="it-IT" i="1" smtClean="0">
                          <a:latin typeface="Cambria Math" panose="02040503050406030204" pitchFamily="18" charset="0"/>
                          <a:ea typeface="Cambria Math" panose="02040503050406030204" pitchFamily="18" charset="0"/>
                        </a:rPr>
                        <m:t>=</m:t>
                      </m:r>
                      <m:sSup>
                        <m:sSupPr>
                          <m:ctrlPr>
                            <a:rPr lang="it-IT"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𝑟</m:t>
                          </m:r>
                        </m:e>
                        <m:sup>
                          <m:r>
                            <a:rPr lang="it-IT" b="0" i="1" smtClean="0">
                              <a:latin typeface="Cambria Math" panose="02040503050406030204" pitchFamily="18" charset="0"/>
                              <a:ea typeface="Cambria Math" panose="02040503050406030204" pitchFamily="18" charset="0"/>
                            </a:rPr>
                            <m:t>𝐹</m:t>
                          </m:r>
                        </m:sup>
                      </m:sSup>
                      <m:r>
                        <a:rPr lang="it-IT" b="0" i="1" smtClean="0">
                          <a:latin typeface="Cambria Math" panose="02040503050406030204" pitchFamily="18" charset="0"/>
                          <a:ea typeface="Cambria Math" panose="02040503050406030204" pitchFamily="18" charset="0"/>
                        </a:rPr>
                        <m:t>−</m:t>
                      </m:r>
                      <m:sSup>
                        <m:sSupPr>
                          <m:ctrlPr>
                            <a:rPr lang="it-IT" b="0" i="1" smtClean="0">
                              <a:latin typeface="Cambria Math" panose="02040503050406030204" pitchFamily="18" charset="0"/>
                              <a:ea typeface="Cambria Math" panose="02040503050406030204" pitchFamily="18" charset="0"/>
                            </a:rPr>
                          </m:ctrlPr>
                        </m:sSupPr>
                        <m:e>
                          <m:acc>
                            <m:accPr>
                              <m:chr m:val="̇"/>
                              <m:ctrlPr>
                                <a:rPr lang="it-IT" i="1">
                                  <a:latin typeface="Cambria Math" panose="02040503050406030204" pitchFamily="18" charset="0"/>
                                  <a:ea typeface="Cambria Math" panose="02040503050406030204" pitchFamily="18" charset="0"/>
                                </a:rPr>
                              </m:ctrlPr>
                            </m:accPr>
                            <m:e>
                              <m:r>
                                <a:rPr lang="it-IT" i="1">
                                  <a:latin typeface="Cambria Math" panose="02040503050406030204" pitchFamily="18" charset="0"/>
                                  <a:ea typeface="Cambria Math" panose="02040503050406030204" pitchFamily="18" charset="0"/>
                                </a:rPr>
                                <m:t>𝑒</m:t>
                              </m:r>
                            </m:e>
                          </m:acc>
                        </m:e>
                        <m:sup>
                          <m:r>
                            <a:rPr lang="it-IT" b="0" i="1" smtClean="0">
                              <a:latin typeface="Cambria Math" panose="02040503050406030204" pitchFamily="18" charset="0"/>
                              <a:ea typeface="Cambria Math" panose="02040503050406030204" pitchFamily="18" charset="0"/>
                            </a:rPr>
                            <m:t>𝑒𝑥𝑝</m:t>
                          </m:r>
                        </m:sup>
                      </m:sSup>
                    </m:oMath>
                  </m:oMathPara>
                </a14:m>
                <a:endParaRPr lang="it-IT" dirty="0"/>
              </a:p>
            </p:txBody>
          </p:sp>
        </mc:Choice>
        <mc:Fallback xmlns="">
          <p:sp>
            <p:nvSpPr>
              <p:cNvPr id="10" name="CasellaDiTesto 9">
                <a:extLst>
                  <a:ext uri="{FF2B5EF4-FFF2-40B4-BE49-F238E27FC236}">
                    <a16:creationId xmlns:a16="http://schemas.microsoft.com/office/drawing/2014/main" id="{659503C1-A927-4DDC-98BF-9A6560582548}"/>
                  </a:ext>
                </a:extLst>
              </p:cNvPr>
              <p:cNvSpPr txBox="1">
                <a:spLocks noRot="1" noChangeAspect="1" noMove="1" noResize="1" noEditPoints="1" noAdjustHandles="1" noChangeArrowheads="1" noChangeShapeType="1" noTextEdit="1"/>
              </p:cNvSpPr>
              <p:nvPr/>
            </p:nvSpPr>
            <p:spPr>
              <a:xfrm>
                <a:off x="110359" y="6356350"/>
                <a:ext cx="1883979" cy="376963"/>
              </a:xfrm>
              <a:prstGeom prst="rect">
                <a:avLst/>
              </a:prstGeom>
              <a:blipFill>
                <a:blip r:embed="rId5"/>
                <a:stretch>
                  <a:fillRect/>
                </a:stretch>
              </a:blipFill>
              <a:ln>
                <a:solidFill>
                  <a:srgbClr val="FF0000"/>
                </a:solidFill>
              </a:ln>
            </p:spPr>
            <p:txBody>
              <a:bodyPr/>
              <a:lstStyle/>
              <a:p>
                <a:r>
                  <a:rPr lang="it-IT">
                    <a:noFill/>
                  </a:rPr>
                  <a:t> </a:t>
                </a:r>
              </a:p>
            </p:txBody>
          </p:sp>
        </mc:Fallback>
      </mc:AlternateContent>
    </p:spTree>
    <p:extLst>
      <p:ext uri="{BB962C8B-B14F-4D97-AF65-F5344CB8AC3E}">
        <p14:creationId xmlns:p14="http://schemas.microsoft.com/office/powerpoint/2010/main" val="2528674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37BE81B-BBF3-47DB-9CAB-62F7F75B6074}"/>
              </a:ext>
            </a:extLst>
          </p:cNvPr>
          <p:cNvSpPr>
            <a:spLocks noGrp="1"/>
          </p:cNvSpPr>
          <p:nvPr>
            <p:ph type="title"/>
          </p:nvPr>
        </p:nvSpPr>
        <p:spPr/>
        <p:txBody>
          <a:bodyPr/>
          <a:lstStyle/>
          <a:p>
            <a:r>
              <a:rPr lang="it-IT" dirty="0"/>
              <a:t>Vediamo cosa accade ai saldi della BP con i tassi di cambio fissi</a:t>
            </a:r>
          </a:p>
        </p:txBody>
      </p:sp>
      <p:sp>
        <p:nvSpPr>
          <p:cNvPr id="4" name="Segnaposto numero diapositiva 3">
            <a:extLst>
              <a:ext uri="{FF2B5EF4-FFF2-40B4-BE49-F238E27FC236}">
                <a16:creationId xmlns:a16="http://schemas.microsoft.com/office/drawing/2014/main" id="{C67C7190-C6B9-4E46-A810-488E28DE7BB3}"/>
              </a:ext>
            </a:extLst>
          </p:cNvPr>
          <p:cNvSpPr>
            <a:spLocks noGrp="1"/>
          </p:cNvSpPr>
          <p:nvPr>
            <p:ph type="sldNum" sz="quarter" idx="12"/>
          </p:nvPr>
        </p:nvSpPr>
        <p:spPr/>
        <p:txBody>
          <a:bodyPr/>
          <a:lstStyle/>
          <a:p>
            <a:fld id="{5BE346A1-DB03-4F8F-90BA-1CC82BDA6D99}" type="slidenum">
              <a:rPr lang="it-IT" smtClean="0"/>
              <a:t>45</a:t>
            </a:fld>
            <a:endParaRPr lang="it-IT"/>
          </a:p>
        </p:txBody>
      </p:sp>
      <p:sp>
        <p:nvSpPr>
          <p:cNvPr id="6" name="Rettangolo 5">
            <a:extLst>
              <a:ext uri="{FF2B5EF4-FFF2-40B4-BE49-F238E27FC236}">
                <a16:creationId xmlns:a16="http://schemas.microsoft.com/office/drawing/2014/main" id="{23331D1D-4849-4107-ADB2-FEAB8F345D64}"/>
              </a:ext>
            </a:extLst>
          </p:cNvPr>
          <p:cNvSpPr/>
          <p:nvPr/>
        </p:nvSpPr>
        <p:spPr>
          <a:xfrm>
            <a:off x="2989963" y="4384288"/>
            <a:ext cx="5355021" cy="461665"/>
          </a:xfrm>
          <a:prstGeom prst="rect">
            <a:avLst/>
          </a:prstGeom>
          <a:ln>
            <a:solidFill>
              <a:srgbClr val="0070C0"/>
            </a:solidFill>
          </a:ln>
        </p:spPr>
        <p:txBody>
          <a:bodyPr wrap="square">
            <a:spAutoFit/>
          </a:bodyPr>
          <a:lstStyle/>
          <a:p>
            <a:r>
              <a:rPr lang="it-IT" sz="2400" dirty="0">
                <a:solidFill>
                  <a:srgbClr val="000000"/>
                </a:solidFill>
                <a:latin typeface="CIDFont+F2"/>
              </a:rPr>
              <a:t>Si riduce l’offerta di moneta nel sistema</a:t>
            </a:r>
          </a:p>
        </p:txBody>
      </p:sp>
      <p:sp>
        <p:nvSpPr>
          <p:cNvPr id="7" name="Rettangolo 6">
            <a:extLst>
              <a:ext uri="{FF2B5EF4-FFF2-40B4-BE49-F238E27FC236}">
                <a16:creationId xmlns:a16="http://schemas.microsoft.com/office/drawing/2014/main" id="{E2D1F500-8C2D-4F67-803B-6E3C3E3BAE17}"/>
              </a:ext>
            </a:extLst>
          </p:cNvPr>
          <p:cNvSpPr/>
          <p:nvPr/>
        </p:nvSpPr>
        <p:spPr>
          <a:xfrm>
            <a:off x="3402563" y="3573086"/>
            <a:ext cx="4513736" cy="461665"/>
          </a:xfrm>
          <a:prstGeom prst="rect">
            <a:avLst/>
          </a:prstGeom>
          <a:ln>
            <a:solidFill>
              <a:srgbClr val="0070C0"/>
            </a:solidFill>
          </a:ln>
        </p:spPr>
        <p:txBody>
          <a:bodyPr wrap="none">
            <a:spAutoFit/>
          </a:bodyPr>
          <a:lstStyle/>
          <a:p>
            <a:r>
              <a:rPr lang="it-IT" sz="2400" dirty="0">
                <a:solidFill>
                  <a:srgbClr val="000000"/>
                </a:solidFill>
                <a:latin typeface="CIDFont+F2"/>
              </a:rPr>
              <a:t>Viene «distrutta» valuta nazionale </a:t>
            </a:r>
            <a:endParaRPr lang="it-IT" sz="2400" dirty="0"/>
          </a:p>
        </p:txBody>
      </p:sp>
      <p:sp>
        <p:nvSpPr>
          <p:cNvPr id="8" name="Rettangolo 7">
            <a:extLst>
              <a:ext uri="{FF2B5EF4-FFF2-40B4-BE49-F238E27FC236}">
                <a16:creationId xmlns:a16="http://schemas.microsoft.com/office/drawing/2014/main" id="{A1E7B450-C273-4A2E-8395-D565F6E74454}"/>
              </a:ext>
            </a:extLst>
          </p:cNvPr>
          <p:cNvSpPr/>
          <p:nvPr/>
        </p:nvSpPr>
        <p:spPr>
          <a:xfrm>
            <a:off x="609169" y="3068501"/>
            <a:ext cx="1791632" cy="1477328"/>
          </a:xfrm>
          <a:prstGeom prst="rect">
            <a:avLst/>
          </a:prstGeom>
          <a:ln>
            <a:solidFill>
              <a:srgbClr val="0070C0"/>
            </a:solidFill>
          </a:ln>
        </p:spPr>
        <p:txBody>
          <a:bodyPr wrap="square">
            <a:spAutoFit/>
          </a:bodyPr>
          <a:lstStyle/>
          <a:p>
            <a:r>
              <a:rPr lang="it-IT" dirty="0">
                <a:solidFill>
                  <a:srgbClr val="6AAD92"/>
                </a:solidFill>
                <a:latin typeface="CIDFont+F2"/>
              </a:rPr>
              <a:t>Valore degli</a:t>
            </a:r>
          </a:p>
          <a:p>
            <a:r>
              <a:rPr lang="it-IT" dirty="0">
                <a:solidFill>
                  <a:srgbClr val="6AAD92"/>
                </a:solidFill>
                <a:latin typeface="CIDFont+F2"/>
              </a:rPr>
              <a:t>acquisti di beni,</a:t>
            </a:r>
          </a:p>
          <a:p>
            <a:r>
              <a:rPr lang="it-IT" dirty="0">
                <a:solidFill>
                  <a:srgbClr val="6AAD92"/>
                </a:solidFill>
                <a:latin typeface="CIDFont+F2"/>
              </a:rPr>
              <a:t>servizi e titoli</a:t>
            </a:r>
          </a:p>
          <a:p>
            <a:r>
              <a:rPr lang="it-IT" dirty="0">
                <a:solidFill>
                  <a:srgbClr val="6AAD92"/>
                </a:solidFill>
                <a:latin typeface="CIDFont+F2"/>
              </a:rPr>
              <a:t>statunitensi fatti</a:t>
            </a:r>
          </a:p>
          <a:p>
            <a:r>
              <a:rPr lang="it-IT" dirty="0">
                <a:solidFill>
                  <a:srgbClr val="6AAD92"/>
                </a:solidFill>
                <a:latin typeface="CIDFont+F2"/>
              </a:rPr>
              <a:t>dagli italiani</a:t>
            </a:r>
          </a:p>
        </p:txBody>
      </p:sp>
      <p:sp>
        <p:nvSpPr>
          <p:cNvPr id="9" name="Rettangolo 8">
            <a:extLst>
              <a:ext uri="{FF2B5EF4-FFF2-40B4-BE49-F238E27FC236}">
                <a16:creationId xmlns:a16="http://schemas.microsoft.com/office/drawing/2014/main" id="{1334E087-69C0-4947-8E3F-87CEEE48E544}"/>
              </a:ext>
            </a:extLst>
          </p:cNvPr>
          <p:cNvSpPr/>
          <p:nvPr/>
        </p:nvSpPr>
        <p:spPr>
          <a:xfrm>
            <a:off x="9133873" y="2983206"/>
            <a:ext cx="1791631" cy="1477328"/>
          </a:xfrm>
          <a:prstGeom prst="rect">
            <a:avLst/>
          </a:prstGeom>
          <a:ln>
            <a:solidFill>
              <a:srgbClr val="0070C0"/>
            </a:solidFill>
          </a:ln>
        </p:spPr>
        <p:txBody>
          <a:bodyPr wrap="square">
            <a:spAutoFit/>
          </a:bodyPr>
          <a:lstStyle/>
          <a:p>
            <a:r>
              <a:rPr lang="it-IT" dirty="0">
                <a:solidFill>
                  <a:srgbClr val="6AAD92"/>
                </a:solidFill>
                <a:latin typeface="CIDFont+F2"/>
              </a:rPr>
              <a:t>Valore degli</a:t>
            </a:r>
            <a:r>
              <a:rPr lang="it-IT" dirty="0">
                <a:solidFill>
                  <a:srgbClr val="000000"/>
                </a:solidFill>
                <a:latin typeface="CIDFont+F2"/>
              </a:rPr>
              <a:t> </a:t>
            </a:r>
            <a:endParaRPr lang="it-IT" dirty="0">
              <a:solidFill>
                <a:srgbClr val="6AAD92"/>
              </a:solidFill>
              <a:latin typeface="CIDFont+F2"/>
            </a:endParaRPr>
          </a:p>
          <a:p>
            <a:r>
              <a:rPr lang="it-IT" dirty="0">
                <a:solidFill>
                  <a:srgbClr val="6AAD92"/>
                </a:solidFill>
                <a:latin typeface="CIDFont+F2"/>
              </a:rPr>
              <a:t>acquisti di beni,</a:t>
            </a:r>
          </a:p>
          <a:p>
            <a:r>
              <a:rPr lang="it-IT" dirty="0">
                <a:solidFill>
                  <a:srgbClr val="6AAD92"/>
                </a:solidFill>
                <a:latin typeface="CIDFont+F2"/>
              </a:rPr>
              <a:t>servizi e titoli</a:t>
            </a:r>
          </a:p>
          <a:p>
            <a:r>
              <a:rPr lang="it-IT" dirty="0">
                <a:solidFill>
                  <a:srgbClr val="6AAD92"/>
                </a:solidFill>
                <a:latin typeface="CIDFont+F2"/>
              </a:rPr>
              <a:t>italiani fatti dagli</a:t>
            </a:r>
          </a:p>
          <a:p>
            <a:r>
              <a:rPr lang="it-IT" dirty="0">
                <a:solidFill>
                  <a:srgbClr val="6AAD92"/>
                </a:solidFill>
                <a:latin typeface="CIDFont+F2"/>
              </a:rPr>
              <a:t>statunitensi</a:t>
            </a:r>
          </a:p>
        </p:txBody>
      </p:sp>
      <p:sp>
        <p:nvSpPr>
          <p:cNvPr id="11" name="Rettangolo 10">
            <a:extLst>
              <a:ext uri="{FF2B5EF4-FFF2-40B4-BE49-F238E27FC236}">
                <a16:creationId xmlns:a16="http://schemas.microsoft.com/office/drawing/2014/main" id="{2D1F9CA3-7E9C-4E13-AA28-D83F3BEC9185}"/>
              </a:ext>
            </a:extLst>
          </p:cNvPr>
          <p:cNvSpPr/>
          <p:nvPr/>
        </p:nvSpPr>
        <p:spPr>
          <a:xfrm>
            <a:off x="282646" y="5295337"/>
            <a:ext cx="3654590" cy="461665"/>
          </a:xfrm>
          <a:prstGeom prst="rect">
            <a:avLst/>
          </a:prstGeom>
          <a:ln>
            <a:solidFill>
              <a:srgbClr val="0070C0"/>
            </a:solidFill>
          </a:ln>
        </p:spPr>
        <p:txBody>
          <a:bodyPr wrap="none">
            <a:spAutoFit/>
          </a:bodyPr>
          <a:lstStyle/>
          <a:p>
            <a:r>
              <a:rPr lang="it-IT" sz="2400" dirty="0">
                <a:solidFill>
                  <a:srgbClr val="000000"/>
                </a:solidFill>
                <a:latin typeface="CIDFont+F2"/>
              </a:rPr>
              <a:t>Operazioni di sterilizzazione</a:t>
            </a:r>
          </a:p>
        </p:txBody>
      </p:sp>
      <p:sp>
        <p:nvSpPr>
          <p:cNvPr id="12" name="Rettangolo 11">
            <a:extLst>
              <a:ext uri="{FF2B5EF4-FFF2-40B4-BE49-F238E27FC236}">
                <a16:creationId xmlns:a16="http://schemas.microsoft.com/office/drawing/2014/main" id="{2AEDFB6D-6EB4-4924-95B2-BE46E7897504}"/>
              </a:ext>
            </a:extLst>
          </p:cNvPr>
          <p:cNvSpPr/>
          <p:nvPr/>
        </p:nvSpPr>
        <p:spPr>
          <a:xfrm>
            <a:off x="5659431" y="5154833"/>
            <a:ext cx="4575866" cy="1107996"/>
          </a:xfrm>
          <a:prstGeom prst="rect">
            <a:avLst/>
          </a:prstGeom>
          <a:ln>
            <a:solidFill>
              <a:srgbClr val="0070C0"/>
            </a:solidFill>
          </a:ln>
        </p:spPr>
        <p:txBody>
          <a:bodyPr wrap="square">
            <a:spAutoFit/>
          </a:bodyPr>
          <a:lstStyle/>
          <a:p>
            <a:r>
              <a:rPr lang="it-IT" sz="2200" dirty="0">
                <a:solidFill>
                  <a:srgbClr val="000000"/>
                </a:solidFill>
                <a:latin typeface="CIDFont+F2"/>
              </a:rPr>
              <a:t>Contrazione del reddito (- import)</a:t>
            </a:r>
          </a:p>
          <a:p>
            <a:r>
              <a:rPr lang="it-IT" sz="2200" dirty="0">
                <a:solidFill>
                  <a:srgbClr val="000000"/>
                </a:solidFill>
                <a:latin typeface="CIDFont+F2"/>
              </a:rPr>
              <a:t>Aumento dei tassi di interesse (+ titoli)</a:t>
            </a:r>
          </a:p>
          <a:p>
            <a:r>
              <a:rPr lang="it-IT" sz="2200" dirty="0">
                <a:solidFill>
                  <a:srgbClr val="000000"/>
                </a:solidFill>
                <a:latin typeface="CIDFont+F2"/>
              </a:rPr>
              <a:t>Riduzione dei prezzi (+ competitività)</a:t>
            </a:r>
          </a:p>
        </p:txBody>
      </p:sp>
      <p:sp>
        <p:nvSpPr>
          <p:cNvPr id="13" name="Rettangolo 12">
            <a:extLst>
              <a:ext uri="{FF2B5EF4-FFF2-40B4-BE49-F238E27FC236}">
                <a16:creationId xmlns:a16="http://schemas.microsoft.com/office/drawing/2014/main" id="{479C8AE0-D15F-48FF-BC16-BAAE25E45A21}"/>
              </a:ext>
            </a:extLst>
          </p:cNvPr>
          <p:cNvSpPr/>
          <p:nvPr/>
        </p:nvSpPr>
        <p:spPr>
          <a:xfrm>
            <a:off x="4269292" y="2837669"/>
            <a:ext cx="2730876" cy="461665"/>
          </a:xfrm>
          <a:prstGeom prst="rect">
            <a:avLst/>
          </a:prstGeom>
          <a:ln>
            <a:solidFill>
              <a:srgbClr val="0070C0"/>
            </a:solidFill>
          </a:ln>
        </p:spPr>
        <p:txBody>
          <a:bodyPr wrap="none">
            <a:spAutoFit/>
          </a:bodyPr>
          <a:lstStyle/>
          <a:p>
            <a:r>
              <a:rPr lang="it-IT" sz="2400" dirty="0">
                <a:solidFill>
                  <a:srgbClr val="000000"/>
                </a:solidFill>
                <a:latin typeface="CIDFont+F2"/>
              </a:rPr>
              <a:t>La BCE cambia $ in €</a:t>
            </a:r>
          </a:p>
        </p:txBody>
      </p:sp>
      <p:sp>
        <p:nvSpPr>
          <p:cNvPr id="14" name="Rettangolo 13">
            <a:extLst>
              <a:ext uri="{FF2B5EF4-FFF2-40B4-BE49-F238E27FC236}">
                <a16:creationId xmlns:a16="http://schemas.microsoft.com/office/drawing/2014/main" id="{2EE2E042-7834-410C-8241-AEE4095F7EE2}"/>
              </a:ext>
            </a:extLst>
          </p:cNvPr>
          <p:cNvSpPr/>
          <p:nvPr/>
        </p:nvSpPr>
        <p:spPr>
          <a:xfrm>
            <a:off x="10578662" y="5340077"/>
            <a:ext cx="1196866" cy="646331"/>
          </a:xfrm>
          <a:prstGeom prst="rect">
            <a:avLst/>
          </a:prstGeom>
          <a:ln>
            <a:solidFill>
              <a:srgbClr val="0070C0"/>
            </a:solidFill>
          </a:ln>
        </p:spPr>
        <p:txBody>
          <a:bodyPr wrap="square">
            <a:spAutoFit/>
          </a:bodyPr>
          <a:lstStyle/>
          <a:p>
            <a:r>
              <a:rPr lang="it-IT" dirty="0">
                <a:solidFill>
                  <a:srgbClr val="000000"/>
                </a:solidFill>
                <a:latin typeface="CIDFont+F2"/>
              </a:rPr>
              <a:t>- Import</a:t>
            </a:r>
          </a:p>
          <a:p>
            <a:r>
              <a:rPr lang="it-IT" dirty="0">
                <a:solidFill>
                  <a:srgbClr val="000000"/>
                </a:solidFill>
                <a:latin typeface="CIDFont+F2"/>
              </a:rPr>
              <a:t>+ Export</a:t>
            </a:r>
            <a:endParaRPr lang="it-IT" dirty="0"/>
          </a:p>
        </p:txBody>
      </p:sp>
      <p:sp>
        <p:nvSpPr>
          <p:cNvPr id="15" name="Freccia a destra 14">
            <a:extLst>
              <a:ext uri="{FF2B5EF4-FFF2-40B4-BE49-F238E27FC236}">
                <a16:creationId xmlns:a16="http://schemas.microsoft.com/office/drawing/2014/main" id="{65C965C0-8FDF-4B5F-8C30-02A01B957594}"/>
              </a:ext>
            </a:extLst>
          </p:cNvPr>
          <p:cNvSpPr/>
          <p:nvPr/>
        </p:nvSpPr>
        <p:spPr>
          <a:xfrm>
            <a:off x="6954830" y="2202069"/>
            <a:ext cx="461141" cy="1103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reccia a destra 15">
            <a:extLst>
              <a:ext uri="{FF2B5EF4-FFF2-40B4-BE49-F238E27FC236}">
                <a16:creationId xmlns:a16="http://schemas.microsoft.com/office/drawing/2014/main" id="{3A64337D-40FE-4057-A3CC-E1102B40BF8E}"/>
              </a:ext>
            </a:extLst>
          </p:cNvPr>
          <p:cNvSpPr/>
          <p:nvPr/>
        </p:nvSpPr>
        <p:spPr>
          <a:xfrm>
            <a:off x="3759874" y="2190562"/>
            <a:ext cx="461141" cy="1103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Freccia in giù 16">
            <a:extLst>
              <a:ext uri="{FF2B5EF4-FFF2-40B4-BE49-F238E27FC236}">
                <a16:creationId xmlns:a16="http://schemas.microsoft.com/office/drawing/2014/main" id="{6D05D5B8-3BD1-49F7-9002-3ED89F30B1B4}"/>
              </a:ext>
            </a:extLst>
          </p:cNvPr>
          <p:cNvSpPr/>
          <p:nvPr/>
        </p:nvSpPr>
        <p:spPr>
          <a:xfrm>
            <a:off x="5324803" y="2487010"/>
            <a:ext cx="469025" cy="2877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a:extLst>
              <a:ext uri="{FF2B5EF4-FFF2-40B4-BE49-F238E27FC236}">
                <a16:creationId xmlns:a16="http://schemas.microsoft.com/office/drawing/2014/main" id="{DA9E13AA-D65C-4BD1-B233-21CF457A6DB2}"/>
              </a:ext>
            </a:extLst>
          </p:cNvPr>
          <p:cNvSpPr/>
          <p:nvPr/>
        </p:nvSpPr>
        <p:spPr>
          <a:xfrm>
            <a:off x="1414370" y="2015900"/>
            <a:ext cx="7820866" cy="461665"/>
          </a:xfrm>
          <a:prstGeom prst="rect">
            <a:avLst/>
          </a:prstGeom>
          <a:ln>
            <a:solidFill>
              <a:srgbClr val="0070C0"/>
            </a:solidFill>
          </a:ln>
        </p:spPr>
        <p:txBody>
          <a:bodyPr wrap="square">
            <a:spAutoFit/>
          </a:bodyPr>
          <a:lstStyle/>
          <a:p>
            <a:r>
              <a:rPr lang="it-IT" sz="2400" dirty="0">
                <a:solidFill>
                  <a:srgbClr val="404040"/>
                </a:solidFill>
                <a:latin typeface="CIDFont+F2"/>
              </a:rPr>
              <a:t>Deficit della </a:t>
            </a:r>
            <a:r>
              <a:rPr lang="it-IT" sz="2400" dirty="0" err="1">
                <a:solidFill>
                  <a:srgbClr val="404040"/>
                </a:solidFill>
                <a:latin typeface="CIDFont+F2"/>
              </a:rPr>
              <a:t>BdP</a:t>
            </a:r>
            <a:r>
              <a:rPr lang="it-IT" sz="2400" dirty="0">
                <a:solidFill>
                  <a:srgbClr val="404040"/>
                </a:solidFill>
                <a:latin typeface="CIDFont+F2"/>
              </a:rPr>
              <a:t>              Import  </a:t>
            </a:r>
            <a:r>
              <a:rPr lang="it-IT" sz="2400" b="1" dirty="0">
                <a:solidFill>
                  <a:srgbClr val="404040"/>
                </a:solidFill>
                <a:latin typeface="CIDFont+F2"/>
              </a:rPr>
              <a:t>&gt;</a:t>
            </a:r>
            <a:r>
              <a:rPr lang="it-IT" sz="2400" dirty="0">
                <a:solidFill>
                  <a:srgbClr val="404040"/>
                </a:solidFill>
                <a:latin typeface="CIDFont+F2"/>
              </a:rPr>
              <a:t>  Export                      Q</a:t>
            </a:r>
            <a:r>
              <a:rPr lang="it-IT" sz="2400" baseline="-25000" dirty="0">
                <a:solidFill>
                  <a:srgbClr val="404040"/>
                </a:solidFill>
                <a:latin typeface="CIDFont+F2"/>
              </a:rPr>
              <a:t>$</a:t>
            </a:r>
            <a:r>
              <a:rPr lang="it-IT" sz="2400" dirty="0">
                <a:solidFill>
                  <a:srgbClr val="404040"/>
                </a:solidFill>
                <a:latin typeface="CIDFont+F2"/>
              </a:rPr>
              <a:t>   Q</a:t>
            </a:r>
            <a:r>
              <a:rPr lang="it-IT" sz="2400" baseline="-25000" dirty="0">
                <a:solidFill>
                  <a:srgbClr val="404040"/>
                </a:solidFill>
                <a:latin typeface="CIDFont+F2"/>
              </a:rPr>
              <a:t>€</a:t>
            </a:r>
          </a:p>
        </p:txBody>
      </p:sp>
      <p:sp>
        <p:nvSpPr>
          <p:cNvPr id="19" name="Rettangolo 18">
            <a:extLst>
              <a:ext uri="{FF2B5EF4-FFF2-40B4-BE49-F238E27FC236}">
                <a16:creationId xmlns:a16="http://schemas.microsoft.com/office/drawing/2014/main" id="{A0367B9C-2DAA-4283-8A51-F28951B6E41A}"/>
              </a:ext>
            </a:extLst>
          </p:cNvPr>
          <p:cNvSpPr/>
          <p:nvPr/>
        </p:nvSpPr>
        <p:spPr>
          <a:xfrm>
            <a:off x="2259457" y="1480849"/>
            <a:ext cx="5985549" cy="523220"/>
          </a:xfrm>
          <a:prstGeom prst="rect">
            <a:avLst/>
          </a:prstGeom>
        </p:spPr>
        <p:txBody>
          <a:bodyPr wrap="none">
            <a:spAutoFit/>
          </a:bodyPr>
          <a:lstStyle/>
          <a:p>
            <a:pPr algn="ctr"/>
            <a:r>
              <a:rPr lang="it-IT" sz="2800" b="1" u="sng" dirty="0">
                <a:solidFill>
                  <a:srgbClr val="A63010"/>
                </a:solidFill>
                <a:latin typeface="CIDFont+F3"/>
              </a:rPr>
              <a:t>Sistema di cambi fissi </a:t>
            </a:r>
            <a:r>
              <a:rPr lang="it-IT" sz="2800" dirty="0">
                <a:solidFill>
                  <a:srgbClr val="A63010"/>
                </a:solidFill>
                <a:latin typeface="CIDFont+F3"/>
              </a:rPr>
              <a:t>(Es. Italia VS USA)</a:t>
            </a:r>
          </a:p>
        </p:txBody>
      </p:sp>
      <p:cxnSp>
        <p:nvCxnSpPr>
          <p:cNvPr id="21" name="Connettore 2 20">
            <a:extLst>
              <a:ext uri="{FF2B5EF4-FFF2-40B4-BE49-F238E27FC236}">
                <a16:creationId xmlns:a16="http://schemas.microsoft.com/office/drawing/2014/main" id="{99F4EEE8-3EF6-4919-8FD7-F3E361F0A49A}"/>
              </a:ext>
            </a:extLst>
          </p:cNvPr>
          <p:cNvCxnSpPr/>
          <p:nvPr/>
        </p:nvCxnSpPr>
        <p:spPr>
          <a:xfrm flipV="1">
            <a:off x="8478991" y="2080129"/>
            <a:ext cx="0" cy="31740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2" name="Connettore 2 21">
            <a:extLst>
              <a:ext uri="{FF2B5EF4-FFF2-40B4-BE49-F238E27FC236}">
                <a16:creationId xmlns:a16="http://schemas.microsoft.com/office/drawing/2014/main" id="{40E1830E-7C72-45C1-88BB-0DA46E1D2404}"/>
              </a:ext>
            </a:extLst>
          </p:cNvPr>
          <p:cNvCxnSpPr>
            <a:cxnSpLocks/>
          </p:cNvCxnSpPr>
          <p:nvPr/>
        </p:nvCxnSpPr>
        <p:spPr>
          <a:xfrm>
            <a:off x="8973207" y="2079284"/>
            <a:ext cx="0" cy="31740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3" name="Freccia a destra 22">
            <a:extLst>
              <a:ext uri="{FF2B5EF4-FFF2-40B4-BE49-F238E27FC236}">
                <a16:creationId xmlns:a16="http://schemas.microsoft.com/office/drawing/2014/main" id="{86C3D4EF-C3AE-4C04-BB8F-B9AEAA1F1263}"/>
              </a:ext>
            </a:extLst>
          </p:cNvPr>
          <p:cNvSpPr/>
          <p:nvPr/>
        </p:nvSpPr>
        <p:spPr>
          <a:xfrm>
            <a:off x="10269031" y="5636448"/>
            <a:ext cx="268013" cy="902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Freccia in giù 23">
            <a:extLst>
              <a:ext uri="{FF2B5EF4-FFF2-40B4-BE49-F238E27FC236}">
                <a16:creationId xmlns:a16="http://schemas.microsoft.com/office/drawing/2014/main" id="{4DCD3962-8838-46FE-AE91-EEAE61390D1D}"/>
              </a:ext>
            </a:extLst>
          </p:cNvPr>
          <p:cNvSpPr/>
          <p:nvPr/>
        </p:nvSpPr>
        <p:spPr>
          <a:xfrm>
            <a:off x="5344394" y="3292350"/>
            <a:ext cx="469025" cy="2877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Freccia in giù 24">
            <a:extLst>
              <a:ext uri="{FF2B5EF4-FFF2-40B4-BE49-F238E27FC236}">
                <a16:creationId xmlns:a16="http://schemas.microsoft.com/office/drawing/2014/main" id="{F457EECF-070C-434C-BAEA-6CEE6A4177B6}"/>
              </a:ext>
            </a:extLst>
          </p:cNvPr>
          <p:cNvSpPr/>
          <p:nvPr/>
        </p:nvSpPr>
        <p:spPr>
          <a:xfrm>
            <a:off x="5344394" y="4069582"/>
            <a:ext cx="469025" cy="2877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Freccia in giù 25">
            <a:extLst>
              <a:ext uri="{FF2B5EF4-FFF2-40B4-BE49-F238E27FC236}">
                <a16:creationId xmlns:a16="http://schemas.microsoft.com/office/drawing/2014/main" id="{EA3E3160-3FB3-4076-A203-71F17932CDE7}"/>
              </a:ext>
            </a:extLst>
          </p:cNvPr>
          <p:cNvSpPr/>
          <p:nvPr/>
        </p:nvSpPr>
        <p:spPr>
          <a:xfrm>
            <a:off x="2878206" y="4845554"/>
            <a:ext cx="469025" cy="4616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Freccia in giù 26">
            <a:extLst>
              <a:ext uri="{FF2B5EF4-FFF2-40B4-BE49-F238E27FC236}">
                <a16:creationId xmlns:a16="http://schemas.microsoft.com/office/drawing/2014/main" id="{9AC37DB4-9FFA-4965-8C76-D510341D86AD}"/>
              </a:ext>
            </a:extLst>
          </p:cNvPr>
          <p:cNvSpPr/>
          <p:nvPr/>
        </p:nvSpPr>
        <p:spPr>
          <a:xfrm>
            <a:off x="7970469" y="4848570"/>
            <a:ext cx="469025" cy="2877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9" name="Connettore 2 28">
            <a:extLst>
              <a:ext uri="{FF2B5EF4-FFF2-40B4-BE49-F238E27FC236}">
                <a16:creationId xmlns:a16="http://schemas.microsoft.com/office/drawing/2014/main" id="{2E11E578-6479-4D71-A015-9175A52DA8AA}"/>
              </a:ext>
            </a:extLst>
          </p:cNvPr>
          <p:cNvCxnSpPr>
            <a:cxnSpLocks/>
            <a:stCxn id="9" idx="1"/>
          </p:cNvCxnSpPr>
          <p:nvPr/>
        </p:nvCxnSpPr>
        <p:spPr>
          <a:xfrm flipH="1" flipV="1">
            <a:off x="6398175" y="2349084"/>
            <a:ext cx="2735698" cy="137278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2" name="Connettore 2 31">
            <a:extLst>
              <a:ext uri="{FF2B5EF4-FFF2-40B4-BE49-F238E27FC236}">
                <a16:creationId xmlns:a16="http://schemas.microsoft.com/office/drawing/2014/main" id="{F143604C-829D-4AF9-8E66-B937AE5A1222}"/>
              </a:ext>
            </a:extLst>
          </p:cNvPr>
          <p:cNvCxnSpPr>
            <a:cxnSpLocks/>
            <a:stCxn id="8" idx="3"/>
          </p:cNvCxnSpPr>
          <p:nvPr/>
        </p:nvCxnSpPr>
        <p:spPr>
          <a:xfrm flipV="1">
            <a:off x="2400801" y="2368111"/>
            <a:ext cx="2205743" cy="143905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39325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37BE81B-BBF3-47DB-9CAB-62F7F75B6074}"/>
              </a:ext>
            </a:extLst>
          </p:cNvPr>
          <p:cNvSpPr>
            <a:spLocks noGrp="1"/>
          </p:cNvSpPr>
          <p:nvPr>
            <p:ph type="title"/>
          </p:nvPr>
        </p:nvSpPr>
        <p:spPr/>
        <p:txBody>
          <a:bodyPr/>
          <a:lstStyle/>
          <a:p>
            <a:r>
              <a:rPr lang="it-IT" dirty="0"/>
              <a:t>… mentre con i cambi flessibili</a:t>
            </a:r>
          </a:p>
        </p:txBody>
      </p:sp>
      <p:sp>
        <p:nvSpPr>
          <p:cNvPr id="4" name="Segnaposto numero diapositiva 3">
            <a:extLst>
              <a:ext uri="{FF2B5EF4-FFF2-40B4-BE49-F238E27FC236}">
                <a16:creationId xmlns:a16="http://schemas.microsoft.com/office/drawing/2014/main" id="{C67C7190-C6B9-4E46-A810-488E28DE7BB3}"/>
              </a:ext>
            </a:extLst>
          </p:cNvPr>
          <p:cNvSpPr>
            <a:spLocks noGrp="1"/>
          </p:cNvSpPr>
          <p:nvPr>
            <p:ph type="sldNum" sz="quarter" idx="12"/>
          </p:nvPr>
        </p:nvSpPr>
        <p:spPr/>
        <p:txBody>
          <a:bodyPr/>
          <a:lstStyle/>
          <a:p>
            <a:fld id="{5BE346A1-DB03-4F8F-90BA-1CC82BDA6D99}" type="slidenum">
              <a:rPr lang="it-IT" smtClean="0"/>
              <a:t>46</a:t>
            </a:fld>
            <a:endParaRPr lang="it-IT"/>
          </a:p>
        </p:txBody>
      </p:sp>
      <p:sp>
        <p:nvSpPr>
          <p:cNvPr id="6" name="Rettangolo 5">
            <a:extLst>
              <a:ext uri="{FF2B5EF4-FFF2-40B4-BE49-F238E27FC236}">
                <a16:creationId xmlns:a16="http://schemas.microsoft.com/office/drawing/2014/main" id="{23331D1D-4849-4107-ADB2-FEAB8F345D64}"/>
              </a:ext>
            </a:extLst>
          </p:cNvPr>
          <p:cNvSpPr/>
          <p:nvPr/>
        </p:nvSpPr>
        <p:spPr>
          <a:xfrm>
            <a:off x="3998907" y="5012861"/>
            <a:ext cx="3279867" cy="461665"/>
          </a:xfrm>
          <a:prstGeom prst="rect">
            <a:avLst/>
          </a:prstGeom>
          <a:ln>
            <a:solidFill>
              <a:srgbClr val="0070C0"/>
            </a:solidFill>
          </a:ln>
        </p:spPr>
        <p:txBody>
          <a:bodyPr wrap="square">
            <a:spAutoFit/>
          </a:bodyPr>
          <a:lstStyle/>
          <a:p>
            <a:r>
              <a:rPr lang="it-IT" sz="2400" dirty="0">
                <a:solidFill>
                  <a:srgbClr val="000000"/>
                </a:solidFill>
                <a:latin typeface="CIDFont+F2"/>
              </a:rPr>
              <a:t>Export		Import</a:t>
            </a:r>
          </a:p>
        </p:txBody>
      </p:sp>
      <mc:AlternateContent xmlns:mc="http://schemas.openxmlformats.org/markup-compatibility/2006" xmlns:a14="http://schemas.microsoft.com/office/drawing/2010/main">
        <mc:Choice Requires="a14">
          <p:sp>
            <p:nvSpPr>
              <p:cNvPr id="7" name="Rettangolo 6">
                <a:extLst>
                  <a:ext uri="{FF2B5EF4-FFF2-40B4-BE49-F238E27FC236}">
                    <a16:creationId xmlns:a16="http://schemas.microsoft.com/office/drawing/2014/main" id="{E2D1F500-8C2D-4F67-803B-6E3C3E3BAE17}"/>
                  </a:ext>
                </a:extLst>
              </p:cNvPr>
              <p:cNvSpPr/>
              <p:nvPr/>
            </p:nvSpPr>
            <p:spPr>
              <a:xfrm>
                <a:off x="4302643" y="3740483"/>
                <a:ext cx="2830005" cy="708207"/>
              </a:xfrm>
              <a:prstGeom prst="rect">
                <a:avLst/>
              </a:prstGeom>
              <a:ln>
                <a:solidFill>
                  <a:srgbClr val="0070C0"/>
                </a:solidFill>
              </a:ln>
            </p:spPr>
            <p:txBody>
              <a:bodyPr wrap="none">
                <a:spAutoFit/>
              </a:bodyPr>
              <a:lstStyle/>
              <a:p>
                <a14:m>
                  <m:oMath xmlns:m="http://schemas.openxmlformats.org/officeDocument/2006/math">
                    <m:sSub>
                      <m:sSubPr>
                        <m:ctrlPr>
                          <a:rPr lang="it-IT" sz="2400" i="1" smtClean="0">
                            <a:latin typeface="Cambria Math" panose="02040503050406030204" pitchFamily="18" charset="0"/>
                            <a:ea typeface="Cambria Math" panose="02040503050406030204" pitchFamily="18" charset="0"/>
                          </a:rPr>
                        </m:ctrlPr>
                      </m:sSubPr>
                      <m:e>
                        <m:r>
                          <a:rPr lang="it-IT" sz="2400" i="1">
                            <a:latin typeface="Cambria Math" panose="02040503050406030204" pitchFamily="18" charset="0"/>
                            <a:ea typeface="Cambria Math" panose="02040503050406030204" pitchFamily="18" charset="0"/>
                          </a:rPr>
                          <m:t>𝜀</m:t>
                        </m:r>
                      </m:e>
                      <m:sub>
                        <m:r>
                          <a:rPr lang="it-IT" sz="2400" b="0" i="1" smtClean="0">
                            <a:latin typeface="Cambria Math" panose="02040503050406030204" pitchFamily="18" charset="0"/>
                            <a:ea typeface="Cambria Math" panose="02040503050406030204" pitchFamily="18" charset="0"/>
                          </a:rPr>
                          <m:t>𝐸𝑈𝑅𝑂</m:t>
                        </m:r>
                      </m:sub>
                    </m:sSub>
                    <m:r>
                      <a:rPr lang="it-IT" sz="2400" b="0" i="1" smtClean="0">
                        <a:latin typeface="Cambria Math" panose="02040503050406030204" pitchFamily="18" charset="0"/>
                        <a:ea typeface="Cambria Math" panose="02040503050406030204" pitchFamily="18" charset="0"/>
                      </a:rPr>
                      <m:t>=</m:t>
                    </m:r>
                    <m:f>
                      <m:fPr>
                        <m:ctrlPr>
                          <a:rPr lang="it-IT" sz="2400" b="0" i="1" smtClean="0">
                            <a:latin typeface="Cambria Math" panose="02040503050406030204" pitchFamily="18" charset="0"/>
                            <a:ea typeface="Cambria Math" panose="02040503050406030204" pitchFamily="18" charset="0"/>
                          </a:rPr>
                        </m:ctrlPr>
                      </m:fPr>
                      <m:num>
                        <m:sSub>
                          <m:sSubPr>
                            <m:ctrlPr>
                              <a:rPr lang="it-IT" sz="2400" b="0" i="1" smtClean="0">
                                <a:latin typeface="Cambria Math" panose="02040503050406030204" pitchFamily="18" charset="0"/>
                                <a:ea typeface="Cambria Math" panose="02040503050406030204" pitchFamily="18" charset="0"/>
                              </a:rPr>
                            </m:ctrlPr>
                          </m:sSubPr>
                          <m:e>
                            <m:r>
                              <a:rPr lang="it-IT" sz="2400" b="0" i="1" smtClean="0">
                                <a:latin typeface="Cambria Math" panose="02040503050406030204" pitchFamily="18" charset="0"/>
                                <a:ea typeface="Cambria Math" panose="02040503050406030204" pitchFamily="18" charset="0"/>
                              </a:rPr>
                              <m:t>𝑃</m:t>
                            </m:r>
                          </m:e>
                          <m:sub>
                            <m:r>
                              <a:rPr lang="it-IT" sz="2400" b="0" i="1" smtClean="0">
                                <a:latin typeface="Cambria Math" panose="02040503050406030204" pitchFamily="18" charset="0"/>
                                <a:ea typeface="Cambria Math" panose="02040503050406030204" pitchFamily="18" charset="0"/>
                              </a:rPr>
                              <m:t>𝑈𝑆𝐴</m:t>
                            </m:r>
                          </m:sub>
                        </m:sSub>
                      </m:num>
                      <m:den>
                        <m:sSub>
                          <m:sSubPr>
                            <m:ctrlPr>
                              <a:rPr lang="it-IT" sz="2400" b="0" i="1" smtClean="0">
                                <a:latin typeface="Cambria Math" panose="02040503050406030204" pitchFamily="18" charset="0"/>
                                <a:ea typeface="Cambria Math" panose="02040503050406030204" pitchFamily="18" charset="0"/>
                              </a:rPr>
                            </m:ctrlPr>
                          </m:sSubPr>
                          <m:e>
                            <m:r>
                              <a:rPr lang="it-IT" sz="2400" b="0" i="1" smtClean="0">
                                <a:latin typeface="Cambria Math" panose="02040503050406030204" pitchFamily="18" charset="0"/>
                                <a:ea typeface="Cambria Math" panose="02040503050406030204" pitchFamily="18" charset="0"/>
                              </a:rPr>
                              <m:t>𝑒</m:t>
                            </m:r>
                          </m:e>
                          <m:sub>
                            <m:r>
                              <a:rPr lang="it-IT" sz="2400" b="0" i="1" smtClean="0">
                                <a:latin typeface="Cambria Math" panose="02040503050406030204" pitchFamily="18" charset="0"/>
                                <a:ea typeface="Cambria Math" panose="02040503050406030204" pitchFamily="18" charset="0"/>
                              </a:rPr>
                              <m:t>€/$</m:t>
                            </m:r>
                          </m:sub>
                        </m:sSub>
                        <m:r>
                          <a:rPr lang="it-IT" sz="2400" b="0" i="1" smtClean="0">
                            <a:latin typeface="Cambria Math" panose="02040503050406030204" pitchFamily="18" charset="0"/>
                            <a:ea typeface="Cambria Math" panose="02040503050406030204" pitchFamily="18" charset="0"/>
                          </a:rPr>
                          <m:t>∙</m:t>
                        </m:r>
                        <m:sSub>
                          <m:sSubPr>
                            <m:ctrlPr>
                              <a:rPr lang="it-IT" sz="2400" b="0" i="1" smtClean="0">
                                <a:latin typeface="Cambria Math" panose="02040503050406030204" pitchFamily="18" charset="0"/>
                                <a:ea typeface="Cambria Math" panose="02040503050406030204" pitchFamily="18" charset="0"/>
                              </a:rPr>
                            </m:ctrlPr>
                          </m:sSubPr>
                          <m:e>
                            <m:r>
                              <a:rPr lang="it-IT" sz="2400" b="0" i="1" smtClean="0">
                                <a:latin typeface="Cambria Math" panose="02040503050406030204" pitchFamily="18" charset="0"/>
                                <a:ea typeface="Cambria Math" panose="02040503050406030204" pitchFamily="18" charset="0"/>
                              </a:rPr>
                              <m:t>𝑃</m:t>
                            </m:r>
                          </m:e>
                          <m:sub>
                            <m:r>
                              <a:rPr lang="it-IT" sz="2400" b="0" i="1" smtClean="0">
                                <a:latin typeface="Cambria Math" panose="02040503050406030204" pitchFamily="18" charset="0"/>
                                <a:ea typeface="Cambria Math" panose="02040503050406030204" pitchFamily="18" charset="0"/>
                              </a:rPr>
                              <m:t>𝐸𝑈𝑅𝑂</m:t>
                            </m:r>
                          </m:sub>
                        </m:sSub>
                      </m:den>
                    </m:f>
                  </m:oMath>
                </a14:m>
                <a:r>
                  <a:rPr lang="it-IT" sz="2400" dirty="0"/>
                  <a:t>    </a:t>
                </a:r>
              </a:p>
            </p:txBody>
          </p:sp>
        </mc:Choice>
        <mc:Fallback xmlns="">
          <p:sp>
            <p:nvSpPr>
              <p:cNvPr id="7" name="Rettangolo 6">
                <a:extLst>
                  <a:ext uri="{FF2B5EF4-FFF2-40B4-BE49-F238E27FC236}">
                    <a16:creationId xmlns:a16="http://schemas.microsoft.com/office/drawing/2014/main" id="{E2D1F500-8C2D-4F67-803B-6E3C3E3BAE17}"/>
                  </a:ext>
                </a:extLst>
              </p:cNvPr>
              <p:cNvSpPr>
                <a:spLocks noRot="1" noChangeAspect="1" noMove="1" noResize="1" noEditPoints="1" noAdjustHandles="1" noChangeArrowheads="1" noChangeShapeType="1" noTextEdit="1"/>
              </p:cNvSpPr>
              <p:nvPr/>
            </p:nvSpPr>
            <p:spPr>
              <a:xfrm>
                <a:off x="4302643" y="3740483"/>
                <a:ext cx="2830005" cy="708207"/>
              </a:xfrm>
              <a:prstGeom prst="rect">
                <a:avLst/>
              </a:prstGeom>
              <a:blipFill>
                <a:blip r:embed="rId3"/>
                <a:stretch>
                  <a:fillRect/>
                </a:stretch>
              </a:blipFill>
              <a:ln>
                <a:solidFill>
                  <a:srgbClr val="0070C0"/>
                </a:solidFill>
              </a:ln>
            </p:spPr>
            <p:txBody>
              <a:bodyPr/>
              <a:lstStyle/>
              <a:p>
                <a:r>
                  <a:rPr lang="it-IT">
                    <a:noFill/>
                  </a:rPr>
                  <a:t> </a:t>
                </a:r>
              </a:p>
            </p:txBody>
          </p:sp>
        </mc:Fallback>
      </mc:AlternateContent>
      <p:sp>
        <p:nvSpPr>
          <p:cNvPr id="8" name="Rettangolo 7">
            <a:extLst>
              <a:ext uri="{FF2B5EF4-FFF2-40B4-BE49-F238E27FC236}">
                <a16:creationId xmlns:a16="http://schemas.microsoft.com/office/drawing/2014/main" id="{A1E7B450-C273-4A2E-8395-D565F6E74454}"/>
              </a:ext>
            </a:extLst>
          </p:cNvPr>
          <p:cNvSpPr/>
          <p:nvPr/>
        </p:nvSpPr>
        <p:spPr>
          <a:xfrm>
            <a:off x="609169" y="3068501"/>
            <a:ext cx="1791632" cy="1477328"/>
          </a:xfrm>
          <a:prstGeom prst="rect">
            <a:avLst/>
          </a:prstGeom>
          <a:ln>
            <a:solidFill>
              <a:srgbClr val="0070C0"/>
            </a:solidFill>
          </a:ln>
        </p:spPr>
        <p:txBody>
          <a:bodyPr wrap="square">
            <a:spAutoFit/>
          </a:bodyPr>
          <a:lstStyle/>
          <a:p>
            <a:r>
              <a:rPr lang="it-IT" dirty="0">
                <a:solidFill>
                  <a:srgbClr val="6AAD92"/>
                </a:solidFill>
                <a:latin typeface="CIDFont+F2"/>
              </a:rPr>
              <a:t>Valore degli</a:t>
            </a:r>
          </a:p>
          <a:p>
            <a:r>
              <a:rPr lang="it-IT" dirty="0">
                <a:solidFill>
                  <a:srgbClr val="6AAD92"/>
                </a:solidFill>
                <a:latin typeface="CIDFont+F2"/>
              </a:rPr>
              <a:t>acquisti di beni,</a:t>
            </a:r>
          </a:p>
          <a:p>
            <a:r>
              <a:rPr lang="it-IT" dirty="0">
                <a:solidFill>
                  <a:srgbClr val="6AAD92"/>
                </a:solidFill>
                <a:latin typeface="CIDFont+F2"/>
              </a:rPr>
              <a:t>servizi e titoli</a:t>
            </a:r>
          </a:p>
          <a:p>
            <a:r>
              <a:rPr lang="it-IT" dirty="0">
                <a:solidFill>
                  <a:srgbClr val="6AAD92"/>
                </a:solidFill>
                <a:latin typeface="CIDFont+F2"/>
              </a:rPr>
              <a:t>statunitensi fatti</a:t>
            </a:r>
          </a:p>
          <a:p>
            <a:r>
              <a:rPr lang="it-IT" dirty="0">
                <a:solidFill>
                  <a:srgbClr val="6AAD92"/>
                </a:solidFill>
                <a:latin typeface="CIDFont+F2"/>
              </a:rPr>
              <a:t>dagli italiani</a:t>
            </a:r>
          </a:p>
        </p:txBody>
      </p:sp>
      <p:sp>
        <p:nvSpPr>
          <p:cNvPr id="9" name="Rettangolo 8">
            <a:extLst>
              <a:ext uri="{FF2B5EF4-FFF2-40B4-BE49-F238E27FC236}">
                <a16:creationId xmlns:a16="http://schemas.microsoft.com/office/drawing/2014/main" id="{1334E087-69C0-4947-8E3F-87CEEE48E544}"/>
              </a:ext>
            </a:extLst>
          </p:cNvPr>
          <p:cNvSpPr/>
          <p:nvPr/>
        </p:nvSpPr>
        <p:spPr>
          <a:xfrm>
            <a:off x="9133873" y="2983206"/>
            <a:ext cx="1791631" cy="1477328"/>
          </a:xfrm>
          <a:prstGeom prst="rect">
            <a:avLst/>
          </a:prstGeom>
          <a:ln>
            <a:solidFill>
              <a:srgbClr val="0070C0"/>
            </a:solidFill>
          </a:ln>
        </p:spPr>
        <p:txBody>
          <a:bodyPr wrap="square">
            <a:spAutoFit/>
          </a:bodyPr>
          <a:lstStyle/>
          <a:p>
            <a:r>
              <a:rPr lang="it-IT" dirty="0">
                <a:solidFill>
                  <a:srgbClr val="6AAD92"/>
                </a:solidFill>
                <a:latin typeface="CIDFont+F2"/>
              </a:rPr>
              <a:t>Valore degli</a:t>
            </a:r>
            <a:r>
              <a:rPr lang="it-IT" dirty="0">
                <a:solidFill>
                  <a:srgbClr val="000000"/>
                </a:solidFill>
                <a:latin typeface="CIDFont+F2"/>
              </a:rPr>
              <a:t> </a:t>
            </a:r>
            <a:endParaRPr lang="it-IT" dirty="0">
              <a:solidFill>
                <a:srgbClr val="6AAD92"/>
              </a:solidFill>
              <a:latin typeface="CIDFont+F2"/>
            </a:endParaRPr>
          </a:p>
          <a:p>
            <a:r>
              <a:rPr lang="it-IT" dirty="0">
                <a:solidFill>
                  <a:srgbClr val="6AAD92"/>
                </a:solidFill>
                <a:latin typeface="CIDFont+F2"/>
              </a:rPr>
              <a:t>acquisti di beni,</a:t>
            </a:r>
          </a:p>
          <a:p>
            <a:r>
              <a:rPr lang="it-IT" dirty="0">
                <a:solidFill>
                  <a:srgbClr val="6AAD92"/>
                </a:solidFill>
                <a:latin typeface="CIDFont+F2"/>
              </a:rPr>
              <a:t>servizi e titoli</a:t>
            </a:r>
          </a:p>
          <a:p>
            <a:r>
              <a:rPr lang="it-IT" dirty="0">
                <a:solidFill>
                  <a:srgbClr val="6AAD92"/>
                </a:solidFill>
                <a:latin typeface="CIDFont+F2"/>
              </a:rPr>
              <a:t>italiani fatti dagli</a:t>
            </a:r>
          </a:p>
          <a:p>
            <a:r>
              <a:rPr lang="it-IT" dirty="0">
                <a:solidFill>
                  <a:srgbClr val="6AAD92"/>
                </a:solidFill>
                <a:latin typeface="CIDFont+F2"/>
              </a:rPr>
              <a:t>statunitensi</a:t>
            </a:r>
          </a:p>
        </p:txBody>
      </p:sp>
      <p:sp>
        <p:nvSpPr>
          <p:cNvPr id="11" name="Rettangolo 10">
            <a:extLst>
              <a:ext uri="{FF2B5EF4-FFF2-40B4-BE49-F238E27FC236}">
                <a16:creationId xmlns:a16="http://schemas.microsoft.com/office/drawing/2014/main" id="{2D1F9CA3-7E9C-4E13-AA28-D83F3BEC9185}"/>
              </a:ext>
            </a:extLst>
          </p:cNvPr>
          <p:cNvSpPr/>
          <p:nvPr/>
        </p:nvSpPr>
        <p:spPr>
          <a:xfrm>
            <a:off x="4294819" y="5966887"/>
            <a:ext cx="2845651" cy="461665"/>
          </a:xfrm>
          <a:prstGeom prst="rect">
            <a:avLst/>
          </a:prstGeom>
          <a:ln>
            <a:solidFill>
              <a:srgbClr val="0070C0"/>
            </a:solidFill>
          </a:ln>
        </p:spPr>
        <p:txBody>
          <a:bodyPr wrap="none">
            <a:spAutoFit/>
          </a:bodyPr>
          <a:lstStyle/>
          <a:p>
            <a:r>
              <a:rPr lang="it-IT" sz="2400" dirty="0">
                <a:solidFill>
                  <a:srgbClr val="000000"/>
                </a:solidFill>
                <a:latin typeface="CIDFont+F2"/>
              </a:rPr>
              <a:t>Riequilibrio della </a:t>
            </a:r>
            <a:r>
              <a:rPr lang="it-IT" sz="2400" dirty="0" err="1">
                <a:solidFill>
                  <a:srgbClr val="000000"/>
                </a:solidFill>
                <a:latin typeface="CIDFont+F2"/>
              </a:rPr>
              <a:t>Bdp</a:t>
            </a:r>
            <a:endParaRPr lang="it-IT" sz="2400" dirty="0">
              <a:solidFill>
                <a:srgbClr val="000000"/>
              </a:solidFill>
              <a:latin typeface="CIDFont+F2"/>
            </a:endParaRPr>
          </a:p>
        </p:txBody>
      </p:sp>
      <p:sp>
        <p:nvSpPr>
          <p:cNvPr id="13" name="Rettangolo 12">
            <a:extLst>
              <a:ext uri="{FF2B5EF4-FFF2-40B4-BE49-F238E27FC236}">
                <a16:creationId xmlns:a16="http://schemas.microsoft.com/office/drawing/2014/main" id="{479C8AE0-D15F-48FF-BC16-BAAE25E45A21}"/>
              </a:ext>
            </a:extLst>
          </p:cNvPr>
          <p:cNvSpPr/>
          <p:nvPr/>
        </p:nvSpPr>
        <p:spPr>
          <a:xfrm>
            <a:off x="4670597" y="2795854"/>
            <a:ext cx="1971374" cy="461665"/>
          </a:xfrm>
          <a:prstGeom prst="rect">
            <a:avLst/>
          </a:prstGeom>
          <a:ln>
            <a:solidFill>
              <a:srgbClr val="0070C0"/>
            </a:solidFill>
          </a:ln>
        </p:spPr>
        <p:txBody>
          <a:bodyPr wrap="none">
            <a:spAutoFit/>
          </a:bodyPr>
          <a:lstStyle/>
          <a:p>
            <a:r>
              <a:rPr lang="it-IT" sz="2400" dirty="0">
                <a:solidFill>
                  <a:srgbClr val="000000"/>
                </a:solidFill>
                <a:latin typeface="CIDFont+F2"/>
              </a:rPr>
              <a:t>L’€ si deprezza</a:t>
            </a:r>
          </a:p>
        </p:txBody>
      </p:sp>
      <p:sp>
        <p:nvSpPr>
          <p:cNvPr id="15" name="Freccia a destra 14">
            <a:extLst>
              <a:ext uri="{FF2B5EF4-FFF2-40B4-BE49-F238E27FC236}">
                <a16:creationId xmlns:a16="http://schemas.microsoft.com/office/drawing/2014/main" id="{65C965C0-8FDF-4B5F-8C30-02A01B957594}"/>
              </a:ext>
            </a:extLst>
          </p:cNvPr>
          <p:cNvSpPr/>
          <p:nvPr/>
        </p:nvSpPr>
        <p:spPr>
          <a:xfrm>
            <a:off x="6954830" y="2202069"/>
            <a:ext cx="461141" cy="1103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reccia a destra 15">
            <a:extLst>
              <a:ext uri="{FF2B5EF4-FFF2-40B4-BE49-F238E27FC236}">
                <a16:creationId xmlns:a16="http://schemas.microsoft.com/office/drawing/2014/main" id="{3A64337D-40FE-4057-A3CC-E1102B40BF8E}"/>
              </a:ext>
            </a:extLst>
          </p:cNvPr>
          <p:cNvSpPr/>
          <p:nvPr/>
        </p:nvSpPr>
        <p:spPr>
          <a:xfrm>
            <a:off x="3759874" y="2190562"/>
            <a:ext cx="461141" cy="1103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Freccia in giù 16">
            <a:extLst>
              <a:ext uri="{FF2B5EF4-FFF2-40B4-BE49-F238E27FC236}">
                <a16:creationId xmlns:a16="http://schemas.microsoft.com/office/drawing/2014/main" id="{6D05D5B8-3BD1-49F7-9002-3ED89F30B1B4}"/>
              </a:ext>
            </a:extLst>
          </p:cNvPr>
          <p:cNvSpPr/>
          <p:nvPr/>
        </p:nvSpPr>
        <p:spPr>
          <a:xfrm>
            <a:off x="5324803" y="2487010"/>
            <a:ext cx="469025" cy="2877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a:extLst>
              <a:ext uri="{FF2B5EF4-FFF2-40B4-BE49-F238E27FC236}">
                <a16:creationId xmlns:a16="http://schemas.microsoft.com/office/drawing/2014/main" id="{DA9E13AA-D65C-4BD1-B233-21CF457A6DB2}"/>
              </a:ext>
            </a:extLst>
          </p:cNvPr>
          <p:cNvSpPr/>
          <p:nvPr/>
        </p:nvSpPr>
        <p:spPr>
          <a:xfrm>
            <a:off x="1414370" y="2015900"/>
            <a:ext cx="7820866" cy="461665"/>
          </a:xfrm>
          <a:prstGeom prst="rect">
            <a:avLst/>
          </a:prstGeom>
          <a:ln>
            <a:solidFill>
              <a:srgbClr val="0070C0"/>
            </a:solidFill>
          </a:ln>
        </p:spPr>
        <p:txBody>
          <a:bodyPr wrap="square">
            <a:spAutoFit/>
          </a:bodyPr>
          <a:lstStyle/>
          <a:p>
            <a:r>
              <a:rPr lang="it-IT" sz="2400" dirty="0">
                <a:solidFill>
                  <a:srgbClr val="404040"/>
                </a:solidFill>
                <a:latin typeface="CIDFont+F2"/>
              </a:rPr>
              <a:t>Deficit della </a:t>
            </a:r>
            <a:r>
              <a:rPr lang="it-IT" sz="2400" dirty="0" err="1">
                <a:solidFill>
                  <a:srgbClr val="404040"/>
                </a:solidFill>
                <a:latin typeface="CIDFont+F2"/>
              </a:rPr>
              <a:t>BdP</a:t>
            </a:r>
            <a:r>
              <a:rPr lang="it-IT" sz="2400" dirty="0">
                <a:solidFill>
                  <a:srgbClr val="404040"/>
                </a:solidFill>
                <a:latin typeface="CIDFont+F2"/>
              </a:rPr>
              <a:t>              Import  </a:t>
            </a:r>
            <a:r>
              <a:rPr lang="it-IT" sz="2400" b="1" dirty="0">
                <a:solidFill>
                  <a:srgbClr val="404040"/>
                </a:solidFill>
                <a:latin typeface="CIDFont+F2"/>
              </a:rPr>
              <a:t>&gt;</a:t>
            </a:r>
            <a:r>
              <a:rPr lang="it-IT" sz="2400" dirty="0">
                <a:solidFill>
                  <a:srgbClr val="404040"/>
                </a:solidFill>
                <a:latin typeface="CIDFont+F2"/>
              </a:rPr>
              <a:t>  Export                      Q</a:t>
            </a:r>
            <a:r>
              <a:rPr lang="it-IT" sz="2400" baseline="-25000" dirty="0">
                <a:solidFill>
                  <a:srgbClr val="404040"/>
                </a:solidFill>
                <a:latin typeface="CIDFont+F2"/>
              </a:rPr>
              <a:t>$</a:t>
            </a:r>
            <a:r>
              <a:rPr lang="it-IT" sz="2400" dirty="0">
                <a:solidFill>
                  <a:srgbClr val="404040"/>
                </a:solidFill>
                <a:latin typeface="CIDFont+F2"/>
              </a:rPr>
              <a:t>   Q</a:t>
            </a:r>
            <a:r>
              <a:rPr lang="it-IT" sz="2400" baseline="-25000" dirty="0">
                <a:solidFill>
                  <a:srgbClr val="404040"/>
                </a:solidFill>
                <a:latin typeface="CIDFont+F2"/>
              </a:rPr>
              <a:t>€</a:t>
            </a:r>
          </a:p>
        </p:txBody>
      </p:sp>
      <p:sp>
        <p:nvSpPr>
          <p:cNvPr id="19" name="Rettangolo 18">
            <a:extLst>
              <a:ext uri="{FF2B5EF4-FFF2-40B4-BE49-F238E27FC236}">
                <a16:creationId xmlns:a16="http://schemas.microsoft.com/office/drawing/2014/main" id="{A0367B9C-2DAA-4283-8A51-F28951B6E41A}"/>
              </a:ext>
            </a:extLst>
          </p:cNvPr>
          <p:cNvSpPr/>
          <p:nvPr/>
        </p:nvSpPr>
        <p:spPr>
          <a:xfrm>
            <a:off x="1940462" y="1480849"/>
            <a:ext cx="6623544" cy="523220"/>
          </a:xfrm>
          <a:prstGeom prst="rect">
            <a:avLst/>
          </a:prstGeom>
        </p:spPr>
        <p:txBody>
          <a:bodyPr wrap="none">
            <a:spAutoFit/>
          </a:bodyPr>
          <a:lstStyle/>
          <a:p>
            <a:pPr algn="ctr"/>
            <a:r>
              <a:rPr lang="it-IT" sz="2800" b="1" u="sng" dirty="0">
                <a:solidFill>
                  <a:srgbClr val="A63010"/>
                </a:solidFill>
                <a:latin typeface="CIDFont+F3"/>
              </a:rPr>
              <a:t>Sistema di cambi flessibili </a:t>
            </a:r>
            <a:r>
              <a:rPr lang="it-IT" sz="2800" dirty="0">
                <a:solidFill>
                  <a:srgbClr val="A63010"/>
                </a:solidFill>
                <a:latin typeface="CIDFont+F3"/>
              </a:rPr>
              <a:t>(Es. Italia VS USA)</a:t>
            </a:r>
          </a:p>
        </p:txBody>
      </p:sp>
      <p:cxnSp>
        <p:nvCxnSpPr>
          <p:cNvPr id="21" name="Connettore 2 20">
            <a:extLst>
              <a:ext uri="{FF2B5EF4-FFF2-40B4-BE49-F238E27FC236}">
                <a16:creationId xmlns:a16="http://schemas.microsoft.com/office/drawing/2014/main" id="{99F4EEE8-3EF6-4919-8FD7-F3E361F0A49A}"/>
              </a:ext>
            </a:extLst>
          </p:cNvPr>
          <p:cNvCxnSpPr/>
          <p:nvPr/>
        </p:nvCxnSpPr>
        <p:spPr>
          <a:xfrm flipV="1">
            <a:off x="8478991" y="2080129"/>
            <a:ext cx="0" cy="31740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2" name="Connettore 2 21">
            <a:extLst>
              <a:ext uri="{FF2B5EF4-FFF2-40B4-BE49-F238E27FC236}">
                <a16:creationId xmlns:a16="http://schemas.microsoft.com/office/drawing/2014/main" id="{40E1830E-7C72-45C1-88BB-0DA46E1D2404}"/>
              </a:ext>
            </a:extLst>
          </p:cNvPr>
          <p:cNvCxnSpPr>
            <a:cxnSpLocks/>
          </p:cNvCxnSpPr>
          <p:nvPr/>
        </p:nvCxnSpPr>
        <p:spPr>
          <a:xfrm>
            <a:off x="8973207" y="2079284"/>
            <a:ext cx="0" cy="31740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4" name="Freccia in giù 23">
            <a:extLst>
              <a:ext uri="{FF2B5EF4-FFF2-40B4-BE49-F238E27FC236}">
                <a16:creationId xmlns:a16="http://schemas.microsoft.com/office/drawing/2014/main" id="{4DCD3962-8838-46FE-AE91-EEAE61390D1D}"/>
              </a:ext>
            </a:extLst>
          </p:cNvPr>
          <p:cNvSpPr/>
          <p:nvPr/>
        </p:nvSpPr>
        <p:spPr>
          <a:xfrm>
            <a:off x="5344394" y="3292350"/>
            <a:ext cx="469025" cy="2877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Freccia in giù 24">
            <a:extLst>
              <a:ext uri="{FF2B5EF4-FFF2-40B4-BE49-F238E27FC236}">
                <a16:creationId xmlns:a16="http://schemas.microsoft.com/office/drawing/2014/main" id="{F457EECF-070C-434C-BAEA-6CEE6A4177B6}"/>
              </a:ext>
            </a:extLst>
          </p:cNvPr>
          <p:cNvSpPr/>
          <p:nvPr/>
        </p:nvSpPr>
        <p:spPr>
          <a:xfrm>
            <a:off x="5404329" y="4660001"/>
            <a:ext cx="469025" cy="2877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Freccia in giù 25">
            <a:extLst>
              <a:ext uri="{FF2B5EF4-FFF2-40B4-BE49-F238E27FC236}">
                <a16:creationId xmlns:a16="http://schemas.microsoft.com/office/drawing/2014/main" id="{EA3E3160-3FB3-4076-A203-71F17932CDE7}"/>
              </a:ext>
            </a:extLst>
          </p:cNvPr>
          <p:cNvSpPr/>
          <p:nvPr/>
        </p:nvSpPr>
        <p:spPr>
          <a:xfrm>
            <a:off x="5421771" y="5511893"/>
            <a:ext cx="469025" cy="3449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9" name="Connettore 2 28">
            <a:extLst>
              <a:ext uri="{FF2B5EF4-FFF2-40B4-BE49-F238E27FC236}">
                <a16:creationId xmlns:a16="http://schemas.microsoft.com/office/drawing/2014/main" id="{2E11E578-6479-4D71-A015-9175A52DA8AA}"/>
              </a:ext>
            </a:extLst>
          </p:cNvPr>
          <p:cNvCxnSpPr>
            <a:cxnSpLocks/>
            <a:stCxn id="9" idx="1"/>
          </p:cNvCxnSpPr>
          <p:nvPr/>
        </p:nvCxnSpPr>
        <p:spPr>
          <a:xfrm flipH="1" flipV="1">
            <a:off x="6398175" y="2349084"/>
            <a:ext cx="2735698" cy="137278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2" name="Connettore 2 31">
            <a:extLst>
              <a:ext uri="{FF2B5EF4-FFF2-40B4-BE49-F238E27FC236}">
                <a16:creationId xmlns:a16="http://schemas.microsoft.com/office/drawing/2014/main" id="{F143604C-829D-4AF9-8E66-B937AE5A1222}"/>
              </a:ext>
            </a:extLst>
          </p:cNvPr>
          <p:cNvCxnSpPr>
            <a:cxnSpLocks/>
            <a:stCxn id="8" idx="3"/>
          </p:cNvCxnSpPr>
          <p:nvPr/>
        </p:nvCxnSpPr>
        <p:spPr>
          <a:xfrm flipV="1">
            <a:off x="2400801" y="2368111"/>
            <a:ext cx="2205743" cy="143905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 name="Connettore 2 4">
            <a:extLst>
              <a:ext uri="{FF2B5EF4-FFF2-40B4-BE49-F238E27FC236}">
                <a16:creationId xmlns:a16="http://schemas.microsoft.com/office/drawing/2014/main" id="{DF2D289F-6938-4AE7-8E78-CF360D52AAD0}"/>
              </a:ext>
            </a:extLst>
          </p:cNvPr>
          <p:cNvCxnSpPr/>
          <p:nvPr/>
        </p:nvCxnSpPr>
        <p:spPr>
          <a:xfrm flipV="1">
            <a:off x="6869824" y="3789060"/>
            <a:ext cx="0" cy="42134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8" name="Connettore 2 27">
            <a:extLst>
              <a:ext uri="{FF2B5EF4-FFF2-40B4-BE49-F238E27FC236}">
                <a16:creationId xmlns:a16="http://schemas.microsoft.com/office/drawing/2014/main" id="{FEF7FEFA-D8E1-4BA5-88DE-4747EEB22A80}"/>
              </a:ext>
            </a:extLst>
          </p:cNvPr>
          <p:cNvCxnSpPr/>
          <p:nvPr/>
        </p:nvCxnSpPr>
        <p:spPr>
          <a:xfrm flipV="1">
            <a:off x="5074254" y="5033020"/>
            <a:ext cx="0" cy="42134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0" name="Connettore 2 29">
            <a:extLst>
              <a:ext uri="{FF2B5EF4-FFF2-40B4-BE49-F238E27FC236}">
                <a16:creationId xmlns:a16="http://schemas.microsoft.com/office/drawing/2014/main" id="{46922EBE-1C2E-495F-BEC9-9445D59D8305}"/>
              </a:ext>
            </a:extLst>
          </p:cNvPr>
          <p:cNvCxnSpPr>
            <a:cxnSpLocks/>
          </p:cNvCxnSpPr>
          <p:nvPr/>
        </p:nvCxnSpPr>
        <p:spPr>
          <a:xfrm>
            <a:off x="7004216" y="5033020"/>
            <a:ext cx="0" cy="42134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Callout: linea 9">
            <a:extLst>
              <a:ext uri="{FF2B5EF4-FFF2-40B4-BE49-F238E27FC236}">
                <a16:creationId xmlns:a16="http://schemas.microsoft.com/office/drawing/2014/main" id="{71603738-E60C-43F1-A021-38D539E6B9FE}"/>
              </a:ext>
            </a:extLst>
          </p:cNvPr>
          <p:cNvSpPr/>
          <p:nvPr/>
        </p:nvSpPr>
        <p:spPr>
          <a:xfrm>
            <a:off x="8550092" y="5112045"/>
            <a:ext cx="1386749" cy="1060231"/>
          </a:xfrm>
          <a:prstGeom prst="borderCallout1">
            <a:avLst>
              <a:gd name="adj1" fmla="val 18750"/>
              <a:gd name="adj2" fmla="val -8333"/>
              <a:gd name="adj3" fmla="val -88987"/>
              <a:gd name="adj4" fmla="val -1000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Indicatore di competitività, quando </a:t>
            </a:r>
            <a:r>
              <a:rPr lang="it-IT" dirty="0" err="1"/>
              <a:t>e</a:t>
            </a:r>
            <a:r>
              <a:rPr lang="it-IT" baseline="30000" dirty="0" err="1"/>
              <a:t>eff</a:t>
            </a:r>
            <a:endParaRPr lang="it-IT" baseline="30000" dirty="0"/>
          </a:p>
        </p:txBody>
      </p:sp>
    </p:spTree>
    <p:extLst>
      <p:ext uri="{BB962C8B-B14F-4D97-AF65-F5344CB8AC3E}">
        <p14:creationId xmlns:p14="http://schemas.microsoft.com/office/powerpoint/2010/main" val="39087745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09754066-4251-4D60-A5B4-2811EFF1F5CA}"/>
              </a:ext>
            </a:extLst>
          </p:cNvPr>
          <p:cNvPicPr>
            <a:picLocks noChangeAspect="1"/>
          </p:cNvPicPr>
          <p:nvPr/>
        </p:nvPicPr>
        <p:blipFill>
          <a:blip r:embed="rId2" cstate="print"/>
          <a:stretch>
            <a:fillRect/>
          </a:stretch>
        </p:blipFill>
        <p:spPr>
          <a:xfrm>
            <a:off x="1667202" y="995542"/>
            <a:ext cx="7770665" cy="5822711"/>
          </a:xfrm>
          <a:prstGeom prst="rect">
            <a:avLst/>
          </a:prstGeom>
        </p:spPr>
      </p:pic>
      <p:sp>
        <p:nvSpPr>
          <p:cNvPr id="3" name="Titolo 2">
            <a:extLst>
              <a:ext uri="{FF2B5EF4-FFF2-40B4-BE49-F238E27FC236}">
                <a16:creationId xmlns:a16="http://schemas.microsoft.com/office/drawing/2014/main" id="{8DEF7FC3-3D64-44C4-946D-A6A2C2969E10}"/>
              </a:ext>
            </a:extLst>
          </p:cNvPr>
          <p:cNvSpPr>
            <a:spLocks noGrp="1"/>
          </p:cNvSpPr>
          <p:nvPr>
            <p:ph type="title"/>
          </p:nvPr>
        </p:nvSpPr>
        <p:spPr>
          <a:xfrm>
            <a:off x="838200" y="365126"/>
            <a:ext cx="10515600" cy="706930"/>
          </a:xfrm>
        </p:spPr>
        <p:txBody>
          <a:bodyPr>
            <a:normAutofit fontScale="90000"/>
          </a:bodyPr>
          <a:lstStyle/>
          <a:p>
            <a:r>
              <a:rPr lang="it-IT" dirty="0"/>
              <a:t>Ma dopo </a:t>
            </a:r>
            <a:r>
              <a:rPr lang="it-IT" dirty="0" err="1"/>
              <a:t>Bretton</a:t>
            </a:r>
            <a:r>
              <a:rPr lang="it-IT" dirty="0"/>
              <a:t> Woods cos’è accaduto alla mobilità dei capitali? Meglio i cambi flessibili?</a:t>
            </a:r>
          </a:p>
        </p:txBody>
      </p:sp>
      <p:sp>
        <p:nvSpPr>
          <p:cNvPr id="2" name="Segnaposto numero diapositiva 1">
            <a:extLst>
              <a:ext uri="{FF2B5EF4-FFF2-40B4-BE49-F238E27FC236}">
                <a16:creationId xmlns:a16="http://schemas.microsoft.com/office/drawing/2014/main" id="{0C5C7C51-CDED-4840-9542-B396E6C8E3B9}"/>
              </a:ext>
            </a:extLst>
          </p:cNvPr>
          <p:cNvSpPr>
            <a:spLocks noGrp="1"/>
          </p:cNvSpPr>
          <p:nvPr>
            <p:ph type="sldNum" sz="quarter" idx="12"/>
          </p:nvPr>
        </p:nvSpPr>
        <p:spPr/>
        <p:txBody>
          <a:bodyPr/>
          <a:lstStyle/>
          <a:p>
            <a:fld id="{5BE346A1-DB03-4F8F-90BA-1CC82BDA6D99}" type="slidenum">
              <a:rPr lang="it-IT" smtClean="0"/>
              <a:t>47</a:t>
            </a:fld>
            <a:endParaRPr lang="it-IT"/>
          </a:p>
        </p:txBody>
      </p:sp>
      <p:cxnSp>
        <p:nvCxnSpPr>
          <p:cNvPr id="6" name="Connettore diritto 5">
            <a:extLst>
              <a:ext uri="{FF2B5EF4-FFF2-40B4-BE49-F238E27FC236}">
                <a16:creationId xmlns:a16="http://schemas.microsoft.com/office/drawing/2014/main" id="{E7354712-C79D-429A-88A9-4AED666A58BC}"/>
              </a:ext>
            </a:extLst>
          </p:cNvPr>
          <p:cNvCxnSpPr/>
          <p:nvPr/>
        </p:nvCxnSpPr>
        <p:spPr>
          <a:xfrm>
            <a:off x="6865883" y="1899745"/>
            <a:ext cx="43355" cy="4387417"/>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7" name="Bolla: nuvola 6">
            <a:extLst>
              <a:ext uri="{FF2B5EF4-FFF2-40B4-BE49-F238E27FC236}">
                <a16:creationId xmlns:a16="http://schemas.microsoft.com/office/drawing/2014/main" id="{D5069D20-E4D8-470C-9893-39069AAF52E5}"/>
              </a:ext>
            </a:extLst>
          </p:cNvPr>
          <p:cNvSpPr/>
          <p:nvPr/>
        </p:nvSpPr>
        <p:spPr>
          <a:xfrm>
            <a:off x="8406962" y="2006162"/>
            <a:ext cx="3539359" cy="1718441"/>
          </a:xfrm>
          <a:prstGeom prst="cloudCallout">
            <a:avLst>
              <a:gd name="adj1" fmla="val -70610"/>
              <a:gd name="adj2" fmla="val 65252"/>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dirty="0"/>
              <a:t>Queste vicende sono state spiegate dal prof. </a:t>
            </a:r>
            <a:r>
              <a:rPr lang="it-IT" dirty="0" err="1"/>
              <a:t>Zenezini</a:t>
            </a:r>
            <a:endParaRPr lang="it-IT" dirty="0"/>
          </a:p>
        </p:txBody>
      </p:sp>
      <p:cxnSp>
        <p:nvCxnSpPr>
          <p:cNvPr id="9" name="Connettore 2 8">
            <a:extLst>
              <a:ext uri="{FF2B5EF4-FFF2-40B4-BE49-F238E27FC236}">
                <a16:creationId xmlns:a16="http://schemas.microsoft.com/office/drawing/2014/main" id="{49B06D6B-4DD2-41C7-ABAF-E8B30931C35B}"/>
              </a:ext>
            </a:extLst>
          </p:cNvPr>
          <p:cNvCxnSpPr/>
          <p:nvPr/>
        </p:nvCxnSpPr>
        <p:spPr>
          <a:xfrm flipV="1">
            <a:off x="7070834" y="2506717"/>
            <a:ext cx="729156" cy="163173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15874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8B0EFD3D-F587-48DA-A71B-73F9EB5F2BB1}"/>
              </a:ext>
            </a:extLst>
          </p:cNvPr>
          <p:cNvSpPr>
            <a:spLocks noGrp="1"/>
          </p:cNvSpPr>
          <p:nvPr>
            <p:ph type="title"/>
          </p:nvPr>
        </p:nvSpPr>
        <p:spPr>
          <a:xfrm>
            <a:off x="976148" y="-22914"/>
            <a:ext cx="10515600" cy="1325563"/>
          </a:xfrm>
        </p:spPr>
        <p:txBody>
          <a:bodyPr>
            <a:normAutofit/>
          </a:bodyPr>
          <a:lstStyle/>
          <a:p>
            <a:r>
              <a:rPr lang="it-IT" sz="2800" b="1" dirty="0"/>
              <a:t>…così come quella della crisi dei sistemi finanziari internazionali</a:t>
            </a:r>
          </a:p>
        </p:txBody>
      </p:sp>
      <p:pic>
        <p:nvPicPr>
          <p:cNvPr id="5" name="Immagine 4">
            <a:extLst>
              <a:ext uri="{FF2B5EF4-FFF2-40B4-BE49-F238E27FC236}">
                <a16:creationId xmlns:a16="http://schemas.microsoft.com/office/drawing/2014/main" id="{FAB3FF18-A5BA-4D1B-93F8-7698D5EB583B}"/>
              </a:ext>
            </a:extLst>
          </p:cNvPr>
          <p:cNvPicPr>
            <a:picLocks noChangeAspect="1"/>
          </p:cNvPicPr>
          <p:nvPr/>
        </p:nvPicPr>
        <p:blipFill>
          <a:blip r:embed="rId2" cstate="print"/>
          <a:stretch>
            <a:fillRect/>
          </a:stretch>
        </p:blipFill>
        <p:spPr>
          <a:xfrm>
            <a:off x="470699" y="944779"/>
            <a:ext cx="7748537" cy="4699544"/>
          </a:xfrm>
          <a:prstGeom prst="rect">
            <a:avLst/>
          </a:prstGeom>
        </p:spPr>
      </p:pic>
      <p:sp>
        <p:nvSpPr>
          <p:cNvPr id="6" name="Rettangolo 5">
            <a:extLst>
              <a:ext uri="{FF2B5EF4-FFF2-40B4-BE49-F238E27FC236}">
                <a16:creationId xmlns:a16="http://schemas.microsoft.com/office/drawing/2014/main" id="{D8923EAB-57E7-419E-A3C7-7CF15D381A37}"/>
              </a:ext>
            </a:extLst>
          </p:cNvPr>
          <p:cNvSpPr/>
          <p:nvPr/>
        </p:nvSpPr>
        <p:spPr>
          <a:xfrm>
            <a:off x="1435976" y="1299908"/>
            <a:ext cx="6096000" cy="923330"/>
          </a:xfrm>
          <a:prstGeom prst="rect">
            <a:avLst/>
          </a:prstGeom>
        </p:spPr>
        <p:txBody>
          <a:bodyPr>
            <a:spAutoFit/>
          </a:bodyPr>
          <a:lstStyle/>
          <a:p>
            <a:r>
              <a:rPr lang="it-IT" dirty="0"/>
              <a:t>L’accresciuta mobilità dei capitali e l’aumentata dimensione degli stock di attività ha aumentato la probabilità di crisi finanziarie</a:t>
            </a:r>
          </a:p>
        </p:txBody>
      </p:sp>
      <p:sp>
        <p:nvSpPr>
          <p:cNvPr id="7" name="CasellaDiTesto 6">
            <a:extLst>
              <a:ext uri="{FF2B5EF4-FFF2-40B4-BE49-F238E27FC236}">
                <a16:creationId xmlns:a16="http://schemas.microsoft.com/office/drawing/2014/main" id="{E67D13A2-2662-4E66-8904-AFBA2F4A76C9}"/>
              </a:ext>
            </a:extLst>
          </p:cNvPr>
          <p:cNvSpPr txBox="1"/>
          <p:nvPr/>
        </p:nvSpPr>
        <p:spPr>
          <a:xfrm>
            <a:off x="506627" y="5482497"/>
            <a:ext cx="10258355" cy="923330"/>
          </a:xfrm>
          <a:prstGeom prst="rect">
            <a:avLst/>
          </a:prstGeom>
          <a:noFill/>
        </p:spPr>
        <p:txBody>
          <a:bodyPr wrap="square" rtlCol="0">
            <a:spAutoFit/>
          </a:bodyPr>
          <a:lstStyle/>
          <a:p>
            <a:r>
              <a:rPr lang="it-IT" dirty="0"/>
              <a:t>Dopo la fine del regime di </a:t>
            </a:r>
            <a:r>
              <a:rPr lang="it-IT" dirty="0" err="1"/>
              <a:t>Bretton</a:t>
            </a:r>
            <a:r>
              <a:rPr lang="it-IT" dirty="0"/>
              <a:t> Woods iniziano processi globali di liberalizzazione del movimento  internazionale dei capitali come già spiegato dal prof. </a:t>
            </a:r>
            <a:r>
              <a:rPr lang="it-IT" dirty="0" err="1"/>
              <a:t>Zenezini</a:t>
            </a:r>
            <a:r>
              <a:rPr lang="it-IT" dirty="0"/>
              <a:t>, causati anche dalle relazioni finanziarie tra UE e blocco sovietico</a:t>
            </a:r>
          </a:p>
        </p:txBody>
      </p:sp>
      <p:sp>
        <p:nvSpPr>
          <p:cNvPr id="8" name="CasellaDiTesto 7">
            <a:extLst>
              <a:ext uri="{FF2B5EF4-FFF2-40B4-BE49-F238E27FC236}">
                <a16:creationId xmlns:a16="http://schemas.microsoft.com/office/drawing/2014/main" id="{436BD526-DBD3-447E-B220-0E7DD60E7617}"/>
              </a:ext>
            </a:extLst>
          </p:cNvPr>
          <p:cNvSpPr txBox="1"/>
          <p:nvPr/>
        </p:nvSpPr>
        <p:spPr>
          <a:xfrm>
            <a:off x="506627" y="6377483"/>
            <a:ext cx="8794534" cy="369332"/>
          </a:xfrm>
          <a:prstGeom prst="rect">
            <a:avLst/>
          </a:prstGeom>
          <a:noFill/>
        </p:spPr>
        <p:txBody>
          <a:bodyPr wrap="square" rtlCol="0">
            <a:spAutoFit/>
          </a:bodyPr>
          <a:lstStyle/>
          <a:p>
            <a:r>
              <a:rPr lang="it-IT" dirty="0"/>
              <a:t>Le crisi bancarie sono state rare prima della </a:t>
            </a:r>
            <a:r>
              <a:rPr lang="it-IT" dirty="0" err="1"/>
              <a:t>ri</a:t>
            </a:r>
            <a:r>
              <a:rPr lang="it-IT" dirty="0"/>
              <a:t>-globalizzazione dei mercati dei capitali</a:t>
            </a:r>
          </a:p>
        </p:txBody>
      </p:sp>
      <p:sp>
        <p:nvSpPr>
          <p:cNvPr id="9" name="Ovale 8">
            <a:extLst>
              <a:ext uri="{FF2B5EF4-FFF2-40B4-BE49-F238E27FC236}">
                <a16:creationId xmlns:a16="http://schemas.microsoft.com/office/drawing/2014/main" id="{14B2EA98-08E7-4534-84DC-12E906822F9E}"/>
              </a:ext>
            </a:extLst>
          </p:cNvPr>
          <p:cNvSpPr/>
          <p:nvPr/>
        </p:nvSpPr>
        <p:spPr>
          <a:xfrm>
            <a:off x="6570133" y="2912533"/>
            <a:ext cx="1143000" cy="27601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AD51F021-1E52-497E-B4BF-42C1857E5C33}"/>
              </a:ext>
            </a:extLst>
          </p:cNvPr>
          <p:cNvSpPr txBox="1"/>
          <p:nvPr/>
        </p:nvSpPr>
        <p:spPr>
          <a:xfrm>
            <a:off x="9029545" y="1922178"/>
            <a:ext cx="2056464" cy="2031325"/>
          </a:xfrm>
          <a:prstGeom prst="rect">
            <a:avLst/>
          </a:prstGeom>
          <a:noFill/>
        </p:spPr>
        <p:txBody>
          <a:bodyPr wrap="square" rtlCol="0">
            <a:spAutoFit/>
          </a:bodyPr>
          <a:lstStyle/>
          <a:p>
            <a:r>
              <a:rPr lang="it-IT" dirty="0"/>
              <a:t>Crisi USA del mercato dei prestiti </a:t>
            </a:r>
            <a:r>
              <a:rPr lang="it-IT" dirty="0" err="1"/>
              <a:t>subprime</a:t>
            </a:r>
            <a:r>
              <a:rPr lang="it-IT" dirty="0"/>
              <a:t>, come caso particolare di liberalizzazione del movimento dei capitali</a:t>
            </a:r>
          </a:p>
        </p:txBody>
      </p:sp>
      <p:cxnSp>
        <p:nvCxnSpPr>
          <p:cNvPr id="12" name="Connettore diritto 11">
            <a:extLst>
              <a:ext uri="{FF2B5EF4-FFF2-40B4-BE49-F238E27FC236}">
                <a16:creationId xmlns:a16="http://schemas.microsoft.com/office/drawing/2014/main" id="{36D96516-594D-4763-8282-49420B5B0918}"/>
              </a:ext>
            </a:extLst>
          </p:cNvPr>
          <p:cNvCxnSpPr>
            <a:cxnSpLocks/>
          </p:cNvCxnSpPr>
          <p:nvPr/>
        </p:nvCxnSpPr>
        <p:spPr>
          <a:xfrm flipV="1">
            <a:off x="3417906" y="2035809"/>
            <a:ext cx="0" cy="3506899"/>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2" name="Segnaposto numero diapositiva 1">
            <a:extLst>
              <a:ext uri="{FF2B5EF4-FFF2-40B4-BE49-F238E27FC236}">
                <a16:creationId xmlns:a16="http://schemas.microsoft.com/office/drawing/2014/main" id="{43A9BCF3-3D5A-4C04-A9F4-B5ACFC3F3E3F}"/>
              </a:ext>
            </a:extLst>
          </p:cNvPr>
          <p:cNvSpPr>
            <a:spLocks noGrp="1"/>
          </p:cNvSpPr>
          <p:nvPr>
            <p:ph type="sldNum" sz="quarter" idx="12"/>
          </p:nvPr>
        </p:nvSpPr>
        <p:spPr/>
        <p:txBody>
          <a:bodyPr/>
          <a:lstStyle/>
          <a:p>
            <a:fld id="{5BE346A1-DB03-4F8F-90BA-1CC82BDA6D99}" type="slidenum">
              <a:rPr lang="it-IT" smtClean="0"/>
              <a:t>48</a:t>
            </a:fld>
            <a:endParaRPr lang="it-IT"/>
          </a:p>
        </p:txBody>
      </p:sp>
    </p:spTree>
    <p:extLst>
      <p:ext uri="{BB962C8B-B14F-4D97-AF65-F5344CB8AC3E}">
        <p14:creationId xmlns:p14="http://schemas.microsoft.com/office/powerpoint/2010/main" val="34258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922ACB-0A64-4B62-A3EF-4E4206CCB7ED}"/>
              </a:ext>
            </a:extLst>
          </p:cNvPr>
          <p:cNvSpPr>
            <a:spLocks noGrp="1"/>
          </p:cNvSpPr>
          <p:nvPr>
            <p:ph type="title"/>
          </p:nvPr>
        </p:nvSpPr>
        <p:spPr/>
        <p:txBody>
          <a:bodyPr/>
          <a:lstStyle/>
          <a:p>
            <a:r>
              <a:rPr lang="it-IT" dirty="0"/>
              <a:t>…e delle banche</a:t>
            </a:r>
          </a:p>
        </p:txBody>
      </p:sp>
      <p:pic>
        <p:nvPicPr>
          <p:cNvPr id="4" name="Immagine 3">
            <a:extLst>
              <a:ext uri="{FF2B5EF4-FFF2-40B4-BE49-F238E27FC236}">
                <a16:creationId xmlns:a16="http://schemas.microsoft.com/office/drawing/2014/main" id="{E1B9CD94-616A-4616-B027-404ACB1C5D50}"/>
              </a:ext>
            </a:extLst>
          </p:cNvPr>
          <p:cNvPicPr>
            <a:picLocks noChangeAspect="1"/>
          </p:cNvPicPr>
          <p:nvPr/>
        </p:nvPicPr>
        <p:blipFill>
          <a:blip r:embed="rId2"/>
          <a:stretch>
            <a:fillRect/>
          </a:stretch>
        </p:blipFill>
        <p:spPr>
          <a:xfrm>
            <a:off x="928501" y="1600199"/>
            <a:ext cx="8719765" cy="4660899"/>
          </a:xfrm>
          <a:prstGeom prst="rect">
            <a:avLst/>
          </a:prstGeom>
        </p:spPr>
      </p:pic>
      <p:sp>
        <p:nvSpPr>
          <p:cNvPr id="5" name="Rettangolo 4">
            <a:extLst>
              <a:ext uri="{FF2B5EF4-FFF2-40B4-BE49-F238E27FC236}">
                <a16:creationId xmlns:a16="http://schemas.microsoft.com/office/drawing/2014/main" id="{2F6F1DB6-EC56-4577-9B9A-CD3B7D171147}"/>
              </a:ext>
            </a:extLst>
          </p:cNvPr>
          <p:cNvSpPr/>
          <p:nvPr/>
        </p:nvSpPr>
        <p:spPr>
          <a:xfrm>
            <a:off x="4337937" y="3284318"/>
            <a:ext cx="3722330" cy="646331"/>
          </a:xfrm>
          <a:prstGeom prst="rect">
            <a:avLst/>
          </a:prstGeom>
        </p:spPr>
        <p:txBody>
          <a:bodyPr wrap="square">
            <a:spAutoFit/>
          </a:bodyPr>
          <a:lstStyle/>
          <a:p>
            <a:r>
              <a:rPr lang="it-IT" b="1" dirty="0" err="1">
                <a:solidFill>
                  <a:srgbClr val="C00000"/>
                </a:solidFill>
              </a:rPr>
              <a:t>Bretton</a:t>
            </a:r>
            <a:r>
              <a:rPr lang="it-IT" b="1" dirty="0">
                <a:solidFill>
                  <a:srgbClr val="C00000"/>
                </a:solidFill>
              </a:rPr>
              <a:t> Woods: mobilità dei capitali regolata e controllata</a:t>
            </a:r>
          </a:p>
        </p:txBody>
      </p:sp>
      <p:sp>
        <p:nvSpPr>
          <p:cNvPr id="6" name="Parentesi graffa chiusa 5">
            <a:extLst>
              <a:ext uri="{FF2B5EF4-FFF2-40B4-BE49-F238E27FC236}">
                <a16:creationId xmlns:a16="http://schemas.microsoft.com/office/drawing/2014/main" id="{BB0F485B-A921-4744-B60D-81408044AB7C}"/>
              </a:ext>
            </a:extLst>
          </p:cNvPr>
          <p:cNvSpPr/>
          <p:nvPr/>
        </p:nvSpPr>
        <p:spPr>
          <a:xfrm rot="16200000">
            <a:off x="5634566" y="4359273"/>
            <a:ext cx="461433" cy="147320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3" name="Segnaposto numero diapositiva 2">
            <a:extLst>
              <a:ext uri="{FF2B5EF4-FFF2-40B4-BE49-F238E27FC236}">
                <a16:creationId xmlns:a16="http://schemas.microsoft.com/office/drawing/2014/main" id="{FCAB8B0B-C745-46CA-9BA7-145D270F5747}"/>
              </a:ext>
            </a:extLst>
          </p:cNvPr>
          <p:cNvSpPr>
            <a:spLocks noGrp="1"/>
          </p:cNvSpPr>
          <p:nvPr>
            <p:ph type="sldNum" sz="quarter" idx="12"/>
          </p:nvPr>
        </p:nvSpPr>
        <p:spPr/>
        <p:txBody>
          <a:bodyPr/>
          <a:lstStyle/>
          <a:p>
            <a:fld id="{5BE346A1-DB03-4F8F-90BA-1CC82BDA6D99}" type="slidenum">
              <a:rPr lang="it-IT" smtClean="0"/>
              <a:t>49</a:t>
            </a:fld>
            <a:endParaRPr lang="it-IT"/>
          </a:p>
        </p:txBody>
      </p:sp>
      <p:sp>
        <p:nvSpPr>
          <p:cNvPr id="7" name="Rettangolo 6">
            <a:extLst>
              <a:ext uri="{FF2B5EF4-FFF2-40B4-BE49-F238E27FC236}">
                <a16:creationId xmlns:a16="http://schemas.microsoft.com/office/drawing/2014/main" id="{C1F331AE-F0E9-4E51-B592-F9D965CE1F4A}"/>
              </a:ext>
            </a:extLst>
          </p:cNvPr>
          <p:cNvSpPr/>
          <p:nvPr/>
        </p:nvSpPr>
        <p:spPr>
          <a:xfrm>
            <a:off x="936112" y="1600199"/>
            <a:ext cx="4929170" cy="369332"/>
          </a:xfrm>
          <a:prstGeom prst="rect">
            <a:avLst/>
          </a:prstGeom>
        </p:spPr>
        <p:txBody>
          <a:bodyPr wrap="none">
            <a:spAutoFit/>
          </a:bodyPr>
          <a:lstStyle/>
          <a:p>
            <a:r>
              <a:rPr lang="it-IT" b="1" dirty="0"/>
              <a:t>Percentuale di paesi con crisi bancarie, 1900-2008</a:t>
            </a:r>
          </a:p>
        </p:txBody>
      </p:sp>
    </p:spTree>
    <p:extLst>
      <p:ext uri="{BB962C8B-B14F-4D97-AF65-F5344CB8AC3E}">
        <p14:creationId xmlns:p14="http://schemas.microsoft.com/office/powerpoint/2010/main" val="179317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197A20-9AF7-40B8-89D9-7CD0F0490750}"/>
              </a:ext>
            </a:extLst>
          </p:cNvPr>
          <p:cNvSpPr>
            <a:spLocks noGrp="1"/>
          </p:cNvSpPr>
          <p:nvPr>
            <p:ph type="title"/>
          </p:nvPr>
        </p:nvSpPr>
        <p:spPr/>
        <p:txBody>
          <a:bodyPr/>
          <a:lstStyle/>
          <a:p>
            <a:r>
              <a:rPr lang="it-IT" dirty="0"/>
              <a:t>Le fasi e gli strati della globalizzazione</a:t>
            </a:r>
          </a:p>
        </p:txBody>
      </p:sp>
      <p:pic>
        <p:nvPicPr>
          <p:cNvPr id="4" name="Immagine 3">
            <a:extLst>
              <a:ext uri="{FF2B5EF4-FFF2-40B4-BE49-F238E27FC236}">
                <a16:creationId xmlns:a16="http://schemas.microsoft.com/office/drawing/2014/main" id="{5F25DF1E-A51E-44C7-ADC1-5CB5D742857E}"/>
              </a:ext>
            </a:extLst>
          </p:cNvPr>
          <p:cNvPicPr>
            <a:picLocks noChangeAspect="1"/>
          </p:cNvPicPr>
          <p:nvPr/>
        </p:nvPicPr>
        <p:blipFill>
          <a:blip r:embed="rId2"/>
          <a:stretch>
            <a:fillRect/>
          </a:stretch>
        </p:blipFill>
        <p:spPr>
          <a:xfrm>
            <a:off x="823195" y="1876097"/>
            <a:ext cx="8936795" cy="3787665"/>
          </a:xfrm>
          <a:prstGeom prst="rect">
            <a:avLst/>
          </a:prstGeom>
        </p:spPr>
      </p:pic>
      <p:sp>
        <p:nvSpPr>
          <p:cNvPr id="9" name="CasellaDiTesto 8">
            <a:extLst>
              <a:ext uri="{FF2B5EF4-FFF2-40B4-BE49-F238E27FC236}">
                <a16:creationId xmlns:a16="http://schemas.microsoft.com/office/drawing/2014/main" id="{C4870C22-188B-49B5-A700-7460E3DD7BFB}"/>
              </a:ext>
            </a:extLst>
          </p:cNvPr>
          <p:cNvSpPr txBox="1"/>
          <p:nvPr/>
        </p:nvSpPr>
        <p:spPr>
          <a:xfrm>
            <a:off x="498107" y="5569545"/>
            <a:ext cx="5892362"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it-IT" dirty="0"/>
              <a:t>I° strato della globalizzazione: </a:t>
            </a:r>
            <a:r>
              <a:rPr lang="it-IT" dirty="0">
                <a:solidFill>
                  <a:srgbClr val="0070C0"/>
                </a:solidFill>
              </a:rPr>
              <a:t>commercio di materie prime e prodotti finiti </a:t>
            </a:r>
            <a:r>
              <a:rPr lang="it-IT" dirty="0"/>
              <a:t>e dai corrispondenti </a:t>
            </a:r>
            <a:r>
              <a:rPr lang="it-IT" dirty="0">
                <a:solidFill>
                  <a:srgbClr val="0070C0"/>
                </a:solidFill>
              </a:rPr>
              <a:t>collegamenti finanziari internazionali semplici</a:t>
            </a:r>
            <a:r>
              <a:rPr lang="it-IT" dirty="0"/>
              <a:t>, come i pagamenti transfrontalieri</a:t>
            </a:r>
          </a:p>
        </p:txBody>
      </p:sp>
      <p:sp>
        <p:nvSpPr>
          <p:cNvPr id="10" name="Rettangolo 9">
            <a:extLst>
              <a:ext uri="{FF2B5EF4-FFF2-40B4-BE49-F238E27FC236}">
                <a16:creationId xmlns:a16="http://schemas.microsoft.com/office/drawing/2014/main" id="{9B0690C9-9AD8-45F9-B05F-634D95B35BE6}"/>
              </a:ext>
            </a:extLst>
          </p:cNvPr>
          <p:cNvSpPr/>
          <p:nvPr/>
        </p:nvSpPr>
        <p:spPr>
          <a:xfrm>
            <a:off x="6538748" y="5569545"/>
            <a:ext cx="5108027"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it-IT" dirty="0">
                <a:latin typeface="SegoeUI"/>
              </a:rPr>
              <a:t>II° strato: </a:t>
            </a:r>
            <a:r>
              <a:rPr lang="it-IT" dirty="0">
                <a:solidFill>
                  <a:srgbClr val="0070C0"/>
                </a:solidFill>
                <a:latin typeface="SegoeUI"/>
              </a:rPr>
              <a:t>commercio di beni e servizi intermedi </a:t>
            </a:r>
            <a:r>
              <a:rPr lang="it-IT" dirty="0">
                <a:latin typeface="SegoeUI"/>
              </a:rPr>
              <a:t>derivanti dalla frammentazione della produzione in base all’efficienza dei paesi e dei  corrispondenti </a:t>
            </a:r>
            <a:r>
              <a:rPr lang="it-IT" dirty="0">
                <a:solidFill>
                  <a:srgbClr val="0070C0"/>
                </a:solidFill>
                <a:latin typeface="SegoeUI"/>
              </a:rPr>
              <a:t>sistemi di finanziamento</a:t>
            </a:r>
            <a:endParaRPr lang="it-IT" dirty="0">
              <a:solidFill>
                <a:srgbClr val="0070C0"/>
              </a:solidFill>
            </a:endParaRPr>
          </a:p>
        </p:txBody>
      </p:sp>
      <p:cxnSp>
        <p:nvCxnSpPr>
          <p:cNvPr id="11" name="Connettore 2 10">
            <a:extLst>
              <a:ext uri="{FF2B5EF4-FFF2-40B4-BE49-F238E27FC236}">
                <a16:creationId xmlns:a16="http://schemas.microsoft.com/office/drawing/2014/main" id="{5C6A6CFD-C996-4D3F-8548-8A7766C970D8}"/>
              </a:ext>
            </a:extLst>
          </p:cNvPr>
          <p:cNvCxnSpPr>
            <a:cxnSpLocks/>
          </p:cNvCxnSpPr>
          <p:nvPr/>
        </p:nvCxnSpPr>
        <p:spPr>
          <a:xfrm>
            <a:off x="8086396" y="1448563"/>
            <a:ext cx="0" cy="4215199"/>
          </a:xfrm>
          <a:prstGeom prst="straightConnector1">
            <a:avLst/>
          </a:prstGeom>
          <a:ln w="381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ttore diritto 12">
            <a:extLst>
              <a:ext uri="{FF2B5EF4-FFF2-40B4-BE49-F238E27FC236}">
                <a16:creationId xmlns:a16="http://schemas.microsoft.com/office/drawing/2014/main" id="{8F787217-8612-4FD5-B1D2-ABC1D30FFA87}"/>
              </a:ext>
            </a:extLst>
          </p:cNvPr>
          <p:cNvCxnSpPr>
            <a:cxnSpLocks/>
            <a:endCxn id="10" idx="1"/>
          </p:cNvCxnSpPr>
          <p:nvPr/>
        </p:nvCxnSpPr>
        <p:spPr>
          <a:xfrm>
            <a:off x="6538748" y="1912305"/>
            <a:ext cx="0" cy="42574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CasellaDiTesto 17">
            <a:extLst>
              <a:ext uri="{FF2B5EF4-FFF2-40B4-BE49-F238E27FC236}">
                <a16:creationId xmlns:a16="http://schemas.microsoft.com/office/drawing/2014/main" id="{EF319DF5-B357-4904-9664-922DB13E2B07}"/>
              </a:ext>
            </a:extLst>
          </p:cNvPr>
          <p:cNvSpPr txBox="1"/>
          <p:nvPr/>
        </p:nvSpPr>
        <p:spPr>
          <a:xfrm>
            <a:off x="9896086" y="646387"/>
            <a:ext cx="2160229" cy="452431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it-IT" dirty="0"/>
              <a:t>III° strato: utilizzo sempre più frequente delle </a:t>
            </a:r>
            <a:r>
              <a:rPr lang="it-IT" dirty="0">
                <a:solidFill>
                  <a:srgbClr val="0070C0"/>
                </a:solidFill>
              </a:rPr>
              <a:t>transazioni finanziarie per gestire attivamente le posizioni di bilancio </a:t>
            </a:r>
            <a:r>
              <a:rPr lang="it-IT" dirty="0"/>
              <a:t>(oltre a I° e II°) e l’allocazione e la diversificazione dei </a:t>
            </a:r>
            <a:r>
              <a:rPr lang="it-IT" dirty="0">
                <a:solidFill>
                  <a:srgbClr val="0070C0"/>
                </a:solidFill>
              </a:rPr>
              <a:t>risparmi</a:t>
            </a:r>
            <a:r>
              <a:rPr lang="it-IT" dirty="0"/>
              <a:t>, non necessariamente</a:t>
            </a:r>
          </a:p>
          <a:p>
            <a:r>
              <a:rPr lang="it-IT" dirty="0"/>
              <a:t>legati al commercio. </a:t>
            </a:r>
            <a:r>
              <a:rPr lang="it-IT" dirty="0">
                <a:solidFill>
                  <a:srgbClr val="FF0000"/>
                </a:solidFill>
              </a:rPr>
              <a:t>Separazione tra l’apertura</a:t>
            </a:r>
          </a:p>
          <a:p>
            <a:r>
              <a:rPr lang="it-IT" dirty="0">
                <a:solidFill>
                  <a:srgbClr val="FF0000"/>
                </a:solidFill>
              </a:rPr>
              <a:t>reale e finanziaria</a:t>
            </a:r>
            <a:r>
              <a:rPr lang="it-IT" dirty="0"/>
              <a:t>.</a:t>
            </a:r>
          </a:p>
        </p:txBody>
      </p:sp>
      <p:cxnSp>
        <p:nvCxnSpPr>
          <p:cNvPr id="8" name="Connettore 2 7">
            <a:extLst>
              <a:ext uri="{FF2B5EF4-FFF2-40B4-BE49-F238E27FC236}">
                <a16:creationId xmlns:a16="http://schemas.microsoft.com/office/drawing/2014/main" id="{7F09D899-0EAA-46B8-AF7C-69A675274F60}"/>
              </a:ext>
            </a:extLst>
          </p:cNvPr>
          <p:cNvCxnSpPr>
            <a:cxnSpLocks/>
          </p:cNvCxnSpPr>
          <p:nvPr/>
        </p:nvCxnSpPr>
        <p:spPr>
          <a:xfrm rot="5400000">
            <a:off x="6357445" y="5958325"/>
            <a:ext cx="0" cy="41778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Freccia a destra 18">
            <a:extLst>
              <a:ext uri="{FF2B5EF4-FFF2-40B4-BE49-F238E27FC236}">
                <a16:creationId xmlns:a16="http://schemas.microsoft.com/office/drawing/2014/main" id="{9ACD52AD-A335-4C4D-AB0B-02EE927F2CC6}"/>
              </a:ext>
            </a:extLst>
          </p:cNvPr>
          <p:cNvSpPr/>
          <p:nvPr/>
        </p:nvSpPr>
        <p:spPr>
          <a:xfrm>
            <a:off x="9670571" y="2089531"/>
            <a:ext cx="262025" cy="256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20">
            <a:extLst>
              <a:ext uri="{FF2B5EF4-FFF2-40B4-BE49-F238E27FC236}">
                <a16:creationId xmlns:a16="http://schemas.microsoft.com/office/drawing/2014/main" id="{2B578DCF-93D2-476E-8BE0-2FC40A563C35}"/>
              </a:ext>
            </a:extLst>
          </p:cNvPr>
          <p:cNvSpPr/>
          <p:nvPr/>
        </p:nvSpPr>
        <p:spPr>
          <a:xfrm>
            <a:off x="8356389" y="3490622"/>
            <a:ext cx="978442" cy="435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t>20</a:t>
            </a:r>
            <a:r>
              <a:rPr lang="it-IT" sz="1400" dirty="0">
                <a:latin typeface="Cambria Math" panose="02040503050406030204" pitchFamily="18" charset="0"/>
                <a:ea typeface="Cambria Math" panose="02040503050406030204" pitchFamily="18" charset="0"/>
              </a:rPr>
              <a:t>⇒</a:t>
            </a:r>
          </a:p>
          <a:p>
            <a:pPr algn="ctr"/>
            <a:r>
              <a:rPr lang="it-IT" sz="1400" dirty="0">
                <a:latin typeface="Cambria Math" panose="02040503050406030204" pitchFamily="18" charset="0"/>
                <a:ea typeface="Cambria Math" panose="02040503050406030204" pitchFamily="18" charset="0"/>
              </a:rPr>
              <a:t>≈ 30%</a:t>
            </a:r>
            <a:endParaRPr lang="it-IT" sz="1400" dirty="0"/>
          </a:p>
        </p:txBody>
      </p:sp>
      <p:sp>
        <p:nvSpPr>
          <p:cNvPr id="22" name="Segnaposto numero diapositiva 21">
            <a:extLst>
              <a:ext uri="{FF2B5EF4-FFF2-40B4-BE49-F238E27FC236}">
                <a16:creationId xmlns:a16="http://schemas.microsoft.com/office/drawing/2014/main" id="{D2E674CB-24DE-4CF3-9BC0-FA84FDD6A81E}"/>
              </a:ext>
            </a:extLst>
          </p:cNvPr>
          <p:cNvSpPr>
            <a:spLocks noGrp="1"/>
          </p:cNvSpPr>
          <p:nvPr>
            <p:ph type="sldNum" sz="quarter" idx="12"/>
          </p:nvPr>
        </p:nvSpPr>
        <p:spPr/>
        <p:txBody>
          <a:bodyPr/>
          <a:lstStyle/>
          <a:p>
            <a:fld id="{5BE346A1-DB03-4F8F-90BA-1CC82BDA6D99}" type="slidenum">
              <a:rPr lang="it-IT" smtClean="0"/>
              <a:t>5</a:t>
            </a:fld>
            <a:endParaRPr lang="it-IT"/>
          </a:p>
        </p:txBody>
      </p:sp>
      <p:sp>
        <p:nvSpPr>
          <p:cNvPr id="23" name="CasellaDiTesto 22">
            <a:extLst>
              <a:ext uri="{FF2B5EF4-FFF2-40B4-BE49-F238E27FC236}">
                <a16:creationId xmlns:a16="http://schemas.microsoft.com/office/drawing/2014/main" id="{E1490ED4-E005-4F22-812C-9C2671EC32CD}"/>
              </a:ext>
            </a:extLst>
          </p:cNvPr>
          <p:cNvSpPr txBox="1"/>
          <p:nvPr/>
        </p:nvSpPr>
        <p:spPr>
          <a:xfrm>
            <a:off x="498108" y="1448563"/>
            <a:ext cx="2286868" cy="369332"/>
          </a:xfrm>
          <a:prstGeom prst="rect">
            <a:avLst/>
          </a:prstGeom>
          <a:noFill/>
        </p:spPr>
        <p:txBody>
          <a:bodyPr wrap="square" rtlCol="0">
            <a:spAutoFit/>
          </a:bodyPr>
          <a:lstStyle/>
          <a:p>
            <a:r>
              <a:rPr lang="it-IT" dirty="0"/>
              <a:t>Tratto da </a:t>
            </a:r>
            <a:r>
              <a:rPr lang="it-IT" dirty="0">
                <a:hlinkClick r:id="rId3"/>
              </a:rPr>
              <a:t>WEF</a:t>
            </a:r>
            <a:r>
              <a:rPr lang="it-IT" dirty="0"/>
              <a:t>, 2019</a:t>
            </a:r>
          </a:p>
        </p:txBody>
      </p:sp>
    </p:spTree>
    <p:extLst>
      <p:ext uri="{BB962C8B-B14F-4D97-AF65-F5344CB8AC3E}">
        <p14:creationId xmlns:p14="http://schemas.microsoft.com/office/powerpoint/2010/main" val="278816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8" grpId="0" animBg="1"/>
      <p:bldP spid="1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D676278-40CC-419F-A5DF-C58F8EF4C049}"/>
              </a:ext>
            </a:extLst>
          </p:cNvPr>
          <p:cNvSpPr>
            <a:spLocks noGrp="1"/>
          </p:cNvSpPr>
          <p:nvPr>
            <p:ph type="title"/>
          </p:nvPr>
        </p:nvSpPr>
        <p:spPr/>
        <p:txBody>
          <a:bodyPr/>
          <a:lstStyle/>
          <a:p>
            <a:r>
              <a:rPr lang="it-IT" dirty="0"/>
              <a:t>Inoltre, se guardiamo all’effetto su disoccupazione</a:t>
            </a:r>
          </a:p>
        </p:txBody>
      </p:sp>
      <p:pic>
        <p:nvPicPr>
          <p:cNvPr id="4" name="Immagine 3">
            <a:extLst>
              <a:ext uri="{FF2B5EF4-FFF2-40B4-BE49-F238E27FC236}">
                <a16:creationId xmlns:a16="http://schemas.microsoft.com/office/drawing/2014/main" id="{DB562CC7-C591-4E18-AC91-0C7410B3E4E7}"/>
              </a:ext>
            </a:extLst>
          </p:cNvPr>
          <p:cNvPicPr>
            <a:picLocks noChangeAspect="1"/>
          </p:cNvPicPr>
          <p:nvPr/>
        </p:nvPicPr>
        <p:blipFill>
          <a:blip r:embed="rId2" cstate="print"/>
          <a:stretch>
            <a:fillRect/>
          </a:stretch>
        </p:blipFill>
        <p:spPr>
          <a:xfrm>
            <a:off x="838200" y="1547841"/>
            <a:ext cx="9426033" cy="4875965"/>
          </a:xfrm>
          <a:prstGeom prst="rect">
            <a:avLst/>
          </a:prstGeom>
          <a:ln>
            <a:solidFill>
              <a:srgbClr val="C00000"/>
            </a:solidFill>
          </a:ln>
        </p:spPr>
      </p:pic>
      <p:sp>
        <p:nvSpPr>
          <p:cNvPr id="5" name="CasellaDiTesto 4">
            <a:extLst>
              <a:ext uri="{FF2B5EF4-FFF2-40B4-BE49-F238E27FC236}">
                <a16:creationId xmlns:a16="http://schemas.microsoft.com/office/drawing/2014/main" id="{F215DE55-91C6-4CA7-8A95-36B05210741D}"/>
              </a:ext>
            </a:extLst>
          </p:cNvPr>
          <p:cNvSpPr txBox="1"/>
          <p:nvPr/>
        </p:nvSpPr>
        <p:spPr>
          <a:xfrm>
            <a:off x="838200" y="1617134"/>
            <a:ext cx="5671752" cy="400110"/>
          </a:xfrm>
          <a:prstGeom prst="rect">
            <a:avLst/>
          </a:prstGeom>
          <a:noFill/>
        </p:spPr>
        <p:txBody>
          <a:bodyPr wrap="square" rtlCol="0">
            <a:spAutoFit/>
          </a:bodyPr>
          <a:lstStyle/>
          <a:p>
            <a:r>
              <a:rPr lang="it-IT" sz="2000" b="1" dirty="0"/>
              <a:t>Tasso di disoccupazione nel Regno Unito, 1871-2002</a:t>
            </a:r>
          </a:p>
        </p:txBody>
      </p:sp>
      <p:sp>
        <p:nvSpPr>
          <p:cNvPr id="6" name="CasellaDiTesto 5">
            <a:extLst>
              <a:ext uri="{FF2B5EF4-FFF2-40B4-BE49-F238E27FC236}">
                <a16:creationId xmlns:a16="http://schemas.microsoft.com/office/drawing/2014/main" id="{97933223-D8E5-42FC-AFEC-EDD27187C2C4}"/>
              </a:ext>
            </a:extLst>
          </p:cNvPr>
          <p:cNvSpPr txBox="1"/>
          <p:nvPr/>
        </p:nvSpPr>
        <p:spPr>
          <a:xfrm>
            <a:off x="609634" y="6446403"/>
            <a:ext cx="10132781" cy="369332"/>
          </a:xfrm>
          <a:prstGeom prst="rect">
            <a:avLst/>
          </a:prstGeom>
          <a:noFill/>
        </p:spPr>
        <p:txBody>
          <a:bodyPr wrap="square" rtlCol="0">
            <a:spAutoFit/>
          </a:bodyPr>
          <a:lstStyle/>
          <a:p>
            <a:r>
              <a:rPr lang="it-IT" dirty="0"/>
              <a:t>Tutto sommato, il periodo di </a:t>
            </a:r>
            <a:r>
              <a:rPr lang="it-IT" dirty="0" err="1"/>
              <a:t>Bretton</a:t>
            </a:r>
            <a:r>
              <a:rPr lang="it-IT" dirty="0"/>
              <a:t> Woods è stato un buon periodo per l’economia mondiale</a:t>
            </a:r>
          </a:p>
        </p:txBody>
      </p:sp>
      <p:sp>
        <p:nvSpPr>
          <p:cNvPr id="3" name="Segnaposto numero diapositiva 2">
            <a:extLst>
              <a:ext uri="{FF2B5EF4-FFF2-40B4-BE49-F238E27FC236}">
                <a16:creationId xmlns:a16="http://schemas.microsoft.com/office/drawing/2014/main" id="{4CCEDFA4-853E-4FBD-8D15-819C11305892}"/>
              </a:ext>
            </a:extLst>
          </p:cNvPr>
          <p:cNvSpPr>
            <a:spLocks noGrp="1"/>
          </p:cNvSpPr>
          <p:nvPr>
            <p:ph type="sldNum" sz="quarter" idx="12"/>
          </p:nvPr>
        </p:nvSpPr>
        <p:spPr/>
        <p:txBody>
          <a:bodyPr/>
          <a:lstStyle/>
          <a:p>
            <a:fld id="{5BE346A1-DB03-4F8F-90BA-1CC82BDA6D99}" type="slidenum">
              <a:rPr lang="it-IT" smtClean="0"/>
              <a:t>50</a:t>
            </a:fld>
            <a:endParaRPr lang="it-IT"/>
          </a:p>
        </p:txBody>
      </p:sp>
      <p:sp>
        <p:nvSpPr>
          <p:cNvPr id="7" name="Parentesi graffa aperta 6">
            <a:extLst>
              <a:ext uri="{FF2B5EF4-FFF2-40B4-BE49-F238E27FC236}">
                <a16:creationId xmlns:a16="http://schemas.microsoft.com/office/drawing/2014/main" id="{DE3C6DAF-20B0-4C42-BBCE-D88FAED9AF74}"/>
              </a:ext>
            </a:extLst>
          </p:cNvPr>
          <p:cNvSpPr/>
          <p:nvPr/>
        </p:nvSpPr>
        <p:spPr>
          <a:xfrm rot="5400000">
            <a:off x="7161487" y="4406463"/>
            <a:ext cx="212834" cy="1325563"/>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Tree>
    <p:extLst>
      <p:ext uri="{BB962C8B-B14F-4D97-AF65-F5344CB8AC3E}">
        <p14:creationId xmlns:p14="http://schemas.microsoft.com/office/powerpoint/2010/main" val="229690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D22DF228-C181-4BE5-A342-83992D2B8B10}"/>
              </a:ext>
            </a:extLst>
          </p:cNvPr>
          <p:cNvSpPr>
            <a:spLocks noGrp="1"/>
          </p:cNvSpPr>
          <p:nvPr>
            <p:ph type="title"/>
          </p:nvPr>
        </p:nvSpPr>
        <p:spPr/>
        <p:txBody>
          <a:bodyPr/>
          <a:lstStyle/>
          <a:p>
            <a:r>
              <a:rPr lang="it-IT" dirty="0"/>
              <a:t>L’instabilità finanziaria ha raggiunto il culmine nel 2008</a:t>
            </a:r>
          </a:p>
        </p:txBody>
      </p:sp>
      <p:sp>
        <p:nvSpPr>
          <p:cNvPr id="5" name="Segnaposto contenuto 4">
            <a:extLst>
              <a:ext uri="{FF2B5EF4-FFF2-40B4-BE49-F238E27FC236}">
                <a16:creationId xmlns:a16="http://schemas.microsoft.com/office/drawing/2014/main" id="{FA902682-1729-4966-8BEC-86E344E735D8}"/>
              </a:ext>
            </a:extLst>
          </p:cNvPr>
          <p:cNvSpPr>
            <a:spLocks noGrp="1"/>
          </p:cNvSpPr>
          <p:nvPr>
            <p:ph idx="1"/>
          </p:nvPr>
        </p:nvSpPr>
        <p:spPr/>
        <p:txBody>
          <a:bodyPr>
            <a:normAutofit fontScale="92500"/>
          </a:bodyPr>
          <a:lstStyle/>
          <a:p>
            <a:r>
              <a:rPr lang="it-IT" dirty="0"/>
              <a:t>Con i cambi flessibili </a:t>
            </a:r>
            <a:r>
              <a:rPr lang="en-US" dirty="0"/>
              <a:t>una </a:t>
            </a:r>
            <a:r>
              <a:rPr lang="en-US" dirty="0" err="1"/>
              <a:t>delle</a:t>
            </a:r>
            <a:r>
              <a:rPr lang="en-US" dirty="0"/>
              <a:t> </a:t>
            </a:r>
            <a:r>
              <a:rPr lang="en-US" dirty="0" err="1"/>
              <a:t>politiche</a:t>
            </a:r>
            <a:r>
              <a:rPr lang="en-US" dirty="0"/>
              <a:t> </a:t>
            </a:r>
            <a:r>
              <a:rPr lang="en-US" dirty="0" err="1"/>
              <a:t>più</a:t>
            </a:r>
            <a:r>
              <a:rPr lang="en-US" dirty="0"/>
              <a:t> </a:t>
            </a:r>
            <a:r>
              <a:rPr lang="en-US" dirty="0" err="1"/>
              <a:t>praticate</a:t>
            </a:r>
            <a:r>
              <a:rPr lang="en-US" dirty="0"/>
              <a:t> </a:t>
            </a:r>
            <a:r>
              <a:rPr lang="en-US" dirty="0" err="1"/>
              <a:t>dai</a:t>
            </a:r>
            <a:r>
              <a:rPr lang="en-US" dirty="0"/>
              <a:t> </a:t>
            </a:r>
            <a:r>
              <a:rPr lang="en-US" dirty="0" err="1"/>
              <a:t>paesi</a:t>
            </a:r>
            <a:r>
              <a:rPr lang="en-US" dirty="0"/>
              <a:t> </a:t>
            </a:r>
            <a:r>
              <a:rPr lang="en-US" dirty="0" err="1"/>
              <a:t>che</a:t>
            </a:r>
            <a:r>
              <a:rPr lang="en-US" dirty="0"/>
              <a:t> </a:t>
            </a:r>
            <a:r>
              <a:rPr lang="en-US" dirty="0" err="1"/>
              <a:t>oggi</a:t>
            </a:r>
            <a:r>
              <a:rPr lang="en-US" dirty="0"/>
              <a:t> </a:t>
            </a:r>
            <a:r>
              <a:rPr lang="en-US" dirty="0" err="1"/>
              <a:t>fanno</a:t>
            </a:r>
            <a:r>
              <a:rPr lang="en-US" dirty="0"/>
              <a:t> </a:t>
            </a:r>
            <a:r>
              <a:rPr lang="en-US" dirty="0" err="1"/>
              <a:t>parte</a:t>
            </a:r>
            <a:r>
              <a:rPr lang="en-US" dirty="0"/>
              <a:t> </a:t>
            </a:r>
            <a:r>
              <a:rPr lang="en-US" dirty="0" err="1"/>
              <a:t>dell’area</a:t>
            </a:r>
            <a:r>
              <a:rPr lang="en-US" dirty="0"/>
              <a:t> </a:t>
            </a:r>
            <a:r>
              <a:rPr lang="en-US" dirty="0" err="1"/>
              <a:t>dell’Euro</a:t>
            </a:r>
            <a:r>
              <a:rPr lang="en-US" dirty="0"/>
              <a:t> è </a:t>
            </a:r>
            <a:r>
              <a:rPr lang="en-US" dirty="0" err="1"/>
              <a:t>stata</a:t>
            </a:r>
            <a:r>
              <a:rPr lang="en-US" dirty="0"/>
              <a:t> </a:t>
            </a:r>
            <a:r>
              <a:rPr lang="en-US" dirty="0" err="1"/>
              <a:t>quella</a:t>
            </a:r>
            <a:r>
              <a:rPr lang="en-US" dirty="0"/>
              <a:t> </a:t>
            </a:r>
            <a:r>
              <a:rPr lang="en-US" dirty="0" err="1"/>
              <a:t>delle</a:t>
            </a:r>
            <a:r>
              <a:rPr lang="en-US" dirty="0"/>
              <a:t> </a:t>
            </a:r>
            <a:r>
              <a:rPr lang="en-US" dirty="0" err="1"/>
              <a:t>svalutazioni</a:t>
            </a:r>
            <a:r>
              <a:rPr lang="en-US" dirty="0"/>
              <a:t> competitive</a:t>
            </a:r>
          </a:p>
          <a:p>
            <a:r>
              <a:rPr lang="en-US" dirty="0" err="1"/>
              <a:t>Inoltre</a:t>
            </a:r>
            <a:r>
              <a:rPr lang="en-US" dirty="0"/>
              <a:t>, </a:t>
            </a:r>
            <a:r>
              <a:rPr lang="en-US" dirty="0" err="1"/>
              <a:t>uno</a:t>
            </a:r>
            <a:r>
              <a:rPr lang="en-US" dirty="0"/>
              <a:t> degli </a:t>
            </a:r>
            <a:r>
              <a:rPr lang="en-US" dirty="0" err="1"/>
              <a:t>scopi</a:t>
            </a:r>
            <a:r>
              <a:rPr lang="en-US" dirty="0"/>
              <a:t> </a:t>
            </a:r>
            <a:r>
              <a:rPr lang="en-US" dirty="0" err="1"/>
              <a:t>della</a:t>
            </a:r>
            <a:r>
              <a:rPr lang="en-US" dirty="0"/>
              <a:t> </a:t>
            </a:r>
            <a:r>
              <a:rPr lang="en-US" dirty="0" err="1"/>
              <a:t>integrazione</a:t>
            </a:r>
            <a:r>
              <a:rPr lang="en-US" dirty="0"/>
              <a:t> </a:t>
            </a:r>
            <a:r>
              <a:rPr lang="en-US" dirty="0" err="1"/>
              <a:t>europea</a:t>
            </a:r>
            <a:r>
              <a:rPr lang="en-US" dirty="0"/>
              <a:t> è </a:t>
            </a:r>
            <a:r>
              <a:rPr lang="en-US" dirty="0" err="1"/>
              <a:t>stato</a:t>
            </a:r>
            <a:r>
              <a:rPr lang="en-US" dirty="0"/>
              <a:t> </a:t>
            </a:r>
            <a:r>
              <a:rPr lang="en-US" dirty="0" err="1"/>
              <a:t>quello</a:t>
            </a:r>
            <a:r>
              <a:rPr lang="en-US" dirty="0"/>
              <a:t> di </a:t>
            </a:r>
            <a:r>
              <a:rPr lang="en-US" dirty="0" err="1"/>
              <a:t>liberare</a:t>
            </a:r>
            <a:r>
              <a:rPr lang="en-US" dirty="0"/>
              <a:t> </a:t>
            </a:r>
            <a:r>
              <a:rPr lang="en-US" dirty="0" err="1"/>
              <a:t>i</a:t>
            </a:r>
            <a:r>
              <a:rPr lang="en-US" dirty="0"/>
              <a:t> </a:t>
            </a:r>
            <a:r>
              <a:rPr lang="en-US" dirty="0" err="1"/>
              <a:t>flussi</a:t>
            </a:r>
            <a:r>
              <a:rPr lang="en-US" dirty="0"/>
              <a:t> di </a:t>
            </a:r>
            <a:r>
              <a:rPr lang="en-US" dirty="0" err="1"/>
              <a:t>capitali</a:t>
            </a:r>
            <a:r>
              <a:rPr lang="en-US" dirty="0"/>
              <a:t>,  </a:t>
            </a:r>
            <a:r>
              <a:rPr lang="en-US" dirty="0" err="1"/>
              <a:t>rimuovendo</a:t>
            </a:r>
            <a:r>
              <a:rPr lang="en-US" dirty="0"/>
              <a:t> </a:t>
            </a:r>
            <a:r>
              <a:rPr lang="en-US" dirty="0" err="1"/>
              <a:t>ogni</a:t>
            </a:r>
            <a:r>
              <a:rPr lang="en-US" dirty="0"/>
              <a:t> </a:t>
            </a:r>
            <a:r>
              <a:rPr lang="en-US" dirty="0" err="1"/>
              <a:t>barriera</a:t>
            </a:r>
            <a:r>
              <a:rPr lang="en-US" dirty="0"/>
              <a:t> cross-border.</a:t>
            </a:r>
          </a:p>
          <a:p>
            <a:r>
              <a:rPr lang="en-US" dirty="0" err="1"/>
              <a:t>Questo</a:t>
            </a:r>
            <a:r>
              <a:rPr lang="en-US" dirty="0"/>
              <a:t> ha </a:t>
            </a:r>
            <a:r>
              <a:rPr lang="en-US" dirty="0" err="1"/>
              <a:t>incoraggiato</a:t>
            </a:r>
            <a:r>
              <a:rPr lang="en-US" dirty="0"/>
              <a:t> le </a:t>
            </a:r>
            <a:r>
              <a:rPr lang="en-US" dirty="0" err="1"/>
              <a:t>banche</a:t>
            </a:r>
            <a:r>
              <a:rPr lang="en-US" dirty="0"/>
              <a:t> ad </a:t>
            </a:r>
            <a:r>
              <a:rPr lang="en-US" dirty="0" err="1"/>
              <a:t>acquisire</a:t>
            </a:r>
            <a:r>
              <a:rPr lang="en-US" dirty="0"/>
              <a:t> </a:t>
            </a:r>
            <a:r>
              <a:rPr lang="en-US" dirty="0" err="1"/>
              <a:t>attivi</a:t>
            </a:r>
            <a:r>
              <a:rPr lang="en-US" dirty="0"/>
              <a:t> ed </a:t>
            </a:r>
            <a:r>
              <a:rPr lang="en-US" dirty="0" err="1"/>
              <a:t>emettere</a:t>
            </a:r>
            <a:r>
              <a:rPr lang="en-US" dirty="0"/>
              <a:t> </a:t>
            </a:r>
            <a:r>
              <a:rPr lang="en-US" dirty="0" err="1"/>
              <a:t>passività</a:t>
            </a:r>
            <a:r>
              <a:rPr lang="en-US" dirty="0"/>
              <a:t> in un </a:t>
            </a:r>
            <a:r>
              <a:rPr lang="en-US" dirty="0" err="1"/>
              <a:t>contesto</a:t>
            </a:r>
            <a:r>
              <a:rPr lang="en-US" dirty="0"/>
              <a:t> </a:t>
            </a:r>
            <a:r>
              <a:rPr lang="en-US" dirty="0" err="1"/>
              <a:t>nel</a:t>
            </a:r>
            <a:r>
              <a:rPr lang="en-US" dirty="0"/>
              <a:t> quale </a:t>
            </a:r>
            <a:r>
              <a:rPr lang="en-US" dirty="0" err="1"/>
              <a:t>diminuivano</a:t>
            </a:r>
            <a:r>
              <a:rPr lang="en-US" dirty="0"/>
              <a:t>  </a:t>
            </a:r>
            <a:r>
              <a:rPr lang="en-US" dirty="0" err="1"/>
              <a:t>i</a:t>
            </a:r>
            <a:r>
              <a:rPr lang="en-US" dirty="0"/>
              <a:t> </a:t>
            </a:r>
            <a:r>
              <a:rPr lang="en-US" dirty="0" err="1"/>
              <a:t>controlli</a:t>
            </a:r>
            <a:r>
              <a:rPr lang="en-US" dirty="0"/>
              <a:t> e la </a:t>
            </a:r>
            <a:r>
              <a:rPr lang="en-US" dirty="0" err="1"/>
              <a:t>regolamentazione</a:t>
            </a:r>
            <a:r>
              <a:rPr lang="en-US" dirty="0"/>
              <a:t>.</a:t>
            </a:r>
            <a:endParaRPr lang="it-IT" dirty="0"/>
          </a:p>
          <a:p>
            <a:r>
              <a:rPr lang="it-IT" dirty="0"/>
              <a:t> In effetti i processi di aggiustamento della Bilancia dei Pagamenti richiedono tempo.</a:t>
            </a:r>
          </a:p>
          <a:p>
            <a:r>
              <a:rPr lang="it-IT" dirty="0"/>
              <a:t>Può così accadere che le autorità di Politica Economica siano indotte ad intervenire con politiche attive per accelerare tale processo.</a:t>
            </a:r>
          </a:p>
        </p:txBody>
      </p:sp>
      <p:sp>
        <p:nvSpPr>
          <p:cNvPr id="3" name="Segnaposto numero diapositiva 2">
            <a:extLst>
              <a:ext uri="{FF2B5EF4-FFF2-40B4-BE49-F238E27FC236}">
                <a16:creationId xmlns:a16="http://schemas.microsoft.com/office/drawing/2014/main" id="{D8E7F901-CE41-48DF-A7D6-CE980AF8CDCF}"/>
              </a:ext>
            </a:extLst>
          </p:cNvPr>
          <p:cNvSpPr>
            <a:spLocks noGrp="1"/>
          </p:cNvSpPr>
          <p:nvPr>
            <p:ph type="sldNum" sz="quarter" idx="12"/>
          </p:nvPr>
        </p:nvSpPr>
        <p:spPr/>
        <p:txBody>
          <a:bodyPr/>
          <a:lstStyle/>
          <a:p>
            <a:fld id="{5BE346A1-DB03-4F8F-90BA-1CC82BDA6D99}" type="slidenum">
              <a:rPr lang="it-IT" smtClean="0"/>
              <a:t>51</a:t>
            </a:fld>
            <a:endParaRPr lang="it-IT"/>
          </a:p>
        </p:txBody>
      </p:sp>
    </p:spTree>
    <p:extLst>
      <p:ext uri="{BB962C8B-B14F-4D97-AF65-F5344CB8AC3E}">
        <p14:creationId xmlns:p14="http://schemas.microsoft.com/office/powerpoint/2010/main" val="16132156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6000">
              <a:schemeClr val="accent1">
                <a:lumMod val="45000"/>
                <a:lumOff val="55000"/>
              </a:schemeClr>
            </a:gs>
            <a:gs pos="9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9D7118A-6F0A-6145-B6CA-8894188B0EB2}"/>
              </a:ext>
            </a:extLst>
          </p:cNvPr>
          <p:cNvSpPr txBox="1"/>
          <p:nvPr/>
        </p:nvSpPr>
        <p:spPr>
          <a:xfrm>
            <a:off x="262235" y="521496"/>
            <a:ext cx="11200038" cy="1477328"/>
          </a:xfrm>
          <a:prstGeom prst="rect">
            <a:avLst/>
          </a:prstGeom>
          <a:noFill/>
        </p:spPr>
        <p:txBody>
          <a:bodyPr wrap="square" rtlCol="0">
            <a:spAutoFit/>
          </a:bodyPr>
          <a:lstStyle/>
          <a:p>
            <a:r>
              <a:rPr lang="it-IT" dirty="0"/>
              <a:t>… </a:t>
            </a:r>
            <a:r>
              <a:rPr lang="it-IT" u="sng" dirty="0"/>
              <a:t>nell’area Euro </a:t>
            </a:r>
            <a:r>
              <a:rPr lang="it-IT" dirty="0"/>
              <a:t>il processo di convergenza nominale (tassi di inflazione e tassi di interesse) e la crescente integrazione finanziaria </a:t>
            </a:r>
            <a:r>
              <a:rPr lang="it-IT" u="sng" dirty="0"/>
              <a:t>hanno stimolato imponenti fenomeni di accumulo di debito privato </a:t>
            </a:r>
            <a:r>
              <a:rPr lang="it-IT" dirty="0"/>
              <a:t>nel decennio 1998-2008. Tassi di interesse storicamente bassi e ampia provvista di credito hanno alimentato boom che, in diversi paesi europei (tra cui Grecia, Spagna) , hanno ruotato attorno alle attività immobiliari. </a:t>
            </a:r>
            <a:r>
              <a:rPr lang="it-IT" u="sng" dirty="0"/>
              <a:t>L’ampliamento dei prezzi delle attività </a:t>
            </a:r>
            <a:r>
              <a:rPr lang="it-IT" dirty="0"/>
              <a:t>(sia reali sia finanziarie) </a:t>
            </a:r>
            <a:r>
              <a:rPr lang="it-IT" u="sng" dirty="0"/>
              <a:t>hanno incoraggiato l’assunzione di rischi elevati da parte dei prestatori </a:t>
            </a:r>
            <a:r>
              <a:rPr lang="it-IT" dirty="0"/>
              <a:t>… </a:t>
            </a:r>
          </a:p>
        </p:txBody>
      </p:sp>
      <p:sp>
        <p:nvSpPr>
          <p:cNvPr id="4" name="CasellaDiTesto 3">
            <a:extLst>
              <a:ext uri="{FF2B5EF4-FFF2-40B4-BE49-F238E27FC236}">
                <a16:creationId xmlns:a16="http://schemas.microsoft.com/office/drawing/2014/main" id="{9B6C9167-D89B-3B4A-8F64-F4A77B84FE42}"/>
              </a:ext>
            </a:extLst>
          </p:cNvPr>
          <p:cNvSpPr txBox="1"/>
          <p:nvPr/>
        </p:nvSpPr>
        <p:spPr>
          <a:xfrm>
            <a:off x="369857" y="2432681"/>
            <a:ext cx="10391886" cy="2308324"/>
          </a:xfrm>
          <a:prstGeom prst="rect">
            <a:avLst/>
          </a:prstGeom>
          <a:noFill/>
        </p:spPr>
        <p:txBody>
          <a:bodyPr wrap="square" rtlCol="0">
            <a:spAutoFit/>
          </a:bodyPr>
          <a:lstStyle/>
          <a:p>
            <a:r>
              <a:rPr lang="it-IT" dirty="0"/>
              <a:t>«Le regole europee sulla libera circolazione dei capitali, l’obiettivo di creare un terreno di competizione comune per i diversi settori bancari, </a:t>
            </a:r>
            <a:r>
              <a:rPr lang="it-IT" b="1" dirty="0"/>
              <a:t>e il credo nell’efficienza dei mercati finanziari che si supponeva  fossero in grado di auto equilibrarsi,</a:t>
            </a:r>
            <a:r>
              <a:rPr lang="it-IT" dirty="0"/>
              <a:t> tutto questo ha concorso a rendere estremamente </a:t>
            </a:r>
            <a:r>
              <a:rPr lang="it-IT" b="1" dirty="0"/>
              <a:t>difficile l’implementazione di qualsiasi politica  di controllo</a:t>
            </a:r>
            <a:r>
              <a:rPr lang="it-IT" dirty="0"/>
              <a:t> [….] Di conseguenza, gli afflussi di capitale relativamente a buon mercato si sono trasformati in una </a:t>
            </a:r>
            <a:r>
              <a:rPr lang="it-IT" b="1" dirty="0"/>
              <a:t>immensa bolla del credito </a:t>
            </a:r>
            <a:r>
              <a:rPr lang="it-IT" dirty="0"/>
              <a:t>nei paesi che oggi sono sotto pressione […][perché] il ricorso al </a:t>
            </a:r>
            <a:r>
              <a:rPr lang="it-IT" b="1" dirty="0"/>
              <a:t>credito non è stato perfettamente ottimizzato </a:t>
            </a:r>
            <a:r>
              <a:rPr lang="it-IT" dirty="0"/>
              <a:t>da agenti privati razionali»</a:t>
            </a:r>
            <a:r>
              <a:rPr lang="en-US" dirty="0"/>
              <a:t> </a:t>
            </a:r>
            <a:endParaRPr lang="it-IT" dirty="0"/>
          </a:p>
          <a:p>
            <a:r>
              <a:rPr lang="it-IT" i="1" dirty="0"/>
              <a:t>V. </a:t>
            </a:r>
            <a:r>
              <a:rPr lang="it-IT" i="1" dirty="0" err="1"/>
              <a:t>Constancio</a:t>
            </a:r>
            <a:r>
              <a:rPr lang="it-IT" i="1" dirty="0"/>
              <a:t> “The </a:t>
            </a:r>
            <a:r>
              <a:rPr lang="it-IT" i="1" dirty="0" err="1"/>
              <a:t>European</a:t>
            </a:r>
            <a:r>
              <a:rPr lang="it-IT" i="1" dirty="0"/>
              <a:t> </a:t>
            </a:r>
            <a:r>
              <a:rPr lang="it-IT" i="1" dirty="0" err="1"/>
              <a:t>crisis</a:t>
            </a:r>
            <a:r>
              <a:rPr lang="it-IT" i="1" dirty="0"/>
              <a:t> and the </a:t>
            </a:r>
            <a:r>
              <a:rPr lang="it-IT" i="1" dirty="0" err="1"/>
              <a:t>role</a:t>
            </a:r>
            <a:r>
              <a:rPr lang="it-IT" i="1" dirty="0"/>
              <a:t> of the </a:t>
            </a:r>
            <a:r>
              <a:rPr lang="it-IT" i="1" dirty="0" err="1"/>
              <a:t>financial</a:t>
            </a:r>
            <a:r>
              <a:rPr lang="it-IT" i="1" dirty="0"/>
              <a:t> </a:t>
            </a:r>
            <a:r>
              <a:rPr lang="it-IT" i="1" dirty="0" err="1"/>
              <a:t>system</a:t>
            </a:r>
            <a:r>
              <a:rPr lang="it-IT" i="1" dirty="0"/>
              <a:t>”, prolusione alla conferenza “La Crisi dell’Eurozona”, Atene, 23 maggio 2013 (scaricabile dal sito della Banca centrale europea)</a:t>
            </a:r>
            <a:r>
              <a:rPr lang="it-IT" dirty="0"/>
              <a:t>(grassetti aggiunti)</a:t>
            </a:r>
          </a:p>
        </p:txBody>
      </p:sp>
      <p:sp>
        <p:nvSpPr>
          <p:cNvPr id="5" name="CasellaDiTesto 4">
            <a:extLst>
              <a:ext uri="{FF2B5EF4-FFF2-40B4-BE49-F238E27FC236}">
                <a16:creationId xmlns:a16="http://schemas.microsoft.com/office/drawing/2014/main" id="{287A2B09-CD08-B74E-A466-D1B223A42D74}"/>
              </a:ext>
            </a:extLst>
          </p:cNvPr>
          <p:cNvSpPr txBox="1"/>
          <p:nvPr/>
        </p:nvSpPr>
        <p:spPr>
          <a:xfrm>
            <a:off x="369857" y="4999270"/>
            <a:ext cx="11033295" cy="646331"/>
          </a:xfrm>
          <a:prstGeom prst="rect">
            <a:avLst/>
          </a:prstGeom>
          <a:noFill/>
        </p:spPr>
        <p:txBody>
          <a:bodyPr wrap="square" rtlCol="0">
            <a:spAutoFit/>
          </a:bodyPr>
          <a:lstStyle/>
          <a:p>
            <a:r>
              <a:rPr lang="it-IT" b="1" dirty="0"/>
              <a:t>La moneta unica ha favorito investimenti speculativi nei paesi dell’euro trasformando il rischio di cambio nel rischio del reddito nominale e nel rischio di bancarotta per gli investitori</a:t>
            </a:r>
          </a:p>
        </p:txBody>
      </p:sp>
      <p:sp>
        <p:nvSpPr>
          <p:cNvPr id="6" name="CasellaDiTesto 5">
            <a:extLst>
              <a:ext uri="{FF2B5EF4-FFF2-40B4-BE49-F238E27FC236}">
                <a16:creationId xmlns:a16="http://schemas.microsoft.com/office/drawing/2014/main" id="{3426CE84-2E59-CA4A-AD90-5FDDABB9F342}"/>
              </a:ext>
            </a:extLst>
          </p:cNvPr>
          <p:cNvSpPr txBox="1"/>
          <p:nvPr/>
        </p:nvSpPr>
        <p:spPr>
          <a:xfrm>
            <a:off x="369857" y="5967172"/>
            <a:ext cx="10694830" cy="369332"/>
          </a:xfrm>
          <a:prstGeom prst="rect">
            <a:avLst/>
          </a:prstGeom>
          <a:noFill/>
        </p:spPr>
        <p:txBody>
          <a:bodyPr wrap="square" rtlCol="0">
            <a:spAutoFit/>
          </a:bodyPr>
          <a:lstStyle/>
          <a:p>
            <a:r>
              <a:rPr lang="it-IT" b="1" dirty="0">
                <a:solidFill>
                  <a:srgbClr val="C00000"/>
                </a:solidFill>
              </a:rPr>
              <a:t>QUINDI E’ POSSIBILE UNA </a:t>
            </a:r>
            <a:r>
              <a:rPr lang="it-IT" b="1" dirty="0">
                <a:solidFill>
                  <a:srgbClr val="C00000"/>
                </a:solidFill>
                <a:sym typeface="Wingdings" pitchFamily="2" charset="2"/>
              </a:rPr>
              <a:t> RIFLESSIONE SUI PRO E CONTRO DELLA MOBILITA’ INTERNAZIONALE DEI CAPITALI</a:t>
            </a:r>
            <a:endParaRPr lang="it-IT" b="1" dirty="0">
              <a:solidFill>
                <a:srgbClr val="C00000"/>
              </a:solidFill>
            </a:endParaRPr>
          </a:p>
        </p:txBody>
      </p:sp>
      <p:sp>
        <p:nvSpPr>
          <p:cNvPr id="7" name="Segnaposto numero diapositiva 6">
            <a:extLst>
              <a:ext uri="{FF2B5EF4-FFF2-40B4-BE49-F238E27FC236}">
                <a16:creationId xmlns:a16="http://schemas.microsoft.com/office/drawing/2014/main" id="{071E3D8B-6DAE-4858-B3C0-1E40889C76E3}"/>
              </a:ext>
            </a:extLst>
          </p:cNvPr>
          <p:cNvSpPr>
            <a:spLocks noGrp="1"/>
          </p:cNvSpPr>
          <p:nvPr>
            <p:ph type="sldNum" sz="quarter" idx="12"/>
          </p:nvPr>
        </p:nvSpPr>
        <p:spPr/>
        <p:txBody>
          <a:bodyPr/>
          <a:lstStyle/>
          <a:p>
            <a:fld id="{5BE346A1-DB03-4F8F-90BA-1CC82BDA6D99}" type="slidenum">
              <a:rPr lang="it-IT" smtClean="0"/>
              <a:t>52</a:t>
            </a:fld>
            <a:endParaRPr lang="it-IT"/>
          </a:p>
        </p:txBody>
      </p:sp>
    </p:spTree>
    <p:extLst>
      <p:ext uri="{BB962C8B-B14F-4D97-AF65-F5344CB8AC3E}">
        <p14:creationId xmlns:p14="http://schemas.microsoft.com/office/powerpoint/2010/main" val="196629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6000">
              <a:schemeClr val="accent1">
                <a:lumMod val="45000"/>
                <a:lumOff val="55000"/>
              </a:schemeClr>
            </a:gs>
            <a:gs pos="9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C0CB94F3-A98B-2744-9828-0FA3C9982601}"/>
              </a:ext>
            </a:extLst>
          </p:cNvPr>
          <p:cNvSpPr txBox="1"/>
          <p:nvPr/>
        </p:nvSpPr>
        <p:spPr>
          <a:xfrm>
            <a:off x="232833" y="107392"/>
            <a:ext cx="11002434" cy="646331"/>
          </a:xfrm>
          <a:prstGeom prst="rect">
            <a:avLst/>
          </a:prstGeom>
          <a:noFill/>
        </p:spPr>
        <p:txBody>
          <a:bodyPr wrap="square" rtlCol="0">
            <a:spAutoFit/>
          </a:bodyPr>
          <a:lstStyle/>
          <a:p>
            <a:r>
              <a:rPr lang="it-IT" dirty="0"/>
              <a:t>Le crisi finanziarie/valutarie si assomigliano tutte, oggi come nel passato, ma restano molto difficili da prevedere (forse perché le persone tendono a pensare che …</a:t>
            </a:r>
          </a:p>
        </p:txBody>
      </p:sp>
      <p:pic>
        <p:nvPicPr>
          <p:cNvPr id="3" name="Immagine 2">
            <a:extLst>
              <a:ext uri="{FF2B5EF4-FFF2-40B4-BE49-F238E27FC236}">
                <a16:creationId xmlns:a16="http://schemas.microsoft.com/office/drawing/2014/main" id="{A49730D2-512E-AB4B-A93B-7C1F3C559753}"/>
              </a:ext>
            </a:extLst>
          </p:cNvPr>
          <p:cNvPicPr>
            <a:picLocks noChangeAspect="1"/>
          </p:cNvPicPr>
          <p:nvPr/>
        </p:nvPicPr>
        <p:blipFill>
          <a:blip r:embed="rId2"/>
          <a:stretch>
            <a:fillRect/>
          </a:stretch>
        </p:blipFill>
        <p:spPr>
          <a:xfrm>
            <a:off x="338666" y="814611"/>
            <a:ext cx="3027087" cy="2913590"/>
          </a:xfrm>
          <a:prstGeom prst="rect">
            <a:avLst/>
          </a:prstGeom>
        </p:spPr>
      </p:pic>
      <p:sp>
        <p:nvSpPr>
          <p:cNvPr id="4" name="CasellaDiTesto 3">
            <a:extLst>
              <a:ext uri="{FF2B5EF4-FFF2-40B4-BE49-F238E27FC236}">
                <a16:creationId xmlns:a16="http://schemas.microsoft.com/office/drawing/2014/main" id="{795D3922-4360-E844-980F-FBA33E9E284F}"/>
              </a:ext>
            </a:extLst>
          </p:cNvPr>
          <p:cNvSpPr txBox="1"/>
          <p:nvPr/>
        </p:nvSpPr>
        <p:spPr>
          <a:xfrm>
            <a:off x="203199" y="3774367"/>
            <a:ext cx="3027087" cy="923330"/>
          </a:xfrm>
          <a:prstGeom prst="rect">
            <a:avLst/>
          </a:prstGeom>
          <a:noFill/>
        </p:spPr>
        <p:txBody>
          <a:bodyPr wrap="square" rtlCol="0">
            <a:spAutoFit/>
          </a:bodyPr>
          <a:lstStyle/>
          <a:p>
            <a:r>
              <a:rPr lang="it-IT" dirty="0"/>
              <a:t>... racconta con molti dati e molte informazioni otto secoli di crisi finanziarie ... </a:t>
            </a:r>
          </a:p>
        </p:txBody>
      </p:sp>
      <p:pic>
        <p:nvPicPr>
          <p:cNvPr id="5" name="Immagine 4">
            <a:extLst>
              <a:ext uri="{FF2B5EF4-FFF2-40B4-BE49-F238E27FC236}">
                <a16:creationId xmlns:a16="http://schemas.microsoft.com/office/drawing/2014/main" id="{C71C7FA7-CD69-1F40-ABF5-386E35857FFB}"/>
              </a:ext>
            </a:extLst>
          </p:cNvPr>
          <p:cNvPicPr>
            <a:picLocks noChangeAspect="1"/>
          </p:cNvPicPr>
          <p:nvPr/>
        </p:nvPicPr>
        <p:blipFill>
          <a:blip r:embed="rId3"/>
          <a:stretch>
            <a:fillRect/>
          </a:stretch>
        </p:blipFill>
        <p:spPr>
          <a:xfrm>
            <a:off x="3426884" y="814611"/>
            <a:ext cx="8166100" cy="4775200"/>
          </a:xfrm>
          <a:prstGeom prst="rect">
            <a:avLst/>
          </a:prstGeom>
        </p:spPr>
      </p:pic>
      <p:sp>
        <p:nvSpPr>
          <p:cNvPr id="6" name="CasellaDiTesto 5">
            <a:extLst>
              <a:ext uri="{FF2B5EF4-FFF2-40B4-BE49-F238E27FC236}">
                <a16:creationId xmlns:a16="http://schemas.microsoft.com/office/drawing/2014/main" id="{169B31B5-060F-9440-81C8-6F1523CFB64C}"/>
              </a:ext>
            </a:extLst>
          </p:cNvPr>
          <p:cNvSpPr txBox="1"/>
          <p:nvPr/>
        </p:nvSpPr>
        <p:spPr>
          <a:xfrm>
            <a:off x="2647950" y="5689600"/>
            <a:ext cx="8166100" cy="646331"/>
          </a:xfrm>
          <a:prstGeom prst="rect">
            <a:avLst/>
          </a:prstGeom>
          <a:noFill/>
        </p:spPr>
        <p:txBody>
          <a:bodyPr wrap="square" rtlCol="0">
            <a:spAutoFit/>
          </a:bodyPr>
          <a:lstStyle/>
          <a:p>
            <a:r>
              <a:rPr lang="it-IT" dirty="0"/>
              <a:t>Storicamente, tutti gli episodi di liberalizzazione dei movimenti internazionali di capitali sono associati a crisi bancarie e a crisi valutarie</a:t>
            </a:r>
          </a:p>
        </p:txBody>
      </p:sp>
      <p:sp>
        <p:nvSpPr>
          <p:cNvPr id="7" name="Segnaposto numero diapositiva 6">
            <a:extLst>
              <a:ext uri="{FF2B5EF4-FFF2-40B4-BE49-F238E27FC236}">
                <a16:creationId xmlns:a16="http://schemas.microsoft.com/office/drawing/2014/main" id="{906D4F29-60E7-4840-AB5A-D28F3182CAD6}"/>
              </a:ext>
            </a:extLst>
          </p:cNvPr>
          <p:cNvSpPr>
            <a:spLocks noGrp="1"/>
          </p:cNvSpPr>
          <p:nvPr>
            <p:ph type="sldNum" sz="quarter" idx="12"/>
          </p:nvPr>
        </p:nvSpPr>
        <p:spPr/>
        <p:txBody>
          <a:bodyPr/>
          <a:lstStyle/>
          <a:p>
            <a:fld id="{5BE346A1-DB03-4F8F-90BA-1CC82BDA6D99}" type="slidenum">
              <a:rPr lang="it-IT" smtClean="0"/>
              <a:t>53</a:t>
            </a:fld>
            <a:endParaRPr lang="it-IT"/>
          </a:p>
        </p:txBody>
      </p:sp>
    </p:spTree>
    <p:extLst>
      <p:ext uri="{BB962C8B-B14F-4D97-AF65-F5344CB8AC3E}">
        <p14:creationId xmlns:p14="http://schemas.microsoft.com/office/powerpoint/2010/main" val="685121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53013E-5C3B-45E1-8FE1-A6E2D5B8CAFA}"/>
              </a:ext>
            </a:extLst>
          </p:cNvPr>
          <p:cNvSpPr>
            <a:spLocks noGrp="1"/>
          </p:cNvSpPr>
          <p:nvPr>
            <p:ph type="title"/>
          </p:nvPr>
        </p:nvSpPr>
        <p:spPr/>
        <p:txBody>
          <a:bodyPr>
            <a:normAutofit/>
          </a:bodyPr>
          <a:lstStyle/>
          <a:p>
            <a:r>
              <a:rPr lang="it-IT" sz="3600" b="1" dirty="0"/>
              <a:t>Ma ritorniamo alle politiche per il buon funzionamento del sistema monetario internazionale </a:t>
            </a:r>
            <a:r>
              <a:rPr lang="it-IT" sz="3600" b="1" cap="small" dirty="0">
                <a:solidFill>
                  <a:srgbClr val="7030A0"/>
                </a:solidFill>
              </a:rPr>
              <a:t>(</a:t>
            </a:r>
            <a:r>
              <a:rPr lang="it-IT" sz="3600" b="1" cap="small" dirty="0" err="1">
                <a:solidFill>
                  <a:srgbClr val="7030A0"/>
                </a:solidFill>
              </a:rPr>
              <a:t>rif.</a:t>
            </a:r>
            <a:r>
              <a:rPr lang="it-IT" sz="3600" b="1" cap="small" dirty="0">
                <a:solidFill>
                  <a:srgbClr val="7030A0"/>
                </a:solidFill>
              </a:rPr>
              <a:t> Slide 28) </a:t>
            </a:r>
            <a:endParaRPr lang="it-IT" sz="3600" b="1" dirty="0"/>
          </a:p>
        </p:txBody>
      </p:sp>
      <p:sp>
        <p:nvSpPr>
          <p:cNvPr id="3" name="Segnaposto contenuto 2">
            <a:extLst>
              <a:ext uri="{FF2B5EF4-FFF2-40B4-BE49-F238E27FC236}">
                <a16:creationId xmlns:a16="http://schemas.microsoft.com/office/drawing/2014/main" id="{0D0718C3-7AB9-4319-9DBD-ABB4E3750949}"/>
              </a:ext>
            </a:extLst>
          </p:cNvPr>
          <p:cNvSpPr>
            <a:spLocks noGrp="1"/>
          </p:cNvSpPr>
          <p:nvPr>
            <p:ph idx="1"/>
          </p:nvPr>
        </p:nvSpPr>
        <p:spPr/>
        <p:txBody>
          <a:bodyPr>
            <a:normAutofit/>
          </a:bodyPr>
          <a:lstStyle/>
          <a:p>
            <a:r>
              <a:rPr lang="it-IT" b="1" dirty="0"/>
              <a:t>Le regole fondamentali</a:t>
            </a:r>
            <a:r>
              <a:rPr lang="it-IT" dirty="0"/>
              <a:t>:</a:t>
            </a:r>
          </a:p>
          <a:p>
            <a:pPr marL="342900" lvl="0" indent="-342900">
              <a:buAutoNum type="arabicParenR"/>
            </a:pPr>
            <a:r>
              <a:rPr lang="it-IT" dirty="0">
                <a:solidFill>
                  <a:srgbClr val="0070C0"/>
                </a:solidFill>
              </a:rPr>
              <a:t>Convertibilità delle valute </a:t>
            </a:r>
            <a:r>
              <a:rPr lang="it-IT" dirty="0"/>
              <a:t>(per «lubrificare» gli scambi internazionali)</a:t>
            </a:r>
          </a:p>
          <a:p>
            <a:pPr marL="342900" lvl="0" indent="-342900">
              <a:buAutoNum type="arabicParenR"/>
            </a:pPr>
            <a:r>
              <a:rPr lang="it-IT" dirty="0"/>
              <a:t>Proprietà del </a:t>
            </a:r>
            <a:r>
              <a:rPr lang="it-IT" dirty="0">
                <a:solidFill>
                  <a:srgbClr val="0070C0"/>
                </a:solidFill>
              </a:rPr>
              <a:t>regime di cambio</a:t>
            </a:r>
            <a:r>
              <a:rPr lang="it-IT" dirty="0"/>
              <a:t>.  </a:t>
            </a:r>
          </a:p>
          <a:p>
            <a:pPr marL="342900" lvl="0" indent="-342900">
              <a:buAutoNum type="arabicParenR"/>
            </a:pPr>
            <a:r>
              <a:rPr lang="it-IT" dirty="0">
                <a:solidFill>
                  <a:srgbClr val="0070C0"/>
                </a:solidFill>
              </a:rPr>
              <a:t>Criteri</a:t>
            </a:r>
            <a:r>
              <a:rPr lang="it-IT" dirty="0"/>
              <a:t> per l’aggiustamento delle </a:t>
            </a:r>
            <a:r>
              <a:rPr lang="it-IT" dirty="0">
                <a:solidFill>
                  <a:srgbClr val="0070C0"/>
                </a:solidFill>
              </a:rPr>
              <a:t>bilance dei pagamenti</a:t>
            </a:r>
            <a:r>
              <a:rPr lang="it-IT" dirty="0"/>
              <a:t>. </a:t>
            </a:r>
          </a:p>
          <a:p>
            <a:pPr marL="342900" lvl="0" indent="-342900">
              <a:buAutoNum type="arabicParenR"/>
            </a:pPr>
            <a:r>
              <a:rPr lang="it-IT" dirty="0"/>
              <a:t>Provvista di </a:t>
            </a:r>
            <a:r>
              <a:rPr lang="it-IT" dirty="0">
                <a:solidFill>
                  <a:srgbClr val="0070C0"/>
                </a:solidFill>
              </a:rPr>
              <a:t>riserve internazionali</a:t>
            </a:r>
          </a:p>
          <a:p>
            <a:pPr marL="342900" lvl="0" indent="-342900">
              <a:buAutoNum type="arabicParenR"/>
            </a:pPr>
            <a:r>
              <a:rPr lang="it-IT" dirty="0">
                <a:solidFill>
                  <a:srgbClr val="0070C0"/>
                </a:solidFill>
              </a:rPr>
              <a:t>Gestione e controllo del sistema</a:t>
            </a:r>
            <a:r>
              <a:rPr lang="it-IT" dirty="0"/>
              <a:t>.</a:t>
            </a:r>
          </a:p>
          <a:p>
            <a:r>
              <a:rPr lang="it-IT" dirty="0"/>
              <a:t>A BW si accetta il principio della </a:t>
            </a:r>
            <a:r>
              <a:rPr lang="it-IT" dirty="0">
                <a:solidFill>
                  <a:srgbClr val="FF0000"/>
                </a:solidFill>
              </a:rPr>
              <a:t>convertibilità</a:t>
            </a:r>
            <a:r>
              <a:rPr lang="it-IT" dirty="0"/>
              <a:t> delle valute per </a:t>
            </a:r>
            <a:r>
              <a:rPr lang="it-IT" u="sng" dirty="0"/>
              <a:t>i saldi di conto corrente della bilancia dei pagamenti</a:t>
            </a:r>
            <a:r>
              <a:rPr lang="it-IT" dirty="0"/>
              <a:t> </a:t>
            </a:r>
            <a:r>
              <a:rPr lang="it-IT" dirty="0">
                <a:solidFill>
                  <a:srgbClr val="FF0000"/>
                </a:solidFill>
              </a:rPr>
              <a:t>ma non per i saldi del </a:t>
            </a:r>
            <a:r>
              <a:rPr lang="it-IT" b="1" dirty="0">
                <a:solidFill>
                  <a:srgbClr val="FF0000"/>
                </a:solidFill>
              </a:rPr>
              <a:t>conto finanziario</a:t>
            </a:r>
          </a:p>
          <a:p>
            <a:endParaRPr lang="it-IT" dirty="0"/>
          </a:p>
        </p:txBody>
      </p:sp>
      <p:sp>
        <p:nvSpPr>
          <p:cNvPr id="4" name="Segnaposto numero diapositiva 3">
            <a:extLst>
              <a:ext uri="{FF2B5EF4-FFF2-40B4-BE49-F238E27FC236}">
                <a16:creationId xmlns:a16="http://schemas.microsoft.com/office/drawing/2014/main" id="{DFFBD1E1-D367-435D-BE06-F40160B4CA3F}"/>
              </a:ext>
            </a:extLst>
          </p:cNvPr>
          <p:cNvSpPr>
            <a:spLocks noGrp="1"/>
          </p:cNvSpPr>
          <p:nvPr>
            <p:ph type="sldNum" sz="quarter" idx="12"/>
          </p:nvPr>
        </p:nvSpPr>
        <p:spPr/>
        <p:txBody>
          <a:bodyPr/>
          <a:lstStyle/>
          <a:p>
            <a:fld id="{5BE346A1-DB03-4F8F-90BA-1CC82BDA6D99}" type="slidenum">
              <a:rPr lang="it-IT" smtClean="0"/>
              <a:t>54</a:t>
            </a:fld>
            <a:endParaRPr lang="it-IT"/>
          </a:p>
        </p:txBody>
      </p:sp>
    </p:spTree>
    <p:extLst>
      <p:ext uri="{BB962C8B-B14F-4D97-AF65-F5344CB8AC3E}">
        <p14:creationId xmlns:p14="http://schemas.microsoft.com/office/powerpoint/2010/main" val="8938689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A9F17110-F91F-6C47-A4A1-45024A1CCC32}"/>
              </a:ext>
            </a:extLst>
          </p:cNvPr>
          <p:cNvSpPr txBox="1"/>
          <p:nvPr/>
        </p:nvSpPr>
        <p:spPr>
          <a:xfrm>
            <a:off x="284205" y="333632"/>
            <a:ext cx="10349635" cy="400110"/>
          </a:xfrm>
          <a:prstGeom prst="rect">
            <a:avLst/>
          </a:prstGeom>
          <a:noFill/>
        </p:spPr>
        <p:txBody>
          <a:bodyPr wrap="square" rtlCol="0">
            <a:spAutoFit/>
          </a:bodyPr>
          <a:lstStyle/>
          <a:p>
            <a:r>
              <a:rPr lang="it-IT" sz="2000" b="1" cap="small" dirty="0">
                <a:solidFill>
                  <a:srgbClr val="7030A0"/>
                </a:solidFill>
              </a:rPr>
              <a:t>1) Ragioni per la convertibilità in regime di cambi fissi (ma aggiustabili)</a:t>
            </a:r>
          </a:p>
        </p:txBody>
      </p:sp>
      <p:sp>
        <p:nvSpPr>
          <p:cNvPr id="3" name="CasellaDiTesto 2">
            <a:extLst>
              <a:ext uri="{FF2B5EF4-FFF2-40B4-BE49-F238E27FC236}">
                <a16:creationId xmlns:a16="http://schemas.microsoft.com/office/drawing/2014/main" id="{D0607CB9-4F69-8D46-B622-C3FD93F2B36B}"/>
              </a:ext>
            </a:extLst>
          </p:cNvPr>
          <p:cNvSpPr txBox="1"/>
          <p:nvPr/>
        </p:nvSpPr>
        <p:spPr>
          <a:xfrm>
            <a:off x="284206" y="827903"/>
            <a:ext cx="10663880" cy="2585323"/>
          </a:xfrm>
          <a:prstGeom prst="rect">
            <a:avLst/>
          </a:prstGeom>
          <a:noFill/>
        </p:spPr>
        <p:txBody>
          <a:bodyPr wrap="square" rtlCol="0">
            <a:spAutoFit/>
          </a:bodyPr>
          <a:lstStyle/>
          <a:p>
            <a:pPr marL="342900" indent="-342900">
              <a:buAutoNum type="arabicParenR"/>
            </a:pPr>
            <a:r>
              <a:rPr lang="it-IT" u="sng" dirty="0"/>
              <a:t>Favorire gli scambi </a:t>
            </a:r>
            <a:r>
              <a:rPr lang="it-IT" dirty="0"/>
              <a:t>internazionali</a:t>
            </a:r>
          </a:p>
          <a:p>
            <a:pPr marL="342900" indent="-342900">
              <a:buAutoNum type="arabicParenR"/>
            </a:pPr>
            <a:r>
              <a:rPr lang="it-IT" u="sng" dirty="0"/>
              <a:t>Reputazione</a:t>
            </a:r>
            <a:r>
              <a:rPr lang="it-IT" dirty="0"/>
              <a:t>: si riteneva che la svalutazione della valuta nazionale arrecasse un danno d’immagine al  paese</a:t>
            </a:r>
          </a:p>
          <a:p>
            <a:pPr marL="342900" indent="-342900">
              <a:buAutoNum type="arabicParenR"/>
            </a:pPr>
            <a:r>
              <a:rPr lang="it-IT" dirty="0"/>
              <a:t>La preoccupazione che la possibilità di svalutazioni innescasse </a:t>
            </a:r>
            <a:r>
              <a:rPr lang="it-IT" u="sng" dirty="0"/>
              <a:t>movimenti speculativi </a:t>
            </a:r>
            <a:r>
              <a:rPr lang="it-IT" dirty="0"/>
              <a:t>“</a:t>
            </a:r>
            <a:r>
              <a:rPr lang="it-IT" dirty="0" err="1"/>
              <a:t>autoavverantisi</a:t>
            </a:r>
            <a:r>
              <a:rPr lang="it-IT" dirty="0"/>
              <a:t>”</a:t>
            </a:r>
          </a:p>
          <a:p>
            <a:pPr marL="342900" indent="-342900">
              <a:buAutoNum type="arabicParenR"/>
            </a:pPr>
            <a:r>
              <a:rPr lang="it-IT" u="sng" dirty="0"/>
              <a:t>Rischio di rappresaglie</a:t>
            </a:r>
          </a:p>
          <a:p>
            <a:pPr marL="342900" indent="-342900">
              <a:buAutoNum type="arabicParenR"/>
            </a:pPr>
            <a:r>
              <a:rPr lang="it-IT" u="sng" dirty="0"/>
              <a:t>Effetto sulle ragioni di scambio</a:t>
            </a:r>
            <a:r>
              <a:rPr lang="it-IT" dirty="0"/>
              <a:t>: il peggioramento delle ragioni di scambio poteva avere effetti negativi  sulla bilancia commerciale, almeno nel breve periodo (</a:t>
            </a:r>
            <a:r>
              <a:rPr lang="it-IT" b="1" dirty="0"/>
              <a:t>effetto J</a:t>
            </a:r>
            <a:r>
              <a:rPr lang="it-IT" dirty="0"/>
              <a:t>, pessimismo circa rilevanti effetti  superabili da aggiustamenti dei tassi di cambio)</a:t>
            </a:r>
          </a:p>
          <a:p>
            <a:pPr marL="342900" indent="-342900">
              <a:buAutoNum type="arabicParenR"/>
            </a:pPr>
            <a:r>
              <a:rPr lang="it-IT" dirty="0"/>
              <a:t>Timore che le </a:t>
            </a:r>
            <a:r>
              <a:rPr lang="it-IT" u="sng" dirty="0"/>
              <a:t>conseguenze inflazionistiche della svalutazione</a:t>
            </a:r>
            <a:r>
              <a:rPr lang="it-IT" dirty="0"/>
              <a:t> avrebbero provocato quelle stesse politiche restrittive che la svalutazione era chiamata ad evitare.</a:t>
            </a:r>
          </a:p>
        </p:txBody>
      </p:sp>
      <p:sp>
        <p:nvSpPr>
          <p:cNvPr id="4" name="CasellaDiTesto 3">
            <a:extLst>
              <a:ext uri="{FF2B5EF4-FFF2-40B4-BE49-F238E27FC236}">
                <a16:creationId xmlns:a16="http://schemas.microsoft.com/office/drawing/2014/main" id="{E0A17DFB-54C9-8746-B875-0537CF8E0E16}"/>
              </a:ext>
            </a:extLst>
          </p:cNvPr>
          <p:cNvSpPr txBox="1"/>
          <p:nvPr/>
        </p:nvSpPr>
        <p:spPr>
          <a:xfrm>
            <a:off x="522119" y="3507387"/>
            <a:ext cx="7722973" cy="923330"/>
          </a:xfrm>
          <a:prstGeom prst="rect">
            <a:avLst/>
          </a:prstGeom>
          <a:noFill/>
        </p:spPr>
        <p:txBody>
          <a:bodyPr wrap="square" rtlCol="0">
            <a:spAutoFit/>
          </a:bodyPr>
          <a:lstStyle/>
          <a:p>
            <a:r>
              <a:rPr lang="it-IT" b="1" dirty="0"/>
              <a:t>Il sistema richiede</a:t>
            </a:r>
          </a:p>
          <a:p>
            <a:pPr marL="342900" indent="-342900">
              <a:buAutoNum type="alphaLcParenR"/>
            </a:pPr>
            <a:r>
              <a:rPr lang="it-IT" dirty="0"/>
              <a:t>Strumenti per la </a:t>
            </a:r>
            <a:r>
              <a:rPr lang="it-IT" dirty="0">
                <a:solidFill>
                  <a:srgbClr val="FF0000"/>
                </a:solidFill>
              </a:rPr>
              <a:t>difesa</a:t>
            </a:r>
            <a:r>
              <a:rPr lang="it-IT" dirty="0"/>
              <a:t> della </a:t>
            </a:r>
            <a:r>
              <a:rPr lang="it-IT" dirty="0">
                <a:solidFill>
                  <a:srgbClr val="FF0000"/>
                </a:solidFill>
              </a:rPr>
              <a:t>parità</a:t>
            </a:r>
          </a:p>
          <a:p>
            <a:pPr marL="342900" indent="-342900">
              <a:buAutoNum type="alphaLcParenR"/>
            </a:pPr>
            <a:r>
              <a:rPr lang="it-IT" dirty="0"/>
              <a:t>Strumenti per </a:t>
            </a:r>
            <a:r>
              <a:rPr lang="it-IT" dirty="0">
                <a:solidFill>
                  <a:srgbClr val="FF0000"/>
                </a:solidFill>
              </a:rPr>
              <a:t>modificare</a:t>
            </a:r>
            <a:r>
              <a:rPr lang="it-IT" dirty="0"/>
              <a:t> la parità</a:t>
            </a:r>
          </a:p>
        </p:txBody>
      </p:sp>
      <p:sp>
        <p:nvSpPr>
          <p:cNvPr id="5" name="CasellaDiTesto 4">
            <a:extLst>
              <a:ext uri="{FF2B5EF4-FFF2-40B4-BE49-F238E27FC236}">
                <a16:creationId xmlns:a16="http://schemas.microsoft.com/office/drawing/2014/main" id="{67C81858-8B42-2444-B67B-33A450270CCC}"/>
              </a:ext>
            </a:extLst>
          </p:cNvPr>
          <p:cNvSpPr txBox="1"/>
          <p:nvPr/>
        </p:nvSpPr>
        <p:spPr>
          <a:xfrm>
            <a:off x="469557" y="4758691"/>
            <a:ext cx="10478529" cy="1477328"/>
          </a:xfrm>
          <a:prstGeom prst="rect">
            <a:avLst/>
          </a:prstGeom>
          <a:noFill/>
        </p:spPr>
        <p:txBody>
          <a:bodyPr wrap="square" rtlCol="0">
            <a:spAutoFit/>
          </a:bodyPr>
          <a:lstStyle/>
          <a:p>
            <a:r>
              <a:rPr lang="it-IT" dirty="0"/>
              <a:t>Il regime di </a:t>
            </a:r>
            <a:r>
              <a:rPr lang="it-IT" b="1" dirty="0"/>
              <a:t>BW </a:t>
            </a:r>
            <a:r>
              <a:rPr lang="it-IT" dirty="0"/>
              <a:t>ammette che </a:t>
            </a:r>
            <a:r>
              <a:rPr lang="it-IT" u="sng" dirty="0"/>
              <a:t>il cambio possa essere modificato in presenza di uno “squilibrio fondamentale” </a:t>
            </a:r>
            <a:r>
              <a:rPr lang="it-IT" dirty="0">
                <a:solidFill>
                  <a:srgbClr val="FF0000"/>
                </a:solidFill>
              </a:rPr>
              <a:t>ma che cosa debba intendersi per squilibrio fondamentale non fu chiarito né a BW né dopo</a:t>
            </a:r>
            <a:r>
              <a:rPr lang="it-IT" dirty="0"/>
              <a:t>.</a:t>
            </a:r>
          </a:p>
          <a:p>
            <a:r>
              <a:rPr lang="it-IT" dirty="0"/>
              <a:t>Nei primi anni ‘50 i cambi furono modificati per lo più verso il basso rispetto al dollaro, anche per favorire le esportazioni europee verso gli USA, negli anni ‘60 la fissità dei cambi era vista come un dogma </a:t>
            </a:r>
            <a:r>
              <a:rPr lang="it-IT" dirty="0">
                <a:sym typeface="Wingdings" pitchFamily="2" charset="2"/>
              </a:rPr>
              <a:t> il sistema crolla nel 1971 dando avvio ad una fase generale di cambi flessibili</a:t>
            </a:r>
            <a:endParaRPr lang="it-IT" dirty="0"/>
          </a:p>
        </p:txBody>
      </p:sp>
      <p:sp>
        <p:nvSpPr>
          <p:cNvPr id="6" name="Segnaposto numero diapositiva 5">
            <a:extLst>
              <a:ext uri="{FF2B5EF4-FFF2-40B4-BE49-F238E27FC236}">
                <a16:creationId xmlns:a16="http://schemas.microsoft.com/office/drawing/2014/main" id="{C8B4FF34-47F3-4169-90D8-00F0EDF6829F}"/>
              </a:ext>
            </a:extLst>
          </p:cNvPr>
          <p:cNvSpPr>
            <a:spLocks noGrp="1"/>
          </p:cNvSpPr>
          <p:nvPr>
            <p:ph type="sldNum" sz="quarter" idx="12"/>
          </p:nvPr>
        </p:nvSpPr>
        <p:spPr/>
        <p:txBody>
          <a:bodyPr/>
          <a:lstStyle/>
          <a:p>
            <a:fld id="{5BE346A1-DB03-4F8F-90BA-1CC82BDA6D99}" type="slidenum">
              <a:rPr lang="it-IT" smtClean="0"/>
              <a:t>55</a:t>
            </a:fld>
            <a:endParaRPr lang="it-IT"/>
          </a:p>
        </p:txBody>
      </p:sp>
    </p:spTree>
    <p:extLst>
      <p:ext uri="{BB962C8B-B14F-4D97-AF65-F5344CB8AC3E}">
        <p14:creationId xmlns:p14="http://schemas.microsoft.com/office/powerpoint/2010/main" val="349383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12"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down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846C90F6-BDCF-2A48-B530-C71D786121E4}"/>
              </a:ext>
            </a:extLst>
          </p:cNvPr>
          <p:cNvPicPr>
            <a:picLocks noChangeAspect="1"/>
          </p:cNvPicPr>
          <p:nvPr/>
        </p:nvPicPr>
        <p:blipFill>
          <a:blip r:embed="rId2"/>
          <a:stretch>
            <a:fillRect/>
          </a:stretch>
        </p:blipFill>
        <p:spPr>
          <a:xfrm>
            <a:off x="2385410" y="2498725"/>
            <a:ext cx="9665836" cy="4222750"/>
          </a:xfrm>
          <a:prstGeom prst="rect">
            <a:avLst/>
          </a:prstGeom>
        </p:spPr>
      </p:pic>
      <p:pic>
        <p:nvPicPr>
          <p:cNvPr id="4" name="Immagine 3">
            <a:extLst>
              <a:ext uri="{FF2B5EF4-FFF2-40B4-BE49-F238E27FC236}">
                <a16:creationId xmlns:a16="http://schemas.microsoft.com/office/drawing/2014/main" id="{18D119EE-2A38-BA48-8794-604E8968C2F8}"/>
              </a:ext>
            </a:extLst>
          </p:cNvPr>
          <p:cNvPicPr>
            <a:picLocks noChangeAspect="1"/>
          </p:cNvPicPr>
          <p:nvPr/>
        </p:nvPicPr>
        <p:blipFill>
          <a:blip r:embed="rId3"/>
          <a:stretch>
            <a:fillRect/>
          </a:stretch>
        </p:blipFill>
        <p:spPr>
          <a:xfrm>
            <a:off x="4134508" y="4445000"/>
            <a:ext cx="1676400" cy="2413000"/>
          </a:xfrm>
          <a:prstGeom prst="rect">
            <a:avLst/>
          </a:prstGeom>
        </p:spPr>
      </p:pic>
      <p:sp>
        <p:nvSpPr>
          <p:cNvPr id="5" name="Titolo 4">
            <a:extLst>
              <a:ext uri="{FF2B5EF4-FFF2-40B4-BE49-F238E27FC236}">
                <a16:creationId xmlns:a16="http://schemas.microsoft.com/office/drawing/2014/main" id="{F46E02E7-4D88-43BB-A088-CC6D7B05FF5F}"/>
              </a:ext>
            </a:extLst>
          </p:cNvPr>
          <p:cNvSpPr>
            <a:spLocks noGrp="1"/>
          </p:cNvSpPr>
          <p:nvPr>
            <p:ph type="title"/>
          </p:nvPr>
        </p:nvSpPr>
        <p:spPr/>
        <p:txBody>
          <a:bodyPr/>
          <a:lstStyle/>
          <a:p>
            <a:r>
              <a:rPr lang="it-IT" dirty="0"/>
              <a:t>E per l’Italia questo ha portato a continui aumenti del tasso di cambio</a:t>
            </a:r>
          </a:p>
        </p:txBody>
      </p:sp>
      <p:sp>
        <p:nvSpPr>
          <p:cNvPr id="3" name="Segnaposto numero diapositiva 2">
            <a:extLst>
              <a:ext uri="{FF2B5EF4-FFF2-40B4-BE49-F238E27FC236}">
                <a16:creationId xmlns:a16="http://schemas.microsoft.com/office/drawing/2014/main" id="{709FF01D-99E7-494C-B6A7-C25EB20AC7E2}"/>
              </a:ext>
            </a:extLst>
          </p:cNvPr>
          <p:cNvSpPr>
            <a:spLocks noGrp="1"/>
          </p:cNvSpPr>
          <p:nvPr>
            <p:ph type="sldNum" sz="quarter" idx="12"/>
          </p:nvPr>
        </p:nvSpPr>
        <p:spPr/>
        <p:txBody>
          <a:bodyPr/>
          <a:lstStyle/>
          <a:p>
            <a:fld id="{5BE346A1-DB03-4F8F-90BA-1CC82BDA6D99}" type="slidenum">
              <a:rPr lang="it-IT" smtClean="0"/>
              <a:t>56</a:t>
            </a:fld>
            <a:endParaRPr lang="it-IT"/>
          </a:p>
        </p:txBody>
      </p:sp>
    </p:spTree>
    <p:extLst>
      <p:ext uri="{BB962C8B-B14F-4D97-AF65-F5344CB8AC3E}">
        <p14:creationId xmlns:p14="http://schemas.microsoft.com/office/powerpoint/2010/main" val="311945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C86DBC-E678-41EA-B1D5-FB6E69449736}"/>
              </a:ext>
            </a:extLst>
          </p:cNvPr>
          <p:cNvSpPr>
            <a:spLocks noGrp="1"/>
          </p:cNvSpPr>
          <p:nvPr>
            <p:ph type="title"/>
          </p:nvPr>
        </p:nvSpPr>
        <p:spPr>
          <a:xfrm>
            <a:off x="779079" y="81777"/>
            <a:ext cx="10515600" cy="1325563"/>
          </a:xfrm>
        </p:spPr>
        <p:txBody>
          <a:bodyPr/>
          <a:lstStyle/>
          <a:p>
            <a:r>
              <a:rPr lang="it-IT" dirty="0"/>
              <a:t>Le politiche attive di riequilibrio della </a:t>
            </a:r>
            <a:r>
              <a:rPr lang="it-IT" dirty="0" err="1"/>
              <a:t>BdP</a:t>
            </a:r>
            <a:endParaRPr lang="it-IT" dirty="0"/>
          </a:p>
        </p:txBody>
      </p:sp>
      <p:sp>
        <p:nvSpPr>
          <p:cNvPr id="4" name="Segnaposto numero diapositiva 3">
            <a:extLst>
              <a:ext uri="{FF2B5EF4-FFF2-40B4-BE49-F238E27FC236}">
                <a16:creationId xmlns:a16="http://schemas.microsoft.com/office/drawing/2014/main" id="{9DA20A83-ED80-4D32-AEAD-FD045C617462}"/>
              </a:ext>
            </a:extLst>
          </p:cNvPr>
          <p:cNvSpPr>
            <a:spLocks noGrp="1"/>
          </p:cNvSpPr>
          <p:nvPr>
            <p:ph type="sldNum" sz="quarter" idx="12"/>
          </p:nvPr>
        </p:nvSpPr>
        <p:spPr/>
        <p:txBody>
          <a:bodyPr/>
          <a:lstStyle/>
          <a:p>
            <a:fld id="{5BE346A1-DB03-4F8F-90BA-1CC82BDA6D99}" type="slidenum">
              <a:rPr lang="it-IT" smtClean="0"/>
              <a:t>57</a:t>
            </a:fld>
            <a:endParaRPr lang="it-IT"/>
          </a:p>
        </p:txBody>
      </p:sp>
      <p:grpSp>
        <p:nvGrpSpPr>
          <p:cNvPr id="20" name="Gruppo 19">
            <a:extLst>
              <a:ext uri="{FF2B5EF4-FFF2-40B4-BE49-F238E27FC236}">
                <a16:creationId xmlns:a16="http://schemas.microsoft.com/office/drawing/2014/main" id="{5E7F78D1-0408-4CA2-BFFC-C16EA20F47AF}"/>
              </a:ext>
            </a:extLst>
          </p:cNvPr>
          <p:cNvGrpSpPr/>
          <p:nvPr/>
        </p:nvGrpSpPr>
        <p:grpSpPr>
          <a:xfrm>
            <a:off x="960582" y="1190853"/>
            <a:ext cx="9389480" cy="1504026"/>
            <a:chOff x="964523" y="1746587"/>
            <a:chExt cx="9389480" cy="1504026"/>
          </a:xfrm>
        </p:grpSpPr>
        <p:sp>
          <p:nvSpPr>
            <p:cNvPr id="5" name="CasellaDiTesto 4">
              <a:extLst>
                <a:ext uri="{FF2B5EF4-FFF2-40B4-BE49-F238E27FC236}">
                  <a16:creationId xmlns:a16="http://schemas.microsoft.com/office/drawing/2014/main" id="{9A8625A7-AD1E-43AE-A09C-CA556339C177}"/>
                </a:ext>
              </a:extLst>
            </p:cNvPr>
            <p:cNvSpPr txBox="1"/>
            <p:nvPr/>
          </p:nvSpPr>
          <p:spPr>
            <a:xfrm>
              <a:off x="1011291" y="1788752"/>
              <a:ext cx="2226879" cy="461665"/>
            </a:xfrm>
            <a:prstGeom prst="rect">
              <a:avLst/>
            </a:prstGeom>
            <a:noFill/>
            <a:ln>
              <a:solidFill>
                <a:srgbClr val="FF0000"/>
              </a:solidFill>
            </a:ln>
          </p:spPr>
          <p:txBody>
            <a:bodyPr wrap="square" rtlCol="0">
              <a:spAutoFit/>
            </a:bodyPr>
            <a:lstStyle/>
            <a:p>
              <a:r>
                <a:rPr lang="it-IT" sz="2400" dirty="0"/>
                <a:t>Deficit della </a:t>
              </a:r>
              <a:r>
                <a:rPr lang="it-IT" sz="2400" dirty="0" err="1"/>
                <a:t>BdP</a:t>
              </a:r>
              <a:endParaRPr lang="it-IT" sz="2400" dirty="0"/>
            </a:p>
          </p:txBody>
        </p:sp>
        <p:sp>
          <p:nvSpPr>
            <p:cNvPr id="6" name="CasellaDiTesto 5">
              <a:extLst>
                <a:ext uri="{FF2B5EF4-FFF2-40B4-BE49-F238E27FC236}">
                  <a16:creationId xmlns:a16="http://schemas.microsoft.com/office/drawing/2014/main" id="{C07CB4E7-A2E7-4C00-AA4E-AE8BD9E7457E}"/>
                </a:ext>
              </a:extLst>
            </p:cNvPr>
            <p:cNvSpPr txBox="1"/>
            <p:nvPr/>
          </p:nvSpPr>
          <p:spPr>
            <a:xfrm>
              <a:off x="964523" y="2788947"/>
              <a:ext cx="2292697" cy="430887"/>
            </a:xfrm>
            <a:prstGeom prst="rect">
              <a:avLst/>
            </a:prstGeom>
            <a:noFill/>
            <a:ln>
              <a:solidFill>
                <a:srgbClr val="FF0000"/>
              </a:solidFill>
            </a:ln>
          </p:spPr>
          <p:txBody>
            <a:bodyPr wrap="square" rtlCol="0">
              <a:spAutoFit/>
            </a:bodyPr>
            <a:lstStyle/>
            <a:p>
              <a:r>
                <a:rPr lang="it-IT" sz="2200" dirty="0"/>
                <a:t>Surplus della </a:t>
              </a:r>
              <a:r>
                <a:rPr lang="it-IT" sz="2200" dirty="0" err="1"/>
                <a:t>BdP</a:t>
              </a:r>
              <a:endParaRPr lang="it-IT" sz="2200" dirty="0"/>
            </a:p>
          </p:txBody>
        </p:sp>
        <p:sp>
          <p:nvSpPr>
            <p:cNvPr id="7" name="CasellaDiTesto 6">
              <a:extLst>
                <a:ext uri="{FF2B5EF4-FFF2-40B4-BE49-F238E27FC236}">
                  <a16:creationId xmlns:a16="http://schemas.microsoft.com/office/drawing/2014/main" id="{8716E6AC-A208-4F28-AEC0-23B8E708B3B4}"/>
                </a:ext>
              </a:extLst>
            </p:cNvPr>
            <p:cNvSpPr txBox="1"/>
            <p:nvPr/>
          </p:nvSpPr>
          <p:spPr>
            <a:xfrm>
              <a:off x="3944006" y="1746587"/>
              <a:ext cx="3572204" cy="461665"/>
            </a:xfrm>
            <a:prstGeom prst="rect">
              <a:avLst/>
            </a:prstGeom>
            <a:noFill/>
            <a:ln>
              <a:solidFill>
                <a:srgbClr val="FF0000"/>
              </a:solidFill>
            </a:ln>
          </p:spPr>
          <p:txBody>
            <a:bodyPr wrap="square" rtlCol="0">
              <a:spAutoFit/>
            </a:bodyPr>
            <a:lstStyle/>
            <a:p>
              <a:r>
                <a:rPr lang="it-IT" sz="2400" dirty="0"/>
                <a:t>Importazioni&gt; Esportazioni</a:t>
              </a:r>
            </a:p>
          </p:txBody>
        </p:sp>
        <p:sp>
          <p:nvSpPr>
            <p:cNvPr id="8" name="CasellaDiTesto 7">
              <a:extLst>
                <a:ext uri="{FF2B5EF4-FFF2-40B4-BE49-F238E27FC236}">
                  <a16:creationId xmlns:a16="http://schemas.microsoft.com/office/drawing/2014/main" id="{552AA2B0-D8E8-4644-B312-A765C3E4C9E2}"/>
                </a:ext>
              </a:extLst>
            </p:cNvPr>
            <p:cNvSpPr txBox="1"/>
            <p:nvPr/>
          </p:nvSpPr>
          <p:spPr>
            <a:xfrm>
              <a:off x="3944006" y="2788948"/>
              <a:ext cx="3572204" cy="461665"/>
            </a:xfrm>
            <a:prstGeom prst="rect">
              <a:avLst/>
            </a:prstGeom>
            <a:noFill/>
            <a:ln>
              <a:solidFill>
                <a:srgbClr val="FF0000"/>
              </a:solidFill>
            </a:ln>
          </p:spPr>
          <p:txBody>
            <a:bodyPr wrap="square" rtlCol="0">
              <a:spAutoFit/>
            </a:bodyPr>
            <a:lstStyle/>
            <a:p>
              <a:r>
                <a:rPr lang="it-IT" sz="2400" dirty="0"/>
                <a:t>Importazioni&lt; Esportazioni</a:t>
              </a:r>
            </a:p>
          </p:txBody>
        </p:sp>
        <p:sp>
          <p:nvSpPr>
            <p:cNvPr id="9" name="CasellaDiTesto 8">
              <a:extLst>
                <a:ext uri="{FF2B5EF4-FFF2-40B4-BE49-F238E27FC236}">
                  <a16:creationId xmlns:a16="http://schemas.microsoft.com/office/drawing/2014/main" id="{B79AF23F-20CC-41AB-86A5-B7F913A85664}"/>
                </a:ext>
              </a:extLst>
            </p:cNvPr>
            <p:cNvSpPr txBox="1"/>
            <p:nvPr/>
          </p:nvSpPr>
          <p:spPr>
            <a:xfrm>
              <a:off x="8455572" y="1754503"/>
              <a:ext cx="1855076" cy="461665"/>
            </a:xfrm>
            <a:prstGeom prst="rect">
              <a:avLst/>
            </a:prstGeom>
            <a:noFill/>
            <a:ln>
              <a:solidFill>
                <a:srgbClr val="FF0000"/>
              </a:solidFill>
            </a:ln>
          </p:spPr>
          <p:txBody>
            <a:bodyPr wrap="square" rtlCol="0">
              <a:spAutoFit/>
            </a:bodyPr>
            <a:lstStyle/>
            <a:p>
              <a:r>
                <a:rPr lang="it-IT" sz="2400" dirty="0"/>
                <a:t>Svalutazione</a:t>
              </a:r>
            </a:p>
          </p:txBody>
        </p:sp>
        <p:sp>
          <p:nvSpPr>
            <p:cNvPr id="10" name="CasellaDiTesto 9">
              <a:extLst>
                <a:ext uri="{FF2B5EF4-FFF2-40B4-BE49-F238E27FC236}">
                  <a16:creationId xmlns:a16="http://schemas.microsoft.com/office/drawing/2014/main" id="{02DEB9DE-1911-4FC5-8256-94D05347A26E}"/>
                </a:ext>
              </a:extLst>
            </p:cNvPr>
            <p:cNvSpPr txBox="1"/>
            <p:nvPr/>
          </p:nvSpPr>
          <p:spPr>
            <a:xfrm>
              <a:off x="8498927" y="2788947"/>
              <a:ext cx="1855076" cy="461665"/>
            </a:xfrm>
            <a:prstGeom prst="rect">
              <a:avLst/>
            </a:prstGeom>
            <a:noFill/>
            <a:ln>
              <a:solidFill>
                <a:srgbClr val="FF0000"/>
              </a:solidFill>
            </a:ln>
          </p:spPr>
          <p:txBody>
            <a:bodyPr wrap="square" rtlCol="0">
              <a:spAutoFit/>
            </a:bodyPr>
            <a:lstStyle/>
            <a:p>
              <a:r>
                <a:rPr lang="it-IT" sz="2400" dirty="0"/>
                <a:t>Rivalutazione</a:t>
              </a:r>
            </a:p>
          </p:txBody>
        </p:sp>
        <p:cxnSp>
          <p:nvCxnSpPr>
            <p:cNvPr id="12" name="Connettore 2 11">
              <a:extLst>
                <a:ext uri="{FF2B5EF4-FFF2-40B4-BE49-F238E27FC236}">
                  <a16:creationId xmlns:a16="http://schemas.microsoft.com/office/drawing/2014/main" id="{8B30ADC7-474B-4C4F-A04A-79C136D26B2D}"/>
                </a:ext>
              </a:extLst>
            </p:cNvPr>
            <p:cNvCxnSpPr>
              <a:cxnSpLocks/>
            </p:cNvCxnSpPr>
            <p:nvPr/>
          </p:nvCxnSpPr>
          <p:spPr>
            <a:xfrm flipV="1">
              <a:off x="3301560" y="1977418"/>
              <a:ext cx="642446" cy="1"/>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Connettore 2 13">
              <a:extLst>
                <a:ext uri="{FF2B5EF4-FFF2-40B4-BE49-F238E27FC236}">
                  <a16:creationId xmlns:a16="http://schemas.microsoft.com/office/drawing/2014/main" id="{E27B7BD4-1CCB-4899-99F4-5ACE838A10DA}"/>
                </a:ext>
              </a:extLst>
            </p:cNvPr>
            <p:cNvCxnSpPr>
              <a:cxnSpLocks/>
            </p:cNvCxnSpPr>
            <p:nvPr/>
          </p:nvCxnSpPr>
          <p:spPr>
            <a:xfrm flipV="1">
              <a:off x="7682404" y="2019585"/>
              <a:ext cx="642446" cy="1"/>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Connettore 2 14">
              <a:extLst>
                <a:ext uri="{FF2B5EF4-FFF2-40B4-BE49-F238E27FC236}">
                  <a16:creationId xmlns:a16="http://schemas.microsoft.com/office/drawing/2014/main" id="{49DEBBB7-F0FE-4697-979C-6ABBC7B07020}"/>
                </a:ext>
              </a:extLst>
            </p:cNvPr>
            <p:cNvCxnSpPr>
              <a:cxnSpLocks/>
            </p:cNvCxnSpPr>
            <p:nvPr/>
          </p:nvCxnSpPr>
          <p:spPr>
            <a:xfrm flipV="1">
              <a:off x="3257220" y="3019778"/>
              <a:ext cx="642446" cy="1"/>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Connettore 2 15">
              <a:extLst>
                <a:ext uri="{FF2B5EF4-FFF2-40B4-BE49-F238E27FC236}">
                  <a16:creationId xmlns:a16="http://schemas.microsoft.com/office/drawing/2014/main" id="{7F0B7B97-0573-4354-AABC-6AE1D81EF344}"/>
                </a:ext>
              </a:extLst>
            </p:cNvPr>
            <p:cNvCxnSpPr>
              <a:cxnSpLocks/>
            </p:cNvCxnSpPr>
            <p:nvPr/>
          </p:nvCxnSpPr>
          <p:spPr>
            <a:xfrm flipV="1">
              <a:off x="7643647" y="3033708"/>
              <a:ext cx="642446" cy="1"/>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 name="CasellaDiTesto 16">
            <a:extLst>
              <a:ext uri="{FF2B5EF4-FFF2-40B4-BE49-F238E27FC236}">
                <a16:creationId xmlns:a16="http://schemas.microsoft.com/office/drawing/2014/main" id="{CC0A27BE-2CB7-477B-B723-D8D74FB87F50}"/>
              </a:ext>
            </a:extLst>
          </p:cNvPr>
          <p:cNvSpPr txBox="1"/>
          <p:nvPr/>
        </p:nvSpPr>
        <p:spPr>
          <a:xfrm>
            <a:off x="842141" y="2910240"/>
            <a:ext cx="11022226" cy="923330"/>
          </a:xfrm>
          <a:prstGeom prst="rect">
            <a:avLst/>
          </a:prstGeom>
          <a:noFill/>
        </p:spPr>
        <p:txBody>
          <a:bodyPr wrap="square" rtlCol="0">
            <a:spAutoFit/>
          </a:bodyPr>
          <a:lstStyle/>
          <a:p>
            <a:r>
              <a:rPr lang="it-IT" i="1" dirty="0"/>
              <a:t>Il tema dell’aggiustamento esterno presenta due aspetti: </a:t>
            </a:r>
          </a:p>
          <a:p>
            <a:pPr marL="342900" indent="-342900">
              <a:buAutoNum type="arabicParenR"/>
            </a:pPr>
            <a:r>
              <a:rPr lang="it-IT" dirty="0"/>
              <a:t>Quale paese è tenuto ad avviare un processo di aggiustamento della bilancia dei pagamenti</a:t>
            </a:r>
          </a:p>
          <a:p>
            <a:pPr marL="342900" indent="-342900">
              <a:buAutoNum type="arabicParenR"/>
            </a:pPr>
            <a:r>
              <a:rPr lang="it-IT" dirty="0"/>
              <a:t>Quali strumenti dovrebbero essere usati nel caso in cui l’aggiustamento sia giudicato desiderabile.</a:t>
            </a:r>
          </a:p>
        </p:txBody>
      </p:sp>
      <p:sp>
        <p:nvSpPr>
          <p:cNvPr id="18" name="CasellaDiTesto 17">
            <a:extLst>
              <a:ext uri="{FF2B5EF4-FFF2-40B4-BE49-F238E27FC236}">
                <a16:creationId xmlns:a16="http://schemas.microsoft.com/office/drawing/2014/main" id="{34E7D3DB-DBA2-4B4F-A6A0-484DFCD0EF26}"/>
              </a:ext>
            </a:extLst>
          </p:cNvPr>
          <p:cNvSpPr txBox="1"/>
          <p:nvPr/>
        </p:nvSpPr>
        <p:spPr>
          <a:xfrm>
            <a:off x="842141" y="3894095"/>
            <a:ext cx="5708822" cy="923330"/>
          </a:xfrm>
          <a:prstGeom prst="rect">
            <a:avLst/>
          </a:prstGeom>
          <a:noFill/>
        </p:spPr>
        <p:txBody>
          <a:bodyPr wrap="square" rtlCol="0">
            <a:spAutoFit/>
          </a:bodyPr>
          <a:lstStyle/>
          <a:p>
            <a:r>
              <a:rPr lang="it-IT" b="1" dirty="0">
                <a:solidFill>
                  <a:srgbClr val="C00000"/>
                </a:solidFill>
              </a:rPr>
              <a:t>Due «visioni» a </a:t>
            </a:r>
            <a:r>
              <a:rPr lang="it-IT" b="1" dirty="0" err="1">
                <a:solidFill>
                  <a:srgbClr val="C00000"/>
                </a:solidFill>
              </a:rPr>
              <a:t>Bretton</a:t>
            </a:r>
            <a:r>
              <a:rPr lang="it-IT" b="1" dirty="0">
                <a:solidFill>
                  <a:srgbClr val="C00000"/>
                </a:solidFill>
              </a:rPr>
              <a:t> Woods</a:t>
            </a:r>
          </a:p>
          <a:p>
            <a:pPr marL="342900" indent="-342900">
              <a:buAutoNum type="arabicParenR"/>
            </a:pPr>
            <a:r>
              <a:rPr lang="it-IT" dirty="0"/>
              <a:t>«Piano Keynes»</a:t>
            </a:r>
          </a:p>
          <a:p>
            <a:pPr marL="342900" indent="-342900">
              <a:buAutoNum type="arabicParenR"/>
            </a:pPr>
            <a:r>
              <a:rPr lang="it-IT" dirty="0"/>
              <a:t>«Piano White»</a:t>
            </a:r>
          </a:p>
        </p:txBody>
      </p:sp>
      <p:sp>
        <p:nvSpPr>
          <p:cNvPr id="19" name="CasellaDiTesto 18">
            <a:extLst>
              <a:ext uri="{FF2B5EF4-FFF2-40B4-BE49-F238E27FC236}">
                <a16:creationId xmlns:a16="http://schemas.microsoft.com/office/drawing/2014/main" id="{38168F4E-E42C-4424-AEE0-28DC656C1E92}"/>
              </a:ext>
            </a:extLst>
          </p:cNvPr>
          <p:cNvSpPr txBox="1"/>
          <p:nvPr/>
        </p:nvSpPr>
        <p:spPr>
          <a:xfrm>
            <a:off x="786500" y="4773828"/>
            <a:ext cx="9973055" cy="2031325"/>
          </a:xfrm>
          <a:prstGeom prst="rect">
            <a:avLst/>
          </a:prstGeom>
          <a:noFill/>
        </p:spPr>
        <p:txBody>
          <a:bodyPr wrap="square" rtlCol="0">
            <a:spAutoFit/>
          </a:bodyPr>
          <a:lstStyle/>
          <a:p>
            <a:pPr lvl="0"/>
            <a:r>
              <a:rPr lang="it-IT" b="1" dirty="0">
                <a:solidFill>
                  <a:srgbClr val="C00000"/>
                </a:solidFill>
              </a:rPr>
              <a:t>Presupposti della proposta di Keynes</a:t>
            </a:r>
          </a:p>
          <a:p>
            <a:pPr marL="342900" lvl="0" indent="-342900">
              <a:buAutoNum type="arabicParenR"/>
            </a:pPr>
            <a:r>
              <a:rPr lang="it-IT" dirty="0"/>
              <a:t>La stabilità di un sistema monetario internazionale dipende dal fatto che </a:t>
            </a:r>
            <a:r>
              <a:rPr lang="it-IT" u="sng" dirty="0"/>
              <a:t>la valuta di un paese in deficit sia considerata valuta d’investimento</a:t>
            </a:r>
          </a:p>
          <a:p>
            <a:pPr marL="342900" lvl="0" indent="-342900">
              <a:buAutoNum type="arabicParenR"/>
            </a:pPr>
            <a:r>
              <a:rPr lang="it-IT" dirty="0"/>
              <a:t>In linea di principio </a:t>
            </a:r>
            <a:r>
              <a:rPr lang="it-IT" u="sng" dirty="0"/>
              <a:t>i deficit possono essere finanziati dai paesi in surplus</a:t>
            </a:r>
          </a:p>
          <a:p>
            <a:pPr marL="342900" lvl="0" indent="-342900">
              <a:buAutoNum type="arabicParenR"/>
            </a:pPr>
            <a:r>
              <a:rPr lang="it-IT" u="sng" dirty="0"/>
              <a:t>Simmetria tra deficit/surplus</a:t>
            </a:r>
          </a:p>
          <a:p>
            <a:pPr marL="342900" lvl="0" indent="-342900">
              <a:buAutoNum type="arabicParenR"/>
            </a:pPr>
            <a:r>
              <a:rPr lang="it-IT" u="sng" dirty="0"/>
              <a:t>L’aggiustamento asimmetrico</a:t>
            </a:r>
            <a:r>
              <a:rPr lang="it-IT" dirty="0"/>
              <a:t>,  imposto prevalentemente o solo ai paesi in deficit esterno, </a:t>
            </a:r>
            <a:r>
              <a:rPr lang="it-IT" u="sng" dirty="0"/>
              <a:t>genera nel sistema una tendenza deflazionistica</a:t>
            </a:r>
          </a:p>
        </p:txBody>
      </p:sp>
    </p:spTree>
    <p:extLst>
      <p:ext uri="{BB962C8B-B14F-4D97-AF65-F5344CB8AC3E}">
        <p14:creationId xmlns:p14="http://schemas.microsoft.com/office/powerpoint/2010/main" val="104243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12"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downLeft)">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2FC7354A-DB8C-4BD0-BA2C-30ECFEB8A80D}"/>
              </a:ext>
            </a:extLst>
          </p:cNvPr>
          <p:cNvSpPr>
            <a:spLocks noGrp="1"/>
          </p:cNvSpPr>
          <p:nvPr>
            <p:ph type="title"/>
          </p:nvPr>
        </p:nvSpPr>
        <p:spPr/>
        <p:txBody>
          <a:bodyPr/>
          <a:lstStyle/>
          <a:p>
            <a:r>
              <a:rPr lang="it-IT" dirty="0"/>
              <a:t>La gestione degli squilibri esterni</a:t>
            </a:r>
          </a:p>
        </p:txBody>
      </p:sp>
      <p:sp>
        <p:nvSpPr>
          <p:cNvPr id="5" name="Segnaposto testo 4">
            <a:extLst>
              <a:ext uri="{FF2B5EF4-FFF2-40B4-BE49-F238E27FC236}">
                <a16:creationId xmlns:a16="http://schemas.microsoft.com/office/drawing/2014/main" id="{AD94990D-3105-4920-9852-5F3E75B94E42}"/>
              </a:ext>
            </a:extLst>
          </p:cNvPr>
          <p:cNvSpPr>
            <a:spLocks noGrp="1"/>
          </p:cNvSpPr>
          <p:nvPr>
            <p:ph type="body" idx="1"/>
          </p:nvPr>
        </p:nvSpPr>
        <p:spPr/>
        <p:txBody>
          <a:bodyPr/>
          <a:lstStyle/>
          <a:p>
            <a:endParaRPr lang="it-IT"/>
          </a:p>
        </p:txBody>
      </p:sp>
      <p:sp>
        <p:nvSpPr>
          <p:cNvPr id="3" name="Segnaposto numero diapositiva 2">
            <a:extLst>
              <a:ext uri="{FF2B5EF4-FFF2-40B4-BE49-F238E27FC236}">
                <a16:creationId xmlns:a16="http://schemas.microsoft.com/office/drawing/2014/main" id="{C730C1C2-A939-4750-80F2-0DB96D3A733B}"/>
              </a:ext>
            </a:extLst>
          </p:cNvPr>
          <p:cNvSpPr>
            <a:spLocks noGrp="1"/>
          </p:cNvSpPr>
          <p:nvPr>
            <p:ph type="sldNum" sz="quarter" idx="12"/>
          </p:nvPr>
        </p:nvSpPr>
        <p:spPr/>
        <p:txBody>
          <a:bodyPr/>
          <a:lstStyle/>
          <a:p>
            <a:fld id="{5BE346A1-DB03-4F8F-90BA-1CC82BDA6D99}" type="slidenum">
              <a:rPr lang="it-IT" smtClean="0"/>
              <a:t>58</a:t>
            </a:fld>
            <a:endParaRPr lang="it-IT"/>
          </a:p>
        </p:txBody>
      </p:sp>
    </p:spTree>
    <p:extLst>
      <p:ext uri="{BB962C8B-B14F-4D97-AF65-F5344CB8AC3E}">
        <p14:creationId xmlns:p14="http://schemas.microsoft.com/office/powerpoint/2010/main" val="20807867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F91AA5A6-2CC7-4526-9135-FB350DC638CA}"/>
              </a:ext>
            </a:extLst>
          </p:cNvPr>
          <p:cNvSpPr>
            <a:spLocks noGrp="1"/>
          </p:cNvSpPr>
          <p:nvPr>
            <p:ph type="title"/>
          </p:nvPr>
        </p:nvSpPr>
        <p:spPr/>
        <p:txBody>
          <a:bodyPr/>
          <a:lstStyle/>
          <a:p>
            <a:r>
              <a:rPr lang="it-IT" dirty="0"/>
              <a:t>I deficit esterni: un riassunto</a:t>
            </a:r>
          </a:p>
        </p:txBody>
      </p:sp>
      <p:sp>
        <p:nvSpPr>
          <p:cNvPr id="6" name="Segnaposto contenuto 5">
            <a:extLst>
              <a:ext uri="{FF2B5EF4-FFF2-40B4-BE49-F238E27FC236}">
                <a16:creationId xmlns:a16="http://schemas.microsoft.com/office/drawing/2014/main" id="{018AE82F-BBC8-4027-92A2-DA137289F92B}"/>
              </a:ext>
            </a:extLst>
          </p:cNvPr>
          <p:cNvSpPr>
            <a:spLocks noGrp="1"/>
          </p:cNvSpPr>
          <p:nvPr>
            <p:ph idx="1"/>
          </p:nvPr>
        </p:nvSpPr>
        <p:spPr/>
        <p:txBody>
          <a:bodyPr>
            <a:normAutofit fontScale="85000" lnSpcReduction="20000"/>
          </a:bodyPr>
          <a:lstStyle/>
          <a:p>
            <a:r>
              <a:rPr lang="it-IT" dirty="0"/>
              <a:t>Consideriamo un deficit di conto corrente a causa di  import&gt;export: viene finanziato da debiti dei residenti nei confronti dei non residenti e la </a:t>
            </a:r>
            <a:r>
              <a:rPr lang="it-IT" dirty="0" err="1"/>
              <a:t>BdP</a:t>
            </a:r>
            <a:r>
              <a:rPr lang="it-IT" dirty="0"/>
              <a:t> torna in equilibrio: si fa ricorso al risparmio estero per coprire la differenza</a:t>
            </a:r>
          </a:p>
          <a:p>
            <a:r>
              <a:rPr lang="it-IT" dirty="0"/>
              <a:t>E se i non residenti non lo fanno, perché ritengono che le attività su cui investire sono rischiose o hanno rendimenti troppo bassi occorre un intervento che:</a:t>
            </a:r>
          </a:p>
          <a:p>
            <a:pPr marL="914400" lvl="1" indent="-457200">
              <a:buFont typeface="+mj-lt"/>
              <a:buAutoNum type="alphaLcParenR"/>
            </a:pPr>
            <a:r>
              <a:rPr lang="it-IT" dirty="0"/>
              <a:t>Con i cambi flessibili si concretizza in una diminuzione del tasso di cambio</a:t>
            </a:r>
          </a:p>
          <a:p>
            <a:pPr marL="914400" lvl="1" indent="-457200">
              <a:buFont typeface="+mj-lt"/>
              <a:buAutoNum type="alphaLcParenR"/>
            </a:pPr>
            <a:r>
              <a:rPr lang="it-IT" dirty="0"/>
              <a:t>E in presenza di cambi fissi o con l’unione monetaria occorre un intervento della BC per impedire un deprezzamento, vendendo valuta estera e riducendo quindi le riserve ufficiali e contemporaneamente l’offerta di moneta nazionale (sterilizzando il corrispettivo della vendita in due modi: vendendo titoli nazionali o emettendo buoni  nazionali per il corrispettivo della valuta venduta)</a:t>
            </a:r>
          </a:p>
          <a:p>
            <a:r>
              <a:rPr lang="it-IT" dirty="0"/>
              <a:t>Nell’area dell’UME non ci sono gli effetti indicati al punto a) perché gli squilibri si risolvono con un flusso di fondi tra banche centrali.</a:t>
            </a:r>
          </a:p>
          <a:p>
            <a:r>
              <a:rPr lang="it-IT" dirty="0"/>
              <a:t>Ci sono altre problematiche connesse a questi deficit correnti? Vediamo l’interpretazione di Keynes e poi gli equilibri di </a:t>
            </a:r>
            <a:r>
              <a:rPr lang="it-IT" dirty="0" err="1"/>
              <a:t>BdP</a:t>
            </a:r>
            <a:r>
              <a:rPr lang="it-IT" dirty="0"/>
              <a:t> nell’Eurozona</a:t>
            </a:r>
          </a:p>
        </p:txBody>
      </p:sp>
      <p:sp>
        <p:nvSpPr>
          <p:cNvPr id="4" name="Segnaposto numero diapositiva 3">
            <a:extLst>
              <a:ext uri="{FF2B5EF4-FFF2-40B4-BE49-F238E27FC236}">
                <a16:creationId xmlns:a16="http://schemas.microsoft.com/office/drawing/2014/main" id="{9702D373-62B2-47F0-BE1E-6FF4B3809BC0}"/>
              </a:ext>
            </a:extLst>
          </p:cNvPr>
          <p:cNvSpPr>
            <a:spLocks noGrp="1"/>
          </p:cNvSpPr>
          <p:nvPr>
            <p:ph type="sldNum" sz="quarter" idx="12"/>
          </p:nvPr>
        </p:nvSpPr>
        <p:spPr/>
        <p:txBody>
          <a:bodyPr/>
          <a:lstStyle/>
          <a:p>
            <a:fld id="{5BE346A1-DB03-4F8F-90BA-1CC82BDA6D99}" type="slidenum">
              <a:rPr lang="it-IT" smtClean="0"/>
              <a:t>59</a:t>
            </a:fld>
            <a:endParaRPr lang="it-IT"/>
          </a:p>
        </p:txBody>
      </p:sp>
    </p:spTree>
    <p:extLst>
      <p:ext uri="{BB962C8B-B14F-4D97-AF65-F5344CB8AC3E}">
        <p14:creationId xmlns:p14="http://schemas.microsoft.com/office/powerpoint/2010/main" val="2295491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E55A91-746D-413E-958D-375E58A9F476}"/>
              </a:ext>
            </a:extLst>
          </p:cNvPr>
          <p:cNvSpPr>
            <a:spLocks noGrp="1"/>
          </p:cNvSpPr>
          <p:nvPr>
            <p:ph type="title"/>
          </p:nvPr>
        </p:nvSpPr>
        <p:spPr>
          <a:xfrm>
            <a:off x="838200" y="365125"/>
            <a:ext cx="4318221" cy="1325563"/>
          </a:xfrm>
        </p:spPr>
        <p:txBody>
          <a:bodyPr>
            <a:normAutofit fontScale="90000"/>
          </a:bodyPr>
          <a:lstStyle/>
          <a:p>
            <a:r>
              <a:rPr lang="it-IT" dirty="0"/>
              <a:t>Gli stadi e gli strati della globalizzazione</a:t>
            </a:r>
          </a:p>
        </p:txBody>
      </p:sp>
      <p:pic>
        <p:nvPicPr>
          <p:cNvPr id="3" name="Immagine 2">
            <a:extLst>
              <a:ext uri="{FF2B5EF4-FFF2-40B4-BE49-F238E27FC236}">
                <a16:creationId xmlns:a16="http://schemas.microsoft.com/office/drawing/2014/main" id="{BD011321-B8D2-448D-B342-CE22EA9BD876}"/>
              </a:ext>
            </a:extLst>
          </p:cNvPr>
          <p:cNvPicPr>
            <a:picLocks noChangeAspect="1"/>
          </p:cNvPicPr>
          <p:nvPr/>
        </p:nvPicPr>
        <p:blipFill>
          <a:blip r:embed="rId2"/>
          <a:stretch>
            <a:fillRect/>
          </a:stretch>
        </p:blipFill>
        <p:spPr>
          <a:xfrm>
            <a:off x="5156421" y="-20158"/>
            <a:ext cx="6423263" cy="6790939"/>
          </a:xfrm>
          <a:prstGeom prst="rect">
            <a:avLst/>
          </a:prstGeom>
        </p:spPr>
      </p:pic>
      <p:sp>
        <p:nvSpPr>
          <p:cNvPr id="4" name="Rettangolo 3">
            <a:extLst>
              <a:ext uri="{FF2B5EF4-FFF2-40B4-BE49-F238E27FC236}">
                <a16:creationId xmlns:a16="http://schemas.microsoft.com/office/drawing/2014/main" id="{D6F33C5D-CD69-49FE-ABCB-EFA35D17DC67}"/>
              </a:ext>
            </a:extLst>
          </p:cNvPr>
          <p:cNvSpPr/>
          <p:nvPr/>
        </p:nvSpPr>
        <p:spPr>
          <a:xfrm>
            <a:off x="182617" y="2166132"/>
            <a:ext cx="5311666" cy="3539430"/>
          </a:xfrm>
          <a:prstGeom prst="rect">
            <a:avLst/>
          </a:prstGeom>
        </p:spPr>
        <p:txBody>
          <a:bodyPr wrap="square">
            <a:spAutoFit/>
          </a:bodyPr>
          <a:lstStyle/>
          <a:p>
            <a:r>
              <a:rPr lang="it-IT" sz="1600" b="1" u="sng" dirty="0">
                <a:solidFill>
                  <a:srgbClr val="0070C0"/>
                </a:solidFill>
                <a:latin typeface="SegoeUI"/>
              </a:rPr>
              <a:t>I° strato di globalizzazione</a:t>
            </a:r>
          </a:p>
          <a:p>
            <a:r>
              <a:rPr lang="it-IT" sz="1600" dirty="0">
                <a:latin typeface="SegoeUI"/>
              </a:rPr>
              <a:t>Il commercio si realizza tramite </a:t>
            </a:r>
            <a:r>
              <a:rPr lang="it-IT" sz="1600" b="1" dirty="0">
                <a:latin typeface="SegoeUI"/>
              </a:rPr>
              <a:t>pagamenti internazionali</a:t>
            </a:r>
            <a:r>
              <a:rPr lang="it-IT" sz="1600" dirty="0">
                <a:latin typeface="SegoeUI"/>
              </a:rPr>
              <a:t>, che includono quasi sempre </a:t>
            </a:r>
            <a:r>
              <a:rPr lang="it-IT" sz="1600" b="1" dirty="0">
                <a:latin typeface="SegoeUI"/>
              </a:rPr>
              <a:t>contrattazioni valutarie</a:t>
            </a:r>
            <a:r>
              <a:rPr lang="it-IT" sz="1600" dirty="0">
                <a:latin typeface="SegoeUI"/>
              </a:rPr>
              <a:t>. </a:t>
            </a:r>
          </a:p>
          <a:p>
            <a:r>
              <a:rPr lang="it-IT" sz="1600" dirty="0">
                <a:latin typeface="SegoeUI"/>
              </a:rPr>
              <a:t>I pagamenti commerciali sono generalmente denominati in una </a:t>
            </a:r>
            <a:r>
              <a:rPr lang="it-IT" sz="1600" b="1" dirty="0">
                <a:latin typeface="SegoeUI"/>
              </a:rPr>
              <a:t>valuta internazionale</a:t>
            </a:r>
            <a:r>
              <a:rPr lang="it-IT" sz="1600" dirty="0">
                <a:latin typeface="SegoeUI"/>
              </a:rPr>
              <a:t>: abbiamo già visto che </a:t>
            </a:r>
            <a:r>
              <a:rPr lang="it-IT" dirty="0"/>
              <a:t>circa metà di tutti gli scambi internazionali è fatturato in dollari USA e quasi un quarto in euro. </a:t>
            </a:r>
          </a:p>
          <a:p>
            <a:r>
              <a:rPr lang="it-IT" dirty="0"/>
              <a:t>le transazioni internazionali necessitano di tempo per essere finalizzate, esse richiedono un finanziamento supplementare. Il </a:t>
            </a:r>
            <a:r>
              <a:rPr lang="it-IT" b="1" dirty="0"/>
              <a:t>finanziamento commerciale delle banche</a:t>
            </a:r>
            <a:r>
              <a:rPr lang="it-IT" dirty="0"/>
              <a:t> facilita circa un terzo del commercio internazionale.</a:t>
            </a:r>
            <a:endParaRPr lang="it-IT" sz="1600" dirty="0"/>
          </a:p>
        </p:txBody>
      </p:sp>
      <p:sp>
        <p:nvSpPr>
          <p:cNvPr id="11" name="Segnaposto numero diapositiva 10">
            <a:extLst>
              <a:ext uri="{FF2B5EF4-FFF2-40B4-BE49-F238E27FC236}">
                <a16:creationId xmlns:a16="http://schemas.microsoft.com/office/drawing/2014/main" id="{E5443771-0A53-4783-94A1-F1C3B1B6BF17}"/>
              </a:ext>
            </a:extLst>
          </p:cNvPr>
          <p:cNvSpPr>
            <a:spLocks noGrp="1"/>
          </p:cNvSpPr>
          <p:nvPr>
            <p:ph type="sldNum" sz="quarter" idx="12"/>
          </p:nvPr>
        </p:nvSpPr>
        <p:spPr/>
        <p:txBody>
          <a:bodyPr/>
          <a:lstStyle/>
          <a:p>
            <a:fld id="{5BE346A1-DB03-4F8F-90BA-1CC82BDA6D99}" type="slidenum">
              <a:rPr lang="it-IT" smtClean="0"/>
              <a:t>6</a:t>
            </a:fld>
            <a:endParaRPr lang="it-IT"/>
          </a:p>
        </p:txBody>
      </p:sp>
    </p:spTree>
    <p:extLst>
      <p:ext uri="{BB962C8B-B14F-4D97-AF65-F5344CB8AC3E}">
        <p14:creationId xmlns:p14="http://schemas.microsoft.com/office/powerpoint/2010/main" val="42035863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A569F6-BCEF-4DD2-8640-FAFC958434DC}"/>
              </a:ext>
            </a:extLst>
          </p:cNvPr>
          <p:cNvSpPr>
            <a:spLocks noGrp="1"/>
          </p:cNvSpPr>
          <p:nvPr>
            <p:ph type="title"/>
          </p:nvPr>
        </p:nvSpPr>
        <p:spPr/>
        <p:txBody>
          <a:bodyPr>
            <a:normAutofit fontScale="90000"/>
          </a:bodyPr>
          <a:lstStyle/>
          <a:p>
            <a:r>
              <a:rPr lang="it-IT" sz="3600" b="1" dirty="0"/>
              <a:t>Quali sono le opzioni per fronteggiare uno squilibrio esterno? Le politiche di un paese in deficit di conto corrente</a:t>
            </a:r>
          </a:p>
        </p:txBody>
      </p:sp>
      <p:sp>
        <p:nvSpPr>
          <p:cNvPr id="3" name="Segnaposto contenuto 2">
            <a:extLst>
              <a:ext uri="{FF2B5EF4-FFF2-40B4-BE49-F238E27FC236}">
                <a16:creationId xmlns:a16="http://schemas.microsoft.com/office/drawing/2014/main" id="{92719EB4-A66D-408D-A19F-390CADB812C7}"/>
              </a:ext>
            </a:extLst>
          </p:cNvPr>
          <p:cNvSpPr>
            <a:spLocks noGrp="1"/>
          </p:cNvSpPr>
          <p:nvPr>
            <p:ph idx="1"/>
          </p:nvPr>
        </p:nvSpPr>
        <p:spPr>
          <a:xfrm>
            <a:off x="838200" y="1825625"/>
            <a:ext cx="10515600" cy="1256534"/>
          </a:xfrm>
        </p:spPr>
        <p:txBody>
          <a:bodyPr>
            <a:noAutofit/>
          </a:bodyPr>
          <a:lstStyle/>
          <a:p>
            <a:pPr marL="342900" indent="-342900">
              <a:buAutoNum type="arabicParenR"/>
            </a:pPr>
            <a:r>
              <a:rPr lang="it-IT" sz="2400" b="1" dirty="0"/>
              <a:t>Svalutazione del tasso di cambio </a:t>
            </a:r>
            <a:r>
              <a:rPr lang="it-IT" sz="2400" dirty="0"/>
              <a:t>(</a:t>
            </a:r>
            <a:r>
              <a:rPr lang="it-IT" sz="2400" dirty="0">
                <a:solidFill>
                  <a:srgbClr val="FF0000"/>
                </a:solidFill>
              </a:rPr>
              <a:t>svalutazione esterna</a:t>
            </a:r>
            <a:r>
              <a:rPr lang="it-IT" sz="2400" dirty="0"/>
              <a:t>)</a:t>
            </a:r>
          </a:p>
          <a:p>
            <a:pPr marL="342900" indent="-342900">
              <a:buAutoNum type="arabicParenR"/>
            </a:pPr>
            <a:r>
              <a:rPr lang="it-IT" sz="2400" b="1" dirty="0"/>
              <a:t>Taglio dei salari e dei costi di produzione </a:t>
            </a:r>
            <a:r>
              <a:rPr lang="it-IT" sz="2400" dirty="0"/>
              <a:t>(</a:t>
            </a:r>
            <a:r>
              <a:rPr lang="it-IT" sz="2400" dirty="0">
                <a:solidFill>
                  <a:srgbClr val="FF0000"/>
                </a:solidFill>
              </a:rPr>
              <a:t>svalutazione interna</a:t>
            </a:r>
            <a:r>
              <a:rPr lang="it-IT" sz="2400" dirty="0"/>
              <a:t>)</a:t>
            </a:r>
          </a:p>
          <a:p>
            <a:pPr marL="342900" indent="-342900">
              <a:buAutoNum type="arabicParenR"/>
            </a:pPr>
            <a:r>
              <a:rPr lang="it-IT" sz="2400" b="1" dirty="0"/>
              <a:t>Politiche restrittive </a:t>
            </a:r>
            <a:r>
              <a:rPr lang="it-IT" sz="2400" dirty="0"/>
              <a:t>che riducano le importazioni</a:t>
            </a:r>
          </a:p>
          <a:p>
            <a:pPr marL="342900" indent="-342900">
              <a:buAutoNum type="arabicParenR"/>
            </a:pPr>
            <a:r>
              <a:rPr lang="it-IT" sz="2400" b="1" dirty="0"/>
              <a:t>Protezionismo</a:t>
            </a:r>
          </a:p>
          <a:p>
            <a:endParaRPr lang="it-IT" sz="2400" dirty="0"/>
          </a:p>
        </p:txBody>
      </p:sp>
      <p:sp>
        <p:nvSpPr>
          <p:cNvPr id="4" name="Segnaposto numero diapositiva 3">
            <a:extLst>
              <a:ext uri="{FF2B5EF4-FFF2-40B4-BE49-F238E27FC236}">
                <a16:creationId xmlns:a16="http://schemas.microsoft.com/office/drawing/2014/main" id="{DEED0A26-BC1D-4CED-87D1-FB7E973BA55D}"/>
              </a:ext>
            </a:extLst>
          </p:cNvPr>
          <p:cNvSpPr>
            <a:spLocks noGrp="1"/>
          </p:cNvSpPr>
          <p:nvPr>
            <p:ph type="sldNum" sz="quarter" idx="12"/>
          </p:nvPr>
        </p:nvSpPr>
        <p:spPr/>
        <p:txBody>
          <a:bodyPr/>
          <a:lstStyle/>
          <a:p>
            <a:fld id="{5BE346A1-DB03-4F8F-90BA-1CC82BDA6D99}" type="slidenum">
              <a:rPr lang="it-IT" smtClean="0"/>
              <a:t>60</a:t>
            </a:fld>
            <a:endParaRPr lang="it-IT"/>
          </a:p>
        </p:txBody>
      </p:sp>
      <p:sp>
        <p:nvSpPr>
          <p:cNvPr id="5" name="CasellaDiTesto 4">
            <a:extLst>
              <a:ext uri="{FF2B5EF4-FFF2-40B4-BE49-F238E27FC236}">
                <a16:creationId xmlns:a16="http://schemas.microsoft.com/office/drawing/2014/main" id="{26F549E1-4534-42C4-AB2C-BE4322827BC7}"/>
              </a:ext>
            </a:extLst>
          </p:cNvPr>
          <p:cNvSpPr txBox="1"/>
          <p:nvPr/>
        </p:nvSpPr>
        <p:spPr>
          <a:xfrm>
            <a:off x="614855" y="3847678"/>
            <a:ext cx="10578662" cy="2862322"/>
          </a:xfrm>
          <a:prstGeom prst="rect">
            <a:avLst/>
          </a:prstGeom>
          <a:noFill/>
        </p:spPr>
        <p:txBody>
          <a:bodyPr wrap="square" rtlCol="0">
            <a:spAutoFit/>
          </a:bodyPr>
          <a:lstStyle/>
          <a:p>
            <a:pPr marL="342900" indent="-342900">
              <a:buAutoNum type="arabicParenR"/>
            </a:pPr>
            <a:r>
              <a:rPr lang="it-IT" sz="2000" dirty="0"/>
              <a:t>La svalutazione esterna è considerata come una «</a:t>
            </a:r>
            <a:r>
              <a:rPr lang="it-IT" sz="2000" dirty="0">
                <a:solidFill>
                  <a:srgbClr val="FF0000"/>
                </a:solidFill>
              </a:rPr>
              <a:t>misura estrema</a:t>
            </a:r>
            <a:r>
              <a:rPr lang="it-IT" sz="2000" dirty="0"/>
              <a:t>» nel quadro del regime di </a:t>
            </a:r>
            <a:r>
              <a:rPr lang="it-IT" sz="2000" dirty="0" err="1"/>
              <a:t>Bretton</a:t>
            </a:r>
            <a:r>
              <a:rPr lang="it-IT" sz="2000" dirty="0"/>
              <a:t> Woods il cui obiettivo è evitare le guerre commerciali attraverso le </a:t>
            </a:r>
            <a:r>
              <a:rPr lang="it-IT" sz="2000" i="1" dirty="0"/>
              <a:t>svalutazioni competitive</a:t>
            </a:r>
          </a:p>
          <a:p>
            <a:pPr marL="342900" indent="-342900">
              <a:buAutoNum type="arabicParenR"/>
            </a:pPr>
            <a:r>
              <a:rPr lang="it-IT" sz="2000" dirty="0"/>
              <a:t>Il taglio dei salari è giudicato </a:t>
            </a:r>
            <a:r>
              <a:rPr lang="it-IT" sz="2000" dirty="0">
                <a:solidFill>
                  <a:srgbClr val="FF0000"/>
                </a:solidFill>
              </a:rPr>
              <a:t>non percorribile </a:t>
            </a:r>
            <a:r>
              <a:rPr lang="it-IT" sz="2000" dirty="0"/>
              <a:t>come misura generale in quanto difficile da realizzare in sistemi democratici, perché richiede di creare disoccupazione (vedremo però che si può realizzare in modo diverso)</a:t>
            </a:r>
          </a:p>
          <a:p>
            <a:pPr marL="342900" indent="-342900">
              <a:buAutoNum type="arabicParenR"/>
            </a:pPr>
            <a:r>
              <a:rPr lang="it-IT" sz="2000" dirty="0"/>
              <a:t>Le politiche restrittive </a:t>
            </a:r>
            <a:r>
              <a:rPr lang="it-IT" sz="2000" dirty="0">
                <a:solidFill>
                  <a:srgbClr val="FF0000"/>
                </a:solidFill>
              </a:rPr>
              <a:t>sono in contrasto con l’obiettivo della piena occupazione</a:t>
            </a:r>
          </a:p>
          <a:p>
            <a:pPr marL="342900" indent="-342900">
              <a:buAutoNum type="arabicParenR"/>
            </a:pPr>
            <a:r>
              <a:rPr lang="it-IT" sz="2000" dirty="0"/>
              <a:t>Il protezionismo, come le svalutazioni competitive, </a:t>
            </a:r>
            <a:r>
              <a:rPr lang="it-IT" sz="2000" dirty="0">
                <a:solidFill>
                  <a:srgbClr val="FF0000"/>
                </a:solidFill>
              </a:rPr>
              <a:t>ostacola il commercio internazionale</a:t>
            </a:r>
            <a:r>
              <a:rPr lang="it-IT" sz="2000" dirty="0"/>
              <a:t>, suscita ritorsioni e potrebbe non essere efficace</a:t>
            </a:r>
          </a:p>
        </p:txBody>
      </p:sp>
    </p:spTree>
    <p:extLst>
      <p:ext uri="{BB962C8B-B14F-4D97-AF65-F5344CB8AC3E}">
        <p14:creationId xmlns:p14="http://schemas.microsoft.com/office/powerpoint/2010/main" val="8249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F853AEC7-437D-A842-B3C4-B5CF5630F8EE}"/>
              </a:ext>
            </a:extLst>
          </p:cNvPr>
          <p:cNvSpPr txBox="1"/>
          <p:nvPr/>
        </p:nvSpPr>
        <p:spPr>
          <a:xfrm>
            <a:off x="389876" y="299561"/>
            <a:ext cx="10709048" cy="4062651"/>
          </a:xfrm>
          <a:prstGeom prst="rect">
            <a:avLst/>
          </a:prstGeom>
          <a:noFill/>
        </p:spPr>
        <p:txBody>
          <a:bodyPr wrap="square" rtlCol="0">
            <a:spAutoFit/>
          </a:bodyPr>
          <a:lstStyle/>
          <a:p>
            <a:r>
              <a:rPr lang="it-IT" sz="2400" b="1" i="1" dirty="0"/>
              <a:t>La proposta di Keynes conteneva alcuni aspetti decisivi (riprendiamoli)</a:t>
            </a:r>
            <a:r>
              <a:rPr lang="it-IT" i="1" dirty="0"/>
              <a:t>:</a:t>
            </a:r>
          </a:p>
          <a:p>
            <a:r>
              <a:rPr lang="it-IT" dirty="0"/>
              <a:t> </a:t>
            </a:r>
          </a:p>
          <a:p>
            <a:pPr marL="342900" lvl="0" indent="-342900">
              <a:buAutoNum type="arabicParenR"/>
            </a:pPr>
            <a:r>
              <a:rPr lang="it-IT" dirty="0"/>
              <a:t>Permettere ai </a:t>
            </a:r>
            <a:r>
              <a:rPr lang="it-IT" dirty="0">
                <a:solidFill>
                  <a:srgbClr val="0070C0"/>
                </a:solidFill>
              </a:rPr>
              <a:t>paesi in deficit </a:t>
            </a:r>
            <a:r>
              <a:rPr lang="it-IT" dirty="0"/>
              <a:t>di </a:t>
            </a:r>
            <a:r>
              <a:rPr lang="it-IT" dirty="0">
                <a:solidFill>
                  <a:srgbClr val="0070C0"/>
                </a:solidFill>
              </a:rPr>
              <a:t>aggiustare la bilancia dei pagamenti </a:t>
            </a:r>
            <a:r>
              <a:rPr lang="it-IT" dirty="0"/>
              <a:t>senza ricorrere a politiche restrittive</a:t>
            </a:r>
          </a:p>
          <a:p>
            <a:pPr marL="342900" lvl="0" indent="-342900">
              <a:buAutoNum type="arabicParenR"/>
            </a:pPr>
            <a:r>
              <a:rPr lang="it-IT" dirty="0"/>
              <a:t>Favorire gli </a:t>
            </a:r>
            <a:r>
              <a:rPr lang="it-IT" dirty="0">
                <a:solidFill>
                  <a:srgbClr val="0070C0"/>
                </a:solidFill>
              </a:rPr>
              <a:t>accordi multilaterali </a:t>
            </a:r>
            <a:r>
              <a:rPr lang="it-IT" dirty="0"/>
              <a:t>e rendere superflui gli accordi bilaterali</a:t>
            </a:r>
          </a:p>
          <a:p>
            <a:pPr marL="342900" lvl="0" indent="-342900">
              <a:buAutoNum type="arabicParenR"/>
            </a:pPr>
            <a:r>
              <a:rPr lang="it-IT" dirty="0"/>
              <a:t>Disegnare un sistema internazionale che concedesse </a:t>
            </a:r>
            <a:r>
              <a:rPr lang="it-IT" dirty="0">
                <a:solidFill>
                  <a:srgbClr val="0070C0"/>
                </a:solidFill>
              </a:rPr>
              <a:t>autonomia ai singoli paesi di perseguire le politiche economiche desiderate</a:t>
            </a:r>
            <a:r>
              <a:rPr lang="it-IT" dirty="0"/>
              <a:t>: diversamente dal Gold standard, che imponeva ai paesi aderenti una rigida disciplina, Keynes riteneva desiderabile che il sistema monetario internazionale fosse un fattore di “libertà” per le politiche economiche nazionali, non un elemento di freno o un vincolo stringente.</a:t>
            </a:r>
          </a:p>
          <a:p>
            <a:pPr marL="342900" lvl="0" indent="-342900">
              <a:buAutoNum type="arabicParenR"/>
            </a:pPr>
            <a:r>
              <a:rPr lang="it-IT" dirty="0">
                <a:solidFill>
                  <a:srgbClr val="0070C0"/>
                </a:solidFill>
              </a:rPr>
              <a:t>Prevedere obblighi non solo nei confronti dei paesi in deficit</a:t>
            </a:r>
            <a:r>
              <a:rPr lang="it-IT" dirty="0"/>
              <a:t>, </a:t>
            </a:r>
            <a:r>
              <a:rPr lang="it-IT" dirty="0">
                <a:solidFill>
                  <a:schemeClr val="accent1"/>
                </a:solidFill>
              </a:rPr>
              <a:t>ma anche verso i paesi in surplus</a:t>
            </a:r>
            <a:r>
              <a:rPr lang="it-IT" dirty="0"/>
              <a:t>: se l’aggiustamento è imposto prevalentemente ai paesi in deficit esterno il sistema genera una tendenza deflazionistica. </a:t>
            </a:r>
          </a:p>
          <a:p>
            <a:pPr lvl="0"/>
            <a:r>
              <a:rPr lang="it-IT" dirty="0"/>
              <a:t>5) </a:t>
            </a:r>
            <a:r>
              <a:rPr lang="it-IT" dirty="0">
                <a:solidFill>
                  <a:srgbClr val="0070C0"/>
                </a:solidFill>
              </a:rPr>
              <a:t>Non concedere a nessuna valuta</a:t>
            </a:r>
            <a:r>
              <a:rPr lang="it-IT" dirty="0"/>
              <a:t> specifica, e quindi a nessun paese, </a:t>
            </a:r>
            <a:r>
              <a:rPr lang="it-IT" dirty="0">
                <a:solidFill>
                  <a:srgbClr val="0070C0"/>
                </a:solidFill>
              </a:rPr>
              <a:t>un ruolo dominante</a:t>
            </a:r>
          </a:p>
          <a:p>
            <a:pPr lvl="0"/>
            <a:r>
              <a:rPr lang="it-IT" dirty="0"/>
              <a:t>6) Riconoscimento della </a:t>
            </a:r>
            <a:r>
              <a:rPr lang="it-IT" dirty="0">
                <a:solidFill>
                  <a:srgbClr val="0070C0"/>
                </a:solidFill>
              </a:rPr>
              <a:t>simmetria tra paesi</a:t>
            </a:r>
            <a:r>
              <a:rPr lang="it-IT" dirty="0"/>
              <a:t>: il problema di un paese in deficit è anche il problema di un paese in </a:t>
            </a:r>
          </a:p>
          <a:p>
            <a:pPr lvl="0"/>
            <a:r>
              <a:rPr lang="it-IT" dirty="0"/>
              <a:t>     surplus</a:t>
            </a:r>
          </a:p>
        </p:txBody>
      </p:sp>
      <p:sp>
        <p:nvSpPr>
          <p:cNvPr id="5" name="CasellaDiTesto 4">
            <a:extLst>
              <a:ext uri="{FF2B5EF4-FFF2-40B4-BE49-F238E27FC236}">
                <a16:creationId xmlns:a16="http://schemas.microsoft.com/office/drawing/2014/main" id="{C14B2043-2191-1F4D-AF87-9A48271B89CE}"/>
              </a:ext>
            </a:extLst>
          </p:cNvPr>
          <p:cNvSpPr txBox="1"/>
          <p:nvPr/>
        </p:nvSpPr>
        <p:spPr>
          <a:xfrm>
            <a:off x="510248" y="4302276"/>
            <a:ext cx="10818152" cy="2308324"/>
          </a:xfrm>
          <a:prstGeom prst="rect">
            <a:avLst/>
          </a:prstGeom>
          <a:noFill/>
        </p:spPr>
        <p:txBody>
          <a:bodyPr wrap="square" rtlCol="0">
            <a:spAutoFit/>
          </a:bodyPr>
          <a:lstStyle/>
          <a:p>
            <a:r>
              <a:rPr lang="it-IT" sz="2400" dirty="0">
                <a:solidFill>
                  <a:srgbClr val="FF0000"/>
                </a:solidFill>
              </a:rPr>
              <a:t>Quando c’è una mancanza di equilibrio nelle transazioni commerciali… l’onere dell’aggiustamento non dovrebbe ricadere, com’è avvenuto in passato, quasi totalmente sul Paese più debole, ossia il debitore</a:t>
            </a:r>
            <a:r>
              <a:rPr lang="it-IT" sz="2400" dirty="0"/>
              <a:t>. Il creditore può essere egualmente colpevole, può essere meno colpevole, ma può anche essere più colpevole. </a:t>
            </a:r>
            <a:r>
              <a:rPr lang="it-IT" sz="2400" u="sng" dirty="0"/>
              <a:t>Ci piacerebbe avere un sistema che obbligasse tanto il Paese creditore quanto quello debitore a mantenere una giusta parità di bilancio</a:t>
            </a:r>
            <a:r>
              <a:rPr lang="it-IT" sz="2400" dirty="0"/>
              <a:t>  (Keynes)</a:t>
            </a:r>
          </a:p>
        </p:txBody>
      </p:sp>
      <p:sp>
        <p:nvSpPr>
          <p:cNvPr id="2" name="Segnaposto numero diapositiva 1">
            <a:extLst>
              <a:ext uri="{FF2B5EF4-FFF2-40B4-BE49-F238E27FC236}">
                <a16:creationId xmlns:a16="http://schemas.microsoft.com/office/drawing/2014/main" id="{622220CF-1F08-412B-B0E2-F8C3DE9AFD57}"/>
              </a:ext>
            </a:extLst>
          </p:cNvPr>
          <p:cNvSpPr>
            <a:spLocks noGrp="1"/>
          </p:cNvSpPr>
          <p:nvPr>
            <p:ph type="sldNum" sz="quarter" idx="12"/>
          </p:nvPr>
        </p:nvSpPr>
        <p:spPr/>
        <p:txBody>
          <a:bodyPr/>
          <a:lstStyle/>
          <a:p>
            <a:fld id="{5BE346A1-DB03-4F8F-90BA-1CC82BDA6D99}" type="slidenum">
              <a:rPr lang="it-IT" smtClean="0"/>
              <a:t>61</a:t>
            </a:fld>
            <a:endParaRPr lang="it-IT"/>
          </a:p>
        </p:txBody>
      </p:sp>
    </p:spTree>
    <p:extLst>
      <p:ext uri="{BB962C8B-B14F-4D97-AF65-F5344CB8AC3E}">
        <p14:creationId xmlns:p14="http://schemas.microsoft.com/office/powerpoint/2010/main" val="139559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e 1">
            <a:extLst>
              <a:ext uri="{FF2B5EF4-FFF2-40B4-BE49-F238E27FC236}">
                <a16:creationId xmlns:a16="http://schemas.microsoft.com/office/drawing/2014/main" id="{6311F2A0-722D-1D4C-A13A-4FACDF212615}"/>
              </a:ext>
            </a:extLst>
          </p:cNvPr>
          <p:cNvSpPr/>
          <p:nvPr/>
        </p:nvSpPr>
        <p:spPr>
          <a:xfrm>
            <a:off x="1378751" y="1340253"/>
            <a:ext cx="2975675" cy="2169763"/>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a16="http://schemas.microsoft.com/office/drawing/2014/main" id="{B5BD9DB6-BB12-2749-A074-60AC3C86D641}"/>
              </a:ext>
            </a:extLst>
          </p:cNvPr>
          <p:cNvSpPr txBox="1"/>
          <p:nvPr/>
        </p:nvSpPr>
        <p:spPr>
          <a:xfrm>
            <a:off x="2250708" y="2425134"/>
            <a:ext cx="1332855" cy="369332"/>
          </a:xfrm>
          <a:prstGeom prst="rect">
            <a:avLst/>
          </a:prstGeom>
          <a:noFill/>
        </p:spPr>
        <p:txBody>
          <a:bodyPr wrap="square" rtlCol="0">
            <a:spAutoFit/>
          </a:bodyPr>
          <a:lstStyle/>
          <a:p>
            <a:r>
              <a:rPr lang="it-IT" dirty="0"/>
              <a:t>Paese A</a:t>
            </a:r>
          </a:p>
        </p:txBody>
      </p:sp>
      <p:sp>
        <p:nvSpPr>
          <p:cNvPr id="4" name="Ovale 3">
            <a:extLst>
              <a:ext uri="{FF2B5EF4-FFF2-40B4-BE49-F238E27FC236}">
                <a16:creationId xmlns:a16="http://schemas.microsoft.com/office/drawing/2014/main" id="{DAE18A5C-1CEA-254C-A413-E98EF7947D51}"/>
              </a:ext>
            </a:extLst>
          </p:cNvPr>
          <p:cNvSpPr/>
          <p:nvPr/>
        </p:nvSpPr>
        <p:spPr>
          <a:xfrm>
            <a:off x="7359709" y="1350215"/>
            <a:ext cx="2975675" cy="2169763"/>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a:extLst>
              <a:ext uri="{FF2B5EF4-FFF2-40B4-BE49-F238E27FC236}">
                <a16:creationId xmlns:a16="http://schemas.microsoft.com/office/drawing/2014/main" id="{C2341003-3DF9-C042-B3B7-3FF9C039DC0F}"/>
              </a:ext>
            </a:extLst>
          </p:cNvPr>
          <p:cNvSpPr txBox="1"/>
          <p:nvPr/>
        </p:nvSpPr>
        <p:spPr>
          <a:xfrm>
            <a:off x="8379327" y="2430501"/>
            <a:ext cx="1332855" cy="369332"/>
          </a:xfrm>
          <a:prstGeom prst="rect">
            <a:avLst/>
          </a:prstGeom>
          <a:noFill/>
        </p:spPr>
        <p:txBody>
          <a:bodyPr wrap="square" rtlCol="0">
            <a:spAutoFit/>
          </a:bodyPr>
          <a:lstStyle/>
          <a:p>
            <a:r>
              <a:rPr lang="it-IT" dirty="0"/>
              <a:t>Paese B</a:t>
            </a:r>
          </a:p>
        </p:txBody>
      </p:sp>
      <p:cxnSp>
        <p:nvCxnSpPr>
          <p:cNvPr id="6" name="Connettore 2 5">
            <a:extLst>
              <a:ext uri="{FF2B5EF4-FFF2-40B4-BE49-F238E27FC236}">
                <a16:creationId xmlns:a16="http://schemas.microsoft.com/office/drawing/2014/main" id="{FBC554F1-2A70-9C44-9F31-95C0FDEA229A}"/>
              </a:ext>
            </a:extLst>
          </p:cNvPr>
          <p:cNvCxnSpPr>
            <a:cxnSpLocks/>
          </p:cNvCxnSpPr>
          <p:nvPr/>
        </p:nvCxnSpPr>
        <p:spPr>
          <a:xfrm flipV="1">
            <a:off x="4983441" y="2015769"/>
            <a:ext cx="1456840" cy="21934"/>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7" name="CasellaDiTesto 6">
            <a:extLst>
              <a:ext uri="{FF2B5EF4-FFF2-40B4-BE49-F238E27FC236}">
                <a16:creationId xmlns:a16="http://schemas.microsoft.com/office/drawing/2014/main" id="{12C2A84C-0E19-AA48-867D-20C5CEB7DC83}"/>
              </a:ext>
            </a:extLst>
          </p:cNvPr>
          <p:cNvSpPr txBox="1"/>
          <p:nvPr/>
        </p:nvSpPr>
        <p:spPr>
          <a:xfrm>
            <a:off x="4703735" y="1415277"/>
            <a:ext cx="2185261" cy="369332"/>
          </a:xfrm>
          <a:prstGeom prst="rect">
            <a:avLst/>
          </a:prstGeom>
          <a:noFill/>
        </p:spPr>
        <p:txBody>
          <a:bodyPr wrap="square" rtlCol="0">
            <a:spAutoFit/>
          </a:bodyPr>
          <a:lstStyle/>
          <a:p>
            <a:r>
              <a:rPr lang="it-IT" dirty="0"/>
              <a:t>Esportazioni  A </a:t>
            </a:r>
            <a:r>
              <a:rPr lang="it-IT" dirty="0">
                <a:sym typeface="Wingdings" pitchFamily="2" charset="2"/>
              </a:rPr>
              <a:t> B</a:t>
            </a:r>
            <a:endParaRPr lang="it-IT" dirty="0"/>
          </a:p>
        </p:txBody>
      </p:sp>
      <p:cxnSp>
        <p:nvCxnSpPr>
          <p:cNvPr id="8" name="Connettore 2 7">
            <a:extLst>
              <a:ext uri="{FF2B5EF4-FFF2-40B4-BE49-F238E27FC236}">
                <a16:creationId xmlns:a16="http://schemas.microsoft.com/office/drawing/2014/main" id="{0B47107B-EE12-F84F-A2B6-AD33089464FE}"/>
              </a:ext>
            </a:extLst>
          </p:cNvPr>
          <p:cNvCxnSpPr>
            <a:cxnSpLocks/>
          </p:cNvCxnSpPr>
          <p:nvPr/>
        </p:nvCxnSpPr>
        <p:spPr>
          <a:xfrm flipH="1">
            <a:off x="5444134" y="2734134"/>
            <a:ext cx="992271" cy="15736"/>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C06B687D-C017-E042-9D59-6004254A1BFE}"/>
              </a:ext>
            </a:extLst>
          </p:cNvPr>
          <p:cNvSpPr txBox="1"/>
          <p:nvPr/>
        </p:nvSpPr>
        <p:spPr>
          <a:xfrm>
            <a:off x="4847638" y="2875376"/>
            <a:ext cx="2185261" cy="369332"/>
          </a:xfrm>
          <a:prstGeom prst="rect">
            <a:avLst/>
          </a:prstGeom>
          <a:noFill/>
        </p:spPr>
        <p:txBody>
          <a:bodyPr wrap="square" rtlCol="0">
            <a:spAutoFit/>
          </a:bodyPr>
          <a:lstStyle/>
          <a:p>
            <a:r>
              <a:rPr lang="it-IT" dirty="0"/>
              <a:t>Importazioni B </a:t>
            </a:r>
            <a:r>
              <a:rPr lang="it-IT" dirty="0">
                <a:sym typeface="Wingdings" pitchFamily="2" charset="2"/>
              </a:rPr>
              <a:t> A</a:t>
            </a:r>
            <a:endParaRPr lang="it-IT" dirty="0"/>
          </a:p>
        </p:txBody>
      </p:sp>
      <p:sp>
        <p:nvSpPr>
          <p:cNvPr id="10" name="CasellaDiTesto 9">
            <a:extLst>
              <a:ext uri="{FF2B5EF4-FFF2-40B4-BE49-F238E27FC236}">
                <a16:creationId xmlns:a16="http://schemas.microsoft.com/office/drawing/2014/main" id="{DDA4F44D-693A-B944-88AE-E68044D46740}"/>
              </a:ext>
            </a:extLst>
          </p:cNvPr>
          <p:cNvSpPr txBox="1"/>
          <p:nvPr/>
        </p:nvSpPr>
        <p:spPr>
          <a:xfrm>
            <a:off x="7745555" y="3540509"/>
            <a:ext cx="2038362"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it-IT" dirty="0"/>
              <a:t>B in deficit corrente</a:t>
            </a:r>
          </a:p>
        </p:txBody>
      </p:sp>
      <p:sp>
        <p:nvSpPr>
          <p:cNvPr id="11" name="CasellaDiTesto 10">
            <a:extLst>
              <a:ext uri="{FF2B5EF4-FFF2-40B4-BE49-F238E27FC236}">
                <a16:creationId xmlns:a16="http://schemas.microsoft.com/office/drawing/2014/main" id="{9F63B7FC-9A33-0345-9656-184512C68566}"/>
              </a:ext>
            </a:extLst>
          </p:cNvPr>
          <p:cNvSpPr txBox="1"/>
          <p:nvPr/>
        </p:nvSpPr>
        <p:spPr>
          <a:xfrm>
            <a:off x="1513171" y="3524944"/>
            <a:ext cx="2145076"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it-IT" dirty="0"/>
              <a:t>A in surplus corrente</a:t>
            </a:r>
          </a:p>
        </p:txBody>
      </p:sp>
      <p:sp>
        <p:nvSpPr>
          <p:cNvPr id="12" name="Rettangolo 11">
            <a:extLst>
              <a:ext uri="{FF2B5EF4-FFF2-40B4-BE49-F238E27FC236}">
                <a16:creationId xmlns:a16="http://schemas.microsoft.com/office/drawing/2014/main" id="{4D26A373-3AA7-4041-90E1-10FB580F988F}"/>
              </a:ext>
            </a:extLst>
          </p:cNvPr>
          <p:cNvSpPr/>
          <p:nvPr/>
        </p:nvSpPr>
        <p:spPr>
          <a:xfrm>
            <a:off x="4308529" y="4726983"/>
            <a:ext cx="3812583" cy="139484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a:extLst>
              <a:ext uri="{FF2B5EF4-FFF2-40B4-BE49-F238E27FC236}">
                <a16:creationId xmlns:a16="http://schemas.microsoft.com/office/drawing/2014/main" id="{F05D5168-0143-D147-9340-45FEDF00D7D0}"/>
              </a:ext>
            </a:extLst>
          </p:cNvPr>
          <p:cNvSpPr txBox="1"/>
          <p:nvPr/>
        </p:nvSpPr>
        <p:spPr>
          <a:xfrm>
            <a:off x="5246176" y="5181687"/>
            <a:ext cx="1921789" cy="369332"/>
          </a:xfrm>
          <a:prstGeom prst="rect">
            <a:avLst/>
          </a:prstGeom>
          <a:noFill/>
        </p:spPr>
        <p:txBody>
          <a:bodyPr wrap="square" rtlCol="0">
            <a:spAutoFit/>
          </a:bodyPr>
          <a:lstStyle/>
          <a:p>
            <a:r>
              <a:rPr lang="it-IT" b="1" dirty="0"/>
              <a:t>Clearing </a:t>
            </a:r>
            <a:r>
              <a:rPr lang="it-IT" b="1" dirty="0" err="1"/>
              <a:t>Union</a:t>
            </a:r>
            <a:endParaRPr lang="it-IT" b="1" dirty="0"/>
          </a:p>
        </p:txBody>
      </p:sp>
      <p:cxnSp>
        <p:nvCxnSpPr>
          <p:cNvPr id="14" name="Connettore 2 13">
            <a:extLst>
              <a:ext uri="{FF2B5EF4-FFF2-40B4-BE49-F238E27FC236}">
                <a16:creationId xmlns:a16="http://schemas.microsoft.com/office/drawing/2014/main" id="{FE9C497E-3920-CC4B-BCB9-D3CD058E95C9}"/>
              </a:ext>
            </a:extLst>
          </p:cNvPr>
          <p:cNvCxnSpPr>
            <a:cxnSpLocks/>
          </p:cNvCxnSpPr>
          <p:nvPr/>
        </p:nvCxnSpPr>
        <p:spPr>
          <a:xfrm>
            <a:off x="3483244" y="3879347"/>
            <a:ext cx="818516" cy="859207"/>
          </a:xfrm>
          <a:prstGeom prst="straightConnector1">
            <a:avLst/>
          </a:prstGeom>
          <a:ln w="381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CasellaDiTesto 14">
            <a:extLst>
              <a:ext uri="{FF2B5EF4-FFF2-40B4-BE49-F238E27FC236}">
                <a16:creationId xmlns:a16="http://schemas.microsoft.com/office/drawing/2014/main" id="{D7FD7E03-ED56-6445-A26E-32C34A97D751}"/>
              </a:ext>
            </a:extLst>
          </p:cNvPr>
          <p:cNvSpPr txBox="1"/>
          <p:nvPr/>
        </p:nvSpPr>
        <p:spPr>
          <a:xfrm>
            <a:off x="4502991" y="2133281"/>
            <a:ext cx="2706345" cy="369332"/>
          </a:xfrm>
          <a:prstGeom prst="rect">
            <a:avLst/>
          </a:prstGeom>
          <a:solidFill>
            <a:schemeClr val="bg1"/>
          </a:solidFill>
        </p:spPr>
        <p:txBody>
          <a:bodyPr wrap="square" rtlCol="0">
            <a:spAutoFit/>
          </a:bodyPr>
          <a:lstStyle/>
          <a:p>
            <a:r>
              <a:rPr lang="it-IT" b="1" dirty="0">
                <a:solidFill>
                  <a:schemeClr val="accent6">
                    <a:lumMod val="75000"/>
                  </a:schemeClr>
                </a:solidFill>
              </a:rPr>
              <a:t>Accredito di A verso la CU</a:t>
            </a:r>
          </a:p>
        </p:txBody>
      </p:sp>
      <p:cxnSp>
        <p:nvCxnSpPr>
          <p:cNvPr id="16" name="Connettore 2 15">
            <a:extLst>
              <a:ext uri="{FF2B5EF4-FFF2-40B4-BE49-F238E27FC236}">
                <a16:creationId xmlns:a16="http://schemas.microsoft.com/office/drawing/2014/main" id="{F90D8745-63E5-664D-A73F-06ECC368E07D}"/>
              </a:ext>
            </a:extLst>
          </p:cNvPr>
          <p:cNvCxnSpPr>
            <a:cxnSpLocks/>
          </p:cNvCxnSpPr>
          <p:nvPr/>
        </p:nvCxnSpPr>
        <p:spPr>
          <a:xfrm flipV="1">
            <a:off x="8121223" y="3930373"/>
            <a:ext cx="643513" cy="808181"/>
          </a:xfrm>
          <a:prstGeom prst="straightConnector1">
            <a:avLst/>
          </a:prstGeom>
          <a:ln w="381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CasellaDiTesto 16">
            <a:extLst>
              <a:ext uri="{FF2B5EF4-FFF2-40B4-BE49-F238E27FC236}">
                <a16:creationId xmlns:a16="http://schemas.microsoft.com/office/drawing/2014/main" id="{17A10A79-9D60-6349-9FBD-234CA7795BE6}"/>
              </a:ext>
            </a:extLst>
          </p:cNvPr>
          <p:cNvSpPr txBox="1"/>
          <p:nvPr/>
        </p:nvSpPr>
        <p:spPr>
          <a:xfrm>
            <a:off x="4771239" y="3478969"/>
            <a:ext cx="2353114" cy="369332"/>
          </a:xfrm>
          <a:prstGeom prst="rect">
            <a:avLst/>
          </a:prstGeom>
          <a:solidFill>
            <a:schemeClr val="bg1"/>
          </a:solidFill>
        </p:spPr>
        <p:txBody>
          <a:bodyPr wrap="square" rtlCol="0">
            <a:spAutoFit/>
          </a:bodyPr>
          <a:lstStyle/>
          <a:p>
            <a:r>
              <a:rPr lang="it-IT" b="1" dirty="0">
                <a:solidFill>
                  <a:srgbClr val="FF0000"/>
                </a:solidFill>
              </a:rPr>
              <a:t>B si indebita con la CU</a:t>
            </a:r>
          </a:p>
        </p:txBody>
      </p:sp>
      <p:sp>
        <p:nvSpPr>
          <p:cNvPr id="18" name="CasellaDiTesto 17">
            <a:extLst>
              <a:ext uri="{FF2B5EF4-FFF2-40B4-BE49-F238E27FC236}">
                <a16:creationId xmlns:a16="http://schemas.microsoft.com/office/drawing/2014/main" id="{B1F36D3D-5629-2E42-8314-2E9861561638}"/>
              </a:ext>
            </a:extLst>
          </p:cNvPr>
          <p:cNvSpPr txBox="1"/>
          <p:nvPr/>
        </p:nvSpPr>
        <p:spPr>
          <a:xfrm>
            <a:off x="495947" y="4479010"/>
            <a:ext cx="2774196" cy="1754326"/>
          </a:xfrm>
          <a:prstGeom prst="rect">
            <a:avLst/>
          </a:prstGeom>
          <a:noFill/>
        </p:spPr>
        <p:txBody>
          <a:bodyPr wrap="square" rtlCol="0">
            <a:spAutoFit/>
          </a:bodyPr>
          <a:lstStyle/>
          <a:p>
            <a:r>
              <a:rPr lang="it-IT" dirty="0"/>
              <a:t>Finché A è in surplus la CU può finanziare </a:t>
            </a:r>
            <a:r>
              <a:rPr lang="it-IT" dirty="0" err="1"/>
              <a:t>B…</a:t>
            </a:r>
            <a:endParaRPr lang="it-IT" dirty="0"/>
          </a:p>
          <a:p>
            <a:r>
              <a:rPr lang="it-IT" dirty="0"/>
              <a:t>Se A ritira i fondi per spenderli, B riduce il deficit </a:t>
            </a:r>
          </a:p>
          <a:p>
            <a:r>
              <a:rPr lang="it-IT" dirty="0"/>
              <a:t>La CU non resta mai senza risorse!</a:t>
            </a:r>
          </a:p>
        </p:txBody>
      </p:sp>
      <p:sp>
        <p:nvSpPr>
          <p:cNvPr id="19" name="CasellaDiTesto 18">
            <a:extLst>
              <a:ext uri="{FF2B5EF4-FFF2-40B4-BE49-F238E27FC236}">
                <a16:creationId xmlns:a16="http://schemas.microsoft.com/office/drawing/2014/main" id="{3F21ABA0-1B2F-684B-AEA6-5BB0D9E57F0A}"/>
              </a:ext>
            </a:extLst>
          </p:cNvPr>
          <p:cNvSpPr txBox="1"/>
          <p:nvPr/>
        </p:nvSpPr>
        <p:spPr>
          <a:xfrm>
            <a:off x="310417" y="139924"/>
            <a:ext cx="10740324" cy="1200329"/>
          </a:xfrm>
          <a:prstGeom prst="rect">
            <a:avLst/>
          </a:prstGeom>
          <a:noFill/>
        </p:spPr>
        <p:txBody>
          <a:bodyPr wrap="square" rtlCol="0">
            <a:spAutoFit/>
          </a:bodyPr>
          <a:lstStyle/>
          <a:p>
            <a:r>
              <a:rPr lang="it-IT" dirty="0"/>
              <a:t>Per favorire l’equilibrio del sistema senza obbligare i paesi ad aggiustamenti onerosi nel breve periodo, Keynes immagina </a:t>
            </a:r>
            <a:r>
              <a:rPr lang="it-IT" u="sng" dirty="0"/>
              <a:t>un sistema di «finanziamento» degli squilibri automatico e simmetrico</a:t>
            </a:r>
            <a:r>
              <a:rPr lang="it-IT" dirty="0"/>
              <a:t> proponendo una nuova istituzione</a:t>
            </a:r>
            <a:r>
              <a:rPr lang="it-IT" b="1" dirty="0">
                <a:sym typeface="Wingdings" pitchFamily="2" charset="2"/>
              </a:rPr>
              <a:t> </a:t>
            </a:r>
            <a:r>
              <a:rPr lang="it-IT" b="1" dirty="0">
                <a:solidFill>
                  <a:srgbClr val="FF0000"/>
                </a:solidFill>
                <a:sym typeface="Wingdings" pitchFamily="2" charset="2"/>
              </a:rPr>
              <a:t>l’International Clearing Union </a:t>
            </a:r>
            <a:r>
              <a:rPr lang="it-IT" b="1" dirty="0">
                <a:sym typeface="Wingdings" pitchFamily="2" charset="2"/>
              </a:rPr>
              <a:t>(CU): il paese in surplus acquisisce un credito verso la CU che lo usa per finanziare il deficit dell’altro paese</a:t>
            </a:r>
            <a:endParaRPr lang="it-IT" b="1" dirty="0"/>
          </a:p>
        </p:txBody>
      </p:sp>
      <p:sp>
        <p:nvSpPr>
          <p:cNvPr id="20" name="Segnaposto numero diapositiva 19">
            <a:extLst>
              <a:ext uri="{FF2B5EF4-FFF2-40B4-BE49-F238E27FC236}">
                <a16:creationId xmlns:a16="http://schemas.microsoft.com/office/drawing/2014/main" id="{4892C622-E7EE-43EF-AD7A-D7390B06F239}"/>
              </a:ext>
            </a:extLst>
          </p:cNvPr>
          <p:cNvSpPr>
            <a:spLocks noGrp="1"/>
          </p:cNvSpPr>
          <p:nvPr>
            <p:ph type="sldNum" sz="quarter" idx="12"/>
          </p:nvPr>
        </p:nvSpPr>
        <p:spPr/>
        <p:txBody>
          <a:bodyPr/>
          <a:lstStyle/>
          <a:p>
            <a:fld id="{5BE346A1-DB03-4F8F-90BA-1CC82BDA6D99}" type="slidenum">
              <a:rPr lang="it-IT" smtClean="0"/>
              <a:t>62</a:t>
            </a:fld>
            <a:endParaRPr lang="it-IT"/>
          </a:p>
        </p:txBody>
      </p:sp>
    </p:spTree>
    <p:extLst>
      <p:ext uri="{BB962C8B-B14F-4D97-AF65-F5344CB8AC3E}">
        <p14:creationId xmlns:p14="http://schemas.microsoft.com/office/powerpoint/2010/main" val="363760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trips(downLef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E8654E3B-4FB9-4230-A9C8-2872F77F213F}"/>
              </a:ext>
            </a:extLst>
          </p:cNvPr>
          <p:cNvSpPr>
            <a:spLocks noGrp="1"/>
          </p:cNvSpPr>
          <p:nvPr>
            <p:ph type="sldNum" sz="quarter" idx="12"/>
          </p:nvPr>
        </p:nvSpPr>
        <p:spPr/>
        <p:txBody>
          <a:bodyPr/>
          <a:lstStyle/>
          <a:p>
            <a:fld id="{5BE346A1-DB03-4F8F-90BA-1CC82BDA6D99}" type="slidenum">
              <a:rPr lang="it-IT" smtClean="0"/>
              <a:t>63</a:t>
            </a:fld>
            <a:endParaRPr lang="it-IT"/>
          </a:p>
        </p:txBody>
      </p:sp>
      <p:sp>
        <p:nvSpPr>
          <p:cNvPr id="6" name="Rettangolo 5">
            <a:extLst>
              <a:ext uri="{FF2B5EF4-FFF2-40B4-BE49-F238E27FC236}">
                <a16:creationId xmlns:a16="http://schemas.microsoft.com/office/drawing/2014/main" id="{0E5849AE-09D0-4C77-B828-72B8081C9F50}"/>
              </a:ext>
            </a:extLst>
          </p:cNvPr>
          <p:cNvSpPr/>
          <p:nvPr/>
        </p:nvSpPr>
        <p:spPr>
          <a:xfrm>
            <a:off x="459782" y="530294"/>
            <a:ext cx="10784237" cy="1938992"/>
          </a:xfrm>
          <a:prstGeom prst="rect">
            <a:avLst/>
          </a:prstGeom>
        </p:spPr>
        <p:txBody>
          <a:bodyPr wrap="square">
            <a:spAutoFit/>
          </a:bodyPr>
          <a:lstStyle/>
          <a:p>
            <a:r>
              <a:rPr lang="it-IT" sz="2400" dirty="0"/>
              <a:t>…e l’emissione di una nuova moneta bancaria, </a:t>
            </a:r>
            <a:r>
              <a:rPr lang="it-IT" sz="2400" b="1" dirty="0"/>
              <a:t>pura unità di conto</a:t>
            </a:r>
            <a:r>
              <a:rPr lang="it-IT" sz="2400" dirty="0"/>
              <a:t>, </a:t>
            </a:r>
            <a:r>
              <a:rPr lang="it-IT" sz="2400" u="sng" dirty="0"/>
              <a:t>fissata</a:t>
            </a:r>
            <a:r>
              <a:rPr lang="it-IT" sz="2400" dirty="0"/>
              <a:t> (ma non in maniera irrevocabile) </a:t>
            </a:r>
            <a:r>
              <a:rPr lang="it-IT" sz="2400" u="sng" dirty="0"/>
              <a:t>in termini di oro</a:t>
            </a:r>
            <a:r>
              <a:rPr lang="it-IT" sz="2400" dirty="0"/>
              <a:t> e accettata come equivalente dell’oro da tutti i paesi membri della Clearing Union. Il </a:t>
            </a:r>
            <a:r>
              <a:rPr lang="it-IT" sz="2400" b="1" dirty="0" err="1">
                <a:solidFill>
                  <a:srgbClr val="FF0000"/>
                </a:solidFill>
              </a:rPr>
              <a:t>bancor</a:t>
            </a:r>
            <a:r>
              <a:rPr lang="it-IT" sz="2400" dirty="0"/>
              <a:t> si affianca alle valute nazionali, che continuano a circolare all’interno dei singoli stati, e serve per regolare «le transazioni commerciali in ogni parte del mondo».</a:t>
            </a:r>
          </a:p>
        </p:txBody>
      </p:sp>
      <p:sp>
        <p:nvSpPr>
          <p:cNvPr id="7" name="Rettangolo 6">
            <a:extLst>
              <a:ext uri="{FF2B5EF4-FFF2-40B4-BE49-F238E27FC236}">
                <a16:creationId xmlns:a16="http://schemas.microsoft.com/office/drawing/2014/main" id="{89862938-0B37-4E0B-8935-CB338824A9C8}"/>
              </a:ext>
            </a:extLst>
          </p:cNvPr>
          <p:cNvSpPr/>
          <p:nvPr/>
        </p:nvSpPr>
        <p:spPr>
          <a:xfrm>
            <a:off x="459782" y="2447295"/>
            <a:ext cx="10966343" cy="3046988"/>
          </a:xfrm>
          <a:prstGeom prst="rect">
            <a:avLst/>
          </a:prstGeom>
        </p:spPr>
        <p:txBody>
          <a:bodyPr wrap="square">
            <a:spAutoFit/>
          </a:bodyPr>
          <a:lstStyle/>
          <a:p>
            <a:r>
              <a:rPr lang="it-IT" sz="2400" b="1" dirty="0">
                <a:solidFill>
                  <a:srgbClr val="333333"/>
                </a:solidFill>
                <a:ea typeface="Calibri" panose="020F0502020204030204" pitchFamily="34" charset="0"/>
              </a:rPr>
              <a:t>Ogni stato membro è titolare di un conto presso la </a:t>
            </a:r>
            <a:r>
              <a:rPr lang="it-IT" sz="2400" b="1" i="1" dirty="0">
                <a:solidFill>
                  <a:srgbClr val="333333"/>
                </a:solidFill>
                <a:ea typeface="Calibri" panose="020F0502020204030204" pitchFamily="34" charset="0"/>
              </a:rPr>
              <a:t>Clearing Union</a:t>
            </a:r>
            <a:r>
              <a:rPr lang="it-IT" sz="2400" b="1" dirty="0">
                <a:solidFill>
                  <a:srgbClr val="333333"/>
                </a:solidFill>
                <a:ea typeface="Calibri" panose="020F0502020204030204" pitchFamily="34" charset="0"/>
              </a:rPr>
              <a:t> sul quale viene accreditata una somma iniziale di </a:t>
            </a:r>
            <a:r>
              <a:rPr lang="it-IT" sz="2400" b="1" dirty="0" err="1">
                <a:solidFill>
                  <a:srgbClr val="333333"/>
                </a:solidFill>
                <a:ea typeface="Calibri" panose="020F0502020204030204" pitchFamily="34" charset="0"/>
              </a:rPr>
              <a:t>bancor</a:t>
            </a:r>
            <a:r>
              <a:rPr lang="it-IT" sz="2400" b="1" dirty="0">
                <a:solidFill>
                  <a:srgbClr val="333333"/>
                </a:solidFill>
                <a:ea typeface="Calibri" panose="020F0502020204030204" pitchFamily="34" charset="0"/>
              </a:rPr>
              <a:t>, proporzionale al valore del suo commercio con l’estero</a:t>
            </a:r>
            <a:r>
              <a:rPr lang="it-IT" sz="2400" dirty="0">
                <a:solidFill>
                  <a:srgbClr val="333333"/>
                </a:solidFill>
                <a:ea typeface="Calibri" panose="020F0502020204030204" pitchFamily="34" charset="0"/>
              </a:rPr>
              <a:t>. Col tempo, i paesi esportatori vedranno questo saldo aumentare; gli importatori lo vedranno diminuire e trasformarsi in un deficit. I primi andranno a credito nei confronti della </a:t>
            </a:r>
            <a:r>
              <a:rPr lang="it-IT" sz="2400" i="1" dirty="0">
                <a:solidFill>
                  <a:srgbClr val="333333"/>
                </a:solidFill>
                <a:ea typeface="Calibri" panose="020F0502020204030204" pitchFamily="34" charset="0"/>
              </a:rPr>
              <a:t>Clearing Union</a:t>
            </a:r>
            <a:r>
              <a:rPr lang="it-IT" sz="2400" dirty="0">
                <a:solidFill>
                  <a:srgbClr val="333333"/>
                </a:solidFill>
                <a:ea typeface="Calibri" panose="020F0502020204030204" pitchFamily="34" charset="0"/>
              </a:rPr>
              <a:t>, presso la quale accreditano i proventi delle esportazioni al netto di ciò che pagano per le importazioni, i secondi andranno a debito nei confronti della </a:t>
            </a:r>
            <a:r>
              <a:rPr lang="it-IT" sz="2400" i="1" dirty="0">
                <a:solidFill>
                  <a:srgbClr val="333333"/>
                </a:solidFill>
                <a:ea typeface="Calibri" panose="020F0502020204030204" pitchFamily="34" charset="0"/>
              </a:rPr>
              <a:t>Clearing Union</a:t>
            </a:r>
            <a:r>
              <a:rPr lang="it-IT" sz="2400" dirty="0">
                <a:solidFill>
                  <a:srgbClr val="333333"/>
                </a:solidFill>
                <a:ea typeface="Calibri" panose="020F0502020204030204" pitchFamily="34" charset="0"/>
              </a:rPr>
              <a:t>, dalla quale prendono a prestito i fondi necessari per pagare le importazioni.</a:t>
            </a:r>
            <a:endParaRPr lang="it-IT" sz="2400" dirty="0"/>
          </a:p>
        </p:txBody>
      </p:sp>
      <p:sp>
        <p:nvSpPr>
          <p:cNvPr id="8" name="Rettangolo 7">
            <a:extLst>
              <a:ext uri="{FF2B5EF4-FFF2-40B4-BE49-F238E27FC236}">
                <a16:creationId xmlns:a16="http://schemas.microsoft.com/office/drawing/2014/main" id="{6E2708B4-951D-4160-947C-F88D14E7A1A9}"/>
              </a:ext>
            </a:extLst>
          </p:cNvPr>
          <p:cNvSpPr/>
          <p:nvPr/>
        </p:nvSpPr>
        <p:spPr>
          <a:xfrm>
            <a:off x="459782" y="5558507"/>
            <a:ext cx="10590510" cy="1200329"/>
          </a:xfrm>
          <a:prstGeom prst="rect">
            <a:avLst/>
          </a:prstGeom>
          <a:ln w="28575">
            <a:solidFill>
              <a:srgbClr val="FF0000"/>
            </a:solidFill>
          </a:ln>
        </p:spPr>
        <p:txBody>
          <a:bodyPr wrap="square">
            <a:spAutoFit/>
          </a:bodyPr>
          <a:lstStyle/>
          <a:p>
            <a:r>
              <a:rPr lang="it-IT" dirty="0">
                <a:solidFill>
                  <a:srgbClr val="333333"/>
                </a:solidFill>
                <a:latin typeface="Helvetica" panose="020B0604020202020204" pitchFamily="34" charset="0"/>
                <a:ea typeface="Calibri" panose="020F0502020204030204" pitchFamily="34" charset="0"/>
              </a:rPr>
              <a:t>Per evitare il formarsi di squilibri strutturali, come quelli che avevano minato il sistema finanziario internazionale fra le due guerre, </a:t>
            </a:r>
            <a:r>
              <a:rPr lang="it-IT" u="sng" dirty="0">
                <a:solidFill>
                  <a:srgbClr val="333333"/>
                </a:solidFill>
                <a:latin typeface="Helvetica" panose="020B0604020202020204" pitchFamily="34" charset="0"/>
                <a:ea typeface="Calibri" panose="020F0502020204030204" pitchFamily="34" charset="0"/>
              </a:rPr>
              <a:t>Keynes prevede che tutti gli stati membri paghino una commissione dell’1 per cento sul saldo medio in </a:t>
            </a:r>
            <a:r>
              <a:rPr lang="it-IT" u="sng" dirty="0" err="1">
                <a:solidFill>
                  <a:srgbClr val="333333"/>
                </a:solidFill>
                <a:latin typeface="Helvetica" panose="020B0604020202020204" pitchFamily="34" charset="0"/>
                <a:ea typeface="Calibri" panose="020F0502020204030204" pitchFamily="34" charset="0"/>
              </a:rPr>
              <a:t>bancor</a:t>
            </a:r>
            <a:r>
              <a:rPr lang="it-IT" dirty="0">
                <a:solidFill>
                  <a:srgbClr val="333333"/>
                </a:solidFill>
                <a:latin typeface="Helvetica" panose="020B0604020202020204" pitchFamily="34" charset="0"/>
                <a:ea typeface="Calibri" panose="020F0502020204030204" pitchFamily="34" charset="0"/>
              </a:rPr>
              <a:t>, che sia creditorio o debitorio, eccedente di un quarto la propria quota.</a:t>
            </a:r>
            <a:endParaRPr lang="it-IT" dirty="0"/>
          </a:p>
        </p:txBody>
      </p:sp>
    </p:spTree>
    <p:extLst>
      <p:ext uri="{BB962C8B-B14F-4D97-AF65-F5344CB8AC3E}">
        <p14:creationId xmlns:p14="http://schemas.microsoft.com/office/powerpoint/2010/main" val="35406609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9B0CB3DD-C396-42C2-973E-B69155068F6C}"/>
              </a:ext>
            </a:extLst>
          </p:cNvPr>
          <p:cNvSpPr>
            <a:spLocks noGrp="1"/>
          </p:cNvSpPr>
          <p:nvPr>
            <p:ph type="sldNum" sz="quarter" idx="12"/>
          </p:nvPr>
        </p:nvSpPr>
        <p:spPr/>
        <p:txBody>
          <a:bodyPr/>
          <a:lstStyle/>
          <a:p>
            <a:fld id="{5BE346A1-DB03-4F8F-90BA-1CC82BDA6D99}" type="slidenum">
              <a:rPr lang="it-IT" smtClean="0"/>
              <a:t>64</a:t>
            </a:fld>
            <a:endParaRPr lang="it-IT"/>
          </a:p>
        </p:txBody>
      </p:sp>
      <p:sp>
        <p:nvSpPr>
          <p:cNvPr id="4" name="Rettangolo 3">
            <a:extLst>
              <a:ext uri="{FF2B5EF4-FFF2-40B4-BE49-F238E27FC236}">
                <a16:creationId xmlns:a16="http://schemas.microsoft.com/office/drawing/2014/main" id="{AE5D385D-F108-4915-8807-C776D988764C}"/>
              </a:ext>
            </a:extLst>
          </p:cNvPr>
          <p:cNvSpPr/>
          <p:nvPr/>
        </p:nvSpPr>
        <p:spPr>
          <a:xfrm>
            <a:off x="585061" y="401514"/>
            <a:ext cx="11209149" cy="4154984"/>
          </a:xfrm>
          <a:prstGeom prst="rect">
            <a:avLst/>
          </a:prstGeom>
        </p:spPr>
        <p:txBody>
          <a:bodyPr wrap="square">
            <a:spAutoFit/>
          </a:bodyPr>
          <a:lstStyle/>
          <a:p>
            <a:r>
              <a:rPr lang="it-IT" sz="2400" dirty="0">
                <a:solidFill>
                  <a:srgbClr val="FF0000"/>
                </a:solidFill>
                <a:latin typeface="Helvetica" panose="020B0604020202020204" pitchFamily="34" charset="0"/>
                <a:ea typeface="Calibri" panose="020F0502020204030204" pitchFamily="34" charset="0"/>
              </a:rPr>
              <a:t>I paesi strutturalmente in deficit </a:t>
            </a:r>
            <a:r>
              <a:rPr lang="it-IT" sz="2400" u="sng" dirty="0">
                <a:solidFill>
                  <a:srgbClr val="333333"/>
                </a:solidFill>
                <a:latin typeface="Helvetica" panose="020B0604020202020204" pitchFamily="34" charset="0"/>
                <a:ea typeface="Calibri" panose="020F0502020204030204" pitchFamily="34" charset="0"/>
              </a:rPr>
              <a:t>possono svalutare la propria moneta in termini di </a:t>
            </a:r>
            <a:r>
              <a:rPr lang="it-IT" sz="2400" u="sng" dirty="0" err="1">
                <a:solidFill>
                  <a:srgbClr val="333333"/>
                </a:solidFill>
                <a:latin typeface="Helvetica" panose="020B0604020202020204" pitchFamily="34" charset="0"/>
                <a:ea typeface="Calibri" panose="020F0502020204030204" pitchFamily="34" charset="0"/>
              </a:rPr>
              <a:t>bancor</a:t>
            </a:r>
            <a:r>
              <a:rPr lang="it-IT" sz="2400" dirty="0">
                <a:solidFill>
                  <a:srgbClr val="333333"/>
                </a:solidFill>
                <a:latin typeface="Helvetica" panose="020B0604020202020204" pitchFamily="34" charset="0"/>
                <a:ea typeface="Calibri" panose="020F0502020204030204" pitchFamily="34" charset="0"/>
              </a:rPr>
              <a:t>, secondo regole codificate e condivise, evitando le svalutazioni competitive degli anni ’30: una moneta per «vincere la pace», una misura di «disarmo finanziario» da affiancare al disarmo vero e proprio. </a:t>
            </a:r>
            <a:r>
              <a:rPr lang="it-IT" sz="1600" i="1" dirty="0">
                <a:solidFill>
                  <a:srgbClr val="333333"/>
                </a:solidFill>
                <a:latin typeface="Helvetica" panose="020B0604020202020204" pitchFamily="34" charset="0"/>
                <a:ea typeface="Calibri" panose="020F0502020204030204" pitchFamily="34" charset="0"/>
              </a:rPr>
              <a:t>(J.M.K., Moneta Internazionale, Il Saggiatore, 2016: Introduzione di L. Fantacci)</a:t>
            </a:r>
          </a:p>
          <a:p>
            <a:endParaRPr lang="it-IT" sz="2400" dirty="0">
              <a:solidFill>
                <a:srgbClr val="FF0000"/>
              </a:solidFill>
              <a:latin typeface="Helvetica" panose="020B0604020202020204" pitchFamily="34" charset="0"/>
              <a:ea typeface="Calibri" panose="020F0502020204030204" pitchFamily="34" charset="0"/>
            </a:endParaRPr>
          </a:p>
          <a:p>
            <a:r>
              <a:rPr lang="it-IT" sz="2400" dirty="0">
                <a:solidFill>
                  <a:srgbClr val="FF0000"/>
                </a:solidFill>
                <a:latin typeface="Helvetica" panose="020B0604020202020204" pitchFamily="34" charset="0"/>
                <a:ea typeface="Calibri" panose="020F0502020204030204" pitchFamily="34" charset="0"/>
              </a:rPr>
              <a:t>I paesi strutturalmente in surplus </a:t>
            </a:r>
            <a:r>
              <a:rPr lang="it-IT" sz="2400" dirty="0">
                <a:solidFill>
                  <a:srgbClr val="333333"/>
                </a:solidFill>
                <a:latin typeface="Helvetica" panose="020B0604020202020204" pitchFamily="34" charset="0"/>
                <a:ea typeface="Calibri" panose="020F0502020204030204" pitchFamily="34" charset="0"/>
              </a:rPr>
              <a:t>discutono con il Consiglio direttivo della </a:t>
            </a:r>
            <a:r>
              <a:rPr lang="it-IT" sz="2400" i="1" dirty="0">
                <a:solidFill>
                  <a:srgbClr val="333333"/>
                </a:solidFill>
                <a:latin typeface="Helvetica" panose="020B0604020202020204" pitchFamily="34" charset="0"/>
                <a:ea typeface="Calibri" panose="020F0502020204030204" pitchFamily="34" charset="0"/>
              </a:rPr>
              <a:t>Clearing Union</a:t>
            </a:r>
            <a:r>
              <a:rPr lang="it-IT" sz="2400" dirty="0">
                <a:solidFill>
                  <a:srgbClr val="333333"/>
                </a:solidFill>
                <a:latin typeface="Helvetica" panose="020B0604020202020204" pitchFamily="34" charset="0"/>
                <a:ea typeface="Calibri" panose="020F0502020204030204" pitchFamily="34" charset="0"/>
              </a:rPr>
              <a:t> le misure più idonee per ripristinare l’equilibrio nei propri conti con l’estero potendo scegliere tra la </a:t>
            </a:r>
            <a:r>
              <a:rPr lang="it-IT" sz="2400" u="sng" dirty="0">
                <a:solidFill>
                  <a:srgbClr val="333333"/>
                </a:solidFill>
                <a:latin typeface="Helvetica" panose="020B0604020202020204" pitchFamily="34" charset="0"/>
                <a:ea typeface="Calibri" panose="020F0502020204030204" pitchFamily="34" charset="0"/>
              </a:rPr>
              <a:t>rivalutazione della propria valuta</a:t>
            </a:r>
            <a:r>
              <a:rPr lang="it-IT" sz="2400" dirty="0">
                <a:solidFill>
                  <a:srgbClr val="333333"/>
                </a:solidFill>
                <a:latin typeface="Helvetica" panose="020B0604020202020204" pitchFamily="34" charset="0"/>
                <a:ea typeface="Calibri" panose="020F0502020204030204" pitchFamily="34" charset="0"/>
              </a:rPr>
              <a:t>, </a:t>
            </a:r>
            <a:r>
              <a:rPr lang="it-IT" sz="2400" u="sng" dirty="0">
                <a:solidFill>
                  <a:srgbClr val="333333"/>
                </a:solidFill>
                <a:latin typeface="Helvetica" panose="020B0604020202020204" pitchFamily="34" charset="0"/>
                <a:ea typeface="Calibri" panose="020F0502020204030204" pitchFamily="34" charset="0"/>
              </a:rPr>
              <a:t>l’adozione di politiche espansive al proprio interno</a:t>
            </a:r>
            <a:r>
              <a:rPr lang="it-IT" sz="2400" dirty="0">
                <a:solidFill>
                  <a:srgbClr val="333333"/>
                </a:solidFill>
                <a:latin typeface="Helvetica" panose="020B0604020202020204" pitchFamily="34" charset="0"/>
                <a:ea typeface="Calibri" panose="020F0502020204030204" pitchFamily="34" charset="0"/>
              </a:rPr>
              <a:t>, la </a:t>
            </a:r>
            <a:r>
              <a:rPr lang="it-IT" sz="2400" u="sng" dirty="0">
                <a:solidFill>
                  <a:srgbClr val="333333"/>
                </a:solidFill>
                <a:latin typeface="Helvetica" panose="020B0604020202020204" pitchFamily="34" charset="0"/>
                <a:ea typeface="Calibri" panose="020F0502020204030204" pitchFamily="34" charset="0"/>
              </a:rPr>
              <a:t>riduzione dei dazi doganali</a:t>
            </a:r>
            <a:r>
              <a:rPr lang="it-IT" sz="2400" dirty="0">
                <a:solidFill>
                  <a:srgbClr val="333333"/>
                </a:solidFill>
                <a:latin typeface="Helvetica" panose="020B0604020202020204" pitchFamily="34" charset="0"/>
                <a:ea typeface="Calibri" panose="020F0502020204030204" pitchFamily="34" charset="0"/>
              </a:rPr>
              <a:t>, la </a:t>
            </a:r>
            <a:r>
              <a:rPr lang="it-IT" sz="2400" u="sng" dirty="0">
                <a:solidFill>
                  <a:srgbClr val="333333"/>
                </a:solidFill>
                <a:latin typeface="Helvetica" panose="020B0604020202020204" pitchFamily="34" charset="0"/>
                <a:ea typeface="Calibri" panose="020F0502020204030204" pitchFamily="34" charset="0"/>
              </a:rPr>
              <a:t>concessione di prestiti internazionali per lo sviluppo</a:t>
            </a:r>
            <a:r>
              <a:rPr lang="it-IT" sz="2400" dirty="0">
                <a:solidFill>
                  <a:srgbClr val="333333"/>
                </a:solidFill>
                <a:latin typeface="Helvetica" panose="020B0604020202020204" pitchFamily="34" charset="0"/>
                <a:ea typeface="Calibri" panose="020F0502020204030204" pitchFamily="34" charset="0"/>
              </a:rPr>
              <a:t>.</a:t>
            </a:r>
            <a:endParaRPr lang="it-IT" sz="2400" dirty="0"/>
          </a:p>
        </p:txBody>
      </p:sp>
      <p:sp>
        <p:nvSpPr>
          <p:cNvPr id="5" name="Rettangolo 4">
            <a:extLst>
              <a:ext uri="{FF2B5EF4-FFF2-40B4-BE49-F238E27FC236}">
                <a16:creationId xmlns:a16="http://schemas.microsoft.com/office/drawing/2014/main" id="{79FFA9B9-EAD0-4C87-8702-9D4DC1FE43B2}"/>
              </a:ext>
            </a:extLst>
          </p:cNvPr>
          <p:cNvSpPr/>
          <p:nvPr/>
        </p:nvSpPr>
        <p:spPr>
          <a:xfrm>
            <a:off x="585061" y="4635373"/>
            <a:ext cx="10702871" cy="1569660"/>
          </a:xfrm>
          <a:prstGeom prst="rect">
            <a:avLst/>
          </a:prstGeom>
        </p:spPr>
        <p:txBody>
          <a:bodyPr wrap="square">
            <a:spAutoFit/>
          </a:bodyPr>
          <a:lstStyle/>
          <a:p>
            <a:r>
              <a:rPr lang="it-IT" sz="2400" dirty="0"/>
              <a:t>La </a:t>
            </a:r>
            <a:r>
              <a:rPr lang="it-IT" sz="2400" dirty="0">
                <a:solidFill>
                  <a:srgbClr val="FF0000"/>
                </a:solidFill>
              </a:rPr>
              <a:t>parità di trattamento tra stati creditori e debitori costituisce uno degli elementi essenziali e più innovativi della proposta di Keynes</a:t>
            </a:r>
            <a:r>
              <a:rPr lang="it-IT" sz="2400" dirty="0"/>
              <a:t>, così come la raccomandazione di stabilire delle </a:t>
            </a:r>
            <a:r>
              <a:rPr lang="it-IT" sz="2400" dirty="0">
                <a:solidFill>
                  <a:srgbClr val="FF0000"/>
                </a:solidFill>
              </a:rPr>
              <a:t>barriere alla mobilità dei capitali a breve termine</a:t>
            </a:r>
            <a:r>
              <a:rPr lang="it-IT" sz="2400" dirty="0"/>
              <a:t>, per frenare la speculazione senza ostacolare gli investimenti diretti all’estero.</a:t>
            </a:r>
          </a:p>
        </p:txBody>
      </p:sp>
    </p:spTree>
    <p:extLst>
      <p:ext uri="{BB962C8B-B14F-4D97-AF65-F5344CB8AC3E}">
        <p14:creationId xmlns:p14="http://schemas.microsoft.com/office/powerpoint/2010/main" val="25632871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70097EB4-D6F9-DE48-B1B7-BB915B341B29}"/>
              </a:ext>
            </a:extLst>
          </p:cNvPr>
          <p:cNvSpPr txBox="1"/>
          <p:nvPr/>
        </p:nvSpPr>
        <p:spPr>
          <a:xfrm>
            <a:off x="240748" y="561086"/>
            <a:ext cx="11710504" cy="4893647"/>
          </a:xfrm>
          <a:prstGeom prst="rect">
            <a:avLst/>
          </a:prstGeom>
          <a:noFill/>
          <a:ln>
            <a:noFill/>
          </a:ln>
        </p:spPr>
        <p:txBody>
          <a:bodyPr wrap="square" rtlCol="0">
            <a:spAutoFit/>
          </a:bodyPr>
          <a:lstStyle/>
          <a:p>
            <a:r>
              <a:rPr lang="it-IT" sz="2400" dirty="0">
                <a:solidFill>
                  <a:srgbClr val="0070C0"/>
                </a:solidFill>
              </a:rPr>
              <a:t>Il principio che tanto i paesi in surplus quanto i paesi in deficit hanno la responsabilità di cooperare per rimuovere gli squilibri fu comunque incorporato nello statuto del FMI </a:t>
            </a:r>
            <a:r>
              <a:rPr lang="it-IT" sz="2400" dirty="0"/>
              <a:t>non nella versione della CU, bensì nella </a:t>
            </a:r>
            <a:r>
              <a:rPr lang="it-IT" sz="2400" b="1" dirty="0"/>
              <a:t>clausola della valuta scarsa</a:t>
            </a:r>
            <a:endParaRPr lang="it-IT" sz="2400" dirty="0"/>
          </a:p>
          <a:p>
            <a:r>
              <a:rPr lang="it-IT" sz="2400" i="1" dirty="0">
                <a:solidFill>
                  <a:srgbClr val="FF0000"/>
                </a:solidFill>
              </a:rPr>
              <a:t>Una valuta è scarsa quando la sua disponibilità non è sufficiente per l’ordinato funzionamento del sistema </a:t>
            </a:r>
            <a:r>
              <a:rPr lang="it-IT" sz="2400" dirty="0">
                <a:sym typeface="Wingdings" pitchFamily="2" charset="2"/>
              </a:rPr>
              <a:t> se il paese A mantiene un persistente surplus di bilancia corrente, gli altri paesi hanno bisogno della valuta di A e la loro domanda la rende scarsa: in questo caso il FMI avrebbe potuto razionare la valuta del paese A e permettere agli altri paesi di attuare politiche discriminatorie verso le esportazioni di A.</a:t>
            </a:r>
          </a:p>
          <a:p>
            <a:r>
              <a:rPr lang="it-IT" sz="2400" dirty="0">
                <a:sym typeface="Wingdings" pitchFamily="2" charset="2"/>
              </a:rPr>
              <a:t>Keynes pensava che la clausola fosse abbastanza stringente da far sì che nessun paese avrebbe voluto accumulare ingenti surplus per timore di ritorsioni: </a:t>
            </a:r>
            <a:r>
              <a:rPr lang="it-IT" sz="2400" u="sng" dirty="0">
                <a:sym typeface="Wingdings" pitchFamily="2" charset="2"/>
              </a:rPr>
              <a:t>in realtà la clausola non venne mai invocata e fu rimossa nel 1961</a:t>
            </a:r>
            <a:r>
              <a:rPr lang="it-IT" sz="2400" dirty="0">
                <a:sym typeface="Wingdings" pitchFamily="2" charset="2"/>
              </a:rPr>
              <a:t>, </a:t>
            </a:r>
            <a:r>
              <a:rPr lang="it-IT" sz="2400" dirty="0">
                <a:solidFill>
                  <a:srgbClr val="FF0000"/>
                </a:solidFill>
                <a:sym typeface="Wingdings" pitchFamily="2" charset="2"/>
              </a:rPr>
              <a:t>sostituita da accordi che permettevano ai paesi in surplus di prestare ai paesi in deficit, evitando che la loro valuta diventasse tecnicamente scarsa</a:t>
            </a:r>
            <a:endParaRPr lang="it-IT" sz="2400" dirty="0">
              <a:solidFill>
                <a:srgbClr val="FF0000"/>
              </a:solidFill>
            </a:endParaRPr>
          </a:p>
        </p:txBody>
      </p:sp>
      <p:sp>
        <p:nvSpPr>
          <p:cNvPr id="4" name="Segnaposto numero diapositiva 3">
            <a:extLst>
              <a:ext uri="{FF2B5EF4-FFF2-40B4-BE49-F238E27FC236}">
                <a16:creationId xmlns:a16="http://schemas.microsoft.com/office/drawing/2014/main" id="{164A0761-CF67-4835-BC2D-E2F61A898F68}"/>
              </a:ext>
            </a:extLst>
          </p:cNvPr>
          <p:cNvSpPr>
            <a:spLocks noGrp="1"/>
          </p:cNvSpPr>
          <p:nvPr>
            <p:ph type="sldNum" sz="quarter" idx="12"/>
          </p:nvPr>
        </p:nvSpPr>
        <p:spPr/>
        <p:txBody>
          <a:bodyPr/>
          <a:lstStyle/>
          <a:p>
            <a:fld id="{5BE346A1-DB03-4F8F-90BA-1CC82BDA6D99}" type="slidenum">
              <a:rPr lang="it-IT" smtClean="0"/>
              <a:t>65</a:t>
            </a:fld>
            <a:endParaRPr lang="it-IT"/>
          </a:p>
        </p:txBody>
      </p:sp>
      <p:sp>
        <p:nvSpPr>
          <p:cNvPr id="6" name="Rettangolo 5">
            <a:extLst>
              <a:ext uri="{FF2B5EF4-FFF2-40B4-BE49-F238E27FC236}">
                <a16:creationId xmlns:a16="http://schemas.microsoft.com/office/drawing/2014/main" id="{A6CCF324-7A08-4A08-A2EB-80CABE83B39D}"/>
              </a:ext>
            </a:extLst>
          </p:cNvPr>
          <p:cNvSpPr/>
          <p:nvPr/>
        </p:nvSpPr>
        <p:spPr>
          <a:xfrm>
            <a:off x="418455" y="5650482"/>
            <a:ext cx="10848814" cy="923330"/>
          </a:xfrm>
          <a:prstGeom prst="rect">
            <a:avLst/>
          </a:prstGeom>
          <a:ln w="28575">
            <a:solidFill>
              <a:srgbClr val="FF0000"/>
            </a:solidFill>
          </a:ln>
        </p:spPr>
        <p:txBody>
          <a:bodyPr wrap="square">
            <a:spAutoFit/>
          </a:bodyPr>
          <a:lstStyle/>
          <a:p>
            <a:r>
              <a:rPr lang="it-IT" dirty="0">
                <a:solidFill>
                  <a:srgbClr val="333333"/>
                </a:solidFill>
                <a:latin typeface="Helvetica" panose="020B0604020202020204" pitchFamily="34" charset="0"/>
                <a:ea typeface="Calibri" panose="020F0502020204030204" pitchFamily="34" charset="0"/>
              </a:rPr>
              <a:t>L’interesse per le idee di Keynes e per la sua proposta di un’</a:t>
            </a:r>
            <a:r>
              <a:rPr lang="it-IT" i="1" dirty="0">
                <a:solidFill>
                  <a:srgbClr val="333333"/>
                </a:solidFill>
                <a:latin typeface="Helvetica" panose="020B0604020202020204" pitchFamily="34" charset="0"/>
                <a:ea typeface="Calibri" panose="020F0502020204030204" pitchFamily="34" charset="0"/>
              </a:rPr>
              <a:t>International Clearing Union </a:t>
            </a:r>
            <a:r>
              <a:rPr lang="it-IT" dirty="0">
                <a:solidFill>
                  <a:srgbClr val="333333"/>
                </a:solidFill>
                <a:latin typeface="Helvetica" panose="020B0604020202020204" pitchFamily="34" charset="0"/>
                <a:ea typeface="Calibri" panose="020F0502020204030204" pitchFamily="34" charset="0"/>
              </a:rPr>
              <a:t>è cresciuto negli ultimi anni, in concomitanza con l’emergere di squilibri strutturali nelle bilance dei pagamenti statunitense e cinese, che hanno portato a tensioni sui mercati valutari e a un forte aumento dell’attività speculativa.</a:t>
            </a:r>
            <a:endParaRPr lang="it-IT" dirty="0"/>
          </a:p>
        </p:txBody>
      </p:sp>
    </p:spTree>
    <p:extLst>
      <p:ext uri="{BB962C8B-B14F-4D97-AF65-F5344CB8AC3E}">
        <p14:creationId xmlns:p14="http://schemas.microsoft.com/office/powerpoint/2010/main" val="247934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30398938-873C-413C-983A-DD1D21B52FF2}"/>
              </a:ext>
            </a:extLst>
          </p:cNvPr>
          <p:cNvSpPr>
            <a:spLocks noGrp="1"/>
          </p:cNvSpPr>
          <p:nvPr>
            <p:ph type="title"/>
          </p:nvPr>
        </p:nvSpPr>
        <p:spPr/>
        <p:txBody>
          <a:bodyPr/>
          <a:lstStyle/>
          <a:p>
            <a:r>
              <a:rPr lang="it-IT" dirty="0"/>
              <a:t>La CU assomiglia al sistema TARGET dell’Eurozona?</a:t>
            </a:r>
          </a:p>
        </p:txBody>
      </p:sp>
      <p:sp>
        <p:nvSpPr>
          <p:cNvPr id="4" name="Segnaposto contenuto 3">
            <a:extLst>
              <a:ext uri="{FF2B5EF4-FFF2-40B4-BE49-F238E27FC236}">
                <a16:creationId xmlns:a16="http://schemas.microsoft.com/office/drawing/2014/main" id="{7D8AB63E-B6B0-479D-A7BE-900E40B48278}"/>
              </a:ext>
            </a:extLst>
          </p:cNvPr>
          <p:cNvSpPr>
            <a:spLocks noGrp="1"/>
          </p:cNvSpPr>
          <p:nvPr>
            <p:ph idx="1"/>
          </p:nvPr>
        </p:nvSpPr>
        <p:spPr>
          <a:xfrm>
            <a:off x="838200" y="1825625"/>
            <a:ext cx="10515600" cy="4582924"/>
          </a:xfrm>
        </p:spPr>
        <p:txBody>
          <a:bodyPr>
            <a:normAutofit fontScale="85000" lnSpcReduction="20000"/>
          </a:bodyPr>
          <a:lstStyle/>
          <a:p>
            <a:r>
              <a:rPr lang="it-IT" dirty="0"/>
              <a:t>In realtà nemmeno il sistema europeo ha colto il punto focale della proposta di Keynes, infatti all’interno dell’area dell’euro emergono squilibri strutturali nelle bilance dei pagamenti tra gli stati dell’Europa settentrionale, a cominciare dalla Germania, strutturalmente in surplus e i paesi dell’Europa Mediterranea, strutturalmente in deficit.</a:t>
            </a:r>
          </a:p>
          <a:p>
            <a:r>
              <a:rPr lang="it-IT" dirty="0"/>
              <a:t>A partire dallo scoppio della crisi nel 2007-2008, </a:t>
            </a:r>
            <a:r>
              <a:rPr lang="it-IT" u="sng" dirty="0"/>
              <a:t>la Banca Centrale Europea si è sostituita ai mercati finanziari internazionali nel finanziamento degli squilibri di bilancia dei pagamenti all’interno dell’eurozona, operando attraverso una sorta di </a:t>
            </a:r>
            <a:r>
              <a:rPr lang="it-IT" i="1" u="sng" dirty="0"/>
              <a:t>Clearing Union</a:t>
            </a:r>
            <a:r>
              <a:rPr lang="it-IT" u="sng" dirty="0"/>
              <a:t> europea, il sistema Target2</a:t>
            </a:r>
            <a:r>
              <a:rPr lang="it-IT" dirty="0"/>
              <a:t>.</a:t>
            </a:r>
          </a:p>
          <a:p>
            <a:r>
              <a:rPr lang="it-IT" b="1" dirty="0"/>
              <a:t>Tuttavia, l’assenza dei meccanismi compensativi previsti dal progetto originario di Keynes</a:t>
            </a:r>
            <a:r>
              <a:rPr lang="it-IT" dirty="0"/>
              <a:t> (a cominciare dall’impossibilità di modificare la parità tra le valute nazionali e l’euro), </a:t>
            </a:r>
            <a:r>
              <a:rPr lang="it-IT" b="1" dirty="0"/>
              <a:t>l’assenza di barriere capaci di frenare gli investimenti speculativi a brevissimo e breve termine</a:t>
            </a:r>
            <a:r>
              <a:rPr lang="it-IT" dirty="0"/>
              <a:t> e, soprattutto, </a:t>
            </a:r>
            <a:r>
              <a:rPr lang="it-IT" b="1" dirty="0"/>
              <a:t>l’assenza di parità di trattamento tra paesi debitori e creditori</a:t>
            </a:r>
            <a:r>
              <a:rPr lang="it-IT" dirty="0"/>
              <a:t> hanno consentito di finanziare gli squilibri, ma non di riassorbirli, aggravando la conflittualità all’interno dell’euro-area e la fiducia nei confronti delle istituzioni europee. </a:t>
            </a:r>
          </a:p>
        </p:txBody>
      </p:sp>
      <p:sp>
        <p:nvSpPr>
          <p:cNvPr id="2" name="Segnaposto numero diapositiva 1">
            <a:extLst>
              <a:ext uri="{FF2B5EF4-FFF2-40B4-BE49-F238E27FC236}">
                <a16:creationId xmlns:a16="http://schemas.microsoft.com/office/drawing/2014/main" id="{8F6AD051-095C-4CE3-BDE5-F57F95A33550}"/>
              </a:ext>
            </a:extLst>
          </p:cNvPr>
          <p:cNvSpPr>
            <a:spLocks noGrp="1"/>
          </p:cNvSpPr>
          <p:nvPr>
            <p:ph type="sldNum" sz="quarter" idx="12"/>
          </p:nvPr>
        </p:nvSpPr>
        <p:spPr/>
        <p:txBody>
          <a:bodyPr/>
          <a:lstStyle/>
          <a:p>
            <a:fld id="{5BE346A1-DB03-4F8F-90BA-1CC82BDA6D99}" type="slidenum">
              <a:rPr lang="it-IT" smtClean="0"/>
              <a:t>66</a:t>
            </a:fld>
            <a:endParaRPr lang="it-IT"/>
          </a:p>
        </p:txBody>
      </p:sp>
    </p:spTree>
    <p:extLst>
      <p:ext uri="{BB962C8B-B14F-4D97-AF65-F5344CB8AC3E}">
        <p14:creationId xmlns:p14="http://schemas.microsoft.com/office/powerpoint/2010/main" val="19171158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B41354-E582-4830-A096-DFA4DA2EE9AC}"/>
              </a:ext>
            </a:extLst>
          </p:cNvPr>
          <p:cNvSpPr>
            <a:spLocks noGrp="1"/>
          </p:cNvSpPr>
          <p:nvPr>
            <p:ph type="title"/>
          </p:nvPr>
        </p:nvSpPr>
        <p:spPr/>
        <p:txBody>
          <a:bodyPr/>
          <a:lstStyle/>
          <a:p>
            <a:r>
              <a:rPr lang="it-IT" dirty="0"/>
              <a:t>Il sistema TARGET2</a:t>
            </a:r>
          </a:p>
        </p:txBody>
      </p:sp>
      <p:sp>
        <p:nvSpPr>
          <p:cNvPr id="3" name="Segnaposto contenuto 2">
            <a:extLst>
              <a:ext uri="{FF2B5EF4-FFF2-40B4-BE49-F238E27FC236}">
                <a16:creationId xmlns:a16="http://schemas.microsoft.com/office/drawing/2014/main" id="{C3C8208C-7521-436C-9F6F-AFBEA8A48520}"/>
              </a:ext>
            </a:extLst>
          </p:cNvPr>
          <p:cNvSpPr>
            <a:spLocks noGrp="1"/>
          </p:cNvSpPr>
          <p:nvPr>
            <p:ph idx="1"/>
          </p:nvPr>
        </p:nvSpPr>
        <p:spPr>
          <a:xfrm>
            <a:off x="565688" y="1390973"/>
            <a:ext cx="10404529" cy="5391580"/>
          </a:xfrm>
        </p:spPr>
        <p:txBody>
          <a:bodyPr>
            <a:normAutofit lnSpcReduction="10000"/>
          </a:bodyPr>
          <a:lstStyle/>
          <a:p>
            <a:r>
              <a:rPr lang="it-IT" dirty="0"/>
              <a:t>Target2 un mattone indispensabile dell’integrazione finanziaria nell’UE. Permette alla moneta di fluire liberamente attraverso i confini e sostiene l’attuazione della politica monetaria unica della BCE.</a:t>
            </a:r>
          </a:p>
          <a:p>
            <a:r>
              <a:rPr lang="it-IT" dirty="0"/>
              <a:t>Target2 è un sistema di pagamento di proprietà dell’Eurosistema, che ne cura anche la gestione. È la principale piattaforma europea per il regolamento di pagamenti di importo rilevante; viene utilizzato sia dalle banche centrali sia dalle banche commerciali dell’UE per trattare pagamenti in euro in tempo reale. Come funziona?</a:t>
            </a:r>
          </a:p>
          <a:p>
            <a:r>
              <a:rPr lang="it-IT" dirty="0"/>
              <a:t>Una banca che </a:t>
            </a:r>
            <a:r>
              <a:rPr lang="it-IT" b="1" dirty="0"/>
              <a:t>trasferisce (riceve) fondi </a:t>
            </a:r>
            <a:r>
              <a:rPr lang="it-IT" dirty="0"/>
              <a:t>a (da) una controparte locata in un’altra nazione registra </a:t>
            </a:r>
            <a:r>
              <a:rPr lang="it-IT" b="1" dirty="0"/>
              <a:t>una riduzione (un aumento) nel conto di riserva </a:t>
            </a:r>
            <a:r>
              <a:rPr lang="it-IT" dirty="0"/>
              <a:t>presso la sua banca centrale nazionale (BCN), la cui contabilità a sua volta registra una </a:t>
            </a:r>
            <a:r>
              <a:rPr lang="it-IT" b="1" dirty="0"/>
              <a:t>passività (attività) di T2 </a:t>
            </a:r>
            <a:r>
              <a:rPr lang="it-IT" dirty="0"/>
              <a:t>verso la BCE.</a:t>
            </a:r>
          </a:p>
          <a:p>
            <a:endParaRPr lang="it-IT" dirty="0"/>
          </a:p>
          <a:p>
            <a:endParaRPr lang="it-IT" dirty="0"/>
          </a:p>
        </p:txBody>
      </p:sp>
      <p:sp>
        <p:nvSpPr>
          <p:cNvPr id="4" name="Segnaposto numero diapositiva 3">
            <a:extLst>
              <a:ext uri="{FF2B5EF4-FFF2-40B4-BE49-F238E27FC236}">
                <a16:creationId xmlns:a16="http://schemas.microsoft.com/office/drawing/2014/main" id="{6CBA3F82-8E84-4D6A-B725-287CAD4DA3A6}"/>
              </a:ext>
            </a:extLst>
          </p:cNvPr>
          <p:cNvSpPr>
            <a:spLocks noGrp="1"/>
          </p:cNvSpPr>
          <p:nvPr>
            <p:ph type="sldNum" sz="quarter" idx="12"/>
          </p:nvPr>
        </p:nvSpPr>
        <p:spPr/>
        <p:txBody>
          <a:bodyPr/>
          <a:lstStyle/>
          <a:p>
            <a:fld id="{5BE346A1-DB03-4F8F-90BA-1CC82BDA6D99}" type="slidenum">
              <a:rPr lang="it-IT" smtClean="0"/>
              <a:t>67</a:t>
            </a:fld>
            <a:endParaRPr lang="it-IT"/>
          </a:p>
        </p:txBody>
      </p:sp>
    </p:spTree>
    <p:extLst>
      <p:ext uri="{BB962C8B-B14F-4D97-AF65-F5344CB8AC3E}">
        <p14:creationId xmlns:p14="http://schemas.microsoft.com/office/powerpoint/2010/main" val="11491323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34D9526C-7228-4376-9FF6-179672F03B17}"/>
              </a:ext>
            </a:extLst>
          </p:cNvPr>
          <p:cNvSpPr>
            <a:spLocks noGrp="1"/>
          </p:cNvSpPr>
          <p:nvPr>
            <p:ph type="sldNum" sz="quarter" idx="12"/>
          </p:nvPr>
        </p:nvSpPr>
        <p:spPr/>
        <p:txBody>
          <a:bodyPr/>
          <a:lstStyle/>
          <a:p>
            <a:fld id="{5BE346A1-DB03-4F8F-90BA-1CC82BDA6D99}" type="slidenum">
              <a:rPr lang="it-IT" smtClean="0"/>
              <a:t>68</a:t>
            </a:fld>
            <a:endParaRPr lang="it-IT"/>
          </a:p>
        </p:txBody>
      </p:sp>
      <p:pic>
        <p:nvPicPr>
          <p:cNvPr id="6" name="Immagine 5">
            <a:extLst>
              <a:ext uri="{FF2B5EF4-FFF2-40B4-BE49-F238E27FC236}">
                <a16:creationId xmlns:a16="http://schemas.microsoft.com/office/drawing/2014/main" id="{76BE2035-C2FB-4BDE-8C0D-29B42139E5A3}"/>
              </a:ext>
            </a:extLst>
          </p:cNvPr>
          <p:cNvPicPr>
            <a:picLocks noChangeAspect="1"/>
          </p:cNvPicPr>
          <p:nvPr/>
        </p:nvPicPr>
        <p:blipFill>
          <a:blip r:embed="rId2"/>
          <a:stretch>
            <a:fillRect/>
          </a:stretch>
        </p:blipFill>
        <p:spPr>
          <a:xfrm>
            <a:off x="619753" y="1254717"/>
            <a:ext cx="4715539" cy="4902773"/>
          </a:xfrm>
          <a:prstGeom prst="rect">
            <a:avLst/>
          </a:prstGeom>
        </p:spPr>
      </p:pic>
      <p:sp>
        <p:nvSpPr>
          <p:cNvPr id="7" name="CasellaDiTesto 6">
            <a:extLst>
              <a:ext uri="{FF2B5EF4-FFF2-40B4-BE49-F238E27FC236}">
                <a16:creationId xmlns:a16="http://schemas.microsoft.com/office/drawing/2014/main" id="{F78A27F9-7CC7-49AE-B5DA-5DCDA92923BE}"/>
              </a:ext>
            </a:extLst>
          </p:cNvPr>
          <p:cNvSpPr txBox="1"/>
          <p:nvPr/>
        </p:nvSpPr>
        <p:spPr>
          <a:xfrm>
            <a:off x="504987" y="506256"/>
            <a:ext cx="9477213" cy="646331"/>
          </a:xfrm>
          <a:prstGeom prst="rect">
            <a:avLst/>
          </a:prstGeom>
          <a:noFill/>
        </p:spPr>
        <p:txBody>
          <a:bodyPr wrap="square" rtlCol="0">
            <a:spAutoFit/>
          </a:bodyPr>
          <a:lstStyle/>
          <a:p>
            <a:r>
              <a:rPr lang="it-IT" sz="3600" dirty="0"/>
              <a:t>Il Commercio intraeuropeo nell’area dell’Euro</a:t>
            </a:r>
          </a:p>
        </p:txBody>
      </p:sp>
      <p:sp>
        <p:nvSpPr>
          <p:cNvPr id="8" name="CasellaDiTesto 7">
            <a:extLst>
              <a:ext uri="{FF2B5EF4-FFF2-40B4-BE49-F238E27FC236}">
                <a16:creationId xmlns:a16="http://schemas.microsoft.com/office/drawing/2014/main" id="{BA8A48E6-B814-4277-ABF1-7F2B755C7AC9}"/>
              </a:ext>
            </a:extLst>
          </p:cNvPr>
          <p:cNvSpPr txBox="1"/>
          <p:nvPr/>
        </p:nvSpPr>
        <p:spPr>
          <a:xfrm>
            <a:off x="5490275" y="1340787"/>
            <a:ext cx="5432156" cy="5078313"/>
          </a:xfrm>
          <a:prstGeom prst="rect">
            <a:avLst/>
          </a:prstGeom>
          <a:noFill/>
        </p:spPr>
        <p:txBody>
          <a:bodyPr wrap="square" rtlCol="0">
            <a:spAutoFit/>
          </a:bodyPr>
          <a:lstStyle/>
          <a:p>
            <a:r>
              <a:rPr lang="it-IT" dirty="0"/>
              <a:t>Per acquistare una macchina dall’impresa B localizzata nel paese B, l’impresa A chiede alla sua banca (A) di effettuare un trasferimento dal suo conto corrente (C/A) al conto corrente dell’impresa B presso la banca B. </a:t>
            </a:r>
          </a:p>
          <a:p>
            <a:r>
              <a:rPr lang="it-IT" dirty="0"/>
              <a:t>La Banca A riduce il C/A dell’impresa A di 100€ e contemporaneamente le riserve della banca A (R/A) presso la banca centrale nazionale (NCB) del paese A si riduce di 100€. </a:t>
            </a:r>
          </a:p>
          <a:p>
            <a:r>
              <a:rPr lang="it-IT" dirty="0"/>
              <a:t>Le passività TARGET2 (o T2) della NCB A aumentano di 100€ e le attività T2 della ECB (o BCE) aumentano di 100€.</a:t>
            </a:r>
          </a:p>
          <a:p>
            <a:r>
              <a:rPr lang="it-IT" dirty="0"/>
              <a:t>Viceversa la banca B che riceve i 100€ registra un aumento delle sue riserve (R/A) presso la sua banca centrale, i cui conti registrano un aumento di 100€ di attività di T2 dalla BCE (che registrerà un aumento delle passività T2 pari a 100€); alla fine la banca B registrerà un aumento dell’attivo del C/A dell’impresa B pari a 100€. </a:t>
            </a:r>
          </a:p>
        </p:txBody>
      </p:sp>
      <p:sp>
        <p:nvSpPr>
          <p:cNvPr id="9" name="CasellaDiTesto 8">
            <a:extLst>
              <a:ext uri="{FF2B5EF4-FFF2-40B4-BE49-F238E27FC236}">
                <a16:creationId xmlns:a16="http://schemas.microsoft.com/office/drawing/2014/main" id="{C0870A7C-F1AC-401A-8AD7-579134B42AFC}"/>
              </a:ext>
            </a:extLst>
          </p:cNvPr>
          <p:cNvSpPr txBox="1"/>
          <p:nvPr/>
        </p:nvSpPr>
        <p:spPr>
          <a:xfrm>
            <a:off x="310611" y="6157490"/>
            <a:ext cx="4777353" cy="523220"/>
          </a:xfrm>
          <a:prstGeom prst="rect">
            <a:avLst/>
          </a:prstGeom>
          <a:noFill/>
        </p:spPr>
        <p:txBody>
          <a:bodyPr wrap="square" rtlCol="0">
            <a:spAutoFit/>
          </a:bodyPr>
          <a:lstStyle/>
          <a:p>
            <a:r>
              <a:rPr lang="it-IT" sz="1400" i="1" dirty="0"/>
              <a:t>Fonte: </a:t>
            </a:r>
            <a:r>
              <a:rPr lang="it-IT" sz="1400" i="1" dirty="0" err="1"/>
              <a:t>Cecioni</a:t>
            </a:r>
            <a:r>
              <a:rPr lang="it-IT" sz="1400" i="1" dirty="0"/>
              <a:t> M. e Ferrero G. (2012), </a:t>
            </a:r>
            <a:r>
              <a:rPr lang="it-IT" sz="1400" i="1" dirty="0" err="1"/>
              <a:t>Determinants</a:t>
            </a:r>
            <a:r>
              <a:rPr lang="it-IT" sz="1400" i="1" dirty="0"/>
              <a:t> of TARGET2 </a:t>
            </a:r>
            <a:r>
              <a:rPr lang="it-IT" sz="1400" i="1" dirty="0" err="1"/>
              <a:t>Imbalancies</a:t>
            </a:r>
            <a:r>
              <a:rPr lang="it-IT" sz="1400" i="1" dirty="0"/>
              <a:t>, </a:t>
            </a:r>
            <a:r>
              <a:rPr lang="it-IT" sz="1400" i="1" dirty="0" err="1"/>
              <a:t>BdI</a:t>
            </a:r>
            <a:r>
              <a:rPr lang="it-IT" sz="1400" i="1" dirty="0"/>
              <a:t>-QEF 136, p.6</a:t>
            </a:r>
          </a:p>
        </p:txBody>
      </p:sp>
    </p:spTree>
    <p:extLst>
      <p:ext uri="{BB962C8B-B14F-4D97-AF65-F5344CB8AC3E}">
        <p14:creationId xmlns:p14="http://schemas.microsoft.com/office/powerpoint/2010/main" val="24791170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D94664-AEF2-40EF-B7A2-1903E36F3E7F}"/>
              </a:ext>
            </a:extLst>
          </p:cNvPr>
          <p:cNvSpPr>
            <a:spLocks noGrp="1"/>
          </p:cNvSpPr>
          <p:nvPr>
            <p:ph type="title"/>
          </p:nvPr>
        </p:nvSpPr>
        <p:spPr/>
        <p:txBody>
          <a:bodyPr/>
          <a:lstStyle/>
          <a:p>
            <a:pPr fontAlgn="base"/>
            <a:r>
              <a:rPr lang="it-IT" b="1" dirty="0"/>
              <a:t>Perché un saldo Target2 positivo è un’attività e un saldo negativo una passività?</a:t>
            </a:r>
          </a:p>
        </p:txBody>
      </p:sp>
      <p:sp>
        <p:nvSpPr>
          <p:cNvPr id="3" name="Segnaposto contenuto 2">
            <a:extLst>
              <a:ext uri="{FF2B5EF4-FFF2-40B4-BE49-F238E27FC236}">
                <a16:creationId xmlns:a16="http://schemas.microsoft.com/office/drawing/2014/main" id="{C7D656CF-931B-4521-A461-B855D7B33CB7}"/>
              </a:ext>
            </a:extLst>
          </p:cNvPr>
          <p:cNvSpPr>
            <a:spLocks noGrp="1"/>
          </p:cNvSpPr>
          <p:nvPr>
            <p:ph idx="1"/>
          </p:nvPr>
        </p:nvSpPr>
        <p:spPr/>
        <p:txBody>
          <a:bodyPr>
            <a:normAutofit fontScale="92500" lnSpcReduction="10000"/>
          </a:bodyPr>
          <a:lstStyle/>
          <a:p>
            <a:r>
              <a:rPr lang="it-IT" dirty="0"/>
              <a:t>L’area dell’euro ha una moneta unica, ma essendo formata da più paesi non vi è una sola banca centrale con un bilancio per l’euro. Ciascuna banca centrale in ogni paese ha il proprio bilancio. Questa situazione fa sì che Target2 abbia componenti separate per le banche centrali.</a:t>
            </a:r>
          </a:p>
          <a:p>
            <a:r>
              <a:rPr lang="it-IT" dirty="0"/>
              <a:t>Quando una banca centrale effettua la prima emissione di moneta la registra nel proprio bilancio. L’importo è rilevato nel lato del passivo del bilancio (come deposito), mentre le attività corrispondenti alla moneta creata sono iscritte nel lato dell’attivo (ad esempio come prestito).</a:t>
            </a:r>
          </a:p>
          <a:p>
            <a:r>
              <a:rPr lang="it-IT" dirty="0"/>
              <a:t>Sono solo i saldi attivi e passivi in Target2 delle banche centrali nazionali a rappresentare la situazione di deficit o surplus derivante dall’iscrizione a bilancio di una quantità di euro inferiore o superiore a quella dell’equilibrio iniziale (in modo simile alla CU di Keynes…ma)</a:t>
            </a:r>
          </a:p>
          <a:p>
            <a:endParaRPr lang="it-IT" dirty="0"/>
          </a:p>
        </p:txBody>
      </p:sp>
      <p:sp>
        <p:nvSpPr>
          <p:cNvPr id="4" name="Segnaposto numero diapositiva 3">
            <a:extLst>
              <a:ext uri="{FF2B5EF4-FFF2-40B4-BE49-F238E27FC236}">
                <a16:creationId xmlns:a16="http://schemas.microsoft.com/office/drawing/2014/main" id="{61116E9A-AD46-4DEE-8545-879AD3236E16}"/>
              </a:ext>
            </a:extLst>
          </p:cNvPr>
          <p:cNvSpPr>
            <a:spLocks noGrp="1"/>
          </p:cNvSpPr>
          <p:nvPr>
            <p:ph type="sldNum" sz="quarter" idx="12"/>
          </p:nvPr>
        </p:nvSpPr>
        <p:spPr/>
        <p:txBody>
          <a:bodyPr/>
          <a:lstStyle/>
          <a:p>
            <a:fld id="{5BE346A1-DB03-4F8F-90BA-1CC82BDA6D99}" type="slidenum">
              <a:rPr lang="it-IT" smtClean="0"/>
              <a:t>69</a:t>
            </a:fld>
            <a:endParaRPr lang="it-IT"/>
          </a:p>
        </p:txBody>
      </p:sp>
    </p:spTree>
    <p:extLst>
      <p:ext uri="{BB962C8B-B14F-4D97-AF65-F5344CB8AC3E}">
        <p14:creationId xmlns:p14="http://schemas.microsoft.com/office/powerpoint/2010/main" val="3629264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BE2142A-13EF-4394-95B3-81DED50FD786}"/>
              </a:ext>
            </a:extLst>
          </p:cNvPr>
          <p:cNvSpPr>
            <a:spLocks noGrp="1"/>
          </p:cNvSpPr>
          <p:nvPr>
            <p:ph type="title"/>
          </p:nvPr>
        </p:nvSpPr>
        <p:spPr/>
        <p:txBody>
          <a:bodyPr/>
          <a:lstStyle/>
          <a:p>
            <a:r>
              <a:rPr lang="it-IT" dirty="0"/>
              <a:t>Il secondo e terzo strato della globalizzazione</a:t>
            </a:r>
          </a:p>
        </p:txBody>
      </p:sp>
      <p:sp>
        <p:nvSpPr>
          <p:cNvPr id="3" name="Rettangolo 2">
            <a:extLst>
              <a:ext uri="{FF2B5EF4-FFF2-40B4-BE49-F238E27FC236}">
                <a16:creationId xmlns:a16="http://schemas.microsoft.com/office/drawing/2014/main" id="{B0D5BFD6-6964-4B5E-942A-532BBD026938}"/>
              </a:ext>
            </a:extLst>
          </p:cNvPr>
          <p:cNvSpPr/>
          <p:nvPr/>
        </p:nvSpPr>
        <p:spPr>
          <a:xfrm>
            <a:off x="281152" y="1963174"/>
            <a:ext cx="6096000" cy="4031873"/>
          </a:xfrm>
          <a:prstGeom prst="rect">
            <a:avLst/>
          </a:prstGeom>
        </p:spPr>
        <p:txBody>
          <a:bodyPr>
            <a:spAutoFit/>
          </a:bodyPr>
          <a:lstStyle/>
          <a:p>
            <a:r>
              <a:rPr lang="it-IT" sz="1600" dirty="0">
                <a:latin typeface="SegoeUI"/>
              </a:rPr>
              <a:t>Nel </a:t>
            </a:r>
            <a:r>
              <a:rPr lang="it-IT" sz="1600" b="1" u="sng" dirty="0">
                <a:solidFill>
                  <a:srgbClr val="0070C0"/>
                </a:solidFill>
                <a:latin typeface="SegoeUI"/>
              </a:rPr>
              <a:t>secondo strato di globalizzazione</a:t>
            </a:r>
            <a:r>
              <a:rPr lang="it-IT" sz="1600" dirty="0">
                <a:latin typeface="SegoeUI"/>
              </a:rPr>
              <a:t>, i collegamenti finanziari internazionali supportano una specializzazione di grado più elevato del commercio e della produzione, in particolare per quanto riguarda il </a:t>
            </a:r>
            <a:r>
              <a:rPr lang="it-IT" sz="1600" dirty="0">
                <a:solidFill>
                  <a:srgbClr val="FF0000"/>
                </a:solidFill>
                <a:latin typeface="SegoeUI"/>
              </a:rPr>
              <a:t>commercio di beni intermedi</a:t>
            </a:r>
            <a:r>
              <a:rPr lang="it-IT" sz="1600" dirty="0">
                <a:latin typeface="SegoeUI"/>
              </a:rPr>
              <a:t>. </a:t>
            </a:r>
          </a:p>
          <a:p>
            <a:r>
              <a:rPr lang="it-IT" sz="1600" dirty="0">
                <a:latin typeface="SegoeUI"/>
              </a:rPr>
              <a:t>La produzione può avvenire tramite la detenzione di attività operative estere costituite da </a:t>
            </a:r>
            <a:r>
              <a:rPr lang="it-IT" sz="1600" b="1" dirty="0">
                <a:latin typeface="SegoeUI"/>
              </a:rPr>
              <a:t>investimenti diretti esteri </a:t>
            </a:r>
            <a:r>
              <a:rPr lang="it-IT" sz="1600" dirty="0">
                <a:latin typeface="SegoeUI"/>
              </a:rPr>
              <a:t>(IDE), </a:t>
            </a:r>
            <a:r>
              <a:rPr lang="it-IT" sz="1600" b="1" dirty="0">
                <a:latin typeface="SegoeUI"/>
              </a:rPr>
              <a:t>l’esternalizzazione verso società estere </a:t>
            </a:r>
            <a:r>
              <a:rPr lang="it-IT" sz="1600" dirty="0">
                <a:latin typeface="SegoeUI"/>
              </a:rPr>
              <a:t>o una produzione segmentata in una </a:t>
            </a:r>
            <a:r>
              <a:rPr lang="it-IT" sz="1600" b="1" dirty="0">
                <a:latin typeface="SegoeUI"/>
              </a:rPr>
              <a:t>catena di valore mondiale </a:t>
            </a:r>
            <a:r>
              <a:rPr lang="it-IT" sz="1600" dirty="0">
                <a:latin typeface="SegoeUI"/>
              </a:rPr>
              <a:t>(CVM). </a:t>
            </a:r>
            <a:r>
              <a:rPr lang="it-IT" dirty="0"/>
              <a:t>Gli investimenti collegati alle CVM possono richiedere </a:t>
            </a:r>
            <a:r>
              <a:rPr lang="it-IT" dirty="0">
                <a:solidFill>
                  <a:srgbClr val="0070C0"/>
                </a:solidFill>
              </a:rPr>
              <a:t>finanziamenti transfrontalieri, spesso in valuta estera</a:t>
            </a:r>
            <a:r>
              <a:rPr lang="it-IT" dirty="0"/>
              <a:t>. E catene di produzione più lunghe potrebbero implicare </a:t>
            </a:r>
            <a:r>
              <a:rPr lang="it-IT" dirty="0">
                <a:solidFill>
                  <a:srgbClr val="0070C0"/>
                </a:solidFill>
              </a:rPr>
              <a:t>più capitale circolante e maggiori esposizioni in valuta estera</a:t>
            </a:r>
            <a:r>
              <a:rPr lang="it-IT" dirty="0"/>
              <a:t>. </a:t>
            </a:r>
            <a:r>
              <a:rPr lang="it-IT" u="sng" dirty="0"/>
              <a:t>La finanza può promuovere il commercio riducendo questi rischi</a:t>
            </a:r>
            <a:r>
              <a:rPr lang="it-IT" dirty="0"/>
              <a:t>, per esempio attraverso i </a:t>
            </a:r>
            <a:r>
              <a:rPr lang="it-IT" dirty="0">
                <a:solidFill>
                  <a:srgbClr val="0070C0"/>
                </a:solidFill>
              </a:rPr>
              <a:t>derivati</a:t>
            </a:r>
            <a:r>
              <a:rPr lang="it-IT" dirty="0"/>
              <a:t> o </a:t>
            </a:r>
            <a:r>
              <a:rPr lang="it-IT" dirty="0">
                <a:solidFill>
                  <a:srgbClr val="0070C0"/>
                </a:solidFill>
              </a:rPr>
              <a:t>l’erogazione di prestiti in valuta estera</a:t>
            </a:r>
            <a:r>
              <a:rPr lang="it-IT" dirty="0"/>
              <a:t> per compensare i flussi di reddito corrispondenti.</a:t>
            </a:r>
            <a:endParaRPr lang="it-IT" sz="1600" dirty="0"/>
          </a:p>
        </p:txBody>
      </p:sp>
      <p:sp>
        <p:nvSpPr>
          <p:cNvPr id="4" name="Rettangolo 3">
            <a:extLst>
              <a:ext uri="{FF2B5EF4-FFF2-40B4-BE49-F238E27FC236}">
                <a16:creationId xmlns:a16="http://schemas.microsoft.com/office/drawing/2014/main" id="{E00CCE27-829E-4249-87E0-9412C5C8562A}"/>
              </a:ext>
            </a:extLst>
          </p:cNvPr>
          <p:cNvSpPr/>
          <p:nvPr/>
        </p:nvSpPr>
        <p:spPr>
          <a:xfrm>
            <a:off x="6246819" y="1963174"/>
            <a:ext cx="5705804" cy="4524315"/>
          </a:xfrm>
          <a:prstGeom prst="rect">
            <a:avLst/>
          </a:prstGeom>
        </p:spPr>
        <p:txBody>
          <a:bodyPr wrap="square">
            <a:spAutoFit/>
          </a:bodyPr>
          <a:lstStyle/>
          <a:p>
            <a:r>
              <a:rPr lang="it-IT" dirty="0">
                <a:latin typeface="SegoeUI"/>
              </a:rPr>
              <a:t>Il </a:t>
            </a:r>
            <a:r>
              <a:rPr lang="it-IT" b="1" u="sng" dirty="0">
                <a:solidFill>
                  <a:srgbClr val="0070C0"/>
                </a:solidFill>
                <a:latin typeface="SegoeUI"/>
              </a:rPr>
              <a:t>terzo strato di globalizzazione </a:t>
            </a:r>
            <a:r>
              <a:rPr lang="it-IT" dirty="0">
                <a:latin typeface="SegoeUI"/>
              </a:rPr>
              <a:t>è caratterizzato da </a:t>
            </a:r>
            <a:r>
              <a:rPr lang="it-IT" b="1" dirty="0">
                <a:latin typeface="SegoeUI"/>
              </a:rPr>
              <a:t>legami finanziari intricati </a:t>
            </a:r>
            <a:r>
              <a:rPr lang="it-IT" dirty="0">
                <a:latin typeface="SegoeUI"/>
              </a:rPr>
              <a:t>condotti unicamente a </a:t>
            </a:r>
            <a:r>
              <a:rPr lang="it-IT" dirty="0">
                <a:solidFill>
                  <a:srgbClr val="0070C0"/>
                </a:solidFill>
                <a:latin typeface="SegoeUI"/>
              </a:rPr>
              <a:t>scopi finanziari</a:t>
            </a:r>
            <a:r>
              <a:rPr lang="it-IT" dirty="0">
                <a:latin typeface="SegoeUI"/>
              </a:rPr>
              <a:t>. Questo strato si basa sugli altri due, in quanto gli scambi hanno generato le </a:t>
            </a:r>
            <a:r>
              <a:rPr lang="it-IT" dirty="0">
                <a:solidFill>
                  <a:srgbClr val="FF0000"/>
                </a:solidFill>
                <a:latin typeface="SegoeUI"/>
              </a:rPr>
              <a:t>consistenze di attività e passività che devono essere gestite finanziariamente</a:t>
            </a:r>
            <a:r>
              <a:rPr lang="it-IT" dirty="0">
                <a:latin typeface="SegoeUI"/>
              </a:rPr>
              <a:t>. Più in generale, </a:t>
            </a:r>
            <a:r>
              <a:rPr lang="it-IT" dirty="0">
                <a:solidFill>
                  <a:srgbClr val="0070C0"/>
                </a:solidFill>
                <a:latin typeface="SegoeUI"/>
              </a:rPr>
              <a:t>la domanda e l’offerta di prodotti e servizi finanziari più sofisticati aumenta con la ricchezza delle aziende e delle famiglie</a:t>
            </a:r>
            <a:r>
              <a:rPr lang="it-IT" dirty="0">
                <a:latin typeface="SegoeUI"/>
              </a:rPr>
              <a:t> </a:t>
            </a:r>
            <a:r>
              <a:rPr lang="it-IT" dirty="0"/>
              <a:t>(grafico VI.1, diagramma centrale)</a:t>
            </a:r>
            <a:r>
              <a:rPr lang="it-IT" dirty="0">
                <a:latin typeface="SegoeUI"/>
              </a:rPr>
              <a:t>. </a:t>
            </a:r>
          </a:p>
          <a:p>
            <a:r>
              <a:rPr lang="it-IT" dirty="0">
                <a:latin typeface="Segoe UI" panose="020B0502040204020203" pitchFamily="34" charset="0"/>
                <a:cs typeface="Segoe UI" panose="020B0502040204020203" pitchFamily="34" charset="0"/>
              </a:rPr>
              <a:t>le posizioni estere attive e passive lorde aumentano molto di più delle posizioni nette, il che rivela la natura più indipendente dei legami finanziari: </a:t>
            </a:r>
            <a:r>
              <a:rPr lang="it-IT" u="sng" dirty="0">
                <a:latin typeface="Segoe UI" panose="020B0502040204020203" pitchFamily="34" charset="0"/>
                <a:cs typeface="Segoe UI" panose="020B0502040204020203" pitchFamily="34" charset="0"/>
              </a:rPr>
              <a:t>l’apertura finanziaria ha sostanzialmente sopravanzato quella reale a partire dalla fine degli anni ottanta</a:t>
            </a:r>
            <a:r>
              <a:rPr lang="it-IT" dirty="0">
                <a:latin typeface="Segoe UI" panose="020B0502040204020203" pitchFamily="34" charset="0"/>
                <a:cs typeface="Segoe UI" panose="020B0502040204020203" pitchFamily="34" charset="0"/>
              </a:rPr>
              <a:t>, in particolare nelle economie avanzate (grafico VI.1, diagramma di destra).</a:t>
            </a:r>
          </a:p>
        </p:txBody>
      </p:sp>
      <p:sp>
        <p:nvSpPr>
          <p:cNvPr id="5" name="Segnaposto numero diapositiva 4">
            <a:extLst>
              <a:ext uri="{FF2B5EF4-FFF2-40B4-BE49-F238E27FC236}">
                <a16:creationId xmlns:a16="http://schemas.microsoft.com/office/drawing/2014/main" id="{240C9EFC-CE8F-4949-B0B6-F9D25EA4B8E5}"/>
              </a:ext>
            </a:extLst>
          </p:cNvPr>
          <p:cNvSpPr>
            <a:spLocks noGrp="1"/>
          </p:cNvSpPr>
          <p:nvPr>
            <p:ph type="sldNum" sz="quarter" idx="12"/>
          </p:nvPr>
        </p:nvSpPr>
        <p:spPr/>
        <p:txBody>
          <a:bodyPr/>
          <a:lstStyle/>
          <a:p>
            <a:fld id="{5BE346A1-DB03-4F8F-90BA-1CC82BDA6D99}" type="slidenum">
              <a:rPr lang="it-IT" smtClean="0"/>
              <a:t>7</a:t>
            </a:fld>
            <a:endParaRPr lang="it-IT"/>
          </a:p>
        </p:txBody>
      </p:sp>
    </p:spTree>
    <p:extLst>
      <p:ext uri="{BB962C8B-B14F-4D97-AF65-F5344CB8AC3E}">
        <p14:creationId xmlns:p14="http://schemas.microsoft.com/office/powerpoint/2010/main" val="28724122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E4ABA758-5EBF-3244-A253-F0C3F2BBB0D9}"/>
              </a:ext>
            </a:extLst>
          </p:cNvPr>
          <p:cNvSpPr txBox="1"/>
          <p:nvPr/>
        </p:nvSpPr>
        <p:spPr>
          <a:xfrm>
            <a:off x="198781" y="159026"/>
            <a:ext cx="11582402" cy="923330"/>
          </a:xfrm>
          <a:prstGeom prst="rect">
            <a:avLst/>
          </a:prstGeom>
          <a:noFill/>
        </p:spPr>
        <p:txBody>
          <a:bodyPr wrap="square" rtlCol="0">
            <a:spAutoFit/>
          </a:bodyPr>
          <a:lstStyle/>
          <a:p>
            <a:r>
              <a:rPr lang="it-IT" dirty="0"/>
              <a:t>Dal 2001 la Germania ha mantenuto continui e crescenti surplus di conto corrente</a:t>
            </a:r>
          </a:p>
          <a:p>
            <a:r>
              <a:rPr lang="it-IT" dirty="0"/>
              <a:t>Le procedure europee per gli squilibri eccessivi prevedono meccanismi di allerta sui deficit di conto corrente (quando &gt; 4% del </a:t>
            </a:r>
            <a:r>
              <a:rPr lang="it-IT" dirty="0" err="1"/>
              <a:t>pil</a:t>
            </a:r>
            <a:r>
              <a:rPr lang="it-IT" dirty="0"/>
              <a:t>) e sui surplus (quando &gt; 6% del </a:t>
            </a:r>
            <a:r>
              <a:rPr lang="it-IT" dirty="0" err="1"/>
              <a:t>pil</a:t>
            </a:r>
            <a:r>
              <a:rPr lang="it-IT" dirty="0"/>
              <a:t>)</a:t>
            </a:r>
          </a:p>
        </p:txBody>
      </p:sp>
      <p:pic>
        <p:nvPicPr>
          <p:cNvPr id="5" name="Immagine 4">
            <a:extLst>
              <a:ext uri="{FF2B5EF4-FFF2-40B4-BE49-F238E27FC236}">
                <a16:creationId xmlns:a16="http://schemas.microsoft.com/office/drawing/2014/main" id="{C84B7D8D-16E5-49C4-9E0D-FA44F08CCFBC}"/>
              </a:ext>
            </a:extLst>
          </p:cNvPr>
          <p:cNvPicPr>
            <a:picLocks noChangeAspect="1"/>
          </p:cNvPicPr>
          <p:nvPr/>
        </p:nvPicPr>
        <p:blipFill>
          <a:blip r:embed="rId2"/>
          <a:stretch>
            <a:fillRect/>
          </a:stretch>
        </p:blipFill>
        <p:spPr>
          <a:xfrm>
            <a:off x="198781" y="1191758"/>
            <a:ext cx="7391399" cy="5507216"/>
          </a:xfrm>
          <a:prstGeom prst="rect">
            <a:avLst/>
          </a:prstGeom>
        </p:spPr>
      </p:pic>
      <p:sp>
        <p:nvSpPr>
          <p:cNvPr id="2" name="Segnaposto numero diapositiva 1">
            <a:extLst>
              <a:ext uri="{FF2B5EF4-FFF2-40B4-BE49-F238E27FC236}">
                <a16:creationId xmlns:a16="http://schemas.microsoft.com/office/drawing/2014/main" id="{CABF70A7-75F0-468F-9B9B-B9B4E3CBD5BA}"/>
              </a:ext>
            </a:extLst>
          </p:cNvPr>
          <p:cNvSpPr>
            <a:spLocks noGrp="1"/>
          </p:cNvSpPr>
          <p:nvPr>
            <p:ph type="sldNum" sz="quarter" idx="12"/>
          </p:nvPr>
        </p:nvSpPr>
        <p:spPr/>
        <p:txBody>
          <a:bodyPr/>
          <a:lstStyle/>
          <a:p>
            <a:fld id="{5BE346A1-DB03-4F8F-90BA-1CC82BDA6D99}" type="slidenum">
              <a:rPr lang="it-IT" smtClean="0"/>
              <a:t>70</a:t>
            </a:fld>
            <a:endParaRPr lang="it-IT"/>
          </a:p>
        </p:txBody>
      </p:sp>
      <p:sp>
        <p:nvSpPr>
          <p:cNvPr id="4" name="CasellaDiTesto 3">
            <a:extLst>
              <a:ext uri="{FF2B5EF4-FFF2-40B4-BE49-F238E27FC236}">
                <a16:creationId xmlns:a16="http://schemas.microsoft.com/office/drawing/2014/main" id="{D365D18A-C700-4AB7-9326-4A8BE8FCB5D1}"/>
              </a:ext>
            </a:extLst>
          </p:cNvPr>
          <p:cNvSpPr txBox="1"/>
          <p:nvPr/>
        </p:nvSpPr>
        <p:spPr>
          <a:xfrm>
            <a:off x="8477573" y="2092271"/>
            <a:ext cx="2979549" cy="2031325"/>
          </a:xfrm>
          <a:prstGeom prst="rect">
            <a:avLst/>
          </a:prstGeom>
          <a:noFill/>
        </p:spPr>
        <p:txBody>
          <a:bodyPr wrap="square" rtlCol="0">
            <a:spAutoFit/>
          </a:bodyPr>
          <a:lstStyle/>
          <a:p>
            <a:r>
              <a:rPr lang="it-IT" dirty="0"/>
              <a:t>… tuttavia gli attacchi speculativi e gli aumenti degli spread sui tassi d’interesse dei titoli del debito sovrano sono avvenuti solo nei confronti dei paesi con saldo netto Target2 negativo!</a:t>
            </a:r>
          </a:p>
        </p:txBody>
      </p:sp>
    </p:spTree>
    <p:extLst>
      <p:ext uri="{BB962C8B-B14F-4D97-AF65-F5344CB8AC3E}">
        <p14:creationId xmlns:p14="http://schemas.microsoft.com/office/powerpoint/2010/main" val="13198513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573A6CCC-0B27-4D85-9A91-4E1A45EE450D}"/>
              </a:ext>
            </a:extLst>
          </p:cNvPr>
          <p:cNvSpPr>
            <a:spLocks noGrp="1"/>
          </p:cNvSpPr>
          <p:nvPr>
            <p:ph type="sldNum" sz="quarter" idx="12"/>
          </p:nvPr>
        </p:nvSpPr>
        <p:spPr/>
        <p:txBody>
          <a:bodyPr/>
          <a:lstStyle/>
          <a:p>
            <a:fld id="{5BE346A1-DB03-4F8F-90BA-1CC82BDA6D99}" type="slidenum">
              <a:rPr lang="it-IT" smtClean="0"/>
              <a:t>71</a:t>
            </a:fld>
            <a:endParaRPr lang="it-IT"/>
          </a:p>
        </p:txBody>
      </p:sp>
      <p:pic>
        <p:nvPicPr>
          <p:cNvPr id="3" name="Immagine 2">
            <a:extLst>
              <a:ext uri="{FF2B5EF4-FFF2-40B4-BE49-F238E27FC236}">
                <a16:creationId xmlns:a16="http://schemas.microsoft.com/office/drawing/2014/main" id="{8F22C43A-EED8-4FDC-B709-3D7A4955BCB7}"/>
              </a:ext>
            </a:extLst>
          </p:cNvPr>
          <p:cNvPicPr>
            <a:picLocks noChangeAspect="1"/>
          </p:cNvPicPr>
          <p:nvPr/>
        </p:nvPicPr>
        <p:blipFill>
          <a:blip r:embed="rId2"/>
          <a:stretch>
            <a:fillRect/>
          </a:stretch>
        </p:blipFill>
        <p:spPr>
          <a:xfrm>
            <a:off x="419019" y="283570"/>
            <a:ext cx="5743575" cy="6143625"/>
          </a:xfrm>
          <a:prstGeom prst="rect">
            <a:avLst/>
          </a:prstGeom>
        </p:spPr>
      </p:pic>
      <p:sp>
        <p:nvSpPr>
          <p:cNvPr id="4" name="Rettangolo 3">
            <a:extLst>
              <a:ext uri="{FF2B5EF4-FFF2-40B4-BE49-F238E27FC236}">
                <a16:creationId xmlns:a16="http://schemas.microsoft.com/office/drawing/2014/main" id="{41AD5720-CF00-4519-A274-3C867E278DB5}"/>
              </a:ext>
            </a:extLst>
          </p:cNvPr>
          <p:cNvSpPr/>
          <p:nvPr/>
        </p:nvSpPr>
        <p:spPr>
          <a:xfrm>
            <a:off x="161440" y="6468968"/>
            <a:ext cx="7754319" cy="307777"/>
          </a:xfrm>
          <a:prstGeom prst="rect">
            <a:avLst/>
          </a:prstGeom>
        </p:spPr>
        <p:txBody>
          <a:bodyPr wrap="square">
            <a:spAutoFit/>
          </a:bodyPr>
          <a:lstStyle/>
          <a:p>
            <a:r>
              <a:rPr lang="it-IT" sz="1400" dirty="0"/>
              <a:t>https://www.ilsole24ore.com/art/il-debito-target2-e-destinato-scendere-2023-motivi-AEl412kC</a:t>
            </a:r>
          </a:p>
        </p:txBody>
      </p:sp>
      <p:sp>
        <p:nvSpPr>
          <p:cNvPr id="5" name="CasellaDiTesto 4">
            <a:extLst>
              <a:ext uri="{FF2B5EF4-FFF2-40B4-BE49-F238E27FC236}">
                <a16:creationId xmlns:a16="http://schemas.microsoft.com/office/drawing/2014/main" id="{2FCC684D-585C-4AD8-AE6C-3726A6175CDF}"/>
              </a:ext>
            </a:extLst>
          </p:cNvPr>
          <p:cNvSpPr txBox="1"/>
          <p:nvPr/>
        </p:nvSpPr>
        <p:spPr>
          <a:xfrm>
            <a:off x="6834752" y="484322"/>
            <a:ext cx="4588790" cy="5632311"/>
          </a:xfrm>
          <a:prstGeom prst="rect">
            <a:avLst/>
          </a:prstGeom>
          <a:noFill/>
        </p:spPr>
        <p:txBody>
          <a:bodyPr wrap="square" rtlCol="0">
            <a:spAutoFit/>
          </a:bodyPr>
          <a:lstStyle/>
          <a:p>
            <a:r>
              <a:rPr lang="it-IT" dirty="0"/>
              <a:t>… e con gli interventi più recenti per le necessità della pandemia da Covid-19 la situazione divergente dei saldi non è cambiata, anzi si è ulteriormente inasprita. </a:t>
            </a:r>
          </a:p>
          <a:p>
            <a:r>
              <a:rPr lang="it-IT" dirty="0"/>
              <a:t>Occorre ricordare che i saldi negativi pagano il tasso d’interesse pari al </a:t>
            </a:r>
            <a:r>
              <a:rPr lang="it-IT" dirty="0" err="1"/>
              <a:t>Rifi</a:t>
            </a:r>
            <a:r>
              <a:rPr lang="it-IT" dirty="0"/>
              <a:t>, che attualmente è al 3,75%.</a:t>
            </a:r>
          </a:p>
          <a:p>
            <a:r>
              <a:rPr lang="it-IT" dirty="0"/>
              <a:t>A novembre </a:t>
            </a:r>
            <a:r>
              <a:rPr lang="it-IT" b="1" dirty="0"/>
              <a:t>2022</a:t>
            </a:r>
            <a:r>
              <a:rPr lang="it-IT" dirty="0"/>
              <a:t> la Banca d'Italia contabilizzava </a:t>
            </a:r>
            <a:r>
              <a:rPr lang="it-IT" dirty="0">
                <a:solidFill>
                  <a:srgbClr val="FF0000"/>
                </a:solidFill>
              </a:rPr>
              <a:t>659 miliardi di euro a debito nei confronti delle altre BCN</a:t>
            </a:r>
            <a:r>
              <a:rPr lang="it-IT" dirty="0"/>
              <a:t>. </a:t>
            </a:r>
          </a:p>
          <a:p>
            <a:r>
              <a:rPr lang="it-IT" dirty="0"/>
              <a:t>A fine novembre </a:t>
            </a:r>
            <a:r>
              <a:rPr lang="it-IT" b="1" dirty="0"/>
              <a:t>2021</a:t>
            </a:r>
            <a:r>
              <a:rPr lang="it-IT" dirty="0"/>
              <a:t> questo saldo si assestava a </a:t>
            </a:r>
            <a:r>
              <a:rPr lang="it-IT" dirty="0">
                <a:solidFill>
                  <a:srgbClr val="FF0000"/>
                </a:solidFill>
              </a:rPr>
              <a:t>544 miliardi</a:t>
            </a:r>
            <a:r>
              <a:rPr lang="it-IT" dirty="0"/>
              <a:t>; in sostanza in 12 mesi circa 115 miliardi hanno lasciato il Paese: Germania, Lussemburgo e Olanda  sono i principali paesi creditori: la politica monetaria espansiva della BCE ha fatto crescere i saldi T2, non derivanti dal commercio, ma dall’aumento delle riserve bancarie in eccesso investite in titoli del debito pubblico e obbligazionario privato (espansione finanziaria) </a:t>
            </a:r>
          </a:p>
        </p:txBody>
      </p:sp>
    </p:spTree>
    <p:extLst>
      <p:ext uri="{BB962C8B-B14F-4D97-AF65-F5344CB8AC3E}">
        <p14:creationId xmlns:p14="http://schemas.microsoft.com/office/powerpoint/2010/main" val="25360029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81805BF4-354A-419E-A074-D1DD8D1DDC68}"/>
              </a:ext>
            </a:extLst>
          </p:cNvPr>
          <p:cNvSpPr>
            <a:spLocks noGrp="1"/>
          </p:cNvSpPr>
          <p:nvPr>
            <p:ph type="sldNum" sz="quarter" idx="12"/>
          </p:nvPr>
        </p:nvSpPr>
        <p:spPr/>
        <p:txBody>
          <a:bodyPr/>
          <a:lstStyle/>
          <a:p>
            <a:fld id="{5BE346A1-DB03-4F8F-90BA-1CC82BDA6D99}" type="slidenum">
              <a:rPr lang="it-IT" smtClean="0"/>
              <a:t>72</a:t>
            </a:fld>
            <a:endParaRPr lang="it-IT"/>
          </a:p>
        </p:txBody>
      </p:sp>
      <p:pic>
        <p:nvPicPr>
          <p:cNvPr id="1026" name="Picture 2" descr="Principali fattori connessi con l’andamento del saldo TARGET2">
            <a:extLst>
              <a:ext uri="{FF2B5EF4-FFF2-40B4-BE49-F238E27FC236}">
                <a16:creationId xmlns:a16="http://schemas.microsoft.com/office/drawing/2014/main" id="{6CF484C2-1DF3-4F6A-B18B-46EEA71E4A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187" y="676059"/>
            <a:ext cx="7143750" cy="5591175"/>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BFF4B13F-FC15-4C65-9469-3F5C30CEB96F}"/>
              </a:ext>
            </a:extLst>
          </p:cNvPr>
          <p:cNvSpPr txBox="1"/>
          <p:nvPr/>
        </p:nvSpPr>
        <p:spPr>
          <a:xfrm>
            <a:off x="8969644" y="1487837"/>
            <a:ext cx="2468105" cy="923330"/>
          </a:xfrm>
          <a:prstGeom prst="rect">
            <a:avLst/>
          </a:prstGeom>
          <a:noFill/>
        </p:spPr>
        <p:txBody>
          <a:bodyPr wrap="square" rtlCol="0">
            <a:spAutoFit/>
          </a:bodyPr>
          <a:lstStyle/>
          <a:p>
            <a:r>
              <a:rPr lang="it-IT" b="1" dirty="0"/>
              <a:t>Saldo T2, Bilancio della Banca d’Italia e Bilancia dei Pagamenti</a:t>
            </a:r>
          </a:p>
        </p:txBody>
      </p:sp>
      <p:sp>
        <p:nvSpPr>
          <p:cNvPr id="4" name="Rettangolo 3">
            <a:extLst>
              <a:ext uri="{FF2B5EF4-FFF2-40B4-BE49-F238E27FC236}">
                <a16:creationId xmlns:a16="http://schemas.microsoft.com/office/drawing/2014/main" id="{288C0531-A3AF-4C7D-B821-B8C12CBF6DAB}"/>
              </a:ext>
            </a:extLst>
          </p:cNvPr>
          <p:cNvSpPr/>
          <p:nvPr/>
        </p:nvSpPr>
        <p:spPr>
          <a:xfrm>
            <a:off x="1037094" y="6352143"/>
            <a:ext cx="8029414" cy="369332"/>
          </a:xfrm>
          <a:prstGeom prst="rect">
            <a:avLst/>
          </a:prstGeom>
        </p:spPr>
        <p:txBody>
          <a:bodyPr wrap="square">
            <a:spAutoFit/>
          </a:bodyPr>
          <a:lstStyle/>
          <a:p>
            <a:r>
              <a:rPr lang="it-IT" dirty="0">
                <a:hlinkClick r:id="rId3"/>
              </a:rPr>
              <a:t>https://www.bancaditalia.it/media/views/2017/target2/index.html</a:t>
            </a:r>
            <a:r>
              <a:rPr lang="it-IT" dirty="0"/>
              <a:t> </a:t>
            </a:r>
          </a:p>
        </p:txBody>
      </p:sp>
    </p:spTree>
    <p:extLst>
      <p:ext uri="{BB962C8B-B14F-4D97-AF65-F5344CB8AC3E}">
        <p14:creationId xmlns:p14="http://schemas.microsoft.com/office/powerpoint/2010/main" val="7427090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7DE984AD-1802-F045-AB90-0349A2102635}"/>
              </a:ext>
            </a:extLst>
          </p:cNvPr>
          <p:cNvPicPr>
            <a:picLocks noChangeAspect="1"/>
          </p:cNvPicPr>
          <p:nvPr/>
        </p:nvPicPr>
        <p:blipFill>
          <a:blip r:embed="rId2"/>
          <a:stretch>
            <a:fillRect/>
          </a:stretch>
        </p:blipFill>
        <p:spPr>
          <a:xfrm>
            <a:off x="489687" y="120913"/>
            <a:ext cx="7662601" cy="3840700"/>
          </a:xfrm>
          <a:prstGeom prst="rect">
            <a:avLst/>
          </a:prstGeom>
        </p:spPr>
      </p:pic>
      <p:sp>
        <p:nvSpPr>
          <p:cNvPr id="3" name="CasellaDiTesto 2">
            <a:extLst>
              <a:ext uri="{FF2B5EF4-FFF2-40B4-BE49-F238E27FC236}">
                <a16:creationId xmlns:a16="http://schemas.microsoft.com/office/drawing/2014/main" id="{C4BE8238-C664-6C4D-A07F-7FD3B73475B3}"/>
              </a:ext>
            </a:extLst>
          </p:cNvPr>
          <p:cNvSpPr txBox="1"/>
          <p:nvPr/>
        </p:nvSpPr>
        <p:spPr>
          <a:xfrm>
            <a:off x="489687" y="4281543"/>
            <a:ext cx="11397513" cy="369332"/>
          </a:xfrm>
          <a:prstGeom prst="rect">
            <a:avLst/>
          </a:prstGeom>
          <a:noFill/>
        </p:spPr>
        <p:txBody>
          <a:bodyPr wrap="square" rtlCol="0">
            <a:spAutoFit/>
          </a:bodyPr>
          <a:lstStyle/>
          <a:p>
            <a:r>
              <a:rPr lang="it-IT" b="1" dirty="0"/>
              <a:t>La crisi ha ampliato i divari all’interno di </a:t>
            </a:r>
            <a:r>
              <a:rPr lang="it-IT" b="1" dirty="0" err="1"/>
              <a:t>eurolandia</a:t>
            </a:r>
            <a:r>
              <a:rPr lang="it-IT" b="1" dirty="0"/>
              <a:t>: non ci sono che tre vie per affrontare le conseguenze della crisi</a:t>
            </a:r>
          </a:p>
        </p:txBody>
      </p:sp>
      <p:sp>
        <p:nvSpPr>
          <p:cNvPr id="4" name="CasellaDiTesto 3">
            <a:extLst>
              <a:ext uri="{FF2B5EF4-FFF2-40B4-BE49-F238E27FC236}">
                <a16:creationId xmlns:a16="http://schemas.microsoft.com/office/drawing/2014/main" id="{C83E30AF-8FF9-5C43-831C-3EACD2F4B45A}"/>
              </a:ext>
            </a:extLst>
          </p:cNvPr>
          <p:cNvSpPr txBox="1"/>
          <p:nvPr/>
        </p:nvSpPr>
        <p:spPr>
          <a:xfrm>
            <a:off x="6000759" y="484094"/>
            <a:ext cx="2368691" cy="369332"/>
          </a:xfrm>
          <a:prstGeom prst="rect">
            <a:avLst/>
          </a:prstGeom>
          <a:solidFill>
            <a:schemeClr val="bg1"/>
          </a:solidFill>
        </p:spPr>
        <p:txBody>
          <a:bodyPr wrap="square" rtlCol="0">
            <a:spAutoFit/>
          </a:bodyPr>
          <a:lstStyle/>
          <a:p>
            <a:r>
              <a:rPr lang="it-IT" b="1" dirty="0"/>
              <a:t>Tassi di disoccupazione</a:t>
            </a:r>
          </a:p>
        </p:txBody>
      </p:sp>
      <p:sp>
        <p:nvSpPr>
          <p:cNvPr id="5" name="CasellaDiTesto 4">
            <a:extLst>
              <a:ext uri="{FF2B5EF4-FFF2-40B4-BE49-F238E27FC236}">
                <a16:creationId xmlns:a16="http://schemas.microsoft.com/office/drawing/2014/main" id="{524CA68F-92DA-5344-AF9B-CD1E5512438E}"/>
              </a:ext>
            </a:extLst>
          </p:cNvPr>
          <p:cNvSpPr txBox="1"/>
          <p:nvPr/>
        </p:nvSpPr>
        <p:spPr>
          <a:xfrm>
            <a:off x="7704268" y="1437042"/>
            <a:ext cx="3012141" cy="369332"/>
          </a:xfrm>
          <a:prstGeom prst="rect">
            <a:avLst/>
          </a:prstGeom>
          <a:solidFill>
            <a:schemeClr val="bg2"/>
          </a:solidFill>
        </p:spPr>
        <p:txBody>
          <a:bodyPr wrap="square" rtlCol="0">
            <a:spAutoFit/>
          </a:bodyPr>
          <a:lstStyle/>
          <a:p>
            <a:r>
              <a:rPr lang="it-IT" b="1" dirty="0" err="1"/>
              <a:t>Eurolandia</a:t>
            </a:r>
            <a:r>
              <a:rPr lang="it-IT" b="1" dirty="0"/>
              <a:t> senza Germania</a:t>
            </a:r>
          </a:p>
        </p:txBody>
      </p:sp>
      <p:sp>
        <p:nvSpPr>
          <p:cNvPr id="6" name="CasellaDiTesto 5">
            <a:extLst>
              <a:ext uri="{FF2B5EF4-FFF2-40B4-BE49-F238E27FC236}">
                <a16:creationId xmlns:a16="http://schemas.microsoft.com/office/drawing/2014/main" id="{9EF8CEC5-6A9E-A84E-BA1F-BDC5C8201FFF}"/>
              </a:ext>
            </a:extLst>
          </p:cNvPr>
          <p:cNvSpPr txBox="1"/>
          <p:nvPr/>
        </p:nvSpPr>
        <p:spPr>
          <a:xfrm>
            <a:off x="7704268" y="2389991"/>
            <a:ext cx="1289126" cy="369332"/>
          </a:xfrm>
          <a:prstGeom prst="rect">
            <a:avLst/>
          </a:prstGeom>
          <a:solidFill>
            <a:schemeClr val="bg2"/>
          </a:solidFill>
        </p:spPr>
        <p:txBody>
          <a:bodyPr wrap="square" rtlCol="0">
            <a:spAutoFit/>
          </a:bodyPr>
          <a:lstStyle/>
          <a:p>
            <a:r>
              <a:rPr lang="it-IT" b="1" dirty="0"/>
              <a:t>Germania</a:t>
            </a:r>
          </a:p>
        </p:txBody>
      </p:sp>
      <p:sp>
        <p:nvSpPr>
          <p:cNvPr id="8" name="CasellaDiTesto 7">
            <a:extLst>
              <a:ext uri="{FF2B5EF4-FFF2-40B4-BE49-F238E27FC236}">
                <a16:creationId xmlns:a16="http://schemas.microsoft.com/office/drawing/2014/main" id="{2CB4D468-D91C-D246-8346-13DDD8820C4E}"/>
              </a:ext>
            </a:extLst>
          </p:cNvPr>
          <p:cNvSpPr txBox="1"/>
          <p:nvPr/>
        </p:nvSpPr>
        <p:spPr>
          <a:xfrm>
            <a:off x="489687" y="4883668"/>
            <a:ext cx="10548981" cy="1200329"/>
          </a:xfrm>
          <a:prstGeom prst="rect">
            <a:avLst/>
          </a:prstGeom>
          <a:noFill/>
        </p:spPr>
        <p:txBody>
          <a:bodyPr wrap="square" rtlCol="0">
            <a:spAutoFit/>
          </a:bodyPr>
          <a:lstStyle/>
          <a:p>
            <a:pPr marL="342900" indent="-342900">
              <a:buAutoNum type="arabicParenR"/>
            </a:pPr>
            <a:r>
              <a:rPr lang="it-IT" b="1" dirty="0"/>
              <a:t>Mutualizzazione</a:t>
            </a:r>
            <a:r>
              <a:rPr lang="it-IT" dirty="0"/>
              <a:t> dei debiti pubblici dei diversi paesi (es. Eurobond) </a:t>
            </a:r>
          </a:p>
          <a:p>
            <a:pPr marL="342900" indent="-342900">
              <a:buAutoNum type="arabicParenR"/>
            </a:pPr>
            <a:r>
              <a:rPr lang="it-IT" b="1" dirty="0"/>
              <a:t>Trasferimenti</a:t>
            </a:r>
            <a:r>
              <a:rPr lang="it-IT" dirty="0"/>
              <a:t> dai paesi creditori ai paesi debitori (come avviene nelle singole economie o tra gli stati negli USA)</a:t>
            </a:r>
          </a:p>
          <a:p>
            <a:pPr marL="342900" indent="-342900">
              <a:buAutoNum type="arabicParenR"/>
            </a:pPr>
            <a:r>
              <a:rPr lang="it-IT" b="1" dirty="0"/>
              <a:t>Riallocazione reale </a:t>
            </a:r>
            <a:r>
              <a:rPr lang="it-IT" dirty="0"/>
              <a:t>di risorse tra i paesi in deficit e in surplus</a:t>
            </a:r>
          </a:p>
        </p:txBody>
      </p:sp>
      <p:sp>
        <p:nvSpPr>
          <p:cNvPr id="7" name="Segnaposto numero diapositiva 6">
            <a:extLst>
              <a:ext uri="{FF2B5EF4-FFF2-40B4-BE49-F238E27FC236}">
                <a16:creationId xmlns:a16="http://schemas.microsoft.com/office/drawing/2014/main" id="{31F30AF2-A64A-40D5-96C1-422B62197A40}"/>
              </a:ext>
            </a:extLst>
          </p:cNvPr>
          <p:cNvSpPr>
            <a:spLocks noGrp="1"/>
          </p:cNvSpPr>
          <p:nvPr>
            <p:ph type="sldNum" sz="quarter" idx="12"/>
          </p:nvPr>
        </p:nvSpPr>
        <p:spPr/>
        <p:txBody>
          <a:bodyPr/>
          <a:lstStyle/>
          <a:p>
            <a:fld id="{5BE346A1-DB03-4F8F-90BA-1CC82BDA6D99}" type="slidenum">
              <a:rPr lang="it-IT" smtClean="0"/>
              <a:t>73</a:t>
            </a:fld>
            <a:endParaRPr lang="it-IT"/>
          </a:p>
        </p:txBody>
      </p:sp>
    </p:spTree>
    <p:extLst>
      <p:ext uri="{BB962C8B-B14F-4D97-AF65-F5344CB8AC3E}">
        <p14:creationId xmlns:p14="http://schemas.microsoft.com/office/powerpoint/2010/main" val="32464572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98B5A8B-2B14-594B-987A-928E513613FC}"/>
              </a:ext>
            </a:extLst>
          </p:cNvPr>
          <p:cNvSpPr txBox="1"/>
          <p:nvPr/>
        </p:nvSpPr>
        <p:spPr>
          <a:xfrm>
            <a:off x="590309" y="393539"/>
            <a:ext cx="5972537" cy="400110"/>
          </a:xfrm>
          <a:prstGeom prst="rect">
            <a:avLst/>
          </a:prstGeom>
          <a:noFill/>
        </p:spPr>
        <p:txBody>
          <a:bodyPr wrap="square" rtlCol="0">
            <a:spAutoFit/>
          </a:bodyPr>
          <a:lstStyle/>
          <a:p>
            <a:r>
              <a:rPr lang="it-IT" sz="2000" b="1" cap="small" dirty="0">
                <a:solidFill>
                  <a:srgbClr val="7030A0"/>
                </a:solidFill>
              </a:rPr>
              <a:t>3) Il problema delle riserve</a:t>
            </a:r>
          </a:p>
        </p:txBody>
      </p:sp>
      <p:sp>
        <p:nvSpPr>
          <p:cNvPr id="3" name="CasellaDiTesto 2">
            <a:extLst>
              <a:ext uri="{FF2B5EF4-FFF2-40B4-BE49-F238E27FC236}">
                <a16:creationId xmlns:a16="http://schemas.microsoft.com/office/drawing/2014/main" id="{4EABDF9E-F2E6-714E-B3E1-F1E9BB5FC0FD}"/>
              </a:ext>
            </a:extLst>
          </p:cNvPr>
          <p:cNvSpPr txBox="1"/>
          <p:nvPr/>
        </p:nvSpPr>
        <p:spPr>
          <a:xfrm>
            <a:off x="590309" y="793649"/>
            <a:ext cx="9965802" cy="5078313"/>
          </a:xfrm>
          <a:prstGeom prst="rect">
            <a:avLst/>
          </a:prstGeom>
          <a:noFill/>
        </p:spPr>
        <p:txBody>
          <a:bodyPr wrap="square" rtlCol="0">
            <a:spAutoFit/>
          </a:bodyPr>
          <a:lstStyle/>
          <a:p>
            <a:r>
              <a:rPr lang="it-IT" dirty="0"/>
              <a:t>La caratteristica centrale del piano Keynes stava nella sua ambiziosa proposta di una moneta fiduciaria </a:t>
            </a:r>
            <a:r>
              <a:rPr lang="it-IT" i="1" dirty="0"/>
              <a:t>in grandi quantità</a:t>
            </a:r>
            <a:r>
              <a:rPr lang="it-IT" dirty="0"/>
              <a:t> come base delle riserve internazionali (</a:t>
            </a:r>
            <a:r>
              <a:rPr lang="it-IT" dirty="0" err="1"/>
              <a:t>bancor</a:t>
            </a:r>
            <a:r>
              <a:rPr lang="it-IT" dirty="0"/>
              <a:t>)  e l’obbligo, virtualmente senza limiti, per i paesi in surplus di accettare pagamenti in </a:t>
            </a:r>
            <a:r>
              <a:rPr lang="it-IT" dirty="0" err="1"/>
              <a:t>bancor</a:t>
            </a:r>
            <a:r>
              <a:rPr lang="it-IT" dirty="0"/>
              <a:t> (e quindi di accettare le valute dei paesi in deficit come valute d’investimento). </a:t>
            </a:r>
          </a:p>
          <a:p>
            <a:r>
              <a:rPr lang="it-IT" dirty="0">
                <a:solidFill>
                  <a:srgbClr val="FF0000"/>
                </a:solidFill>
              </a:rPr>
              <a:t>Il piano White </a:t>
            </a:r>
            <a:r>
              <a:rPr lang="it-IT" dirty="0"/>
              <a:t>era invece molto modesto a questo riguardo: </a:t>
            </a:r>
            <a:r>
              <a:rPr lang="it-IT" u="sng" dirty="0"/>
              <a:t>progettava semplicemente la creazione di un pool di valute e di oro dal quale i paesi in deficit avrebbero preso a prestito in quantità limitate</a:t>
            </a:r>
            <a:r>
              <a:rPr lang="it-IT" dirty="0"/>
              <a:t>. </a:t>
            </a:r>
            <a:r>
              <a:rPr lang="it-IT" b="1" dirty="0"/>
              <a:t>Dati i rapporti di forza a BW, il funzionamento del FMI fu modellato sul piano White e non sul modello della Clearing Union proposta da Keynes.</a:t>
            </a:r>
          </a:p>
          <a:p>
            <a:r>
              <a:rPr lang="it-IT" dirty="0"/>
              <a:t>Lo status quo fu, di fatto, la base di partenza del regime di </a:t>
            </a:r>
            <a:r>
              <a:rPr lang="it-IT" dirty="0" err="1"/>
              <a:t>Bretton</a:t>
            </a:r>
            <a:r>
              <a:rPr lang="it-IT" dirty="0"/>
              <a:t> Woods che, da questo punto di vista, non riuscì a fare seguire alle enunciazioni trionfalistiche un vero cambiamento di mentalità circa i problemi dell’aggiustamento monetario internazionale.</a:t>
            </a:r>
          </a:p>
          <a:p>
            <a:r>
              <a:rPr lang="it-IT" b="1" dirty="0"/>
              <a:t>L’oro fu considerato la principale attività di riserva</a:t>
            </a:r>
            <a:r>
              <a:rPr lang="it-IT" dirty="0"/>
              <a:t>; </a:t>
            </a:r>
            <a:r>
              <a:rPr lang="it-IT" u="sng" dirty="0"/>
              <a:t>accanto all’oro fu considerata la sterlina, in parte come eredità della potenza finanziaria inglese</a:t>
            </a:r>
            <a:r>
              <a:rPr lang="it-IT" dirty="0"/>
              <a:t>. </a:t>
            </a:r>
            <a:r>
              <a:rPr lang="it-IT" dirty="0">
                <a:solidFill>
                  <a:srgbClr val="0070C0"/>
                </a:solidFill>
              </a:rPr>
              <a:t>Nel 1950 il dollaro costituiva un po’ più del 30 per cento delle riserve mondiali</a:t>
            </a:r>
            <a:r>
              <a:rPr lang="it-IT" dirty="0"/>
              <a:t>, la </a:t>
            </a:r>
            <a:r>
              <a:rPr lang="it-IT" dirty="0">
                <a:solidFill>
                  <a:srgbClr val="0070C0"/>
                </a:solidFill>
              </a:rPr>
              <a:t>sterlina</a:t>
            </a:r>
            <a:r>
              <a:rPr lang="it-IT" dirty="0"/>
              <a:t>, che poteva vantare legami consolidati con le colonie e con i </a:t>
            </a:r>
            <a:r>
              <a:rPr lang="it-IT" dirty="0" err="1"/>
              <a:t>dominions</a:t>
            </a:r>
            <a:r>
              <a:rPr lang="it-IT" dirty="0"/>
              <a:t>, </a:t>
            </a:r>
            <a:r>
              <a:rPr lang="it-IT" dirty="0">
                <a:solidFill>
                  <a:srgbClr val="0070C0"/>
                </a:solidFill>
              </a:rPr>
              <a:t>rappresentava quasi il 60 per cento delle riserve mondiali</a:t>
            </a:r>
            <a:r>
              <a:rPr lang="it-IT" dirty="0"/>
              <a:t>, nonostante il modesto peso economico della Gran Bretagna; di fatto, una parte imponente delle sterline era detenuta dai paesi direttamente o indirettamente legati all’impero britannico (che in quegli anni era già in via di disfacimento).</a:t>
            </a:r>
          </a:p>
          <a:p>
            <a:endParaRPr lang="it-IT" dirty="0"/>
          </a:p>
        </p:txBody>
      </p:sp>
    </p:spTree>
    <p:extLst>
      <p:ext uri="{BB962C8B-B14F-4D97-AF65-F5344CB8AC3E}">
        <p14:creationId xmlns:p14="http://schemas.microsoft.com/office/powerpoint/2010/main" val="296543592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DF39815-9FF1-4B46-AF9F-0365650F9E99}"/>
              </a:ext>
            </a:extLst>
          </p:cNvPr>
          <p:cNvSpPr txBox="1"/>
          <p:nvPr/>
        </p:nvSpPr>
        <p:spPr>
          <a:xfrm>
            <a:off x="283579" y="127850"/>
            <a:ext cx="11076971" cy="1200329"/>
          </a:xfrm>
          <a:prstGeom prst="rect">
            <a:avLst/>
          </a:prstGeom>
          <a:noFill/>
        </p:spPr>
        <p:txBody>
          <a:bodyPr wrap="square" rtlCol="0">
            <a:spAutoFit/>
          </a:bodyPr>
          <a:lstStyle/>
          <a:p>
            <a:r>
              <a:rPr lang="it-IT" b="1" dirty="0"/>
              <a:t>Gli americani respingono la proposta di Keynes per tre ragioni</a:t>
            </a:r>
          </a:p>
          <a:p>
            <a:pPr marL="342900" indent="-342900">
              <a:buAutoNum type="arabicParenR"/>
            </a:pPr>
            <a:r>
              <a:rPr lang="it-IT" dirty="0">
                <a:solidFill>
                  <a:srgbClr val="0070C0"/>
                </a:solidFill>
              </a:rPr>
              <a:t>Temono</a:t>
            </a:r>
            <a:r>
              <a:rPr lang="it-IT" dirty="0"/>
              <a:t> di dover «subire» i deficit degli altri paesi e </a:t>
            </a:r>
            <a:r>
              <a:rPr lang="it-IT" dirty="0">
                <a:solidFill>
                  <a:srgbClr val="0070C0"/>
                </a:solidFill>
              </a:rPr>
              <a:t>di essere costretti a finanziarli</a:t>
            </a:r>
          </a:p>
          <a:p>
            <a:pPr marL="342900" indent="-342900">
              <a:buAutoNum type="arabicParenR"/>
            </a:pPr>
            <a:r>
              <a:rPr lang="it-IT" dirty="0"/>
              <a:t>La proposta di Keynes è troppo permissiva: </a:t>
            </a:r>
            <a:r>
              <a:rPr lang="it-IT" dirty="0">
                <a:solidFill>
                  <a:srgbClr val="0070C0"/>
                </a:solidFill>
              </a:rPr>
              <a:t>gli americani insistono affinché il FMI possa «forzare» la sovranità nazionali dei paesi debitori</a:t>
            </a:r>
          </a:p>
        </p:txBody>
      </p:sp>
      <p:sp>
        <p:nvSpPr>
          <p:cNvPr id="3" name="CasellaDiTesto 2">
            <a:extLst>
              <a:ext uri="{FF2B5EF4-FFF2-40B4-BE49-F238E27FC236}">
                <a16:creationId xmlns:a16="http://schemas.microsoft.com/office/drawing/2014/main" id="{30624997-F3D2-504A-A839-CA883E7CA14F}"/>
              </a:ext>
            </a:extLst>
          </p:cNvPr>
          <p:cNvSpPr txBox="1"/>
          <p:nvPr/>
        </p:nvSpPr>
        <p:spPr>
          <a:xfrm>
            <a:off x="329876" y="1474372"/>
            <a:ext cx="10984375" cy="2831544"/>
          </a:xfrm>
          <a:prstGeom prst="rect">
            <a:avLst/>
          </a:prstGeom>
          <a:noFill/>
        </p:spPr>
        <p:txBody>
          <a:bodyPr wrap="square" rtlCol="0">
            <a:spAutoFit/>
          </a:bodyPr>
          <a:lstStyle/>
          <a:p>
            <a:r>
              <a:rPr lang="it-IT" sz="1600" dirty="0"/>
              <a:t>Nel conflitto fra Keynes e gli americani su questo punto c’era – e rimase fino all’ultimo – un grande paradosso. Gli americani avevano l’abitudine di esaltare l’iniziativa e di tuonare contro il socialismo paternalistico. Agli occhi di molti americani che non hanno approfondito il problema, Keynes figura un po’ come il gran sacerdote di quel paternalismo che a loro tanto spiace. In realtà sono gli americani che, quando staccano gli occhi dai propri diritti costituzionali per rivolgerli verso la più ampia sfera internazionale, tendono […]  farsi i paladini e agli araldi del paternalismo, mentre è Keynes che ha dovuto lottare in nome del liberalismo contro la passione americana per gli interventi paternalistici. Keynes vedeva nelle istituzioni internazionali un’intelaiatura all’interno della quale l’iniziativa individuale potesse prosperare; spettava loro di fissare alcuni grandi principi di azione; il fondo, in particolare, avrebbe stabilito alcuni diritti di traenza, ma sarebbe intervenuto nella loro applicazione pratica solo in casi eccezionalissimi. Gli americani, invece, desideravano studiare meticolosamente ogni transazione singola. In questo conflitto trascinatosi a lungo, si vede come Keynes combatté per la filosofia della libertà contro la filosofia dell’irreggimentazione.</a:t>
            </a:r>
          </a:p>
          <a:p>
            <a:endParaRPr lang="it-IT" dirty="0"/>
          </a:p>
        </p:txBody>
      </p:sp>
      <p:sp>
        <p:nvSpPr>
          <p:cNvPr id="4" name="CasellaDiTesto 3">
            <a:extLst>
              <a:ext uri="{FF2B5EF4-FFF2-40B4-BE49-F238E27FC236}">
                <a16:creationId xmlns:a16="http://schemas.microsoft.com/office/drawing/2014/main" id="{4D25EC3A-BF2A-734C-AC7F-323E31461FE5}"/>
              </a:ext>
            </a:extLst>
          </p:cNvPr>
          <p:cNvSpPr txBox="1"/>
          <p:nvPr/>
        </p:nvSpPr>
        <p:spPr>
          <a:xfrm>
            <a:off x="412568" y="4325716"/>
            <a:ext cx="10695009" cy="646331"/>
          </a:xfrm>
          <a:prstGeom prst="rect">
            <a:avLst/>
          </a:prstGeom>
          <a:noFill/>
        </p:spPr>
        <p:txBody>
          <a:bodyPr wrap="square" rtlCol="0">
            <a:spAutoFit/>
          </a:bodyPr>
          <a:lstStyle/>
          <a:p>
            <a:r>
              <a:rPr lang="it-IT" dirty="0"/>
              <a:t>3) La terza ragione è che la proposta di Keynes punta ad un sistema paritario tra i paesi partecipanti, mentre </a:t>
            </a:r>
            <a:r>
              <a:rPr lang="it-IT" dirty="0">
                <a:solidFill>
                  <a:srgbClr val="0070C0"/>
                </a:solidFill>
              </a:rPr>
              <a:t>gli Stati Uniti, nel 1945, ritengono di dover svolgere un ruolo egemonico nell’arena internazionale</a:t>
            </a:r>
          </a:p>
        </p:txBody>
      </p:sp>
      <p:sp>
        <p:nvSpPr>
          <p:cNvPr id="5" name="CasellaDiTesto 4">
            <a:extLst>
              <a:ext uri="{FF2B5EF4-FFF2-40B4-BE49-F238E27FC236}">
                <a16:creationId xmlns:a16="http://schemas.microsoft.com/office/drawing/2014/main" id="{63ABCB74-3896-594B-BE32-83BFE3C3E493}"/>
              </a:ext>
            </a:extLst>
          </p:cNvPr>
          <p:cNvSpPr txBox="1"/>
          <p:nvPr/>
        </p:nvSpPr>
        <p:spPr>
          <a:xfrm>
            <a:off x="412567" y="5204522"/>
            <a:ext cx="10347768" cy="1200329"/>
          </a:xfrm>
          <a:prstGeom prst="rect">
            <a:avLst/>
          </a:prstGeom>
          <a:noFill/>
        </p:spPr>
        <p:txBody>
          <a:bodyPr wrap="square" rtlCol="0">
            <a:spAutoFit/>
          </a:bodyPr>
          <a:lstStyle/>
          <a:p>
            <a:r>
              <a:rPr lang="it-IT" dirty="0"/>
              <a:t>Nel 1945 gli Stati Uniti sono il paese leader e dominano il FMI, dopo che l’Unione Sovietica ha lasciato, pur dopo avere approvato gli accordi di </a:t>
            </a:r>
            <a:r>
              <a:rPr lang="it-IT" dirty="0" err="1"/>
              <a:t>Bretton</a:t>
            </a:r>
            <a:r>
              <a:rPr lang="it-IT" dirty="0"/>
              <a:t> Woods; si apre la stagione della guerra fredda che richiede, secondo gli Stati Uniti,  leadership internazionale (accettata favorevolmente dagli alleati occidentali degli Stati Uniti) </a:t>
            </a:r>
            <a:r>
              <a:rPr lang="it-IT" dirty="0">
                <a:sym typeface="Wingdings" panose="05000000000000000000" pitchFamily="2" charset="2"/>
              </a:rPr>
              <a:t> il piano Keynes non aveva nessuna possibilità di successo </a:t>
            </a:r>
            <a:endParaRPr lang="it-IT" dirty="0"/>
          </a:p>
        </p:txBody>
      </p:sp>
    </p:spTree>
    <p:extLst>
      <p:ext uri="{BB962C8B-B14F-4D97-AF65-F5344CB8AC3E}">
        <p14:creationId xmlns:p14="http://schemas.microsoft.com/office/powerpoint/2010/main" val="381176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7643D855-115E-3747-A618-7B09FFB07F14}"/>
              </a:ext>
            </a:extLst>
          </p:cNvPr>
          <p:cNvPicPr>
            <a:picLocks noChangeAspect="1"/>
          </p:cNvPicPr>
          <p:nvPr/>
        </p:nvPicPr>
        <p:blipFill>
          <a:blip r:embed="rId2" cstate="print"/>
          <a:stretch>
            <a:fillRect/>
          </a:stretch>
        </p:blipFill>
        <p:spPr>
          <a:xfrm>
            <a:off x="171977" y="250682"/>
            <a:ext cx="9171107" cy="6356636"/>
          </a:xfrm>
          <a:prstGeom prst="rect">
            <a:avLst/>
          </a:prstGeom>
        </p:spPr>
      </p:pic>
      <p:pic>
        <p:nvPicPr>
          <p:cNvPr id="3" name="Immagine 2">
            <a:extLst>
              <a:ext uri="{FF2B5EF4-FFF2-40B4-BE49-F238E27FC236}">
                <a16:creationId xmlns:a16="http://schemas.microsoft.com/office/drawing/2014/main" id="{F823A020-DEB9-824F-8550-184BA746CF52}"/>
              </a:ext>
            </a:extLst>
          </p:cNvPr>
          <p:cNvPicPr>
            <a:picLocks noChangeAspect="1"/>
          </p:cNvPicPr>
          <p:nvPr/>
        </p:nvPicPr>
        <p:blipFill>
          <a:blip r:embed="rId3" cstate="print"/>
          <a:stretch>
            <a:fillRect/>
          </a:stretch>
        </p:blipFill>
        <p:spPr>
          <a:xfrm>
            <a:off x="5499010" y="3878990"/>
            <a:ext cx="4814941" cy="2564079"/>
          </a:xfrm>
          <a:prstGeom prst="rect">
            <a:avLst/>
          </a:prstGeom>
        </p:spPr>
      </p:pic>
      <p:sp>
        <p:nvSpPr>
          <p:cNvPr id="4" name="CasellaDiTesto 3">
            <a:extLst>
              <a:ext uri="{FF2B5EF4-FFF2-40B4-BE49-F238E27FC236}">
                <a16:creationId xmlns:a16="http://schemas.microsoft.com/office/drawing/2014/main" id="{03F9A145-9EC4-3B46-9046-B75E62389E6E}"/>
              </a:ext>
            </a:extLst>
          </p:cNvPr>
          <p:cNvSpPr txBox="1"/>
          <p:nvPr/>
        </p:nvSpPr>
        <p:spPr>
          <a:xfrm>
            <a:off x="9343084" y="1083916"/>
            <a:ext cx="1793592" cy="3170099"/>
          </a:xfrm>
          <a:prstGeom prst="rect">
            <a:avLst/>
          </a:prstGeom>
          <a:solidFill>
            <a:schemeClr val="bg1">
              <a:lumMod val="85000"/>
            </a:schemeClr>
          </a:solidFill>
        </p:spPr>
        <p:txBody>
          <a:bodyPr wrap="square" rtlCol="0">
            <a:spAutoFit/>
          </a:bodyPr>
          <a:lstStyle/>
          <a:p>
            <a:r>
              <a:rPr lang="it-IT" sz="2000" b="1" dirty="0"/>
              <a:t>Nel 1945 gli Stati Uniti detenevano il 65-70 per cento delle riserve mondiali di oro monetario: eredità del Gold Standard</a:t>
            </a:r>
          </a:p>
        </p:txBody>
      </p:sp>
      <p:sp>
        <p:nvSpPr>
          <p:cNvPr id="5" name="Segnaposto numero diapositiva 4">
            <a:extLst>
              <a:ext uri="{FF2B5EF4-FFF2-40B4-BE49-F238E27FC236}">
                <a16:creationId xmlns:a16="http://schemas.microsoft.com/office/drawing/2014/main" id="{6898155C-96CE-457D-B8AF-5E0AE9BD9C88}"/>
              </a:ext>
            </a:extLst>
          </p:cNvPr>
          <p:cNvSpPr>
            <a:spLocks noGrp="1"/>
          </p:cNvSpPr>
          <p:nvPr>
            <p:ph type="sldNum" sz="quarter" idx="12"/>
          </p:nvPr>
        </p:nvSpPr>
        <p:spPr/>
        <p:txBody>
          <a:bodyPr/>
          <a:lstStyle/>
          <a:p>
            <a:fld id="{5BE346A1-DB03-4F8F-90BA-1CC82BDA6D99}" type="slidenum">
              <a:rPr lang="it-IT" smtClean="0"/>
              <a:t>76</a:t>
            </a:fld>
            <a:endParaRPr lang="it-IT"/>
          </a:p>
        </p:txBody>
      </p:sp>
    </p:spTree>
    <p:extLst>
      <p:ext uri="{BB962C8B-B14F-4D97-AF65-F5344CB8AC3E}">
        <p14:creationId xmlns:p14="http://schemas.microsoft.com/office/powerpoint/2010/main" val="188373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B39B6797-F257-D144-BE49-64C61FB4D23A}"/>
              </a:ext>
            </a:extLst>
          </p:cNvPr>
          <p:cNvPicPr>
            <a:picLocks noChangeAspect="1"/>
          </p:cNvPicPr>
          <p:nvPr/>
        </p:nvPicPr>
        <p:blipFill>
          <a:blip r:embed="rId2"/>
          <a:stretch>
            <a:fillRect/>
          </a:stretch>
        </p:blipFill>
        <p:spPr>
          <a:xfrm>
            <a:off x="234950" y="304800"/>
            <a:ext cx="11722100" cy="6248400"/>
          </a:xfrm>
          <a:prstGeom prst="rect">
            <a:avLst/>
          </a:prstGeom>
        </p:spPr>
      </p:pic>
      <p:sp>
        <p:nvSpPr>
          <p:cNvPr id="2" name="Rettangolo 1">
            <a:extLst>
              <a:ext uri="{FF2B5EF4-FFF2-40B4-BE49-F238E27FC236}">
                <a16:creationId xmlns:a16="http://schemas.microsoft.com/office/drawing/2014/main" id="{4495E5F0-39C6-44B5-B4C7-8740CDF5FD79}"/>
              </a:ext>
            </a:extLst>
          </p:cNvPr>
          <p:cNvSpPr/>
          <p:nvPr/>
        </p:nvSpPr>
        <p:spPr>
          <a:xfrm>
            <a:off x="8962551" y="6368534"/>
            <a:ext cx="1785297" cy="369332"/>
          </a:xfrm>
          <a:prstGeom prst="rect">
            <a:avLst/>
          </a:prstGeom>
        </p:spPr>
        <p:txBody>
          <a:bodyPr wrap="none">
            <a:spAutoFit/>
          </a:bodyPr>
          <a:lstStyle/>
          <a:p>
            <a:r>
              <a:rPr lang="it-IT" dirty="0"/>
              <a:t>Oggi invece? </a:t>
            </a:r>
            <a:r>
              <a:rPr lang="it-IT" dirty="0">
                <a:hlinkClick r:id="rId3"/>
              </a:rPr>
              <a:t>FMI</a:t>
            </a:r>
            <a:endParaRPr lang="it-IT" dirty="0"/>
          </a:p>
        </p:txBody>
      </p:sp>
    </p:spTree>
    <p:extLst>
      <p:ext uri="{BB962C8B-B14F-4D97-AF65-F5344CB8AC3E}">
        <p14:creationId xmlns:p14="http://schemas.microsoft.com/office/powerpoint/2010/main" val="285786356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98ED3DE-6227-374B-9962-8D04070DB840}"/>
              </a:ext>
            </a:extLst>
          </p:cNvPr>
          <p:cNvSpPr txBox="1"/>
          <p:nvPr/>
        </p:nvSpPr>
        <p:spPr>
          <a:xfrm>
            <a:off x="225287" y="159025"/>
            <a:ext cx="11594180" cy="1477328"/>
          </a:xfrm>
          <a:prstGeom prst="rect">
            <a:avLst/>
          </a:prstGeom>
          <a:noFill/>
        </p:spPr>
        <p:txBody>
          <a:bodyPr wrap="square" rtlCol="0">
            <a:spAutoFit/>
          </a:bodyPr>
          <a:lstStyle/>
          <a:p>
            <a:r>
              <a:rPr lang="it-IT" dirty="0"/>
              <a:t>Invece del sistema paritario immaginato da Keynes, il regime di BW nasce </a:t>
            </a:r>
          </a:p>
          <a:p>
            <a:pPr marL="342900" indent="-342900">
              <a:buAutoNum type="alphaLcParenR"/>
            </a:pPr>
            <a:r>
              <a:rPr lang="it-IT" b="1" dirty="0"/>
              <a:t>Come sistema egemonico e gerarchico </a:t>
            </a:r>
          </a:p>
          <a:p>
            <a:pPr marL="342900" indent="-342900">
              <a:buAutoNum type="alphaLcParenR"/>
            </a:pPr>
            <a:r>
              <a:rPr lang="it-IT" b="1" dirty="0"/>
              <a:t>Mantenendo le asimmetrie tra paesi in surplus e in deficit</a:t>
            </a:r>
          </a:p>
          <a:p>
            <a:pPr marL="342900" indent="-342900">
              <a:buAutoNum type="alphaLcParenR"/>
            </a:pPr>
            <a:r>
              <a:rPr lang="it-IT" b="1" dirty="0"/>
              <a:t>Con un problema, che si rivelerà fatale, associato al collegamento delle riserve internazionali con la moneta emessa da un paese («Dilemma di </a:t>
            </a:r>
            <a:r>
              <a:rPr lang="it-IT" b="1" dirty="0" err="1"/>
              <a:t>Triffin</a:t>
            </a:r>
            <a:r>
              <a:rPr lang="it-IT" b="1" dirty="0"/>
              <a:t>»*)</a:t>
            </a:r>
          </a:p>
        </p:txBody>
      </p:sp>
      <p:pic>
        <p:nvPicPr>
          <p:cNvPr id="3" name="Immagine 2">
            <a:extLst>
              <a:ext uri="{FF2B5EF4-FFF2-40B4-BE49-F238E27FC236}">
                <a16:creationId xmlns:a16="http://schemas.microsoft.com/office/drawing/2014/main" id="{57A1FE12-1376-A547-AB3C-7DD11BF6C053}"/>
              </a:ext>
            </a:extLst>
          </p:cNvPr>
          <p:cNvPicPr>
            <a:picLocks noChangeAspect="1"/>
          </p:cNvPicPr>
          <p:nvPr/>
        </p:nvPicPr>
        <p:blipFill>
          <a:blip r:embed="rId2"/>
          <a:stretch>
            <a:fillRect/>
          </a:stretch>
        </p:blipFill>
        <p:spPr>
          <a:xfrm>
            <a:off x="225287" y="1761528"/>
            <a:ext cx="6930445" cy="4918077"/>
          </a:xfrm>
          <a:prstGeom prst="rect">
            <a:avLst/>
          </a:prstGeom>
        </p:spPr>
      </p:pic>
      <p:sp>
        <p:nvSpPr>
          <p:cNvPr id="4" name="Segnaposto numero diapositiva 3">
            <a:extLst>
              <a:ext uri="{FF2B5EF4-FFF2-40B4-BE49-F238E27FC236}">
                <a16:creationId xmlns:a16="http://schemas.microsoft.com/office/drawing/2014/main" id="{9D68348C-F8FB-4283-9690-6665197FB63B}"/>
              </a:ext>
            </a:extLst>
          </p:cNvPr>
          <p:cNvSpPr>
            <a:spLocks noGrp="1"/>
          </p:cNvSpPr>
          <p:nvPr>
            <p:ph type="sldNum" sz="quarter" idx="12"/>
          </p:nvPr>
        </p:nvSpPr>
        <p:spPr/>
        <p:txBody>
          <a:bodyPr/>
          <a:lstStyle/>
          <a:p>
            <a:fld id="{5BE346A1-DB03-4F8F-90BA-1CC82BDA6D99}" type="slidenum">
              <a:rPr lang="it-IT" smtClean="0"/>
              <a:t>78</a:t>
            </a:fld>
            <a:endParaRPr lang="it-IT"/>
          </a:p>
        </p:txBody>
      </p:sp>
      <p:sp>
        <p:nvSpPr>
          <p:cNvPr id="5" name="Rettangolo 4">
            <a:extLst>
              <a:ext uri="{FF2B5EF4-FFF2-40B4-BE49-F238E27FC236}">
                <a16:creationId xmlns:a16="http://schemas.microsoft.com/office/drawing/2014/main" id="{EFF01C7B-A702-407E-B6C5-3FF1EA94D9D4}"/>
              </a:ext>
            </a:extLst>
          </p:cNvPr>
          <p:cNvSpPr/>
          <p:nvPr/>
        </p:nvSpPr>
        <p:spPr>
          <a:xfrm>
            <a:off x="7993252" y="2668074"/>
            <a:ext cx="3611104" cy="2554545"/>
          </a:xfrm>
          <a:prstGeom prst="rect">
            <a:avLst/>
          </a:prstGeom>
        </p:spPr>
        <p:txBody>
          <a:bodyPr wrap="square">
            <a:spAutoFit/>
          </a:bodyPr>
          <a:lstStyle/>
          <a:p>
            <a:r>
              <a:rPr lang="it-IT" sz="1600" dirty="0"/>
              <a:t>(*) Il </a:t>
            </a:r>
            <a:r>
              <a:rPr lang="it-IT" sz="1600" b="1" dirty="0"/>
              <a:t>Dilemma di </a:t>
            </a:r>
            <a:r>
              <a:rPr lang="it-IT" sz="1600" b="1" dirty="0" err="1"/>
              <a:t>Triffin</a:t>
            </a:r>
            <a:endParaRPr lang="it-IT" sz="1600" b="1" dirty="0"/>
          </a:p>
          <a:p>
            <a:r>
              <a:rPr lang="it-IT" sz="1600" i="1" dirty="0"/>
              <a:t>Il paese che emette moneta internazionale deve accettare crescenti disavanzi delle partite correnti al fine di soddisfare la domanda mondiale di valuta di riserva, ma nello stesso tempo i crescenti deficit indeboliscono la fiducia nella solidità della moneta nazionale usata come riserva standard internazionale.</a:t>
            </a:r>
          </a:p>
        </p:txBody>
      </p:sp>
    </p:spTree>
    <p:extLst>
      <p:ext uri="{BB962C8B-B14F-4D97-AF65-F5344CB8AC3E}">
        <p14:creationId xmlns:p14="http://schemas.microsoft.com/office/powerpoint/2010/main" val="22282520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C9FA072-D5C6-384C-B6BE-B7EC04FA69F9}"/>
              </a:ext>
            </a:extLst>
          </p:cNvPr>
          <p:cNvSpPr txBox="1"/>
          <p:nvPr/>
        </p:nvSpPr>
        <p:spPr>
          <a:xfrm>
            <a:off x="347132" y="69220"/>
            <a:ext cx="6146800" cy="461665"/>
          </a:xfrm>
          <a:prstGeom prst="rect">
            <a:avLst/>
          </a:prstGeom>
          <a:noFill/>
        </p:spPr>
        <p:txBody>
          <a:bodyPr wrap="square" rtlCol="0">
            <a:spAutoFit/>
          </a:bodyPr>
          <a:lstStyle/>
          <a:p>
            <a:r>
              <a:rPr lang="it-IT" sz="2400" b="1" dirty="0" err="1"/>
              <a:t>Bretton</a:t>
            </a:r>
            <a:r>
              <a:rPr lang="it-IT" sz="2400" b="1" dirty="0"/>
              <a:t> Woods come sistema </a:t>
            </a:r>
            <a:r>
              <a:rPr lang="it-IT" sz="2400" b="1" dirty="0">
                <a:solidFill>
                  <a:srgbClr val="C00000"/>
                </a:solidFill>
              </a:rPr>
              <a:t>Gold-</a:t>
            </a:r>
            <a:r>
              <a:rPr lang="it-IT" sz="2400" b="1" dirty="0" err="1">
                <a:solidFill>
                  <a:srgbClr val="C00000"/>
                </a:solidFill>
              </a:rPr>
              <a:t>exchange</a:t>
            </a:r>
            <a:r>
              <a:rPr lang="it-IT" sz="2400" b="1" dirty="0"/>
              <a:t> </a:t>
            </a:r>
          </a:p>
        </p:txBody>
      </p:sp>
      <p:sp>
        <p:nvSpPr>
          <p:cNvPr id="3" name="Ovale 2">
            <a:extLst>
              <a:ext uri="{FF2B5EF4-FFF2-40B4-BE49-F238E27FC236}">
                <a16:creationId xmlns:a16="http://schemas.microsoft.com/office/drawing/2014/main" id="{07086343-43AC-6842-9D01-9C6B4DF78319}"/>
              </a:ext>
            </a:extLst>
          </p:cNvPr>
          <p:cNvSpPr/>
          <p:nvPr/>
        </p:nvSpPr>
        <p:spPr>
          <a:xfrm>
            <a:off x="2726267" y="3539068"/>
            <a:ext cx="1845733" cy="1253066"/>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a:extLst>
              <a:ext uri="{FF2B5EF4-FFF2-40B4-BE49-F238E27FC236}">
                <a16:creationId xmlns:a16="http://schemas.microsoft.com/office/drawing/2014/main" id="{0AC08E5F-A326-BC4A-AF27-E4CA68D1D390}"/>
              </a:ext>
            </a:extLst>
          </p:cNvPr>
          <p:cNvSpPr txBox="1"/>
          <p:nvPr/>
        </p:nvSpPr>
        <p:spPr>
          <a:xfrm>
            <a:off x="3190119" y="3965546"/>
            <a:ext cx="1202267" cy="400110"/>
          </a:xfrm>
          <a:prstGeom prst="rect">
            <a:avLst/>
          </a:prstGeom>
          <a:noFill/>
        </p:spPr>
        <p:txBody>
          <a:bodyPr wrap="square" rtlCol="0">
            <a:spAutoFit/>
          </a:bodyPr>
          <a:lstStyle/>
          <a:p>
            <a:r>
              <a:rPr lang="it-IT" sz="2000" b="1" dirty="0">
                <a:solidFill>
                  <a:srgbClr val="C00000"/>
                </a:solidFill>
              </a:rPr>
              <a:t>Dollaro $</a:t>
            </a:r>
          </a:p>
        </p:txBody>
      </p:sp>
      <p:sp>
        <p:nvSpPr>
          <p:cNvPr id="6" name="Ovale 5">
            <a:extLst>
              <a:ext uri="{FF2B5EF4-FFF2-40B4-BE49-F238E27FC236}">
                <a16:creationId xmlns:a16="http://schemas.microsoft.com/office/drawing/2014/main" id="{0FD0013E-98AB-3B4E-B079-7CD2E2F0389B}"/>
              </a:ext>
            </a:extLst>
          </p:cNvPr>
          <p:cNvSpPr/>
          <p:nvPr/>
        </p:nvSpPr>
        <p:spPr>
          <a:xfrm>
            <a:off x="270933" y="1930400"/>
            <a:ext cx="1845733" cy="1253066"/>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a:extLst>
              <a:ext uri="{FF2B5EF4-FFF2-40B4-BE49-F238E27FC236}">
                <a16:creationId xmlns:a16="http://schemas.microsoft.com/office/drawing/2014/main" id="{DEAEB8B8-A125-234E-9248-049FDA59DE51}"/>
              </a:ext>
            </a:extLst>
          </p:cNvPr>
          <p:cNvSpPr/>
          <p:nvPr/>
        </p:nvSpPr>
        <p:spPr>
          <a:xfrm>
            <a:off x="4819696" y="1884123"/>
            <a:ext cx="1845733" cy="1253066"/>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a:extLst>
              <a:ext uri="{FF2B5EF4-FFF2-40B4-BE49-F238E27FC236}">
                <a16:creationId xmlns:a16="http://schemas.microsoft.com/office/drawing/2014/main" id="{EDA879AC-0EBB-274A-B752-AE5F1935A202}"/>
              </a:ext>
            </a:extLst>
          </p:cNvPr>
          <p:cNvSpPr txBox="1"/>
          <p:nvPr/>
        </p:nvSpPr>
        <p:spPr>
          <a:xfrm>
            <a:off x="677333" y="2320835"/>
            <a:ext cx="1202267" cy="400110"/>
          </a:xfrm>
          <a:prstGeom prst="rect">
            <a:avLst/>
          </a:prstGeom>
          <a:noFill/>
        </p:spPr>
        <p:txBody>
          <a:bodyPr wrap="square" rtlCol="0">
            <a:spAutoFit/>
          </a:bodyPr>
          <a:lstStyle/>
          <a:p>
            <a:r>
              <a:rPr lang="it-IT" sz="2000" b="1" dirty="0">
                <a:solidFill>
                  <a:srgbClr val="C00000"/>
                </a:solidFill>
              </a:rPr>
              <a:t>Lira </a:t>
            </a:r>
            <a:r>
              <a:rPr lang="it-IT" sz="2000" b="1" dirty="0" err="1">
                <a:solidFill>
                  <a:srgbClr val="C00000"/>
                </a:solidFill>
              </a:rPr>
              <a:t>it</a:t>
            </a:r>
            <a:r>
              <a:rPr lang="it-IT" sz="2000" b="1" dirty="0">
                <a:solidFill>
                  <a:srgbClr val="C00000"/>
                </a:solidFill>
              </a:rPr>
              <a:t>.</a:t>
            </a:r>
          </a:p>
        </p:txBody>
      </p:sp>
      <p:sp>
        <p:nvSpPr>
          <p:cNvPr id="9" name="CasellaDiTesto 8">
            <a:extLst>
              <a:ext uri="{FF2B5EF4-FFF2-40B4-BE49-F238E27FC236}">
                <a16:creationId xmlns:a16="http://schemas.microsoft.com/office/drawing/2014/main" id="{B5AC3E37-2865-7445-8B99-5B798DD70E69}"/>
              </a:ext>
            </a:extLst>
          </p:cNvPr>
          <p:cNvSpPr txBox="1"/>
          <p:nvPr/>
        </p:nvSpPr>
        <p:spPr>
          <a:xfrm>
            <a:off x="5276548" y="2401335"/>
            <a:ext cx="1202267" cy="400110"/>
          </a:xfrm>
          <a:prstGeom prst="rect">
            <a:avLst/>
          </a:prstGeom>
          <a:noFill/>
        </p:spPr>
        <p:txBody>
          <a:bodyPr wrap="square" rtlCol="0">
            <a:spAutoFit/>
          </a:bodyPr>
          <a:lstStyle/>
          <a:p>
            <a:r>
              <a:rPr lang="it-IT" sz="2000" b="1" dirty="0">
                <a:solidFill>
                  <a:srgbClr val="C00000"/>
                </a:solidFill>
              </a:rPr>
              <a:t>Franco </a:t>
            </a:r>
            <a:r>
              <a:rPr lang="it-IT" sz="2000" b="1" dirty="0" err="1">
                <a:solidFill>
                  <a:srgbClr val="C00000"/>
                </a:solidFill>
              </a:rPr>
              <a:t>fr</a:t>
            </a:r>
            <a:r>
              <a:rPr lang="it-IT" sz="2000" b="1" dirty="0">
                <a:solidFill>
                  <a:srgbClr val="C00000"/>
                </a:solidFill>
              </a:rPr>
              <a:t>.</a:t>
            </a:r>
          </a:p>
        </p:txBody>
      </p:sp>
      <p:pic>
        <p:nvPicPr>
          <p:cNvPr id="10" name="Immagine 9">
            <a:extLst>
              <a:ext uri="{FF2B5EF4-FFF2-40B4-BE49-F238E27FC236}">
                <a16:creationId xmlns:a16="http://schemas.microsoft.com/office/drawing/2014/main" id="{383E5B64-2A3D-BC40-B929-A440C4DA2F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3616" y="5218612"/>
            <a:ext cx="1875271" cy="1453243"/>
          </a:xfrm>
          <a:prstGeom prst="rect">
            <a:avLst/>
          </a:prstGeom>
        </p:spPr>
      </p:pic>
      <p:sp>
        <p:nvSpPr>
          <p:cNvPr id="11" name="Freccia bidirezionale verticale 10">
            <a:extLst>
              <a:ext uri="{FF2B5EF4-FFF2-40B4-BE49-F238E27FC236}">
                <a16:creationId xmlns:a16="http://schemas.microsoft.com/office/drawing/2014/main" id="{8D784945-78E8-A94F-AB8E-4D617F571C75}"/>
              </a:ext>
            </a:extLst>
          </p:cNvPr>
          <p:cNvSpPr/>
          <p:nvPr/>
        </p:nvSpPr>
        <p:spPr>
          <a:xfrm>
            <a:off x="3554186" y="4673600"/>
            <a:ext cx="272748" cy="54501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a:extLst>
              <a:ext uri="{FF2B5EF4-FFF2-40B4-BE49-F238E27FC236}">
                <a16:creationId xmlns:a16="http://schemas.microsoft.com/office/drawing/2014/main" id="{E2E28B19-EE8E-C84A-830E-E324FC60ADE5}"/>
              </a:ext>
            </a:extLst>
          </p:cNvPr>
          <p:cNvSpPr txBox="1"/>
          <p:nvPr/>
        </p:nvSpPr>
        <p:spPr>
          <a:xfrm>
            <a:off x="4392386" y="5033946"/>
            <a:ext cx="3077380" cy="369332"/>
          </a:xfrm>
          <a:prstGeom prst="rect">
            <a:avLst/>
          </a:prstGeom>
          <a:noFill/>
        </p:spPr>
        <p:txBody>
          <a:bodyPr wrap="square" rtlCol="0">
            <a:spAutoFit/>
          </a:bodyPr>
          <a:lstStyle/>
          <a:p>
            <a:r>
              <a:rPr lang="it-IT" dirty="0"/>
              <a:t>34,71 $ = un’oncia di oro</a:t>
            </a:r>
          </a:p>
        </p:txBody>
      </p:sp>
      <p:cxnSp>
        <p:nvCxnSpPr>
          <p:cNvPr id="14" name="Connettore 1 13">
            <a:extLst>
              <a:ext uri="{FF2B5EF4-FFF2-40B4-BE49-F238E27FC236}">
                <a16:creationId xmlns:a16="http://schemas.microsoft.com/office/drawing/2014/main" id="{03EE4C7E-B418-B144-9C56-FDD204B5F624}"/>
              </a:ext>
            </a:extLst>
          </p:cNvPr>
          <p:cNvCxnSpPr>
            <a:cxnSpLocks/>
          </p:cNvCxnSpPr>
          <p:nvPr/>
        </p:nvCxnSpPr>
        <p:spPr>
          <a:xfrm flipV="1">
            <a:off x="4165600" y="2977121"/>
            <a:ext cx="1792770" cy="87450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Connettore 1 14">
            <a:extLst>
              <a:ext uri="{FF2B5EF4-FFF2-40B4-BE49-F238E27FC236}">
                <a16:creationId xmlns:a16="http://schemas.microsoft.com/office/drawing/2014/main" id="{D1B1500F-F4BF-E24D-B405-92934FF5C293}"/>
              </a:ext>
            </a:extLst>
          </p:cNvPr>
          <p:cNvCxnSpPr>
            <a:cxnSpLocks/>
          </p:cNvCxnSpPr>
          <p:nvPr/>
        </p:nvCxnSpPr>
        <p:spPr>
          <a:xfrm flipH="1" flipV="1">
            <a:off x="1879601" y="2737880"/>
            <a:ext cx="1189820" cy="122766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CasellaDiTesto 19">
            <a:extLst>
              <a:ext uri="{FF2B5EF4-FFF2-40B4-BE49-F238E27FC236}">
                <a16:creationId xmlns:a16="http://schemas.microsoft.com/office/drawing/2014/main" id="{A4A00C84-F80D-2E42-9186-9D98733CC017}"/>
              </a:ext>
            </a:extLst>
          </p:cNvPr>
          <p:cNvSpPr txBox="1"/>
          <p:nvPr/>
        </p:nvSpPr>
        <p:spPr>
          <a:xfrm>
            <a:off x="1746807" y="2965901"/>
            <a:ext cx="2044444" cy="369332"/>
          </a:xfrm>
          <a:prstGeom prst="rect">
            <a:avLst/>
          </a:prstGeom>
          <a:solidFill>
            <a:schemeClr val="bg1"/>
          </a:solidFill>
        </p:spPr>
        <p:txBody>
          <a:bodyPr wrap="square" rtlCol="0">
            <a:spAutoFit/>
          </a:bodyPr>
          <a:lstStyle/>
          <a:p>
            <a:r>
              <a:rPr lang="it-IT" dirty="0"/>
              <a:t>625 lire/$ +/- 1 %</a:t>
            </a:r>
          </a:p>
        </p:txBody>
      </p:sp>
      <p:sp>
        <p:nvSpPr>
          <p:cNvPr id="21" name="CasellaDiTesto 20">
            <a:extLst>
              <a:ext uri="{FF2B5EF4-FFF2-40B4-BE49-F238E27FC236}">
                <a16:creationId xmlns:a16="http://schemas.microsoft.com/office/drawing/2014/main" id="{1B80D417-2927-874A-A2DC-44CA4D1A2A1A}"/>
              </a:ext>
            </a:extLst>
          </p:cNvPr>
          <p:cNvSpPr txBox="1"/>
          <p:nvPr/>
        </p:nvSpPr>
        <p:spPr>
          <a:xfrm>
            <a:off x="4373289" y="3254035"/>
            <a:ext cx="2044444" cy="369332"/>
          </a:xfrm>
          <a:prstGeom prst="rect">
            <a:avLst/>
          </a:prstGeom>
          <a:solidFill>
            <a:schemeClr val="bg1"/>
          </a:solidFill>
        </p:spPr>
        <p:txBody>
          <a:bodyPr wrap="square" rtlCol="0">
            <a:spAutoFit/>
          </a:bodyPr>
          <a:lstStyle/>
          <a:p>
            <a:r>
              <a:rPr lang="it-IT" dirty="0"/>
              <a:t>3,5Fr/$ +/- 1 %</a:t>
            </a:r>
          </a:p>
        </p:txBody>
      </p:sp>
      <p:cxnSp>
        <p:nvCxnSpPr>
          <p:cNvPr id="23" name="Connettore 1 22">
            <a:extLst>
              <a:ext uri="{FF2B5EF4-FFF2-40B4-BE49-F238E27FC236}">
                <a16:creationId xmlns:a16="http://schemas.microsoft.com/office/drawing/2014/main" id="{7E3E3675-6F9A-094C-8701-D9404E8CBB91}"/>
              </a:ext>
            </a:extLst>
          </p:cNvPr>
          <p:cNvCxnSpPr>
            <a:cxnSpLocks/>
          </p:cNvCxnSpPr>
          <p:nvPr/>
        </p:nvCxnSpPr>
        <p:spPr>
          <a:xfrm>
            <a:off x="1761416" y="2324289"/>
            <a:ext cx="3758851" cy="3528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5" name="CasellaDiTesto 24">
            <a:extLst>
              <a:ext uri="{FF2B5EF4-FFF2-40B4-BE49-F238E27FC236}">
                <a16:creationId xmlns:a16="http://schemas.microsoft.com/office/drawing/2014/main" id="{6F52B6C3-CA1A-A64C-98AC-79F049114748}"/>
              </a:ext>
            </a:extLst>
          </p:cNvPr>
          <p:cNvSpPr txBox="1"/>
          <p:nvPr/>
        </p:nvSpPr>
        <p:spPr>
          <a:xfrm>
            <a:off x="2474510" y="2103132"/>
            <a:ext cx="1987341" cy="369332"/>
          </a:xfrm>
          <a:prstGeom prst="rect">
            <a:avLst/>
          </a:prstGeom>
          <a:solidFill>
            <a:schemeClr val="bg1"/>
          </a:solidFill>
        </p:spPr>
        <p:txBody>
          <a:bodyPr wrap="square" rtlCol="0">
            <a:spAutoFit/>
          </a:bodyPr>
          <a:lstStyle/>
          <a:p>
            <a:r>
              <a:rPr lang="it-IT" dirty="0"/>
              <a:t>Lire/Franco +/- 2 %</a:t>
            </a:r>
          </a:p>
        </p:txBody>
      </p:sp>
      <p:sp>
        <p:nvSpPr>
          <p:cNvPr id="26" name="CasellaDiTesto 25">
            <a:extLst>
              <a:ext uri="{FF2B5EF4-FFF2-40B4-BE49-F238E27FC236}">
                <a16:creationId xmlns:a16="http://schemas.microsoft.com/office/drawing/2014/main" id="{30266C66-D1DA-8A4D-8715-D5FA2C77B4E3}"/>
              </a:ext>
            </a:extLst>
          </p:cNvPr>
          <p:cNvSpPr txBox="1"/>
          <p:nvPr/>
        </p:nvSpPr>
        <p:spPr>
          <a:xfrm>
            <a:off x="7264399" y="3656000"/>
            <a:ext cx="4368800" cy="923330"/>
          </a:xfrm>
          <a:prstGeom prst="rect">
            <a:avLst/>
          </a:prstGeom>
          <a:noFill/>
        </p:spPr>
        <p:txBody>
          <a:bodyPr wrap="square" rtlCol="0">
            <a:spAutoFit/>
          </a:bodyPr>
          <a:lstStyle/>
          <a:p>
            <a:r>
              <a:rPr lang="it-IT" dirty="0"/>
              <a:t>PIRAMIDE GERARCHICA CON BASE AUREA</a:t>
            </a:r>
          </a:p>
          <a:p>
            <a:r>
              <a:rPr lang="it-IT" dirty="0" err="1"/>
              <a:t>Adjustable</a:t>
            </a:r>
            <a:r>
              <a:rPr lang="it-IT" dirty="0"/>
              <a:t> </a:t>
            </a:r>
            <a:r>
              <a:rPr lang="it-IT" dirty="0" err="1"/>
              <a:t>peg</a:t>
            </a:r>
            <a:r>
              <a:rPr lang="it-IT" dirty="0"/>
              <a:t>: cambi fissi con limitata banda di oscillazione</a:t>
            </a:r>
          </a:p>
        </p:txBody>
      </p:sp>
      <p:sp>
        <p:nvSpPr>
          <p:cNvPr id="27" name="CasellaDiTesto 26">
            <a:extLst>
              <a:ext uri="{FF2B5EF4-FFF2-40B4-BE49-F238E27FC236}">
                <a16:creationId xmlns:a16="http://schemas.microsoft.com/office/drawing/2014/main" id="{E568DAAF-ECD4-7F41-B2A0-9D7687F8C83A}"/>
              </a:ext>
            </a:extLst>
          </p:cNvPr>
          <p:cNvSpPr txBox="1"/>
          <p:nvPr/>
        </p:nvSpPr>
        <p:spPr>
          <a:xfrm>
            <a:off x="7164881" y="530885"/>
            <a:ext cx="4743542" cy="2308324"/>
          </a:xfrm>
          <a:prstGeom prst="rect">
            <a:avLst/>
          </a:prstGeom>
          <a:noFill/>
        </p:spPr>
        <p:txBody>
          <a:bodyPr wrap="square" rtlCol="0">
            <a:spAutoFit/>
          </a:bodyPr>
          <a:lstStyle/>
          <a:p>
            <a:r>
              <a:rPr lang="it-IT" dirty="0"/>
              <a:t>L’importatore francese deve pagare l’esportatore italiano in lire (</a:t>
            </a:r>
            <a:r>
              <a:rPr lang="it-IT" b="1" dirty="0"/>
              <a:t>valuta di fatturazione</a:t>
            </a:r>
            <a:r>
              <a:rPr lang="it-IT" dirty="0"/>
              <a:t>).</a:t>
            </a:r>
          </a:p>
          <a:p>
            <a:r>
              <a:rPr lang="it-IT" dirty="0"/>
              <a:t>La banca dell’importatore francese probabilmente non dispone delle lire necessarie e regola la transazione trasferendo dollari  (</a:t>
            </a:r>
            <a:r>
              <a:rPr lang="it-IT" b="1" dirty="0"/>
              <a:t>valuta veicolo</a:t>
            </a:r>
            <a:r>
              <a:rPr lang="it-IT" dirty="0"/>
              <a:t>) nel conto dell’esportatore italiano che cambierà i dollari in lire presso la Banca d’Italia.</a:t>
            </a:r>
          </a:p>
        </p:txBody>
      </p:sp>
      <p:sp>
        <p:nvSpPr>
          <p:cNvPr id="5" name="Segnaposto numero diapositiva 4">
            <a:extLst>
              <a:ext uri="{FF2B5EF4-FFF2-40B4-BE49-F238E27FC236}">
                <a16:creationId xmlns:a16="http://schemas.microsoft.com/office/drawing/2014/main" id="{3E184CD4-BD5D-43FC-98EA-733EBA504BFC}"/>
              </a:ext>
            </a:extLst>
          </p:cNvPr>
          <p:cNvSpPr>
            <a:spLocks noGrp="1"/>
          </p:cNvSpPr>
          <p:nvPr>
            <p:ph type="sldNum" sz="quarter" idx="12"/>
          </p:nvPr>
        </p:nvSpPr>
        <p:spPr/>
        <p:txBody>
          <a:bodyPr/>
          <a:lstStyle/>
          <a:p>
            <a:fld id="{5BE346A1-DB03-4F8F-90BA-1CC82BDA6D99}" type="slidenum">
              <a:rPr lang="it-IT" smtClean="0"/>
              <a:t>79</a:t>
            </a:fld>
            <a:endParaRPr lang="it-IT"/>
          </a:p>
        </p:txBody>
      </p:sp>
    </p:spTree>
    <p:extLst>
      <p:ext uri="{BB962C8B-B14F-4D97-AF65-F5344CB8AC3E}">
        <p14:creationId xmlns:p14="http://schemas.microsoft.com/office/powerpoint/2010/main" val="992322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A42A6F32-E5E4-49FE-9328-F98BE07B2741}"/>
              </a:ext>
            </a:extLst>
          </p:cNvPr>
          <p:cNvSpPr>
            <a:spLocks noGrp="1"/>
          </p:cNvSpPr>
          <p:nvPr>
            <p:ph type="title"/>
          </p:nvPr>
        </p:nvSpPr>
        <p:spPr>
          <a:xfrm>
            <a:off x="838200" y="365126"/>
            <a:ext cx="10515600" cy="596572"/>
          </a:xfrm>
        </p:spPr>
        <p:txBody>
          <a:bodyPr>
            <a:normAutofit/>
          </a:bodyPr>
          <a:lstStyle/>
          <a:p>
            <a:r>
              <a:rPr lang="it-IT" sz="3600" dirty="0"/>
              <a:t>Le evoluzioni dell’apertura commerciale e finanziaria</a:t>
            </a:r>
          </a:p>
        </p:txBody>
      </p:sp>
      <p:sp>
        <p:nvSpPr>
          <p:cNvPr id="4" name="Rettangolo 3">
            <a:extLst>
              <a:ext uri="{FF2B5EF4-FFF2-40B4-BE49-F238E27FC236}">
                <a16:creationId xmlns:a16="http://schemas.microsoft.com/office/drawing/2014/main" id="{9507470C-38F2-4AD5-BCDA-2FC91FB246A1}"/>
              </a:ext>
            </a:extLst>
          </p:cNvPr>
          <p:cNvSpPr/>
          <p:nvPr/>
        </p:nvSpPr>
        <p:spPr>
          <a:xfrm>
            <a:off x="3040631" y="6381672"/>
            <a:ext cx="5400517" cy="369332"/>
          </a:xfrm>
          <a:prstGeom prst="rect">
            <a:avLst/>
          </a:prstGeom>
        </p:spPr>
        <p:txBody>
          <a:bodyPr wrap="none">
            <a:spAutoFit/>
          </a:bodyPr>
          <a:lstStyle/>
          <a:p>
            <a:r>
              <a:rPr lang="it-IT" dirty="0">
                <a:hlinkClick r:id="rId2"/>
              </a:rPr>
              <a:t>https://www.bis.org/publ/arpdf/ar2017_6_it.pdf</a:t>
            </a:r>
            <a:r>
              <a:rPr lang="it-IT" dirty="0"/>
              <a:t> pag. 3</a:t>
            </a:r>
          </a:p>
        </p:txBody>
      </p:sp>
      <p:pic>
        <p:nvPicPr>
          <p:cNvPr id="6" name="Immagine 5">
            <a:extLst>
              <a:ext uri="{FF2B5EF4-FFF2-40B4-BE49-F238E27FC236}">
                <a16:creationId xmlns:a16="http://schemas.microsoft.com/office/drawing/2014/main" id="{E5A63E44-C8CD-4D2A-852C-BCAF8A26E743}"/>
              </a:ext>
            </a:extLst>
          </p:cNvPr>
          <p:cNvPicPr>
            <a:picLocks noChangeAspect="1"/>
          </p:cNvPicPr>
          <p:nvPr/>
        </p:nvPicPr>
        <p:blipFill>
          <a:blip r:embed="rId3"/>
          <a:stretch>
            <a:fillRect/>
          </a:stretch>
        </p:blipFill>
        <p:spPr>
          <a:xfrm>
            <a:off x="2091558" y="1052023"/>
            <a:ext cx="6969673" cy="5154073"/>
          </a:xfrm>
          <a:prstGeom prst="rect">
            <a:avLst/>
          </a:prstGeom>
        </p:spPr>
      </p:pic>
      <p:sp>
        <p:nvSpPr>
          <p:cNvPr id="7" name="CasellaDiTesto 6">
            <a:extLst>
              <a:ext uri="{FF2B5EF4-FFF2-40B4-BE49-F238E27FC236}">
                <a16:creationId xmlns:a16="http://schemas.microsoft.com/office/drawing/2014/main" id="{F84BB8DF-632A-479A-88CD-5EAB1F675C65}"/>
              </a:ext>
            </a:extLst>
          </p:cNvPr>
          <p:cNvSpPr txBox="1"/>
          <p:nvPr/>
        </p:nvSpPr>
        <p:spPr>
          <a:xfrm>
            <a:off x="559676" y="4806512"/>
            <a:ext cx="1269124" cy="830997"/>
          </a:xfrm>
          <a:prstGeom prst="rect">
            <a:avLst/>
          </a:prstGeom>
          <a:noFill/>
        </p:spPr>
        <p:txBody>
          <a:bodyPr wrap="square" rtlCol="0">
            <a:spAutoFit/>
          </a:bodyPr>
          <a:lstStyle/>
          <a:p>
            <a:r>
              <a:rPr lang="it-IT" sz="1600" i="1" dirty="0">
                <a:solidFill>
                  <a:schemeClr val="accent2">
                    <a:lumMod val="75000"/>
                  </a:schemeClr>
                </a:solidFill>
              </a:rPr>
              <a:t>Economie Avanzate (</a:t>
            </a:r>
            <a:r>
              <a:rPr lang="it-IT" sz="1600" b="1" i="1" dirty="0">
                <a:solidFill>
                  <a:schemeClr val="accent2">
                    <a:lumMod val="75000"/>
                  </a:schemeClr>
                </a:solidFill>
              </a:rPr>
              <a:t>EA</a:t>
            </a:r>
            <a:r>
              <a:rPr lang="it-IT" sz="1600" i="1" dirty="0">
                <a:solidFill>
                  <a:schemeClr val="accent2">
                    <a:lumMod val="75000"/>
                  </a:schemeClr>
                </a:solidFill>
              </a:rPr>
              <a:t>)</a:t>
            </a:r>
          </a:p>
        </p:txBody>
      </p:sp>
      <p:sp>
        <p:nvSpPr>
          <p:cNvPr id="8" name="CasellaDiTesto 7">
            <a:extLst>
              <a:ext uri="{FF2B5EF4-FFF2-40B4-BE49-F238E27FC236}">
                <a16:creationId xmlns:a16="http://schemas.microsoft.com/office/drawing/2014/main" id="{B73D1AFD-B094-4AA9-A4AC-C9690DD61135}"/>
              </a:ext>
            </a:extLst>
          </p:cNvPr>
          <p:cNvSpPr txBox="1"/>
          <p:nvPr/>
        </p:nvSpPr>
        <p:spPr>
          <a:xfrm>
            <a:off x="9528941" y="4806512"/>
            <a:ext cx="1269124" cy="830997"/>
          </a:xfrm>
          <a:prstGeom prst="rect">
            <a:avLst/>
          </a:prstGeom>
          <a:noFill/>
        </p:spPr>
        <p:txBody>
          <a:bodyPr wrap="square" rtlCol="0">
            <a:spAutoFit/>
          </a:bodyPr>
          <a:lstStyle/>
          <a:p>
            <a:r>
              <a:rPr lang="it-IT" sz="1600" i="1" dirty="0">
                <a:solidFill>
                  <a:srgbClr val="0070C0"/>
                </a:solidFill>
              </a:rPr>
              <a:t>Economie Emergenti (</a:t>
            </a:r>
            <a:r>
              <a:rPr lang="it-IT" sz="1600" b="1" i="1" dirty="0">
                <a:solidFill>
                  <a:srgbClr val="0070C0"/>
                </a:solidFill>
              </a:rPr>
              <a:t>EME</a:t>
            </a:r>
            <a:r>
              <a:rPr lang="it-IT" sz="1600" i="1" dirty="0">
                <a:solidFill>
                  <a:srgbClr val="0070C0"/>
                </a:solidFill>
              </a:rPr>
              <a:t>)</a:t>
            </a:r>
          </a:p>
        </p:txBody>
      </p:sp>
      <p:sp>
        <p:nvSpPr>
          <p:cNvPr id="9" name="Rettangolo 8">
            <a:extLst>
              <a:ext uri="{FF2B5EF4-FFF2-40B4-BE49-F238E27FC236}">
                <a16:creationId xmlns:a16="http://schemas.microsoft.com/office/drawing/2014/main" id="{DFD7DE16-7973-4302-8EC8-26DA498796EC}"/>
              </a:ext>
            </a:extLst>
          </p:cNvPr>
          <p:cNvSpPr/>
          <p:nvPr/>
        </p:nvSpPr>
        <p:spPr>
          <a:xfrm>
            <a:off x="2091558" y="5289331"/>
            <a:ext cx="198383" cy="2049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a:extLst>
              <a:ext uri="{FF2B5EF4-FFF2-40B4-BE49-F238E27FC236}">
                <a16:creationId xmlns:a16="http://schemas.microsoft.com/office/drawing/2014/main" id="{0FFC3869-027C-475C-A2BB-98059DE8A635}"/>
              </a:ext>
            </a:extLst>
          </p:cNvPr>
          <p:cNvSpPr/>
          <p:nvPr/>
        </p:nvSpPr>
        <p:spPr>
          <a:xfrm>
            <a:off x="6571593" y="5289331"/>
            <a:ext cx="270642" cy="20495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p14="http://schemas.microsoft.com/office/powerpoint/2010/main">
        <mc:Choice Requires="p14">
          <p:contentPart p14:bwMode="auto" r:id="rId4">
            <p14:nvContentPartPr>
              <p14:cNvPr id="11" name="Input penna 10">
                <a:extLst>
                  <a:ext uri="{FF2B5EF4-FFF2-40B4-BE49-F238E27FC236}">
                    <a16:creationId xmlns:a16="http://schemas.microsoft.com/office/drawing/2014/main" id="{F9E1017A-929E-4FF1-9114-6DC1A892C7A0}"/>
                  </a:ext>
                </a:extLst>
              </p14:cNvPr>
              <p14:cNvContentPartPr/>
              <p14:nvPr/>
            </p14:nvContentPartPr>
            <p14:xfrm>
              <a:off x="2124124" y="4832081"/>
              <a:ext cx="977400" cy="67680"/>
            </p14:xfrm>
          </p:contentPart>
        </mc:Choice>
        <mc:Fallback xmlns="">
          <p:pic>
            <p:nvPicPr>
              <p:cNvPr id="11" name="Input penna 10">
                <a:extLst>
                  <a:ext uri="{FF2B5EF4-FFF2-40B4-BE49-F238E27FC236}">
                    <a16:creationId xmlns:a16="http://schemas.microsoft.com/office/drawing/2014/main" id="{F9E1017A-929E-4FF1-9114-6DC1A892C7A0}"/>
                  </a:ext>
                </a:extLst>
              </p:cNvPr>
              <p:cNvPicPr/>
              <p:nvPr/>
            </p:nvPicPr>
            <p:blipFill>
              <a:blip r:embed="rId5"/>
              <a:stretch>
                <a:fillRect/>
              </a:stretch>
            </p:blipFill>
            <p:spPr>
              <a:xfrm>
                <a:off x="2106484" y="4796081"/>
                <a:ext cx="10130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Input penna 11">
                <a:extLst>
                  <a:ext uri="{FF2B5EF4-FFF2-40B4-BE49-F238E27FC236}">
                    <a16:creationId xmlns:a16="http://schemas.microsoft.com/office/drawing/2014/main" id="{9C285270-194F-46A3-A16A-F636742C869B}"/>
                  </a:ext>
                </a:extLst>
              </p14:cNvPr>
              <p14:cNvContentPartPr/>
              <p14:nvPr/>
            </p14:nvContentPartPr>
            <p14:xfrm>
              <a:off x="5005564" y="4855481"/>
              <a:ext cx="1081440" cy="16200"/>
            </p14:xfrm>
          </p:contentPart>
        </mc:Choice>
        <mc:Fallback xmlns="">
          <p:pic>
            <p:nvPicPr>
              <p:cNvPr id="12" name="Input penna 11">
                <a:extLst>
                  <a:ext uri="{FF2B5EF4-FFF2-40B4-BE49-F238E27FC236}">
                    <a16:creationId xmlns:a16="http://schemas.microsoft.com/office/drawing/2014/main" id="{9C285270-194F-46A3-A16A-F636742C869B}"/>
                  </a:ext>
                </a:extLst>
              </p:cNvPr>
              <p:cNvPicPr/>
              <p:nvPr/>
            </p:nvPicPr>
            <p:blipFill>
              <a:blip r:embed="rId7"/>
              <a:stretch>
                <a:fillRect/>
              </a:stretch>
            </p:blipFill>
            <p:spPr>
              <a:xfrm>
                <a:off x="4987564" y="4819481"/>
                <a:ext cx="1117080" cy="87840"/>
              </a:xfrm>
              <a:prstGeom prst="rect">
                <a:avLst/>
              </a:prstGeom>
            </p:spPr>
          </p:pic>
        </mc:Fallback>
      </mc:AlternateContent>
      <p:sp>
        <p:nvSpPr>
          <p:cNvPr id="13" name="Segnaposto numero diapositiva 12">
            <a:extLst>
              <a:ext uri="{FF2B5EF4-FFF2-40B4-BE49-F238E27FC236}">
                <a16:creationId xmlns:a16="http://schemas.microsoft.com/office/drawing/2014/main" id="{9D8EA9D4-491B-4759-85F0-0D35E17D3A50}"/>
              </a:ext>
            </a:extLst>
          </p:cNvPr>
          <p:cNvSpPr>
            <a:spLocks noGrp="1"/>
          </p:cNvSpPr>
          <p:nvPr>
            <p:ph type="sldNum" sz="quarter" idx="12"/>
          </p:nvPr>
        </p:nvSpPr>
        <p:spPr/>
        <p:txBody>
          <a:bodyPr/>
          <a:lstStyle/>
          <a:p>
            <a:fld id="{5BE346A1-DB03-4F8F-90BA-1CC82BDA6D99}" type="slidenum">
              <a:rPr lang="it-IT" smtClean="0"/>
              <a:t>8</a:t>
            </a:fld>
            <a:endParaRPr lang="it-IT"/>
          </a:p>
        </p:txBody>
      </p:sp>
    </p:spTree>
    <p:extLst>
      <p:ext uri="{BB962C8B-B14F-4D97-AF65-F5344CB8AC3E}">
        <p14:creationId xmlns:p14="http://schemas.microsoft.com/office/powerpoint/2010/main" val="303604627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3F42FFDC-D601-664D-9AD7-B58FF8DFA934}"/>
              </a:ext>
            </a:extLst>
          </p:cNvPr>
          <p:cNvPicPr>
            <a:picLocks noChangeAspect="1" noChangeArrowheads="1"/>
          </p:cNvPicPr>
          <p:nvPr/>
        </p:nvPicPr>
        <p:blipFill>
          <a:blip r:embed="rId2" cstate="print"/>
          <a:srcRect/>
          <a:stretch>
            <a:fillRect/>
          </a:stretch>
        </p:blipFill>
        <p:spPr bwMode="auto">
          <a:xfrm>
            <a:off x="263373" y="200486"/>
            <a:ext cx="5605766" cy="3374307"/>
          </a:xfrm>
          <a:prstGeom prst="rect">
            <a:avLst/>
          </a:prstGeom>
          <a:noFill/>
          <a:ln w="9525">
            <a:noFill/>
            <a:miter lim="800000"/>
            <a:headEnd/>
            <a:tailEnd/>
          </a:ln>
          <a:effectLst/>
        </p:spPr>
      </p:pic>
      <p:sp>
        <p:nvSpPr>
          <p:cNvPr id="6" name="CasellaDiTesto 5">
            <a:extLst>
              <a:ext uri="{FF2B5EF4-FFF2-40B4-BE49-F238E27FC236}">
                <a16:creationId xmlns:a16="http://schemas.microsoft.com/office/drawing/2014/main" id="{57EA66DB-B949-9D40-93A2-B25AB7B5D725}"/>
              </a:ext>
            </a:extLst>
          </p:cNvPr>
          <p:cNvSpPr txBox="1"/>
          <p:nvPr/>
        </p:nvSpPr>
        <p:spPr>
          <a:xfrm>
            <a:off x="6096000" y="361401"/>
            <a:ext cx="4083485" cy="369332"/>
          </a:xfrm>
          <a:prstGeom prst="rect">
            <a:avLst/>
          </a:prstGeom>
          <a:noFill/>
        </p:spPr>
        <p:txBody>
          <a:bodyPr wrap="square" rtlCol="0">
            <a:spAutoFit/>
          </a:bodyPr>
          <a:lstStyle/>
          <a:p>
            <a:r>
              <a:rPr lang="it-IT" b="1" dirty="0"/>
              <a:t>Quote sottoscritte nel FMI, 1950</a:t>
            </a:r>
          </a:p>
        </p:txBody>
      </p:sp>
      <p:sp>
        <p:nvSpPr>
          <p:cNvPr id="7" name="CasellaDiTesto 6">
            <a:extLst>
              <a:ext uri="{FF2B5EF4-FFF2-40B4-BE49-F238E27FC236}">
                <a16:creationId xmlns:a16="http://schemas.microsoft.com/office/drawing/2014/main" id="{4D8A127A-8D09-FD4B-8A3F-AF6B56FF00F3}"/>
              </a:ext>
            </a:extLst>
          </p:cNvPr>
          <p:cNvSpPr txBox="1"/>
          <p:nvPr/>
        </p:nvSpPr>
        <p:spPr>
          <a:xfrm>
            <a:off x="373885" y="3267518"/>
            <a:ext cx="3739123" cy="369332"/>
          </a:xfrm>
          <a:prstGeom prst="rect">
            <a:avLst/>
          </a:prstGeom>
          <a:noFill/>
        </p:spPr>
        <p:txBody>
          <a:bodyPr wrap="square" rtlCol="0">
            <a:spAutoFit/>
          </a:bodyPr>
          <a:lstStyle/>
          <a:p>
            <a:r>
              <a:rPr lang="it-IT" dirty="0"/>
              <a:t>Quota degli Stati Uniti nel 1947: 31%</a:t>
            </a:r>
          </a:p>
        </p:txBody>
      </p:sp>
      <p:sp>
        <p:nvSpPr>
          <p:cNvPr id="8" name="CasellaDiTesto 7">
            <a:extLst>
              <a:ext uri="{FF2B5EF4-FFF2-40B4-BE49-F238E27FC236}">
                <a16:creationId xmlns:a16="http://schemas.microsoft.com/office/drawing/2014/main" id="{FC17CCC1-AD79-4A4D-B8BE-99BB11F565ED}"/>
              </a:ext>
            </a:extLst>
          </p:cNvPr>
          <p:cNvSpPr txBox="1"/>
          <p:nvPr/>
        </p:nvSpPr>
        <p:spPr>
          <a:xfrm>
            <a:off x="6096000" y="1045286"/>
            <a:ext cx="5297350" cy="646331"/>
          </a:xfrm>
          <a:prstGeom prst="rect">
            <a:avLst/>
          </a:prstGeom>
          <a:noFill/>
        </p:spPr>
        <p:txBody>
          <a:bodyPr wrap="square" rtlCol="0">
            <a:spAutoFit/>
          </a:bodyPr>
          <a:lstStyle/>
          <a:p>
            <a:r>
              <a:rPr lang="it-IT" dirty="0"/>
              <a:t>Il sistema di attribuzione delle quote viene rivisto regolarmente ogni 5 anni: l’ultima </a:t>
            </a:r>
            <a:r>
              <a:rPr lang="it-IT" dirty="0">
                <a:hlinkClick r:id="rId3"/>
              </a:rPr>
              <a:t>revisione è del 2022</a:t>
            </a:r>
            <a:endParaRPr lang="it-IT" dirty="0"/>
          </a:p>
        </p:txBody>
      </p:sp>
      <p:sp>
        <p:nvSpPr>
          <p:cNvPr id="9" name="Rettangolo 8">
            <a:extLst>
              <a:ext uri="{FF2B5EF4-FFF2-40B4-BE49-F238E27FC236}">
                <a16:creationId xmlns:a16="http://schemas.microsoft.com/office/drawing/2014/main" id="{1F59B162-9345-6549-A713-DD0AA905BEA3}"/>
              </a:ext>
            </a:extLst>
          </p:cNvPr>
          <p:cNvSpPr/>
          <p:nvPr/>
        </p:nvSpPr>
        <p:spPr>
          <a:xfrm>
            <a:off x="6096000" y="2006170"/>
            <a:ext cx="5926667" cy="1200329"/>
          </a:xfrm>
          <a:prstGeom prst="rect">
            <a:avLst/>
          </a:prstGeom>
        </p:spPr>
        <p:txBody>
          <a:bodyPr wrap="square">
            <a:spAutoFit/>
          </a:bodyPr>
          <a:lstStyle/>
          <a:p>
            <a:r>
              <a:rPr lang="it-IT" dirty="0">
                <a:solidFill>
                  <a:srgbClr val="2C2825"/>
                </a:solidFill>
                <a:latin typeface="MuseoSans-300"/>
              </a:rPr>
              <a:t>The Fund </a:t>
            </a:r>
            <a:r>
              <a:rPr lang="it-IT" dirty="0" err="1">
                <a:solidFill>
                  <a:srgbClr val="2C2825"/>
                </a:solidFill>
                <a:latin typeface="MuseoSans-300"/>
              </a:rPr>
              <a:t>shall</a:t>
            </a:r>
            <a:r>
              <a:rPr lang="it-IT" dirty="0">
                <a:solidFill>
                  <a:srgbClr val="2C2825"/>
                </a:solidFill>
                <a:latin typeface="MuseoSans-300"/>
              </a:rPr>
              <a:t> </a:t>
            </a:r>
            <a:r>
              <a:rPr lang="it-IT" dirty="0" err="1">
                <a:solidFill>
                  <a:srgbClr val="2C2825"/>
                </a:solidFill>
                <a:latin typeface="MuseoSans-300"/>
              </a:rPr>
              <a:t>have</a:t>
            </a:r>
            <a:r>
              <a:rPr lang="it-IT" dirty="0">
                <a:solidFill>
                  <a:srgbClr val="2C2825"/>
                </a:solidFill>
                <a:latin typeface="MuseoSans-300"/>
              </a:rPr>
              <a:t> a Board of </a:t>
            </a:r>
            <a:r>
              <a:rPr lang="it-IT" dirty="0" err="1">
                <a:solidFill>
                  <a:srgbClr val="2C2825"/>
                </a:solidFill>
                <a:latin typeface="MuseoSans-300"/>
              </a:rPr>
              <a:t>Governors</a:t>
            </a:r>
            <a:r>
              <a:rPr lang="it-IT" dirty="0">
                <a:solidFill>
                  <a:srgbClr val="2C2825"/>
                </a:solidFill>
                <a:latin typeface="MuseoSans-300"/>
              </a:rPr>
              <a:t>, an Executive Board, a Managing </a:t>
            </a:r>
            <a:r>
              <a:rPr lang="it-IT" dirty="0" err="1">
                <a:solidFill>
                  <a:srgbClr val="2C2825"/>
                </a:solidFill>
                <a:latin typeface="MuseoSans-300"/>
              </a:rPr>
              <a:t>Director</a:t>
            </a:r>
            <a:r>
              <a:rPr lang="it-IT" dirty="0">
                <a:solidFill>
                  <a:srgbClr val="2C2825"/>
                </a:solidFill>
                <a:latin typeface="MuseoSans-300"/>
              </a:rPr>
              <a:t>, and a staff, and a Council </a:t>
            </a:r>
            <a:r>
              <a:rPr lang="it-IT" dirty="0" err="1">
                <a:solidFill>
                  <a:srgbClr val="2C2825"/>
                </a:solidFill>
                <a:latin typeface="MuseoSans-300"/>
              </a:rPr>
              <a:t>if</a:t>
            </a:r>
            <a:r>
              <a:rPr lang="it-IT" dirty="0">
                <a:solidFill>
                  <a:srgbClr val="2C2825"/>
                </a:solidFill>
                <a:latin typeface="MuseoSans-300"/>
              </a:rPr>
              <a:t> the Board of </a:t>
            </a:r>
            <a:r>
              <a:rPr lang="it-IT" dirty="0" err="1">
                <a:solidFill>
                  <a:srgbClr val="2C2825"/>
                </a:solidFill>
                <a:latin typeface="MuseoSans-300"/>
              </a:rPr>
              <a:t>Governors</a:t>
            </a:r>
            <a:r>
              <a:rPr lang="it-IT" dirty="0">
                <a:solidFill>
                  <a:srgbClr val="2C2825"/>
                </a:solidFill>
                <a:latin typeface="MuseoSans-300"/>
              </a:rPr>
              <a:t> </a:t>
            </a:r>
            <a:r>
              <a:rPr lang="it-IT" dirty="0" err="1">
                <a:solidFill>
                  <a:srgbClr val="2C2825"/>
                </a:solidFill>
                <a:latin typeface="MuseoSans-300"/>
              </a:rPr>
              <a:t>decides</a:t>
            </a:r>
            <a:r>
              <a:rPr lang="it-IT" dirty="0">
                <a:solidFill>
                  <a:srgbClr val="2C2825"/>
                </a:solidFill>
                <a:latin typeface="MuseoSans-300"/>
              </a:rPr>
              <a:t>, by an </a:t>
            </a:r>
            <a:r>
              <a:rPr lang="it-IT" b="1" dirty="0">
                <a:solidFill>
                  <a:srgbClr val="2C2825"/>
                </a:solidFill>
                <a:latin typeface="MuseoSans-300"/>
              </a:rPr>
              <a:t>eighty-</a:t>
            </a:r>
            <a:r>
              <a:rPr lang="it-IT" b="1" dirty="0" err="1">
                <a:solidFill>
                  <a:srgbClr val="2C2825"/>
                </a:solidFill>
                <a:latin typeface="MuseoSans-300"/>
              </a:rPr>
              <a:t>five</a:t>
            </a:r>
            <a:r>
              <a:rPr lang="it-IT" b="1" dirty="0">
                <a:solidFill>
                  <a:srgbClr val="2C2825"/>
                </a:solidFill>
                <a:latin typeface="MuseoSans-300"/>
              </a:rPr>
              <a:t> </a:t>
            </a:r>
            <a:r>
              <a:rPr lang="it-IT" b="1" dirty="0" err="1">
                <a:solidFill>
                  <a:srgbClr val="2C2825"/>
                </a:solidFill>
                <a:latin typeface="MuseoSans-300"/>
              </a:rPr>
              <a:t>percent</a:t>
            </a:r>
            <a:r>
              <a:rPr lang="it-IT" b="1" dirty="0">
                <a:solidFill>
                  <a:srgbClr val="2C2825"/>
                </a:solidFill>
                <a:latin typeface="MuseoSans-300"/>
              </a:rPr>
              <a:t> </a:t>
            </a:r>
            <a:r>
              <a:rPr lang="it-IT" b="1" dirty="0" err="1">
                <a:solidFill>
                  <a:srgbClr val="2C2825"/>
                </a:solidFill>
                <a:latin typeface="MuseoSans-300"/>
              </a:rPr>
              <a:t>majority</a:t>
            </a:r>
            <a:r>
              <a:rPr lang="it-IT" b="1" dirty="0">
                <a:solidFill>
                  <a:srgbClr val="2C2825"/>
                </a:solidFill>
                <a:latin typeface="MuseoSans-300"/>
              </a:rPr>
              <a:t> of the </a:t>
            </a:r>
            <a:r>
              <a:rPr lang="it-IT" b="1" dirty="0" err="1">
                <a:solidFill>
                  <a:srgbClr val="2C2825"/>
                </a:solidFill>
                <a:latin typeface="MuseoSans-300"/>
              </a:rPr>
              <a:t>total</a:t>
            </a:r>
            <a:r>
              <a:rPr lang="it-IT" b="1" dirty="0">
                <a:solidFill>
                  <a:srgbClr val="2C2825"/>
                </a:solidFill>
                <a:latin typeface="MuseoSans-300"/>
              </a:rPr>
              <a:t> voting power</a:t>
            </a:r>
            <a:r>
              <a:rPr lang="it-IT" dirty="0">
                <a:solidFill>
                  <a:srgbClr val="2C2825"/>
                </a:solidFill>
                <a:latin typeface="MuseoSans-300"/>
              </a:rPr>
              <a:t>, (maggioranza qualificata)</a:t>
            </a:r>
            <a:endParaRPr lang="it-IT" dirty="0"/>
          </a:p>
        </p:txBody>
      </p:sp>
      <p:sp>
        <p:nvSpPr>
          <p:cNvPr id="10" name="CasellaDiTesto 9">
            <a:extLst>
              <a:ext uri="{FF2B5EF4-FFF2-40B4-BE49-F238E27FC236}">
                <a16:creationId xmlns:a16="http://schemas.microsoft.com/office/drawing/2014/main" id="{E33B62A9-9658-4F4E-A922-BA8757E21D5A}"/>
              </a:ext>
            </a:extLst>
          </p:cNvPr>
          <p:cNvSpPr txBox="1"/>
          <p:nvPr/>
        </p:nvSpPr>
        <p:spPr>
          <a:xfrm>
            <a:off x="158825" y="4087280"/>
            <a:ext cx="11863842" cy="2554545"/>
          </a:xfrm>
          <a:prstGeom prst="rect">
            <a:avLst/>
          </a:prstGeom>
          <a:noFill/>
        </p:spPr>
        <p:txBody>
          <a:bodyPr wrap="square" rtlCol="0">
            <a:spAutoFit/>
          </a:bodyPr>
          <a:lstStyle/>
          <a:p>
            <a:pPr marL="457200" indent="-457200">
              <a:buAutoNum type="arabicParenR"/>
            </a:pPr>
            <a:r>
              <a:rPr lang="it-IT" sz="2000" dirty="0"/>
              <a:t>Il Fondo monetario nasce non come una CU nel senso di Keynes ma, in prospettiva, come un cartello bancario internazionale </a:t>
            </a:r>
            <a:r>
              <a:rPr lang="it-IT" sz="2000" u="sng" dirty="0"/>
              <a:t>il cui scopo è quello di assicurare che i debitori ripaghino i debiti </a:t>
            </a:r>
            <a:r>
              <a:rPr lang="it-IT" sz="2000" dirty="0"/>
              <a:t>piuttosto che quello di assicurare ai paesi partecipanti di perseguire politiche economiche autonome </a:t>
            </a:r>
          </a:p>
          <a:p>
            <a:pPr marL="457200" indent="-457200">
              <a:buAutoNum type="arabicParenR"/>
            </a:pPr>
            <a:r>
              <a:rPr lang="it-IT" sz="2000" dirty="0"/>
              <a:t>L’Unione Sovietica, che partecipa da protagonista al disegno di BW, non aderisce al sistema, insieme ai paesi satelliti, perché ritiene  che il FMI sia un’emanazione di </a:t>
            </a:r>
            <a:r>
              <a:rPr lang="it-IT" sz="2000" dirty="0" err="1"/>
              <a:t>Wall</a:t>
            </a:r>
            <a:r>
              <a:rPr lang="it-IT" sz="2000" dirty="0"/>
              <a:t> Street.</a:t>
            </a:r>
          </a:p>
          <a:p>
            <a:pPr marL="457200" indent="-457200">
              <a:buAutoNum type="arabicParenR"/>
            </a:pPr>
            <a:r>
              <a:rPr lang="it-IT" sz="2000" u="sng" dirty="0"/>
              <a:t>Gli americani respingono la proposta di Keynes e propongono il FMI con una dotazione molto modesta</a:t>
            </a:r>
            <a:r>
              <a:rPr lang="it-IT" sz="2000" dirty="0"/>
              <a:t>.</a:t>
            </a:r>
          </a:p>
          <a:p>
            <a:pPr marL="457200" indent="-457200">
              <a:buAutoNum type="arabicParenR"/>
            </a:pPr>
            <a:r>
              <a:rPr lang="it-IT" sz="2000" dirty="0"/>
              <a:t>Nel tempo sia il FMI sia la Banca mondiale hanno assunto comportamenti  «intrusivi» nelle politiche economiche dei paesi debitori che avrebbero sorpreso i negoziatori di BW.</a:t>
            </a:r>
          </a:p>
        </p:txBody>
      </p:sp>
      <p:sp>
        <p:nvSpPr>
          <p:cNvPr id="2" name="Segnaposto numero diapositiva 1">
            <a:extLst>
              <a:ext uri="{FF2B5EF4-FFF2-40B4-BE49-F238E27FC236}">
                <a16:creationId xmlns:a16="http://schemas.microsoft.com/office/drawing/2014/main" id="{3C878931-118B-4D30-AACD-4CFD92B71984}"/>
              </a:ext>
            </a:extLst>
          </p:cNvPr>
          <p:cNvSpPr>
            <a:spLocks noGrp="1"/>
          </p:cNvSpPr>
          <p:nvPr>
            <p:ph type="sldNum" sz="quarter" idx="12"/>
          </p:nvPr>
        </p:nvSpPr>
        <p:spPr/>
        <p:txBody>
          <a:bodyPr/>
          <a:lstStyle/>
          <a:p>
            <a:fld id="{5BE346A1-DB03-4F8F-90BA-1CC82BDA6D99}" type="slidenum">
              <a:rPr lang="it-IT" smtClean="0"/>
              <a:t>80</a:t>
            </a:fld>
            <a:endParaRPr lang="it-IT"/>
          </a:p>
        </p:txBody>
      </p:sp>
    </p:spTree>
    <p:extLst>
      <p:ext uri="{BB962C8B-B14F-4D97-AF65-F5344CB8AC3E}">
        <p14:creationId xmlns:p14="http://schemas.microsoft.com/office/powerpoint/2010/main" val="19005246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B95FEA24-5389-F043-8D2B-2714C05E86A8}"/>
              </a:ext>
            </a:extLst>
          </p:cNvPr>
          <p:cNvSpPr txBox="1"/>
          <p:nvPr/>
        </p:nvSpPr>
        <p:spPr>
          <a:xfrm>
            <a:off x="474133" y="237066"/>
            <a:ext cx="3793067" cy="461665"/>
          </a:xfrm>
          <a:prstGeom prst="rect">
            <a:avLst/>
          </a:prstGeom>
          <a:noFill/>
        </p:spPr>
        <p:txBody>
          <a:bodyPr wrap="square" rtlCol="0">
            <a:spAutoFit/>
          </a:bodyPr>
          <a:lstStyle/>
          <a:p>
            <a:r>
              <a:rPr lang="it-IT" sz="2400" b="1" dirty="0">
                <a:solidFill>
                  <a:srgbClr val="C00000"/>
                </a:solidFill>
              </a:rPr>
              <a:t>Una </a:t>
            </a:r>
            <a:r>
              <a:rPr lang="it-IT" sz="2400" b="1" dirty="0" err="1">
                <a:solidFill>
                  <a:srgbClr val="C00000"/>
                </a:solidFill>
              </a:rPr>
              <a:t>governance</a:t>
            </a:r>
            <a:r>
              <a:rPr lang="it-IT" sz="2400" b="1" dirty="0">
                <a:solidFill>
                  <a:srgbClr val="C00000"/>
                </a:solidFill>
              </a:rPr>
              <a:t> egemonica</a:t>
            </a:r>
          </a:p>
        </p:txBody>
      </p:sp>
      <p:sp>
        <p:nvSpPr>
          <p:cNvPr id="3" name="CasellaDiTesto 2">
            <a:extLst>
              <a:ext uri="{FF2B5EF4-FFF2-40B4-BE49-F238E27FC236}">
                <a16:creationId xmlns:a16="http://schemas.microsoft.com/office/drawing/2014/main" id="{249EA934-03A1-3D44-B95C-C74E62C18532}"/>
              </a:ext>
            </a:extLst>
          </p:cNvPr>
          <p:cNvSpPr txBox="1"/>
          <p:nvPr/>
        </p:nvSpPr>
        <p:spPr>
          <a:xfrm>
            <a:off x="474133" y="795870"/>
            <a:ext cx="11345334" cy="5078313"/>
          </a:xfrm>
          <a:prstGeom prst="rect">
            <a:avLst/>
          </a:prstGeom>
          <a:noFill/>
        </p:spPr>
        <p:txBody>
          <a:bodyPr wrap="square" rtlCol="0">
            <a:spAutoFit/>
          </a:bodyPr>
          <a:lstStyle/>
          <a:p>
            <a:pPr marL="342900" indent="-342900">
              <a:buAutoNum type="arabicParenR"/>
            </a:pPr>
            <a:r>
              <a:rPr lang="it-IT" dirty="0"/>
              <a:t>Le decisioni del FMI sono prese a maggioranza ponderata, con i voti fissati secondo una appropriata formula (cambiata nel tempo più volte); alcune decisioni richiedono l’85 per cento dei voti.</a:t>
            </a:r>
          </a:p>
          <a:p>
            <a:pPr marL="342900" indent="-342900">
              <a:buAutoNum type="arabicParenR"/>
            </a:pPr>
            <a:r>
              <a:rPr lang="it-IT" dirty="0"/>
              <a:t>I voti dipendono dalle quote sottoscritte e queste sono legate al «peso economico» dei paesi. Nel WTO, ad esempio, prevale la regola «un membro un voto», mentre nel FMI i paesi più ricchi e più potenti che hanno sottoscritto più quote, contano di più.</a:t>
            </a:r>
          </a:p>
          <a:p>
            <a:pPr marL="342900" indent="-342900">
              <a:buAutoNum type="arabicParenR"/>
            </a:pPr>
            <a:r>
              <a:rPr lang="it-IT" dirty="0"/>
              <a:t>Nel momento di avvio del sistema,  gli USA avevano circa un terzo dei voti; la questione dei voti e delle quote suscitò aspre discussioni, in particolare, tra gli americani e gli inglesi. </a:t>
            </a:r>
          </a:p>
          <a:p>
            <a:pPr marL="342900" indent="-342900">
              <a:buAutoNum type="arabicParenR"/>
            </a:pPr>
            <a:r>
              <a:rPr lang="it-IT" dirty="0"/>
              <a:t>Gli Stati Uniti erano interessati a mantenere un potere di veto sulle principali decisioni.</a:t>
            </a:r>
          </a:p>
          <a:p>
            <a:pPr marL="342900" indent="-342900">
              <a:buAutoNum type="arabicParenR"/>
            </a:pPr>
            <a:r>
              <a:rPr lang="it-IT" dirty="0"/>
              <a:t>Gli USA respinsero la proposta dell’ITO (</a:t>
            </a:r>
            <a:r>
              <a:rPr lang="en-US" dirty="0"/>
              <a:t>International Trade Organization)</a:t>
            </a:r>
            <a:r>
              <a:rPr lang="it-IT" dirty="0"/>
              <a:t> perché esso, prevedendo un sistema di voto come quello poi adottato dal WTO, avrebbe messo gli Stati Uniti in una posizione di parità con gli altri paesi; il Congresso USA impedì la nascita dell’ITO perché le grandi imprese americane ritenevano che esso avrebbe ostacolato la loro azione nei mercati internazionali.</a:t>
            </a:r>
          </a:p>
          <a:p>
            <a:pPr marL="342900" indent="-342900">
              <a:buAutoNum type="arabicParenR"/>
            </a:pPr>
            <a:r>
              <a:rPr lang="it-IT" dirty="0"/>
              <a:t>Il problema del sistema di voto era più importante per il FMI che per la Banca Mondiale, programmata per prestare indipendentemente dalle quote versate.</a:t>
            </a:r>
          </a:p>
          <a:p>
            <a:pPr marL="342900" indent="-342900">
              <a:buAutoNum type="arabicParenR"/>
            </a:pPr>
            <a:r>
              <a:rPr lang="it-IT" dirty="0"/>
              <a:t>Ancora oggi i paesi emergenti, che rappresentano l’85 per cento dei paesi membri, hanno circa il 40 per cento dei voti; i paesi del G7 hanno il 44 per cento dei voti.</a:t>
            </a:r>
          </a:p>
          <a:p>
            <a:pPr marL="342900" indent="-342900">
              <a:buAutoNum type="arabicParenR"/>
            </a:pPr>
            <a:r>
              <a:rPr lang="it-IT" dirty="0"/>
              <a:t>Oggi la Cina dispone di poco più del 6,09 per cento dei voti con oltre il 20 per cento del Pil (a parità di potere d’acquisto), contro il 3,02 per cento dell’Italia.</a:t>
            </a:r>
          </a:p>
        </p:txBody>
      </p:sp>
      <p:sp>
        <p:nvSpPr>
          <p:cNvPr id="4" name="Segnaposto numero diapositiva 3">
            <a:extLst>
              <a:ext uri="{FF2B5EF4-FFF2-40B4-BE49-F238E27FC236}">
                <a16:creationId xmlns:a16="http://schemas.microsoft.com/office/drawing/2014/main" id="{B4249ECE-523F-45FF-A885-CE6EADB87224}"/>
              </a:ext>
            </a:extLst>
          </p:cNvPr>
          <p:cNvSpPr>
            <a:spLocks noGrp="1"/>
          </p:cNvSpPr>
          <p:nvPr>
            <p:ph type="sldNum" sz="quarter" idx="12"/>
          </p:nvPr>
        </p:nvSpPr>
        <p:spPr/>
        <p:txBody>
          <a:bodyPr/>
          <a:lstStyle/>
          <a:p>
            <a:fld id="{5BE346A1-DB03-4F8F-90BA-1CC82BDA6D99}" type="slidenum">
              <a:rPr lang="it-IT" smtClean="0"/>
              <a:t>81</a:t>
            </a:fld>
            <a:endParaRPr lang="it-IT"/>
          </a:p>
        </p:txBody>
      </p:sp>
    </p:spTree>
    <p:extLst>
      <p:ext uri="{BB962C8B-B14F-4D97-AF65-F5344CB8AC3E}">
        <p14:creationId xmlns:p14="http://schemas.microsoft.com/office/powerpoint/2010/main" val="129510553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92277B6-8F3A-E14D-B14E-14B265198547}"/>
              </a:ext>
            </a:extLst>
          </p:cNvPr>
          <p:cNvSpPr txBox="1"/>
          <p:nvPr/>
        </p:nvSpPr>
        <p:spPr>
          <a:xfrm>
            <a:off x="237067" y="287867"/>
            <a:ext cx="11565466" cy="5724644"/>
          </a:xfrm>
          <a:prstGeom prst="rect">
            <a:avLst/>
          </a:prstGeom>
          <a:noFill/>
        </p:spPr>
        <p:txBody>
          <a:bodyPr wrap="square" rtlCol="0">
            <a:spAutoFit/>
          </a:bodyPr>
          <a:lstStyle/>
          <a:p>
            <a:r>
              <a:rPr lang="it-IT" sz="2400" b="1" dirty="0">
                <a:solidFill>
                  <a:srgbClr val="C00000"/>
                </a:solidFill>
              </a:rPr>
              <a:t>Ruolo del FMI nella </a:t>
            </a:r>
            <a:r>
              <a:rPr lang="it-IT" sz="2400" b="1" dirty="0" err="1">
                <a:solidFill>
                  <a:srgbClr val="C00000"/>
                </a:solidFill>
              </a:rPr>
              <a:t>governance</a:t>
            </a:r>
            <a:r>
              <a:rPr lang="it-IT" sz="2400" b="1" dirty="0">
                <a:solidFill>
                  <a:srgbClr val="C00000"/>
                </a:solidFill>
              </a:rPr>
              <a:t> dei sistemi monetati internazionali</a:t>
            </a:r>
          </a:p>
          <a:p>
            <a:endParaRPr lang="it-IT" dirty="0"/>
          </a:p>
          <a:p>
            <a:r>
              <a:rPr lang="it-IT" dirty="0"/>
              <a:t>Nelle fasi iniziali del regime di </a:t>
            </a:r>
            <a:r>
              <a:rPr lang="it-IT" dirty="0" err="1"/>
              <a:t>Bretton</a:t>
            </a:r>
            <a:r>
              <a:rPr lang="it-IT" dirty="0"/>
              <a:t> Woods, e per gran parte degli anni Cinquanta, il FMI monetario svolse un </a:t>
            </a:r>
            <a:r>
              <a:rPr lang="it-IT" u="sng" dirty="0"/>
              <a:t>ruolo limitato, per  almeno due ragioni</a:t>
            </a:r>
            <a:r>
              <a:rPr lang="it-IT" dirty="0"/>
              <a:t>:</a:t>
            </a:r>
          </a:p>
          <a:p>
            <a:r>
              <a:rPr lang="it-IT" dirty="0"/>
              <a:t>1) A BW si progetta una </a:t>
            </a:r>
            <a:r>
              <a:rPr lang="it-IT" b="1" dirty="0"/>
              <a:t>Banca Mondiale </a:t>
            </a:r>
            <a:r>
              <a:rPr lang="it-IT" dirty="0"/>
              <a:t>il cui scopo principale è quello di «finanziare» lo sviluppo economico; pertanto il FMI ha inizialmente soltanto un ruolo «residuale» per tamponare temporanee crisi di bilancia dei pagamenti.</a:t>
            </a:r>
          </a:p>
          <a:p>
            <a:r>
              <a:rPr lang="it-IT" dirty="0"/>
              <a:t>L’Unione Sovietica, ad es.,  aveva un notevole interesse nella Banca e un interesse molto minore nel FMI dato che non prevedeva di avere problemi ricorrenti di bilancia dei pagamenti (e in ogni caso non riteneva di doverlo fare con prestiti, bensì proteggendo le proprie riserve auree: era uno dei principali produttori di oro a livello mondiale)</a:t>
            </a:r>
          </a:p>
          <a:p>
            <a:r>
              <a:rPr lang="it-IT" dirty="0"/>
              <a:t>2) Nelle proposte iniziali degli americani </a:t>
            </a:r>
            <a:r>
              <a:rPr lang="it-IT" b="1" dirty="0"/>
              <a:t>la dimensione della Banca Mondiale era assai maggiore di quella del FMI</a:t>
            </a:r>
            <a:r>
              <a:rPr lang="it-IT" dirty="0"/>
              <a:t>: White pensava che il FMI sarebbe stato una organizzazione meno importante della Banca Mondiale, un organismo che avrebbe prestato ai governi sulla base di progetti valutati da organismi indipendenti e a tassi di interesse bassi e con tempi di rimborso adeguati alle esigenze dei paesi. Avrebbe anche occasionalmente agito come garanzia per prestatori privati.</a:t>
            </a:r>
          </a:p>
          <a:p>
            <a:endParaRPr lang="it-IT" dirty="0"/>
          </a:p>
          <a:p>
            <a:r>
              <a:rPr lang="it-IT" dirty="0"/>
              <a:t>Ma… Dopo l’inizio della Guerra Fredda  l’Unione Sovietica e il blocco di paesi satelliti si ritirano dal sistema di </a:t>
            </a:r>
            <a:r>
              <a:rPr lang="it-IT" dirty="0" err="1"/>
              <a:t>governance</a:t>
            </a:r>
            <a:r>
              <a:rPr lang="it-IT" dirty="0"/>
              <a:t> disegnato a BW e </a:t>
            </a:r>
            <a:r>
              <a:rPr lang="it-IT" u="sng" dirty="0"/>
              <a:t>gli Stati Uniti rinunciano al multilateralismo </a:t>
            </a:r>
            <a:r>
              <a:rPr lang="it-IT" dirty="0"/>
              <a:t>e, insieme ai paesi europei, danno vita ad una alleanza economica-strategica nella quale gli USA godono di un potere egemonico. </a:t>
            </a:r>
          </a:p>
          <a:p>
            <a:r>
              <a:rPr lang="it-IT" dirty="0"/>
              <a:t>Le istituzioni di BW, di fatto, nascono come organismi deboli, in parte per la sottovalutazione delle esigenze della ricostruzione post-bellica in Europa. In gran parte, i fabbisogni immediati per la ricostruzione europea furono coperti dagli interventi bilaterali tra gli Stati Uniti e i loro alleati (Piano Marshall, aiuti militari etc.)</a:t>
            </a:r>
          </a:p>
        </p:txBody>
      </p:sp>
    </p:spTree>
    <p:extLst>
      <p:ext uri="{BB962C8B-B14F-4D97-AF65-F5344CB8AC3E}">
        <p14:creationId xmlns:p14="http://schemas.microsoft.com/office/powerpoint/2010/main" val="136134037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97480104-CBE0-684F-9533-CC6D3F29507C}"/>
              </a:ext>
            </a:extLst>
          </p:cNvPr>
          <p:cNvSpPr txBox="1"/>
          <p:nvPr/>
        </p:nvSpPr>
        <p:spPr>
          <a:xfrm>
            <a:off x="318977" y="255181"/>
            <a:ext cx="11315975" cy="646331"/>
          </a:xfrm>
          <a:prstGeom prst="rect">
            <a:avLst/>
          </a:prstGeom>
          <a:noFill/>
        </p:spPr>
        <p:txBody>
          <a:bodyPr wrap="square" rtlCol="0">
            <a:spAutoFit/>
          </a:bodyPr>
          <a:lstStyle/>
          <a:p>
            <a:r>
              <a:rPr lang="it-IT" b="1" dirty="0"/>
              <a:t>Gli organismi economici internazionali tendono a cambiare il loro comportamento e le loro politiche </a:t>
            </a:r>
            <a:r>
              <a:rPr lang="it-IT" dirty="0"/>
              <a:t>pur in un contesto istituzionale invariato che viene quindi «forzato» oltre i mandati originari.</a:t>
            </a:r>
          </a:p>
        </p:txBody>
      </p:sp>
      <p:sp>
        <p:nvSpPr>
          <p:cNvPr id="3" name="CasellaDiTesto 2">
            <a:extLst>
              <a:ext uri="{FF2B5EF4-FFF2-40B4-BE49-F238E27FC236}">
                <a16:creationId xmlns:a16="http://schemas.microsoft.com/office/drawing/2014/main" id="{74043222-9B1A-EA4A-A158-F35FE762961D}"/>
              </a:ext>
            </a:extLst>
          </p:cNvPr>
          <p:cNvSpPr txBox="1"/>
          <p:nvPr/>
        </p:nvSpPr>
        <p:spPr>
          <a:xfrm>
            <a:off x="318977" y="901513"/>
            <a:ext cx="11210414" cy="2554545"/>
          </a:xfrm>
          <a:prstGeom prst="rect">
            <a:avLst/>
          </a:prstGeom>
          <a:noFill/>
        </p:spPr>
        <p:txBody>
          <a:bodyPr wrap="square" rtlCol="0">
            <a:spAutoFit/>
          </a:bodyPr>
          <a:lstStyle/>
          <a:p>
            <a:r>
              <a:rPr lang="it-IT" sz="1600" dirty="0">
                <a:solidFill>
                  <a:srgbClr val="C00000"/>
                </a:solidFill>
              </a:rPr>
              <a:t>Fino agli anni ‘70 il FMI si comportava come un organismo tecnico </a:t>
            </a:r>
            <a:r>
              <a:rPr lang="it-IT" sz="1600" dirty="0"/>
              <a:t>che svolgeva consultazioni annuali con i paesi membri in merito alla stabilità del sistema monetario internazionale. Interveniva per fronteggiare crisi esterne dei paesi membri ponendo poche condizioni a fronte di interventi di aiuto, tipicamente limitate all’ampiezza della variazione del cambio, alla crescita della massa monetaria e all’intensità degli aggiustamenti del deficit (pubblico ed esterno). </a:t>
            </a:r>
          </a:p>
          <a:p>
            <a:r>
              <a:rPr lang="it-IT" sz="1600" u="sng" dirty="0"/>
              <a:t>I paesi rimanevano liberi di scegliere le misure specifiche di politica economica adatte alla situazione di crisi e coerenti con gli obiettivi generali della politica economica nazionale</a:t>
            </a:r>
            <a:r>
              <a:rPr lang="it-IT" sz="1600" dirty="0"/>
              <a:t>. In linea di principio, tutti i paesi erano trattati in modo uniforme, anche se il loro «peso economico» era diverso.</a:t>
            </a:r>
          </a:p>
          <a:p>
            <a:r>
              <a:rPr lang="it-IT" sz="1600" dirty="0">
                <a:solidFill>
                  <a:srgbClr val="C00000"/>
                </a:solidFill>
              </a:rPr>
              <a:t>Dopo la fine del sistema di </a:t>
            </a:r>
            <a:r>
              <a:rPr lang="it-IT" sz="1600" dirty="0" err="1">
                <a:solidFill>
                  <a:srgbClr val="C00000"/>
                </a:solidFill>
              </a:rPr>
              <a:t>Bretton</a:t>
            </a:r>
            <a:r>
              <a:rPr lang="it-IT" sz="1600" dirty="0">
                <a:solidFill>
                  <a:srgbClr val="C00000"/>
                </a:solidFill>
              </a:rPr>
              <a:t> Woods e con l’avvio del regime dei cambi flessibili </a:t>
            </a:r>
            <a:r>
              <a:rPr lang="it-IT" sz="1600" b="1" dirty="0"/>
              <a:t>l’obiettivo primario del FMI, quello di controllare la stabilità dei cambi</a:t>
            </a:r>
            <a:r>
              <a:rPr lang="it-IT" sz="1600" u="sng" dirty="0"/>
              <a:t>, perse rilevanza e sono conseguentemente cambiati sia gli orientamenti sia i comportamenti del FMI</a:t>
            </a:r>
            <a:r>
              <a:rPr lang="it-IT" sz="1600" dirty="0"/>
              <a:t>.</a:t>
            </a:r>
          </a:p>
        </p:txBody>
      </p:sp>
      <p:sp>
        <p:nvSpPr>
          <p:cNvPr id="4" name="CasellaDiTesto 3">
            <a:extLst>
              <a:ext uri="{FF2B5EF4-FFF2-40B4-BE49-F238E27FC236}">
                <a16:creationId xmlns:a16="http://schemas.microsoft.com/office/drawing/2014/main" id="{AE4B96DE-6E43-514D-893E-0C4B5FFB60C6}"/>
              </a:ext>
            </a:extLst>
          </p:cNvPr>
          <p:cNvSpPr txBox="1"/>
          <p:nvPr/>
        </p:nvSpPr>
        <p:spPr>
          <a:xfrm>
            <a:off x="318977" y="3335906"/>
            <a:ext cx="10874540" cy="2800767"/>
          </a:xfrm>
          <a:prstGeom prst="rect">
            <a:avLst/>
          </a:prstGeom>
          <a:noFill/>
        </p:spPr>
        <p:txBody>
          <a:bodyPr wrap="square" rtlCol="0">
            <a:spAutoFit/>
          </a:bodyPr>
          <a:lstStyle/>
          <a:p>
            <a:pPr marL="342900" indent="-342900">
              <a:buAutoNum type="arabicParenR"/>
            </a:pPr>
            <a:r>
              <a:rPr lang="it-IT" sz="1600" dirty="0"/>
              <a:t>E’ </a:t>
            </a:r>
            <a:r>
              <a:rPr lang="it-IT" sz="1600" dirty="0">
                <a:solidFill>
                  <a:srgbClr val="0070C0"/>
                </a:solidFill>
              </a:rPr>
              <a:t>aumentato notevolmente la spazio delle condizioni che il FMI impone per gli aiuti finanziari</a:t>
            </a:r>
            <a:r>
              <a:rPr lang="it-IT" sz="1600" dirty="0"/>
              <a:t> ai paesi che lo richiedono. Alla fine degli anni ‘90 in non pochi casi i prestiti del FMI includevano fino a 100 condizioni che andavano dalle privatizzazioni al diritto fallimentare, dalla spesa per l’istruzione e la salute alla riduzione del deficit pubblico.  </a:t>
            </a:r>
          </a:p>
          <a:p>
            <a:pPr marL="342900" indent="-342900">
              <a:buAutoNum type="arabicParenR"/>
            </a:pPr>
            <a:r>
              <a:rPr lang="it-IT" sz="1600" u="sng" dirty="0"/>
              <a:t>Si è determinata una divisione dei paesi</a:t>
            </a:r>
            <a:r>
              <a:rPr lang="it-IT" sz="1600" dirty="0"/>
              <a:t>, </a:t>
            </a:r>
            <a:r>
              <a:rPr lang="it-IT" sz="1600" dirty="0">
                <a:solidFill>
                  <a:srgbClr val="0070C0"/>
                </a:solidFill>
              </a:rPr>
              <a:t>tra quelli che hanno bisogno del FMI e quelli che non hanno bisogno del FMI</a:t>
            </a:r>
            <a:r>
              <a:rPr lang="it-IT" sz="1600" dirty="0"/>
              <a:t>. </a:t>
            </a:r>
            <a:r>
              <a:rPr lang="it-IT" sz="1600" b="1" dirty="0"/>
              <a:t>I primi tendono ad essere strettamente «sorvegliati» dal FMI</a:t>
            </a:r>
            <a:r>
              <a:rPr lang="it-IT" sz="1600" dirty="0"/>
              <a:t>, mentre i secondi possono ignorare le politiche del FMI. In tal modo, il FMI non è più un organismo neutrale nella scena internazionale. Dopo la disastrosa gestione della crisi asiatica del 1997 da parte del FMI, non pochi paesi (Cina, India, Corea del sud) hanno deliberato di non fare più ricorso all’assistenza del FMI. L’importanza dei paesi occidentali più forti nelle decisioni del FMI è aumentata.</a:t>
            </a:r>
          </a:p>
          <a:p>
            <a:pPr marL="342900" indent="-342900">
              <a:buAutoNum type="arabicParenR"/>
            </a:pPr>
            <a:r>
              <a:rPr lang="it-IT" sz="1600" dirty="0"/>
              <a:t>L’ampiezza delle </a:t>
            </a:r>
            <a:r>
              <a:rPr lang="it-IT" sz="1600" dirty="0">
                <a:solidFill>
                  <a:srgbClr val="0070C0"/>
                </a:solidFill>
              </a:rPr>
              <a:t>condizioni</a:t>
            </a:r>
            <a:r>
              <a:rPr lang="it-IT" sz="1600" dirty="0"/>
              <a:t> poste dal FMI per l’erogazione di prestiti (anche la lotta alla corruzione, la difesa dei diritti civili), la </a:t>
            </a:r>
            <a:r>
              <a:rPr lang="it-IT" sz="1600" dirty="0">
                <a:solidFill>
                  <a:srgbClr val="0070C0"/>
                </a:solidFill>
              </a:rPr>
              <a:t>non chiarezza e non-trasparenza nei modi in cui tali condizioni sono fissate </a:t>
            </a:r>
            <a:r>
              <a:rPr lang="it-IT" sz="1600" dirty="0"/>
              <a:t>(il FMI denuncia la violazione dei diritti umani in Indonesia nel 1997, ma non in Messico nel 1994 o in Turchia nel 2000) lo hanno trasformato in un organismo quasi-politico.</a:t>
            </a:r>
          </a:p>
        </p:txBody>
      </p:sp>
    </p:spTree>
    <p:extLst>
      <p:ext uri="{BB962C8B-B14F-4D97-AF65-F5344CB8AC3E}">
        <p14:creationId xmlns:p14="http://schemas.microsoft.com/office/powerpoint/2010/main" val="1727290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6972D195-4521-9F41-A194-CDA77A9862FE}"/>
              </a:ext>
            </a:extLst>
          </p:cNvPr>
          <p:cNvPicPr>
            <a:picLocks noChangeAspect="1"/>
          </p:cNvPicPr>
          <p:nvPr/>
        </p:nvPicPr>
        <p:blipFill>
          <a:blip r:embed="rId2" cstate="print"/>
          <a:stretch>
            <a:fillRect/>
          </a:stretch>
        </p:blipFill>
        <p:spPr>
          <a:xfrm>
            <a:off x="271848" y="1104535"/>
            <a:ext cx="6796216" cy="3717573"/>
          </a:xfrm>
          <a:prstGeom prst="rect">
            <a:avLst/>
          </a:prstGeom>
        </p:spPr>
      </p:pic>
      <p:pic>
        <p:nvPicPr>
          <p:cNvPr id="5" name="Immagine 4">
            <a:extLst>
              <a:ext uri="{FF2B5EF4-FFF2-40B4-BE49-F238E27FC236}">
                <a16:creationId xmlns:a16="http://schemas.microsoft.com/office/drawing/2014/main" id="{D1ED12BF-F73C-E542-B3BC-6499FB159642}"/>
              </a:ext>
            </a:extLst>
          </p:cNvPr>
          <p:cNvPicPr>
            <a:picLocks noChangeAspect="1"/>
          </p:cNvPicPr>
          <p:nvPr/>
        </p:nvPicPr>
        <p:blipFill>
          <a:blip r:embed="rId3" cstate="print"/>
          <a:stretch>
            <a:fillRect/>
          </a:stretch>
        </p:blipFill>
        <p:spPr>
          <a:xfrm>
            <a:off x="6760915" y="548666"/>
            <a:ext cx="5047880" cy="4627392"/>
          </a:xfrm>
          <a:prstGeom prst="rect">
            <a:avLst/>
          </a:prstGeom>
        </p:spPr>
      </p:pic>
      <p:sp>
        <p:nvSpPr>
          <p:cNvPr id="6" name="CasellaDiTesto 5">
            <a:extLst>
              <a:ext uri="{FF2B5EF4-FFF2-40B4-BE49-F238E27FC236}">
                <a16:creationId xmlns:a16="http://schemas.microsoft.com/office/drawing/2014/main" id="{0B1C9B97-20AF-DC45-BCEF-FD7C53ED9F2F}"/>
              </a:ext>
            </a:extLst>
          </p:cNvPr>
          <p:cNvSpPr txBox="1"/>
          <p:nvPr/>
        </p:nvSpPr>
        <p:spPr>
          <a:xfrm>
            <a:off x="267584" y="240889"/>
            <a:ext cx="11541211" cy="307777"/>
          </a:xfrm>
          <a:prstGeom prst="rect">
            <a:avLst/>
          </a:prstGeom>
          <a:noFill/>
        </p:spPr>
        <p:txBody>
          <a:bodyPr wrap="square" rtlCol="0">
            <a:spAutoFit/>
          </a:bodyPr>
          <a:lstStyle/>
          <a:p>
            <a:r>
              <a:rPr lang="it-IT" sz="1400" b="1" dirty="0"/>
              <a:t>Gli organismi  economici internazionali: ruolo nella politica economica internazionale </a:t>
            </a:r>
          </a:p>
        </p:txBody>
      </p:sp>
    </p:spTree>
    <p:extLst>
      <p:ext uri="{BB962C8B-B14F-4D97-AF65-F5344CB8AC3E}">
        <p14:creationId xmlns:p14="http://schemas.microsoft.com/office/powerpoint/2010/main" val="4252936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6ADD51DD-E635-5D49-A064-BA89D0A771C4}"/>
              </a:ext>
            </a:extLst>
          </p:cNvPr>
          <p:cNvPicPr>
            <a:picLocks noChangeAspect="1"/>
          </p:cNvPicPr>
          <p:nvPr/>
        </p:nvPicPr>
        <p:blipFill>
          <a:blip r:embed="rId2"/>
          <a:stretch>
            <a:fillRect/>
          </a:stretch>
        </p:blipFill>
        <p:spPr>
          <a:xfrm>
            <a:off x="260774" y="380995"/>
            <a:ext cx="6931388" cy="3391104"/>
          </a:xfrm>
          <a:prstGeom prst="rect">
            <a:avLst/>
          </a:prstGeom>
        </p:spPr>
      </p:pic>
      <p:pic>
        <p:nvPicPr>
          <p:cNvPr id="3" name="Immagine 2">
            <a:extLst>
              <a:ext uri="{FF2B5EF4-FFF2-40B4-BE49-F238E27FC236}">
                <a16:creationId xmlns:a16="http://schemas.microsoft.com/office/drawing/2014/main" id="{344DB295-5A9C-2F44-952D-894905901CAE}"/>
              </a:ext>
            </a:extLst>
          </p:cNvPr>
          <p:cNvPicPr>
            <a:picLocks noChangeAspect="1"/>
          </p:cNvPicPr>
          <p:nvPr/>
        </p:nvPicPr>
        <p:blipFill>
          <a:blip r:embed="rId3"/>
          <a:stretch>
            <a:fillRect/>
          </a:stretch>
        </p:blipFill>
        <p:spPr>
          <a:xfrm>
            <a:off x="633462" y="3772099"/>
            <a:ext cx="5697889" cy="2923104"/>
          </a:xfrm>
          <a:prstGeom prst="rect">
            <a:avLst/>
          </a:prstGeom>
        </p:spPr>
      </p:pic>
      <p:sp>
        <p:nvSpPr>
          <p:cNvPr id="4" name="CasellaDiTesto 3">
            <a:extLst>
              <a:ext uri="{FF2B5EF4-FFF2-40B4-BE49-F238E27FC236}">
                <a16:creationId xmlns:a16="http://schemas.microsoft.com/office/drawing/2014/main" id="{0D5D4D2F-3854-DE48-814A-F19E6441EC9B}"/>
              </a:ext>
            </a:extLst>
          </p:cNvPr>
          <p:cNvSpPr txBox="1"/>
          <p:nvPr/>
        </p:nvSpPr>
        <p:spPr>
          <a:xfrm>
            <a:off x="6181448" y="3971456"/>
            <a:ext cx="5115443" cy="923330"/>
          </a:xfrm>
          <a:prstGeom prst="rect">
            <a:avLst/>
          </a:prstGeom>
          <a:noFill/>
        </p:spPr>
        <p:txBody>
          <a:bodyPr wrap="square" rtlCol="0">
            <a:spAutoFit/>
          </a:bodyPr>
          <a:lstStyle/>
          <a:p>
            <a:r>
              <a:rPr lang="it-IT" dirty="0"/>
              <a:t>Dal 1970 fino alla crisi islandese del 2009 nessun paese europeo è stato sottoposto ad un programma di aggiustamento del FMI</a:t>
            </a:r>
          </a:p>
        </p:txBody>
      </p:sp>
      <p:sp>
        <p:nvSpPr>
          <p:cNvPr id="5" name="CasellaDiTesto 4">
            <a:extLst>
              <a:ext uri="{FF2B5EF4-FFF2-40B4-BE49-F238E27FC236}">
                <a16:creationId xmlns:a16="http://schemas.microsoft.com/office/drawing/2014/main" id="{59E9A139-B964-7D4D-B7D4-5EE4B955FBBB}"/>
              </a:ext>
            </a:extLst>
          </p:cNvPr>
          <p:cNvSpPr txBox="1"/>
          <p:nvPr/>
        </p:nvSpPr>
        <p:spPr>
          <a:xfrm>
            <a:off x="6181448" y="4894786"/>
            <a:ext cx="3298786" cy="923330"/>
          </a:xfrm>
          <a:prstGeom prst="rect">
            <a:avLst/>
          </a:prstGeom>
          <a:noFill/>
        </p:spPr>
        <p:txBody>
          <a:bodyPr wrap="square" rtlCol="0">
            <a:spAutoFit/>
          </a:bodyPr>
          <a:lstStyle/>
          <a:p>
            <a:r>
              <a:rPr lang="it-IT" dirty="0"/>
              <a:t>Il Regno Unito ha avuto 11 programmi di assistenza tra il 1956 e il 1977</a:t>
            </a:r>
          </a:p>
        </p:txBody>
      </p:sp>
    </p:spTree>
    <p:extLst>
      <p:ext uri="{BB962C8B-B14F-4D97-AF65-F5344CB8AC3E}">
        <p14:creationId xmlns:p14="http://schemas.microsoft.com/office/powerpoint/2010/main" val="3541303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9101C753-F4AC-43CB-BB40-08063331A345}"/>
              </a:ext>
            </a:extLst>
          </p:cNvPr>
          <p:cNvSpPr>
            <a:spLocks noGrp="1"/>
          </p:cNvSpPr>
          <p:nvPr>
            <p:ph type="title"/>
          </p:nvPr>
        </p:nvSpPr>
        <p:spPr/>
        <p:txBody>
          <a:bodyPr/>
          <a:lstStyle/>
          <a:p>
            <a:r>
              <a:rPr lang="it-IT" dirty="0"/>
              <a:t>Ma quanto vale l’apertura finanziaria oggi?</a:t>
            </a:r>
          </a:p>
        </p:txBody>
      </p:sp>
      <p:sp>
        <p:nvSpPr>
          <p:cNvPr id="4" name="Segnaposto contenuto 3">
            <a:extLst>
              <a:ext uri="{FF2B5EF4-FFF2-40B4-BE49-F238E27FC236}">
                <a16:creationId xmlns:a16="http://schemas.microsoft.com/office/drawing/2014/main" id="{038921A4-8115-4F6B-96B5-24E786057B12}"/>
              </a:ext>
            </a:extLst>
          </p:cNvPr>
          <p:cNvSpPr>
            <a:spLocks noGrp="1"/>
          </p:cNvSpPr>
          <p:nvPr>
            <p:ph idx="1"/>
          </p:nvPr>
        </p:nvSpPr>
        <p:spPr/>
        <p:txBody>
          <a:bodyPr>
            <a:normAutofit fontScale="92500" lnSpcReduction="10000"/>
          </a:bodyPr>
          <a:lstStyle/>
          <a:p>
            <a:r>
              <a:rPr lang="it-IT" dirty="0"/>
              <a:t>Le stime disponibili, sebbene alquanto imperfette, suggeriscono che l’apertura finanziaria è triplicata rispetto al suo massimo del periodo precedente alla guerra. </a:t>
            </a:r>
          </a:p>
          <a:p>
            <a:r>
              <a:rPr lang="it-IT" dirty="0"/>
              <a:t>Le attività e le passività finanziarie esterne sono salite da circa il 36% del PIL nel 1960 a circa il 400% ($293 000 miliardi) nel 2015. L’aumento ha riguardato prevalentemente le economie avanzate dopo il 1990 e la caduta del muro di Berlino.</a:t>
            </a:r>
          </a:p>
          <a:p>
            <a:r>
              <a:rPr lang="it-IT" dirty="0"/>
              <a:t>Da allora, le attività e le passività finanziarie transfrontaliere delle economie avanzate sono balzate da circa il 135% a oltre il 570% del PIL. </a:t>
            </a:r>
          </a:p>
          <a:p>
            <a:r>
              <a:rPr lang="it-IT" dirty="0"/>
              <a:t>Al contrario, l’incremento registrato per le EME nello stesso periodo è stato più modesto, da circa il 100% al 180% del PIL.</a:t>
            </a:r>
          </a:p>
        </p:txBody>
      </p:sp>
      <p:sp>
        <p:nvSpPr>
          <p:cNvPr id="5" name="Segnaposto numero diapositiva 4">
            <a:extLst>
              <a:ext uri="{FF2B5EF4-FFF2-40B4-BE49-F238E27FC236}">
                <a16:creationId xmlns:a16="http://schemas.microsoft.com/office/drawing/2014/main" id="{C750C8FE-4037-406D-BD16-2E796F8854E2}"/>
              </a:ext>
            </a:extLst>
          </p:cNvPr>
          <p:cNvSpPr>
            <a:spLocks noGrp="1"/>
          </p:cNvSpPr>
          <p:nvPr>
            <p:ph type="sldNum" sz="quarter" idx="12"/>
          </p:nvPr>
        </p:nvSpPr>
        <p:spPr/>
        <p:txBody>
          <a:bodyPr/>
          <a:lstStyle/>
          <a:p>
            <a:fld id="{5BE346A1-DB03-4F8F-90BA-1CC82BDA6D99}" type="slidenum">
              <a:rPr lang="it-IT" smtClean="0"/>
              <a:t>9</a:t>
            </a:fld>
            <a:endParaRPr lang="it-IT"/>
          </a:p>
        </p:txBody>
      </p:sp>
    </p:spTree>
    <p:extLst>
      <p:ext uri="{BB962C8B-B14F-4D97-AF65-F5344CB8AC3E}">
        <p14:creationId xmlns:p14="http://schemas.microsoft.com/office/powerpoint/2010/main" val="236613858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6970</TotalTime>
  <Words>11613</Words>
  <Application>Microsoft Office PowerPoint</Application>
  <PresentationFormat>Widescreen</PresentationFormat>
  <Paragraphs>648</Paragraphs>
  <Slides>85</Slides>
  <Notes>0</Notes>
  <HiddenSlides>0</HiddenSlides>
  <MMClips>0</MMClips>
  <ScaleCrop>false</ScaleCrop>
  <HeadingPairs>
    <vt:vector size="6" baseType="variant">
      <vt:variant>
        <vt:lpstr>Caratteri utilizzati</vt:lpstr>
      </vt:variant>
      <vt:variant>
        <vt:i4>14</vt:i4>
      </vt:variant>
      <vt:variant>
        <vt:lpstr>Tema</vt:lpstr>
      </vt:variant>
      <vt:variant>
        <vt:i4>1</vt:i4>
      </vt:variant>
      <vt:variant>
        <vt:lpstr>Titoli diapositive</vt:lpstr>
      </vt:variant>
      <vt:variant>
        <vt:i4>85</vt:i4>
      </vt:variant>
    </vt:vector>
  </HeadingPairs>
  <TitlesOfParts>
    <vt:vector size="100" baseType="lpstr">
      <vt:lpstr>Arial</vt:lpstr>
      <vt:lpstr>Calibri</vt:lpstr>
      <vt:lpstr>Calibri Light</vt:lpstr>
      <vt:lpstr>Cambria Math</vt:lpstr>
      <vt:lpstr>CIDFont+F2</vt:lpstr>
      <vt:lpstr>CIDFont+F3</vt:lpstr>
      <vt:lpstr>CIDFont+F9</vt:lpstr>
      <vt:lpstr>Crimson Text</vt:lpstr>
      <vt:lpstr>Helvetica</vt:lpstr>
      <vt:lpstr>MuseoSans-300</vt:lpstr>
      <vt:lpstr>Roboto</vt:lpstr>
      <vt:lpstr>Segoe UI</vt:lpstr>
      <vt:lpstr>SegoeUI</vt:lpstr>
      <vt:lpstr>Wingdings</vt:lpstr>
      <vt:lpstr>Tema di Office</vt:lpstr>
      <vt:lpstr>L’integrazione finanziaria internazionale e la politica valutaria</vt:lpstr>
      <vt:lpstr>L’integrazione finanziaria internazionale…</vt:lpstr>
      <vt:lpstr>L’integrazione finanziaria internazionale… non sempre è un bene</vt:lpstr>
      <vt:lpstr>Interconnessioni delle aperture commerciali e finanziarie</vt:lpstr>
      <vt:lpstr>Le fasi e gli strati della globalizzazione</vt:lpstr>
      <vt:lpstr>Gli stadi e gli strati della globalizzazione</vt:lpstr>
      <vt:lpstr>Il secondo e terzo strato della globalizzazione</vt:lpstr>
      <vt:lpstr>Le evoluzioni dell’apertura commerciale e finanziaria</vt:lpstr>
      <vt:lpstr>Ma quanto vale l’apertura finanziaria oggi?</vt:lpstr>
      <vt:lpstr>…Anche se l’incremento del flusso di capitali si è arrestato dopo la crisi finanziaria</vt:lpstr>
      <vt:lpstr>Inoltre, forse, la globalizzazione del commercio ha raggiunto un nuovo momento di rallentamento</vt:lpstr>
      <vt:lpstr>Un inciso: il Modello Mundell-Fleming</vt:lpstr>
      <vt:lpstr>Un riepilogo del modello IS-LM in economia aperta: il modello Mundell-Fleming</vt:lpstr>
      <vt:lpstr>La IS in economia aperta</vt:lpstr>
      <vt:lpstr>Gli effetti dell’apertura economica: aumento della domanda interna</vt:lpstr>
      <vt:lpstr>Gli effetti dell’apertura economica: aumento della domanda estera</vt:lpstr>
      <vt:lpstr>Gli effetti dell’apertura economica: deprezzamento e bilancia commerciale</vt:lpstr>
      <vt:lpstr>Il Modello Mundell-Fleming</vt:lpstr>
      <vt:lpstr>Ipotesi di breve periodo</vt:lpstr>
      <vt:lpstr>Effetti dell’aumento del tasso d’interesse</vt:lpstr>
      <vt:lpstr>Se i tassi di cambio sono fissi</vt:lpstr>
      <vt:lpstr>Politica monetaria e fiscale in economia aperta con tassi di cambio fissi</vt:lpstr>
      <vt:lpstr>Le crisi valutarie da Bretton Woods in poi</vt:lpstr>
      <vt:lpstr>I sistemi monetari internazionali e le crisi</vt:lpstr>
      <vt:lpstr>Ripercorriamo la storia…</vt:lpstr>
      <vt:lpstr>Il regime di Bretton Woods: 1947-1973 e la crisi</vt:lpstr>
      <vt:lpstr>Gli attori: Keynes</vt:lpstr>
      <vt:lpstr>Il sistema monetario internazionale</vt:lpstr>
      <vt:lpstr>Tuttavia Keynes…</vt:lpstr>
      <vt:lpstr>L’idea di Keynes viene ripresa nel modello di Mundell-Fleming</vt:lpstr>
      <vt:lpstr>Mobilità dei capitali e la questione valutaria</vt:lpstr>
      <vt:lpstr>Una super-sintesi del seminario del prof. Zenezini</vt:lpstr>
      <vt:lpstr>La fine di Bretton Woods ha cambiato il panorama dei regimi di cambio e della globalizzazione… </vt:lpstr>
      <vt:lpstr>Qualche concetto di base (un riassunto)</vt:lpstr>
      <vt:lpstr>La bilancia dei Pagamenti – Italia 2023 (BdI)</vt:lpstr>
      <vt:lpstr>Una precisazione e un riassunto</vt:lpstr>
      <vt:lpstr>Una precisazione e un riassunto</vt:lpstr>
      <vt:lpstr>Sistemi di cambio: tassonomia</vt:lpstr>
      <vt:lpstr>Presentazione standard di PowerPoint</vt:lpstr>
      <vt:lpstr>La convertibilità e i regimi valutari</vt:lpstr>
      <vt:lpstr>Il cambiamento della struttura dei tassi di cambio tra i 190 Paesi del FMI</vt:lpstr>
      <vt:lpstr>Esiste un tasso di cambio naturale? La PPP o Purchasing Parity Power</vt:lpstr>
      <vt:lpstr>Il Big Mac Index (The Economist, 1986)</vt:lpstr>
      <vt:lpstr>Quali effetti hanno le variazioni del tasso di cambio ?</vt:lpstr>
      <vt:lpstr>Vediamo cosa accade ai saldi della BP con i tassi di cambio fissi</vt:lpstr>
      <vt:lpstr>… mentre con i cambi flessibili</vt:lpstr>
      <vt:lpstr>Ma dopo Bretton Woods cos’è accaduto alla mobilità dei capitali? Meglio i cambi flessibili?</vt:lpstr>
      <vt:lpstr>…così come quella della crisi dei sistemi finanziari internazionali</vt:lpstr>
      <vt:lpstr>…e delle banche</vt:lpstr>
      <vt:lpstr>Inoltre, se guardiamo all’effetto su disoccupazione</vt:lpstr>
      <vt:lpstr>L’instabilità finanziaria ha raggiunto il culmine nel 2008</vt:lpstr>
      <vt:lpstr>Presentazione standard di PowerPoint</vt:lpstr>
      <vt:lpstr>Presentazione standard di PowerPoint</vt:lpstr>
      <vt:lpstr>Ma ritorniamo alle politiche per il buon funzionamento del sistema monetario internazionale (rif. Slide 28) </vt:lpstr>
      <vt:lpstr>Presentazione standard di PowerPoint</vt:lpstr>
      <vt:lpstr>E per l’Italia questo ha portato a continui aumenti del tasso di cambio</vt:lpstr>
      <vt:lpstr>Le politiche attive di riequilibrio della BdP</vt:lpstr>
      <vt:lpstr>La gestione degli squilibri esterni</vt:lpstr>
      <vt:lpstr>I deficit esterni: un riassunto</vt:lpstr>
      <vt:lpstr>Quali sono le opzioni per fronteggiare uno squilibrio esterno? Le politiche di un paese in deficit di conto corrente</vt:lpstr>
      <vt:lpstr>Presentazione standard di PowerPoint</vt:lpstr>
      <vt:lpstr>Presentazione standard di PowerPoint</vt:lpstr>
      <vt:lpstr>Presentazione standard di PowerPoint</vt:lpstr>
      <vt:lpstr>Presentazione standard di PowerPoint</vt:lpstr>
      <vt:lpstr>Presentazione standard di PowerPoint</vt:lpstr>
      <vt:lpstr>La CU assomiglia al sistema TARGET dell’Eurozona?</vt:lpstr>
      <vt:lpstr>Il sistema TARGET2</vt:lpstr>
      <vt:lpstr>Presentazione standard di PowerPoint</vt:lpstr>
      <vt:lpstr>Perché un saldo Target2 positivo è un’attività e un saldo negativo una passività?</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ruolo dei tassi di cambio</dc:title>
  <dc:creator>CHIES LAURA</dc:creator>
  <cp:lastModifiedBy>CHIES LAURA</cp:lastModifiedBy>
  <cp:revision>150</cp:revision>
  <dcterms:created xsi:type="dcterms:W3CDTF">2022-04-13T03:46:41Z</dcterms:created>
  <dcterms:modified xsi:type="dcterms:W3CDTF">2023-05-12T07:17:39Z</dcterms:modified>
</cp:coreProperties>
</file>