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82" r:id="rId3"/>
    <p:sldId id="283" r:id="rId4"/>
    <p:sldId id="284" r:id="rId5"/>
    <p:sldId id="257" r:id="rId6"/>
    <p:sldId id="296" r:id="rId7"/>
    <p:sldId id="297" r:id="rId8"/>
    <p:sldId id="381" r:id="rId9"/>
    <p:sldId id="259" r:id="rId10"/>
    <p:sldId id="260" r:id="rId11"/>
    <p:sldId id="380" r:id="rId12"/>
    <p:sldId id="261" r:id="rId13"/>
    <p:sldId id="262" r:id="rId14"/>
    <p:sldId id="263" r:id="rId15"/>
    <p:sldId id="285" r:id="rId16"/>
    <p:sldId id="292" r:id="rId17"/>
    <p:sldId id="286" r:id="rId18"/>
    <p:sldId id="289" r:id="rId19"/>
    <p:sldId id="382" r:id="rId20"/>
    <p:sldId id="264" r:id="rId21"/>
    <p:sldId id="293" r:id="rId22"/>
    <p:sldId id="265" r:id="rId23"/>
    <p:sldId id="266" r:id="rId24"/>
    <p:sldId id="272" r:id="rId25"/>
    <p:sldId id="280" r:id="rId26"/>
    <p:sldId id="267" r:id="rId27"/>
    <p:sldId id="268" r:id="rId28"/>
    <p:sldId id="269" r:id="rId29"/>
    <p:sldId id="270" r:id="rId30"/>
    <p:sldId id="273" r:id="rId31"/>
    <p:sldId id="271" r:id="rId32"/>
    <p:sldId id="258" r:id="rId33"/>
    <p:sldId id="295" r:id="rId34"/>
    <p:sldId id="294" r:id="rId35"/>
    <p:sldId id="383" r:id="rId36"/>
    <p:sldId id="290" r:id="rId37"/>
    <p:sldId id="291" r:id="rId38"/>
    <p:sldId id="274" r:id="rId39"/>
    <p:sldId id="279" r:id="rId40"/>
    <p:sldId id="281" r:id="rId41"/>
    <p:sldId id="275"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99" d="100"/>
          <a:sy n="99"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4E06A-6B86-4FDF-A7A8-4FB1611128ED}" type="datetimeFigureOut">
              <a:rPr lang="it-IT" smtClean="0"/>
              <a:t>11/05/2023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5AA4A-6EF7-4D1E-8DF8-4F69F0EDB04D}" type="slidenum">
              <a:rPr lang="it-IT" smtClean="0"/>
              <a:t>‹N›</a:t>
            </a:fld>
            <a:endParaRPr lang="it-IT"/>
          </a:p>
        </p:txBody>
      </p:sp>
    </p:spTree>
    <p:extLst>
      <p:ext uri="{BB962C8B-B14F-4D97-AF65-F5344CB8AC3E}">
        <p14:creationId xmlns:p14="http://schemas.microsoft.com/office/powerpoint/2010/main" val="415453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95AA4A-6EF7-4D1E-8DF8-4F69F0EDB04D}" type="slidenum">
              <a:rPr lang="it-IT" smtClean="0"/>
              <a:t>18</a:t>
            </a:fld>
            <a:endParaRPr lang="it-IT"/>
          </a:p>
        </p:txBody>
      </p:sp>
    </p:spTree>
    <p:extLst>
      <p:ext uri="{BB962C8B-B14F-4D97-AF65-F5344CB8AC3E}">
        <p14:creationId xmlns:p14="http://schemas.microsoft.com/office/powerpoint/2010/main" val="216765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B47FD5-E1B2-4844-B441-0C2D06535E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3D548E-347E-46AF-9E88-1E9873453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1220E2E-38C4-4DE0-AB96-81ED599B12B9}"/>
              </a:ext>
            </a:extLst>
          </p:cNvPr>
          <p:cNvSpPr>
            <a:spLocks noGrp="1"/>
          </p:cNvSpPr>
          <p:nvPr>
            <p:ph type="dt" sz="half" idx="10"/>
          </p:nvPr>
        </p:nvSpPr>
        <p:spPr/>
        <p:txBody>
          <a:bodyPr/>
          <a:lstStyle/>
          <a:p>
            <a:fld id="{9FB766DA-8B73-432A-877B-7CAF0E931EBD}" type="datetime1">
              <a:rPr lang="it-IT" smtClean="0"/>
              <a:t>11/05/2023</a:t>
            </a:fld>
            <a:endParaRPr lang="it-IT"/>
          </a:p>
        </p:txBody>
      </p:sp>
      <p:sp>
        <p:nvSpPr>
          <p:cNvPr id="5" name="Segnaposto piè di pagina 4">
            <a:extLst>
              <a:ext uri="{FF2B5EF4-FFF2-40B4-BE49-F238E27FC236}">
                <a16:creationId xmlns:a16="http://schemas.microsoft.com/office/drawing/2014/main" id="{27324A3C-24B7-4564-A0F9-E9F81D7125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062CF4-557B-43B6-B6BC-734BDD4B1D37}"/>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5480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B7952-27D5-4529-A4E8-447A8BDA3CF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B764D20-0388-46AA-83A8-AAFB3A69E10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F588E2-F3D6-48D5-9048-5FE9A1355079}"/>
              </a:ext>
            </a:extLst>
          </p:cNvPr>
          <p:cNvSpPr>
            <a:spLocks noGrp="1"/>
          </p:cNvSpPr>
          <p:nvPr>
            <p:ph type="dt" sz="half" idx="10"/>
          </p:nvPr>
        </p:nvSpPr>
        <p:spPr/>
        <p:txBody>
          <a:bodyPr/>
          <a:lstStyle/>
          <a:p>
            <a:fld id="{887823DB-F58E-4211-857A-3A93B93474AF}" type="datetime1">
              <a:rPr lang="it-IT" smtClean="0"/>
              <a:t>11/05/2023</a:t>
            </a:fld>
            <a:endParaRPr lang="it-IT"/>
          </a:p>
        </p:txBody>
      </p:sp>
      <p:sp>
        <p:nvSpPr>
          <p:cNvPr id="5" name="Segnaposto piè di pagina 4">
            <a:extLst>
              <a:ext uri="{FF2B5EF4-FFF2-40B4-BE49-F238E27FC236}">
                <a16:creationId xmlns:a16="http://schemas.microsoft.com/office/drawing/2014/main" id="{50324545-E574-4D68-AB51-1A2626B68D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D012C6-B070-4E80-B139-415FC86F3514}"/>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4044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73D312-A340-4AF6-AA07-9083847463F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0109818-ED1B-44F8-83E2-BD8DCD9ED97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EDD151-E3D6-472F-90B4-2261A56FF2D7}"/>
              </a:ext>
            </a:extLst>
          </p:cNvPr>
          <p:cNvSpPr>
            <a:spLocks noGrp="1"/>
          </p:cNvSpPr>
          <p:nvPr>
            <p:ph type="dt" sz="half" idx="10"/>
          </p:nvPr>
        </p:nvSpPr>
        <p:spPr/>
        <p:txBody>
          <a:bodyPr/>
          <a:lstStyle/>
          <a:p>
            <a:fld id="{C06BBBCD-C91E-4A63-B5B0-1354E42FCDB1}" type="datetime1">
              <a:rPr lang="it-IT" smtClean="0"/>
              <a:t>11/05/2023</a:t>
            </a:fld>
            <a:endParaRPr lang="it-IT"/>
          </a:p>
        </p:txBody>
      </p:sp>
      <p:sp>
        <p:nvSpPr>
          <p:cNvPr id="5" name="Segnaposto piè di pagina 4">
            <a:extLst>
              <a:ext uri="{FF2B5EF4-FFF2-40B4-BE49-F238E27FC236}">
                <a16:creationId xmlns:a16="http://schemas.microsoft.com/office/drawing/2014/main" id="{FC9FC430-AEC8-4015-B139-5DE697ECF0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B5AB16-5009-4E54-92AF-54F6BC8F5C05}"/>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69953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FE415-E150-4CD9-BD69-19BDA23406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CAE175-337B-4DF0-9832-FDBF98123C2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A8D3C5-2F27-4551-B41C-A527723A3A58}"/>
              </a:ext>
            </a:extLst>
          </p:cNvPr>
          <p:cNvSpPr>
            <a:spLocks noGrp="1"/>
          </p:cNvSpPr>
          <p:nvPr>
            <p:ph type="dt" sz="half" idx="10"/>
          </p:nvPr>
        </p:nvSpPr>
        <p:spPr/>
        <p:txBody>
          <a:bodyPr/>
          <a:lstStyle/>
          <a:p>
            <a:fld id="{7E8CA2DD-7940-4E73-9255-F5010F22E956}" type="datetime1">
              <a:rPr lang="it-IT" smtClean="0"/>
              <a:t>11/05/2023</a:t>
            </a:fld>
            <a:endParaRPr lang="it-IT"/>
          </a:p>
        </p:txBody>
      </p:sp>
      <p:sp>
        <p:nvSpPr>
          <p:cNvPr id="5" name="Segnaposto piè di pagina 4">
            <a:extLst>
              <a:ext uri="{FF2B5EF4-FFF2-40B4-BE49-F238E27FC236}">
                <a16:creationId xmlns:a16="http://schemas.microsoft.com/office/drawing/2014/main" id="{3A5A7C1C-BB2A-4B2D-B483-40114E79C7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E1285B-B854-4B58-ADA4-E35620CC84CC}"/>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8852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ABB2AB-9AE6-4784-A9AA-F63E6461402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4E65C87-7B1C-4D32-BAD7-76F09D9A6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17E51C0-D003-41E9-8E79-136FE819C9C3}"/>
              </a:ext>
            </a:extLst>
          </p:cNvPr>
          <p:cNvSpPr>
            <a:spLocks noGrp="1"/>
          </p:cNvSpPr>
          <p:nvPr>
            <p:ph type="dt" sz="half" idx="10"/>
          </p:nvPr>
        </p:nvSpPr>
        <p:spPr/>
        <p:txBody>
          <a:bodyPr/>
          <a:lstStyle/>
          <a:p>
            <a:fld id="{17F0F171-B106-4B2C-8B32-4D11D62FF09E}" type="datetime1">
              <a:rPr lang="it-IT" smtClean="0"/>
              <a:t>11/05/2023</a:t>
            </a:fld>
            <a:endParaRPr lang="it-IT"/>
          </a:p>
        </p:txBody>
      </p:sp>
      <p:sp>
        <p:nvSpPr>
          <p:cNvPr id="5" name="Segnaposto piè di pagina 4">
            <a:extLst>
              <a:ext uri="{FF2B5EF4-FFF2-40B4-BE49-F238E27FC236}">
                <a16:creationId xmlns:a16="http://schemas.microsoft.com/office/drawing/2014/main" id="{4EA70810-D996-43B4-906F-89318F93D2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6112B2-A623-40F9-A23B-0B581EA7AE46}"/>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226320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68BB5-17A4-47C1-BDE6-E56C6C55D5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D2CF70-C3CC-4DAD-9695-3498DC7EF82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3C35E8-1C24-4442-84E4-824237D1FF7F}"/>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7E8E6D4-0C5D-4298-963B-5F39AA7DBAFE}"/>
              </a:ext>
            </a:extLst>
          </p:cNvPr>
          <p:cNvSpPr>
            <a:spLocks noGrp="1"/>
          </p:cNvSpPr>
          <p:nvPr>
            <p:ph type="dt" sz="half" idx="10"/>
          </p:nvPr>
        </p:nvSpPr>
        <p:spPr/>
        <p:txBody>
          <a:bodyPr/>
          <a:lstStyle/>
          <a:p>
            <a:fld id="{8113DCA8-B1A2-482E-9CF0-E46F1EEEE4F5}" type="datetime1">
              <a:rPr lang="it-IT" smtClean="0"/>
              <a:t>11/05/2023</a:t>
            </a:fld>
            <a:endParaRPr lang="it-IT"/>
          </a:p>
        </p:txBody>
      </p:sp>
      <p:sp>
        <p:nvSpPr>
          <p:cNvPr id="6" name="Segnaposto piè di pagina 5">
            <a:extLst>
              <a:ext uri="{FF2B5EF4-FFF2-40B4-BE49-F238E27FC236}">
                <a16:creationId xmlns:a16="http://schemas.microsoft.com/office/drawing/2014/main" id="{FFAFB714-AC70-4DB6-905A-DC96222792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522CE1-62F7-4AD0-A05A-B33C5022908A}"/>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95126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B01AF-8E21-44B4-90B5-4EA85F7B943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852FE8-4365-484A-99AB-635018CED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BEE2D3D-0108-4C3C-9084-6ED7F0AA472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494B98C-3C7E-4A76-8C11-5240EB33F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B27D655-FDD6-4B83-8D2A-E675C855866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4CFA7BF-9525-4B09-B06E-943C17B8D20B}"/>
              </a:ext>
            </a:extLst>
          </p:cNvPr>
          <p:cNvSpPr>
            <a:spLocks noGrp="1"/>
          </p:cNvSpPr>
          <p:nvPr>
            <p:ph type="dt" sz="half" idx="10"/>
          </p:nvPr>
        </p:nvSpPr>
        <p:spPr/>
        <p:txBody>
          <a:bodyPr/>
          <a:lstStyle/>
          <a:p>
            <a:fld id="{3B333E20-51A2-4C8E-A837-A55B3E86C0F0}" type="datetime1">
              <a:rPr lang="it-IT" smtClean="0"/>
              <a:t>11/05/2023</a:t>
            </a:fld>
            <a:endParaRPr lang="it-IT"/>
          </a:p>
        </p:txBody>
      </p:sp>
      <p:sp>
        <p:nvSpPr>
          <p:cNvPr id="8" name="Segnaposto piè di pagina 7">
            <a:extLst>
              <a:ext uri="{FF2B5EF4-FFF2-40B4-BE49-F238E27FC236}">
                <a16:creationId xmlns:a16="http://schemas.microsoft.com/office/drawing/2014/main" id="{72810DA0-E16F-4093-914A-818C9490F6A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B9CBDE9-05BD-4942-A4BB-6A7E9E54A5D0}"/>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52309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7B21C-E23E-46D2-B13E-9005DB4C63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9C701B1-F60F-4005-A54E-834507C71960}"/>
              </a:ext>
            </a:extLst>
          </p:cNvPr>
          <p:cNvSpPr>
            <a:spLocks noGrp="1"/>
          </p:cNvSpPr>
          <p:nvPr>
            <p:ph type="dt" sz="half" idx="10"/>
          </p:nvPr>
        </p:nvSpPr>
        <p:spPr/>
        <p:txBody>
          <a:bodyPr/>
          <a:lstStyle/>
          <a:p>
            <a:fld id="{CBD000C6-38C3-4B0C-83E0-62FDD89D65B6}" type="datetime1">
              <a:rPr lang="it-IT" smtClean="0"/>
              <a:t>11/05/2023</a:t>
            </a:fld>
            <a:endParaRPr lang="it-IT"/>
          </a:p>
        </p:txBody>
      </p:sp>
      <p:sp>
        <p:nvSpPr>
          <p:cNvPr id="4" name="Segnaposto piè di pagina 3">
            <a:extLst>
              <a:ext uri="{FF2B5EF4-FFF2-40B4-BE49-F238E27FC236}">
                <a16:creationId xmlns:a16="http://schemas.microsoft.com/office/drawing/2014/main" id="{A5ADEC94-F92E-4FC0-A3ED-790013CE859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2CE8ADF-8849-44BB-BE2D-9EEC9E278FC4}"/>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26095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7A06C1D-D865-41A9-84A2-0AAAB9703B5E}"/>
              </a:ext>
            </a:extLst>
          </p:cNvPr>
          <p:cNvSpPr>
            <a:spLocks noGrp="1"/>
          </p:cNvSpPr>
          <p:nvPr>
            <p:ph type="dt" sz="half" idx="10"/>
          </p:nvPr>
        </p:nvSpPr>
        <p:spPr/>
        <p:txBody>
          <a:bodyPr/>
          <a:lstStyle/>
          <a:p>
            <a:fld id="{861C728E-DDA6-4DB7-87E0-6E562E6E2135}" type="datetime1">
              <a:rPr lang="it-IT" smtClean="0"/>
              <a:t>11/05/2023</a:t>
            </a:fld>
            <a:endParaRPr lang="it-IT"/>
          </a:p>
        </p:txBody>
      </p:sp>
      <p:sp>
        <p:nvSpPr>
          <p:cNvPr id="3" name="Segnaposto piè di pagina 2">
            <a:extLst>
              <a:ext uri="{FF2B5EF4-FFF2-40B4-BE49-F238E27FC236}">
                <a16:creationId xmlns:a16="http://schemas.microsoft.com/office/drawing/2014/main" id="{A10D4816-DFD7-4F62-9995-19FB17FF379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8E5FB16-D402-419A-AA0D-46B35D14BC3D}"/>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14567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77622-58C1-402A-90D2-BF204B2652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6FE8ECF-052E-4777-970F-A9C88CC64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86B5F8-F744-459A-ACAE-2A8A0763A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62BA1EB-67CE-43C3-9CB9-54E4B4CAEAB9}"/>
              </a:ext>
            </a:extLst>
          </p:cNvPr>
          <p:cNvSpPr>
            <a:spLocks noGrp="1"/>
          </p:cNvSpPr>
          <p:nvPr>
            <p:ph type="dt" sz="half" idx="10"/>
          </p:nvPr>
        </p:nvSpPr>
        <p:spPr/>
        <p:txBody>
          <a:bodyPr/>
          <a:lstStyle/>
          <a:p>
            <a:fld id="{245AFC34-BB3E-43F2-A074-DB609E50E66D}" type="datetime1">
              <a:rPr lang="it-IT" smtClean="0"/>
              <a:t>11/05/2023</a:t>
            </a:fld>
            <a:endParaRPr lang="it-IT"/>
          </a:p>
        </p:txBody>
      </p:sp>
      <p:sp>
        <p:nvSpPr>
          <p:cNvPr id="6" name="Segnaposto piè di pagina 5">
            <a:extLst>
              <a:ext uri="{FF2B5EF4-FFF2-40B4-BE49-F238E27FC236}">
                <a16:creationId xmlns:a16="http://schemas.microsoft.com/office/drawing/2014/main" id="{E8142818-BC7F-44BA-8610-5F42DC964B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1C7561-54D6-4C96-95DC-A5359995B3C0}"/>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265214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2BE66B-C56C-486B-A2D4-528B460086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94E2A3-4543-4534-B11D-BCA5D2EAE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B7100CC-6535-483A-BEF7-B83CF2923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B63E783-DA67-4BC5-8E16-118CBF0BDFF1}"/>
              </a:ext>
            </a:extLst>
          </p:cNvPr>
          <p:cNvSpPr>
            <a:spLocks noGrp="1"/>
          </p:cNvSpPr>
          <p:nvPr>
            <p:ph type="dt" sz="half" idx="10"/>
          </p:nvPr>
        </p:nvSpPr>
        <p:spPr/>
        <p:txBody>
          <a:bodyPr/>
          <a:lstStyle/>
          <a:p>
            <a:fld id="{886EB4BF-8197-4546-9BEB-C4481FF0B5E1}" type="datetime1">
              <a:rPr lang="it-IT" smtClean="0"/>
              <a:t>11/05/2023</a:t>
            </a:fld>
            <a:endParaRPr lang="it-IT"/>
          </a:p>
        </p:txBody>
      </p:sp>
      <p:sp>
        <p:nvSpPr>
          <p:cNvPr id="6" name="Segnaposto piè di pagina 5">
            <a:extLst>
              <a:ext uri="{FF2B5EF4-FFF2-40B4-BE49-F238E27FC236}">
                <a16:creationId xmlns:a16="http://schemas.microsoft.com/office/drawing/2014/main" id="{9B5CB951-0966-4282-942C-6C3BB6D5BA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95E854-3BC0-479B-853D-53248F7B2F50}"/>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12437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DE93F59-6005-439D-A121-A7E3919A5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A398FD-C165-4E6F-A2A7-4FE38D6FF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C6DB50-B478-4B4D-9C46-6C2C09B16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9CA38-B9E3-40B7-BB20-8A271F29ECFE}" type="datetime1">
              <a:rPr lang="it-IT" smtClean="0"/>
              <a:t>11/05/2023</a:t>
            </a:fld>
            <a:endParaRPr lang="it-IT"/>
          </a:p>
        </p:txBody>
      </p:sp>
      <p:sp>
        <p:nvSpPr>
          <p:cNvPr id="5" name="Segnaposto piè di pagina 4">
            <a:extLst>
              <a:ext uri="{FF2B5EF4-FFF2-40B4-BE49-F238E27FC236}">
                <a16:creationId xmlns:a16="http://schemas.microsoft.com/office/drawing/2014/main" id="{983BF0A1-DD59-49F1-BAC7-D6D4DB6A2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394D81D-A553-4BE5-A0F4-7410C5D2B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81671-A876-4A43-8D42-04F88DB4036C}" type="slidenum">
              <a:rPr lang="it-IT" smtClean="0"/>
              <a:t>‹N›</a:t>
            </a:fld>
            <a:endParaRPr lang="it-IT"/>
          </a:p>
        </p:txBody>
      </p:sp>
    </p:spTree>
    <p:extLst>
      <p:ext uri="{BB962C8B-B14F-4D97-AF65-F5344CB8AC3E}">
        <p14:creationId xmlns:p14="http://schemas.microsoft.com/office/powerpoint/2010/main" val="158044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publications.europa.eu/code/it/it-370100.htm#fn**"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c.europa.eu/eurostat/databrowser/view/sbs_sc_sca_r2/default/bar?lang=en"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urofound.europa.eu/it/data/convergence-hub"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www.eurofound.europa.eu/it/data/convergence-hub/convergence-working-conditions"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ations.europa.eu/code/it/it-370100.htm#fn**"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red.stlouisfed.org/graph/?g=Ob9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96AF0-1BAA-4A21-AFE4-EC75D0D0F41A}"/>
              </a:ext>
            </a:extLst>
          </p:cNvPr>
          <p:cNvSpPr>
            <a:spLocks noGrp="1"/>
          </p:cNvSpPr>
          <p:nvPr>
            <p:ph type="ctrTitle"/>
          </p:nvPr>
        </p:nvSpPr>
        <p:spPr/>
        <p:txBody>
          <a:bodyPr/>
          <a:lstStyle/>
          <a:p>
            <a:r>
              <a:rPr lang="it-IT" dirty="0"/>
              <a:t>L’accordo regionale EU è un’area valutaria comune?</a:t>
            </a:r>
          </a:p>
        </p:txBody>
      </p:sp>
      <p:sp>
        <p:nvSpPr>
          <p:cNvPr id="3" name="Sottotitolo 2">
            <a:extLst>
              <a:ext uri="{FF2B5EF4-FFF2-40B4-BE49-F238E27FC236}">
                <a16:creationId xmlns:a16="http://schemas.microsoft.com/office/drawing/2014/main" id="{B4623333-6066-436E-8A87-587A5F4B5459}"/>
              </a:ext>
            </a:extLst>
          </p:cNvPr>
          <p:cNvSpPr>
            <a:spLocks noGrp="1"/>
          </p:cNvSpPr>
          <p:nvPr>
            <p:ph type="subTitle" idx="1"/>
          </p:nvPr>
        </p:nvSpPr>
        <p:spPr/>
        <p:txBody>
          <a:bodyPr/>
          <a:lstStyle/>
          <a:p>
            <a:r>
              <a:rPr lang="it-IT" dirty="0"/>
              <a:t>Qualche risposta dalle analisi</a:t>
            </a:r>
          </a:p>
        </p:txBody>
      </p:sp>
      <p:sp>
        <p:nvSpPr>
          <p:cNvPr id="4" name="Segnaposto numero diapositiva 3">
            <a:extLst>
              <a:ext uri="{FF2B5EF4-FFF2-40B4-BE49-F238E27FC236}">
                <a16:creationId xmlns:a16="http://schemas.microsoft.com/office/drawing/2014/main" id="{B0A195F3-6959-4A09-B33C-8515705824E5}"/>
              </a:ext>
            </a:extLst>
          </p:cNvPr>
          <p:cNvSpPr>
            <a:spLocks noGrp="1"/>
          </p:cNvSpPr>
          <p:nvPr>
            <p:ph type="sldNum" sz="quarter" idx="12"/>
          </p:nvPr>
        </p:nvSpPr>
        <p:spPr/>
        <p:txBody>
          <a:bodyPr/>
          <a:lstStyle/>
          <a:p>
            <a:fld id="{B1C81671-A876-4A43-8D42-04F88DB4036C}" type="slidenum">
              <a:rPr lang="it-IT" smtClean="0"/>
              <a:t>1</a:t>
            </a:fld>
            <a:endParaRPr lang="it-IT"/>
          </a:p>
        </p:txBody>
      </p:sp>
    </p:spTree>
    <p:extLst>
      <p:ext uri="{BB962C8B-B14F-4D97-AF65-F5344CB8AC3E}">
        <p14:creationId xmlns:p14="http://schemas.microsoft.com/office/powerpoint/2010/main" val="209150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20AB8-80BA-4384-B7A5-C1DFC35A4704}"/>
              </a:ext>
            </a:extLst>
          </p:cNvPr>
          <p:cNvSpPr>
            <a:spLocks noGrp="1"/>
          </p:cNvSpPr>
          <p:nvPr>
            <p:ph type="title"/>
          </p:nvPr>
        </p:nvSpPr>
        <p:spPr/>
        <p:txBody>
          <a:bodyPr>
            <a:normAutofit/>
          </a:bodyPr>
          <a:lstStyle/>
          <a:p>
            <a:r>
              <a:rPr lang="it-IT" sz="3200" dirty="0"/>
              <a:t>Quali relazioni sono importanti? Rappresentiamolo con un semplice modello macroeconomico in economia aperta</a:t>
            </a:r>
          </a:p>
        </p:txBody>
      </p:sp>
      <p:sp>
        <p:nvSpPr>
          <p:cNvPr id="3" name="Segnaposto contenuto 2">
            <a:extLst>
              <a:ext uri="{FF2B5EF4-FFF2-40B4-BE49-F238E27FC236}">
                <a16:creationId xmlns:a16="http://schemas.microsoft.com/office/drawing/2014/main" id="{44E7AE39-62CD-4893-8AEC-AADFB1D7C148}"/>
              </a:ext>
            </a:extLst>
          </p:cNvPr>
          <p:cNvSpPr>
            <a:spLocks noGrp="1"/>
          </p:cNvSpPr>
          <p:nvPr>
            <p:ph sz="half" idx="1"/>
          </p:nvPr>
        </p:nvSpPr>
        <p:spPr/>
        <p:txBody>
          <a:bodyPr>
            <a:normAutofit fontScale="92500" lnSpcReduction="20000"/>
          </a:bodyPr>
          <a:lstStyle/>
          <a:p>
            <a:r>
              <a:rPr lang="it-IT" dirty="0"/>
              <a:t>Conto economico delle risorse e degli impieghi</a:t>
            </a:r>
          </a:p>
          <a:p>
            <a:r>
              <a:rPr lang="it-IT" b="1" dirty="0"/>
              <a:t>Y + M = C + I + G + E</a:t>
            </a:r>
          </a:p>
          <a:p>
            <a:r>
              <a:rPr lang="it-IT" dirty="0"/>
              <a:t>Dove:</a:t>
            </a:r>
          </a:p>
          <a:p>
            <a:r>
              <a:rPr lang="it-IT" dirty="0"/>
              <a:t>Y = Pil</a:t>
            </a:r>
          </a:p>
          <a:p>
            <a:r>
              <a:rPr lang="it-IT" dirty="0"/>
              <a:t>M = importazioni</a:t>
            </a:r>
          </a:p>
          <a:p>
            <a:r>
              <a:rPr lang="it-IT" dirty="0"/>
              <a:t>C = consumi delle famiglie</a:t>
            </a:r>
          </a:p>
          <a:p>
            <a:r>
              <a:rPr lang="it-IT" dirty="0"/>
              <a:t>I = investimenti (compresi investimenti in scorte)</a:t>
            </a:r>
          </a:p>
          <a:p>
            <a:r>
              <a:rPr lang="it-IT" dirty="0"/>
              <a:t>G = spesa pubblica</a:t>
            </a:r>
          </a:p>
          <a:p>
            <a:r>
              <a:rPr lang="it-IT" dirty="0"/>
              <a:t>E = esportazioni</a:t>
            </a:r>
          </a:p>
        </p:txBody>
      </p:sp>
      <p:sp>
        <p:nvSpPr>
          <p:cNvPr id="4" name="Segnaposto contenuto 3">
            <a:extLst>
              <a:ext uri="{FF2B5EF4-FFF2-40B4-BE49-F238E27FC236}">
                <a16:creationId xmlns:a16="http://schemas.microsoft.com/office/drawing/2014/main" id="{6EB0C142-C757-4B06-99AE-832F5B031245}"/>
              </a:ext>
            </a:extLst>
          </p:cNvPr>
          <p:cNvSpPr>
            <a:spLocks noGrp="1"/>
          </p:cNvSpPr>
          <p:nvPr>
            <p:ph sz="half" idx="2"/>
          </p:nvPr>
        </p:nvSpPr>
        <p:spPr/>
        <p:txBody>
          <a:bodyPr>
            <a:normAutofit fontScale="92500" lnSpcReduction="20000"/>
          </a:bodyPr>
          <a:lstStyle/>
          <a:p>
            <a:r>
              <a:rPr lang="it-IT" dirty="0"/>
              <a:t>In cui deve essere rispettata la relazione tra i saldi</a:t>
            </a:r>
          </a:p>
          <a:p>
            <a:r>
              <a:rPr lang="it-IT" dirty="0"/>
              <a:t>Y = C + S +T</a:t>
            </a:r>
          </a:p>
          <a:p>
            <a:r>
              <a:rPr lang="it-IT" dirty="0"/>
              <a:t>Dove S=risparmi</a:t>
            </a:r>
          </a:p>
          <a:p>
            <a:r>
              <a:rPr lang="it-IT" dirty="0"/>
              <a:t>T= imposte</a:t>
            </a:r>
          </a:p>
          <a:p>
            <a:r>
              <a:rPr lang="pt-BR" dirty="0"/>
              <a:t>C + S + T + M = C + I + G + E</a:t>
            </a:r>
          </a:p>
          <a:p>
            <a:r>
              <a:rPr lang="it-IT" b="1" dirty="0"/>
              <a:t>(S-I) + (M-E) + (T-G) = 0</a:t>
            </a:r>
          </a:p>
          <a:p>
            <a:r>
              <a:rPr lang="it-IT" b="1" dirty="0"/>
              <a:t>(S-I) = (E-M) + (G-T)</a:t>
            </a:r>
          </a:p>
          <a:p>
            <a:r>
              <a:rPr lang="it-IT" b="1" dirty="0"/>
              <a:t>saldo settore privato + saldo settore estero + saldo settore pubblico = 0</a:t>
            </a:r>
            <a:endParaRPr lang="it-IT" dirty="0"/>
          </a:p>
        </p:txBody>
      </p:sp>
      <p:sp>
        <p:nvSpPr>
          <p:cNvPr id="5" name="Segnaposto numero diapositiva 4">
            <a:extLst>
              <a:ext uri="{FF2B5EF4-FFF2-40B4-BE49-F238E27FC236}">
                <a16:creationId xmlns:a16="http://schemas.microsoft.com/office/drawing/2014/main" id="{8AE3C740-585F-413A-AB3E-A4A0890A32DA}"/>
              </a:ext>
            </a:extLst>
          </p:cNvPr>
          <p:cNvSpPr>
            <a:spLocks noGrp="1"/>
          </p:cNvSpPr>
          <p:nvPr>
            <p:ph type="sldNum" sz="quarter" idx="12"/>
          </p:nvPr>
        </p:nvSpPr>
        <p:spPr/>
        <p:txBody>
          <a:bodyPr/>
          <a:lstStyle/>
          <a:p>
            <a:fld id="{B1C81671-A876-4A43-8D42-04F88DB4036C}" type="slidenum">
              <a:rPr lang="it-IT" smtClean="0"/>
              <a:t>10</a:t>
            </a:fld>
            <a:endParaRPr lang="it-IT"/>
          </a:p>
        </p:txBody>
      </p:sp>
      <p:sp>
        <p:nvSpPr>
          <p:cNvPr id="6" name="Rettangolo 5">
            <a:extLst>
              <a:ext uri="{FF2B5EF4-FFF2-40B4-BE49-F238E27FC236}">
                <a16:creationId xmlns:a16="http://schemas.microsoft.com/office/drawing/2014/main" id="{73E569EF-3B77-4C52-9FF2-8DE728CA502B}"/>
              </a:ext>
            </a:extLst>
          </p:cNvPr>
          <p:cNvSpPr/>
          <p:nvPr/>
        </p:nvSpPr>
        <p:spPr>
          <a:xfrm>
            <a:off x="6212428" y="4094747"/>
            <a:ext cx="4459705" cy="1820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A9467119-84E6-4118-8145-0DBB4795187B}"/>
              </a:ext>
            </a:extLst>
          </p:cNvPr>
          <p:cNvSpPr txBox="1"/>
          <p:nvPr/>
        </p:nvSpPr>
        <p:spPr>
          <a:xfrm>
            <a:off x="6212428" y="6075144"/>
            <a:ext cx="4363575" cy="646331"/>
          </a:xfrm>
          <a:prstGeom prst="rect">
            <a:avLst/>
          </a:prstGeom>
          <a:noFill/>
        </p:spPr>
        <p:txBody>
          <a:bodyPr wrap="square" rtlCol="0">
            <a:spAutoFit/>
          </a:bodyPr>
          <a:lstStyle/>
          <a:p>
            <a:r>
              <a:rPr lang="it-IT" dirty="0">
                <a:solidFill>
                  <a:srgbClr val="FF0000"/>
                </a:solidFill>
              </a:rPr>
              <a:t>Vediamo com’è cambiato il rapporto Italia-Germania nei saldi</a:t>
            </a:r>
          </a:p>
        </p:txBody>
      </p:sp>
    </p:spTree>
    <p:extLst>
      <p:ext uri="{BB962C8B-B14F-4D97-AF65-F5344CB8AC3E}">
        <p14:creationId xmlns:p14="http://schemas.microsoft.com/office/powerpoint/2010/main" val="424659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1E69A29-F3A1-3643-B300-DB3AAF073653}"/>
              </a:ext>
            </a:extLst>
          </p:cNvPr>
          <p:cNvPicPr>
            <a:picLocks noChangeAspect="1" noChangeArrowheads="1"/>
          </p:cNvPicPr>
          <p:nvPr/>
        </p:nvPicPr>
        <p:blipFill>
          <a:blip r:embed="rId2" cstate="print"/>
          <a:srcRect/>
          <a:stretch>
            <a:fillRect/>
          </a:stretch>
        </p:blipFill>
        <p:spPr bwMode="auto">
          <a:xfrm>
            <a:off x="186587" y="180351"/>
            <a:ext cx="6180346" cy="3971696"/>
          </a:xfrm>
          <a:prstGeom prst="rect">
            <a:avLst/>
          </a:prstGeom>
          <a:noFill/>
          <a:ln w="9525">
            <a:noFill/>
            <a:miter lim="800000"/>
            <a:headEnd/>
            <a:tailEnd/>
          </a:ln>
        </p:spPr>
      </p:pic>
      <p:pic>
        <p:nvPicPr>
          <p:cNvPr id="3" name="Picture 2">
            <a:extLst>
              <a:ext uri="{FF2B5EF4-FFF2-40B4-BE49-F238E27FC236}">
                <a16:creationId xmlns:a16="http://schemas.microsoft.com/office/drawing/2014/main" id="{8C7A55D7-5CEF-2446-B607-DD9F68575262}"/>
              </a:ext>
            </a:extLst>
          </p:cNvPr>
          <p:cNvPicPr>
            <a:picLocks noChangeAspect="1" noChangeArrowheads="1"/>
          </p:cNvPicPr>
          <p:nvPr/>
        </p:nvPicPr>
        <p:blipFill>
          <a:blip r:embed="rId3" cstate="print"/>
          <a:srcRect/>
          <a:stretch>
            <a:fillRect/>
          </a:stretch>
        </p:blipFill>
        <p:spPr bwMode="auto">
          <a:xfrm>
            <a:off x="5983099" y="2336800"/>
            <a:ext cx="6208901" cy="4385733"/>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4AE7C4D5-0D65-EC46-97B3-AA51B69199D5}"/>
              </a:ext>
            </a:extLst>
          </p:cNvPr>
          <p:cNvSpPr txBox="1"/>
          <p:nvPr/>
        </p:nvSpPr>
        <p:spPr>
          <a:xfrm>
            <a:off x="6790267" y="180351"/>
            <a:ext cx="4436533" cy="369332"/>
          </a:xfrm>
          <a:prstGeom prst="rect">
            <a:avLst/>
          </a:prstGeom>
          <a:noFill/>
        </p:spPr>
        <p:txBody>
          <a:bodyPr wrap="square" rtlCol="0">
            <a:spAutoFit/>
          </a:bodyPr>
          <a:lstStyle/>
          <a:p>
            <a:r>
              <a:rPr lang="it-IT" dirty="0"/>
              <a:t>La simmetria Italia-Germania</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4B1CCD7E-93AD-1D43-A89E-798A5FA9C3B5}"/>
                  </a:ext>
                </a:extLst>
              </p:cNvPr>
              <p:cNvSpPr txBox="1"/>
              <p:nvPr/>
            </p:nvSpPr>
            <p:spPr>
              <a:xfrm>
                <a:off x="7772740" y="1132343"/>
                <a:ext cx="1859163" cy="276999"/>
              </a:xfrm>
              <a:prstGeom prst="rect">
                <a:avLst/>
              </a:prstGeom>
              <a:noFill/>
            </p:spPr>
            <p:txBody>
              <a:bodyPr wrap="none" lIns="0" tIns="0" rIns="0" bIns="0" rtlCol="0">
                <a:spAutoFit/>
              </a:bodyPr>
              <a:lstStyle/>
              <a:p>
                <a14:m>
                  <m:oMath xmlns:m="http://schemas.openxmlformats.org/officeDocument/2006/math">
                    <m:r>
                      <a:rPr lang="it-IT" b="0" i="1" smtClean="0">
                        <a:latin typeface="Cambria Math" panose="02040503050406030204" pitchFamily="18" charset="0"/>
                      </a:rPr>
                      <m:t>𝐶𝐴</m:t>
                    </m:r>
                    <m:r>
                      <a:rPr lang="it-IT" b="0" i="1" smtClean="0">
                        <a:latin typeface="Cambria Math" panose="02040503050406030204" pitchFamily="18" charset="0"/>
                      </a:rPr>
                      <m:t>=(</m:t>
                    </m:r>
                    <m:r>
                      <a:rPr lang="it-IT" b="0" i="1" smtClean="0">
                        <a:latin typeface="Cambria Math" panose="02040503050406030204" pitchFamily="18" charset="0"/>
                      </a:rPr>
                      <m:t>𝑆𝑃</m:t>
                    </m:r>
                  </m:oMath>
                </a14:m>
                <a:r>
                  <a:rPr lang="it-IT" dirty="0"/>
                  <a:t> </a:t>
                </a:r>
                <a14:m>
                  <m:oMath xmlns:m="http://schemas.openxmlformats.org/officeDocument/2006/math">
                    <m:r>
                      <a:rPr lang="it-IT" i="1">
                        <a:latin typeface="Cambria Math" panose="02040503050406030204" pitchFamily="18" charset="0"/>
                      </a:rPr>
                      <m:t>−</m:t>
                    </m:r>
                    <m:r>
                      <a:rPr lang="it-IT" i="1">
                        <a:latin typeface="Cambria Math" panose="02040503050406030204" pitchFamily="18" charset="0"/>
                      </a:rPr>
                      <m:t>𝐼</m:t>
                    </m:r>
                    <m:r>
                      <a:rPr lang="it-IT" b="0" i="1" smtClean="0">
                        <a:latin typeface="Cambria Math" panose="02040503050406030204" pitchFamily="18" charset="0"/>
                      </a:rPr>
                      <m:t>)</m:t>
                    </m:r>
                    <m:r>
                      <a:rPr lang="it-IT" i="1">
                        <a:latin typeface="Cambria Math" panose="02040503050406030204" pitchFamily="18" charset="0"/>
                      </a:rPr>
                      <m:t> </m:t>
                    </m:r>
                  </m:oMath>
                </a14:m>
                <a:r>
                  <a:rPr lang="it-IT" dirty="0"/>
                  <a:t>+ </a:t>
                </a:r>
                <a14:m>
                  <m:oMath xmlns:m="http://schemas.openxmlformats.org/officeDocument/2006/math">
                    <m:r>
                      <a:rPr lang="it-IT" i="1">
                        <a:latin typeface="Cambria Math" panose="02040503050406030204" pitchFamily="18" charset="0"/>
                      </a:rPr>
                      <m:t>𝑆</m:t>
                    </m:r>
                    <m:r>
                      <a:rPr lang="it-IT" b="0" i="1" baseline="-25000" smtClean="0">
                        <a:latin typeface="Cambria Math" panose="02040503050406030204" pitchFamily="18" charset="0"/>
                      </a:rPr>
                      <m:t>𝐺</m:t>
                    </m:r>
                    <m:r>
                      <a:rPr lang="it-IT" b="0" i="1" baseline="-25000" smtClean="0">
                        <a:latin typeface="Cambria Math" panose="02040503050406030204" pitchFamily="18" charset="0"/>
                      </a:rPr>
                      <m:t> </m:t>
                    </m:r>
                  </m:oMath>
                </a14:m>
                <a:r>
                  <a:rPr lang="it-IT" dirty="0"/>
                  <a:t> </a:t>
                </a:r>
              </a:p>
            </p:txBody>
          </p:sp>
        </mc:Choice>
        <mc:Fallback xmlns="">
          <p:sp>
            <p:nvSpPr>
              <p:cNvPr id="5" name="CasellaDiTesto 4">
                <a:extLst>
                  <a:ext uri="{FF2B5EF4-FFF2-40B4-BE49-F238E27FC236}">
                    <a16:creationId xmlns:a16="http://schemas.microsoft.com/office/drawing/2014/main" id="{4B1CCD7E-93AD-1D43-A89E-798A5FA9C3B5}"/>
                  </a:ext>
                </a:extLst>
              </p:cNvPr>
              <p:cNvSpPr txBox="1">
                <a:spLocks noRot="1" noChangeAspect="1" noMove="1" noResize="1" noEditPoints="1" noAdjustHandles="1" noChangeArrowheads="1" noChangeShapeType="1" noTextEdit="1"/>
              </p:cNvSpPr>
              <p:nvPr/>
            </p:nvSpPr>
            <p:spPr>
              <a:xfrm>
                <a:off x="7772740" y="1132343"/>
                <a:ext cx="1859163" cy="276999"/>
              </a:xfrm>
              <a:prstGeom prst="rect">
                <a:avLst/>
              </a:prstGeom>
              <a:blipFill>
                <a:blip r:embed="rId4"/>
                <a:stretch>
                  <a:fillRect l="-4795" t="-21739" r="-2740" b="-47826"/>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C61197C4-E1A6-434C-A16B-97872404293A}"/>
              </a:ext>
            </a:extLst>
          </p:cNvPr>
          <p:cNvSpPr txBox="1"/>
          <p:nvPr/>
        </p:nvSpPr>
        <p:spPr>
          <a:xfrm>
            <a:off x="6244577" y="1413470"/>
            <a:ext cx="3283974" cy="369332"/>
          </a:xfrm>
          <a:prstGeom prst="rect">
            <a:avLst/>
          </a:prstGeom>
          <a:noFill/>
        </p:spPr>
        <p:txBody>
          <a:bodyPr wrap="square" rtlCol="0">
            <a:spAutoFit/>
          </a:bodyPr>
          <a:lstStyle/>
          <a:p>
            <a:r>
              <a:rPr lang="it-IT" dirty="0"/>
              <a:t>Saldo del settore privato</a:t>
            </a:r>
          </a:p>
        </p:txBody>
      </p:sp>
      <p:sp>
        <p:nvSpPr>
          <p:cNvPr id="7" name="CasellaDiTesto 6">
            <a:extLst>
              <a:ext uri="{FF2B5EF4-FFF2-40B4-BE49-F238E27FC236}">
                <a16:creationId xmlns:a16="http://schemas.microsoft.com/office/drawing/2014/main" id="{F81086DF-F82E-5F43-98A3-E4DB53B54859}"/>
              </a:ext>
            </a:extLst>
          </p:cNvPr>
          <p:cNvSpPr txBox="1"/>
          <p:nvPr/>
        </p:nvSpPr>
        <p:spPr>
          <a:xfrm>
            <a:off x="8456897" y="1891530"/>
            <a:ext cx="3283974" cy="369332"/>
          </a:xfrm>
          <a:prstGeom prst="rect">
            <a:avLst/>
          </a:prstGeom>
          <a:noFill/>
        </p:spPr>
        <p:txBody>
          <a:bodyPr wrap="square" rtlCol="0">
            <a:spAutoFit/>
          </a:bodyPr>
          <a:lstStyle/>
          <a:p>
            <a:r>
              <a:rPr lang="it-IT" dirty="0"/>
              <a:t>Saldo del settore pubblico</a:t>
            </a:r>
          </a:p>
        </p:txBody>
      </p:sp>
      <p:sp>
        <p:nvSpPr>
          <p:cNvPr id="8" name="CasellaDiTesto 7">
            <a:extLst>
              <a:ext uri="{FF2B5EF4-FFF2-40B4-BE49-F238E27FC236}">
                <a16:creationId xmlns:a16="http://schemas.microsoft.com/office/drawing/2014/main" id="{15353DDF-E631-AA44-9BC7-8E50C561DFD6}"/>
              </a:ext>
            </a:extLst>
          </p:cNvPr>
          <p:cNvSpPr txBox="1"/>
          <p:nvPr/>
        </p:nvSpPr>
        <p:spPr>
          <a:xfrm>
            <a:off x="7876588" y="662539"/>
            <a:ext cx="2252453" cy="369332"/>
          </a:xfrm>
          <a:prstGeom prst="rect">
            <a:avLst/>
          </a:prstGeom>
          <a:noFill/>
        </p:spPr>
        <p:txBody>
          <a:bodyPr wrap="square" rtlCol="0">
            <a:spAutoFit/>
          </a:bodyPr>
          <a:lstStyle/>
          <a:p>
            <a:r>
              <a:rPr lang="it-IT" dirty="0"/>
              <a:t>Conto corrente</a:t>
            </a:r>
          </a:p>
        </p:txBody>
      </p:sp>
      <p:cxnSp>
        <p:nvCxnSpPr>
          <p:cNvPr id="9" name="Connettore 2 8">
            <a:extLst>
              <a:ext uri="{FF2B5EF4-FFF2-40B4-BE49-F238E27FC236}">
                <a16:creationId xmlns:a16="http://schemas.microsoft.com/office/drawing/2014/main" id="{F983A132-6664-1545-BFF2-AD1C5C7AC7E1}"/>
              </a:ext>
            </a:extLst>
          </p:cNvPr>
          <p:cNvCxnSpPr>
            <a:cxnSpLocks/>
          </p:cNvCxnSpPr>
          <p:nvPr/>
        </p:nvCxnSpPr>
        <p:spPr>
          <a:xfrm flipH="1" flipV="1">
            <a:off x="9631903" y="1577567"/>
            <a:ext cx="275230" cy="27599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4971EE87-1B7C-D34C-B631-2D3D356E9C74}"/>
              </a:ext>
            </a:extLst>
          </p:cNvPr>
          <p:cNvCxnSpPr>
            <a:cxnSpLocks/>
          </p:cNvCxnSpPr>
          <p:nvPr/>
        </p:nvCxnSpPr>
        <p:spPr>
          <a:xfrm flipV="1">
            <a:off x="8702321" y="1399932"/>
            <a:ext cx="1" cy="26496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EA729808-7F5B-4A4A-A2C3-D2112E56555B}"/>
              </a:ext>
            </a:extLst>
          </p:cNvPr>
          <p:cNvCxnSpPr>
            <a:cxnSpLocks/>
          </p:cNvCxnSpPr>
          <p:nvPr/>
        </p:nvCxnSpPr>
        <p:spPr>
          <a:xfrm flipH="1">
            <a:off x="7849039" y="980494"/>
            <a:ext cx="122830" cy="1908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F16114EB-40B8-4735-8C8B-AA60B6F775CB}"/>
              </a:ext>
            </a:extLst>
          </p:cNvPr>
          <p:cNvSpPr/>
          <p:nvPr/>
        </p:nvSpPr>
        <p:spPr>
          <a:xfrm>
            <a:off x="689811" y="1519989"/>
            <a:ext cx="2393148" cy="1090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1E65E4FD-3F73-401B-80F1-537ED12CBCED}"/>
              </a:ext>
            </a:extLst>
          </p:cNvPr>
          <p:cNvSpPr/>
          <p:nvPr/>
        </p:nvSpPr>
        <p:spPr>
          <a:xfrm>
            <a:off x="9119937" y="3602709"/>
            <a:ext cx="2486526" cy="1258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177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AB8040-8DB7-4F63-ABB0-2F9B7191BF8F}"/>
              </a:ext>
            </a:extLst>
          </p:cNvPr>
          <p:cNvSpPr>
            <a:spLocks noGrp="1"/>
          </p:cNvSpPr>
          <p:nvPr>
            <p:ph type="title"/>
          </p:nvPr>
        </p:nvSpPr>
        <p:spPr/>
        <p:txBody>
          <a:bodyPr/>
          <a:lstStyle/>
          <a:p>
            <a:r>
              <a:rPr lang="it-IT" dirty="0"/>
              <a:t>Il problema sono gli shock asimmetrici</a:t>
            </a:r>
          </a:p>
        </p:txBody>
      </p:sp>
      <p:sp>
        <p:nvSpPr>
          <p:cNvPr id="4" name="Segnaposto contenuto 3">
            <a:extLst>
              <a:ext uri="{FF2B5EF4-FFF2-40B4-BE49-F238E27FC236}">
                <a16:creationId xmlns:a16="http://schemas.microsoft.com/office/drawing/2014/main" id="{9CAF6146-846C-4273-972F-26CF7EF10561}"/>
              </a:ext>
            </a:extLst>
          </p:cNvPr>
          <p:cNvSpPr>
            <a:spLocks noGrp="1"/>
          </p:cNvSpPr>
          <p:nvPr>
            <p:ph sz="half" idx="1"/>
          </p:nvPr>
        </p:nvSpPr>
        <p:spPr/>
        <p:txBody>
          <a:bodyPr>
            <a:normAutofit fontScale="92500" lnSpcReduction="10000"/>
          </a:bodyPr>
          <a:lstStyle/>
          <a:p>
            <a:r>
              <a:rPr lang="it-IT" b="1" dirty="0"/>
              <a:t>Situazione di partenza</a:t>
            </a:r>
            <a:r>
              <a:rPr lang="it-IT" dirty="0"/>
              <a:t>: un certo numero di paesi che intrattengono scambi commerciali, ciascuno in equilibrio interno ed esterno, </a:t>
            </a:r>
            <a:r>
              <a:rPr lang="it-IT" u="sng" dirty="0"/>
              <a:t>ciascuno con una propria moneta</a:t>
            </a:r>
            <a:r>
              <a:rPr lang="it-IT" dirty="0"/>
              <a:t>.</a:t>
            </a:r>
          </a:p>
          <a:p>
            <a:r>
              <a:rPr lang="it-IT" dirty="0"/>
              <a:t>Per semplicità, consideriamo solo due paesi A e B entrambi in</a:t>
            </a:r>
          </a:p>
          <a:p>
            <a:r>
              <a:rPr lang="it-IT" i="1" dirty="0"/>
              <a:t>equilibrio interno</a:t>
            </a:r>
            <a:r>
              <a:rPr lang="it-IT" dirty="0"/>
              <a:t>: piena occupazione e stabilità dei prezzi;</a:t>
            </a:r>
          </a:p>
          <a:p>
            <a:r>
              <a:rPr lang="it-IT" i="1" dirty="0"/>
              <a:t>equilibrio esterno</a:t>
            </a:r>
            <a:r>
              <a:rPr lang="it-IT" dirty="0"/>
              <a:t>: bilancia commerciale in pareggio</a:t>
            </a:r>
          </a:p>
        </p:txBody>
      </p:sp>
      <p:sp>
        <p:nvSpPr>
          <p:cNvPr id="5" name="Segnaposto contenuto 4">
            <a:extLst>
              <a:ext uri="{FF2B5EF4-FFF2-40B4-BE49-F238E27FC236}">
                <a16:creationId xmlns:a16="http://schemas.microsoft.com/office/drawing/2014/main" id="{BF0B155E-225D-4D0C-8DBD-8E6FAB1C7629}"/>
              </a:ext>
            </a:extLst>
          </p:cNvPr>
          <p:cNvSpPr>
            <a:spLocks noGrp="1"/>
          </p:cNvSpPr>
          <p:nvPr>
            <p:ph sz="half" idx="2"/>
          </p:nvPr>
        </p:nvSpPr>
        <p:spPr/>
        <p:txBody>
          <a:bodyPr>
            <a:normAutofit fontScale="92500" lnSpcReduction="10000"/>
          </a:bodyPr>
          <a:lstStyle/>
          <a:p>
            <a:r>
              <a:rPr lang="it-IT" b="1" dirty="0"/>
              <a:t>Shock asimmetrico</a:t>
            </a:r>
            <a:r>
              <a:rPr lang="it-IT" dirty="0"/>
              <a:t>: la domanda si sposta ad es. dai prodotti del paese B a quelli del paese A</a:t>
            </a:r>
          </a:p>
          <a:p>
            <a:r>
              <a:rPr lang="it-IT" dirty="0"/>
              <a:t>Conseguenze:</a:t>
            </a:r>
          </a:p>
          <a:p>
            <a:r>
              <a:rPr lang="it-IT" dirty="0"/>
              <a:t>nel paese A: inflazione (↑C) e avanzo commerciale (E-M)&gt;0</a:t>
            </a:r>
          </a:p>
          <a:p>
            <a:r>
              <a:rPr lang="it-IT" dirty="0"/>
              <a:t>nel paese B: </a:t>
            </a:r>
            <a:r>
              <a:rPr lang="it-IT" u="sng" dirty="0"/>
              <a:t>disoccupazione</a:t>
            </a:r>
            <a:r>
              <a:rPr lang="it-IT" dirty="0"/>
              <a:t> e </a:t>
            </a:r>
            <a:r>
              <a:rPr lang="it-IT" u="sng" dirty="0"/>
              <a:t>disavanzo commerciale</a:t>
            </a:r>
          </a:p>
        </p:txBody>
      </p:sp>
      <p:sp>
        <p:nvSpPr>
          <p:cNvPr id="6" name="Freccia in giù 5">
            <a:extLst>
              <a:ext uri="{FF2B5EF4-FFF2-40B4-BE49-F238E27FC236}">
                <a16:creationId xmlns:a16="http://schemas.microsoft.com/office/drawing/2014/main" id="{71B496F8-0A42-47B7-A899-56E3DB70B9BE}"/>
              </a:ext>
            </a:extLst>
          </p:cNvPr>
          <p:cNvSpPr/>
          <p:nvPr/>
        </p:nvSpPr>
        <p:spPr>
          <a:xfrm>
            <a:off x="8493760" y="4880864"/>
            <a:ext cx="487680" cy="25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FD5AB91-1CB9-4CD4-B662-D1A43F0B8F2C}"/>
              </a:ext>
            </a:extLst>
          </p:cNvPr>
          <p:cNvSpPr/>
          <p:nvPr/>
        </p:nvSpPr>
        <p:spPr>
          <a:xfrm>
            <a:off x="5844032" y="5206402"/>
            <a:ext cx="6096000" cy="646331"/>
          </a:xfrm>
          <a:prstGeom prst="rect">
            <a:avLst/>
          </a:prstGeom>
        </p:spPr>
        <p:txBody>
          <a:bodyPr>
            <a:spAutoFit/>
          </a:bodyPr>
          <a:lstStyle/>
          <a:p>
            <a:r>
              <a:rPr lang="it-IT" b="1" dirty="0">
                <a:latin typeface="Calibri-Bold"/>
              </a:rPr>
              <a:t>Aggiustamento tramite il tasso di cambio:</a:t>
            </a:r>
          </a:p>
          <a:p>
            <a:r>
              <a:rPr lang="it-IT" dirty="0">
                <a:latin typeface="Calibri" panose="020F0502020204030204" pitchFamily="34" charset="0"/>
              </a:rPr>
              <a:t>svalutazione della moneta di B (rivalutazione della moneta di A)</a:t>
            </a:r>
            <a:endParaRPr lang="it-IT" dirty="0"/>
          </a:p>
        </p:txBody>
      </p:sp>
      <p:sp>
        <p:nvSpPr>
          <p:cNvPr id="8" name="Freccia in giù 7">
            <a:extLst>
              <a:ext uri="{FF2B5EF4-FFF2-40B4-BE49-F238E27FC236}">
                <a16:creationId xmlns:a16="http://schemas.microsoft.com/office/drawing/2014/main" id="{AC9D924B-41E4-47F3-88CF-F92272F33FCC}"/>
              </a:ext>
            </a:extLst>
          </p:cNvPr>
          <p:cNvSpPr/>
          <p:nvPr/>
        </p:nvSpPr>
        <p:spPr>
          <a:xfrm>
            <a:off x="8554720" y="5945632"/>
            <a:ext cx="377952" cy="25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374A95C4-D1F8-4904-AFBD-28317A2B35AE}"/>
              </a:ext>
            </a:extLst>
          </p:cNvPr>
          <p:cNvSpPr txBox="1"/>
          <p:nvPr/>
        </p:nvSpPr>
        <p:spPr>
          <a:xfrm>
            <a:off x="7687564" y="6269862"/>
            <a:ext cx="2150872" cy="369332"/>
          </a:xfrm>
          <a:prstGeom prst="rect">
            <a:avLst/>
          </a:prstGeom>
          <a:noFill/>
        </p:spPr>
        <p:txBody>
          <a:bodyPr wrap="square" rtlCol="0">
            <a:spAutoFit/>
          </a:bodyPr>
          <a:lstStyle/>
          <a:p>
            <a:r>
              <a:rPr lang="it-IT" dirty="0"/>
              <a:t>Riequilibrio, ma….</a:t>
            </a:r>
          </a:p>
        </p:txBody>
      </p:sp>
      <p:sp>
        <p:nvSpPr>
          <p:cNvPr id="10" name="Segnaposto numero diapositiva 9">
            <a:extLst>
              <a:ext uri="{FF2B5EF4-FFF2-40B4-BE49-F238E27FC236}">
                <a16:creationId xmlns:a16="http://schemas.microsoft.com/office/drawing/2014/main" id="{5CDD61E7-0812-4E36-8BF6-5C31F8CE6723}"/>
              </a:ext>
            </a:extLst>
          </p:cNvPr>
          <p:cNvSpPr>
            <a:spLocks noGrp="1"/>
          </p:cNvSpPr>
          <p:nvPr>
            <p:ph type="sldNum" sz="quarter" idx="12"/>
          </p:nvPr>
        </p:nvSpPr>
        <p:spPr/>
        <p:txBody>
          <a:bodyPr/>
          <a:lstStyle/>
          <a:p>
            <a:fld id="{B1C81671-A876-4A43-8D42-04F88DB4036C}" type="slidenum">
              <a:rPr lang="it-IT" smtClean="0"/>
              <a:t>12</a:t>
            </a:fld>
            <a:endParaRPr lang="it-IT"/>
          </a:p>
        </p:txBody>
      </p:sp>
    </p:spTree>
    <p:extLst>
      <p:ext uri="{BB962C8B-B14F-4D97-AF65-F5344CB8AC3E}">
        <p14:creationId xmlns:p14="http://schemas.microsoft.com/office/powerpoint/2010/main" val="290895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67E6C8-41E3-478F-BB3B-F7CF6B3FBB3A}"/>
              </a:ext>
            </a:extLst>
          </p:cNvPr>
          <p:cNvSpPr>
            <a:spLocks noGrp="1"/>
          </p:cNvSpPr>
          <p:nvPr>
            <p:ph type="title"/>
          </p:nvPr>
        </p:nvSpPr>
        <p:spPr/>
        <p:txBody>
          <a:bodyPr/>
          <a:lstStyle/>
          <a:p>
            <a:r>
              <a:rPr lang="it-IT" dirty="0"/>
              <a:t>La moneta unica: i riequilibri interni dopo uno shock</a:t>
            </a:r>
          </a:p>
        </p:txBody>
      </p:sp>
      <p:sp>
        <p:nvSpPr>
          <p:cNvPr id="3" name="Segnaposto contenuto 2">
            <a:extLst>
              <a:ext uri="{FF2B5EF4-FFF2-40B4-BE49-F238E27FC236}">
                <a16:creationId xmlns:a16="http://schemas.microsoft.com/office/drawing/2014/main" id="{A1D31A30-FCA4-4087-BD5A-D4C92BD78E1B}"/>
              </a:ext>
            </a:extLst>
          </p:cNvPr>
          <p:cNvSpPr>
            <a:spLocks noGrp="1"/>
          </p:cNvSpPr>
          <p:nvPr>
            <p:ph idx="1"/>
          </p:nvPr>
        </p:nvSpPr>
        <p:spPr/>
        <p:txBody>
          <a:bodyPr>
            <a:normAutofit fontScale="92500" lnSpcReduction="20000"/>
          </a:bodyPr>
          <a:lstStyle/>
          <a:p>
            <a:r>
              <a:rPr lang="it-IT" dirty="0"/>
              <a:t>non è possibile l’aggiustamento tramite il tasso di cambio (primo fondamentale “costo” di un’unione monetaria)</a:t>
            </a:r>
          </a:p>
          <a:p>
            <a:r>
              <a:rPr lang="it-IT" dirty="0"/>
              <a:t>In questi casi una prima possibilità è che l’aggiustamento si basi sulla </a:t>
            </a:r>
            <a:r>
              <a:rPr lang="it-IT" b="1" dirty="0"/>
              <a:t>flessibilità salariale e dei prezzi</a:t>
            </a:r>
          </a:p>
          <a:p>
            <a:r>
              <a:rPr lang="it-IT" dirty="0"/>
              <a:t>Nel paese B i salari e i prezzi diminuiscono:</a:t>
            </a:r>
          </a:p>
          <a:p>
            <a:pPr lvl="1"/>
            <a:r>
              <a:rPr lang="it-IT" dirty="0"/>
              <a:t>la deflazione in B modifica le ragioni di scambio, producendo lo stesso effetto della svalutazione del cambio</a:t>
            </a:r>
          </a:p>
          <a:p>
            <a:pPr lvl="1"/>
            <a:r>
              <a:rPr lang="it-IT" dirty="0"/>
              <a:t>migliora la competitività dei prodotti di B rispetto a quelli di A</a:t>
            </a:r>
          </a:p>
          <a:p>
            <a:pPr lvl="1"/>
            <a:r>
              <a:rPr lang="it-IT" dirty="0"/>
              <a:t>si ristabilisce l’equilibrio interno ed esterno… e se la flessibilità di w e p non è sufficiente? </a:t>
            </a:r>
          </a:p>
          <a:p>
            <a:pPr lvl="1"/>
            <a:r>
              <a:rPr lang="it-IT" dirty="0"/>
              <a:t>In Europa i salari sono piuttosto rigidi: </a:t>
            </a:r>
            <a:r>
              <a:rPr lang="it-IT" u="sng" dirty="0"/>
              <a:t>occorre indurla con le riforme</a:t>
            </a:r>
          </a:p>
          <a:p>
            <a:pPr lvl="1"/>
            <a:r>
              <a:rPr lang="it-IT" u="sng" dirty="0"/>
              <a:t>I prezzi sono regolati dalla politica monetaria, tuttavia vedremo che non è così per tutti i paesi</a:t>
            </a:r>
          </a:p>
        </p:txBody>
      </p:sp>
      <p:sp>
        <p:nvSpPr>
          <p:cNvPr id="4" name="Segnaposto numero diapositiva 3">
            <a:extLst>
              <a:ext uri="{FF2B5EF4-FFF2-40B4-BE49-F238E27FC236}">
                <a16:creationId xmlns:a16="http://schemas.microsoft.com/office/drawing/2014/main" id="{6CA963A4-3794-488B-87A0-5945FABF5454}"/>
              </a:ext>
            </a:extLst>
          </p:cNvPr>
          <p:cNvSpPr>
            <a:spLocks noGrp="1"/>
          </p:cNvSpPr>
          <p:nvPr>
            <p:ph type="sldNum" sz="quarter" idx="12"/>
          </p:nvPr>
        </p:nvSpPr>
        <p:spPr/>
        <p:txBody>
          <a:bodyPr/>
          <a:lstStyle/>
          <a:p>
            <a:fld id="{B1C81671-A876-4A43-8D42-04F88DB4036C}" type="slidenum">
              <a:rPr lang="it-IT" smtClean="0"/>
              <a:t>13</a:t>
            </a:fld>
            <a:endParaRPr lang="it-IT"/>
          </a:p>
        </p:txBody>
      </p:sp>
    </p:spTree>
    <p:extLst>
      <p:ext uri="{BB962C8B-B14F-4D97-AF65-F5344CB8AC3E}">
        <p14:creationId xmlns:p14="http://schemas.microsoft.com/office/powerpoint/2010/main" val="121171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74B210-9A46-4636-9AC2-E36378BE1785}"/>
              </a:ext>
            </a:extLst>
          </p:cNvPr>
          <p:cNvSpPr>
            <a:spLocks noGrp="1"/>
          </p:cNvSpPr>
          <p:nvPr>
            <p:ph type="title"/>
          </p:nvPr>
        </p:nvSpPr>
        <p:spPr/>
        <p:txBody>
          <a:bodyPr/>
          <a:lstStyle/>
          <a:p>
            <a:r>
              <a:rPr lang="it-IT" dirty="0"/>
              <a:t>Però…</a:t>
            </a:r>
          </a:p>
        </p:txBody>
      </p:sp>
      <p:sp>
        <p:nvSpPr>
          <p:cNvPr id="3" name="Segnaposto contenuto 2">
            <a:extLst>
              <a:ext uri="{FF2B5EF4-FFF2-40B4-BE49-F238E27FC236}">
                <a16:creationId xmlns:a16="http://schemas.microsoft.com/office/drawing/2014/main" id="{9544257D-11C8-4F9E-B163-5996A04FDCEA}"/>
              </a:ext>
            </a:extLst>
          </p:cNvPr>
          <p:cNvSpPr>
            <a:spLocks noGrp="1"/>
          </p:cNvSpPr>
          <p:nvPr>
            <p:ph idx="1"/>
          </p:nvPr>
        </p:nvSpPr>
        <p:spPr/>
        <p:txBody>
          <a:bodyPr>
            <a:normAutofit fontScale="77500" lnSpcReduction="20000"/>
          </a:bodyPr>
          <a:lstStyle/>
          <a:p>
            <a:r>
              <a:rPr lang="it-IT" dirty="0"/>
              <a:t>i prezzi e i salari spesso sono rigidi nell’UME: </a:t>
            </a:r>
          </a:p>
          <a:p>
            <a:r>
              <a:rPr lang="it-IT" dirty="0"/>
              <a:t>Una possibile alternativa è la </a:t>
            </a:r>
            <a:r>
              <a:rPr lang="it-IT" u="sng" dirty="0"/>
              <a:t>mobilità del lavoro </a:t>
            </a:r>
            <a:r>
              <a:rPr lang="it-IT" dirty="0"/>
              <a:t>tra paesi (da B a </a:t>
            </a:r>
            <a:r>
              <a:rPr lang="it-IT" dirty="0" err="1"/>
              <a:t>A</a:t>
            </a:r>
            <a:r>
              <a:rPr lang="it-IT" dirty="0"/>
              <a:t>) … ma </a:t>
            </a:r>
          </a:p>
          <a:p>
            <a:r>
              <a:rPr lang="it-IT" dirty="0"/>
              <a:t>la mobilità del lavoro in Europa è relativamente bassa </a:t>
            </a:r>
            <a:r>
              <a:rPr lang="it-IT" b="1" dirty="0"/>
              <a:t>fra i paesi e anche all’interno dei paesi</a:t>
            </a:r>
          </a:p>
          <a:p>
            <a:r>
              <a:rPr lang="it-IT" dirty="0"/>
              <a:t>Una bassa mobilità del lavoro implica che </a:t>
            </a:r>
            <a:r>
              <a:rPr lang="it-IT" dirty="0">
                <a:solidFill>
                  <a:srgbClr val="FF0000"/>
                </a:solidFill>
              </a:rPr>
              <a:t>la disoccupazione sostiene in gran parte il peso dell’aggiustamento dopo gli </a:t>
            </a:r>
            <a:r>
              <a:rPr lang="it-IT" i="1" dirty="0">
                <a:solidFill>
                  <a:srgbClr val="FF0000"/>
                </a:solidFill>
              </a:rPr>
              <a:t>shock</a:t>
            </a:r>
          </a:p>
          <a:p>
            <a:r>
              <a:rPr lang="it-IT" dirty="0"/>
              <a:t>Un’alternativa è </a:t>
            </a:r>
            <a:r>
              <a:rPr lang="it-IT" dirty="0">
                <a:solidFill>
                  <a:srgbClr val="FF0000"/>
                </a:solidFill>
              </a:rPr>
              <a:t>l’inflazione</a:t>
            </a:r>
            <a:r>
              <a:rPr lang="it-IT" dirty="0"/>
              <a:t> in A, che avrebbe lo stesso effetto della deflazione in B.</a:t>
            </a:r>
          </a:p>
          <a:p>
            <a:r>
              <a:rPr lang="it-IT" dirty="0"/>
              <a:t>Se in A le autorità di politica economica contrastano l’inflazione (con politiche fiscali restrittive), tutto l’aggiustamento rimane a carico di B.</a:t>
            </a:r>
          </a:p>
          <a:p>
            <a:r>
              <a:rPr lang="it-IT" dirty="0"/>
              <a:t>Se anche in B si cerca di evitare il costo della deflazione (determinato eventualmente dalla BCE…) </a:t>
            </a:r>
          </a:p>
          <a:p>
            <a:r>
              <a:rPr lang="it-IT" dirty="0"/>
              <a:t>permane lo squilibrio esterno (</a:t>
            </a:r>
            <a:r>
              <a:rPr lang="it-IT" dirty="0">
                <a:solidFill>
                  <a:srgbClr val="0070C0"/>
                </a:solidFill>
              </a:rPr>
              <a:t>avanzo commerciale in A </a:t>
            </a:r>
            <a:r>
              <a:rPr lang="it-IT" dirty="0"/>
              <a:t>e </a:t>
            </a:r>
            <a:r>
              <a:rPr lang="it-IT" dirty="0">
                <a:solidFill>
                  <a:srgbClr val="FF0000"/>
                </a:solidFill>
              </a:rPr>
              <a:t>disavanzo commerciale in B</a:t>
            </a:r>
            <a:r>
              <a:rPr lang="it-IT" dirty="0"/>
              <a:t>)</a:t>
            </a:r>
            <a:endParaRPr lang="it-IT" dirty="0">
              <a:solidFill>
                <a:srgbClr val="FF0000"/>
              </a:solidFill>
            </a:endParaRPr>
          </a:p>
        </p:txBody>
      </p:sp>
      <p:sp>
        <p:nvSpPr>
          <p:cNvPr id="4" name="Segnaposto numero diapositiva 3">
            <a:extLst>
              <a:ext uri="{FF2B5EF4-FFF2-40B4-BE49-F238E27FC236}">
                <a16:creationId xmlns:a16="http://schemas.microsoft.com/office/drawing/2014/main" id="{24151034-4533-4A0C-BB73-84454932369F}"/>
              </a:ext>
            </a:extLst>
          </p:cNvPr>
          <p:cNvSpPr>
            <a:spLocks noGrp="1"/>
          </p:cNvSpPr>
          <p:nvPr>
            <p:ph type="sldNum" sz="quarter" idx="12"/>
          </p:nvPr>
        </p:nvSpPr>
        <p:spPr/>
        <p:txBody>
          <a:bodyPr/>
          <a:lstStyle/>
          <a:p>
            <a:fld id="{B1C81671-A876-4A43-8D42-04F88DB4036C}" type="slidenum">
              <a:rPr lang="it-IT" smtClean="0"/>
              <a:t>14</a:t>
            </a:fld>
            <a:endParaRPr lang="it-IT"/>
          </a:p>
        </p:txBody>
      </p:sp>
    </p:spTree>
    <p:extLst>
      <p:ext uri="{BB962C8B-B14F-4D97-AF65-F5344CB8AC3E}">
        <p14:creationId xmlns:p14="http://schemas.microsoft.com/office/powerpoint/2010/main" val="413612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6AD707-1071-45DD-B3E8-790AF2C8CC70}"/>
              </a:ext>
            </a:extLst>
          </p:cNvPr>
          <p:cNvPicPr>
            <a:picLocks noChangeAspect="1"/>
          </p:cNvPicPr>
          <p:nvPr/>
        </p:nvPicPr>
        <p:blipFill>
          <a:blip r:embed="rId2"/>
          <a:stretch>
            <a:fillRect/>
          </a:stretch>
        </p:blipFill>
        <p:spPr>
          <a:xfrm>
            <a:off x="6315168" y="885120"/>
            <a:ext cx="5323068" cy="3016545"/>
          </a:xfrm>
          <a:prstGeom prst="rect">
            <a:avLst/>
          </a:prstGeom>
        </p:spPr>
      </p:pic>
      <p:sp>
        <p:nvSpPr>
          <p:cNvPr id="5" name="Titolo 4">
            <a:extLst>
              <a:ext uri="{FF2B5EF4-FFF2-40B4-BE49-F238E27FC236}">
                <a16:creationId xmlns:a16="http://schemas.microsoft.com/office/drawing/2014/main" id="{1CF709E1-BED4-4643-B22F-A5294785EA84}"/>
              </a:ext>
            </a:extLst>
          </p:cNvPr>
          <p:cNvSpPr>
            <a:spLocks noGrp="1"/>
          </p:cNvSpPr>
          <p:nvPr>
            <p:ph type="title"/>
          </p:nvPr>
        </p:nvSpPr>
        <p:spPr>
          <a:xfrm>
            <a:off x="515267" y="228454"/>
            <a:ext cx="11161466" cy="638683"/>
          </a:xfrm>
        </p:spPr>
        <p:txBody>
          <a:bodyPr>
            <a:normAutofit fontScale="90000"/>
          </a:bodyPr>
          <a:lstStyle/>
          <a:p>
            <a:r>
              <a:rPr lang="it-IT" sz="2400" dirty="0"/>
              <a:t>Cosa ci dicono i dati su inflazione e disoccupazione durante i due ultimi shock sistemici per l’UEM? </a:t>
            </a:r>
          </a:p>
        </p:txBody>
      </p:sp>
      <p:pic>
        <p:nvPicPr>
          <p:cNvPr id="6" name="Immagine 5">
            <a:extLst>
              <a:ext uri="{FF2B5EF4-FFF2-40B4-BE49-F238E27FC236}">
                <a16:creationId xmlns:a16="http://schemas.microsoft.com/office/drawing/2014/main" id="{2A023276-5A13-4038-87CB-7E6602B025D5}"/>
              </a:ext>
            </a:extLst>
          </p:cNvPr>
          <p:cNvPicPr>
            <a:picLocks noChangeAspect="1"/>
          </p:cNvPicPr>
          <p:nvPr/>
        </p:nvPicPr>
        <p:blipFill>
          <a:blip r:embed="rId3"/>
          <a:stretch>
            <a:fillRect/>
          </a:stretch>
        </p:blipFill>
        <p:spPr>
          <a:xfrm>
            <a:off x="1128761" y="880962"/>
            <a:ext cx="5117812" cy="3113024"/>
          </a:xfrm>
          <a:prstGeom prst="rect">
            <a:avLst/>
          </a:prstGeom>
        </p:spPr>
      </p:pic>
      <p:pic>
        <p:nvPicPr>
          <p:cNvPr id="9" name="Immagine 8">
            <a:extLst>
              <a:ext uri="{FF2B5EF4-FFF2-40B4-BE49-F238E27FC236}">
                <a16:creationId xmlns:a16="http://schemas.microsoft.com/office/drawing/2014/main" id="{067DC708-8D9E-421A-A029-8DEFD23C9859}"/>
              </a:ext>
            </a:extLst>
          </p:cNvPr>
          <p:cNvPicPr>
            <a:picLocks noChangeAspect="1"/>
          </p:cNvPicPr>
          <p:nvPr/>
        </p:nvPicPr>
        <p:blipFill>
          <a:blip r:embed="rId4"/>
          <a:stretch>
            <a:fillRect/>
          </a:stretch>
        </p:blipFill>
        <p:spPr>
          <a:xfrm>
            <a:off x="3687667" y="3917135"/>
            <a:ext cx="4670205" cy="3001091"/>
          </a:xfrm>
          <a:prstGeom prst="rect">
            <a:avLst/>
          </a:prstGeom>
        </p:spPr>
      </p:pic>
      <p:sp>
        <p:nvSpPr>
          <p:cNvPr id="10" name="Ovale 9">
            <a:extLst>
              <a:ext uri="{FF2B5EF4-FFF2-40B4-BE49-F238E27FC236}">
                <a16:creationId xmlns:a16="http://schemas.microsoft.com/office/drawing/2014/main" id="{F18B5878-DA5C-49A6-A8D2-4E7A4909370B}"/>
              </a:ext>
            </a:extLst>
          </p:cNvPr>
          <p:cNvSpPr/>
          <p:nvPr/>
        </p:nvSpPr>
        <p:spPr>
          <a:xfrm>
            <a:off x="4315968" y="1186688"/>
            <a:ext cx="1858103" cy="1873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CFFD816D-71AA-4FE5-941B-8C12589021AD}"/>
              </a:ext>
            </a:extLst>
          </p:cNvPr>
          <p:cNvSpPr txBox="1"/>
          <p:nvPr/>
        </p:nvSpPr>
        <p:spPr>
          <a:xfrm>
            <a:off x="40640" y="3985736"/>
            <a:ext cx="2036064" cy="1754326"/>
          </a:xfrm>
          <a:prstGeom prst="rect">
            <a:avLst/>
          </a:prstGeom>
          <a:noFill/>
        </p:spPr>
        <p:txBody>
          <a:bodyPr wrap="square" rtlCol="0">
            <a:spAutoFit/>
          </a:bodyPr>
          <a:lstStyle/>
          <a:p>
            <a:r>
              <a:rPr lang="it-IT" b="1" dirty="0"/>
              <a:t>Disoccupazione</a:t>
            </a:r>
            <a:r>
              <a:rPr lang="it-IT" b="1" dirty="0">
                <a:latin typeface="Cambria Math" panose="02040503050406030204" pitchFamily="18" charset="0"/>
                <a:ea typeface="Cambria Math" panose="02040503050406030204" pitchFamily="18" charset="0"/>
              </a:rPr>
              <a:t>⇑</a:t>
            </a:r>
          </a:p>
          <a:p>
            <a:r>
              <a:rPr lang="it-IT" u="sng" dirty="0">
                <a:solidFill>
                  <a:srgbClr val="00B050"/>
                </a:solidFill>
                <a:latin typeface="Cambria Math" panose="02040503050406030204" pitchFamily="18" charset="0"/>
                <a:ea typeface="Cambria Math" panose="02040503050406030204" pitchFamily="18" charset="0"/>
              </a:rPr>
              <a:t>Irlanda</a:t>
            </a:r>
          </a:p>
          <a:p>
            <a:r>
              <a:rPr lang="it-IT" dirty="0">
                <a:highlight>
                  <a:srgbClr val="00FFFF"/>
                </a:highlight>
                <a:latin typeface="Cambria Math" panose="02040503050406030204" pitchFamily="18" charset="0"/>
                <a:ea typeface="Cambria Math" panose="02040503050406030204" pitchFamily="18" charset="0"/>
              </a:rPr>
              <a:t>Spagna</a:t>
            </a:r>
          </a:p>
          <a:p>
            <a:r>
              <a:rPr lang="it-IT" dirty="0">
                <a:latin typeface="Cambria Math" panose="02040503050406030204" pitchFamily="18" charset="0"/>
                <a:ea typeface="Cambria Math" panose="02040503050406030204" pitchFamily="18" charset="0"/>
              </a:rPr>
              <a:t>Estonia</a:t>
            </a:r>
          </a:p>
          <a:p>
            <a:r>
              <a:rPr lang="it-IT" u="sng" dirty="0">
                <a:latin typeface="Cambria Math" panose="02040503050406030204" pitchFamily="18" charset="0"/>
                <a:ea typeface="Cambria Math" panose="02040503050406030204" pitchFamily="18" charset="0"/>
              </a:rPr>
              <a:t>Lituania</a:t>
            </a:r>
          </a:p>
          <a:p>
            <a:r>
              <a:rPr lang="it-IT" dirty="0">
                <a:latin typeface="Cambria Math" panose="02040503050406030204" pitchFamily="18" charset="0"/>
                <a:ea typeface="Cambria Math" panose="02040503050406030204" pitchFamily="18" charset="0"/>
              </a:rPr>
              <a:t>Lettonia</a:t>
            </a:r>
            <a:endParaRPr lang="it-IT" dirty="0"/>
          </a:p>
        </p:txBody>
      </p:sp>
      <p:sp>
        <p:nvSpPr>
          <p:cNvPr id="12" name="Ovale 11">
            <a:extLst>
              <a:ext uri="{FF2B5EF4-FFF2-40B4-BE49-F238E27FC236}">
                <a16:creationId xmlns:a16="http://schemas.microsoft.com/office/drawing/2014/main" id="{0E39B372-B5D0-4F35-9453-F5044395CB86}"/>
              </a:ext>
            </a:extLst>
          </p:cNvPr>
          <p:cNvSpPr/>
          <p:nvPr/>
        </p:nvSpPr>
        <p:spPr>
          <a:xfrm>
            <a:off x="3741893" y="4428386"/>
            <a:ext cx="1602267" cy="1873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516D0ADC-58CE-4631-80D4-D151BC7431E1}"/>
              </a:ext>
            </a:extLst>
          </p:cNvPr>
          <p:cNvSpPr/>
          <p:nvPr/>
        </p:nvSpPr>
        <p:spPr>
          <a:xfrm>
            <a:off x="7320245" y="4257698"/>
            <a:ext cx="1242603" cy="1873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46CD8EB4-BEE9-4969-9B43-133579B33CBC}"/>
              </a:ext>
            </a:extLst>
          </p:cNvPr>
          <p:cNvSpPr/>
          <p:nvPr/>
        </p:nvSpPr>
        <p:spPr>
          <a:xfrm>
            <a:off x="8691614" y="919899"/>
            <a:ext cx="2985120" cy="2056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59DC39A7-858E-4D03-81C9-B4C6C566E837}"/>
              </a:ext>
            </a:extLst>
          </p:cNvPr>
          <p:cNvSpPr txBox="1"/>
          <p:nvPr/>
        </p:nvSpPr>
        <p:spPr>
          <a:xfrm>
            <a:off x="1132194" y="4363259"/>
            <a:ext cx="2358028" cy="2308324"/>
          </a:xfrm>
          <a:prstGeom prst="rect">
            <a:avLst/>
          </a:prstGeom>
          <a:noFill/>
        </p:spPr>
        <p:txBody>
          <a:bodyPr wrap="square" rtlCol="0">
            <a:spAutoFit/>
          </a:bodyPr>
          <a:lstStyle/>
          <a:p>
            <a:r>
              <a:rPr lang="it-IT" b="1" dirty="0"/>
              <a:t>Inflazione</a:t>
            </a:r>
            <a:r>
              <a:rPr lang="it-IT" dirty="0"/>
              <a:t> </a:t>
            </a:r>
            <a:r>
              <a:rPr lang="it-IT" b="1" dirty="0">
                <a:latin typeface="Cambria Math" panose="02040503050406030204" pitchFamily="18" charset="0"/>
                <a:ea typeface="Cambria Math" panose="02040503050406030204" pitchFamily="18" charset="0"/>
              </a:rPr>
              <a:t>⇑ </a:t>
            </a:r>
          </a:p>
          <a:p>
            <a:r>
              <a:rPr lang="it-IT" b="1" dirty="0">
                <a:solidFill>
                  <a:srgbClr val="0070C0"/>
                </a:solidFill>
                <a:latin typeface="Cambria Math" panose="02040503050406030204" pitchFamily="18" charset="0"/>
                <a:ea typeface="Cambria Math" panose="02040503050406030204" pitchFamily="18" charset="0"/>
              </a:rPr>
              <a:t>meno della media</a:t>
            </a:r>
          </a:p>
          <a:p>
            <a:r>
              <a:rPr lang="it-IT" dirty="0">
                <a:highlight>
                  <a:srgbClr val="C0C0C0"/>
                </a:highlight>
                <a:latin typeface="Cambria Math" panose="02040503050406030204" pitchFamily="18" charset="0"/>
                <a:ea typeface="Cambria Math" panose="02040503050406030204" pitchFamily="18" charset="0"/>
              </a:rPr>
              <a:t>Irlanda</a:t>
            </a:r>
          </a:p>
          <a:p>
            <a:r>
              <a:rPr lang="it-IT" dirty="0">
                <a:latin typeface="Cambria Math" panose="02040503050406030204" pitchFamily="18" charset="0"/>
                <a:ea typeface="Cambria Math" panose="02040503050406030204" pitchFamily="18" charset="0"/>
              </a:rPr>
              <a:t>Portogallo </a:t>
            </a:r>
          </a:p>
          <a:p>
            <a:r>
              <a:rPr lang="it-IT" dirty="0">
                <a:highlight>
                  <a:srgbClr val="00FFFF"/>
                </a:highlight>
                <a:latin typeface="Cambria Math" panose="02040503050406030204" pitchFamily="18" charset="0"/>
                <a:ea typeface="Cambria Math" panose="02040503050406030204" pitchFamily="18" charset="0"/>
              </a:rPr>
              <a:t>Olanda</a:t>
            </a:r>
            <a:r>
              <a:rPr lang="it-IT" dirty="0">
                <a:latin typeface="Cambria Math" panose="02040503050406030204" pitchFamily="18" charset="0"/>
                <a:ea typeface="Cambria Math" panose="02040503050406030204" pitchFamily="18" charset="0"/>
              </a:rPr>
              <a:t> </a:t>
            </a:r>
          </a:p>
          <a:p>
            <a:r>
              <a:rPr lang="it-IT" dirty="0">
                <a:highlight>
                  <a:srgbClr val="00FFFF"/>
                </a:highlight>
                <a:latin typeface="Cambria Math" panose="02040503050406030204" pitchFamily="18" charset="0"/>
                <a:ea typeface="Cambria Math" panose="02040503050406030204" pitchFamily="18" charset="0"/>
              </a:rPr>
              <a:t>Germania</a:t>
            </a:r>
          </a:p>
          <a:p>
            <a:r>
              <a:rPr lang="it-IT" dirty="0"/>
              <a:t> </a:t>
            </a:r>
            <a:r>
              <a:rPr lang="it-IT" b="1" dirty="0">
                <a:solidFill>
                  <a:srgbClr val="0070C0"/>
                </a:solidFill>
              </a:rPr>
              <a:t>Più della media</a:t>
            </a:r>
          </a:p>
          <a:p>
            <a:r>
              <a:rPr lang="it-IT" dirty="0">
                <a:latin typeface="Cambria Math" panose="02040503050406030204" pitchFamily="18" charset="0"/>
                <a:ea typeface="Cambria Math" panose="02040503050406030204" pitchFamily="18" charset="0"/>
              </a:rPr>
              <a:t>Lettonia </a:t>
            </a:r>
            <a:r>
              <a:rPr lang="it-IT" u="sng" dirty="0">
                <a:latin typeface="Cambria Math" panose="02040503050406030204" pitchFamily="18" charset="0"/>
                <a:ea typeface="Cambria Math" panose="02040503050406030204" pitchFamily="18" charset="0"/>
              </a:rPr>
              <a:t>Lituania</a:t>
            </a:r>
          </a:p>
        </p:txBody>
      </p:sp>
      <p:sp>
        <p:nvSpPr>
          <p:cNvPr id="16" name="CasellaDiTesto 15">
            <a:extLst>
              <a:ext uri="{FF2B5EF4-FFF2-40B4-BE49-F238E27FC236}">
                <a16:creationId xmlns:a16="http://schemas.microsoft.com/office/drawing/2014/main" id="{CD5C27B4-AB2C-481B-9869-12BFFCD97D8F}"/>
              </a:ext>
            </a:extLst>
          </p:cNvPr>
          <p:cNvSpPr txBox="1"/>
          <p:nvPr/>
        </p:nvSpPr>
        <p:spPr>
          <a:xfrm>
            <a:off x="9111488" y="4659453"/>
            <a:ext cx="2584704" cy="646331"/>
          </a:xfrm>
          <a:prstGeom prst="rect">
            <a:avLst/>
          </a:prstGeom>
          <a:noFill/>
        </p:spPr>
        <p:txBody>
          <a:bodyPr wrap="square" rtlCol="0">
            <a:spAutoFit/>
          </a:bodyPr>
          <a:lstStyle/>
          <a:p>
            <a:r>
              <a:rPr lang="it-IT" b="1" dirty="0"/>
              <a:t>Bilancia Commerciale</a:t>
            </a:r>
          </a:p>
          <a:p>
            <a:endParaRPr lang="it-IT" dirty="0"/>
          </a:p>
        </p:txBody>
      </p:sp>
      <p:sp>
        <p:nvSpPr>
          <p:cNvPr id="17" name="CasellaDiTesto 16">
            <a:extLst>
              <a:ext uri="{FF2B5EF4-FFF2-40B4-BE49-F238E27FC236}">
                <a16:creationId xmlns:a16="http://schemas.microsoft.com/office/drawing/2014/main" id="{92056215-2754-4CFE-BAAC-88D9D8207340}"/>
              </a:ext>
            </a:extLst>
          </p:cNvPr>
          <p:cNvSpPr txBox="1"/>
          <p:nvPr/>
        </p:nvSpPr>
        <p:spPr>
          <a:xfrm>
            <a:off x="9054592" y="4982619"/>
            <a:ext cx="1308608" cy="1477328"/>
          </a:xfrm>
          <a:prstGeom prst="rect">
            <a:avLst/>
          </a:prstGeom>
          <a:noFill/>
        </p:spPr>
        <p:txBody>
          <a:bodyPr wrap="square" rtlCol="0">
            <a:spAutoFit/>
          </a:bodyPr>
          <a:lstStyle/>
          <a:p>
            <a:r>
              <a:rPr lang="it-IT" b="1" dirty="0">
                <a:solidFill>
                  <a:srgbClr val="0070C0"/>
                </a:solidFill>
              </a:rPr>
              <a:t>Surplus</a:t>
            </a:r>
          </a:p>
          <a:p>
            <a:r>
              <a:rPr lang="it-IT" u="sng" dirty="0">
                <a:solidFill>
                  <a:srgbClr val="00B050"/>
                </a:solidFill>
              </a:rPr>
              <a:t>Irlanda</a:t>
            </a:r>
          </a:p>
          <a:p>
            <a:r>
              <a:rPr lang="it-IT" dirty="0"/>
              <a:t>Belgio</a:t>
            </a:r>
          </a:p>
          <a:p>
            <a:r>
              <a:rPr lang="it-IT" dirty="0"/>
              <a:t>Germania</a:t>
            </a:r>
          </a:p>
          <a:p>
            <a:r>
              <a:rPr lang="it-IT" dirty="0"/>
              <a:t>Olanda</a:t>
            </a:r>
          </a:p>
        </p:txBody>
      </p:sp>
      <p:sp>
        <p:nvSpPr>
          <p:cNvPr id="18" name="CasellaDiTesto 17">
            <a:extLst>
              <a:ext uri="{FF2B5EF4-FFF2-40B4-BE49-F238E27FC236}">
                <a16:creationId xmlns:a16="http://schemas.microsoft.com/office/drawing/2014/main" id="{50C8B396-68A5-4936-900A-298383FA7E42}"/>
              </a:ext>
            </a:extLst>
          </p:cNvPr>
          <p:cNvSpPr txBox="1"/>
          <p:nvPr/>
        </p:nvSpPr>
        <p:spPr>
          <a:xfrm>
            <a:off x="10538933" y="4982619"/>
            <a:ext cx="1511808" cy="1754326"/>
          </a:xfrm>
          <a:prstGeom prst="rect">
            <a:avLst/>
          </a:prstGeom>
          <a:noFill/>
        </p:spPr>
        <p:txBody>
          <a:bodyPr wrap="square" rtlCol="0">
            <a:spAutoFit/>
          </a:bodyPr>
          <a:lstStyle/>
          <a:p>
            <a:r>
              <a:rPr lang="it-IT" b="1" dirty="0">
                <a:solidFill>
                  <a:srgbClr val="FF0000"/>
                </a:solidFill>
              </a:rPr>
              <a:t>Deficit</a:t>
            </a:r>
          </a:p>
          <a:p>
            <a:r>
              <a:rPr lang="it-IT" dirty="0">
                <a:highlight>
                  <a:srgbClr val="C0C0C0"/>
                </a:highlight>
              </a:rPr>
              <a:t>Francia</a:t>
            </a:r>
          </a:p>
          <a:p>
            <a:r>
              <a:rPr lang="it-IT" dirty="0">
                <a:highlight>
                  <a:srgbClr val="00FFFF"/>
                </a:highlight>
              </a:rPr>
              <a:t>Spagna</a:t>
            </a:r>
          </a:p>
          <a:p>
            <a:r>
              <a:rPr lang="it-IT" dirty="0">
                <a:highlight>
                  <a:srgbClr val="C0C0C0"/>
                </a:highlight>
              </a:rPr>
              <a:t>Grecia</a:t>
            </a:r>
          </a:p>
          <a:p>
            <a:r>
              <a:rPr lang="it-IT" dirty="0"/>
              <a:t>Portogallo</a:t>
            </a:r>
          </a:p>
          <a:p>
            <a:r>
              <a:rPr lang="it-IT" dirty="0">
                <a:highlight>
                  <a:srgbClr val="C0C0C0"/>
                </a:highlight>
              </a:rPr>
              <a:t>Austria</a:t>
            </a:r>
          </a:p>
        </p:txBody>
      </p:sp>
      <p:sp>
        <p:nvSpPr>
          <p:cNvPr id="19" name="CasellaDiTesto 18">
            <a:extLst>
              <a:ext uri="{FF2B5EF4-FFF2-40B4-BE49-F238E27FC236}">
                <a16:creationId xmlns:a16="http://schemas.microsoft.com/office/drawing/2014/main" id="{CF79B2F5-5F2E-41E5-BF3F-2C49D435B984}"/>
              </a:ext>
            </a:extLst>
          </p:cNvPr>
          <p:cNvSpPr txBox="1"/>
          <p:nvPr/>
        </p:nvSpPr>
        <p:spPr>
          <a:xfrm>
            <a:off x="4494253" y="4748035"/>
            <a:ext cx="1271374" cy="369332"/>
          </a:xfrm>
          <a:prstGeom prst="rect">
            <a:avLst/>
          </a:prstGeom>
          <a:noFill/>
        </p:spPr>
        <p:txBody>
          <a:bodyPr wrap="none" rtlCol="0">
            <a:spAutoFit/>
          </a:bodyPr>
          <a:lstStyle/>
          <a:p>
            <a:r>
              <a:rPr lang="it-IT" dirty="0">
                <a:solidFill>
                  <a:srgbClr val="FF0000"/>
                </a:solidFill>
              </a:rPr>
              <a:t>Paesi tipo B</a:t>
            </a:r>
          </a:p>
        </p:txBody>
      </p:sp>
      <p:sp>
        <p:nvSpPr>
          <p:cNvPr id="20" name="CasellaDiTesto 19">
            <a:extLst>
              <a:ext uri="{FF2B5EF4-FFF2-40B4-BE49-F238E27FC236}">
                <a16:creationId xmlns:a16="http://schemas.microsoft.com/office/drawing/2014/main" id="{5C1D8C13-354F-45CD-8BDD-25247C6BF533}"/>
              </a:ext>
            </a:extLst>
          </p:cNvPr>
          <p:cNvSpPr txBox="1"/>
          <p:nvPr/>
        </p:nvSpPr>
        <p:spPr>
          <a:xfrm>
            <a:off x="7817733" y="4240301"/>
            <a:ext cx="1271374" cy="369332"/>
          </a:xfrm>
          <a:prstGeom prst="rect">
            <a:avLst/>
          </a:prstGeom>
          <a:noFill/>
        </p:spPr>
        <p:txBody>
          <a:bodyPr wrap="none" rtlCol="0">
            <a:spAutoFit/>
          </a:bodyPr>
          <a:lstStyle/>
          <a:p>
            <a:r>
              <a:rPr lang="it-IT" dirty="0">
                <a:solidFill>
                  <a:srgbClr val="0070C0"/>
                </a:solidFill>
              </a:rPr>
              <a:t>Paesi tipo A</a:t>
            </a:r>
          </a:p>
        </p:txBody>
      </p:sp>
      <p:cxnSp>
        <p:nvCxnSpPr>
          <p:cNvPr id="22" name="Connettore diritto 21">
            <a:extLst>
              <a:ext uri="{FF2B5EF4-FFF2-40B4-BE49-F238E27FC236}">
                <a16:creationId xmlns:a16="http://schemas.microsoft.com/office/drawing/2014/main" id="{6DF5B55F-7D2A-44BA-A015-6726D7ABB71A}"/>
              </a:ext>
            </a:extLst>
          </p:cNvPr>
          <p:cNvCxnSpPr>
            <a:cxnSpLocks/>
          </p:cNvCxnSpPr>
          <p:nvPr/>
        </p:nvCxnSpPr>
        <p:spPr>
          <a:xfrm>
            <a:off x="6438875" y="2700890"/>
            <a:ext cx="50756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49B5AFDE-1294-4F92-80DC-F0984084319B}"/>
              </a:ext>
            </a:extLst>
          </p:cNvPr>
          <p:cNvSpPr txBox="1"/>
          <p:nvPr/>
        </p:nvSpPr>
        <p:spPr>
          <a:xfrm>
            <a:off x="11577177" y="1716855"/>
            <a:ext cx="612648" cy="523220"/>
          </a:xfrm>
          <a:prstGeom prst="rect">
            <a:avLst/>
          </a:prstGeom>
          <a:noFill/>
          <a:ln>
            <a:solidFill>
              <a:srgbClr val="FF0000"/>
            </a:solidFill>
          </a:ln>
        </p:spPr>
        <p:txBody>
          <a:bodyPr wrap="square" rtlCol="0">
            <a:spAutoFit/>
          </a:bodyPr>
          <a:lstStyle/>
          <a:p>
            <a:r>
              <a:rPr lang="it-IT" sz="1400" dirty="0">
                <a:solidFill>
                  <a:srgbClr val="FF0000"/>
                </a:solidFill>
              </a:rPr>
              <a:t>EA19: 4,7%</a:t>
            </a:r>
          </a:p>
        </p:txBody>
      </p:sp>
      <p:cxnSp>
        <p:nvCxnSpPr>
          <p:cNvPr id="26" name="Connettore diritto 25">
            <a:extLst>
              <a:ext uri="{FF2B5EF4-FFF2-40B4-BE49-F238E27FC236}">
                <a16:creationId xmlns:a16="http://schemas.microsoft.com/office/drawing/2014/main" id="{A9C18511-AC3F-489D-95E6-9C50113E7D39}"/>
              </a:ext>
            </a:extLst>
          </p:cNvPr>
          <p:cNvCxnSpPr>
            <a:cxnSpLocks/>
          </p:cNvCxnSpPr>
          <p:nvPr/>
        </p:nvCxnSpPr>
        <p:spPr>
          <a:xfrm>
            <a:off x="1035102" y="2142586"/>
            <a:ext cx="51178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D536F595-6566-4B35-B81C-E8708E7113CA}"/>
              </a:ext>
            </a:extLst>
          </p:cNvPr>
          <p:cNvSpPr txBox="1"/>
          <p:nvPr/>
        </p:nvSpPr>
        <p:spPr>
          <a:xfrm>
            <a:off x="144630" y="1978465"/>
            <a:ext cx="818667" cy="523220"/>
          </a:xfrm>
          <a:prstGeom prst="rect">
            <a:avLst/>
          </a:prstGeom>
          <a:noFill/>
          <a:ln>
            <a:solidFill>
              <a:srgbClr val="FF0000"/>
            </a:solidFill>
          </a:ln>
        </p:spPr>
        <p:txBody>
          <a:bodyPr wrap="square" rtlCol="0">
            <a:spAutoFit/>
          </a:bodyPr>
          <a:lstStyle/>
          <a:p>
            <a:r>
              <a:rPr lang="it-IT" sz="1400" dirty="0">
                <a:solidFill>
                  <a:srgbClr val="FF0000"/>
                </a:solidFill>
              </a:rPr>
              <a:t>EA19: 8,7%</a:t>
            </a:r>
          </a:p>
        </p:txBody>
      </p:sp>
      <p:sp>
        <p:nvSpPr>
          <p:cNvPr id="30" name="Segnaposto numero diapositiva 29">
            <a:extLst>
              <a:ext uri="{FF2B5EF4-FFF2-40B4-BE49-F238E27FC236}">
                <a16:creationId xmlns:a16="http://schemas.microsoft.com/office/drawing/2014/main" id="{6696E781-06C2-4D05-B690-D41F8B326A56}"/>
              </a:ext>
            </a:extLst>
          </p:cNvPr>
          <p:cNvSpPr>
            <a:spLocks noGrp="1"/>
          </p:cNvSpPr>
          <p:nvPr>
            <p:ph type="sldNum" sz="quarter" idx="12"/>
          </p:nvPr>
        </p:nvSpPr>
        <p:spPr/>
        <p:txBody>
          <a:bodyPr/>
          <a:lstStyle/>
          <a:p>
            <a:fld id="{B1C81671-A876-4A43-8D42-04F88DB4036C}" type="slidenum">
              <a:rPr lang="it-IT" smtClean="0"/>
              <a:t>15</a:t>
            </a:fld>
            <a:endParaRPr lang="it-IT" dirty="0"/>
          </a:p>
        </p:txBody>
      </p:sp>
    </p:spTree>
    <p:extLst>
      <p:ext uri="{BB962C8B-B14F-4D97-AF65-F5344CB8AC3E}">
        <p14:creationId xmlns:p14="http://schemas.microsoft.com/office/powerpoint/2010/main" val="397157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023A5-D2A7-4E4A-A442-F6A8E5B46943}"/>
              </a:ext>
            </a:extLst>
          </p:cNvPr>
          <p:cNvSpPr>
            <a:spLocks noGrp="1"/>
          </p:cNvSpPr>
          <p:nvPr>
            <p:ph type="title"/>
          </p:nvPr>
        </p:nvSpPr>
        <p:spPr/>
        <p:txBody>
          <a:bodyPr/>
          <a:lstStyle/>
          <a:p>
            <a:r>
              <a:rPr lang="it-IT" dirty="0"/>
              <a:t>E la variazione salariale…</a:t>
            </a:r>
          </a:p>
        </p:txBody>
      </p:sp>
      <p:pic>
        <p:nvPicPr>
          <p:cNvPr id="4" name="Immagine 3">
            <a:extLst>
              <a:ext uri="{FF2B5EF4-FFF2-40B4-BE49-F238E27FC236}">
                <a16:creationId xmlns:a16="http://schemas.microsoft.com/office/drawing/2014/main" id="{00C0B289-2345-4D61-9ADA-51B22ABFA549}"/>
              </a:ext>
            </a:extLst>
          </p:cNvPr>
          <p:cNvPicPr>
            <a:picLocks noChangeAspect="1"/>
          </p:cNvPicPr>
          <p:nvPr/>
        </p:nvPicPr>
        <p:blipFill>
          <a:blip r:embed="rId2"/>
          <a:stretch>
            <a:fillRect/>
          </a:stretch>
        </p:blipFill>
        <p:spPr>
          <a:xfrm>
            <a:off x="365761" y="1606335"/>
            <a:ext cx="5230821" cy="2853175"/>
          </a:xfrm>
          <a:prstGeom prst="rect">
            <a:avLst/>
          </a:prstGeom>
        </p:spPr>
      </p:pic>
      <p:sp>
        <p:nvSpPr>
          <p:cNvPr id="5" name="CasellaDiTesto 4">
            <a:extLst>
              <a:ext uri="{FF2B5EF4-FFF2-40B4-BE49-F238E27FC236}">
                <a16:creationId xmlns:a16="http://schemas.microsoft.com/office/drawing/2014/main" id="{E26A8FF0-3F01-4D8D-9853-D2CF51211C15}"/>
              </a:ext>
            </a:extLst>
          </p:cNvPr>
          <p:cNvSpPr txBox="1"/>
          <p:nvPr/>
        </p:nvSpPr>
        <p:spPr>
          <a:xfrm>
            <a:off x="6425249" y="1319060"/>
            <a:ext cx="5290806" cy="4801314"/>
          </a:xfrm>
          <a:prstGeom prst="rect">
            <a:avLst/>
          </a:prstGeom>
          <a:noFill/>
        </p:spPr>
        <p:txBody>
          <a:bodyPr wrap="square" rtlCol="0">
            <a:spAutoFit/>
          </a:bodyPr>
          <a:lstStyle/>
          <a:p>
            <a:r>
              <a:rPr lang="it-IT" dirty="0"/>
              <a:t>Se consideriamo lo shock del 2008-9, vediamo dai grafici precedenti che alcuni Paesi (indicati come Paesi tipo B) hanno registrato un </a:t>
            </a:r>
            <a:r>
              <a:rPr lang="it-IT" u="sng" dirty="0"/>
              <a:t>disavanzo commerciale </a:t>
            </a:r>
            <a:r>
              <a:rPr lang="it-IT" dirty="0"/>
              <a:t>(FR,</a:t>
            </a:r>
            <a:r>
              <a:rPr lang="it-IT" dirty="0">
                <a:solidFill>
                  <a:srgbClr val="FF0000"/>
                </a:solidFill>
              </a:rPr>
              <a:t>ES</a:t>
            </a:r>
            <a:r>
              <a:rPr lang="it-IT" dirty="0"/>
              <a:t>,</a:t>
            </a:r>
            <a:r>
              <a:rPr lang="it-IT" dirty="0">
                <a:solidFill>
                  <a:srgbClr val="FF0000"/>
                </a:solidFill>
              </a:rPr>
              <a:t>EL</a:t>
            </a:r>
            <a:r>
              <a:rPr lang="it-IT" dirty="0"/>
              <a:t>, </a:t>
            </a:r>
            <a:r>
              <a:rPr lang="it-IT" dirty="0">
                <a:solidFill>
                  <a:srgbClr val="FF0000"/>
                </a:solidFill>
              </a:rPr>
              <a:t>PT</a:t>
            </a:r>
            <a:r>
              <a:rPr lang="it-IT" dirty="0"/>
              <a:t>, AT), ma solo per alcuni i </a:t>
            </a:r>
            <a:r>
              <a:rPr lang="it-IT" u="sng" dirty="0"/>
              <a:t>salari</a:t>
            </a:r>
            <a:r>
              <a:rPr lang="it-IT" dirty="0"/>
              <a:t> sono effettivamente diminuiti: ES,EL, PT.</a:t>
            </a:r>
          </a:p>
          <a:p>
            <a:endParaRPr lang="it-IT" dirty="0"/>
          </a:p>
          <a:p>
            <a:r>
              <a:rPr lang="it-IT" dirty="0"/>
              <a:t>La variazione dei </a:t>
            </a:r>
            <a:r>
              <a:rPr lang="it-IT" u="sng" dirty="0"/>
              <a:t>prezzi</a:t>
            </a:r>
            <a:r>
              <a:rPr lang="it-IT" dirty="0"/>
              <a:t> è stata invece inferiore alla media: lo shock si è scaricato principalmente sul costo del lavoro, mentre la </a:t>
            </a:r>
            <a:r>
              <a:rPr lang="it-IT" u="sng" dirty="0"/>
              <a:t>disoccupazione è aumentata in tutti i paesi in deficit commerciale</a:t>
            </a:r>
            <a:r>
              <a:rPr lang="it-IT" dirty="0"/>
              <a:t>, ma solo la Spagna ha evidenziato tassi superiori alla media.</a:t>
            </a:r>
          </a:p>
          <a:p>
            <a:endParaRPr lang="it-IT" dirty="0"/>
          </a:p>
          <a:p>
            <a:r>
              <a:rPr lang="it-IT" dirty="0"/>
              <a:t>Tra i Paesi di tipo A, solo la Germania ha visto una diminuzione della disoccupazione e solo il Belgio un incremento sostanziale del costo del lavoro</a:t>
            </a:r>
          </a:p>
          <a:p>
            <a:endParaRPr lang="it-IT" dirty="0"/>
          </a:p>
          <a:p>
            <a:endParaRPr lang="it-IT" dirty="0"/>
          </a:p>
        </p:txBody>
      </p:sp>
      <p:sp>
        <p:nvSpPr>
          <p:cNvPr id="6" name="Freccia in giù 5">
            <a:extLst>
              <a:ext uri="{FF2B5EF4-FFF2-40B4-BE49-F238E27FC236}">
                <a16:creationId xmlns:a16="http://schemas.microsoft.com/office/drawing/2014/main" id="{4AC72F73-8609-4F50-9A8C-219C3162E257}"/>
              </a:ext>
            </a:extLst>
          </p:cNvPr>
          <p:cNvSpPr/>
          <p:nvPr/>
        </p:nvSpPr>
        <p:spPr>
          <a:xfrm>
            <a:off x="8723474" y="5593976"/>
            <a:ext cx="762815" cy="273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5E8CCBD7-54E2-4721-8EB3-8AA43B9B8095}"/>
              </a:ext>
            </a:extLst>
          </p:cNvPr>
          <p:cNvSpPr txBox="1"/>
          <p:nvPr/>
        </p:nvSpPr>
        <p:spPr>
          <a:xfrm>
            <a:off x="6425249" y="5975384"/>
            <a:ext cx="529080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a:t>Sono i fattori strutturali a spiegare la maggioranza delle variazioni, non spiegati dall’apertura comm.</a:t>
            </a:r>
          </a:p>
        </p:txBody>
      </p:sp>
      <p:graphicFrame>
        <p:nvGraphicFramePr>
          <p:cNvPr id="8" name="Tabella 7">
            <a:extLst>
              <a:ext uri="{FF2B5EF4-FFF2-40B4-BE49-F238E27FC236}">
                <a16:creationId xmlns:a16="http://schemas.microsoft.com/office/drawing/2014/main" id="{8A753118-B53F-41DC-8375-7023FCF72CEA}"/>
              </a:ext>
            </a:extLst>
          </p:cNvPr>
          <p:cNvGraphicFramePr>
            <a:graphicFrameLocks noGrp="1"/>
          </p:cNvGraphicFramePr>
          <p:nvPr>
            <p:extLst>
              <p:ext uri="{D42A27DB-BD31-4B8C-83A1-F6EECF244321}">
                <p14:modId xmlns:p14="http://schemas.microsoft.com/office/powerpoint/2010/main" val="3683758155"/>
              </p:ext>
            </p:extLst>
          </p:nvPr>
        </p:nvGraphicFramePr>
        <p:xfrm>
          <a:off x="475944" y="5476145"/>
          <a:ext cx="5558120" cy="452237"/>
        </p:xfrm>
        <a:graphic>
          <a:graphicData uri="http://schemas.openxmlformats.org/drawingml/2006/table">
            <a:tbl>
              <a:tblPr>
                <a:tableStyleId>{5C22544A-7EE6-4342-B048-85BDC9FD1C3A}</a:tableStyleId>
              </a:tblPr>
              <a:tblGrid>
                <a:gridCol w="639481">
                  <a:extLst>
                    <a:ext uri="{9D8B030D-6E8A-4147-A177-3AD203B41FA5}">
                      <a16:colId xmlns:a16="http://schemas.microsoft.com/office/drawing/2014/main" val="2757065917"/>
                    </a:ext>
                  </a:extLst>
                </a:gridCol>
                <a:gridCol w="472143">
                  <a:extLst>
                    <a:ext uri="{9D8B030D-6E8A-4147-A177-3AD203B41FA5}">
                      <a16:colId xmlns:a16="http://schemas.microsoft.com/office/drawing/2014/main" val="2981578237"/>
                    </a:ext>
                  </a:extLst>
                </a:gridCol>
                <a:gridCol w="555812">
                  <a:extLst>
                    <a:ext uri="{9D8B030D-6E8A-4147-A177-3AD203B41FA5}">
                      <a16:colId xmlns:a16="http://schemas.microsoft.com/office/drawing/2014/main" val="427142410"/>
                    </a:ext>
                  </a:extLst>
                </a:gridCol>
                <a:gridCol w="555812">
                  <a:extLst>
                    <a:ext uri="{9D8B030D-6E8A-4147-A177-3AD203B41FA5}">
                      <a16:colId xmlns:a16="http://schemas.microsoft.com/office/drawing/2014/main" val="1119758215"/>
                    </a:ext>
                  </a:extLst>
                </a:gridCol>
                <a:gridCol w="555812">
                  <a:extLst>
                    <a:ext uri="{9D8B030D-6E8A-4147-A177-3AD203B41FA5}">
                      <a16:colId xmlns:a16="http://schemas.microsoft.com/office/drawing/2014/main" val="1866949462"/>
                    </a:ext>
                  </a:extLst>
                </a:gridCol>
                <a:gridCol w="555812">
                  <a:extLst>
                    <a:ext uri="{9D8B030D-6E8A-4147-A177-3AD203B41FA5}">
                      <a16:colId xmlns:a16="http://schemas.microsoft.com/office/drawing/2014/main" val="1977375961"/>
                    </a:ext>
                  </a:extLst>
                </a:gridCol>
                <a:gridCol w="555812">
                  <a:extLst>
                    <a:ext uri="{9D8B030D-6E8A-4147-A177-3AD203B41FA5}">
                      <a16:colId xmlns:a16="http://schemas.microsoft.com/office/drawing/2014/main" val="3739279983"/>
                    </a:ext>
                  </a:extLst>
                </a:gridCol>
                <a:gridCol w="555812">
                  <a:extLst>
                    <a:ext uri="{9D8B030D-6E8A-4147-A177-3AD203B41FA5}">
                      <a16:colId xmlns:a16="http://schemas.microsoft.com/office/drawing/2014/main" val="1163638055"/>
                    </a:ext>
                  </a:extLst>
                </a:gridCol>
                <a:gridCol w="555812">
                  <a:extLst>
                    <a:ext uri="{9D8B030D-6E8A-4147-A177-3AD203B41FA5}">
                      <a16:colId xmlns:a16="http://schemas.microsoft.com/office/drawing/2014/main" val="3250321411"/>
                    </a:ext>
                  </a:extLst>
                </a:gridCol>
                <a:gridCol w="555812">
                  <a:extLst>
                    <a:ext uri="{9D8B030D-6E8A-4147-A177-3AD203B41FA5}">
                      <a16:colId xmlns:a16="http://schemas.microsoft.com/office/drawing/2014/main" val="678071250"/>
                    </a:ext>
                  </a:extLst>
                </a:gridCol>
              </a:tblGrid>
              <a:tr h="282260">
                <a:tc>
                  <a:txBody>
                    <a:bodyPr/>
                    <a:lstStyle/>
                    <a:p>
                      <a:pPr algn="l" fontAlgn="b"/>
                      <a:r>
                        <a:rPr lang="it-IT" sz="1100" u="none" strike="noStrike" dirty="0">
                          <a:effectLst/>
                        </a:rPr>
                        <a:t>Germania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Estonia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Irlanda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Grecia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Spagna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Francia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Italia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hlinkClick r:id="rId3"/>
                        </a:rPr>
                        <a:t>Cipro</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Lettonia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b="0" i="0" u="none" strike="noStrike" dirty="0">
                          <a:solidFill>
                            <a:srgbClr val="000000"/>
                          </a:solidFill>
                          <a:effectLst/>
                          <a:latin typeface="Calibri" panose="020F0502020204030204" pitchFamily="34" charset="0"/>
                        </a:rPr>
                        <a:t>Belgio</a:t>
                      </a:r>
                    </a:p>
                  </a:txBody>
                  <a:tcPr marL="2337" marR="2337" marT="2337" marB="0" anchor="b"/>
                </a:tc>
                <a:extLst>
                  <a:ext uri="{0D108BD9-81ED-4DB2-BD59-A6C34878D82A}">
                    <a16:rowId xmlns:a16="http://schemas.microsoft.com/office/drawing/2014/main" val="3261437458"/>
                  </a:ext>
                </a:extLst>
              </a:tr>
              <a:tr h="166889">
                <a:tc>
                  <a:txBody>
                    <a:bodyPr/>
                    <a:lstStyle/>
                    <a:p>
                      <a:pPr algn="l" fontAlgn="b"/>
                      <a:r>
                        <a:rPr lang="it-IT" sz="1100" u="none" strike="noStrike" dirty="0">
                          <a:effectLst/>
                        </a:rPr>
                        <a:t>DE</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EE</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IE</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EL</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ES</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FR</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IT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CY</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LV</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b="0" i="0" u="none" strike="noStrike" dirty="0">
                          <a:solidFill>
                            <a:srgbClr val="000000"/>
                          </a:solidFill>
                          <a:effectLst/>
                          <a:latin typeface="Calibri" panose="020F0502020204030204" pitchFamily="34" charset="0"/>
                        </a:rPr>
                        <a:t>BE</a:t>
                      </a:r>
                    </a:p>
                  </a:txBody>
                  <a:tcPr marL="2337" marR="2337" marT="2337" marB="0" anchor="b"/>
                </a:tc>
                <a:extLst>
                  <a:ext uri="{0D108BD9-81ED-4DB2-BD59-A6C34878D82A}">
                    <a16:rowId xmlns:a16="http://schemas.microsoft.com/office/drawing/2014/main" val="163054087"/>
                  </a:ext>
                </a:extLst>
              </a:tr>
            </a:tbl>
          </a:graphicData>
        </a:graphic>
      </p:graphicFrame>
      <p:sp>
        <p:nvSpPr>
          <p:cNvPr id="9" name="CasellaDiTesto 8">
            <a:extLst>
              <a:ext uri="{FF2B5EF4-FFF2-40B4-BE49-F238E27FC236}">
                <a16:creationId xmlns:a16="http://schemas.microsoft.com/office/drawing/2014/main" id="{C4021EDB-4301-4B61-B0D0-901BF240A9AF}"/>
              </a:ext>
            </a:extLst>
          </p:cNvPr>
          <p:cNvSpPr txBox="1"/>
          <p:nvPr/>
        </p:nvSpPr>
        <p:spPr>
          <a:xfrm>
            <a:off x="365762" y="5081768"/>
            <a:ext cx="5467818" cy="369332"/>
          </a:xfrm>
          <a:prstGeom prst="rect">
            <a:avLst/>
          </a:prstGeom>
          <a:noFill/>
        </p:spPr>
        <p:txBody>
          <a:bodyPr wrap="square" rtlCol="0">
            <a:spAutoFit/>
          </a:bodyPr>
          <a:lstStyle/>
          <a:p>
            <a:r>
              <a:rPr lang="it-IT" i="1" dirty="0"/>
              <a:t>Paesi considerati e sigle relative (per slide precedente):</a:t>
            </a:r>
          </a:p>
        </p:txBody>
      </p:sp>
      <p:graphicFrame>
        <p:nvGraphicFramePr>
          <p:cNvPr id="10" name="Tabella 9">
            <a:extLst>
              <a:ext uri="{FF2B5EF4-FFF2-40B4-BE49-F238E27FC236}">
                <a16:creationId xmlns:a16="http://schemas.microsoft.com/office/drawing/2014/main" id="{A534A50F-84BB-41A4-9600-803492422DA8}"/>
              </a:ext>
            </a:extLst>
          </p:cNvPr>
          <p:cNvGraphicFramePr>
            <a:graphicFrameLocks noGrp="1"/>
          </p:cNvGraphicFramePr>
          <p:nvPr>
            <p:extLst>
              <p:ext uri="{D42A27DB-BD31-4B8C-83A1-F6EECF244321}">
                <p14:modId xmlns:p14="http://schemas.microsoft.com/office/powerpoint/2010/main" val="599063750"/>
              </p:ext>
            </p:extLst>
          </p:nvPr>
        </p:nvGraphicFramePr>
        <p:xfrm>
          <a:off x="435196" y="5975384"/>
          <a:ext cx="5331555" cy="507594"/>
        </p:xfrm>
        <a:graphic>
          <a:graphicData uri="http://schemas.openxmlformats.org/drawingml/2006/table">
            <a:tbl>
              <a:tblPr>
                <a:tableStyleId>{5C22544A-7EE6-4342-B048-85BDC9FD1C3A}</a:tableStyleId>
              </a:tblPr>
              <a:tblGrid>
                <a:gridCol w="523213">
                  <a:extLst>
                    <a:ext uri="{9D8B030D-6E8A-4147-A177-3AD203B41FA5}">
                      <a16:colId xmlns:a16="http://schemas.microsoft.com/office/drawing/2014/main" val="1119298902"/>
                    </a:ext>
                  </a:extLst>
                </a:gridCol>
                <a:gridCol w="797043">
                  <a:extLst>
                    <a:ext uri="{9D8B030D-6E8A-4147-A177-3AD203B41FA5}">
                      <a16:colId xmlns:a16="http://schemas.microsoft.com/office/drawing/2014/main" val="728326051"/>
                    </a:ext>
                  </a:extLst>
                </a:gridCol>
                <a:gridCol w="456929">
                  <a:extLst>
                    <a:ext uri="{9D8B030D-6E8A-4147-A177-3AD203B41FA5}">
                      <a16:colId xmlns:a16="http://schemas.microsoft.com/office/drawing/2014/main" val="2477641785"/>
                    </a:ext>
                  </a:extLst>
                </a:gridCol>
                <a:gridCol w="592395">
                  <a:extLst>
                    <a:ext uri="{9D8B030D-6E8A-4147-A177-3AD203B41FA5}">
                      <a16:colId xmlns:a16="http://schemas.microsoft.com/office/drawing/2014/main" val="235926213"/>
                    </a:ext>
                  </a:extLst>
                </a:gridCol>
                <a:gridCol w="592395">
                  <a:extLst>
                    <a:ext uri="{9D8B030D-6E8A-4147-A177-3AD203B41FA5}">
                      <a16:colId xmlns:a16="http://schemas.microsoft.com/office/drawing/2014/main" val="2030774236"/>
                    </a:ext>
                  </a:extLst>
                </a:gridCol>
                <a:gridCol w="592395">
                  <a:extLst>
                    <a:ext uri="{9D8B030D-6E8A-4147-A177-3AD203B41FA5}">
                      <a16:colId xmlns:a16="http://schemas.microsoft.com/office/drawing/2014/main" val="2390615789"/>
                    </a:ext>
                  </a:extLst>
                </a:gridCol>
                <a:gridCol w="592395">
                  <a:extLst>
                    <a:ext uri="{9D8B030D-6E8A-4147-A177-3AD203B41FA5}">
                      <a16:colId xmlns:a16="http://schemas.microsoft.com/office/drawing/2014/main" val="2711000057"/>
                    </a:ext>
                  </a:extLst>
                </a:gridCol>
                <a:gridCol w="592395">
                  <a:extLst>
                    <a:ext uri="{9D8B030D-6E8A-4147-A177-3AD203B41FA5}">
                      <a16:colId xmlns:a16="http://schemas.microsoft.com/office/drawing/2014/main" val="4254988437"/>
                    </a:ext>
                  </a:extLst>
                </a:gridCol>
                <a:gridCol w="592395">
                  <a:extLst>
                    <a:ext uri="{9D8B030D-6E8A-4147-A177-3AD203B41FA5}">
                      <a16:colId xmlns:a16="http://schemas.microsoft.com/office/drawing/2014/main" val="2468036787"/>
                    </a:ext>
                  </a:extLst>
                </a:gridCol>
              </a:tblGrid>
              <a:tr h="282260">
                <a:tc>
                  <a:txBody>
                    <a:bodyPr/>
                    <a:lstStyle/>
                    <a:p>
                      <a:pPr algn="l" fontAlgn="b"/>
                      <a:r>
                        <a:rPr lang="it-IT" sz="1100" u="none" strike="noStrike" dirty="0">
                          <a:effectLst/>
                        </a:rPr>
                        <a:t>Lituania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Lussemburgo</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hlinkClick r:id="rId3"/>
                        </a:rPr>
                        <a:t>Malta </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Paesi Bassi</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Austria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Portogallo</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Slovenia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Slovacchia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Finlandia</a:t>
                      </a:r>
                      <a:endParaRPr lang="it-IT" sz="1100" b="0" i="0" u="none" strike="noStrike" dirty="0">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3673298532"/>
                  </a:ext>
                </a:extLst>
              </a:tr>
              <a:tr h="166889">
                <a:tc>
                  <a:txBody>
                    <a:bodyPr/>
                    <a:lstStyle/>
                    <a:p>
                      <a:pPr algn="l" fontAlgn="b"/>
                      <a:r>
                        <a:rPr lang="it-IT" sz="1100" u="none" strike="noStrike">
                          <a:effectLst/>
                        </a:rPr>
                        <a:t>LT</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LU</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MT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NL</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AT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PT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SI</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SK</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FI</a:t>
                      </a:r>
                      <a:endParaRPr lang="it-IT" sz="1100" b="0" i="0" u="none" strike="noStrike" dirty="0">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3532406058"/>
                  </a:ext>
                </a:extLst>
              </a:tr>
            </a:tbl>
          </a:graphicData>
        </a:graphic>
      </p:graphicFrame>
      <p:sp>
        <p:nvSpPr>
          <p:cNvPr id="11" name="Segnaposto numero diapositiva 10">
            <a:extLst>
              <a:ext uri="{FF2B5EF4-FFF2-40B4-BE49-F238E27FC236}">
                <a16:creationId xmlns:a16="http://schemas.microsoft.com/office/drawing/2014/main" id="{E3AD932E-6D5A-4B32-A211-E9925AB46E2E}"/>
              </a:ext>
            </a:extLst>
          </p:cNvPr>
          <p:cNvSpPr>
            <a:spLocks noGrp="1"/>
          </p:cNvSpPr>
          <p:nvPr>
            <p:ph type="sldNum" sz="quarter" idx="12"/>
          </p:nvPr>
        </p:nvSpPr>
        <p:spPr/>
        <p:txBody>
          <a:bodyPr/>
          <a:lstStyle/>
          <a:p>
            <a:fld id="{B1C81671-A876-4A43-8D42-04F88DB4036C}" type="slidenum">
              <a:rPr lang="it-IT" smtClean="0"/>
              <a:t>16</a:t>
            </a:fld>
            <a:endParaRPr lang="it-IT"/>
          </a:p>
        </p:txBody>
      </p:sp>
    </p:spTree>
    <p:extLst>
      <p:ext uri="{BB962C8B-B14F-4D97-AF65-F5344CB8AC3E}">
        <p14:creationId xmlns:p14="http://schemas.microsoft.com/office/powerpoint/2010/main" val="166240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C0F70-40CD-4C25-8EC1-A4A7779654CD}"/>
              </a:ext>
            </a:extLst>
          </p:cNvPr>
          <p:cNvSpPr>
            <a:spLocks noGrp="1"/>
          </p:cNvSpPr>
          <p:nvPr>
            <p:ph type="title"/>
          </p:nvPr>
        </p:nvSpPr>
        <p:spPr>
          <a:xfrm>
            <a:off x="838200" y="174117"/>
            <a:ext cx="10515600" cy="736069"/>
          </a:xfrm>
        </p:spPr>
        <p:txBody>
          <a:bodyPr>
            <a:normAutofit/>
          </a:bodyPr>
          <a:lstStyle/>
          <a:p>
            <a:r>
              <a:rPr lang="it-IT" sz="2400" dirty="0"/>
              <a:t>E durante la seconda crisi 2019-20?</a:t>
            </a:r>
          </a:p>
        </p:txBody>
      </p:sp>
      <p:pic>
        <p:nvPicPr>
          <p:cNvPr id="3" name="Immagine 2">
            <a:extLst>
              <a:ext uri="{FF2B5EF4-FFF2-40B4-BE49-F238E27FC236}">
                <a16:creationId xmlns:a16="http://schemas.microsoft.com/office/drawing/2014/main" id="{78215035-2A3D-47E6-AF8F-84384627A947}"/>
              </a:ext>
            </a:extLst>
          </p:cNvPr>
          <p:cNvPicPr>
            <a:picLocks noChangeAspect="1"/>
          </p:cNvPicPr>
          <p:nvPr/>
        </p:nvPicPr>
        <p:blipFill>
          <a:blip r:embed="rId2"/>
          <a:stretch>
            <a:fillRect/>
          </a:stretch>
        </p:blipFill>
        <p:spPr>
          <a:xfrm>
            <a:off x="598173" y="731535"/>
            <a:ext cx="5371843" cy="2983099"/>
          </a:xfrm>
          <a:prstGeom prst="rect">
            <a:avLst/>
          </a:prstGeom>
        </p:spPr>
      </p:pic>
      <p:pic>
        <p:nvPicPr>
          <p:cNvPr id="4" name="Immagine 3">
            <a:extLst>
              <a:ext uri="{FF2B5EF4-FFF2-40B4-BE49-F238E27FC236}">
                <a16:creationId xmlns:a16="http://schemas.microsoft.com/office/drawing/2014/main" id="{51FA9733-D33B-43AE-8F38-EBD254E7C80D}"/>
              </a:ext>
            </a:extLst>
          </p:cNvPr>
          <p:cNvPicPr>
            <a:picLocks noChangeAspect="1"/>
          </p:cNvPicPr>
          <p:nvPr/>
        </p:nvPicPr>
        <p:blipFill>
          <a:blip r:embed="rId3"/>
          <a:stretch>
            <a:fillRect/>
          </a:stretch>
        </p:blipFill>
        <p:spPr>
          <a:xfrm>
            <a:off x="6420354" y="312943"/>
            <a:ext cx="5295647" cy="3306216"/>
          </a:xfrm>
          <a:prstGeom prst="rect">
            <a:avLst/>
          </a:prstGeom>
        </p:spPr>
      </p:pic>
      <p:pic>
        <p:nvPicPr>
          <p:cNvPr id="5" name="Immagine 4">
            <a:extLst>
              <a:ext uri="{FF2B5EF4-FFF2-40B4-BE49-F238E27FC236}">
                <a16:creationId xmlns:a16="http://schemas.microsoft.com/office/drawing/2014/main" id="{C164AF7E-7A16-4E95-A813-C2F0F5A5137D}"/>
              </a:ext>
            </a:extLst>
          </p:cNvPr>
          <p:cNvPicPr>
            <a:picLocks noChangeAspect="1"/>
          </p:cNvPicPr>
          <p:nvPr/>
        </p:nvPicPr>
        <p:blipFill>
          <a:blip r:embed="rId4"/>
          <a:stretch>
            <a:fillRect/>
          </a:stretch>
        </p:blipFill>
        <p:spPr>
          <a:xfrm>
            <a:off x="3717171" y="3714634"/>
            <a:ext cx="5264269" cy="3176426"/>
          </a:xfrm>
          <a:prstGeom prst="rect">
            <a:avLst/>
          </a:prstGeom>
        </p:spPr>
      </p:pic>
      <p:sp>
        <p:nvSpPr>
          <p:cNvPr id="6" name="CasellaDiTesto 5">
            <a:extLst>
              <a:ext uri="{FF2B5EF4-FFF2-40B4-BE49-F238E27FC236}">
                <a16:creationId xmlns:a16="http://schemas.microsoft.com/office/drawing/2014/main" id="{14C37002-8669-404B-B8A9-38C446296111}"/>
              </a:ext>
            </a:extLst>
          </p:cNvPr>
          <p:cNvSpPr txBox="1"/>
          <p:nvPr/>
        </p:nvSpPr>
        <p:spPr>
          <a:xfrm>
            <a:off x="49138" y="3966955"/>
            <a:ext cx="2036064" cy="2031325"/>
          </a:xfrm>
          <a:prstGeom prst="rect">
            <a:avLst/>
          </a:prstGeom>
          <a:noFill/>
        </p:spPr>
        <p:txBody>
          <a:bodyPr wrap="square" rtlCol="0">
            <a:spAutoFit/>
          </a:bodyPr>
          <a:lstStyle/>
          <a:p>
            <a:r>
              <a:rPr lang="it-IT" b="1" dirty="0"/>
              <a:t>Disoccupazione</a:t>
            </a:r>
            <a:r>
              <a:rPr lang="it-IT" b="1" dirty="0">
                <a:latin typeface="Cambria Math" panose="02040503050406030204" pitchFamily="18" charset="0"/>
                <a:ea typeface="Cambria Math" panose="02040503050406030204" pitchFamily="18" charset="0"/>
              </a:rPr>
              <a:t>⇑</a:t>
            </a:r>
          </a:p>
          <a:p>
            <a:r>
              <a:rPr lang="it-IT" dirty="0">
                <a:highlight>
                  <a:srgbClr val="00FFFF"/>
                </a:highlight>
                <a:latin typeface="Cambria Math" panose="02040503050406030204" pitchFamily="18" charset="0"/>
                <a:ea typeface="Cambria Math" panose="02040503050406030204" pitchFamily="18" charset="0"/>
              </a:rPr>
              <a:t>Irlanda</a:t>
            </a:r>
          </a:p>
          <a:p>
            <a:r>
              <a:rPr lang="it-IT" dirty="0">
                <a:highlight>
                  <a:srgbClr val="00FFFF"/>
                </a:highlight>
                <a:latin typeface="Cambria Math" panose="02040503050406030204" pitchFamily="18" charset="0"/>
                <a:ea typeface="Cambria Math" panose="02040503050406030204" pitchFamily="18" charset="0"/>
              </a:rPr>
              <a:t>Austria+</a:t>
            </a:r>
          </a:p>
          <a:p>
            <a:r>
              <a:rPr lang="it-IT" dirty="0">
                <a:latin typeface="Cambria Math" panose="02040503050406030204" pitchFamily="18" charset="0"/>
                <a:ea typeface="Cambria Math" panose="02040503050406030204" pitchFamily="18" charset="0"/>
              </a:rPr>
              <a:t>Estonia</a:t>
            </a:r>
          </a:p>
          <a:p>
            <a:r>
              <a:rPr lang="it-IT" dirty="0">
                <a:highlight>
                  <a:srgbClr val="00FFFF"/>
                </a:highlight>
                <a:latin typeface="Cambria Math" panose="02040503050406030204" pitchFamily="18" charset="0"/>
                <a:ea typeface="Cambria Math" panose="02040503050406030204" pitchFamily="18" charset="0"/>
              </a:rPr>
              <a:t>Lituania+</a:t>
            </a:r>
          </a:p>
          <a:p>
            <a:r>
              <a:rPr lang="it-IT" dirty="0">
                <a:highlight>
                  <a:srgbClr val="00FFFF"/>
                </a:highlight>
                <a:latin typeface="Cambria Math" panose="02040503050406030204" pitchFamily="18" charset="0"/>
                <a:ea typeface="Cambria Math" panose="02040503050406030204" pitchFamily="18" charset="0"/>
              </a:rPr>
              <a:t>Slovacchia</a:t>
            </a:r>
          </a:p>
          <a:p>
            <a:r>
              <a:rPr lang="it-IT" dirty="0">
                <a:highlight>
                  <a:srgbClr val="00FFFF"/>
                </a:highlight>
                <a:latin typeface="Cambria Math" panose="02040503050406030204" pitchFamily="18" charset="0"/>
                <a:ea typeface="Cambria Math" panose="02040503050406030204" pitchFamily="18" charset="0"/>
              </a:rPr>
              <a:t>Olanda</a:t>
            </a:r>
            <a:endParaRPr lang="it-IT" dirty="0">
              <a:highlight>
                <a:srgbClr val="00FFFF"/>
              </a:highlight>
            </a:endParaRPr>
          </a:p>
        </p:txBody>
      </p:sp>
      <p:sp>
        <p:nvSpPr>
          <p:cNvPr id="8" name="CasellaDiTesto 7">
            <a:extLst>
              <a:ext uri="{FF2B5EF4-FFF2-40B4-BE49-F238E27FC236}">
                <a16:creationId xmlns:a16="http://schemas.microsoft.com/office/drawing/2014/main" id="{BA3A3B1F-FEF0-4E8F-9C3B-5F06B33F4299}"/>
              </a:ext>
            </a:extLst>
          </p:cNvPr>
          <p:cNvSpPr txBox="1"/>
          <p:nvPr/>
        </p:nvSpPr>
        <p:spPr>
          <a:xfrm>
            <a:off x="9111488" y="4659453"/>
            <a:ext cx="2584704" cy="646331"/>
          </a:xfrm>
          <a:prstGeom prst="rect">
            <a:avLst/>
          </a:prstGeom>
          <a:noFill/>
        </p:spPr>
        <p:txBody>
          <a:bodyPr wrap="square" rtlCol="0">
            <a:spAutoFit/>
          </a:bodyPr>
          <a:lstStyle/>
          <a:p>
            <a:r>
              <a:rPr lang="it-IT" b="1" dirty="0"/>
              <a:t>Bilancia Commerciale</a:t>
            </a:r>
          </a:p>
          <a:p>
            <a:endParaRPr lang="it-IT" dirty="0"/>
          </a:p>
        </p:txBody>
      </p:sp>
      <p:sp>
        <p:nvSpPr>
          <p:cNvPr id="9" name="CasellaDiTesto 8">
            <a:extLst>
              <a:ext uri="{FF2B5EF4-FFF2-40B4-BE49-F238E27FC236}">
                <a16:creationId xmlns:a16="http://schemas.microsoft.com/office/drawing/2014/main" id="{3E058D84-FA17-452F-AFFB-563B0F19C65D}"/>
              </a:ext>
            </a:extLst>
          </p:cNvPr>
          <p:cNvSpPr txBox="1"/>
          <p:nvPr/>
        </p:nvSpPr>
        <p:spPr>
          <a:xfrm>
            <a:off x="9054592" y="4982619"/>
            <a:ext cx="1308608" cy="1200329"/>
          </a:xfrm>
          <a:prstGeom prst="rect">
            <a:avLst/>
          </a:prstGeom>
          <a:noFill/>
        </p:spPr>
        <p:txBody>
          <a:bodyPr wrap="square" rtlCol="0">
            <a:spAutoFit/>
          </a:bodyPr>
          <a:lstStyle/>
          <a:p>
            <a:r>
              <a:rPr lang="it-IT" b="1" dirty="0">
                <a:solidFill>
                  <a:srgbClr val="0070C0"/>
                </a:solidFill>
              </a:rPr>
              <a:t>Surplus</a:t>
            </a:r>
          </a:p>
          <a:p>
            <a:r>
              <a:rPr lang="it-IT" dirty="0"/>
              <a:t>Portogallo</a:t>
            </a:r>
          </a:p>
          <a:p>
            <a:r>
              <a:rPr lang="it-IT" dirty="0"/>
              <a:t>Francia </a:t>
            </a:r>
          </a:p>
          <a:p>
            <a:r>
              <a:rPr lang="it-IT" dirty="0"/>
              <a:t>Italia</a:t>
            </a:r>
          </a:p>
        </p:txBody>
      </p:sp>
      <p:sp>
        <p:nvSpPr>
          <p:cNvPr id="10" name="CasellaDiTesto 9">
            <a:extLst>
              <a:ext uri="{FF2B5EF4-FFF2-40B4-BE49-F238E27FC236}">
                <a16:creationId xmlns:a16="http://schemas.microsoft.com/office/drawing/2014/main" id="{A0F80F25-7CEE-410A-9317-9BECFB66F8F1}"/>
              </a:ext>
            </a:extLst>
          </p:cNvPr>
          <p:cNvSpPr txBox="1"/>
          <p:nvPr/>
        </p:nvSpPr>
        <p:spPr>
          <a:xfrm>
            <a:off x="10538933" y="4982619"/>
            <a:ext cx="1511808" cy="1754326"/>
          </a:xfrm>
          <a:prstGeom prst="rect">
            <a:avLst/>
          </a:prstGeom>
          <a:noFill/>
        </p:spPr>
        <p:txBody>
          <a:bodyPr wrap="square" rtlCol="0">
            <a:spAutoFit/>
          </a:bodyPr>
          <a:lstStyle/>
          <a:p>
            <a:r>
              <a:rPr lang="it-IT" b="1" dirty="0">
                <a:solidFill>
                  <a:srgbClr val="FF0000"/>
                </a:solidFill>
              </a:rPr>
              <a:t>Deficit</a:t>
            </a:r>
          </a:p>
          <a:p>
            <a:r>
              <a:rPr lang="it-IT" dirty="0">
                <a:highlight>
                  <a:srgbClr val="00FFFF"/>
                </a:highlight>
              </a:rPr>
              <a:t>Lituania+</a:t>
            </a:r>
          </a:p>
          <a:p>
            <a:r>
              <a:rPr lang="it-IT" dirty="0">
                <a:highlight>
                  <a:srgbClr val="00FFFF"/>
                </a:highlight>
              </a:rPr>
              <a:t>Slovacchia</a:t>
            </a:r>
          </a:p>
          <a:p>
            <a:r>
              <a:rPr lang="it-IT" dirty="0">
                <a:highlight>
                  <a:srgbClr val="00FFFF"/>
                </a:highlight>
              </a:rPr>
              <a:t>Irlanda</a:t>
            </a:r>
          </a:p>
          <a:p>
            <a:r>
              <a:rPr lang="it-IT" dirty="0">
                <a:highlight>
                  <a:srgbClr val="00FFFF"/>
                </a:highlight>
              </a:rPr>
              <a:t>Olanda</a:t>
            </a:r>
          </a:p>
          <a:p>
            <a:r>
              <a:rPr lang="it-IT" dirty="0">
                <a:highlight>
                  <a:srgbClr val="00FFFF"/>
                </a:highlight>
              </a:rPr>
              <a:t>Austria+</a:t>
            </a:r>
          </a:p>
        </p:txBody>
      </p:sp>
      <p:cxnSp>
        <p:nvCxnSpPr>
          <p:cNvPr id="12" name="Connettore diritto 11">
            <a:extLst>
              <a:ext uri="{FF2B5EF4-FFF2-40B4-BE49-F238E27FC236}">
                <a16:creationId xmlns:a16="http://schemas.microsoft.com/office/drawing/2014/main" id="{AA56D5CB-5F7C-4E14-8430-EA5225C1AE1A}"/>
              </a:ext>
            </a:extLst>
          </p:cNvPr>
          <p:cNvCxnSpPr/>
          <p:nvPr/>
        </p:nvCxnSpPr>
        <p:spPr>
          <a:xfrm>
            <a:off x="6772428" y="1887478"/>
            <a:ext cx="51881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89C52870-E1D5-4867-BC21-2F7A3F50157B}"/>
              </a:ext>
            </a:extLst>
          </p:cNvPr>
          <p:cNvSpPr txBox="1"/>
          <p:nvPr/>
        </p:nvSpPr>
        <p:spPr>
          <a:xfrm>
            <a:off x="1498932" y="4375559"/>
            <a:ext cx="2143763" cy="2031325"/>
          </a:xfrm>
          <a:prstGeom prst="rect">
            <a:avLst/>
          </a:prstGeom>
          <a:noFill/>
        </p:spPr>
        <p:txBody>
          <a:bodyPr wrap="square" rtlCol="0">
            <a:spAutoFit/>
          </a:bodyPr>
          <a:lstStyle/>
          <a:p>
            <a:r>
              <a:rPr lang="it-IT" b="1" dirty="0"/>
              <a:t>Inflazione</a:t>
            </a:r>
            <a:r>
              <a:rPr lang="it-IT" dirty="0"/>
              <a:t> </a:t>
            </a:r>
            <a:r>
              <a:rPr lang="it-IT" b="1" dirty="0">
                <a:latin typeface="Cambria Math" panose="02040503050406030204" pitchFamily="18" charset="0"/>
                <a:ea typeface="Cambria Math" panose="02040503050406030204" pitchFamily="18" charset="0"/>
              </a:rPr>
              <a:t>⇑ </a:t>
            </a:r>
          </a:p>
          <a:p>
            <a:r>
              <a:rPr lang="it-IT" b="1" dirty="0">
                <a:solidFill>
                  <a:srgbClr val="0070C0"/>
                </a:solidFill>
                <a:latin typeface="Cambria Math" panose="02040503050406030204" pitchFamily="18" charset="0"/>
                <a:ea typeface="Cambria Math" panose="02040503050406030204" pitchFamily="18" charset="0"/>
              </a:rPr>
              <a:t>meno della media</a:t>
            </a:r>
          </a:p>
          <a:p>
            <a:r>
              <a:rPr lang="it-IT" dirty="0"/>
              <a:t>Slovacchia</a:t>
            </a:r>
          </a:p>
          <a:p>
            <a:r>
              <a:rPr lang="it-IT" dirty="0">
                <a:latin typeface="Cambria Math" panose="02040503050406030204" pitchFamily="18" charset="0"/>
                <a:ea typeface="Cambria Math" panose="02040503050406030204" pitchFamily="18" charset="0"/>
              </a:rPr>
              <a:t>Olanda </a:t>
            </a:r>
          </a:p>
          <a:p>
            <a:r>
              <a:rPr lang="it-IT" dirty="0">
                <a:latin typeface="Cambria Math" panose="02040503050406030204" pitchFamily="18" charset="0"/>
                <a:ea typeface="Cambria Math" panose="02040503050406030204" pitchFamily="18" charset="0"/>
              </a:rPr>
              <a:t>Lituania</a:t>
            </a:r>
          </a:p>
          <a:p>
            <a:r>
              <a:rPr lang="it-IT" b="1" dirty="0">
                <a:solidFill>
                  <a:srgbClr val="0070C0"/>
                </a:solidFill>
              </a:rPr>
              <a:t>Più della media</a:t>
            </a:r>
          </a:p>
          <a:p>
            <a:r>
              <a:rPr lang="it-IT" dirty="0">
                <a:highlight>
                  <a:srgbClr val="FFFF00"/>
                </a:highlight>
                <a:latin typeface="Cambria Math" panose="02040503050406030204" pitchFamily="18" charset="0"/>
                <a:ea typeface="Cambria Math" panose="02040503050406030204" pitchFamily="18" charset="0"/>
              </a:rPr>
              <a:t>Lussemburgo Cipro</a:t>
            </a:r>
            <a:endParaRPr lang="it-IT" u="sng" dirty="0">
              <a:latin typeface="Cambria Math" panose="02040503050406030204" pitchFamily="18" charset="0"/>
              <a:ea typeface="Cambria Math" panose="02040503050406030204" pitchFamily="18" charset="0"/>
            </a:endParaRPr>
          </a:p>
        </p:txBody>
      </p:sp>
      <p:sp>
        <p:nvSpPr>
          <p:cNvPr id="14" name="Segnaposto numero diapositiva 13">
            <a:extLst>
              <a:ext uri="{FF2B5EF4-FFF2-40B4-BE49-F238E27FC236}">
                <a16:creationId xmlns:a16="http://schemas.microsoft.com/office/drawing/2014/main" id="{4AF5F3C8-9D0B-429F-90B2-AD63E5E00EF1}"/>
              </a:ext>
            </a:extLst>
          </p:cNvPr>
          <p:cNvSpPr>
            <a:spLocks noGrp="1"/>
          </p:cNvSpPr>
          <p:nvPr>
            <p:ph type="sldNum" sz="quarter" idx="12"/>
          </p:nvPr>
        </p:nvSpPr>
        <p:spPr/>
        <p:txBody>
          <a:bodyPr/>
          <a:lstStyle/>
          <a:p>
            <a:fld id="{B1C81671-A876-4A43-8D42-04F88DB4036C}" type="slidenum">
              <a:rPr lang="it-IT" smtClean="0"/>
              <a:t>17</a:t>
            </a:fld>
            <a:endParaRPr lang="it-IT"/>
          </a:p>
        </p:txBody>
      </p:sp>
      <p:sp>
        <p:nvSpPr>
          <p:cNvPr id="7" name="CasellaDiTesto 6">
            <a:extLst>
              <a:ext uri="{FF2B5EF4-FFF2-40B4-BE49-F238E27FC236}">
                <a16:creationId xmlns:a16="http://schemas.microsoft.com/office/drawing/2014/main" id="{32A21247-0443-4AF2-B116-2C3E5EC4FF99}"/>
              </a:ext>
            </a:extLst>
          </p:cNvPr>
          <p:cNvSpPr txBox="1"/>
          <p:nvPr/>
        </p:nvSpPr>
        <p:spPr>
          <a:xfrm>
            <a:off x="2650958" y="949458"/>
            <a:ext cx="1025602" cy="276999"/>
          </a:xfrm>
          <a:prstGeom prst="rect">
            <a:avLst/>
          </a:prstGeom>
          <a:noFill/>
        </p:spPr>
        <p:txBody>
          <a:bodyPr wrap="none" rtlCol="0">
            <a:spAutoFit/>
          </a:bodyPr>
          <a:lstStyle/>
          <a:p>
            <a:r>
              <a:rPr lang="it-IT" sz="1200" dirty="0"/>
              <a:t>(variazione%)</a:t>
            </a:r>
          </a:p>
        </p:txBody>
      </p:sp>
    </p:spTree>
    <p:extLst>
      <p:ext uri="{BB962C8B-B14F-4D97-AF65-F5344CB8AC3E}">
        <p14:creationId xmlns:p14="http://schemas.microsoft.com/office/powerpoint/2010/main" val="6090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C0F70-40CD-4C25-8EC1-A4A7779654CD}"/>
              </a:ext>
            </a:extLst>
          </p:cNvPr>
          <p:cNvSpPr>
            <a:spLocks noGrp="1"/>
          </p:cNvSpPr>
          <p:nvPr>
            <p:ph type="title"/>
          </p:nvPr>
        </p:nvSpPr>
        <p:spPr>
          <a:xfrm>
            <a:off x="838200" y="174117"/>
            <a:ext cx="10515600" cy="736069"/>
          </a:xfrm>
        </p:spPr>
        <p:txBody>
          <a:bodyPr>
            <a:normAutofit/>
          </a:bodyPr>
          <a:lstStyle/>
          <a:p>
            <a:r>
              <a:rPr lang="it-IT" sz="2400" dirty="0"/>
              <a:t>E durante la seconda crisi 2019-21 (variazione salari)</a:t>
            </a:r>
          </a:p>
        </p:txBody>
      </p:sp>
      <p:sp>
        <p:nvSpPr>
          <p:cNvPr id="6" name="CasellaDiTesto 5">
            <a:extLst>
              <a:ext uri="{FF2B5EF4-FFF2-40B4-BE49-F238E27FC236}">
                <a16:creationId xmlns:a16="http://schemas.microsoft.com/office/drawing/2014/main" id="{14C37002-8669-404B-B8A9-38C446296111}"/>
              </a:ext>
            </a:extLst>
          </p:cNvPr>
          <p:cNvSpPr txBox="1"/>
          <p:nvPr/>
        </p:nvSpPr>
        <p:spPr>
          <a:xfrm>
            <a:off x="6485449" y="2959253"/>
            <a:ext cx="2011680" cy="1754326"/>
          </a:xfrm>
          <a:prstGeom prst="rect">
            <a:avLst/>
          </a:prstGeom>
          <a:noFill/>
          <a:ln>
            <a:solidFill>
              <a:srgbClr val="FF0000"/>
            </a:solidFill>
          </a:ln>
        </p:spPr>
        <p:txBody>
          <a:bodyPr wrap="square" rtlCol="0">
            <a:spAutoFit/>
          </a:bodyPr>
          <a:lstStyle/>
          <a:p>
            <a:r>
              <a:rPr lang="it-IT" b="1" dirty="0">
                <a:latin typeface="Cambria Math" panose="02040503050406030204" pitchFamily="18" charset="0"/>
                <a:ea typeface="Cambria Math" panose="02040503050406030204" pitchFamily="18" charset="0"/>
              </a:rPr>
              <a:t>Costo del lavoro ⇑</a:t>
            </a:r>
          </a:p>
          <a:p>
            <a:r>
              <a:rPr lang="it-IT" dirty="0">
                <a:highlight>
                  <a:srgbClr val="C0C0C0"/>
                </a:highlight>
                <a:latin typeface="Cambria Math" panose="02040503050406030204" pitchFamily="18" charset="0"/>
                <a:ea typeface="Cambria Math" panose="02040503050406030204" pitchFamily="18" charset="0"/>
              </a:rPr>
              <a:t>Slovacchia</a:t>
            </a:r>
          </a:p>
          <a:p>
            <a:r>
              <a:rPr lang="it-IT" dirty="0">
                <a:highlight>
                  <a:srgbClr val="C0C0C0"/>
                </a:highlight>
                <a:latin typeface="Cambria Math" panose="02040503050406030204" pitchFamily="18" charset="0"/>
                <a:ea typeface="Cambria Math" panose="02040503050406030204" pitchFamily="18" charset="0"/>
              </a:rPr>
              <a:t>Austria</a:t>
            </a:r>
          </a:p>
          <a:p>
            <a:r>
              <a:rPr lang="it-IT" dirty="0">
                <a:latin typeface="Cambria Math" panose="02040503050406030204" pitchFamily="18" charset="0"/>
                <a:ea typeface="Cambria Math" panose="02040503050406030204" pitchFamily="18" charset="0"/>
              </a:rPr>
              <a:t>Lettonia</a:t>
            </a:r>
          </a:p>
          <a:p>
            <a:r>
              <a:rPr lang="it-IT" dirty="0">
                <a:highlight>
                  <a:srgbClr val="C0C0C0"/>
                </a:highlight>
                <a:latin typeface="Cambria Math" panose="02040503050406030204" pitchFamily="18" charset="0"/>
                <a:ea typeface="Cambria Math" panose="02040503050406030204" pitchFamily="18" charset="0"/>
              </a:rPr>
              <a:t>Lituania</a:t>
            </a:r>
          </a:p>
          <a:p>
            <a:r>
              <a:rPr lang="it-IT" dirty="0">
                <a:highlight>
                  <a:srgbClr val="C0C0C0"/>
                </a:highlight>
                <a:latin typeface="Cambria Math" panose="02040503050406030204" pitchFamily="18" charset="0"/>
                <a:ea typeface="Cambria Math" panose="02040503050406030204" pitchFamily="18" charset="0"/>
              </a:rPr>
              <a:t>Olanda</a:t>
            </a:r>
            <a:endParaRPr lang="it-IT" dirty="0">
              <a:highlight>
                <a:srgbClr val="C0C0C0"/>
              </a:highlight>
            </a:endParaRPr>
          </a:p>
        </p:txBody>
      </p:sp>
      <p:sp>
        <p:nvSpPr>
          <p:cNvPr id="8" name="CasellaDiTesto 7">
            <a:extLst>
              <a:ext uri="{FF2B5EF4-FFF2-40B4-BE49-F238E27FC236}">
                <a16:creationId xmlns:a16="http://schemas.microsoft.com/office/drawing/2014/main" id="{BA3A3B1F-FEF0-4E8F-9C3B-5F06B33F4299}"/>
              </a:ext>
            </a:extLst>
          </p:cNvPr>
          <p:cNvSpPr txBox="1"/>
          <p:nvPr/>
        </p:nvSpPr>
        <p:spPr>
          <a:xfrm>
            <a:off x="8654495" y="370492"/>
            <a:ext cx="2584704" cy="646331"/>
          </a:xfrm>
          <a:prstGeom prst="rect">
            <a:avLst/>
          </a:prstGeom>
          <a:noFill/>
        </p:spPr>
        <p:txBody>
          <a:bodyPr wrap="square" rtlCol="0">
            <a:spAutoFit/>
          </a:bodyPr>
          <a:lstStyle/>
          <a:p>
            <a:r>
              <a:rPr lang="it-IT" b="1" dirty="0"/>
              <a:t>Bilancia Commerciale</a:t>
            </a:r>
          </a:p>
          <a:p>
            <a:endParaRPr lang="it-IT" dirty="0"/>
          </a:p>
        </p:txBody>
      </p:sp>
      <p:sp>
        <p:nvSpPr>
          <p:cNvPr id="9" name="CasellaDiTesto 8">
            <a:extLst>
              <a:ext uri="{FF2B5EF4-FFF2-40B4-BE49-F238E27FC236}">
                <a16:creationId xmlns:a16="http://schemas.microsoft.com/office/drawing/2014/main" id="{3E058D84-FA17-452F-AFFB-563B0F19C65D}"/>
              </a:ext>
            </a:extLst>
          </p:cNvPr>
          <p:cNvSpPr txBox="1"/>
          <p:nvPr/>
        </p:nvSpPr>
        <p:spPr>
          <a:xfrm>
            <a:off x="8539894" y="760672"/>
            <a:ext cx="1308608" cy="1200329"/>
          </a:xfrm>
          <a:prstGeom prst="rect">
            <a:avLst/>
          </a:prstGeom>
          <a:noFill/>
          <a:ln>
            <a:solidFill>
              <a:srgbClr val="0070C0"/>
            </a:solidFill>
          </a:ln>
        </p:spPr>
        <p:txBody>
          <a:bodyPr wrap="square" rtlCol="0">
            <a:spAutoFit/>
          </a:bodyPr>
          <a:lstStyle/>
          <a:p>
            <a:r>
              <a:rPr lang="it-IT" b="1" dirty="0">
                <a:solidFill>
                  <a:srgbClr val="0070C0"/>
                </a:solidFill>
              </a:rPr>
              <a:t>Surplus</a:t>
            </a:r>
          </a:p>
          <a:p>
            <a:r>
              <a:rPr lang="it-IT" dirty="0"/>
              <a:t>Portogallo</a:t>
            </a:r>
          </a:p>
          <a:p>
            <a:r>
              <a:rPr lang="it-IT" dirty="0"/>
              <a:t>Francia </a:t>
            </a:r>
          </a:p>
          <a:p>
            <a:r>
              <a:rPr lang="it-IT" dirty="0"/>
              <a:t>Italia</a:t>
            </a:r>
          </a:p>
        </p:txBody>
      </p:sp>
      <p:pic>
        <p:nvPicPr>
          <p:cNvPr id="11" name="Immagine 10">
            <a:extLst>
              <a:ext uri="{FF2B5EF4-FFF2-40B4-BE49-F238E27FC236}">
                <a16:creationId xmlns:a16="http://schemas.microsoft.com/office/drawing/2014/main" id="{288C65C1-D675-4FFB-AC57-43CD159D17E6}"/>
              </a:ext>
            </a:extLst>
          </p:cNvPr>
          <p:cNvPicPr>
            <a:picLocks noChangeAspect="1"/>
          </p:cNvPicPr>
          <p:nvPr/>
        </p:nvPicPr>
        <p:blipFill>
          <a:blip r:embed="rId3"/>
          <a:stretch>
            <a:fillRect/>
          </a:stretch>
        </p:blipFill>
        <p:spPr>
          <a:xfrm>
            <a:off x="524030" y="760672"/>
            <a:ext cx="5722338" cy="3075744"/>
          </a:xfrm>
          <a:prstGeom prst="rect">
            <a:avLst/>
          </a:prstGeom>
        </p:spPr>
      </p:pic>
      <p:cxnSp>
        <p:nvCxnSpPr>
          <p:cNvPr id="13" name="Connettore diritto 12">
            <a:extLst>
              <a:ext uri="{FF2B5EF4-FFF2-40B4-BE49-F238E27FC236}">
                <a16:creationId xmlns:a16="http://schemas.microsoft.com/office/drawing/2014/main" id="{C708349C-2D66-457A-B34C-1AE8640950E0}"/>
              </a:ext>
            </a:extLst>
          </p:cNvPr>
          <p:cNvCxnSpPr/>
          <p:nvPr/>
        </p:nvCxnSpPr>
        <p:spPr>
          <a:xfrm>
            <a:off x="881888" y="2442464"/>
            <a:ext cx="5307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2EC48C1D-55A4-45EC-879E-3445CED51CC9}"/>
              </a:ext>
            </a:extLst>
          </p:cNvPr>
          <p:cNvSpPr txBox="1"/>
          <p:nvPr/>
        </p:nvSpPr>
        <p:spPr>
          <a:xfrm>
            <a:off x="792480" y="2127745"/>
            <a:ext cx="1007872" cy="369332"/>
          </a:xfrm>
          <a:prstGeom prst="rect">
            <a:avLst/>
          </a:prstGeom>
          <a:noFill/>
          <a:ln>
            <a:solidFill>
              <a:srgbClr val="FF0000"/>
            </a:solidFill>
          </a:ln>
        </p:spPr>
        <p:txBody>
          <a:bodyPr wrap="square" rtlCol="0">
            <a:spAutoFit/>
          </a:bodyPr>
          <a:lstStyle/>
          <a:p>
            <a:r>
              <a:rPr lang="it-IT" dirty="0">
                <a:solidFill>
                  <a:srgbClr val="FF0000"/>
                </a:solidFill>
              </a:rPr>
              <a:t>EA: 1,2</a:t>
            </a:r>
          </a:p>
        </p:txBody>
      </p:sp>
      <p:sp>
        <p:nvSpPr>
          <p:cNvPr id="16" name="CasellaDiTesto 15">
            <a:extLst>
              <a:ext uri="{FF2B5EF4-FFF2-40B4-BE49-F238E27FC236}">
                <a16:creationId xmlns:a16="http://schemas.microsoft.com/office/drawing/2014/main" id="{66E34112-8C27-439A-8F1F-247071B1B6BF}"/>
              </a:ext>
            </a:extLst>
          </p:cNvPr>
          <p:cNvSpPr txBox="1"/>
          <p:nvPr/>
        </p:nvSpPr>
        <p:spPr>
          <a:xfrm>
            <a:off x="6485449" y="4819407"/>
            <a:ext cx="1174496" cy="1477328"/>
          </a:xfrm>
          <a:prstGeom prst="rect">
            <a:avLst/>
          </a:prstGeom>
          <a:noFill/>
          <a:ln>
            <a:solidFill>
              <a:srgbClr val="FF0000"/>
            </a:solidFill>
          </a:ln>
        </p:spPr>
        <p:txBody>
          <a:bodyPr wrap="square" rtlCol="0">
            <a:spAutoFit/>
          </a:bodyPr>
          <a:lstStyle/>
          <a:p>
            <a:r>
              <a:rPr lang="it-IT" b="1" dirty="0">
                <a:latin typeface="Cambria Math" panose="02040503050406030204" pitchFamily="18" charset="0"/>
                <a:ea typeface="Cambria Math" panose="02040503050406030204" pitchFamily="18" charset="0"/>
              </a:rPr>
              <a:t>⇓</a:t>
            </a:r>
          </a:p>
          <a:p>
            <a:r>
              <a:rPr lang="it-IT" dirty="0">
                <a:highlight>
                  <a:srgbClr val="FFFF00"/>
                </a:highlight>
                <a:latin typeface="Cambria Math" panose="02040503050406030204" pitchFamily="18" charset="0"/>
                <a:ea typeface="Cambria Math" panose="02040503050406030204" pitchFamily="18" charset="0"/>
              </a:rPr>
              <a:t>Lux</a:t>
            </a:r>
          </a:p>
          <a:p>
            <a:r>
              <a:rPr lang="it-IT" dirty="0">
                <a:highlight>
                  <a:srgbClr val="00FFFF"/>
                </a:highlight>
                <a:latin typeface="Cambria Math" panose="02040503050406030204" pitchFamily="18" charset="0"/>
                <a:ea typeface="Cambria Math" panose="02040503050406030204" pitchFamily="18" charset="0"/>
              </a:rPr>
              <a:t>Irlanda</a:t>
            </a:r>
          </a:p>
          <a:p>
            <a:r>
              <a:rPr lang="it-IT" dirty="0">
                <a:latin typeface="Cambria Math" panose="02040503050406030204" pitchFamily="18" charset="0"/>
                <a:ea typeface="Cambria Math" panose="02040503050406030204" pitchFamily="18" charset="0"/>
              </a:rPr>
              <a:t>Italia</a:t>
            </a:r>
          </a:p>
          <a:p>
            <a:endParaRPr lang="it-IT" dirty="0"/>
          </a:p>
        </p:txBody>
      </p:sp>
      <p:sp>
        <p:nvSpPr>
          <p:cNvPr id="17" name="CasellaDiTesto 16">
            <a:extLst>
              <a:ext uri="{FF2B5EF4-FFF2-40B4-BE49-F238E27FC236}">
                <a16:creationId xmlns:a16="http://schemas.microsoft.com/office/drawing/2014/main" id="{20E0C1A0-83A9-447D-B91E-62A79150D384}"/>
              </a:ext>
            </a:extLst>
          </p:cNvPr>
          <p:cNvSpPr txBox="1"/>
          <p:nvPr/>
        </p:nvSpPr>
        <p:spPr>
          <a:xfrm>
            <a:off x="8539894" y="4733182"/>
            <a:ext cx="1511808" cy="1754326"/>
          </a:xfrm>
          <a:prstGeom prst="rect">
            <a:avLst/>
          </a:prstGeom>
          <a:noFill/>
          <a:ln>
            <a:solidFill>
              <a:srgbClr val="FF0000"/>
            </a:solidFill>
          </a:ln>
        </p:spPr>
        <p:txBody>
          <a:bodyPr wrap="square" rtlCol="0">
            <a:spAutoFit/>
          </a:bodyPr>
          <a:lstStyle/>
          <a:p>
            <a:r>
              <a:rPr lang="it-IT" b="1" dirty="0">
                <a:solidFill>
                  <a:srgbClr val="FF0000"/>
                </a:solidFill>
              </a:rPr>
              <a:t>Deficit</a:t>
            </a:r>
          </a:p>
          <a:p>
            <a:r>
              <a:rPr lang="it-IT" dirty="0">
                <a:highlight>
                  <a:srgbClr val="00FFFF"/>
                </a:highlight>
              </a:rPr>
              <a:t>Lituania+</a:t>
            </a:r>
          </a:p>
          <a:p>
            <a:r>
              <a:rPr lang="it-IT" dirty="0">
                <a:highlight>
                  <a:srgbClr val="00FFFF"/>
                </a:highlight>
              </a:rPr>
              <a:t>Slovacchia</a:t>
            </a:r>
          </a:p>
          <a:p>
            <a:r>
              <a:rPr lang="it-IT" dirty="0">
                <a:highlight>
                  <a:srgbClr val="00FFFF"/>
                </a:highlight>
              </a:rPr>
              <a:t>Irlanda</a:t>
            </a:r>
          </a:p>
          <a:p>
            <a:r>
              <a:rPr lang="it-IT" dirty="0">
                <a:highlight>
                  <a:srgbClr val="00FFFF"/>
                </a:highlight>
              </a:rPr>
              <a:t>Olanda</a:t>
            </a:r>
          </a:p>
          <a:p>
            <a:r>
              <a:rPr lang="it-IT" dirty="0">
                <a:highlight>
                  <a:srgbClr val="00FFFF"/>
                </a:highlight>
              </a:rPr>
              <a:t>Austria+</a:t>
            </a:r>
          </a:p>
        </p:txBody>
      </p:sp>
      <p:sp>
        <p:nvSpPr>
          <p:cNvPr id="18" name="CasellaDiTesto 17">
            <a:extLst>
              <a:ext uri="{FF2B5EF4-FFF2-40B4-BE49-F238E27FC236}">
                <a16:creationId xmlns:a16="http://schemas.microsoft.com/office/drawing/2014/main" id="{B002C920-C116-44F7-9494-DA992994566B}"/>
              </a:ext>
            </a:extLst>
          </p:cNvPr>
          <p:cNvSpPr txBox="1"/>
          <p:nvPr/>
        </p:nvSpPr>
        <p:spPr>
          <a:xfrm>
            <a:off x="9963103" y="790358"/>
            <a:ext cx="2143763" cy="2031325"/>
          </a:xfrm>
          <a:prstGeom prst="rect">
            <a:avLst/>
          </a:prstGeom>
          <a:noFill/>
          <a:ln>
            <a:solidFill>
              <a:srgbClr val="FF0000"/>
            </a:solidFill>
          </a:ln>
        </p:spPr>
        <p:txBody>
          <a:bodyPr wrap="square" rtlCol="0">
            <a:spAutoFit/>
          </a:bodyPr>
          <a:lstStyle/>
          <a:p>
            <a:r>
              <a:rPr lang="it-IT" b="1" dirty="0"/>
              <a:t>Inflazione</a:t>
            </a:r>
            <a:r>
              <a:rPr lang="it-IT" dirty="0"/>
              <a:t> </a:t>
            </a:r>
            <a:r>
              <a:rPr lang="it-IT" b="1" dirty="0">
                <a:latin typeface="Cambria Math" panose="02040503050406030204" pitchFamily="18" charset="0"/>
                <a:ea typeface="Cambria Math" panose="02040503050406030204" pitchFamily="18" charset="0"/>
              </a:rPr>
              <a:t>⇑ </a:t>
            </a:r>
          </a:p>
          <a:p>
            <a:r>
              <a:rPr lang="it-IT" b="1" dirty="0">
                <a:solidFill>
                  <a:srgbClr val="FF0000"/>
                </a:solidFill>
                <a:latin typeface="Cambria Math" panose="02040503050406030204" pitchFamily="18" charset="0"/>
                <a:ea typeface="Cambria Math" panose="02040503050406030204" pitchFamily="18" charset="0"/>
              </a:rPr>
              <a:t>meno della media</a:t>
            </a:r>
          </a:p>
          <a:p>
            <a:r>
              <a:rPr lang="it-IT" dirty="0">
                <a:highlight>
                  <a:srgbClr val="00FFFF"/>
                </a:highlight>
              </a:rPr>
              <a:t>Slovacchia</a:t>
            </a:r>
          </a:p>
          <a:p>
            <a:r>
              <a:rPr lang="it-IT" dirty="0">
                <a:highlight>
                  <a:srgbClr val="00FFFF"/>
                </a:highlight>
                <a:latin typeface="Cambria Math" panose="02040503050406030204" pitchFamily="18" charset="0"/>
                <a:ea typeface="Cambria Math" panose="02040503050406030204" pitchFamily="18" charset="0"/>
              </a:rPr>
              <a:t>Olanda</a:t>
            </a:r>
            <a:r>
              <a:rPr lang="it-IT" dirty="0">
                <a:latin typeface="Cambria Math" panose="02040503050406030204" pitchFamily="18" charset="0"/>
                <a:ea typeface="Cambria Math" panose="02040503050406030204" pitchFamily="18" charset="0"/>
              </a:rPr>
              <a:t> </a:t>
            </a:r>
          </a:p>
          <a:p>
            <a:r>
              <a:rPr lang="it-IT" dirty="0">
                <a:highlight>
                  <a:srgbClr val="00FFFF"/>
                </a:highlight>
                <a:latin typeface="Cambria Math" panose="02040503050406030204" pitchFamily="18" charset="0"/>
                <a:ea typeface="Cambria Math" panose="02040503050406030204" pitchFamily="18" charset="0"/>
              </a:rPr>
              <a:t>Lituania</a:t>
            </a:r>
          </a:p>
          <a:p>
            <a:r>
              <a:rPr lang="it-IT" b="1" dirty="0">
                <a:solidFill>
                  <a:srgbClr val="0070C0"/>
                </a:solidFill>
              </a:rPr>
              <a:t>Più della media</a:t>
            </a:r>
          </a:p>
          <a:p>
            <a:r>
              <a:rPr lang="it-IT" dirty="0">
                <a:highlight>
                  <a:srgbClr val="FFFF00"/>
                </a:highlight>
                <a:latin typeface="Cambria Math" panose="02040503050406030204" pitchFamily="18" charset="0"/>
                <a:ea typeface="Cambria Math" panose="02040503050406030204" pitchFamily="18" charset="0"/>
              </a:rPr>
              <a:t>Lussemburgo Cipro</a:t>
            </a:r>
            <a:endParaRPr lang="it-IT" u="sng" dirty="0">
              <a:latin typeface="Cambria Math" panose="02040503050406030204" pitchFamily="18" charset="0"/>
              <a:ea typeface="Cambria Math" panose="02040503050406030204" pitchFamily="18" charset="0"/>
            </a:endParaRPr>
          </a:p>
        </p:txBody>
      </p:sp>
      <p:sp>
        <p:nvSpPr>
          <p:cNvPr id="19" name="CasellaDiTesto 18">
            <a:extLst>
              <a:ext uri="{FF2B5EF4-FFF2-40B4-BE49-F238E27FC236}">
                <a16:creationId xmlns:a16="http://schemas.microsoft.com/office/drawing/2014/main" id="{6533449B-73FD-473D-A38F-3E6B231E8E7A}"/>
              </a:ext>
            </a:extLst>
          </p:cNvPr>
          <p:cNvSpPr txBox="1"/>
          <p:nvPr/>
        </p:nvSpPr>
        <p:spPr>
          <a:xfrm>
            <a:off x="524030" y="3974743"/>
            <a:ext cx="5325036" cy="2585323"/>
          </a:xfrm>
          <a:prstGeom prst="rect">
            <a:avLst/>
          </a:prstGeom>
          <a:noFill/>
        </p:spPr>
        <p:txBody>
          <a:bodyPr wrap="square" rtlCol="0">
            <a:spAutoFit/>
          </a:bodyPr>
          <a:lstStyle/>
          <a:p>
            <a:r>
              <a:rPr lang="it-IT" dirty="0"/>
              <a:t>Durante la crisi più recente dovuta alla pandemia, gli effetti asimmetrici dello shock è stato assorbito in modo diverso dai Paesi di tipo B: (LT, SK, IE, NL, AT), con un aumento generalizzato della disoccupazione, mentre solo alcuni paesi hanno subito la riduzione dei salari (Irlanda) e un aumento meno che proporzionale dei prezzi (SK, NL, LT), vale a dire una lieve deflazione. </a:t>
            </a:r>
          </a:p>
          <a:p>
            <a:r>
              <a:rPr lang="it-IT" dirty="0"/>
              <a:t>Anche questa volta gli effetti della struttura economica sono importanti</a:t>
            </a:r>
          </a:p>
        </p:txBody>
      </p:sp>
      <p:sp>
        <p:nvSpPr>
          <p:cNvPr id="24" name="CasellaDiTesto 23">
            <a:extLst>
              <a:ext uri="{FF2B5EF4-FFF2-40B4-BE49-F238E27FC236}">
                <a16:creationId xmlns:a16="http://schemas.microsoft.com/office/drawing/2014/main" id="{6EEC04A3-A0DD-48B9-9EFE-5867D04E6930}"/>
              </a:ext>
            </a:extLst>
          </p:cNvPr>
          <p:cNvSpPr txBox="1"/>
          <p:nvPr/>
        </p:nvSpPr>
        <p:spPr>
          <a:xfrm>
            <a:off x="10581613" y="3379230"/>
            <a:ext cx="147184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i="1" dirty="0"/>
              <a:t>In azzurro (forte) e grigio (debole) gli effetti attesi</a:t>
            </a:r>
            <a:r>
              <a:rPr lang="it-IT" i="1" dirty="0">
                <a:highlight>
                  <a:srgbClr val="00FFFF"/>
                </a:highlight>
              </a:rPr>
              <a:t> </a:t>
            </a:r>
          </a:p>
        </p:txBody>
      </p:sp>
      <p:sp>
        <p:nvSpPr>
          <p:cNvPr id="25" name="Segnaposto numero diapositiva 24">
            <a:extLst>
              <a:ext uri="{FF2B5EF4-FFF2-40B4-BE49-F238E27FC236}">
                <a16:creationId xmlns:a16="http://schemas.microsoft.com/office/drawing/2014/main" id="{D1B6406B-3FC3-45A7-B3D1-596373D9290B}"/>
              </a:ext>
            </a:extLst>
          </p:cNvPr>
          <p:cNvSpPr>
            <a:spLocks noGrp="1"/>
          </p:cNvSpPr>
          <p:nvPr>
            <p:ph type="sldNum" sz="quarter" idx="12"/>
          </p:nvPr>
        </p:nvSpPr>
        <p:spPr/>
        <p:txBody>
          <a:bodyPr/>
          <a:lstStyle/>
          <a:p>
            <a:fld id="{B1C81671-A876-4A43-8D42-04F88DB4036C}" type="slidenum">
              <a:rPr lang="it-IT" smtClean="0"/>
              <a:t>18</a:t>
            </a:fld>
            <a:endParaRPr lang="it-IT"/>
          </a:p>
        </p:txBody>
      </p:sp>
    </p:spTree>
    <p:extLst>
      <p:ext uri="{BB962C8B-B14F-4D97-AF65-F5344CB8AC3E}">
        <p14:creationId xmlns:p14="http://schemas.microsoft.com/office/powerpoint/2010/main" val="55471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CC9E2AD-E67A-46BD-9E29-03E0CD4529A6}"/>
              </a:ext>
            </a:extLst>
          </p:cNvPr>
          <p:cNvSpPr>
            <a:spLocks noGrp="1"/>
          </p:cNvSpPr>
          <p:nvPr>
            <p:ph type="title"/>
          </p:nvPr>
        </p:nvSpPr>
        <p:spPr/>
        <p:txBody>
          <a:bodyPr/>
          <a:lstStyle/>
          <a:p>
            <a:r>
              <a:rPr lang="it-IT" dirty="0"/>
              <a:t>… In sintesi</a:t>
            </a:r>
          </a:p>
        </p:txBody>
      </p:sp>
      <p:sp>
        <p:nvSpPr>
          <p:cNvPr id="5" name="Segnaposto contenuto 4">
            <a:extLst>
              <a:ext uri="{FF2B5EF4-FFF2-40B4-BE49-F238E27FC236}">
                <a16:creationId xmlns:a16="http://schemas.microsoft.com/office/drawing/2014/main" id="{6EB341B1-1697-4281-963C-3C1C439A47C8}"/>
              </a:ext>
            </a:extLst>
          </p:cNvPr>
          <p:cNvSpPr>
            <a:spLocks noGrp="1"/>
          </p:cNvSpPr>
          <p:nvPr>
            <p:ph idx="1"/>
          </p:nvPr>
        </p:nvSpPr>
        <p:spPr/>
        <p:txBody>
          <a:bodyPr>
            <a:normAutofit lnSpcReduction="10000"/>
          </a:bodyPr>
          <a:lstStyle/>
          <a:p>
            <a:r>
              <a:rPr lang="it-IT" dirty="0"/>
              <a:t>Un’unione monetaria tra due o più paesi è ottimale se è soddisfatta una delle seguenti condizioni:</a:t>
            </a:r>
          </a:p>
          <a:p>
            <a:r>
              <a:rPr lang="it-IT" dirty="0"/>
              <a:t>a)vi è sufficiente flessibilità salariale;</a:t>
            </a:r>
          </a:p>
          <a:p>
            <a:r>
              <a:rPr lang="it-IT" dirty="0"/>
              <a:t>b)vi è sufficiente mobilità del lavoro.</a:t>
            </a:r>
          </a:p>
          <a:p>
            <a:endParaRPr lang="it-IT" dirty="0"/>
          </a:p>
          <a:p>
            <a:r>
              <a:rPr lang="it-IT" dirty="0"/>
              <a:t>Se i salari sono rigidi e se la mobilità del lavoro è limitata, i paesi che formano un’unione monetaria incontreranno maggiori difficoltà ad adeguarsi a variazioni della domanda rispetto a paesi che hanno mantenuto le proprie monete nazionali e che possono svalutare (rivalutare) la moneta.</a:t>
            </a:r>
          </a:p>
        </p:txBody>
      </p:sp>
      <p:sp>
        <p:nvSpPr>
          <p:cNvPr id="3" name="Segnaposto numero diapositiva 2">
            <a:extLst>
              <a:ext uri="{FF2B5EF4-FFF2-40B4-BE49-F238E27FC236}">
                <a16:creationId xmlns:a16="http://schemas.microsoft.com/office/drawing/2014/main" id="{5CCEA01F-DF97-4777-BF25-71F2250A416F}"/>
              </a:ext>
            </a:extLst>
          </p:cNvPr>
          <p:cNvSpPr>
            <a:spLocks noGrp="1"/>
          </p:cNvSpPr>
          <p:nvPr>
            <p:ph type="sldNum" sz="quarter" idx="12"/>
          </p:nvPr>
        </p:nvSpPr>
        <p:spPr/>
        <p:txBody>
          <a:bodyPr/>
          <a:lstStyle/>
          <a:p>
            <a:fld id="{B1C81671-A876-4A43-8D42-04F88DB4036C}" type="slidenum">
              <a:rPr lang="it-IT" smtClean="0"/>
              <a:t>19</a:t>
            </a:fld>
            <a:endParaRPr lang="it-IT"/>
          </a:p>
        </p:txBody>
      </p:sp>
    </p:spTree>
    <p:extLst>
      <p:ext uri="{BB962C8B-B14F-4D97-AF65-F5344CB8AC3E}">
        <p14:creationId xmlns:p14="http://schemas.microsoft.com/office/powerpoint/2010/main" val="96461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024DBC-704B-425C-BF42-7418A168713D}"/>
              </a:ext>
            </a:extLst>
          </p:cNvPr>
          <p:cNvSpPr>
            <a:spLocks noGrp="1"/>
          </p:cNvSpPr>
          <p:nvPr>
            <p:ph type="title"/>
          </p:nvPr>
        </p:nvSpPr>
        <p:spPr/>
        <p:txBody>
          <a:bodyPr/>
          <a:lstStyle/>
          <a:p>
            <a:r>
              <a:rPr lang="it-IT" dirty="0"/>
              <a:t>Da </a:t>
            </a:r>
            <a:r>
              <a:rPr lang="it-IT" dirty="0" err="1"/>
              <a:t>Bretton</a:t>
            </a:r>
            <a:r>
              <a:rPr lang="it-IT" dirty="0"/>
              <a:t> Woods all’Euro</a:t>
            </a:r>
          </a:p>
        </p:txBody>
      </p:sp>
      <p:sp>
        <p:nvSpPr>
          <p:cNvPr id="3" name="Segnaposto contenuto 2">
            <a:extLst>
              <a:ext uri="{FF2B5EF4-FFF2-40B4-BE49-F238E27FC236}">
                <a16:creationId xmlns:a16="http://schemas.microsoft.com/office/drawing/2014/main" id="{2530E661-1D9A-426B-BD52-B9E48E2259EE}"/>
              </a:ext>
            </a:extLst>
          </p:cNvPr>
          <p:cNvSpPr>
            <a:spLocks noGrp="1"/>
          </p:cNvSpPr>
          <p:nvPr>
            <p:ph idx="1"/>
          </p:nvPr>
        </p:nvSpPr>
        <p:spPr/>
        <p:txBody>
          <a:bodyPr>
            <a:normAutofit fontScale="92500"/>
          </a:bodyPr>
          <a:lstStyle/>
          <a:p>
            <a:r>
              <a:rPr lang="it-IT" dirty="0"/>
              <a:t>Di una valuta comune europea si comincia a ragionare alla fine degli anni Sessanta quando si prepara il  Rapporto </a:t>
            </a:r>
            <a:r>
              <a:rPr lang="it-IT" dirty="0" err="1"/>
              <a:t>Werner</a:t>
            </a:r>
            <a:r>
              <a:rPr lang="it-IT" dirty="0"/>
              <a:t> (approvato nel 1971) </a:t>
            </a:r>
          </a:p>
          <a:p>
            <a:r>
              <a:rPr lang="it-IT" dirty="0"/>
              <a:t>In esso si stabiliva un possibile percorso, favorito dal successo del mercato comune: </a:t>
            </a:r>
          </a:p>
          <a:p>
            <a:pPr lvl="1"/>
            <a:r>
              <a:rPr lang="it-IT" dirty="0"/>
              <a:t>1) </a:t>
            </a:r>
            <a:r>
              <a:rPr lang="it-IT" u="sng" dirty="0"/>
              <a:t>centralizzare</a:t>
            </a:r>
            <a:r>
              <a:rPr lang="it-IT" dirty="0"/>
              <a:t> le decisioni relative a </a:t>
            </a:r>
            <a:r>
              <a:rPr lang="it-IT" dirty="0">
                <a:solidFill>
                  <a:srgbClr val="0070C0"/>
                </a:solidFill>
              </a:rPr>
              <a:t>politiche monetarie </a:t>
            </a:r>
            <a:r>
              <a:rPr lang="it-IT" dirty="0"/>
              <a:t>e </a:t>
            </a:r>
            <a:r>
              <a:rPr lang="it-IT" dirty="0">
                <a:solidFill>
                  <a:srgbClr val="FF0000"/>
                </a:solidFill>
              </a:rPr>
              <a:t>fiscali/di bilancio</a:t>
            </a:r>
            <a:r>
              <a:rPr lang="it-IT" dirty="0"/>
              <a:t> </a:t>
            </a:r>
          </a:p>
          <a:p>
            <a:pPr lvl="1"/>
            <a:r>
              <a:rPr lang="it-IT" dirty="0"/>
              <a:t>2) </a:t>
            </a:r>
            <a:r>
              <a:rPr lang="it-IT" u="sng" dirty="0"/>
              <a:t>armonizzare</a:t>
            </a:r>
            <a:r>
              <a:rPr lang="it-IT" dirty="0"/>
              <a:t> gli </a:t>
            </a:r>
            <a:r>
              <a:rPr lang="it-IT" dirty="0">
                <a:solidFill>
                  <a:srgbClr val="FF0000"/>
                </a:solidFill>
              </a:rPr>
              <a:t>strumenti di politica economica </a:t>
            </a:r>
          </a:p>
          <a:p>
            <a:pPr lvl="1"/>
            <a:r>
              <a:rPr lang="it-IT" dirty="0"/>
              <a:t>3) </a:t>
            </a:r>
            <a:r>
              <a:rPr lang="it-IT" u="sng" dirty="0"/>
              <a:t>istituire un centro di decisione europeo </a:t>
            </a:r>
            <a:r>
              <a:rPr lang="it-IT" dirty="0"/>
              <a:t>per la politica economica, politicamente responsabile di fronte al Parlamento Europeo </a:t>
            </a:r>
          </a:p>
          <a:p>
            <a:pPr lvl="1"/>
            <a:r>
              <a:rPr lang="it-IT" dirty="0"/>
              <a:t>4) formare un </a:t>
            </a:r>
            <a:r>
              <a:rPr lang="it-IT" u="sng" dirty="0"/>
              <a:t>sistema europeo di banche centrali </a:t>
            </a:r>
          </a:p>
          <a:p>
            <a:r>
              <a:rPr lang="it-IT" dirty="0"/>
              <a:t>Ed infine una moneta unica europea, che è del tutto ragionevole nell’ambito del sistema a cambi fissi di </a:t>
            </a:r>
            <a:r>
              <a:rPr lang="it-IT" dirty="0" err="1"/>
              <a:t>Bretton</a:t>
            </a:r>
            <a:r>
              <a:rPr lang="it-IT" dirty="0"/>
              <a:t> Woods</a:t>
            </a:r>
          </a:p>
        </p:txBody>
      </p:sp>
      <p:sp>
        <p:nvSpPr>
          <p:cNvPr id="4" name="Segnaposto numero diapositiva 3">
            <a:extLst>
              <a:ext uri="{FF2B5EF4-FFF2-40B4-BE49-F238E27FC236}">
                <a16:creationId xmlns:a16="http://schemas.microsoft.com/office/drawing/2014/main" id="{B52EEF16-A063-4F12-9415-9D5044CABE55}"/>
              </a:ext>
            </a:extLst>
          </p:cNvPr>
          <p:cNvSpPr>
            <a:spLocks noGrp="1"/>
          </p:cNvSpPr>
          <p:nvPr>
            <p:ph type="sldNum" sz="quarter" idx="12"/>
          </p:nvPr>
        </p:nvSpPr>
        <p:spPr/>
        <p:txBody>
          <a:bodyPr/>
          <a:lstStyle/>
          <a:p>
            <a:fld id="{B1C81671-A876-4A43-8D42-04F88DB4036C}" type="slidenum">
              <a:rPr lang="it-IT" smtClean="0"/>
              <a:t>2</a:t>
            </a:fld>
            <a:endParaRPr lang="it-IT"/>
          </a:p>
        </p:txBody>
      </p:sp>
    </p:spTree>
    <p:extLst>
      <p:ext uri="{BB962C8B-B14F-4D97-AF65-F5344CB8AC3E}">
        <p14:creationId xmlns:p14="http://schemas.microsoft.com/office/powerpoint/2010/main" val="47970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D722A-2F26-47ED-9626-8BDFC29FE275}"/>
              </a:ext>
            </a:extLst>
          </p:cNvPr>
          <p:cNvSpPr>
            <a:spLocks noGrp="1"/>
          </p:cNvSpPr>
          <p:nvPr>
            <p:ph type="title"/>
          </p:nvPr>
        </p:nvSpPr>
        <p:spPr/>
        <p:txBody>
          <a:bodyPr/>
          <a:lstStyle/>
          <a:p>
            <a:r>
              <a:rPr lang="it-IT" dirty="0"/>
              <a:t>Soluzione alternativa</a:t>
            </a:r>
          </a:p>
        </p:txBody>
      </p:sp>
      <p:sp>
        <p:nvSpPr>
          <p:cNvPr id="3" name="Segnaposto contenuto 2">
            <a:extLst>
              <a:ext uri="{FF2B5EF4-FFF2-40B4-BE49-F238E27FC236}">
                <a16:creationId xmlns:a16="http://schemas.microsoft.com/office/drawing/2014/main" id="{E8D359F8-A63F-46A9-AB8C-0585F22FD726}"/>
              </a:ext>
            </a:extLst>
          </p:cNvPr>
          <p:cNvSpPr>
            <a:spLocks noGrp="1"/>
          </p:cNvSpPr>
          <p:nvPr>
            <p:ph idx="1"/>
          </p:nvPr>
        </p:nvSpPr>
        <p:spPr/>
        <p:txBody>
          <a:bodyPr>
            <a:normAutofit fontScale="92500"/>
          </a:bodyPr>
          <a:lstStyle/>
          <a:p>
            <a:r>
              <a:rPr lang="it-IT" b="1" dirty="0"/>
              <a:t>Trasferimenti</a:t>
            </a:r>
            <a:r>
              <a:rPr lang="it-IT" dirty="0"/>
              <a:t> dal bilancio dello Stato A </a:t>
            </a:r>
            <a:r>
              <a:rPr lang="it-IT" dirty="0" err="1"/>
              <a:t>a</a:t>
            </a:r>
            <a:r>
              <a:rPr lang="it-IT" dirty="0"/>
              <a:t> quello dello Stato B (l’emissione di bond europei a carico dell’UE):</a:t>
            </a:r>
          </a:p>
          <a:p>
            <a:r>
              <a:rPr lang="it-IT" dirty="0"/>
              <a:t>per finanziare i trasferimenti lo Stato A aumenta le imposte;</a:t>
            </a:r>
          </a:p>
          <a:p>
            <a:r>
              <a:rPr lang="it-IT" dirty="0"/>
              <a:t>a sua volta lo Stato B usa i trasferimenti per aumentare la spesa pubblica:</a:t>
            </a:r>
          </a:p>
          <a:p>
            <a:r>
              <a:rPr lang="it-IT" dirty="0"/>
              <a:t>riduzione della domanda in A e aumento in B</a:t>
            </a:r>
          </a:p>
          <a:p>
            <a:r>
              <a:rPr lang="it-IT" dirty="0"/>
              <a:t>È la soluzione applicata tra diverse Regioni (Stato Unitario) o tra i diversi Stati (Paese Federale) in uno stesso Paese, tramite il bilancio centrale (statale o federale).</a:t>
            </a:r>
          </a:p>
          <a:p>
            <a:r>
              <a:rPr lang="it-IT" u="sng" dirty="0"/>
              <a:t>Non è possibile quando l’unione monetaria non è accompagnata dall’unione di bilancio (unione fiscale) come nel caso dell’EMU</a:t>
            </a:r>
            <a:r>
              <a:rPr lang="it-IT" dirty="0"/>
              <a:t>.</a:t>
            </a:r>
          </a:p>
        </p:txBody>
      </p:sp>
      <p:sp>
        <p:nvSpPr>
          <p:cNvPr id="4" name="Segnaposto numero diapositiva 3">
            <a:extLst>
              <a:ext uri="{FF2B5EF4-FFF2-40B4-BE49-F238E27FC236}">
                <a16:creationId xmlns:a16="http://schemas.microsoft.com/office/drawing/2014/main" id="{9F4C1A2F-9BB4-448E-8BF5-F039EC7B3553}"/>
              </a:ext>
            </a:extLst>
          </p:cNvPr>
          <p:cNvSpPr>
            <a:spLocks noGrp="1"/>
          </p:cNvSpPr>
          <p:nvPr>
            <p:ph type="sldNum" sz="quarter" idx="12"/>
          </p:nvPr>
        </p:nvSpPr>
        <p:spPr/>
        <p:txBody>
          <a:bodyPr/>
          <a:lstStyle/>
          <a:p>
            <a:fld id="{B1C81671-A876-4A43-8D42-04F88DB4036C}" type="slidenum">
              <a:rPr lang="it-IT" smtClean="0"/>
              <a:t>20</a:t>
            </a:fld>
            <a:endParaRPr lang="it-IT"/>
          </a:p>
        </p:txBody>
      </p:sp>
    </p:spTree>
    <p:extLst>
      <p:ext uri="{BB962C8B-B14F-4D97-AF65-F5344CB8AC3E}">
        <p14:creationId xmlns:p14="http://schemas.microsoft.com/office/powerpoint/2010/main" val="1249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7FFE5-C873-4DCB-A8A7-2DBB14ECC9A7}"/>
              </a:ext>
            </a:extLst>
          </p:cNvPr>
          <p:cNvSpPr>
            <a:spLocks noGrp="1"/>
          </p:cNvSpPr>
          <p:nvPr>
            <p:ph type="title"/>
          </p:nvPr>
        </p:nvSpPr>
        <p:spPr/>
        <p:txBody>
          <a:bodyPr/>
          <a:lstStyle/>
          <a:p>
            <a:r>
              <a:rPr lang="it-IT" dirty="0"/>
              <a:t>Quando gli shock però sono molto intensi e duraturi</a:t>
            </a:r>
          </a:p>
        </p:txBody>
      </p:sp>
      <p:sp>
        <p:nvSpPr>
          <p:cNvPr id="3" name="Segnaposto contenuto 2">
            <a:extLst>
              <a:ext uri="{FF2B5EF4-FFF2-40B4-BE49-F238E27FC236}">
                <a16:creationId xmlns:a16="http://schemas.microsoft.com/office/drawing/2014/main" id="{A2C83C8B-EB27-438E-93CF-ED8A29B66A9A}"/>
              </a:ext>
            </a:extLst>
          </p:cNvPr>
          <p:cNvSpPr>
            <a:spLocks noGrp="1"/>
          </p:cNvSpPr>
          <p:nvPr>
            <p:ph idx="1"/>
          </p:nvPr>
        </p:nvSpPr>
        <p:spPr/>
        <p:txBody>
          <a:bodyPr>
            <a:normAutofit lnSpcReduction="10000"/>
          </a:bodyPr>
          <a:lstStyle/>
          <a:p>
            <a:r>
              <a:rPr lang="it-IT" dirty="0"/>
              <a:t>L’azione della politica monetaria comune (con le politiche di alleggerimento quantitativo) è indispensabile per evitare crisi profonde nei Paesi più colpiti, in modo da rivitalizzare l’economia e stimolare la stabilizzazione dei prezzi con un lieve aumento dell’inflazione </a:t>
            </a:r>
          </a:p>
          <a:p>
            <a:r>
              <a:rPr lang="it-IT" dirty="0"/>
              <a:t>Sul versante delle politiche economiche di tipo fiscale o sociale, si tende a favorire con politiche espansive il recupero della capacità d’acquisto dei salari (sussidi, riduzione delle aliquote fiscali, incentivi…) e quella d’investimento delle imprese con scostamenti di bilancio (nell’Eurozona, tuttavia, il trasferimento del debito che ne emerge ai Paesi di tipo A è fortemente limitato, come sembra essere quello attivato con il PNRR) </a:t>
            </a:r>
          </a:p>
        </p:txBody>
      </p:sp>
      <p:sp>
        <p:nvSpPr>
          <p:cNvPr id="4" name="Segnaposto numero diapositiva 3">
            <a:extLst>
              <a:ext uri="{FF2B5EF4-FFF2-40B4-BE49-F238E27FC236}">
                <a16:creationId xmlns:a16="http://schemas.microsoft.com/office/drawing/2014/main" id="{BF194879-D1EC-43F0-9269-8BD6B8718AEE}"/>
              </a:ext>
            </a:extLst>
          </p:cNvPr>
          <p:cNvSpPr>
            <a:spLocks noGrp="1"/>
          </p:cNvSpPr>
          <p:nvPr>
            <p:ph type="sldNum" sz="quarter" idx="12"/>
          </p:nvPr>
        </p:nvSpPr>
        <p:spPr/>
        <p:txBody>
          <a:bodyPr/>
          <a:lstStyle/>
          <a:p>
            <a:fld id="{B1C81671-A876-4A43-8D42-04F88DB4036C}" type="slidenum">
              <a:rPr lang="it-IT" smtClean="0"/>
              <a:t>21</a:t>
            </a:fld>
            <a:endParaRPr lang="it-IT"/>
          </a:p>
        </p:txBody>
      </p:sp>
    </p:spTree>
    <p:extLst>
      <p:ext uri="{BB962C8B-B14F-4D97-AF65-F5344CB8AC3E}">
        <p14:creationId xmlns:p14="http://schemas.microsoft.com/office/powerpoint/2010/main" val="2613698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D6F1F-2909-41FB-92D8-7ABFF63F994F}"/>
              </a:ext>
            </a:extLst>
          </p:cNvPr>
          <p:cNvSpPr>
            <a:spLocks noGrp="1"/>
          </p:cNvSpPr>
          <p:nvPr>
            <p:ph type="title"/>
          </p:nvPr>
        </p:nvSpPr>
        <p:spPr/>
        <p:txBody>
          <a:bodyPr/>
          <a:lstStyle/>
          <a:p>
            <a:r>
              <a:rPr lang="it-IT" dirty="0"/>
              <a:t>AVO e shock asimmetrici</a:t>
            </a:r>
          </a:p>
        </p:txBody>
      </p:sp>
      <p:sp>
        <p:nvSpPr>
          <p:cNvPr id="3" name="Segnaposto contenuto 2">
            <a:extLst>
              <a:ext uri="{FF2B5EF4-FFF2-40B4-BE49-F238E27FC236}">
                <a16:creationId xmlns:a16="http://schemas.microsoft.com/office/drawing/2014/main" id="{607C0A5E-4B9F-4509-9410-B636ED5D47DA}"/>
              </a:ext>
            </a:extLst>
          </p:cNvPr>
          <p:cNvSpPr>
            <a:spLocks noGrp="1"/>
          </p:cNvSpPr>
          <p:nvPr>
            <p:ph idx="1"/>
          </p:nvPr>
        </p:nvSpPr>
        <p:spPr/>
        <p:txBody>
          <a:bodyPr>
            <a:normAutofit fontScale="92500" lnSpcReduction="10000"/>
          </a:bodyPr>
          <a:lstStyle/>
          <a:p>
            <a:r>
              <a:rPr lang="it-IT" dirty="0"/>
              <a:t>In un’area valutaria ottimale (AVO) si dovrebbe essere in grado di reagire agli shock asimmetrici, </a:t>
            </a:r>
            <a:r>
              <a:rPr lang="it-IT" u="sng" dirty="0"/>
              <a:t>senza recessione o inflazione</a:t>
            </a:r>
            <a:r>
              <a:rPr lang="it-IT" dirty="0"/>
              <a:t>. Per poter rafforzare l’effetto positivo degli interventi suggeriti nella slide precedente,  devono essere rispettate quindi alcune caratteristiche:</a:t>
            </a:r>
          </a:p>
          <a:p>
            <a:pPr marL="0" indent="0">
              <a:buNone/>
            </a:pPr>
            <a:r>
              <a:rPr lang="it-IT" b="1" dirty="0"/>
              <a:t>1. mobilità del lavoro elevata (</a:t>
            </a:r>
            <a:r>
              <a:rPr lang="it-IT" b="1" dirty="0" err="1"/>
              <a:t>Mundell</a:t>
            </a:r>
            <a:r>
              <a:rPr lang="it-IT" b="1" dirty="0"/>
              <a:t>, 1961) </a:t>
            </a:r>
            <a:r>
              <a:rPr lang="it-IT" dirty="0"/>
              <a:t>( e del capitale?)</a:t>
            </a:r>
          </a:p>
          <a:p>
            <a:pPr marL="0" indent="0">
              <a:buNone/>
            </a:pPr>
            <a:r>
              <a:rPr lang="it-IT" b="1" dirty="0"/>
              <a:t>2. apertura dell’economia all’esterno e sua flessibilità (</a:t>
            </a:r>
            <a:r>
              <a:rPr lang="it-IT" b="1" dirty="0" err="1"/>
              <a:t>McKinnon</a:t>
            </a:r>
            <a:r>
              <a:rPr lang="it-IT" b="1" dirty="0"/>
              <a:t>, 1963)</a:t>
            </a:r>
          </a:p>
          <a:p>
            <a:pPr marL="0" indent="0">
              <a:buNone/>
            </a:pPr>
            <a:r>
              <a:rPr lang="it-IT" b="1" dirty="0"/>
              <a:t>3. diversificazione produttiva e a/simmetria degli shock (</a:t>
            </a:r>
            <a:r>
              <a:rPr lang="it-IT" b="1" dirty="0" err="1"/>
              <a:t>Kenen</a:t>
            </a:r>
            <a:r>
              <a:rPr lang="it-IT" b="1" dirty="0"/>
              <a:t>, 1969)</a:t>
            </a:r>
          </a:p>
          <a:p>
            <a:pPr marL="0" indent="0">
              <a:buNone/>
            </a:pPr>
            <a:r>
              <a:rPr lang="it-IT" b="1" dirty="0"/>
              <a:t>4. Previsione di trasferimenti fiscali</a:t>
            </a:r>
          </a:p>
          <a:p>
            <a:pPr marL="0" indent="0">
              <a:buNone/>
            </a:pPr>
            <a:r>
              <a:rPr lang="it-IT" b="1" dirty="0"/>
              <a:t>5. preferenze omogenee</a:t>
            </a:r>
          </a:p>
          <a:p>
            <a:pPr marL="0" indent="0">
              <a:buNone/>
            </a:pPr>
            <a:r>
              <a:rPr lang="it-IT" b="1" dirty="0"/>
              <a:t>6. obiettivo: destino comune</a:t>
            </a:r>
            <a:endParaRPr lang="it-IT" dirty="0"/>
          </a:p>
          <a:p>
            <a:endParaRPr lang="it-IT" dirty="0"/>
          </a:p>
        </p:txBody>
      </p:sp>
      <p:sp>
        <p:nvSpPr>
          <p:cNvPr id="4" name="Segnaposto numero diapositiva 3">
            <a:extLst>
              <a:ext uri="{FF2B5EF4-FFF2-40B4-BE49-F238E27FC236}">
                <a16:creationId xmlns:a16="http://schemas.microsoft.com/office/drawing/2014/main" id="{8CF99D50-B0A4-4758-98B7-40D81D60704F}"/>
              </a:ext>
            </a:extLst>
          </p:cNvPr>
          <p:cNvSpPr>
            <a:spLocks noGrp="1"/>
          </p:cNvSpPr>
          <p:nvPr>
            <p:ph type="sldNum" sz="quarter" idx="12"/>
          </p:nvPr>
        </p:nvSpPr>
        <p:spPr/>
        <p:txBody>
          <a:bodyPr/>
          <a:lstStyle/>
          <a:p>
            <a:fld id="{B1C81671-A876-4A43-8D42-04F88DB4036C}" type="slidenum">
              <a:rPr lang="it-IT" smtClean="0"/>
              <a:t>22</a:t>
            </a:fld>
            <a:endParaRPr lang="it-IT"/>
          </a:p>
        </p:txBody>
      </p:sp>
    </p:spTree>
    <p:extLst>
      <p:ext uri="{BB962C8B-B14F-4D97-AF65-F5344CB8AC3E}">
        <p14:creationId xmlns:p14="http://schemas.microsoft.com/office/powerpoint/2010/main" val="198391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1D0F1-BB5E-4094-940D-58CB11355FFC}"/>
              </a:ext>
            </a:extLst>
          </p:cNvPr>
          <p:cNvSpPr>
            <a:spLocks noGrp="1"/>
          </p:cNvSpPr>
          <p:nvPr>
            <p:ph type="title"/>
          </p:nvPr>
        </p:nvSpPr>
        <p:spPr/>
        <p:txBody>
          <a:bodyPr/>
          <a:lstStyle/>
          <a:p>
            <a:r>
              <a:rPr lang="it-IT" b="1" dirty="0"/>
              <a:t>1) Mobilità del lavoro (</a:t>
            </a:r>
            <a:r>
              <a:rPr lang="it-IT" b="1" dirty="0" err="1"/>
              <a:t>Mundell</a:t>
            </a:r>
            <a:r>
              <a:rPr lang="it-IT" b="1" dirty="0"/>
              <a:t>, 1961)</a:t>
            </a:r>
            <a:br>
              <a:rPr lang="it-IT" b="1" dirty="0"/>
            </a:br>
            <a:endParaRPr lang="it-IT" dirty="0"/>
          </a:p>
        </p:txBody>
      </p:sp>
      <p:sp>
        <p:nvSpPr>
          <p:cNvPr id="3" name="Segnaposto contenuto 2">
            <a:extLst>
              <a:ext uri="{FF2B5EF4-FFF2-40B4-BE49-F238E27FC236}">
                <a16:creationId xmlns:a16="http://schemas.microsoft.com/office/drawing/2014/main" id="{CDB2E8E9-D28D-4810-A5C0-F4F8E83485E7}"/>
              </a:ext>
            </a:extLst>
          </p:cNvPr>
          <p:cNvSpPr>
            <a:spLocks noGrp="1"/>
          </p:cNvSpPr>
          <p:nvPr>
            <p:ph idx="1"/>
          </p:nvPr>
        </p:nvSpPr>
        <p:spPr>
          <a:xfrm>
            <a:off x="838200" y="1825625"/>
            <a:ext cx="10515600" cy="4619184"/>
          </a:xfrm>
        </p:spPr>
        <p:txBody>
          <a:bodyPr>
            <a:normAutofit fontScale="77500" lnSpcReduction="20000"/>
          </a:bodyPr>
          <a:lstStyle/>
          <a:p>
            <a:r>
              <a:rPr lang="it-IT" dirty="0"/>
              <a:t>I lavoratori disoccupati di B si trasferiscono in A, dove c’è un eccesso di domanda di lavoro causata dallo shock asimmetrico.</a:t>
            </a:r>
          </a:p>
          <a:p>
            <a:r>
              <a:rPr lang="it-IT" u="sng" dirty="0"/>
              <a:t>Effetti</a:t>
            </a:r>
            <a:r>
              <a:rPr lang="it-IT" dirty="0"/>
              <a:t>:</a:t>
            </a:r>
          </a:p>
          <a:p>
            <a:r>
              <a:rPr lang="it-IT" dirty="0">
                <a:highlight>
                  <a:srgbClr val="FFFF00"/>
                </a:highlight>
              </a:rPr>
              <a:t>la riduzione dell’offerta di lavoro in B </a:t>
            </a:r>
            <a:r>
              <a:rPr lang="it-IT" dirty="0"/>
              <a:t>consente di </a:t>
            </a:r>
            <a:r>
              <a:rPr lang="it-IT" dirty="0">
                <a:solidFill>
                  <a:srgbClr val="FF0000"/>
                </a:solidFill>
              </a:rPr>
              <a:t>riassorbire la disoccupazione</a:t>
            </a:r>
          </a:p>
          <a:p>
            <a:r>
              <a:rPr lang="it-IT" dirty="0">
                <a:highlight>
                  <a:srgbClr val="FFFF00"/>
                </a:highlight>
              </a:rPr>
              <a:t>l’aumento dell’offerta di beni in A </a:t>
            </a:r>
            <a:r>
              <a:rPr lang="it-IT" dirty="0">
                <a:solidFill>
                  <a:srgbClr val="FF0000"/>
                </a:solidFill>
              </a:rPr>
              <a:t>spegne l’inflazione</a:t>
            </a:r>
            <a:r>
              <a:rPr lang="it-IT" dirty="0"/>
              <a:t>.</a:t>
            </a:r>
          </a:p>
          <a:p>
            <a:r>
              <a:rPr lang="it-IT" dirty="0"/>
              <a:t>La conclusione fondamentale della teoria delle aree valutarie ottimali di </a:t>
            </a:r>
            <a:r>
              <a:rPr lang="it-IT" dirty="0" err="1"/>
              <a:t>Mundell</a:t>
            </a:r>
            <a:r>
              <a:rPr lang="it-IT" dirty="0"/>
              <a:t> è che </a:t>
            </a:r>
            <a:r>
              <a:rPr lang="it-IT" dirty="0">
                <a:solidFill>
                  <a:schemeClr val="accent1"/>
                </a:solidFill>
              </a:rPr>
              <a:t>i paesi o le regioni caratterizzati da una forte divergenza nella crescita del prodotto e dell'occupazione, se vogliono formare un'unione monetaria</a:t>
            </a:r>
            <a:r>
              <a:rPr lang="it-IT" dirty="0"/>
              <a:t>, evitando seri problemi di aggiustamento, </a:t>
            </a:r>
            <a:r>
              <a:rPr lang="it-IT" b="1" dirty="0">
                <a:solidFill>
                  <a:srgbClr val="0070C0"/>
                </a:solidFill>
              </a:rPr>
              <a:t>devono contare su un’elevata flessibilità dei mercati del lavoro</a:t>
            </a:r>
            <a:r>
              <a:rPr lang="it-IT" dirty="0"/>
              <a:t>.</a:t>
            </a:r>
          </a:p>
          <a:p>
            <a:r>
              <a:rPr lang="it-IT" dirty="0"/>
              <a:t>Nella slide successiva sono riportati i tassi di mobilità nell’UE28 come evoluzione e come struttura e incidenza sul totale nel 2019 e vengono comparati con la disoccupazione. Appare abbastanza evidente che la mobilità mitiga i problemi sul mercato del lavoro, anche se avviene verso pochi paesi (i 5 maggiori accolgono il 78,6% dei lavoratori che si spostano da altri paesi) e l’Italia risulta al contempo paese di emigrazione e immigrazione di forza lavoro di 20-64 anni. </a:t>
            </a:r>
            <a:r>
              <a:rPr lang="it-IT" u="sng" dirty="0"/>
              <a:t>La mobilità non necessariamente è connessa con deficit/surplus commerciali</a:t>
            </a:r>
            <a:r>
              <a:rPr lang="it-IT" dirty="0"/>
              <a:t>.</a:t>
            </a:r>
          </a:p>
        </p:txBody>
      </p:sp>
      <p:sp>
        <p:nvSpPr>
          <p:cNvPr id="4" name="Segnaposto numero diapositiva 3">
            <a:extLst>
              <a:ext uri="{FF2B5EF4-FFF2-40B4-BE49-F238E27FC236}">
                <a16:creationId xmlns:a16="http://schemas.microsoft.com/office/drawing/2014/main" id="{A52CFFDA-E1BE-4FD4-9BF4-11690E580B53}"/>
              </a:ext>
            </a:extLst>
          </p:cNvPr>
          <p:cNvSpPr>
            <a:spLocks noGrp="1"/>
          </p:cNvSpPr>
          <p:nvPr>
            <p:ph type="sldNum" sz="quarter" idx="12"/>
          </p:nvPr>
        </p:nvSpPr>
        <p:spPr/>
        <p:txBody>
          <a:bodyPr/>
          <a:lstStyle/>
          <a:p>
            <a:fld id="{B1C81671-A876-4A43-8D42-04F88DB4036C}" type="slidenum">
              <a:rPr lang="it-IT" smtClean="0"/>
              <a:t>23</a:t>
            </a:fld>
            <a:endParaRPr lang="it-IT"/>
          </a:p>
        </p:txBody>
      </p:sp>
    </p:spTree>
    <p:extLst>
      <p:ext uri="{BB962C8B-B14F-4D97-AF65-F5344CB8AC3E}">
        <p14:creationId xmlns:p14="http://schemas.microsoft.com/office/powerpoint/2010/main" val="72147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D8ECD-F3EA-400F-AA6F-5BB2CAC5B415}"/>
              </a:ext>
            </a:extLst>
          </p:cNvPr>
          <p:cNvSpPr>
            <a:spLocks noGrp="1"/>
          </p:cNvSpPr>
          <p:nvPr>
            <p:ph type="title"/>
          </p:nvPr>
        </p:nvSpPr>
        <p:spPr/>
        <p:txBody>
          <a:bodyPr/>
          <a:lstStyle/>
          <a:p>
            <a:r>
              <a:rPr lang="it-IT" dirty="0"/>
              <a:t>Struttura del Mercato del lavoro e mobilità nell’UE (2019)</a:t>
            </a:r>
          </a:p>
        </p:txBody>
      </p:sp>
      <p:pic>
        <p:nvPicPr>
          <p:cNvPr id="4" name="Immagine 3">
            <a:extLst>
              <a:ext uri="{FF2B5EF4-FFF2-40B4-BE49-F238E27FC236}">
                <a16:creationId xmlns:a16="http://schemas.microsoft.com/office/drawing/2014/main" id="{B4C03381-DEA6-4EED-A4F1-22691286263B}"/>
              </a:ext>
            </a:extLst>
          </p:cNvPr>
          <p:cNvPicPr>
            <a:picLocks noChangeAspect="1"/>
          </p:cNvPicPr>
          <p:nvPr/>
        </p:nvPicPr>
        <p:blipFill>
          <a:blip r:embed="rId2"/>
          <a:stretch>
            <a:fillRect/>
          </a:stretch>
        </p:blipFill>
        <p:spPr>
          <a:xfrm>
            <a:off x="5804952" y="939170"/>
            <a:ext cx="5417387" cy="2807965"/>
          </a:xfrm>
          <a:prstGeom prst="rect">
            <a:avLst/>
          </a:prstGeom>
        </p:spPr>
      </p:pic>
      <p:pic>
        <p:nvPicPr>
          <p:cNvPr id="6" name="Immagine 5">
            <a:extLst>
              <a:ext uri="{FF2B5EF4-FFF2-40B4-BE49-F238E27FC236}">
                <a16:creationId xmlns:a16="http://schemas.microsoft.com/office/drawing/2014/main" id="{A75E6B50-90FF-47B8-BB80-20C50DE0F25B}"/>
              </a:ext>
            </a:extLst>
          </p:cNvPr>
          <p:cNvPicPr>
            <a:picLocks noChangeAspect="1"/>
          </p:cNvPicPr>
          <p:nvPr/>
        </p:nvPicPr>
        <p:blipFill>
          <a:blip r:embed="rId3"/>
          <a:stretch>
            <a:fillRect/>
          </a:stretch>
        </p:blipFill>
        <p:spPr>
          <a:xfrm>
            <a:off x="0" y="1690688"/>
            <a:ext cx="5673491" cy="3644717"/>
          </a:xfrm>
          <a:prstGeom prst="rect">
            <a:avLst/>
          </a:prstGeom>
        </p:spPr>
      </p:pic>
      <p:graphicFrame>
        <p:nvGraphicFramePr>
          <p:cNvPr id="7" name="Tabella 6">
            <a:extLst>
              <a:ext uri="{FF2B5EF4-FFF2-40B4-BE49-F238E27FC236}">
                <a16:creationId xmlns:a16="http://schemas.microsoft.com/office/drawing/2014/main" id="{57E5494E-B73D-44C1-9B5D-D3A5F52FD942}"/>
              </a:ext>
            </a:extLst>
          </p:cNvPr>
          <p:cNvGraphicFramePr>
            <a:graphicFrameLocks noGrp="1"/>
          </p:cNvGraphicFramePr>
          <p:nvPr>
            <p:extLst>
              <p:ext uri="{D42A27DB-BD31-4B8C-83A1-F6EECF244321}">
                <p14:modId xmlns:p14="http://schemas.microsoft.com/office/powerpoint/2010/main" val="3673584517"/>
              </p:ext>
            </p:extLst>
          </p:nvPr>
        </p:nvGraphicFramePr>
        <p:xfrm>
          <a:off x="210264" y="5620385"/>
          <a:ext cx="1905000" cy="872490"/>
        </p:xfrm>
        <a:graphic>
          <a:graphicData uri="http://schemas.openxmlformats.org/drawingml/2006/table">
            <a:tbl>
              <a:tblPr>
                <a:tableStyleId>{21E4AEA4-8DFA-4A89-87EB-49C32662AFE0}</a:tableStyleId>
              </a:tblPr>
              <a:tblGrid>
                <a:gridCol w="635000">
                  <a:extLst>
                    <a:ext uri="{9D8B030D-6E8A-4147-A177-3AD203B41FA5}">
                      <a16:colId xmlns:a16="http://schemas.microsoft.com/office/drawing/2014/main" val="3635443609"/>
                    </a:ext>
                  </a:extLst>
                </a:gridCol>
                <a:gridCol w="635000">
                  <a:extLst>
                    <a:ext uri="{9D8B030D-6E8A-4147-A177-3AD203B41FA5}">
                      <a16:colId xmlns:a16="http://schemas.microsoft.com/office/drawing/2014/main" val="1134843840"/>
                    </a:ext>
                  </a:extLst>
                </a:gridCol>
                <a:gridCol w="635000">
                  <a:extLst>
                    <a:ext uri="{9D8B030D-6E8A-4147-A177-3AD203B41FA5}">
                      <a16:colId xmlns:a16="http://schemas.microsoft.com/office/drawing/2014/main" val="3139714589"/>
                    </a:ext>
                  </a:extLst>
                </a:gridCol>
              </a:tblGrid>
              <a:tr h="186690">
                <a:tc>
                  <a:txBody>
                    <a:bodyPr/>
                    <a:lstStyle/>
                    <a:p>
                      <a:pPr algn="l" fontAlgn="ctr"/>
                      <a:r>
                        <a:rPr lang="it-IT" sz="1800" u="none" strike="noStrike">
                          <a:effectLst/>
                        </a:rPr>
                        <a:t>RO</a:t>
                      </a:r>
                      <a:endParaRPr lang="it-IT" sz="1800" b="1" i="0" u="none" strike="noStrike">
                        <a:solidFill>
                          <a:srgbClr val="000000"/>
                        </a:solidFill>
                        <a:effectLst/>
                        <a:latin typeface="Calibri" panose="020F0502020204030204" pitchFamily="34" charset="0"/>
                      </a:endParaRPr>
                    </a:p>
                  </a:txBody>
                  <a:tcPr marL="3810" marR="3810" marT="3810" marB="0" anchor="ctr"/>
                </a:tc>
                <a:tc>
                  <a:txBody>
                    <a:bodyPr/>
                    <a:lstStyle/>
                    <a:p>
                      <a:pPr algn="l" fontAlgn="ctr"/>
                      <a:r>
                        <a:rPr lang="it-IT" sz="1800" u="none" strike="noStrike">
                          <a:effectLst/>
                        </a:rPr>
                        <a:t>PL</a:t>
                      </a:r>
                      <a:endParaRPr lang="it-IT" sz="1800" b="1" i="0" u="none" strike="noStrike">
                        <a:solidFill>
                          <a:srgbClr val="000000"/>
                        </a:solidFill>
                        <a:effectLst/>
                        <a:latin typeface="Calibri" panose="020F0502020204030204" pitchFamily="34" charset="0"/>
                      </a:endParaRPr>
                    </a:p>
                  </a:txBody>
                  <a:tcPr marL="3810" marR="3810" marT="3810" marB="0" anchor="ctr"/>
                </a:tc>
                <a:tc>
                  <a:txBody>
                    <a:bodyPr/>
                    <a:lstStyle/>
                    <a:p>
                      <a:pPr algn="l" fontAlgn="ctr"/>
                      <a:r>
                        <a:rPr lang="it-IT" sz="1800" u="none" strike="noStrike">
                          <a:effectLst/>
                        </a:rPr>
                        <a:t>IT</a:t>
                      </a:r>
                      <a:endParaRPr lang="it-IT" sz="1800" b="1"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47732322"/>
                  </a:ext>
                </a:extLst>
              </a:tr>
              <a:tr h="594360">
                <a:tc>
                  <a:txBody>
                    <a:bodyPr/>
                    <a:lstStyle/>
                    <a:p>
                      <a:pPr algn="r" fontAlgn="b"/>
                      <a:r>
                        <a:rPr lang="it-IT" sz="1800" u="none" strike="noStrike">
                          <a:effectLst/>
                        </a:rPr>
                        <a:t>22.9</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15.7</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dirty="0">
                          <a:effectLst/>
                        </a:rPr>
                        <a:t>8.5</a:t>
                      </a:r>
                      <a:endParaRPr lang="it-IT"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6372123"/>
                  </a:ext>
                </a:extLst>
              </a:tr>
            </a:tbl>
          </a:graphicData>
        </a:graphic>
      </p:graphicFrame>
      <p:sp>
        <p:nvSpPr>
          <p:cNvPr id="8" name="CasellaDiTesto 7">
            <a:extLst>
              <a:ext uri="{FF2B5EF4-FFF2-40B4-BE49-F238E27FC236}">
                <a16:creationId xmlns:a16="http://schemas.microsoft.com/office/drawing/2014/main" id="{39DE2E38-A203-476A-AD17-797376D2056D}"/>
              </a:ext>
            </a:extLst>
          </p:cNvPr>
          <p:cNvSpPr txBox="1"/>
          <p:nvPr/>
        </p:nvSpPr>
        <p:spPr>
          <a:xfrm>
            <a:off x="2535789" y="5380672"/>
            <a:ext cx="2572056" cy="1477328"/>
          </a:xfrm>
          <a:prstGeom prst="rect">
            <a:avLst/>
          </a:prstGeom>
          <a:noFill/>
        </p:spPr>
        <p:txBody>
          <a:bodyPr wrap="square" rtlCol="0">
            <a:spAutoFit/>
          </a:bodyPr>
          <a:lstStyle/>
          <a:p>
            <a:r>
              <a:rPr lang="it-IT" dirty="0"/>
              <a:t>I paesi con maggiore mobilità non presentano i tassi di disoccupazione più alti: la mobilità aiuta?!</a:t>
            </a:r>
          </a:p>
        </p:txBody>
      </p:sp>
      <p:cxnSp>
        <p:nvCxnSpPr>
          <p:cNvPr id="10" name="Connettore 2 9">
            <a:extLst>
              <a:ext uri="{FF2B5EF4-FFF2-40B4-BE49-F238E27FC236}">
                <a16:creationId xmlns:a16="http://schemas.microsoft.com/office/drawing/2014/main" id="{A464CEF5-DB41-4157-B3E5-83A76F03F5D0}"/>
              </a:ext>
            </a:extLst>
          </p:cNvPr>
          <p:cNvCxnSpPr>
            <a:cxnSpLocks/>
          </p:cNvCxnSpPr>
          <p:nvPr/>
        </p:nvCxnSpPr>
        <p:spPr>
          <a:xfrm flipH="1">
            <a:off x="643143" y="4785605"/>
            <a:ext cx="1327000" cy="1037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B990B205-3E2D-458D-A85E-955AB4EF9E8F}"/>
              </a:ext>
            </a:extLst>
          </p:cNvPr>
          <p:cNvCxnSpPr>
            <a:cxnSpLocks/>
          </p:cNvCxnSpPr>
          <p:nvPr/>
        </p:nvCxnSpPr>
        <p:spPr>
          <a:xfrm flipH="1">
            <a:off x="1212403" y="4785605"/>
            <a:ext cx="1677491" cy="99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285DD334-54D7-4F1E-9C24-3C09DEA55466}"/>
              </a:ext>
            </a:extLst>
          </p:cNvPr>
          <p:cNvCxnSpPr>
            <a:cxnSpLocks/>
          </p:cNvCxnSpPr>
          <p:nvPr/>
        </p:nvCxnSpPr>
        <p:spPr>
          <a:xfrm flipH="1">
            <a:off x="1916817" y="4695646"/>
            <a:ext cx="544401" cy="1025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Segnaposto numero diapositiva 17">
            <a:extLst>
              <a:ext uri="{FF2B5EF4-FFF2-40B4-BE49-F238E27FC236}">
                <a16:creationId xmlns:a16="http://schemas.microsoft.com/office/drawing/2014/main" id="{1E5595BE-E725-4921-B637-E67EFF190D75}"/>
              </a:ext>
            </a:extLst>
          </p:cNvPr>
          <p:cNvSpPr>
            <a:spLocks noGrp="1"/>
          </p:cNvSpPr>
          <p:nvPr>
            <p:ph type="sldNum" sz="quarter" idx="12"/>
          </p:nvPr>
        </p:nvSpPr>
        <p:spPr/>
        <p:txBody>
          <a:bodyPr/>
          <a:lstStyle/>
          <a:p>
            <a:fld id="{B1C81671-A876-4A43-8D42-04F88DB4036C}" type="slidenum">
              <a:rPr lang="it-IT" smtClean="0"/>
              <a:t>24</a:t>
            </a:fld>
            <a:endParaRPr lang="it-IT"/>
          </a:p>
        </p:txBody>
      </p:sp>
      <p:sp>
        <p:nvSpPr>
          <p:cNvPr id="3" name="Rettangolo 2">
            <a:extLst>
              <a:ext uri="{FF2B5EF4-FFF2-40B4-BE49-F238E27FC236}">
                <a16:creationId xmlns:a16="http://schemas.microsoft.com/office/drawing/2014/main" id="{61638D69-87CB-45C5-B81B-39057879EEB8}"/>
              </a:ext>
            </a:extLst>
          </p:cNvPr>
          <p:cNvSpPr/>
          <p:nvPr/>
        </p:nvSpPr>
        <p:spPr>
          <a:xfrm>
            <a:off x="5673491" y="4025305"/>
            <a:ext cx="6096000" cy="2031325"/>
          </a:xfrm>
          <a:prstGeom prst="rect">
            <a:avLst/>
          </a:prstGeom>
        </p:spPr>
        <p:txBody>
          <a:bodyPr>
            <a:spAutoFit/>
          </a:bodyPr>
          <a:lstStyle/>
          <a:p>
            <a:r>
              <a:rPr lang="it-IT" i="1" dirty="0"/>
              <a:t>Un confronto, peraltro imperfetto, può farsi con gli Stati Uniti, dove annualmente 3 appartenenti alla forza lavoro su 100 si spostano da uno stato all’altro. Nella UE, i dati ci dicono che gli spostamenti di forza lavoro (al netto dei frontalieri) da uno stato all’altro, sono stati (2017) appena 1,1 milioni, pari allo 0,5% del totale, una frequenza pari ad un sesto di quella americana. (Livi Bacci M., 2018)</a:t>
            </a:r>
          </a:p>
        </p:txBody>
      </p:sp>
      <p:sp>
        <p:nvSpPr>
          <p:cNvPr id="9" name="CasellaDiTesto 8">
            <a:extLst>
              <a:ext uri="{FF2B5EF4-FFF2-40B4-BE49-F238E27FC236}">
                <a16:creationId xmlns:a16="http://schemas.microsoft.com/office/drawing/2014/main" id="{6C95E3CD-3BF2-419D-AA2E-613DE5B4D291}"/>
              </a:ext>
            </a:extLst>
          </p:cNvPr>
          <p:cNvSpPr txBox="1"/>
          <p:nvPr/>
        </p:nvSpPr>
        <p:spPr>
          <a:xfrm>
            <a:off x="135693" y="5234352"/>
            <a:ext cx="1905000" cy="461665"/>
          </a:xfrm>
          <a:prstGeom prst="rect">
            <a:avLst/>
          </a:prstGeom>
          <a:noFill/>
        </p:spPr>
        <p:txBody>
          <a:bodyPr wrap="square" rtlCol="0">
            <a:spAutoFit/>
          </a:bodyPr>
          <a:lstStyle/>
          <a:p>
            <a:r>
              <a:rPr lang="it-IT" sz="1200" dirty="0"/>
              <a:t>Quota di emigrati in altri Paesi UE sul totale</a:t>
            </a:r>
          </a:p>
        </p:txBody>
      </p:sp>
    </p:spTree>
    <p:extLst>
      <p:ext uri="{BB962C8B-B14F-4D97-AF65-F5344CB8AC3E}">
        <p14:creationId xmlns:p14="http://schemas.microsoft.com/office/powerpoint/2010/main" val="42948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7B1A9-BDA3-4FD0-AAFA-469B41B3E03D}"/>
              </a:ext>
            </a:extLst>
          </p:cNvPr>
          <p:cNvSpPr>
            <a:spLocks noGrp="1"/>
          </p:cNvSpPr>
          <p:nvPr>
            <p:ph type="title"/>
          </p:nvPr>
        </p:nvSpPr>
        <p:spPr/>
        <p:txBody>
          <a:bodyPr/>
          <a:lstStyle/>
          <a:p>
            <a:r>
              <a:rPr lang="it-IT" dirty="0"/>
              <a:t>E la mobilità dei capitali quanto conta?</a:t>
            </a:r>
          </a:p>
        </p:txBody>
      </p:sp>
      <p:sp>
        <p:nvSpPr>
          <p:cNvPr id="3" name="Segnaposto contenuto 2">
            <a:extLst>
              <a:ext uri="{FF2B5EF4-FFF2-40B4-BE49-F238E27FC236}">
                <a16:creationId xmlns:a16="http://schemas.microsoft.com/office/drawing/2014/main" id="{05A1BB72-0800-4D92-8F4E-829CFB28661D}"/>
              </a:ext>
            </a:extLst>
          </p:cNvPr>
          <p:cNvSpPr>
            <a:spLocks noGrp="1"/>
          </p:cNvSpPr>
          <p:nvPr>
            <p:ph idx="1"/>
          </p:nvPr>
        </p:nvSpPr>
        <p:spPr/>
        <p:txBody>
          <a:bodyPr/>
          <a:lstStyle/>
          <a:p>
            <a:r>
              <a:rPr lang="it-IT" dirty="0"/>
              <a:t>Integrazione dei mercati finanziari: </a:t>
            </a:r>
          </a:p>
          <a:p>
            <a:r>
              <a:rPr lang="it-IT" dirty="0"/>
              <a:t>le aree colpite dallo shock possono prendere a prestito dalle aree in surplus o possono ridurre le proprie attività sull’estero (Target2)</a:t>
            </a:r>
          </a:p>
          <a:p>
            <a:r>
              <a:rPr lang="it-IT" dirty="0"/>
              <a:t>si riducono le differenze tra i tassi di interesse a lungo termine</a:t>
            </a:r>
          </a:p>
          <a:p>
            <a:r>
              <a:rPr lang="it-IT" dirty="0"/>
              <a:t>tuttavia, se lo squilibrio è permanente l’integrazione finanziaria non può sostituire l’aggiustamento strutturale, occorrono strumenti diversi di regolamentazione finanziaria, come la crisi del 2008 ha messo in luce e politiche monetarie</a:t>
            </a:r>
          </a:p>
        </p:txBody>
      </p:sp>
      <p:sp>
        <p:nvSpPr>
          <p:cNvPr id="4" name="Segnaposto numero diapositiva 3">
            <a:extLst>
              <a:ext uri="{FF2B5EF4-FFF2-40B4-BE49-F238E27FC236}">
                <a16:creationId xmlns:a16="http://schemas.microsoft.com/office/drawing/2014/main" id="{A036E8D7-A6E7-4AAF-A5C3-E792D4E291B6}"/>
              </a:ext>
            </a:extLst>
          </p:cNvPr>
          <p:cNvSpPr>
            <a:spLocks noGrp="1"/>
          </p:cNvSpPr>
          <p:nvPr>
            <p:ph type="sldNum" sz="quarter" idx="12"/>
          </p:nvPr>
        </p:nvSpPr>
        <p:spPr/>
        <p:txBody>
          <a:bodyPr/>
          <a:lstStyle/>
          <a:p>
            <a:fld id="{B1C81671-A876-4A43-8D42-04F88DB4036C}" type="slidenum">
              <a:rPr lang="it-IT" smtClean="0"/>
              <a:t>25</a:t>
            </a:fld>
            <a:endParaRPr lang="it-IT"/>
          </a:p>
        </p:txBody>
      </p:sp>
    </p:spTree>
    <p:extLst>
      <p:ext uri="{BB962C8B-B14F-4D97-AF65-F5344CB8AC3E}">
        <p14:creationId xmlns:p14="http://schemas.microsoft.com/office/powerpoint/2010/main" val="346974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93675-CEDD-4300-B9EB-1ECF919B621A}"/>
              </a:ext>
            </a:extLst>
          </p:cNvPr>
          <p:cNvSpPr>
            <a:spLocks noGrp="1"/>
          </p:cNvSpPr>
          <p:nvPr>
            <p:ph type="title"/>
          </p:nvPr>
        </p:nvSpPr>
        <p:spPr/>
        <p:txBody>
          <a:bodyPr/>
          <a:lstStyle/>
          <a:p>
            <a:r>
              <a:rPr lang="it-IT" b="1" dirty="0"/>
              <a:t>2) Grado di apertura del sistema economico (</a:t>
            </a:r>
            <a:r>
              <a:rPr lang="it-IT" b="1" dirty="0" err="1"/>
              <a:t>McKinnon</a:t>
            </a:r>
            <a:r>
              <a:rPr lang="it-IT" b="1" dirty="0"/>
              <a:t>, 1963)</a:t>
            </a:r>
            <a:endParaRPr lang="it-IT" dirty="0"/>
          </a:p>
        </p:txBody>
      </p:sp>
      <p:sp>
        <p:nvSpPr>
          <p:cNvPr id="3" name="Segnaposto contenuto 2">
            <a:extLst>
              <a:ext uri="{FF2B5EF4-FFF2-40B4-BE49-F238E27FC236}">
                <a16:creationId xmlns:a16="http://schemas.microsoft.com/office/drawing/2014/main" id="{8F925D35-425F-4B60-B060-6CA8140F425F}"/>
              </a:ext>
            </a:extLst>
          </p:cNvPr>
          <p:cNvSpPr>
            <a:spLocks noGrp="1"/>
          </p:cNvSpPr>
          <p:nvPr>
            <p:ph idx="1"/>
          </p:nvPr>
        </p:nvSpPr>
        <p:spPr/>
        <p:txBody>
          <a:bodyPr>
            <a:normAutofit fontScale="92500" lnSpcReduction="20000"/>
          </a:bodyPr>
          <a:lstStyle/>
          <a:p>
            <a:r>
              <a:rPr lang="it-IT" b="1" dirty="0"/>
              <a:t>I paesi molto aperti al commercio e con stretti rapporti commerciali reciproci formano un’AVO</a:t>
            </a:r>
          </a:p>
          <a:p>
            <a:r>
              <a:rPr lang="it-IT" b="1" dirty="0"/>
              <a:t>La domanda</a:t>
            </a:r>
            <a:r>
              <a:rPr lang="it-IT" dirty="0"/>
              <a:t>: quando si può fare conto sulla svalutazione del cambio? Quando la svalutazione risulta, invece, inefficace e quindi conviene rinunciare ai cambi flessibili?</a:t>
            </a:r>
          </a:p>
          <a:p>
            <a:r>
              <a:rPr lang="it-IT" b="1" dirty="0"/>
              <a:t>La risposta</a:t>
            </a:r>
            <a:r>
              <a:rPr lang="it-IT" dirty="0"/>
              <a:t>: </a:t>
            </a:r>
            <a:r>
              <a:rPr lang="it-IT" u="sng" dirty="0"/>
              <a:t>la rinuncia alla flessibilità del cambio è conveniente se il paese ha un elevato grado di apertura agli scambi internazionali</a:t>
            </a:r>
            <a:r>
              <a:rPr lang="it-IT" dirty="0"/>
              <a:t>.</a:t>
            </a:r>
          </a:p>
          <a:p>
            <a:r>
              <a:rPr lang="it-IT" dirty="0"/>
              <a:t>L’efficacia della svalutazione può risultare compromessa quando si stabilisce una sequenza di questo genere:</a:t>
            </a:r>
          </a:p>
          <a:p>
            <a:pPr lvl="1"/>
            <a:r>
              <a:rPr lang="it-IT" dirty="0"/>
              <a:t>aumento dei prezzi delle importazioni </a:t>
            </a:r>
            <a:r>
              <a:rPr lang="it-IT" dirty="0">
                <a:latin typeface="Cambria Math" panose="02040503050406030204" pitchFamily="18" charset="0"/>
                <a:ea typeface="Cambria Math" panose="02040503050406030204" pitchFamily="18" charset="0"/>
              </a:rPr>
              <a:t>⇒</a:t>
            </a:r>
            <a:r>
              <a:rPr lang="it-IT" dirty="0"/>
              <a:t> aumento generalizzato dei prezzi interni </a:t>
            </a:r>
            <a:r>
              <a:rPr lang="it-IT" dirty="0">
                <a:latin typeface="Cambria Math" panose="02040503050406030204" pitchFamily="18" charset="0"/>
                <a:ea typeface="Cambria Math" panose="02040503050406030204" pitchFamily="18" charset="0"/>
              </a:rPr>
              <a:t>⇒</a:t>
            </a:r>
            <a:r>
              <a:rPr lang="it-IT" dirty="0"/>
              <a:t> aumento dei salari nominali </a:t>
            </a:r>
            <a:r>
              <a:rPr lang="it-IT" dirty="0">
                <a:latin typeface="Cambria Math" panose="02040503050406030204" pitchFamily="18" charset="0"/>
                <a:ea typeface="Cambria Math" panose="02040503050406030204" pitchFamily="18" charset="0"/>
              </a:rPr>
              <a:t>⇒</a:t>
            </a:r>
            <a:r>
              <a:rPr lang="it-IT" dirty="0"/>
              <a:t> aumento dei costi dei beni esportati </a:t>
            </a:r>
            <a:r>
              <a:rPr lang="it-IT" dirty="0">
                <a:latin typeface="Cambria Math" panose="02040503050406030204" pitchFamily="18" charset="0"/>
                <a:ea typeface="Cambria Math" panose="02040503050406030204" pitchFamily="18" charset="0"/>
              </a:rPr>
              <a:t>⇒</a:t>
            </a:r>
            <a:r>
              <a:rPr lang="it-IT" dirty="0"/>
              <a:t> erosione del vantaggio della svalutazione in termini di competitività: anche qui la soluzione si dovrebbe scaricare sul mercato del lavoro e impedire aumenti salariali….</a:t>
            </a:r>
          </a:p>
        </p:txBody>
      </p:sp>
      <p:sp>
        <p:nvSpPr>
          <p:cNvPr id="4" name="Segnaposto numero diapositiva 3">
            <a:extLst>
              <a:ext uri="{FF2B5EF4-FFF2-40B4-BE49-F238E27FC236}">
                <a16:creationId xmlns:a16="http://schemas.microsoft.com/office/drawing/2014/main" id="{E9D6E04A-9FFA-4CA0-9414-58AD5DB04513}"/>
              </a:ext>
            </a:extLst>
          </p:cNvPr>
          <p:cNvSpPr>
            <a:spLocks noGrp="1"/>
          </p:cNvSpPr>
          <p:nvPr>
            <p:ph type="sldNum" sz="quarter" idx="12"/>
          </p:nvPr>
        </p:nvSpPr>
        <p:spPr/>
        <p:txBody>
          <a:bodyPr/>
          <a:lstStyle/>
          <a:p>
            <a:fld id="{B1C81671-A876-4A43-8D42-04F88DB4036C}" type="slidenum">
              <a:rPr lang="it-IT" smtClean="0"/>
              <a:t>26</a:t>
            </a:fld>
            <a:endParaRPr lang="it-IT"/>
          </a:p>
        </p:txBody>
      </p:sp>
    </p:spTree>
    <p:extLst>
      <p:ext uri="{BB962C8B-B14F-4D97-AF65-F5344CB8AC3E}">
        <p14:creationId xmlns:p14="http://schemas.microsoft.com/office/powerpoint/2010/main" val="401135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B0502-2E21-40A7-90CC-BBAC872DCEEF}"/>
              </a:ext>
            </a:extLst>
          </p:cNvPr>
          <p:cNvSpPr>
            <a:spLocks noGrp="1"/>
          </p:cNvSpPr>
          <p:nvPr>
            <p:ph type="title"/>
          </p:nvPr>
        </p:nvSpPr>
        <p:spPr/>
        <p:txBody>
          <a:bodyPr/>
          <a:lstStyle/>
          <a:p>
            <a:r>
              <a:rPr lang="it-IT" dirty="0"/>
              <a:t>2) continua</a:t>
            </a:r>
          </a:p>
        </p:txBody>
      </p:sp>
      <p:sp>
        <p:nvSpPr>
          <p:cNvPr id="3" name="Segnaposto contenuto 2">
            <a:extLst>
              <a:ext uri="{FF2B5EF4-FFF2-40B4-BE49-F238E27FC236}">
                <a16:creationId xmlns:a16="http://schemas.microsoft.com/office/drawing/2014/main" id="{948893CF-4059-4661-9DBC-0D32AD759F82}"/>
              </a:ext>
            </a:extLst>
          </p:cNvPr>
          <p:cNvSpPr>
            <a:spLocks noGrp="1"/>
          </p:cNvSpPr>
          <p:nvPr>
            <p:ph idx="1"/>
          </p:nvPr>
        </p:nvSpPr>
        <p:spPr/>
        <p:txBody>
          <a:bodyPr>
            <a:normAutofit lnSpcReduction="10000"/>
          </a:bodyPr>
          <a:lstStyle/>
          <a:p>
            <a:r>
              <a:rPr lang="it-IT" dirty="0"/>
              <a:t>La probabilità che questo avvenga sarà tanto maggiore quanto più elevato è il peso delle importazioni, cioè il grado di apertura del paese.</a:t>
            </a:r>
          </a:p>
          <a:p>
            <a:r>
              <a:rPr lang="it-IT" dirty="0"/>
              <a:t>Il grado di apertura è misurato dal rapporto: tra beni oggetto di commercio internazionale (</a:t>
            </a:r>
            <a:r>
              <a:rPr lang="it-IT" i="1" dirty="0" err="1"/>
              <a:t>tradable</a:t>
            </a:r>
            <a:r>
              <a:rPr lang="it-IT" dirty="0"/>
              <a:t>) e non: I prezzi dei primi sono stabiliti dal mercato mondiale</a:t>
            </a:r>
          </a:p>
          <a:p>
            <a:r>
              <a:rPr lang="it-IT" dirty="0"/>
              <a:t>Una piccola economia è </a:t>
            </a:r>
            <a:r>
              <a:rPr lang="it-IT" i="1" dirty="0"/>
              <a:t>price-</a:t>
            </a:r>
            <a:r>
              <a:rPr lang="it-IT" i="1" dirty="0" err="1"/>
              <a:t>taker</a:t>
            </a:r>
            <a:r>
              <a:rPr lang="it-IT" dirty="0"/>
              <a:t>, il suo tasso di cambio non incide sulla competitività: se tutti i beni fossero commercializzati sul mercato internazionale, i prezzi interni sarebbero flessibili e il tasso di cambio non importerebbe tanto per la competitività:</a:t>
            </a:r>
          </a:p>
          <a:p>
            <a:r>
              <a:rPr lang="it-IT" dirty="0"/>
              <a:t>Nell’EA il criterio di </a:t>
            </a:r>
            <a:r>
              <a:rPr lang="it-IT" dirty="0" err="1"/>
              <a:t>McKinnon</a:t>
            </a:r>
            <a:r>
              <a:rPr lang="it-IT" dirty="0"/>
              <a:t> è abbastanza soddisfatto</a:t>
            </a:r>
          </a:p>
        </p:txBody>
      </p:sp>
      <p:sp>
        <p:nvSpPr>
          <p:cNvPr id="4" name="Segnaposto numero diapositiva 3">
            <a:extLst>
              <a:ext uri="{FF2B5EF4-FFF2-40B4-BE49-F238E27FC236}">
                <a16:creationId xmlns:a16="http://schemas.microsoft.com/office/drawing/2014/main" id="{A612BDD5-DAFF-4BBE-B385-061A8477B480}"/>
              </a:ext>
            </a:extLst>
          </p:cNvPr>
          <p:cNvSpPr>
            <a:spLocks noGrp="1"/>
          </p:cNvSpPr>
          <p:nvPr>
            <p:ph type="sldNum" sz="quarter" idx="12"/>
          </p:nvPr>
        </p:nvSpPr>
        <p:spPr/>
        <p:txBody>
          <a:bodyPr/>
          <a:lstStyle/>
          <a:p>
            <a:fld id="{B1C81671-A876-4A43-8D42-04F88DB4036C}" type="slidenum">
              <a:rPr lang="it-IT" smtClean="0"/>
              <a:t>27</a:t>
            </a:fld>
            <a:endParaRPr lang="it-IT"/>
          </a:p>
        </p:txBody>
      </p:sp>
    </p:spTree>
    <p:extLst>
      <p:ext uri="{BB962C8B-B14F-4D97-AF65-F5344CB8AC3E}">
        <p14:creationId xmlns:p14="http://schemas.microsoft.com/office/powerpoint/2010/main" val="2097635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54BE1-08C1-4244-A85C-941E6793DEAE}"/>
              </a:ext>
            </a:extLst>
          </p:cNvPr>
          <p:cNvSpPr>
            <a:spLocks noGrp="1"/>
          </p:cNvSpPr>
          <p:nvPr>
            <p:ph type="title"/>
          </p:nvPr>
        </p:nvSpPr>
        <p:spPr>
          <a:xfrm>
            <a:off x="3414077" y="226949"/>
            <a:ext cx="8179816" cy="711835"/>
          </a:xfrm>
        </p:spPr>
        <p:txBody>
          <a:bodyPr>
            <a:normAutofit fontScale="90000"/>
          </a:bodyPr>
          <a:lstStyle/>
          <a:p>
            <a:r>
              <a:rPr lang="it-IT" dirty="0"/>
              <a:t>Apertura commerciale e integrazione</a:t>
            </a:r>
          </a:p>
        </p:txBody>
      </p:sp>
      <p:graphicFrame>
        <p:nvGraphicFramePr>
          <p:cNvPr id="4" name="Tabella 3">
            <a:extLst>
              <a:ext uri="{FF2B5EF4-FFF2-40B4-BE49-F238E27FC236}">
                <a16:creationId xmlns:a16="http://schemas.microsoft.com/office/drawing/2014/main" id="{60BE6FE7-6AC2-43FD-8807-D3874B24B3FD}"/>
              </a:ext>
            </a:extLst>
          </p:cNvPr>
          <p:cNvGraphicFramePr>
            <a:graphicFrameLocks noGrp="1"/>
          </p:cNvGraphicFramePr>
          <p:nvPr>
            <p:extLst>
              <p:ext uri="{D42A27DB-BD31-4B8C-83A1-F6EECF244321}">
                <p14:modId xmlns:p14="http://schemas.microsoft.com/office/powerpoint/2010/main" val="939198663"/>
              </p:ext>
            </p:extLst>
          </p:nvPr>
        </p:nvGraphicFramePr>
        <p:xfrm>
          <a:off x="598107" y="262868"/>
          <a:ext cx="2633117" cy="6332263"/>
        </p:xfrm>
        <a:graphic>
          <a:graphicData uri="http://schemas.openxmlformats.org/drawingml/2006/table">
            <a:tbl>
              <a:tblPr>
                <a:tableStyleId>{EB344D84-9AFB-497E-A393-DC336BA19D2E}</a:tableStyleId>
              </a:tblPr>
              <a:tblGrid>
                <a:gridCol w="1517390">
                  <a:extLst>
                    <a:ext uri="{9D8B030D-6E8A-4147-A177-3AD203B41FA5}">
                      <a16:colId xmlns:a16="http://schemas.microsoft.com/office/drawing/2014/main" val="3005083345"/>
                    </a:ext>
                  </a:extLst>
                </a:gridCol>
                <a:gridCol w="589104">
                  <a:extLst>
                    <a:ext uri="{9D8B030D-6E8A-4147-A177-3AD203B41FA5}">
                      <a16:colId xmlns:a16="http://schemas.microsoft.com/office/drawing/2014/main" val="4072491218"/>
                    </a:ext>
                  </a:extLst>
                </a:gridCol>
                <a:gridCol w="526623">
                  <a:extLst>
                    <a:ext uri="{9D8B030D-6E8A-4147-A177-3AD203B41FA5}">
                      <a16:colId xmlns:a16="http://schemas.microsoft.com/office/drawing/2014/main" val="1896285044"/>
                    </a:ext>
                  </a:extLst>
                </a:gridCol>
              </a:tblGrid>
              <a:tr h="211527">
                <a:tc>
                  <a:txBody>
                    <a:bodyPr/>
                    <a:lstStyle/>
                    <a:p>
                      <a:pPr algn="l" fontAlgn="b"/>
                      <a:r>
                        <a:rPr lang="it-IT" sz="1200" u="none" strike="noStrike">
                          <a:effectLst/>
                        </a:rPr>
                        <a:t>Commercio intra-UE (%)</a:t>
                      </a:r>
                      <a:endParaRPr lang="it-IT" sz="1200" b="0" i="0" u="none" strike="noStrike">
                        <a:solidFill>
                          <a:srgbClr val="000000"/>
                        </a:solidFill>
                        <a:effectLst/>
                        <a:latin typeface="Calibri" panose="020F0502020204030204" pitchFamily="34" charset="0"/>
                      </a:endParaRPr>
                    </a:p>
                  </a:txBody>
                  <a:tcPr marL="2678" marR="2678" marT="2678" marB="0" anchor="b"/>
                </a:tc>
                <a:tc gridSpan="2">
                  <a:txBody>
                    <a:bodyPr/>
                    <a:lstStyle/>
                    <a:p>
                      <a:pPr algn="l" fontAlgn="b"/>
                      <a:r>
                        <a:rPr lang="it-IT" sz="1200" u="none" strike="noStrike" dirty="0">
                          <a:effectLst/>
                        </a:rPr>
                        <a:t>Importazioni</a:t>
                      </a:r>
                      <a:endParaRPr lang="it-IT" sz="1200" b="0" i="0" u="none" strike="noStrike" dirty="0">
                        <a:solidFill>
                          <a:srgbClr val="000000"/>
                        </a:solidFill>
                        <a:effectLst/>
                        <a:latin typeface="Calibri" panose="020F0502020204030204" pitchFamily="34" charset="0"/>
                      </a:endParaRPr>
                    </a:p>
                  </a:txBody>
                  <a:tcPr marL="2678" marR="2678" marT="2678" marB="0" anchor="b"/>
                </a:tc>
                <a:tc hMerge="1">
                  <a:txBody>
                    <a:bodyPr/>
                    <a:lstStyle/>
                    <a:p>
                      <a:pPr algn="l" fontAlgn="b"/>
                      <a:endParaRPr lang="it-IT" sz="1000" b="0" i="0" u="none" strike="noStrike" dirty="0">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736412818"/>
                  </a:ext>
                </a:extLst>
              </a:tr>
              <a:tr h="128532">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2010</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2021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590760096"/>
                  </a:ext>
                </a:extLst>
              </a:tr>
              <a:tr h="128532">
                <a:tc>
                  <a:txBody>
                    <a:bodyPr/>
                    <a:lstStyle/>
                    <a:p>
                      <a:pPr algn="l" fontAlgn="b"/>
                      <a:r>
                        <a:rPr lang="it-IT" sz="1200" u="none" strike="noStrike" dirty="0" err="1">
                          <a:effectLst/>
                        </a:rPr>
                        <a:t>Belgium</a:t>
                      </a:r>
                      <a:endParaRPr lang="it-IT" sz="1200" b="0" i="0" u="none" strike="noStrike" dirty="0">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61.4</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94516100"/>
                  </a:ext>
                </a:extLst>
              </a:tr>
              <a:tr h="128532">
                <a:tc>
                  <a:txBody>
                    <a:bodyPr/>
                    <a:lstStyle/>
                    <a:p>
                      <a:pPr algn="l" fontAlgn="b"/>
                      <a:r>
                        <a:rPr lang="it-IT" sz="1200" u="none" strike="noStrike">
                          <a:effectLst/>
                        </a:rPr>
                        <a:t>Germany </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58.7</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63.7</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753822720"/>
                  </a:ext>
                </a:extLst>
              </a:tr>
              <a:tr h="128532">
                <a:tc>
                  <a:txBody>
                    <a:bodyPr/>
                    <a:lstStyle/>
                    <a:p>
                      <a:pPr algn="l" fontAlgn="b"/>
                      <a:r>
                        <a:rPr lang="it-IT" sz="1200" u="none" strike="noStrike">
                          <a:effectLst/>
                        </a:rPr>
                        <a:t>Estonia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77.7</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269441971"/>
                  </a:ext>
                </a:extLst>
              </a:tr>
              <a:tr h="128532">
                <a:tc>
                  <a:txBody>
                    <a:bodyPr/>
                    <a:lstStyle/>
                    <a:p>
                      <a:pPr algn="l" fontAlgn="b"/>
                      <a:r>
                        <a:rPr lang="it-IT" sz="1200" u="none" strike="noStrike">
                          <a:effectLst/>
                        </a:rPr>
                        <a:t>Ireland</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30.2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38</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491542426"/>
                  </a:ext>
                </a:extLst>
              </a:tr>
              <a:tr h="128532">
                <a:tc>
                  <a:txBody>
                    <a:bodyPr/>
                    <a:lstStyle/>
                    <a:p>
                      <a:pPr algn="l" fontAlgn="b"/>
                      <a:r>
                        <a:rPr lang="it-IT" sz="1200" u="none" strike="noStrike" dirty="0" err="1">
                          <a:effectLst/>
                        </a:rPr>
                        <a:t>Greece</a:t>
                      </a:r>
                      <a:endParaRPr lang="it-IT" sz="1200" b="0" i="0" u="none" strike="noStrike" dirty="0">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52.2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51.3</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050244982"/>
                  </a:ext>
                </a:extLst>
              </a:tr>
              <a:tr h="128532">
                <a:tc>
                  <a:txBody>
                    <a:bodyPr/>
                    <a:lstStyle/>
                    <a:p>
                      <a:pPr algn="l" fontAlgn="b"/>
                      <a:r>
                        <a:rPr lang="it-IT" sz="1200" u="none" strike="noStrike">
                          <a:effectLst/>
                        </a:rPr>
                        <a:t>Spain</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54.1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54.6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839063171"/>
                  </a:ext>
                </a:extLst>
              </a:tr>
              <a:tr h="128532">
                <a:tc>
                  <a:txBody>
                    <a:bodyPr/>
                    <a:lstStyle/>
                    <a:p>
                      <a:pPr algn="l" fontAlgn="b"/>
                      <a:r>
                        <a:rPr lang="it-IT" sz="1200" u="none" strike="noStrike">
                          <a:effectLst/>
                        </a:rPr>
                        <a:t>France</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66.1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178793356"/>
                  </a:ext>
                </a:extLst>
              </a:tr>
              <a:tr h="128532">
                <a:tc>
                  <a:txBody>
                    <a:bodyPr/>
                    <a:lstStyle/>
                    <a:p>
                      <a:pPr algn="l" fontAlgn="b"/>
                      <a:r>
                        <a:rPr lang="it-IT" sz="1200" u="none" strike="noStrike">
                          <a:effectLst/>
                        </a:rPr>
                        <a:t>Italy</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52.5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56.7</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98945209"/>
                  </a:ext>
                </a:extLst>
              </a:tr>
              <a:tr h="128532">
                <a:tc>
                  <a:txBody>
                    <a:bodyPr/>
                    <a:lstStyle/>
                    <a:p>
                      <a:pPr algn="l" fontAlgn="b"/>
                      <a:r>
                        <a:rPr lang="it-IT" sz="1200" u="none" strike="noStrike">
                          <a:effectLst/>
                        </a:rPr>
                        <a:t>Cyprus</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62.2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64.5</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403116314"/>
                  </a:ext>
                </a:extLst>
              </a:tr>
              <a:tr h="128532">
                <a:tc>
                  <a:txBody>
                    <a:bodyPr/>
                    <a:lstStyle/>
                    <a:p>
                      <a:pPr algn="l" fontAlgn="b"/>
                      <a:r>
                        <a:rPr lang="it-IT" sz="1200" u="none" strike="noStrike">
                          <a:effectLst/>
                        </a:rPr>
                        <a:t>Latvia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74.3</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73.1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722513543"/>
                  </a:ext>
                </a:extLst>
              </a:tr>
              <a:tr h="128532">
                <a:tc>
                  <a:txBody>
                    <a:bodyPr/>
                    <a:lstStyle/>
                    <a:p>
                      <a:pPr algn="l" fontAlgn="b"/>
                      <a:r>
                        <a:rPr lang="it-IT" sz="1200" u="none" strike="noStrike">
                          <a:effectLst/>
                        </a:rPr>
                        <a:t>Lithuania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67.4</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739113221"/>
                  </a:ext>
                </a:extLst>
              </a:tr>
              <a:tr h="128532">
                <a:tc>
                  <a:txBody>
                    <a:bodyPr/>
                    <a:lstStyle/>
                    <a:p>
                      <a:pPr algn="l" fontAlgn="b"/>
                      <a:r>
                        <a:rPr lang="it-IT" sz="1200" u="none" strike="noStrike">
                          <a:effectLst/>
                        </a:rPr>
                        <a:t>Luxembourg</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79.1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89</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216383938"/>
                  </a:ext>
                </a:extLst>
              </a:tr>
              <a:tr h="128532">
                <a:tc>
                  <a:txBody>
                    <a:bodyPr/>
                    <a:lstStyle/>
                    <a:p>
                      <a:pPr algn="l" fontAlgn="b"/>
                      <a:r>
                        <a:rPr lang="it-IT" sz="1200" u="none" strike="noStrike">
                          <a:effectLst/>
                        </a:rPr>
                        <a:t>Malta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60.8</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49892231"/>
                  </a:ext>
                </a:extLst>
              </a:tr>
              <a:tr h="128532">
                <a:tc>
                  <a:txBody>
                    <a:bodyPr/>
                    <a:lstStyle/>
                    <a:p>
                      <a:pPr algn="l" fontAlgn="b"/>
                      <a:r>
                        <a:rPr lang="it-IT" sz="1200" u="none" strike="noStrike">
                          <a:effectLst/>
                        </a:rPr>
                        <a:t>Netherlands</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40.8</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41.3</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075921841"/>
                  </a:ext>
                </a:extLst>
              </a:tr>
              <a:tr h="128532">
                <a:tc>
                  <a:txBody>
                    <a:bodyPr/>
                    <a:lstStyle/>
                    <a:p>
                      <a:pPr algn="l" fontAlgn="b"/>
                      <a:r>
                        <a:rPr lang="it-IT" sz="1200" u="none" strike="noStrike">
                          <a:effectLst/>
                        </a:rPr>
                        <a:t>Austria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76.6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76.3</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148363314"/>
                  </a:ext>
                </a:extLst>
              </a:tr>
              <a:tr h="128532">
                <a:tc>
                  <a:txBody>
                    <a:bodyPr/>
                    <a:lstStyle/>
                    <a:p>
                      <a:pPr algn="l" fontAlgn="b"/>
                      <a:r>
                        <a:rPr lang="it-IT" sz="1200" u="none" strike="noStrike">
                          <a:effectLst/>
                        </a:rPr>
                        <a:t>Portugal</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73.6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506729164"/>
                  </a:ext>
                </a:extLst>
              </a:tr>
              <a:tr h="128532">
                <a:tc>
                  <a:txBody>
                    <a:bodyPr/>
                    <a:lstStyle/>
                    <a:p>
                      <a:pPr algn="l" fontAlgn="b"/>
                      <a:r>
                        <a:rPr lang="it-IT" sz="1200" u="none" strike="noStrike">
                          <a:effectLst/>
                        </a:rPr>
                        <a:t>Slovenia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71.4</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78245753"/>
                  </a:ext>
                </a:extLst>
              </a:tr>
              <a:tr h="128532">
                <a:tc>
                  <a:txBody>
                    <a:bodyPr/>
                    <a:lstStyle/>
                    <a:p>
                      <a:pPr algn="l" fontAlgn="b"/>
                      <a:r>
                        <a:rPr lang="it-IT" sz="1200" u="none" strike="noStrike">
                          <a:effectLst/>
                        </a:rPr>
                        <a:t>Slovakia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70.6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78.1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43381446"/>
                  </a:ext>
                </a:extLst>
              </a:tr>
              <a:tr h="128532">
                <a:tc>
                  <a:txBody>
                    <a:bodyPr/>
                    <a:lstStyle/>
                    <a:p>
                      <a:pPr algn="l" fontAlgn="b"/>
                      <a:r>
                        <a:rPr lang="it-IT" sz="1200" u="none" strike="noStrike">
                          <a:effectLst/>
                        </a:rPr>
                        <a:t>Finland</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69.6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790632799"/>
                  </a:ext>
                </a:extLst>
              </a:tr>
              <a:tr h="128532">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032611778"/>
                  </a:ext>
                </a:extLst>
              </a:tr>
              <a:tr h="128532">
                <a:tc>
                  <a:txBody>
                    <a:bodyPr/>
                    <a:lstStyle/>
                    <a:p>
                      <a:pPr algn="l" fontAlgn="b"/>
                      <a:r>
                        <a:rPr lang="it-IT" sz="1200" u="none" strike="noStrike">
                          <a:effectLst/>
                        </a:rPr>
                        <a:t>UE no Euro</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62371049"/>
                  </a:ext>
                </a:extLst>
              </a:tr>
              <a:tr h="128532">
                <a:tc>
                  <a:txBody>
                    <a:bodyPr/>
                    <a:lstStyle/>
                    <a:p>
                      <a:pPr algn="l" fontAlgn="b"/>
                      <a:r>
                        <a:rPr lang="it-IT" sz="1200" u="none" strike="noStrike">
                          <a:effectLst/>
                        </a:rPr>
                        <a:t>Bulgaria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57.1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60.6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319956140"/>
                  </a:ext>
                </a:extLst>
              </a:tr>
              <a:tr h="128532">
                <a:tc>
                  <a:txBody>
                    <a:bodyPr/>
                    <a:lstStyle/>
                    <a:p>
                      <a:pPr algn="l" fontAlgn="b"/>
                      <a:r>
                        <a:rPr lang="it-IT" sz="1200" u="none" strike="noStrike">
                          <a:effectLst/>
                        </a:rPr>
                        <a:t>Czechia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73.7</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904197902"/>
                  </a:ext>
                </a:extLst>
              </a:tr>
              <a:tr h="128532">
                <a:tc>
                  <a:txBody>
                    <a:bodyPr/>
                    <a:lstStyle/>
                    <a:p>
                      <a:pPr algn="l" fontAlgn="b"/>
                      <a:r>
                        <a:rPr lang="it-IT" sz="1200" u="none" strike="noStrike">
                          <a:effectLst/>
                        </a:rPr>
                        <a:t>Denmark</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63.9</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67.1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080979993"/>
                  </a:ext>
                </a:extLst>
              </a:tr>
              <a:tr h="128532">
                <a:tc>
                  <a:txBody>
                    <a:bodyPr/>
                    <a:lstStyle/>
                    <a:p>
                      <a:pPr algn="l" fontAlgn="b"/>
                      <a:r>
                        <a:rPr lang="it-IT" sz="1200" u="none" strike="noStrike">
                          <a:effectLst/>
                        </a:rPr>
                        <a:t>Croatia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74.2</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363891994"/>
                  </a:ext>
                </a:extLst>
              </a:tr>
              <a:tr h="128532">
                <a:tc>
                  <a:txBody>
                    <a:bodyPr/>
                    <a:lstStyle/>
                    <a:p>
                      <a:pPr algn="l" fontAlgn="b"/>
                      <a:r>
                        <a:rPr lang="it-IT" sz="1200" u="none" strike="noStrike">
                          <a:effectLst/>
                        </a:rPr>
                        <a:t>Hungary</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66.2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71.1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298415594"/>
                  </a:ext>
                </a:extLst>
              </a:tr>
              <a:tr h="128532">
                <a:tc>
                  <a:txBody>
                    <a:bodyPr/>
                    <a:lstStyle/>
                    <a:p>
                      <a:pPr algn="l" fontAlgn="b"/>
                      <a:r>
                        <a:rPr lang="it-IT" sz="1200" u="none" strike="noStrike">
                          <a:effectLst/>
                        </a:rPr>
                        <a:t>Poland</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67.9</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65.9</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68918777"/>
                  </a:ext>
                </a:extLst>
              </a:tr>
              <a:tr h="128532">
                <a:tc>
                  <a:txBody>
                    <a:bodyPr/>
                    <a:lstStyle/>
                    <a:p>
                      <a:pPr algn="l" fontAlgn="b"/>
                      <a:r>
                        <a:rPr lang="it-IT" sz="1200" u="none" strike="noStrike">
                          <a:effectLst/>
                        </a:rPr>
                        <a:t>Romania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70.3</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72.4</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803829668"/>
                  </a:ext>
                </a:extLst>
              </a:tr>
              <a:tr h="128532">
                <a:tc>
                  <a:txBody>
                    <a:bodyPr/>
                    <a:lstStyle/>
                    <a:p>
                      <a:pPr algn="l" fontAlgn="b"/>
                      <a:r>
                        <a:rPr lang="it-IT" sz="1200" u="none" strike="noStrike">
                          <a:effectLst/>
                        </a:rPr>
                        <a:t>Sweden</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61.5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66.6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939859215"/>
                  </a:ext>
                </a:extLst>
              </a:tr>
              <a:tr h="0">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176658739"/>
                  </a:ext>
                </a:extLst>
              </a:tr>
              <a:tr h="238319">
                <a:tc>
                  <a:txBody>
                    <a:bodyPr/>
                    <a:lstStyle/>
                    <a:p>
                      <a:pPr algn="l" fontAlgn="b"/>
                      <a:r>
                        <a:rPr lang="en-US" sz="1200" u="none" strike="noStrike">
                          <a:effectLst/>
                        </a:rPr>
                        <a:t>European Union - 27 countries (from 2020)</a:t>
                      </a:r>
                      <a:endParaRPr lang="en-US"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58.8</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dirty="0">
                          <a:effectLst/>
                        </a:rPr>
                        <a:t>61.3</a:t>
                      </a:r>
                      <a:endParaRPr lang="it-IT" sz="1200" b="0" i="0" u="none" strike="noStrike" dirty="0">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820060903"/>
                  </a:ext>
                </a:extLst>
              </a:tr>
            </a:tbl>
          </a:graphicData>
        </a:graphic>
      </p:graphicFrame>
      <p:pic>
        <p:nvPicPr>
          <p:cNvPr id="5" name="Immagine 4">
            <a:extLst>
              <a:ext uri="{FF2B5EF4-FFF2-40B4-BE49-F238E27FC236}">
                <a16:creationId xmlns:a16="http://schemas.microsoft.com/office/drawing/2014/main" id="{1DED73C6-4B55-4AE0-B69B-4B03DF73185A}"/>
              </a:ext>
            </a:extLst>
          </p:cNvPr>
          <p:cNvPicPr>
            <a:picLocks noChangeAspect="1"/>
          </p:cNvPicPr>
          <p:nvPr/>
        </p:nvPicPr>
        <p:blipFill>
          <a:blip r:embed="rId2"/>
          <a:stretch>
            <a:fillRect/>
          </a:stretch>
        </p:blipFill>
        <p:spPr>
          <a:xfrm>
            <a:off x="4386067" y="967232"/>
            <a:ext cx="6634896" cy="2965888"/>
          </a:xfrm>
          <a:prstGeom prst="rect">
            <a:avLst/>
          </a:prstGeom>
        </p:spPr>
      </p:pic>
      <p:pic>
        <p:nvPicPr>
          <p:cNvPr id="6" name="Immagine 5">
            <a:extLst>
              <a:ext uri="{FF2B5EF4-FFF2-40B4-BE49-F238E27FC236}">
                <a16:creationId xmlns:a16="http://schemas.microsoft.com/office/drawing/2014/main" id="{E1E915E1-4B43-42A9-AC75-2E6121B685BF}"/>
              </a:ext>
            </a:extLst>
          </p:cNvPr>
          <p:cNvPicPr>
            <a:picLocks noChangeAspect="1"/>
          </p:cNvPicPr>
          <p:nvPr/>
        </p:nvPicPr>
        <p:blipFill>
          <a:blip r:embed="rId3"/>
          <a:stretch>
            <a:fillRect/>
          </a:stretch>
        </p:blipFill>
        <p:spPr>
          <a:xfrm>
            <a:off x="3458179" y="4072127"/>
            <a:ext cx="4443676" cy="2662091"/>
          </a:xfrm>
          <a:prstGeom prst="rect">
            <a:avLst/>
          </a:prstGeom>
        </p:spPr>
      </p:pic>
      <p:sp>
        <p:nvSpPr>
          <p:cNvPr id="8" name="CasellaDiTesto 7">
            <a:extLst>
              <a:ext uri="{FF2B5EF4-FFF2-40B4-BE49-F238E27FC236}">
                <a16:creationId xmlns:a16="http://schemas.microsoft.com/office/drawing/2014/main" id="{D54F6935-5301-4EF5-BBD4-5E808DA53328}"/>
              </a:ext>
            </a:extLst>
          </p:cNvPr>
          <p:cNvSpPr txBox="1"/>
          <p:nvPr/>
        </p:nvSpPr>
        <p:spPr>
          <a:xfrm>
            <a:off x="7977631" y="4062347"/>
            <a:ext cx="1266469" cy="369332"/>
          </a:xfrm>
          <a:prstGeom prst="rect">
            <a:avLst/>
          </a:prstGeom>
          <a:noFill/>
        </p:spPr>
        <p:txBody>
          <a:bodyPr wrap="square" rtlCol="0">
            <a:spAutoFit/>
          </a:bodyPr>
          <a:lstStyle/>
          <a:p>
            <a:r>
              <a:rPr lang="it-IT" dirty="0"/>
              <a:t>Eurozona</a:t>
            </a:r>
          </a:p>
        </p:txBody>
      </p:sp>
      <p:sp>
        <p:nvSpPr>
          <p:cNvPr id="9" name="CasellaDiTesto 8">
            <a:extLst>
              <a:ext uri="{FF2B5EF4-FFF2-40B4-BE49-F238E27FC236}">
                <a16:creationId xmlns:a16="http://schemas.microsoft.com/office/drawing/2014/main" id="{64CAF01C-541B-49E6-B741-93648DAE8F0B}"/>
              </a:ext>
            </a:extLst>
          </p:cNvPr>
          <p:cNvSpPr txBox="1"/>
          <p:nvPr/>
        </p:nvSpPr>
        <p:spPr>
          <a:xfrm>
            <a:off x="10630510" y="4454644"/>
            <a:ext cx="1310477" cy="369332"/>
          </a:xfrm>
          <a:prstGeom prst="rect">
            <a:avLst/>
          </a:prstGeom>
          <a:noFill/>
        </p:spPr>
        <p:txBody>
          <a:bodyPr wrap="square" rtlCol="0">
            <a:spAutoFit/>
          </a:bodyPr>
          <a:lstStyle/>
          <a:p>
            <a:r>
              <a:rPr lang="it-IT" dirty="0"/>
              <a:t>Altri UE</a:t>
            </a:r>
          </a:p>
        </p:txBody>
      </p:sp>
      <p:sp>
        <p:nvSpPr>
          <p:cNvPr id="10" name="CasellaDiTesto 9">
            <a:extLst>
              <a:ext uri="{FF2B5EF4-FFF2-40B4-BE49-F238E27FC236}">
                <a16:creationId xmlns:a16="http://schemas.microsoft.com/office/drawing/2014/main" id="{ED8B59F5-EFA4-4342-AE48-2E930208BBF9}"/>
              </a:ext>
            </a:extLst>
          </p:cNvPr>
          <p:cNvSpPr txBox="1"/>
          <p:nvPr/>
        </p:nvSpPr>
        <p:spPr>
          <a:xfrm>
            <a:off x="11207512" y="1525630"/>
            <a:ext cx="860612" cy="369332"/>
          </a:xfrm>
          <a:prstGeom prst="rect">
            <a:avLst/>
          </a:prstGeom>
          <a:noFill/>
        </p:spPr>
        <p:txBody>
          <a:bodyPr wrap="square" rtlCol="0">
            <a:spAutoFit/>
          </a:bodyPr>
          <a:lstStyle/>
          <a:p>
            <a:r>
              <a:rPr lang="it-IT" dirty="0"/>
              <a:t>UE27</a:t>
            </a:r>
          </a:p>
        </p:txBody>
      </p:sp>
      <p:sp>
        <p:nvSpPr>
          <p:cNvPr id="13" name="Segnaposto numero diapositiva 12">
            <a:extLst>
              <a:ext uri="{FF2B5EF4-FFF2-40B4-BE49-F238E27FC236}">
                <a16:creationId xmlns:a16="http://schemas.microsoft.com/office/drawing/2014/main" id="{FC4AA362-27E3-4528-9183-9403DD4D6348}"/>
              </a:ext>
            </a:extLst>
          </p:cNvPr>
          <p:cNvSpPr>
            <a:spLocks noGrp="1"/>
          </p:cNvSpPr>
          <p:nvPr>
            <p:ph type="sldNum" sz="quarter" idx="12"/>
          </p:nvPr>
        </p:nvSpPr>
        <p:spPr/>
        <p:txBody>
          <a:bodyPr/>
          <a:lstStyle/>
          <a:p>
            <a:fld id="{B1C81671-A876-4A43-8D42-04F88DB4036C}" type="slidenum">
              <a:rPr lang="it-IT" smtClean="0"/>
              <a:t>28</a:t>
            </a:fld>
            <a:endParaRPr lang="it-IT"/>
          </a:p>
        </p:txBody>
      </p:sp>
      <p:pic>
        <p:nvPicPr>
          <p:cNvPr id="7" name="Immagine 6">
            <a:extLst>
              <a:ext uri="{FF2B5EF4-FFF2-40B4-BE49-F238E27FC236}">
                <a16:creationId xmlns:a16="http://schemas.microsoft.com/office/drawing/2014/main" id="{B872F772-82D5-44EE-B53F-F48887F74E89}"/>
              </a:ext>
            </a:extLst>
          </p:cNvPr>
          <p:cNvPicPr>
            <a:picLocks noChangeAspect="1"/>
          </p:cNvPicPr>
          <p:nvPr/>
        </p:nvPicPr>
        <p:blipFill>
          <a:blip r:embed="rId4"/>
          <a:stretch>
            <a:fillRect/>
          </a:stretch>
        </p:blipFill>
        <p:spPr>
          <a:xfrm>
            <a:off x="8009715" y="4791621"/>
            <a:ext cx="4129347" cy="1929854"/>
          </a:xfrm>
          <a:prstGeom prst="rect">
            <a:avLst/>
          </a:prstGeom>
          <a:solidFill>
            <a:schemeClr val="bg1"/>
          </a:solidFill>
        </p:spPr>
      </p:pic>
    </p:spTree>
    <p:extLst>
      <p:ext uri="{BB962C8B-B14F-4D97-AF65-F5344CB8AC3E}">
        <p14:creationId xmlns:p14="http://schemas.microsoft.com/office/powerpoint/2010/main" val="2876455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69D13-131B-421B-BF39-1E4562F5DEBC}"/>
              </a:ext>
            </a:extLst>
          </p:cNvPr>
          <p:cNvSpPr>
            <a:spLocks noGrp="1"/>
          </p:cNvSpPr>
          <p:nvPr>
            <p:ph type="title"/>
          </p:nvPr>
        </p:nvSpPr>
        <p:spPr/>
        <p:txBody>
          <a:bodyPr>
            <a:normAutofit fontScale="90000"/>
          </a:bodyPr>
          <a:lstStyle/>
          <a:p>
            <a:r>
              <a:rPr lang="it-IT" b="1" dirty="0"/>
              <a:t>3) Grado di diversificazione produttiva (</a:t>
            </a:r>
            <a:r>
              <a:rPr lang="it-IT" b="1" dirty="0" err="1"/>
              <a:t>Kenen</a:t>
            </a:r>
            <a:r>
              <a:rPr lang="it-IT" b="1" dirty="0"/>
              <a:t>, 1969)</a:t>
            </a:r>
            <a:br>
              <a:rPr lang="it-IT" b="1" dirty="0"/>
            </a:br>
            <a:endParaRPr lang="it-IT" dirty="0"/>
          </a:p>
        </p:txBody>
      </p:sp>
      <p:sp>
        <p:nvSpPr>
          <p:cNvPr id="3" name="Segnaposto contenuto 2">
            <a:extLst>
              <a:ext uri="{FF2B5EF4-FFF2-40B4-BE49-F238E27FC236}">
                <a16:creationId xmlns:a16="http://schemas.microsoft.com/office/drawing/2014/main" id="{7A9AFFF3-25ED-40E3-96A3-FF816D63F71C}"/>
              </a:ext>
            </a:extLst>
          </p:cNvPr>
          <p:cNvSpPr>
            <a:spLocks noGrp="1"/>
          </p:cNvSpPr>
          <p:nvPr>
            <p:ph idx="1"/>
          </p:nvPr>
        </p:nvSpPr>
        <p:spPr/>
        <p:txBody>
          <a:bodyPr>
            <a:normAutofit fontScale="92500" lnSpcReduction="10000"/>
          </a:bodyPr>
          <a:lstStyle/>
          <a:p>
            <a:r>
              <a:rPr lang="it-IT" b="1" dirty="0"/>
              <a:t>I paesi le cui produzioni ed esportazioni sono ampiamente diversificate ed hanno una struttura simile formano un’AVO</a:t>
            </a:r>
            <a:endParaRPr lang="it-IT" dirty="0"/>
          </a:p>
          <a:p>
            <a:r>
              <a:rPr lang="it-IT" dirty="0"/>
              <a:t>Ipotesi:  indipendenza dei disturbi: lo shock colpisce singoli settori.</a:t>
            </a:r>
          </a:p>
          <a:p>
            <a:r>
              <a:rPr lang="it-IT" dirty="0"/>
              <a:t>Allora la diversificazione della produzione (e quindi delle esportazioni) attenua l’impatto degli shock (in aggregato le esportazioni sono più stabili).</a:t>
            </a:r>
          </a:p>
          <a:p>
            <a:r>
              <a:rPr lang="it-IT" dirty="0"/>
              <a:t>se i paesi sono abbastanza simili, ci saranno pochi </a:t>
            </a:r>
            <a:r>
              <a:rPr lang="it-IT" i="1" dirty="0"/>
              <a:t>shock </a:t>
            </a:r>
            <a:r>
              <a:rPr lang="it-IT" dirty="0"/>
              <a:t>asimmetrici ciascuno dei quali probabilmente avrà poca importanza</a:t>
            </a:r>
          </a:p>
          <a:p>
            <a:r>
              <a:rPr lang="it-IT" dirty="0"/>
              <a:t>La maggior parte delle economie dei paesi dell’UE ha una struttura produttiva</a:t>
            </a:r>
            <a:r>
              <a:rPr lang="it-IT" sz="2400" dirty="0"/>
              <a:t> </a:t>
            </a:r>
            <a:r>
              <a:rPr lang="it-IT" dirty="0"/>
              <a:t>diversificata (domina il commercio intra-industriale)</a:t>
            </a:r>
          </a:p>
          <a:p>
            <a:r>
              <a:rPr lang="it-IT" dirty="0"/>
              <a:t>Il criterio </a:t>
            </a:r>
            <a:r>
              <a:rPr lang="it-IT" dirty="0" err="1"/>
              <a:t>Kenen</a:t>
            </a:r>
            <a:r>
              <a:rPr lang="it-IT" dirty="0"/>
              <a:t> è abbastanza soddisfatto e spiega bene perché i paesi hanno aderito all’area dell’euro</a:t>
            </a:r>
          </a:p>
        </p:txBody>
      </p:sp>
      <p:sp>
        <p:nvSpPr>
          <p:cNvPr id="4" name="Segnaposto numero diapositiva 3">
            <a:extLst>
              <a:ext uri="{FF2B5EF4-FFF2-40B4-BE49-F238E27FC236}">
                <a16:creationId xmlns:a16="http://schemas.microsoft.com/office/drawing/2014/main" id="{7A4B5184-8457-4978-A7C5-237A838CA89B}"/>
              </a:ext>
            </a:extLst>
          </p:cNvPr>
          <p:cNvSpPr>
            <a:spLocks noGrp="1"/>
          </p:cNvSpPr>
          <p:nvPr>
            <p:ph type="sldNum" sz="quarter" idx="12"/>
          </p:nvPr>
        </p:nvSpPr>
        <p:spPr/>
        <p:txBody>
          <a:bodyPr/>
          <a:lstStyle/>
          <a:p>
            <a:fld id="{B1C81671-A876-4A43-8D42-04F88DB4036C}" type="slidenum">
              <a:rPr lang="it-IT" smtClean="0"/>
              <a:t>29</a:t>
            </a:fld>
            <a:endParaRPr lang="it-IT"/>
          </a:p>
        </p:txBody>
      </p:sp>
    </p:spTree>
    <p:extLst>
      <p:ext uri="{BB962C8B-B14F-4D97-AF65-F5344CB8AC3E}">
        <p14:creationId xmlns:p14="http://schemas.microsoft.com/office/powerpoint/2010/main" val="200949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4D2EF9-A7BC-4632-B9F4-0417719805D9}"/>
              </a:ext>
            </a:extLst>
          </p:cNvPr>
          <p:cNvSpPr>
            <a:spLocks noGrp="1"/>
          </p:cNvSpPr>
          <p:nvPr>
            <p:ph type="title"/>
          </p:nvPr>
        </p:nvSpPr>
        <p:spPr/>
        <p:txBody>
          <a:bodyPr/>
          <a:lstStyle/>
          <a:p>
            <a:r>
              <a:rPr lang="it-IT" dirty="0"/>
              <a:t>Dal crollo di </a:t>
            </a:r>
            <a:r>
              <a:rPr lang="it-IT" dirty="0" err="1"/>
              <a:t>Bretton</a:t>
            </a:r>
            <a:r>
              <a:rPr lang="it-IT" dirty="0"/>
              <a:t> Woods all’instabilità europea</a:t>
            </a:r>
          </a:p>
        </p:txBody>
      </p:sp>
      <p:sp>
        <p:nvSpPr>
          <p:cNvPr id="3" name="Segnaposto contenuto 2">
            <a:extLst>
              <a:ext uri="{FF2B5EF4-FFF2-40B4-BE49-F238E27FC236}">
                <a16:creationId xmlns:a16="http://schemas.microsoft.com/office/drawing/2014/main" id="{CD79A8A1-8502-4918-BA88-DED386FB4850}"/>
              </a:ext>
            </a:extLst>
          </p:cNvPr>
          <p:cNvSpPr>
            <a:spLocks noGrp="1"/>
          </p:cNvSpPr>
          <p:nvPr>
            <p:ph idx="1"/>
          </p:nvPr>
        </p:nvSpPr>
        <p:spPr>
          <a:xfrm>
            <a:off x="838200" y="1825625"/>
            <a:ext cx="10515600" cy="763143"/>
          </a:xfrm>
        </p:spPr>
        <p:txBody>
          <a:bodyPr>
            <a:normAutofit fontScale="70000" lnSpcReduction="20000"/>
          </a:bodyPr>
          <a:lstStyle/>
          <a:p>
            <a:r>
              <a:rPr lang="it-IT" dirty="0"/>
              <a:t>Il sistema si BW crolla, iniziano nel 1971 le crisi petrolifere, in Europa l’instabilità dei mercati finanziari (elevata mobilità dei capitali) aumenta insieme a quella dei cambi… come previsto da </a:t>
            </a:r>
            <a:r>
              <a:rPr lang="it-IT" dirty="0" err="1"/>
              <a:t>Triffin</a:t>
            </a:r>
            <a:r>
              <a:rPr lang="it-IT" dirty="0"/>
              <a:t> (1968)</a:t>
            </a:r>
          </a:p>
        </p:txBody>
      </p:sp>
      <p:pic>
        <p:nvPicPr>
          <p:cNvPr id="4" name="Immagine 3">
            <a:extLst>
              <a:ext uri="{FF2B5EF4-FFF2-40B4-BE49-F238E27FC236}">
                <a16:creationId xmlns:a16="http://schemas.microsoft.com/office/drawing/2014/main" id="{C2DBBEF0-070E-42F5-98AD-8C12149920FF}"/>
              </a:ext>
            </a:extLst>
          </p:cNvPr>
          <p:cNvPicPr>
            <a:picLocks noChangeAspect="1"/>
          </p:cNvPicPr>
          <p:nvPr/>
        </p:nvPicPr>
        <p:blipFill>
          <a:blip r:embed="rId2"/>
          <a:stretch>
            <a:fillRect/>
          </a:stretch>
        </p:blipFill>
        <p:spPr>
          <a:xfrm>
            <a:off x="2568167" y="2553674"/>
            <a:ext cx="6173497" cy="4058909"/>
          </a:xfrm>
          <a:prstGeom prst="rect">
            <a:avLst/>
          </a:prstGeom>
        </p:spPr>
      </p:pic>
      <p:sp>
        <p:nvSpPr>
          <p:cNvPr id="5" name="Segnaposto numero diapositiva 4">
            <a:extLst>
              <a:ext uri="{FF2B5EF4-FFF2-40B4-BE49-F238E27FC236}">
                <a16:creationId xmlns:a16="http://schemas.microsoft.com/office/drawing/2014/main" id="{6883A878-A66B-436B-8813-B24F17B1C4E5}"/>
              </a:ext>
            </a:extLst>
          </p:cNvPr>
          <p:cNvSpPr>
            <a:spLocks noGrp="1"/>
          </p:cNvSpPr>
          <p:nvPr>
            <p:ph type="sldNum" sz="quarter" idx="12"/>
          </p:nvPr>
        </p:nvSpPr>
        <p:spPr/>
        <p:txBody>
          <a:bodyPr/>
          <a:lstStyle/>
          <a:p>
            <a:fld id="{B1C81671-A876-4A43-8D42-04F88DB4036C}" type="slidenum">
              <a:rPr lang="it-IT" smtClean="0"/>
              <a:t>3</a:t>
            </a:fld>
            <a:endParaRPr lang="it-IT"/>
          </a:p>
        </p:txBody>
      </p:sp>
    </p:spTree>
    <p:extLst>
      <p:ext uri="{BB962C8B-B14F-4D97-AF65-F5344CB8AC3E}">
        <p14:creationId xmlns:p14="http://schemas.microsoft.com/office/powerpoint/2010/main" val="289950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D6129-0C92-4D5E-BC62-F21232D6DB07}"/>
              </a:ext>
            </a:extLst>
          </p:cNvPr>
          <p:cNvSpPr>
            <a:spLocks noGrp="1"/>
          </p:cNvSpPr>
          <p:nvPr>
            <p:ph type="title"/>
          </p:nvPr>
        </p:nvSpPr>
        <p:spPr>
          <a:xfrm>
            <a:off x="838200" y="365126"/>
            <a:ext cx="10515600" cy="695970"/>
          </a:xfrm>
        </p:spPr>
        <p:txBody>
          <a:bodyPr>
            <a:normAutofit/>
          </a:bodyPr>
          <a:lstStyle/>
          <a:p>
            <a:r>
              <a:rPr lang="it-IT" sz="3600" dirty="0"/>
              <a:t>Strutture produttive a confronto: numero di imprese</a:t>
            </a:r>
          </a:p>
        </p:txBody>
      </p:sp>
      <p:sp>
        <p:nvSpPr>
          <p:cNvPr id="4" name="Rettangolo 3">
            <a:extLst>
              <a:ext uri="{FF2B5EF4-FFF2-40B4-BE49-F238E27FC236}">
                <a16:creationId xmlns:a16="http://schemas.microsoft.com/office/drawing/2014/main" id="{BC544099-AD33-49E9-B1BD-844CE3128F11}"/>
              </a:ext>
            </a:extLst>
          </p:cNvPr>
          <p:cNvSpPr/>
          <p:nvPr/>
        </p:nvSpPr>
        <p:spPr>
          <a:xfrm>
            <a:off x="1180081" y="6311900"/>
            <a:ext cx="9509108" cy="369332"/>
          </a:xfrm>
          <a:prstGeom prst="rect">
            <a:avLst/>
          </a:prstGeom>
        </p:spPr>
        <p:txBody>
          <a:bodyPr wrap="square">
            <a:spAutoFit/>
          </a:bodyPr>
          <a:lstStyle/>
          <a:p>
            <a:r>
              <a:rPr lang="it-IT" dirty="0"/>
              <a:t>Fonte: </a:t>
            </a:r>
            <a:r>
              <a:rPr lang="it-IT" dirty="0">
                <a:hlinkClick r:id="rId2"/>
              </a:rPr>
              <a:t>https://ec.europa.eu/eurostat/databrowser/view/sbs_sc_sca_r2/default/bar?lang=en</a:t>
            </a:r>
            <a:r>
              <a:rPr lang="it-IT" dirty="0"/>
              <a:t> </a:t>
            </a:r>
          </a:p>
        </p:txBody>
      </p:sp>
      <p:pic>
        <p:nvPicPr>
          <p:cNvPr id="10" name="Immagine 9">
            <a:extLst>
              <a:ext uri="{FF2B5EF4-FFF2-40B4-BE49-F238E27FC236}">
                <a16:creationId xmlns:a16="http://schemas.microsoft.com/office/drawing/2014/main" id="{D363DF30-A5FC-4558-AD54-8C79CEF6525F}"/>
              </a:ext>
            </a:extLst>
          </p:cNvPr>
          <p:cNvPicPr>
            <a:picLocks noChangeAspect="1"/>
          </p:cNvPicPr>
          <p:nvPr/>
        </p:nvPicPr>
        <p:blipFill>
          <a:blip r:embed="rId3"/>
          <a:stretch>
            <a:fillRect/>
          </a:stretch>
        </p:blipFill>
        <p:spPr>
          <a:xfrm>
            <a:off x="0" y="1106111"/>
            <a:ext cx="12192000" cy="3433097"/>
          </a:xfrm>
          <a:prstGeom prst="rect">
            <a:avLst/>
          </a:prstGeom>
        </p:spPr>
      </p:pic>
      <p:sp>
        <p:nvSpPr>
          <p:cNvPr id="12" name="CasellaDiTesto 11">
            <a:extLst>
              <a:ext uri="{FF2B5EF4-FFF2-40B4-BE49-F238E27FC236}">
                <a16:creationId xmlns:a16="http://schemas.microsoft.com/office/drawing/2014/main" id="{95821656-D9F0-4708-8782-8B1D277E5CF4}"/>
              </a:ext>
            </a:extLst>
          </p:cNvPr>
          <p:cNvSpPr txBox="1"/>
          <p:nvPr/>
        </p:nvSpPr>
        <p:spPr>
          <a:xfrm>
            <a:off x="272201" y="4584223"/>
            <a:ext cx="11647598" cy="1477328"/>
          </a:xfrm>
          <a:prstGeom prst="rect">
            <a:avLst/>
          </a:prstGeom>
          <a:noFill/>
        </p:spPr>
        <p:txBody>
          <a:bodyPr wrap="square" rtlCol="0">
            <a:spAutoFit/>
          </a:bodyPr>
          <a:lstStyle/>
          <a:p>
            <a:r>
              <a:rPr lang="it-IT" dirty="0"/>
              <a:t>Nei grafici i paesi dell’Eurozona sono riportati in base all’importanza del settore manifatturiero. Come è evidente, l’Italia è il paese con il maggior numero di imprese ed è anche il paese con il maggior numero di imprese nel manifatturiero.  Nel periodo la struttura economica dei paesi è cambiata, con lo sviluppo del sistema economico in alcuni paesi (es. Slovacchia) e l’arretramento di altri (es. Grecia), ma anche quella settoriale che ha visto l’incremento delle imprese nei settori dei servizi alle imprese e del turismo.</a:t>
            </a:r>
          </a:p>
        </p:txBody>
      </p:sp>
      <p:sp>
        <p:nvSpPr>
          <p:cNvPr id="13" name="Segnaposto numero diapositiva 12">
            <a:extLst>
              <a:ext uri="{FF2B5EF4-FFF2-40B4-BE49-F238E27FC236}">
                <a16:creationId xmlns:a16="http://schemas.microsoft.com/office/drawing/2014/main" id="{8DEF62B0-E41A-4697-B47C-67CDE65497EB}"/>
              </a:ext>
            </a:extLst>
          </p:cNvPr>
          <p:cNvSpPr>
            <a:spLocks noGrp="1"/>
          </p:cNvSpPr>
          <p:nvPr>
            <p:ph type="sldNum" sz="quarter" idx="12"/>
          </p:nvPr>
        </p:nvSpPr>
        <p:spPr/>
        <p:txBody>
          <a:bodyPr/>
          <a:lstStyle/>
          <a:p>
            <a:fld id="{B1C81671-A876-4A43-8D42-04F88DB4036C}" type="slidenum">
              <a:rPr lang="it-IT" smtClean="0"/>
              <a:t>30</a:t>
            </a:fld>
            <a:endParaRPr lang="it-IT"/>
          </a:p>
        </p:txBody>
      </p:sp>
    </p:spTree>
    <p:extLst>
      <p:ext uri="{BB962C8B-B14F-4D97-AF65-F5344CB8AC3E}">
        <p14:creationId xmlns:p14="http://schemas.microsoft.com/office/powerpoint/2010/main" val="3751944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660AE-0AC7-4B5B-B976-F4B75A4EC437}"/>
              </a:ext>
            </a:extLst>
          </p:cNvPr>
          <p:cNvSpPr>
            <a:spLocks noGrp="1"/>
          </p:cNvSpPr>
          <p:nvPr>
            <p:ph type="title"/>
          </p:nvPr>
        </p:nvSpPr>
        <p:spPr/>
        <p:txBody>
          <a:bodyPr/>
          <a:lstStyle/>
          <a:p>
            <a:r>
              <a:rPr lang="it-IT" dirty="0"/>
              <a:t>4) Trasferimenti fiscali</a:t>
            </a:r>
            <a:br>
              <a:rPr lang="it-IT" dirty="0"/>
            </a:br>
            <a:endParaRPr lang="it-IT" dirty="0"/>
          </a:p>
        </p:txBody>
      </p:sp>
      <p:sp>
        <p:nvSpPr>
          <p:cNvPr id="3" name="Segnaposto contenuto 2">
            <a:extLst>
              <a:ext uri="{FF2B5EF4-FFF2-40B4-BE49-F238E27FC236}">
                <a16:creationId xmlns:a16="http://schemas.microsoft.com/office/drawing/2014/main" id="{49C0C4CC-5741-4295-9603-3B8C7256B9B2}"/>
              </a:ext>
            </a:extLst>
          </p:cNvPr>
          <p:cNvSpPr>
            <a:spLocks noGrp="1"/>
          </p:cNvSpPr>
          <p:nvPr>
            <p:ph idx="1"/>
          </p:nvPr>
        </p:nvSpPr>
        <p:spPr/>
        <p:txBody>
          <a:bodyPr>
            <a:normAutofit fontScale="92500" lnSpcReduction="20000"/>
          </a:bodyPr>
          <a:lstStyle/>
          <a:p>
            <a:r>
              <a:rPr lang="it-IT" b="1" dirty="0"/>
              <a:t>I paesi che si accordano per istituire compensi reciproci in caso di </a:t>
            </a:r>
            <a:r>
              <a:rPr lang="it-IT" b="1" i="1" dirty="0"/>
              <a:t>shock </a:t>
            </a:r>
            <a:r>
              <a:rPr lang="it-IT" b="1" dirty="0"/>
              <a:t>negativi formano un’AVO</a:t>
            </a:r>
          </a:p>
          <a:p>
            <a:r>
              <a:rPr lang="it-IT" dirty="0"/>
              <a:t>I trasferimenti possono servire da assicurazione per mitigare i costi di uno </a:t>
            </a:r>
            <a:r>
              <a:rPr lang="it-IT" i="1" dirty="0"/>
              <a:t>shock </a:t>
            </a:r>
            <a:r>
              <a:rPr lang="it-IT" dirty="0"/>
              <a:t>asimmetrico</a:t>
            </a:r>
          </a:p>
          <a:p>
            <a:r>
              <a:rPr lang="it-IT" dirty="0"/>
              <a:t>I trasferimenti esistono all’interno dei confini nazionali</a:t>
            </a:r>
          </a:p>
          <a:p>
            <a:r>
              <a:rPr lang="it-IT" dirty="0"/>
              <a:t>Implicitamente attraverso il </a:t>
            </a:r>
            <a:r>
              <a:rPr lang="it-IT" i="1" dirty="0"/>
              <a:t>welfare state</a:t>
            </a:r>
          </a:p>
          <a:p>
            <a:r>
              <a:rPr lang="it-IT" dirty="0"/>
              <a:t>Esplicitamente negli stati federali</a:t>
            </a:r>
          </a:p>
          <a:p>
            <a:r>
              <a:rPr lang="it-IT" u="sng" dirty="0"/>
              <a:t>L’UE non soddisfa questo criterio</a:t>
            </a:r>
            <a:r>
              <a:rPr lang="it-IT" dirty="0"/>
              <a:t>:</a:t>
            </a:r>
          </a:p>
          <a:p>
            <a:pPr lvl="1"/>
            <a:r>
              <a:rPr lang="it-IT" dirty="0"/>
              <a:t>Il bilancio complessivo dell’UE  è molto ridotto, il gettito finora ha raggiunto al massimo l’1,27% del PIL dell’UE</a:t>
            </a:r>
          </a:p>
          <a:p>
            <a:pPr lvl="1"/>
            <a:r>
              <a:rPr lang="it-IT" dirty="0"/>
              <a:t>impiegato per amministrazione, politica agricola comune, fondi regionali e strutturali, azioni interne ed esterne, ma anche innovazione nell’ultima programmazione</a:t>
            </a:r>
          </a:p>
        </p:txBody>
      </p:sp>
      <p:sp>
        <p:nvSpPr>
          <p:cNvPr id="4" name="Segnaposto numero diapositiva 3">
            <a:extLst>
              <a:ext uri="{FF2B5EF4-FFF2-40B4-BE49-F238E27FC236}">
                <a16:creationId xmlns:a16="http://schemas.microsoft.com/office/drawing/2014/main" id="{743D0E57-B078-4052-AC00-A11E23162D3B}"/>
              </a:ext>
            </a:extLst>
          </p:cNvPr>
          <p:cNvSpPr>
            <a:spLocks noGrp="1"/>
          </p:cNvSpPr>
          <p:nvPr>
            <p:ph type="sldNum" sz="quarter" idx="12"/>
          </p:nvPr>
        </p:nvSpPr>
        <p:spPr/>
        <p:txBody>
          <a:bodyPr/>
          <a:lstStyle/>
          <a:p>
            <a:fld id="{B1C81671-A876-4A43-8D42-04F88DB4036C}" type="slidenum">
              <a:rPr lang="it-IT" smtClean="0"/>
              <a:t>31</a:t>
            </a:fld>
            <a:endParaRPr lang="it-IT"/>
          </a:p>
        </p:txBody>
      </p:sp>
    </p:spTree>
    <p:extLst>
      <p:ext uri="{BB962C8B-B14F-4D97-AF65-F5344CB8AC3E}">
        <p14:creationId xmlns:p14="http://schemas.microsoft.com/office/powerpoint/2010/main" val="87286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92642-EE94-4695-819C-49F4CBE75DBA}"/>
              </a:ext>
            </a:extLst>
          </p:cNvPr>
          <p:cNvSpPr>
            <a:spLocks noGrp="1"/>
          </p:cNvSpPr>
          <p:nvPr>
            <p:ph type="title"/>
          </p:nvPr>
        </p:nvSpPr>
        <p:spPr/>
        <p:txBody>
          <a:bodyPr/>
          <a:lstStyle/>
          <a:p>
            <a:r>
              <a:rPr lang="it-IT" dirty="0"/>
              <a:t>Quali sono gli indicatori per un’area economica comune «ottimale»?</a:t>
            </a:r>
          </a:p>
        </p:txBody>
      </p:sp>
      <p:sp>
        <p:nvSpPr>
          <p:cNvPr id="3" name="Segnaposto contenuto 2">
            <a:extLst>
              <a:ext uri="{FF2B5EF4-FFF2-40B4-BE49-F238E27FC236}">
                <a16:creationId xmlns:a16="http://schemas.microsoft.com/office/drawing/2014/main" id="{F353C265-68E5-44A7-864B-8C44307821BA}"/>
              </a:ext>
            </a:extLst>
          </p:cNvPr>
          <p:cNvSpPr>
            <a:spLocks noGrp="1"/>
          </p:cNvSpPr>
          <p:nvPr>
            <p:ph idx="1"/>
          </p:nvPr>
        </p:nvSpPr>
        <p:spPr/>
        <p:txBody>
          <a:bodyPr>
            <a:normAutofit/>
          </a:bodyPr>
          <a:lstStyle/>
          <a:p>
            <a:r>
              <a:rPr lang="it-IT" dirty="0"/>
              <a:t>Oppure guardare ad alcune componenti fondamentali, come visto nelle slide precedenti e riportate anche in una ricerca dell’</a:t>
            </a:r>
            <a:r>
              <a:rPr lang="it-IT" dirty="0" err="1"/>
              <a:t>Eurofound</a:t>
            </a:r>
            <a:r>
              <a:rPr lang="it-IT" dirty="0"/>
              <a:t> (slides a seguire), che mettono in luce una generalizzata convergenza tra il 2005 e il 2017 per quanto riguarda gli indicatori dell’istruzione, della qualità del lavoro e l’uguaglianza di genere, meno pronunciati per le distanze di genere nei redditi, che sembrano peggiorare…</a:t>
            </a:r>
          </a:p>
        </p:txBody>
      </p:sp>
      <p:sp>
        <p:nvSpPr>
          <p:cNvPr id="4" name="Rettangolo 3">
            <a:extLst>
              <a:ext uri="{FF2B5EF4-FFF2-40B4-BE49-F238E27FC236}">
                <a16:creationId xmlns:a16="http://schemas.microsoft.com/office/drawing/2014/main" id="{3806A001-4D82-45CE-ADF2-F75A4DB3DE2D}"/>
              </a:ext>
            </a:extLst>
          </p:cNvPr>
          <p:cNvSpPr/>
          <p:nvPr/>
        </p:nvSpPr>
        <p:spPr>
          <a:xfrm>
            <a:off x="740914" y="6251694"/>
            <a:ext cx="6592639" cy="369332"/>
          </a:xfrm>
          <a:prstGeom prst="rect">
            <a:avLst/>
          </a:prstGeom>
        </p:spPr>
        <p:txBody>
          <a:bodyPr wrap="none">
            <a:spAutoFit/>
          </a:bodyPr>
          <a:lstStyle/>
          <a:p>
            <a:r>
              <a:rPr lang="it-IT" dirty="0">
                <a:hlinkClick r:id="rId2"/>
              </a:rPr>
              <a:t>Fonte: https://www.eurofound.europa.eu/it/data/convergence-hub</a:t>
            </a:r>
            <a:r>
              <a:rPr lang="it-IT" dirty="0"/>
              <a:t> </a:t>
            </a:r>
          </a:p>
        </p:txBody>
      </p:sp>
      <p:sp>
        <p:nvSpPr>
          <p:cNvPr id="5" name="Segnaposto numero diapositiva 4">
            <a:extLst>
              <a:ext uri="{FF2B5EF4-FFF2-40B4-BE49-F238E27FC236}">
                <a16:creationId xmlns:a16="http://schemas.microsoft.com/office/drawing/2014/main" id="{A96F360D-18EC-499D-B717-99B3133056CA}"/>
              </a:ext>
            </a:extLst>
          </p:cNvPr>
          <p:cNvSpPr>
            <a:spLocks noGrp="1"/>
          </p:cNvSpPr>
          <p:nvPr>
            <p:ph type="sldNum" sz="quarter" idx="12"/>
          </p:nvPr>
        </p:nvSpPr>
        <p:spPr/>
        <p:txBody>
          <a:bodyPr/>
          <a:lstStyle/>
          <a:p>
            <a:fld id="{B1C81671-A876-4A43-8D42-04F88DB4036C}" type="slidenum">
              <a:rPr lang="it-IT" smtClean="0"/>
              <a:t>32</a:t>
            </a:fld>
            <a:endParaRPr lang="it-IT"/>
          </a:p>
        </p:txBody>
      </p:sp>
    </p:spTree>
    <p:extLst>
      <p:ext uri="{BB962C8B-B14F-4D97-AF65-F5344CB8AC3E}">
        <p14:creationId xmlns:p14="http://schemas.microsoft.com/office/powerpoint/2010/main" val="862864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24354-3AB4-4338-8FC8-667B8847D031}"/>
              </a:ext>
            </a:extLst>
          </p:cNvPr>
          <p:cNvSpPr>
            <a:spLocks noGrp="1"/>
          </p:cNvSpPr>
          <p:nvPr>
            <p:ph type="title"/>
          </p:nvPr>
        </p:nvSpPr>
        <p:spPr>
          <a:xfrm>
            <a:off x="838200" y="365125"/>
            <a:ext cx="10515600" cy="612843"/>
          </a:xfrm>
        </p:spPr>
        <p:txBody>
          <a:bodyPr>
            <a:normAutofit/>
          </a:bodyPr>
          <a:lstStyle/>
          <a:p>
            <a:r>
              <a:rPr lang="it-IT" sz="3600" dirty="0"/>
              <a:t>Convergenza nell’UE: indicatori </a:t>
            </a:r>
            <a:r>
              <a:rPr lang="it-IT" sz="3600" dirty="0" err="1"/>
              <a:t>Eurofound</a:t>
            </a:r>
            <a:r>
              <a:rPr lang="it-IT" sz="3600" dirty="0"/>
              <a:t> per il lavoro</a:t>
            </a:r>
          </a:p>
        </p:txBody>
      </p:sp>
      <p:sp>
        <p:nvSpPr>
          <p:cNvPr id="3" name="Segnaposto numero diapositiva 2">
            <a:extLst>
              <a:ext uri="{FF2B5EF4-FFF2-40B4-BE49-F238E27FC236}">
                <a16:creationId xmlns:a16="http://schemas.microsoft.com/office/drawing/2014/main" id="{8B020FDA-7A2E-4306-8C88-2F43328BD6E3}"/>
              </a:ext>
            </a:extLst>
          </p:cNvPr>
          <p:cNvSpPr>
            <a:spLocks noGrp="1"/>
          </p:cNvSpPr>
          <p:nvPr>
            <p:ph type="sldNum" sz="quarter" idx="12"/>
          </p:nvPr>
        </p:nvSpPr>
        <p:spPr/>
        <p:txBody>
          <a:bodyPr/>
          <a:lstStyle/>
          <a:p>
            <a:fld id="{B1C81671-A876-4A43-8D42-04F88DB4036C}" type="slidenum">
              <a:rPr lang="it-IT" smtClean="0"/>
              <a:t>33</a:t>
            </a:fld>
            <a:endParaRPr lang="it-IT"/>
          </a:p>
        </p:txBody>
      </p:sp>
      <p:pic>
        <p:nvPicPr>
          <p:cNvPr id="4" name="Immagine 3">
            <a:extLst>
              <a:ext uri="{FF2B5EF4-FFF2-40B4-BE49-F238E27FC236}">
                <a16:creationId xmlns:a16="http://schemas.microsoft.com/office/drawing/2014/main" id="{33A18DE1-6645-43C6-B696-5AB1C41A22D0}"/>
              </a:ext>
            </a:extLst>
          </p:cNvPr>
          <p:cNvPicPr>
            <a:picLocks noChangeAspect="1"/>
          </p:cNvPicPr>
          <p:nvPr/>
        </p:nvPicPr>
        <p:blipFill>
          <a:blip r:embed="rId2"/>
          <a:stretch>
            <a:fillRect/>
          </a:stretch>
        </p:blipFill>
        <p:spPr>
          <a:xfrm>
            <a:off x="528255" y="1089415"/>
            <a:ext cx="3735685" cy="2710851"/>
          </a:xfrm>
          <a:prstGeom prst="rect">
            <a:avLst/>
          </a:prstGeom>
        </p:spPr>
      </p:pic>
      <p:pic>
        <p:nvPicPr>
          <p:cNvPr id="6146" name="Picture 2" descr="https://www.eurofound.europa.eu/sites/default/files/figure_2_unemployment_rate.png">
            <a:extLst>
              <a:ext uri="{FF2B5EF4-FFF2-40B4-BE49-F238E27FC236}">
                <a16:creationId xmlns:a16="http://schemas.microsoft.com/office/drawing/2014/main" id="{540E1730-9F77-4F83-9BE7-E47FA7AF0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451" y="940543"/>
            <a:ext cx="3661654" cy="2653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07004D24-26B5-445D-9C06-D82AF7DF9073}"/>
              </a:ext>
            </a:extLst>
          </p:cNvPr>
          <p:cNvPicPr>
            <a:picLocks noChangeAspect="1"/>
          </p:cNvPicPr>
          <p:nvPr/>
        </p:nvPicPr>
        <p:blipFill>
          <a:blip r:embed="rId4"/>
          <a:stretch>
            <a:fillRect/>
          </a:stretch>
        </p:blipFill>
        <p:spPr>
          <a:xfrm>
            <a:off x="4263940" y="955432"/>
            <a:ext cx="4014610" cy="2885225"/>
          </a:xfrm>
          <a:prstGeom prst="rect">
            <a:avLst/>
          </a:prstGeom>
        </p:spPr>
      </p:pic>
      <p:pic>
        <p:nvPicPr>
          <p:cNvPr id="6" name="Immagine 5">
            <a:extLst>
              <a:ext uri="{FF2B5EF4-FFF2-40B4-BE49-F238E27FC236}">
                <a16:creationId xmlns:a16="http://schemas.microsoft.com/office/drawing/2014/main" id="{81340455-A783-431D-86B6-6C1EBE541141}"/>
              </a:ext>
            </a:extLst>
          </p:cNvPr>
          <p:cNvPicPr>
            <a:picLocks noChangeAspect="1"/>
          </p:cNvPicPr>
          <p:nvPr/>
        </p:nvPicPr>
        <p:blipFill>
          <a:blip r:embed="rId5"/>
          <a:stretch>
            <a:fillRect/>
          </a:stretch>
        </p:blipFill>
        <p:spPr>
          <a:xfrm>
            <a:off x="8091093" y="3915742"/>
            <a:ext cx="3782214" cy="2726519"/>
          </a:xfrm>
          <a:prstGeom prst="rect">
            <a:avLst/>
          </a:prstGeom>
        </p:spPr>
      </p:pic>
      <p:pic>
        <p:nvPicPr>
          <p:cNvPr id="6148" name="Picture 4" descr="https://www.eurofound.europa.eu/sites/default/files/figure_12_gender_gap_in_arope.png">
            <a:extLst>
              <a:ext uri="{FF2B5EF4-FFF2-40B4-BE49-F238E27FC236}">
                <a16:creationId xmlns:a16="http://schemas.microsoft.com/office/drawing/2014/main" id="{20192B63-66CE-40EA-8D65-7A4D926544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93" y="4068205"/>
            <a:ext cx="3672817" cy="26534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2 7">
            <a:extLst>
              <a:ext uri="{FF2B5EF4-FFF2-40B4-BE49-F238E27FC236}">
                <a16:creationId xmlns:a16="http://schemas.microsoft.com/office/drawing/2014/main" id="{6829CC0B-6583-46DC-A912-A0DF81178EB2}"/>
              </a:ext>
            </a:extLst>
          </p:cNvPr>
          <p:cNvCxnSpPr>
            <a:cxnSpLocks/>
          </p:cNvCxnSpPr>
          <p:nvPr/>
        </p:nvCxnSpPr>
        <p:spPr>
          <a:xfrm flipV="1">
            <a:off x="1951046" y="4694247"/>
            <a:ext cx="1613647" cy="35537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nettore 2 12">
            <a:extLst>
              <a:ext uri="{FF2B5EF4-FFF2-40B4-BE49-F238E27FC236}">
                <a16:creationId xmlns:a16="http://schemas.microsoft.com/office/drawing/2014/main" id="{AA2DD91C-C218-4136-98E6-27318618C5D4}"/>
              </a:ext>
            </a:extLst>
          </p:cNvPr>
          <p:cNvCxnSpPr>
            <a:cxnSpLocks/>
          </p:cNvCxnSpPr>
          <p:nvPr/>
        </p:nvCxnSpPr>
        <p:spPr>
          <a:xfrm>
            <a:off x="8972856" y="4744859"/>
            <a:ext cx="2417679" cy="60951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Connettore 2 22">
            <a:extLst>
              <a:ext uri="{FF2B5EF4-FFF2-40B4-BE49-F238E27FC236}">
                <a16:creationId xmlns:a16="http://schemas.microsoft.com/office/drawing/2014/main" id="{27979B14-6E1F-4756-9B2E-2B18CC47A59A}"/>
              </a:ext>
            </a:extLst>
          </p:cNvPr>
          <p:cNvCxnSpPr>
            <a:cxnSpLocks/>
          </p:cNvCxnSpPr>
          <p:nvPr/>
        </p:nvCxnSpPr>
        <p:spPr>
          <a:xfrm flipV="1">
            <a:off x="2025209" y="5254760"/>
            <a:ext cx="1578603" cy="6279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Rettangolo 21">
            <a:extLst>
              <a:ext uri="{FF2B5EF4-FFF2-40B4-BE49-F238E27FC236}">
                <a16:creationId xmlns:a16="http://schemas.microsoft.com/office/drawing/2014/main" id="{D0820827-9B67-48AD-AA95-543CB66D32EB}"/>
              </a:ext>
            </a:extLst>
          </p:cNvPr>
          <p:cNvSpPr/>
          <p:nvPr/>
        </p:nvSpPr>
        <p:spPr>
          <a:xfrm>
            <a:off x="4259591" y="5982811"/>
            <a:ext cx="3672817" cy="738664"/>
          </a:xfrm>
          <a:prstGeom prst="rect">
            <a:avLst/>
          </a:prstGeom>
        </p:spPr>
        <p:txBody>
          <a:bodyPr wrap="square">
            <a:spAutoFit/>
          </a:bodyPr>
          <a:lstStyle/>
          <a:p>
            <a:r>
              <a:rPr lang="it-IT" sz="1400" dirty="0"/>
              <a:t>Fonte:</a:t>
            </a:r>
          </a:p>
          <a:p>
            <a:r>
              <a:rPr lang="it-IT" sz="1400" dirty="0"/>
              <a:t>https://www.eurofound.europa.eu/it/data/convergence-hub/convergence-main-findings</a:t>
            </a:r>
          </a:p>
        </p:txBody>
      </p:sp>
    </p:spTree>
    <p:extLst>
      <p:ext uri="{BB962C8B-B14F-4D97-AF65-F5344CB8AC3E}">
        <p14:creationId xmlns:p14="http://schemas.microsoft.com/office/powerpoint/2010/main" val="256083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E5F50-9CFD-4CA2-99EF-F5555B9A8A0F}"/>
              </a:ext>
            </a:extLst>
          </p:cNvPr>
          <p:cNvSpPr>
            <a:spLocks noGrp="1"/>
          </p:cNvSpPr>
          <p:nvPr>
            <p:ph type="title"/>
          </p:nvPr>
        </p:nvSpPr>
        <p:spPr/>
        <p:txBody>
          <a:bodyPr/>
          <a:lstStyle/>
          <a:p>
            <a:r>
              <a:rPr lang="it-IT" dirty="0"/>
              <a:t>Salari e disuguaglianze</a:t>
            </a:r>
          </a:p>
        </p:txBody>
      </p:sp>
      <p:sp>
        <p:nvSpPr>
          <p:cNvPr id="3" name="Segnaposto numero diapositiva 2">
            <a:extLst>
              <a:ext uri="{FF2B5EF4-FFF2-40B4-BE49-F238E27FC236}">
                <a16:creationId xmlns:a16="http://schemas.microsoft.com/office/drawing/2014/main" id="{45978625-A966-42A0-A24D-D5D579C4C85E}"/>
              </a:ext>
            </a:extLst>
          </p:cNvPr>
          <p:cNvSpPr>
            <a:spLocks noGrp="1"/>
          </p:cNvSpPr>
          <p:nvPr>
            <p:ph type="sldNum" sz="quarter" idx="12"/>
          </p:nvPr>
        </p:nvSpPr>
        <p:spPr/>
        <p:txBody>
          <a:bodyPr/>
          <a:lstStyle/>
          <a:p>
            <a:fld id="{B1C81671-A876-4A43-8D42-04F88DB4036C}" type="slidenum">
              <a:rPr lang="it-IT" smtClean="0"/>
              <a:t>34</a:t>
            </a:fld>
            <a:endParaRPr lang="it-IT"/>
          </a:p>
        </p:txBody>
      </p:sp>
      <p:pic>
        <p:nvPicPr>
          <p:cNvPr id="4" name="Picture 6" descr="https://www.eurofound.europa.eu/sites/default/files/figures_9_and_10_compensation_of_employees_per_hour.png">
            <a:extLst>
              <a:ext uri="{FF2B5EF4-FFF2-40B4-BE49-F238E27FC236}">
                <a16:creationId xmlns:a16="http://schemas.microsoft.com/office/drawing/2014/main" id="{5888FE9F-4328-4599-A091-232DFB8F6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61" y="1655834"/>
            <a:ext cx="9858274" cy="35463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F3EEA5B8-ABDF-4955-BDA5-4802073A9D87}"/>
              </a:ext>
            </a:extLst>
          </p:cNvPr>
          <p:cNvSpPr txBox="1"/>
          <p:nvPr/>
        </p:nvSpPr>
        <p:spPr>
          <a:xfrm>
            <a:off x="801934" y="5364949"/>
            <a:ext cx="9745450" cy="923330"/>
          </a:xfrm>
          <a:prstGeom prst="rect">
            <a:avLst/>
          </a:prstGeom>
          <a:noFill/>
        </p:spPr>
        <p:txBody>
          <a:bodyPr wrap="square" rtlCol="0">
            <a:spAutoFit/>
          </a:bodyPr>
          <a:lstStyle/>
          <a:p>
            <a:r>
              <a:rPr lang="it-IT" dirty="0"/>
              <a:t>Tra il 2005 e il 2018 le disuguaglianze salariali tra i Paesi UE sono aumentate, generalmente a causa dei cambiamenti rilevati nei Paesi UE non appartenenti all’Eurozona e ad aumenti non ancora sufficienti, anche se in forte aumento per alcuni dei paesi</a:t>
            </a:r>
          </a:p>
        </p:txBody>
      </p:sp>
      <p:sp>
        <p:nvSpPr>
          <p:cNvPr id="6" name="Rettangolo 5">
            <a:extLst>
              <a:ext uri="{FF2B5EF4-FFF2-40B4-BE49-F238E27FC236}">
                <a16:creationId xmlns:a16="http://schemas.microsoft.com/office/drawing/2014/main" id="{84ECC99F-196E-4346-949C-4D939A28F31D}"/>
              </a:ext>
            </a:extLst>
          </p:cNvPr>
          <p:cNvSpPr/>
          <p:nvPr/>
        </p:nvSpPr>
        <p:spPr>
          <a:xfrm>
            <a:off x="586781" y="6261639"/>
            <a:ext cx="10175756" cy="369332"/>
          </a:xfrm>
          <a:prstGeom prst="rect">
            <a:avLst/>
          </a:prstGeom>
        </p:spPr>
        <p:txBody>
          <a:bodyPr wrap="square">
            <a:spAutoFit/>
          </a:bodyPr>
          <a:lstStyle/>
          <a:p>
            <a:r>
              <a:rPr lang="it-IT" dirty="0"/>
              <a:t>Fonte:  </a:t>
            </a:r>
            <a:r>
              <a:rPr lang="it-IT" dirty="0">
                <a:hlinkClick r:id="rId3"/>
              </a:rPr>
              <a:t>https://www.eurofound.europa.eu/it/data/convergence-hub/convergence-working-conditions</a:t>
            </a:r>
            <a:r>
              <a:rPr lang="it-IT" dirty="0"/>
              <a:t> </a:t>
            </a:r>
          </a:p>
        </p:txBody>
      </p:sp>
    </p:spTree>
    <p:extLst>
      <p:ext uri="{BB962C8B-B14F-4D97-AF65-F5344CB8AC3E}">
        <p14:creationId xmlns:p14="http://schemas.microsoft.com/office/powerpoint/2010/main" val="2864870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CA0C21-113C-4C55-82CA-9F8DE049C67E}"/>
              </a:ext>
            </a:extLst>
          </p:cNvPr>
          <p:cNvSpPr>
            <a:spLocks noGrp="1"/>
          </p:cNvSpPr>
          <p:nvPr>
            <p:ph type="title"/>
          </p:nvPr>
        </p:nvSpPr>
        <p:spPr/>
        <p:txBody>
          <a:bodyPr/>
          <a:lstStyle/>
          <a:p>
            <a:r>
              <a:rPr lang="it-IT" dirty="0"/>
              <a:t>E più in generale la crescita dell’area…</a:t>
            </a:r>
          </a:p>
        </p:txBody>
      </p:sp>
      <p:sp>
        <p:nvSpPr>
          <p:cNvPr id="4" name="Segnaposto contenuto 3">
            <a:extLst>
              <a:ext uri="{FF2B5EF4-FFF2-40B4-BE49-F238E27FC236}">
                <a16:creationId xmlns:a16="http://schemas.microsoft.com/office/drawing/2014/main" id="{1257B63A-8EA1-48D5-A732-3280FA21424F}"/>
              </a:ext>
            </a:extLst>
          </p:cNvPr>
          <p:cNvSpPr>
            <a:spLocks noGrp="1"/>
          </p:cNvSpPr>
          <p:nvPr>
            <p:ph idx="1"/>
          </p:nvPr>
        </p:nvSpPr>
        <p:spPr/>
        <p:txBody>
          <a:bodyPr/>
          <a:lstStyle/>
          <a:p>
            <a:r>
              <a:rPr lang="it-IT" dirty="0"/>
              <a:t>Come già visto nelle slide della lezione sugli indicatori della crescita di un’area possono essere riassuntivi, misurando la riduzione complessiva della dispersione del reddito </a:t>
            </a:r>
            <a:r>
              <a:rPr lang="it-IT" dirty="0" err="1"/>
              <a:t>procapite</a:t>
            </a:r>
            <a:r>
              <a:rPr lang="it-IT" dirty="0"/>
              <a:t> tra i Paesi che la compongono (sigma convergenza) o la velocità di convergenza dei Paesi che sono più svantaggiati misurata dal tasso di crescita del Pil (beta convergenza)</a:t>
            </a:r>
          </a:p>
          <a:p>
            <a:endParaRPr lang="it-IT" dirty="0"/>
          </a:p>
        </p:txBody>
      </p:sp>
      <p:sp>
        <p:nvSpPr>
          <p:cNvPr id="3" name="Segnaposto numero diapositiva 2">
            <a:extLst>
              <a:ext uri="{FF2B5EF4-FFF2-40B4-BE49-F238E27FC236}">
                <a16:creationId xmlns:a16="http://schemas.microsoft.com/office/drawing/2014/main" id="{17737ED4-5B91-4E96-8554-53DBE8D1976C}"/>
              </a:ext>
            </a:extLst>
          </p:cNvPr>
          <p:cNvSpPr>
            <a:spLocks noGrp="1"/>
          </p:cNvSpPr>
          <p:nvPr>
            <p:ph type="sldNum" sz="quarter" idx="12"/>
          </p:nvPr>
        </p:nvSpPr>
        <p:spPr/>
        <p:txBody>
          <a:bodyPr/>
          <a:lstStyle/>
          <a:p>
            <a:fld id="{B1C81671-A876-4A43-8D42-04F88DB4036C}" type="slidenum">
              <a:rPr lang="it-IT" smtClean="0"/>
              <a:t>35</a:t>
            </a:fld>
            <a:endParaRPr lang="it-IT"/>
          </a:p>
        </p:txBody>
      </p:sp>
    </p:spTree>
    <p:extLst>
      <p:ext uri="{BB962C8B-B14F-4D97-AF65-F5344CB8AC3E}">
        <p14:creationId xmlns:p14="http://schemas.microsoft.com/office/powerpoint/2010/main" val="168629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F0743-305C-4A77-A89B-4DD5AAF4A8E2}"/>
              </a:ext>
            </a:extLst>
          </p:cNvPr>
          <p:cNvSpPr>
            <a:spLocks noGrp="1"/>
          </p:cNvSpPr>
          <p:nvPr>
            <p:ph type="title"/>
          </p:nvPr>
        </p:nvSpPr>
        <p:spPr/>
        <p:txBody>
          <a:bodyPr>
            <a:normAutofit fontScale="90000"/>
          </a:bodyPr>
          <a:lstStyle/>
          <a:p>
            <a:r>
              <a:rPr lang="it-IT" dirty="0"/>
              <a:t>Infine un indicatore di sintesi: Il grado di convergenza economica sigma (o convergenza assoluta)</a:t>
            </a:r>
          </a:p>
        </p:txBody>
      </p:sp>
      <p:pic>
        <p:nvPicPr>
          <p:cNvPr id="4" name="Immagine 3">
            <a:extLst>
              <a:ext uri="{FF2B5EF4-FFF2-40B4-BE49-F238E27FC236}">
                <a16:creationId xmlns:a16="http://schemas.microsoft.com/office/drawing/2014/main" id="{A9D41CE9-9FC2-4E95-BF39-F4EA40FCAD8A}"/>
              </a:ext>
            </a:extLst>
          </p:cNvPr>
          <p:cNvPicPr>
            <a:picLocks noChangeAspect="1"/>
          </p:cNvPicPr>
          <p:nvPr/>
        </p:nvPicPr>
        <p:blipFill>
          <a:blip r:embed="rId2"/>
          <a:stretch>
            <a:fillRect/>
          </a:stretch>
        </p:blipFill>
        <p:spPr>
          <a:xfrm>
            <a:off x="940442" y="2093024"/>
            <a:ext cx="8620491" cy="2755631"/>
          </a:xfrm>
          <a:prstGeom prst="rect">
            <a:avLst/>
          </a:prstGeom>
        </p:spPr>
      </p:pic>
      <p:sp>
        <p:nvSpPr>
          <p:cNvPr id="5" name="CasellaDiTesto 4">
            <a:extLst>
              <a:ext uri="{FF2B5EF4-FFF2-40B4-BE49-F238E27FC236}">
                <a16:creationId xmlns:a16="http://schemas.microsoft.com/office/drawing/2014/main" id="{1F36816E-7C82-43A3-8B07-38AD2A4C934E}"/>
              </a:ext>
            </a:extLst>
          </p:cNvPr>
          <p:cNvSpPr txBox="1"/>
          <p:nvPr/>
        </p:nvSpPr>
        <p:spPr>
          <a:xfrm>
            <a:off x="890886" y="5053508"/>
            <a:ext cx="9237472" cy="646331"/>
          </a:xfrm>
          <a:prstGeom prst="rect">
            <a:avLst/>
          </a:prstGeom>
          <a:noFill/>
        </p:spPr>
        <p:txBody>
          <a:bodyPr wrap="square" rtlCol="0">
            <a:spAutoFit/>
          </a:bodyPr>
          <a:lstStyle/>
          <a:p>
            <a:r>
              <a:rPr lang="it-IT" dirty="0"/>
              <a:t>Si calcola la convergenza della dispersione (</a:t>
            </a:r>
            <a:r>
              <a:rPr lang="el-GR" dirty="0">
                <a:latin typeface="Calibri" panose="020F0502020204030204" pitchFamily="34" charset="0"/>
                <a:cs typeface="Calibri" panose="020F0502020204030204" pitchFamily="34" charset="0"/>
              </a:rPr>
              <a:t>σ</a:t>
            </a:r>
            <a:r>
              <a:rPr lang="it-IT" dirty="0">
                <a:latin typeface="Calibri" panose="020F0502020204030204" pitchFamily="34" charset="0"/>
                <a:cs typeface="Calibri" panose="020F0502020204030204" pitchFamily="34" charset="0"/>
              </a:rPr>
              <a:t>) </a:t>
            </a:r>
            <a:r>
              <a:rPr lang="it-IT" dirty="0"/>
              <a:t>del PIL pro-capite dei Paesi che formano l’Unione Europea tra il 1995.Q1 e il 2021Q.3 che purtroppo è ancora in aumento </a:t>
            </a:r>
          </a:p>
        </p:txBody>
      </p:sp>
      <p:graphicFrame>
        <p:nvGraphicFramePr>
          <p:cNvPr id="6" name="Tabella 5">
            <a:extLst>
              <a:ext uri="{FF2B5EF4-FFF2-40B4-BE49-F238E27FC236}">
                <a16:creationId xmlns:a16="http://schemas.microsoft.com/office/drawing/2014/main" id="{4FECA12B-C240-4949-A08F-F77BA87F142A}"/>
              </a:ext>
            </a:extLst>
          </p:cNvPr>
          <p:cNvGraphicFramePr>
            <a:graphicFrameLocks noGrp="1"/>
          </p:cNvGraphicFramePr>
          <p:nvPr/>
        </p:nvGraphicFramePr>
        <p:xfrm>
          <a:off x="535427" y="6236992"/>
          <a:ext cx="10818360" cy="440233"/>
        </p:xfrm>
        <a:graphic>
          <a:graphicData uri="http://schemas.openxmlformats.org/drawingml/2006/table">
            <a:tbl>
              <a:tblPr>
                <a:tableStyleId>{5C22544A-7EE6-4342-B048-85BDC9FD1C3A}</a:tableStyleId>
              </a:tblPr>
              <a:tblGrid>
                <a:gridCol w="400680">
                  <a:extLst>
                    <a:ext uri="{9D8B030D-6E8A-4147-A177-3AD203B41FA5}">
                      <a16:colId xmlns:a16="http://schemas.microsoft.com/office/drawing/2014/main" val="2552242809"/>
                    </a:ext>
                  </a:extLst>
                </a:gridCol>
                <a:gridCol w="400680">
                  <a:extLst>
                    <a:ext uri="{9D8B030D-6E8A-4147-A177-3AD203B41FA5}">
                      <a16:colId xmlns:a16="http://schemas.microsoft.com/office/drawing/2014/main" val="1793206565"/>
                    </a:ext>
                  </a:extLst>
                </a:gridCol>
                <a:gridCol w="400680">
                  <a:extLst>
                    <a:ext uri="{9D8B030D-6E8A-4147-A177-3AD203B41FA5}">
                      <a16:colId xmlns:a16="http://schemas.microsoft.com/office/drawing/2014/main" val="1724578453"/>
                    </a:ext>
                  </a:extLst>
                </a:gridCol>
                <a:gridCol w="400680">
                  <a:extLst>
                    <a:ext uri="{9D8B030D-6E8A-4147-A177-3AD203B41FA5}">
                      <a16:colId xmlns:a16="http://schemas.microsoft.com/office/drawing/2014/main" val="2757065917"/>
                    </a:ext>
                  </a:extLst>
                </a:gridCol>
                <a:gridCol w="400680">
                  <a:extLst>
                    <a:ext uri="{9D8B030D-6E8A-4147-A177-3AD203B41FA5}">
                      <a16:colId xmlns:a16="http://schemas.microsoft.com/office/drawing/2014/main" val="2981578237"/>
                    </a:ext>
                  </a:extLst>
                </a:gridCol>
                <a:gridCol w="400680">
                  <a:extLst>
                    <a:ext uri="{9D8B030D-6E8A-4147-A177-3AD203B41FA5}">
                      <a16:colId xmlns:a16="http://schemas.microsoft.com/office/drawing/2014/main" val="427142410"/>
                    </a:ext>
                  </a:extLst>
                </a:gridCol>
                <a:gridCol w="400680">
                  <a:extLst>
                    <a:ext uri="{9D8B030D-6E8A-4147-A177-3AD203B41FA5}">
                      <a16:colId xmlns:a16="http://schemas.microsoft.com/office/drawing/2014/main" val="1119758215"/>
                    </a:ext>
                  </a:extLst>
                </a:gridCol>
                <a:gridCol w="400680">
                  <a:extLst>
                    <a:ext uri="{9D8B030D-6E8A-4147-A177-3AD203B41FA5}">
                      <a16:colId xmlns:a16="http://schemas.microsoft.com/office/drawing/2014/main" val="1866949462"/>
                    </a:ext>
                  </a:extLst>
                </a:gridCol>
                <a:gridCol w="400680">
                  <a:extLst>
                    <a:ext uri="{9D8B030D-6E8A-4147-A177-3AD203B41FA5}">
                      <a16:colId xmlns:a16="http://schemas.microsoft.com/office/drawing/2014/main" val="1977375961"/>
                    </a:ext>
                  </a:extLst>
                </a:gridCol>
                <a:gridCol w="400680">
                  <a:extLst>
                    <a:ext uri="{9D8B030D-6E8A-4147-A177-3AD203B41FA5}">
                      <a16:colId xmlns:a16="http://schemas.microsoft.com/office/drawing/2014/main" val="2088681643"/>
                    </a:ext>
                  </a:extLst>
                </a:gridCol>
                <a:gridCol w="400680">
                  <a:extLst>
                    <a:ext uri="{9D8B030D-6E8A-4147-A177-3AD203B41FA5}">
                      <a16:colId xmlns:a16="http://schemas.microsoft.com/office/drawing/2014/main" val="3739279983"/>
                    </a:ext>
                  </a:extLst>
                </a:gridCol>
                <a:gridCol w="400680">
                  <a:extLst>
                    <a:ext uri="{9D8B030D-6E8A-4147-A177-3AD203B41FA5}">
                      <a16:colId xmlns:a16="http://schemas.microsoft.com/office/drawing/2014/main" val="1163638055"/>
                    </a:ext>
                  </a:extLst>
                </a:gridCol>
                <a:gridCol w="400680">
                  <a:extLst>
                    <a:ext uri="{9D8B030D-6E8A-4147-A177-3AD203B41FA5}">
                      <a16:colId xmlns:a16="http://schemas.microsoft.com/office/drawing/2014/main" val="3250321411"/>
                    </a:ext>
                  </a:extLst>
                </a:gridCol>
                <a:gridCol w="400680">
                  <a:extLst>
                    <a:ext uri="{9D8B030D-6E8A-4147-A177-3AD203B41FA5}">
                      <a16:colId xmlns:a16="http://schemas.microsoft.com/office/drawing/2014/main" val="2908936666"/>
                    </a:ext>
                  </a:extLst>
                </a:gridCol>
                <a:gridCol w="400680">
                  <a:extLst>
                    <a:ext uri="{9D8B030D-6E8A-4147-A177-3AD203B41FA5}">
                      <a16:colId xmlns:a16="http://schemas.microsoft.com/office/drawing/2014/main" val="127279309"/>
                    </a:ext>
                  </a:extLst>
                </a:gridCol>
                <a:gridCol w="400680">
                  <a:extLst>
                    <a:ext uri="{9D8B030D-6E8A-4147-A177-3AD203B41FA5}">
                      <a16:colId xmlns:a16="http://schemas.microsoft.com/office/drawing/2014/main" val="1371224960"/>
                    </a:ext>
                  </a:extLst>
                </a:gridCol>
                <a:gridCol w="400680">
                  <a:extLst>
                    <a:ext uri="{9D8B030D-6E8A-4147-A177-3AD203B41FA5}">
                      <a16:colId xmlns:a16="http://schemas.microsoft.com/office/drawing/2014/main" val="2721239197"/>
                    </a:ext>
                  </a:extLst>
                </a:gridCol>
                <a:gridCol w="400680">
                  <a:extLst>
                    <a:ext uri="{9D8B030D-6E8A-4147-A177-3AD203B41FA5}">
                      <a16:colId xmlns:a16="http://schemas.microsoft.com/office/drawing/2014/main" val="2819385211"/>
                    </a:ext>
                  </a:extLst>
                </a:gridCol>
                <a:gridCol w="400680">
                  <a:extLst>
                    <a:ext uri="{9D8B030D-6E8A-4147-A177-3AD203B41FA5}">
                      <a16:colId xmlns:a16="http://schemas.microsoft.com/office/drawing/2014/main" val="1224746973"/>
                    </a:ext>
                  </a:extLst>
                </a:gridCol>
                <a:gridCol w="400680">
                  <a:extLst>
                    <a:ext uri="{9D8B030D-6E8A-4147-A177-3AD203B41FA5}">
                      <a16:colId xmlns:a16="http://schemas.microsoft.com/office/drawing/2014/main" val="3008052113"/>
                    </a:ext>
                  </a:extLst>
                </a:gridCol>
                <a:gridCol w="400680">
                  <a:extLst>
                    <a:ext uri="{9D8B030D-6E8A-4147-A177-3AD203B41FA5}">
                      <a16:colId xmlns:a16="http://schemas.microsoft.com/office/drawing/2014/main" val="4036740423"/>
                    </a:ext>
                  </a:extLst>
                </a:gridCol>
                <a:gridCol w="400680">
                  <a:extLst>
                    <a:ext uri="{9D8B030D-6E8A-4147-A177-3AD203B41FA5}">
                      <a16:colId xmlns:a16="http://schemas.microsoft.com/office/drawing/2014/main" val="3426767640"/>
                    </a:ext>
                  </a:extLst>
                </a:gridCol>
                <a:gridCol w="400680">
                  <a:extLst>
                    <a:ext uri="{9D8B030D-6E8A-4147-A177-3AD203B41FA5}">
                      <a16:colId xmlns:a16="http://schemas.microsoft.com/office/drawing/2014/main" val="3110380667"/>
                    </a:ext>
                  </a:extLst>
                </a:gridCol>
                <a:gridCol w="400680">
                  <a:extLst>
                    <a:ext uri="{9D8B030D-6E8A-4147-A177-3AD203B41FA5}">
                      <a16:colId xmlns:a16="http://schemas.microsoft.com/office/drawing/2014/main" val="2213194344"/>
                    </a:ext>
                  </a:extLst>
                </a:gridCol>
                <a:gridCol w="400680">
                  <a:extLst>
                    <a:ext uri="{9D8B030D-6E8A-4147-A177-3AD203B41FA5}">
                      <a16:colId xmlns:a16="http://schemas.microsoft.com/office/drawing/2014/main" val="2849326955"/>
                    </a:ext>
                  </a:extLst>
                </a:gridCol>
                <a:gridCol w="400680">
                  <a:extLst>
                    <a:ext uri="{9D8B030D-6E8A-4147-A177-3AD203B41FA5}">
                      <a16:colId xmlns:a16="http://schemas.microsoft.com/office/drawing/2014/main" val="3610165783"/>
                    </a:ext>
                  </a:extLst>
                </a:gridCol>
                <a:gridCol w="400680">
                  <a:extLst>
                    <a:ext uri="{9D8B030D-6E8A-4147-A177-3AD203B41FA5}">
                      <a16:colId xmlns:a16="http://schemas.microsoft.com/office/drawing/2014/main" val="1350065975"/>
                    </a:ext>
                  </a:extLst>
                </a:gridCol>
              </a:tblGrid>
              <a:tr h="224333">
                <a:tc>
                  <a:txBody>
                    <a:bodyPr/>
                    <a:lstStyle/>
                    <a:p>
                      <a:pPr algn="l" fontAlgn="b"/>
                      <a:r>
                        <a:rPr lang="it-IT" sz="900" u="none" strike="noStrike">
                          <a:effectLst/>
                        </a:rPr>
                        <a:t>Bulgaria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Cechia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Danimarca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Germania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Estonia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Irlanda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Grecia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Spagna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Francia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Croazia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Italia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hlinkClick r:id="rId3"/>
                        </a:rPr>
                        <a:t>Cipro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Lettonia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Lituania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Lussemburgo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Ungheria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hlinkClick r:id="rId3"/>
                        </a:rPr>
                        <a:t>Malta </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Paesi Bassi</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Austria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Polonia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Portogallo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Romania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Slovenia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Slovacchia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Finlandia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Svezia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Svizzera</a:t>
                      </a:r>
                      <a:endParaRPr lang="it-IT" sz="900" b="0" i="0" u="none" strike="noStrike">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3261437458"/>
                  </a:ext>
                </a:extLst>
              </a:tr>
              <a:tr h="163576">
                <a:tc>
                  <a:txBody>
                    <a:bodyPr/>
                    <a:lstStyle/>
                    <a:p>
                      <a:pPr algn="l" fontAlgn="b"/>
                      <a:r>
                        <a:rPr lang="it-IT" sz="900" u="none" strike="noStrike">
                          <a:effectLst/>
                        </a:rPr>
                        <a:t>BG</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CZ</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DK</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DE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EL</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ES</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FR</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HR</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CY</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LV</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LU</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HU</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MT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NL</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AT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PL</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RO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SI</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SK</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FI</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dirty="0">
                          <a:effectLst/>
                        </a:rPr>
                        <a:t>CH</a:t>
                      </a:r>
                      <a:endParaRPr lang="it-IT" sz="900" b="0" i="0" u="none" strike="noStrike" dirty="0">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163054087"/>
                  </a:ext>
                </a:extLst>
              </a:tr>
            </a:tbl>
          </a:graphicData>
        </a:graphic>
      </p:graphicFrame>
      <p:sp>
        <p:nvSpPr>
          <p:cNvPr id="7" name="CasellaDiTesto 6">
            <a:extLst>
              <a:ext uri="{FF2B5EF4-FFF2-40B4-BE49-F238E27FC236}">
                <a16:creationId xmlns:a16="http://schemas.microsoft.com/office/drawing/2014/main" id="{9877D33B-1EDA-4031-98DF-1FDE56B8B3B4}"/>
              </a:ext>
            </a:extLst>
          </p:cNvPr>
          <p:cNvSpPr txBox="1"/>
          <p:nvPr/>
        </p:nvSpPr>
        <p:spPr>
          <a:xfrm>
            <a:off x="586781" y="5904692"/>
            <a:ext cx="8131803" cy="369332"/>
          </a:xfrm>
          <a:prstGeom prst="rect">
            <a:avLst/>
          </a:prstGeom>
          <a:noFill/>
        </p:spPr>
        <p:txBody>
          <a:bodyPr wrap="square" rtlCol="0">
            <a:spAutoFit/>
          </a:bodyPr>
          <a:lstStyle/>
          <a:p>
            <a:r>
              <a:rPr lang="it-IT" i="1" dirty="0"/>
              <a:t>Paesi considerati e sigle relative (per slide precedente):</a:t>
            </a:r>
          </a:p>
        </p:txBody>
      </p:sp>
      <p:sp>
        <p:nvSpPr>
          <p:cNvPr id="3" name="Segnaposto numero diapositiva 2">
            <a:extLst>
              <a:ext uri="{FF2B5EF4-FFF2-40B4-BE49-F238E27FC236}">
                <a16:creationId xmlns:a16="http://schemas.microsoft.com/office/drawing/2014/main" id="{6611FCC8-C8A4-49E7-A209-281F1FA0A12D}"/>
              </a:ext>
            </a:extLst>
          </p:cNvPr>
          <p:cNvSpPr>
            <a:spLocks noGrp="1"/>
          </p:cNvSpPr>
          <p:nvPr>
            <p:ph type="sldNum" sz="quarter" idx="12"/>
          </p:nvPr>
        </p:nvSpPr>
        <p:spPr/>
        <p:txBody>
          <a:bodyPr/>
          <a:lstStyle/>
          <a:p>
            <a:fld id="{B1C81671-A876-4A43-8D42-04F88DB4036C}" type="slidenum">
              <a:rPr lang="it-IT" smtClean="0"/>
              <a:t>36</a:t>
            </a:fld>
            <a:endParaRPr lang="it-IT"/>
          </a:p>
        </p:txBody>
      </p:sp>
    </p:spTree>
    <p:extLst>
      <p:ext uri="{BB962C8B-B14F-4D97-AF65-F5344CB8AC3E}">
        <p14:creationId xmlns:p14="http://schemas.microsoft.com/office/powerpoint/2010/main" val="3410262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6A2B0F78-FD90-4EC2-82DD-EB8B7564A155}"/>
              </a:ext>
            </a:extLst>
          </p:cNvPr>
          <p:cNvPicPr>
            <a:picLocks noChangeAspect="1"/>
          </p:cNvPicPr>
          <p:nvPr/>
        </p:nvPicPr>
        <p:blipFill>
          <a:blip r:embed="rId2"/>
          <a:stretch>
            <a:fillRect/>
          </a:stretch>
        </p:blipFill>
        <p:spPr>
          <a:xfrm>
            <a:off x="1474560" y="1355852"/>
            <a:ext cx="7754784" cy="5310076"/>
          </a:xfrm>
          <a:prstGeom prst="rect">
            <a:avLst/>
          </a:prstGeom>
        </p:spPr>
      </p:pic>
      <p:sp>
        <p:nvSpPr>
          <p:cNvPr id="2" name="Titolo 1">
            <a:extLst>
              <a:ext uri="{FF2B5EF4-FFF2-40B4-BE49-F238E27FC236}">
                <a16:creationId xmlns:a16="http://schemas.microsoft.com/office/drawing/2014/main" id="{F30F3FE9-0339-438F-82DB-25400184BFC1}"/>
              </a:ext>
            </a:extLst>
          </p:cNvPr>
          <p:cNvSpPr>
            <a:spLocks noGrp="1"/>
          </p:cNvSpPr>
          <p:nvPr>
            <p:ph type="title"/>
          </p:nvPr>
        </p:nvSpPr>
        <p:spPr/>
        <p:txBody>
          <a:bodyPr>
            <a:normAutofit/>
          </a:bodyPr>
          <a:lstStyle/>
          <a:p>
            <a:r>
              <a:rPr lang="it-IT" sz="2800" dirty="0"/>
              <a:t>Beta convergenza: convergenza relativa dei paesi più «poveri» con tassi di crescita del PIL </a:t>
            </a:r>
            <a:r>
              <a:rPr lang="it-IT" sz="2800" dirty="0" err="1"/>
              <a:t>procapite</a:t>
            </a:r>
            <a:r>
              <a:rPr lang="it-IT" sz="2800" dirty="0"/>
              <a:t> più elevati (condizione necessaria, non sufficiente)</a:t>
            </a:r>
          </a:p>
        </p:txBody>
      </p:sp>
      <p:pic>
        <p:nvPicPr>
          <p:cNvPr id="4" name="Picture 30">
            <a:extLst>
              <a:ext uri="{FF2B5EF4-FFF2-40B4-BE49-F238E27FC236}">
                <a16:creationId xmlns:a16="http://schemas.microsoft.com/office/drawing/2014/main" id="{B1CE85B0-1CFD-408D-89E3-C7545D143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862" y="3924137"/>
            <a:ext cx="3067050" cy="678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A85BFA-B1A1-4056-9533-4F37245EB3D1}"/>
              </a:ext>
            </a:extLst>
          </p:cNvPr>
          <p:cNvSpPr txBox="1"/>
          <p:nvPr/>
        </p:nvSpPr>
        <p:spPr>
          <a:xfrm>
            <a:off x="9229344" y="2653792"/>
            <a:ext cx="2633471" cy="923330"/>
          </a:xfrm>
          <a:prstGeom prst="rect">
            <a:avLst/>
          </a:prstGeom>
          <a:noFill/>
        </p:spPr>
        <p:txBody>
          <a:bodyPr wrap="square" rtlCol="0">
            <a:spAutoFit/>
          </a:bodyPr>
          <a:lstStyle/>
          <a:p>
            <a:r>
              <a:rPr lang="it-IT" dirty="0"/>
              <a:t>Il calcolo è effettuato sulla </a:t>
            </a:r>
          </a:p>
          <a:p>
            <a:r>
              <a:rPr lang="it-IT" dirty="0"/>
              <a:t>base della seguente equazione:</a:t>
            </a:r>
          </a:p>
        </p:txBody>
      </p:sp>
      <p:cxnSp>
        <p:nvCxnSpPr>
          <p:cNvPr id="7" name="Connettore 2 6">
            <a:extLst>
              <a:ext uri="{FF2B5EF4-FFF2-40B4-BE49-F238E27FC236}">
                <a16:creationId xmlns:a16="http://schemas.microsoft.com/office/drawing/2014/main" id="{D35CB122-346B-474F-8A6E-254EB7847621}"/>
              </a:ext>
            </a:extLst>
          </p:cNvPr>
          <p:cNvCxnSpPr>
            <a:cxnSpLocks/>
          </p:cNvCxnSpPr>
          <p:nvPr/>
        </p:nvCxnSpPr>
        <p:spPr>
          <a:xfrm flipH="1">
            <a:off x="8024227" y="4470400"/>
            <a:ext cx="1074182" cy="394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48E8EE5F-CE44-48CD-BEB1-C33931766EDF}"/>
              </a:ext>
            </a:extLst>
          </p:cNvPr>
          <p:cNvSpPr/>
          <p:nvPr/>
        </p:nvSpPr>
        <p:spPr>
          <a:xfrm>
            <a:off x="10589387" y="3877643"/>
            <a:ext cx="261167" cy="662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9E5CC5B2-8EE7-48CB-B201-EC660703954D}"/>
              </a:ext>
            </a:extLst>
          </p:cNvPr>
          <p:cNvSpPr/>
          <p:nvPr/>
        </p:nvSpPr>
        <p:spPr>
          <a:xfrm>
            <a:off x="1864887" y="2092852"/>
            <a:ext cx="2195538" cy="17799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DFA2CA2E-A513-452C-90EC-A67E24FAACC1}"/>
              </a:ext>
            </a:extLst>
          </p:cNvPr>
          <p:cNvSpPr txBox="1"/>
          <p:nvPr/>
        </p:nvSpPr>
        <p:spPr>
          <a:xfrm>
            <a:off x="214442" y="2444920"/>
            <a:ext cx="1032467" cy="1754326"/>
          </a:xfrm>
          <a:prstGeom prst="rect">
            <a:avLst/>
          </a:prstGeom>
          <a:noFill/>
          <a:ln>
            <a:solidFill>
              <a:srgbClr val="FF0000"/>
            </a:solidFill>
          </a:ln>
        </p:spPr>
        <p:txBody>
          <a:bodyPr wrap="square" rtlCol="0">
            <a:spAutoFit/>
          </a:bodyPr>
          <a:lstStyle/>
          <a:p>
            <a:r>
              <a:rPr lang="it-IT" dirty="0"/>
              <a:t>Paesi con redditi inferiori alla media</a:t>
            </a:r>
          </a:p>
        </p:txBody>
      </p:sp>
      <p:cxnSp>
        <p:nvCxnSpPr>
          <p:cNvPr id="14" name="Connettore 2 13">
            <a:extLst>
              <a:ext uri="{FF2B5EF4-FFF2-40B4-BE49-F238E27FC236}">
                <a16:creationId xmlns:a16="http://schemas.microsoft.com/office/drawing/2014/main" id="{8FEC70F7-2A12-46BB-AB1B-87D159ACDB41}"/>
              </a:ext>
            </a:extLst>
          </p:cNvPr>
          <p:cNvCxnSpPr/>
          <p:nvPr/>
        </p:nvCxnSpPr>
        <p:spPr>
          <a:xfrm>
            <a:off x="1246909" y="2611174"/>
            <a:ext cx="855722" cy="381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egnaposto numero diapositiva 2">
            <a:extLst>
              <a:ext uri="{FF2B5EF4-FFF2-40B4-BE49-F238E27FC236}">
                <a16:creationId xmlns:a16="http://schemas.microsoft.com/office/drawing/2014/main" id="{B6962CB2-45E5-4CD2-82B5-718FE9146FE7}"/>
              </a:ext>
            </a:extLst>
          </p:cNvPr>
          <p:cNvSpPr>
            <a:spLocks noGrp="1"/>
          </p:cNvSpPr>
          <p:nvPr>
            <p:ph type="sldNum" sz="quarter" idx="12"/>
          </p:nvPr>
        </p:nvSpPr>
        <p:spPr/>
        <p:txBody>
          <a:bodyPr/>
          <a:lstStyle/>
          <a:p>
            <a:fld id="{B1C81671-A876-4A43-8D42-04F88DB4036C}" type="slidenum">
              <a:rPr lang="it-IT" smtClean="0"/>
              <a:t>37</a:t>
            </a:fld>
            <a:endParaRPr lang="it-IT"/>
          </a:p>
        </p:txBody>
      </p:sp>
    </p:spTree>
    <p:extLst>
      <p:ext uri="{BB962C8B-B14F-4D97-AF65-F5344CB8AC3E}">
        <p14:creationId xmlns:p14="http://schemas.microsoft.com/office/powerpoint/2010/main" val="3330644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400D7-9BF6-497F-9D50-64B28995CAD4}"/>
              </a:ext>
            </a:extLst>
          </p:cNvPr>
          <p:cNvSpPr>
            <a:spLocks noGrp="1"/>
          </p:cNvSpPr>
          <p:nvPr>
            <p:ph type="title"/>
          </p:nvPr>
        </p:nvSpPr>
        <p:spPr/>
        <p:txBody>
          <a:bodyPr/>
          <a:lstStyle/>
          <a:p>
            <a:r>
              <a:rPr lang="it-IT" dirty="0"/>
              <a:t>5) preferenze omogenee</a:t>
            </a:r>
            <a:br>
              <a:rPr lang="it-IT" dirty="0"/>
            </a:br>
            <a:endParaRPr lang="it-IT" dirty="0"/>
          </a:p>
        </p:txBody>
      </p:sp>
      <p:sp>
        <p:nvSpPr>
          <p:cNvPr id="3" name="Segnaposto contenuto 2">
            <a:extLst>
              <a:ext uri="{FF2B5EF4-FFF2-40B4-BE49-F238E27FC236}">
                <a16:creationId xmlns:a16="http://schemas.microsoft.com/office/drawing/2014/main" id="{392611B0-DFD8-4896-9004-C87710B14D8C}"/>
              </a:ext>
            </a:extLst>
          </p:cNvPr>
          <p:cNvSpPr>
            <a:spLocks noGrp="1"/>
          </p:cNvSpPr>
          <p:nvPr>
            <p:ph idx="1"/>
          </p:nvPr>
        </p:nvSpPr>
        <p:spPr/>
        <p:txBody>
          <a:bodyPr>
            <a:normAutofit/>
          </a:bodyPr>
          <a:lstStyle/>
          <a:p>
            <a:r>
              <a:rPr lang="it-IT" b="1" dirty="0"/>
              <a:t>I paesi che condividono un ampio consenso circa il modo di affrontare gli </a:t>
            </a:r>
            <a:r>
              <a:rPr lang="it-IT" b="1" i="1" dirty="0"/>
              <a:t>shock </a:t>
            </a:r>
            <a:r>
              <a:rPr lang="it-IT" b="1" dirty="0"/>
              <a:t>formano più facilmente un’AVO</a:t>
            </a:r>
          </a:p>
          <a:p>
            <a:r>
              <a:rPr lang="it-IT" dirty="0"/>
              <a:t>soprattutto importante per gli </a:t>
            </a:r>
            <a:r>
              <a:rPr lang="it-IT" i="1" dirty="0"/>
              <a:t>shock </a:t>
            </a:r>
            <a:r>
              <a:rPr lang="it-IT" dirty="0"/>
              <a:t>simmetrici</a:t>
            </a:r>
          </a:p>
          <a:p>
            <a:pPr lvl="1"/>
            <a:r>
              <a:rPr lang="it-IT" dirty="0"/>
              <a:t>prevalente se il criterio di </a:t>
            </a:r>
            <a:r>
              <a:rPr lang="it-IT" dirty="0" err="1"/>
              <a:t>Kenen</a:t>
            </a:r>
            <a:r>
              <a:rPr lang="it-IT" dirty="0"/>
              <a:t> (diversificazione produttiva) è soddisfatto</a:t>
            </a:r>
          </a:p>
          <a:p>
            <a:r>
              <a:rPr lang="it-IT" dirty="0"/>
              <a:t>possono aiutare anche per </a:t>
            </a:r>
            <a:r>
              <a:rPr lang="it-IT" i="1" dirty="0"/>
              <a:t>shock </a:t>
            </a:r>
            <a:r>
              <a:rPr lang="it-IT" dirty="0"/>
              <a:t>asimmetrici a causa della migliore comprensione circa le azioni dei </a:t>
            </a:r>
            <a:r>
              <a:rPr lang="it-IT" i="1" dirty="0"/>
              <a:t>partner</a:t>
            </a:r>
          </a:p>
          <a:p>
            <a:pPr lvl="1"/>
            <a:r>
              <a:rPr lang="it-IT" dirty="0"/>
              <a:t>incoraggia i trasferimenti</a:t>
            </a:r>
          </a:p>
          <a:p>
            <a:r>
              <a:rPr lang="it-IT" dirty="0"/>
              <a:t>Vi è una vicinanza dei tassi di inflazione: Quando i tassi di inflazione sono simili e contenuti, le ragioni di scambio rimangono stabili e le preferenze omogenee</a:t>
            </a:r>
          </a:p>
        </p:txBody>
      </p:sp>
      <p:sp>
        <p:nvSpPr>
          <p:cNvPr id="4" name="Segnaposto numero diapositiva 3">
            <a:extLst>
              <a:ext uri="{FF2B5EF4-FFF2-40B4-BE49-F238E27FC236}">
                <a16:creationId xmlns:a16="http://schemas.microsoft.com/office/drawing/2014/main" id="{83145279-8194-437E-A5EF-1DE7578A80CA}"/>
              </a:ext>
            </a:extLst>
          </p:cNvPr>
          <p:cNvSpPr>
            <a:spLocks noGrp="1"/>
          </p:cNvSpPr>
          <p:nvPr>
            <p:ph type="sldNum" sz="quarter" idx="12"/>
          </p:nvPr>
        </p:nvSpPr>
        <p:spPr/>
        <p:txBody>
          <a:bodyPr/>
          <a:lstStyle/>
          <a:p>
            <a:fld id="{B1C81671-A876-4A43-8D42-04F88DB4036C}" type="slidenum">
              <a:rPr lang="it-IT" smtClean="0"/>
              <a:t>38</a:t>
            </a:fld>
            <a:endParaRPr lang="it-IT"/>
          </a:p>
        </p:txBody>
      </p:sp>
    </p:spTree>
    <p:extLst>
      <p:ext uri="{BB962C8B-B14F-4D97-AF65-F5344CB8AC3E}">
        <p14:creationId xmlns:p14="http://schemas.microsoft.com/office/powerpoint/2010/main" val="662103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D985A6-9D74-4506-B485-172FE03DB9CD}"/>
              </a:ext>
            </a:extLst>
          </p:cNvPr>
          <p:cNvSpPr>
            <a:spLocks noGrp="1"/>
          </p:cNvSpPr>
          <p:nvPr>
            <p:ph type="title"/>
          </p:nvPr>
        </p:nvSpPr>
        <p:spPr/>
        <p:txBody>
          <a:bodyPr/>
          <a:lstStyle/>
          <a:p>
            <a:r>
              <a:rPr lang="it-IT" dirty="0"/>
              <a:t>Tuttavia…</a:t>
            </a:r>
          </a:p>
        </p:txBody>
      </p:sp>
      <p:sp>
        <p:nvSpPr>
          <p:cNvPr id="3" name="Segnaposto contenuto 2">
            <a:extLst>
              <a:ext uri="{FF2B5EF4-FFF2-40B4-BE49-F238E27FC236}">
                <a16:creationId xmlns:a16="http://schemas.microsoft.com/office/drawing/2014/main" id="{441D7684-FFE5-49B3-8C97-F09F9F9226E6}"/>
              </a:ext>
            </a:extLst>
          </p:cNvPr>
          <p:cNvSpPr>
            <a:spLocks noGrp="1"/>
          </p:cNvSpPr>
          <p:nvPr>
            <p:ph idx="1"/>
          </p:nvPr>
        </p:nvSpPr>
        <p:spPr/>
        <p:txBody>
          <a:bodyPr/>
          <a:lstStyle/>
          <a:p>
            <a:r>
              <a:rPr lang="it-IT" dirty="0"/>
              <a:t>La diversità permanente dei tassi di inflazione in un’unione monetaria</a:t>
            </a:r>
          </a:p>
          <a:p>
            <a:r>
              <a:rPr lang="it-IT" dirty="0"/>
              <a:t>può derivare:</a:t>
            </a:r>
          </a:p>
          <a:p>
            <a:r>
              <a:rPr lang="it-IT" dirty="0"/>
              <a:t>da differenze strutturali dei sistemi economici e del mercato del Lavoro </a:t>
            </a:r>
          </a:p>
          <a:p>
            <a:r>
              <a:rPr lang="it-IT" dirty="0"/>
              <a:t>da differenze nelle preferenze sociali nei confronti dell’inflazione (grado di avversione all’inflazione).</a:t>
            </a:r>
          </a:p>
        </p:txBody>
      </p:sp>
      <p:sp>
        <p:nvSpPr>
          <p:cNvPr id="4" name="Segnaposto numero diapositiva 3">
            <a:extLst>
              <a:ext uri="{FF2B5EF4-FFF2-40B4-BE49-F238E27FC236}">
                <a16:creationId xmlns:a16="http://schemas.microsoft.com/office/drawing/2014/main" id="{E88F17DC-1977-4F8A-97C6-6D56C4DAB121}"/>
              </a:ext>
            </a:extLst>
          </p:cNvPr>
          <p:cNvSpPr>
            <a:spLocks noGrp="1"/>
          </p:cNvSpPr>
          <p:nvPr>
            <p:ph type="sldNum" sz="quarter" idx="12"/>
          </p:nvPr>
        </p:nvSpPr>
        <p:spPr/>
        <p:txBody>
          <a:bodyPr/>
          <a:lstStyle/>
          <a:p>
            <a:fld id="{B1C81671-A876-4A43-8D42-04F88DB4036C}" type="slidenum">
              <a:rPr lang="it-IT" smtClean="0"/>
              <a:t>39</a:t>
            </a:fld>
            <a:endParaRPr lang="it-IT"/>
          </a:p>
        </p:txBody>
      </p:sp>
    </p:spTree>
    <p:extLst>
      <p:ext uri="{BB962C8B-B14F-4D97-AF65-F5344CB8AC3E}">
        <p14:creationId xmlns:p14="http://schemas.microsoft.com/office/powerpoint/2010/main" val="32327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B7427-9ADC-40EA-BC42-1A66FBB1D462}"/>
              </a:ext>
            </a:extLst>
          </p:cNvPr>
          <p:cNvSpPr>
            <a:spLocks noGrp="1"/>
          </p:cNvSpPr>
          <p:nvPr>
            <p:ph type="title"/>
          </p:nvPr>
        </p:nvSpPr>
        <p:spPr/>
        <p:txBody>
          <a:bodyPr/>
          <a:lstStyle/>
          <a:p>
            <a:r>
              <a:rPr lang="it-IT" dirty="0"/>
              <a:t>Dallo SME, all’ECU e infine all’Euro</a:t>
            </a:r>
          </a:p>
        </p:txBody>
      </p:sp>
      <p:sp>
        <p:nvSpPr>
          <p:cNvPr id="3" name="Segnaposto contenuto 2">
            <a:extLst>
              <a:ext uri="{FF2B5EF4-FFF2-40B4-BE49-F238E27FC236}">
                <a16:creationId xmlns:a16="http://schemas.microsoft.com/office/drawing/2014/main" id="{710529A5-591E-4A7A-8226-A88CC6F9156E}"/>
              </a:ext>
            </a:extLst>
          </p:cNvPr>
          <p:cNvSpPr>
            <a:spLocks noGrp="1"/>
          </p:cNvSpPr>
          <p:nvPr>
            <p:ph idx="1"/>
          </p:nvPr>
        </p:nvSpPr>
        <p:spPr/>
        <p:txBody>
          <a:bodyPr>
            <a:normAutofit fontScale="85000" lnSpcReduction="20000"/>
          </a:bodyPr>
          <a:lstStyle/>
          <a:p>
            <a:r>
              <a:rPr lang="it-IT" dirty="0"/>
              <a:t>Si abbandona il progetto indicato nel rapporto </a:t>
            </a:r>
            <a:r>
              <a:rPr lang="it-IT" dirty="0" err="1"/>
              <a:t>Werner</a:t>
            </a:r>
            <a:r>
              <a:rPr lang="it-IT" dirty="0"/>
              <a:t>, ma nasce contemporaneamente un’iniziativa franco tedesca (Giscard d’Estaing) per riportare la stabilità valutaria, accelerare integrazione europea e favorire il coordinamento delle politiche macroeconomiche e quindi convergenza e sviluppo economico</a:t>
            </a:r>
          </a:p>
          <a:p>
            <a:r>
              <a:rPr lang="it-IT" dirty="0"/>
              <a:t>Dopo un lungo lavoro di mediazione nasce lo SME (Sistema Monetario Europeo nel 1979) con una valuta comune (ECU=1$) di riferimento e indipendenza dal dollaro e la fissazione dei cambi di tutte le valute (parità centrali) e bande di oscillazione che dipendono dal livello d’inflazione del paese membro, nonché l’obbligo di intervento da parte di entrambe le banche centrali, quando il cambio si avvicina a uno dei due limiti… ma sappiamo che:</a:t>
            </a:r>
          </a:p>
          <a:p>
            <a:pPr lvl="1"/>
            <a:r>
              <a:rPr lang="it-IT" dirty="0"/>
              <a:t>È impossibile avere un cambio fisso (o semi-fisso), una politica monetaria autonoma e libera mobilità dei capitali</a:t>
            </a:r>
          </a:p>
          <a:p>
            <a:pPr lvl="1"/>
            <a:r>
              <a:rPr lang="it-IT" dirty="0">
                <a:solidFill>
                  <a:srgbClr val="FF0000"/>
                </a:solidFill>
              </a:rPr>
              <a:t>Si sceglie di controllare solo l’inflazione</a:t>
            </a:r>
            <a:r>
              <a:rPr lang="it-IT" dirty="0"/>
              <a:t>: convergenza delle politiche monetarie e si pongono le basi dell’EURO</a:t>
            </a:r>
          </a:p>
          <a:p>
            <a:endParaRPr lang="it-IT" dirty="0"/>
          </a:p>
          <a:p>
            <a:endParaRPr lang="it-IT" dirty="0"/>
          </a:p>
        </p:txBody>
      </p:sp>
      <p:sp>
        <p:nvSpPr>
          <p:cNvPr id="4" name="Segnaposto numero diapositiva 3">
            <a:extLst>
              <a:ext uri="{FF2B5EF4-FFF2-40B4-BE49-F238E27FC236}">
                <a16:creationId xmlns:a16="http://schemas.microsoft.com/office/drawing/2014/main" id="{B0D04E17-6480-4435-BA1C-9DDCE2737518}"/>
              </a:ext>
            </a:extLst>
          </p:cNvPr>
          <p:cNvSpPr>
            <a:spLocks noGrp="1"/>
          </p:cNvSpPr>
          <p:nvPr>
            <p:ph type="sldNum" sz="quarter" idx="12"/>
          </p:nvPr>
        </p:nvSpPr>
        <p:spPr/>
        <p:txBody>
          <a:bodyPr/>
          <a:lstStyle/>
          <a:p>
            <a:fld id="{B1C81671-A876-4A43-8D42-04F88DB4036C}" type="slidenum">
              <a:rPr lang="it-IT" smtClean="0"/>
              <a:t>4</a:t>
            </a:fld>
            <a:endParaRPr lang="it-IT"/>
          </a:p>
        </p:txBody>
      </p:sp>
    </p:spTree>
    <p:extLst>
      <p:ext uri="{BB962C8B-B14F-4D97-AF65-F5344CB8AC3E}">
        <p14:creationId xmlns:p14="http://schemas.microsoft.com/office/powerpoint/2010/main" val="136391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A647F-247C-456D-87E7-B7B7224369CF}"/>
              </a:ext>
            </a:extLst>
          </p:cNvPr>
          <p:cNvSpPr>
            <a:spLocks noGrp="1"/>
          </p:cNvSpPr>
          <p:nvPr>
            <p:ph type="title"/>
          </p:nvPr>
        </p:nvSpPr>
        <p:spPr/>
        <p:txBody>
          <a:bodyPr>
            <a:normAutofit fontScale="90000"/>
          </a:bodyPr>
          <a:lstStyle/>
          <a:p>
            <a:r>
              <a:rPr lang="it-IT" dirty="0"/>
              <a:t>Quindi fino alla metà degli anni ‘70 si credeva nell’esistenza di caratteristiche comuni per le AVO… poi si abbandonano, ma…</a:t>
            </a:r>
          </a:p>
        </p:txBody>
      </p:sp>
      <p:sp>
        <p:nvSpPr>
          <p:cNvPr id="3" name="Segnaposto contenuto 2">
            <a:extLst>
              <a:ext uri="{FF2B5EF4-FFF2-40B4-BE49-F238E27FC236}">
                <a16:creationId xmlns:a16="http://schemas.microsoft.com/office/drawing/2014/main" id="{06AB0BC2-B9B6-41DA-9610-96ACBF635F8B}"/>
              </a:ext>
            </a:extLst>
          </p:cNvPr>
          <p:cNvSpPr>
            <a:spLocks noGrp="1"/>
          </p:cNvSpPr>
          <p:nvPr>
            <p:ph idx="1"/>
          </p:nvPr>
        </p:nvSpPr>
        <p:spPr>
          <a:xfrm>
            <a:off x="700024" y="2089785"/>
            <a:ext cx="10515600" cy="4351338"/>
          </a:xfrm>
        </p:spPr>
        <p:txBody>
          <a:bodyPr>
            <a:normAutofit fontScale="85000" lnSpcReduction="20000"/>
          </a:bodyPr>
          <a:lstStyle/>
          <a:p>
            <a:r>
              <a:rPr lang="it-IT" dirty="0"/>
              <a:t>Nei primi anni ’90, alla firma del trattato di Maastricht, i paesi europei non sembrano comunque rispondere ai requisiti della teoria AVO:</a:t>
            </a:r>
          </a:p>
          <a:p>
            <a:r>
              <a:rPr lang="it-IT" dirty="0"/>
              <a:t>basso grado di mobilità del lavoro in Europa rispetto agli USA (più elevato a livello interregionale, nell’ambito di uno stesso paese);</a:t>
            </a:r>
          </a:p>
          <a:p>
            <a:r>
              <a:rPr lang="it-IT" dirty="0"/>
              <a:t>grado di apertura variabile: maggiore in paesi piccoli (Belgio, Lussemburgo, Irlanda, Olanda) minore nei più grandi (Germania, Francia, Italia, Spagna);</a:t>
            </a:r>
          </a:p>
          <a:p>
            <a:r>
              <a:rPr lang="it-IT" dirty="0"/>
              <a:t>invece, un certo ammontare di prove empiriche di un grado di diversificazione produttiva più elevato rispetto a quello dei singoli stati in USA;</a:t>
            </a:r>
          </a:p>
          <a:p>
            <a:r>
              <a:rPr lang="it-IT" dirty="0"/>
              <a:t>nel complesso tuttavia, elevato grado di asimmetria degli shock in Europa (misurato dalla variabilità del tasso di cambio in termini reali);</a:t>
            </a:r>
          </a:p>
          <a:p>
            <a:r>
              <a:rPr lang="it-IT" dirty="0"/>
              <a:t>elevati differenziali di inflazione;</a:t>
            </a:r>
          </a:p>
          <a:p>
            <a:r>
              <a:rPr lang="it-IT" dirty="0"/>
              <a:t>forti differenze nei mercati finanziari</a:t>
            </a:r>
          </a:p>
        </p:txBody>
      </p:sp>
      <p:sp>
        <p:nvSpPr>
          <p:cNvPr id="4" name="Segnaposto numero diapositiva 3">
            <a:extLst>
              <a:ext uri="{FF2B5EF4-FFF2-40B4-BE49-F238E27FC236}">
                <a16:creationId xmlns:a16="http://schemas.microsoft.com/office/drawing/2014/main" id="{ED0E4D1D-F3BA-4324-89D2-FFEA0FBB69EA}"/>
              </a:ext>
            </a:extLst>
          </p:cNvPr>
          <p:cNvSpPr>
            <a:spLocks noGrp="1"/>
          </p:cNvSpPr>
          <p:nvPr>
            <p:ph type="sldNum" sz="quarter" idx="12"/>
          </p:nvPr>
        </p:nvSpPr>
        <p:spPr/>
        <p:txBody>
          <a:bodyPr/>
          <a:lstStyle/>
          <a:p>
            <a:fld id="{B1C81671-A876-4A43-8D42-04F88DB4036C}" type="slidenum">
              <a:rPr lang="it-IT" smtClean="0"/>
              <a:t>40</a:t>
            </a:fld>
            <a:endParaRPr lang="it-IT"/>
          </a:p>
        </p:txBody>
      </p:sp>
    </p:spTree>
    <p:extLst>
      <p:ext uri="{BB962C8B-B14F-4D97-AF65-F5344CB8AC3E}">
        <p14:creationId xmlns:p14="http://schemas.microsoft.com/office/powerpoint/2010/main" val="1156797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398D8-F43F-41D4-80A0-1BD7151C90AB}"/>
              </a:ext>
            </a:extLst>
          </p:cNvPr>
          <p:cNvSpPr>
            <a:spLocks noGrp="1"/>
          </p:cNvSpPr>
          <p:nvPr>
            <p:ph type="title"/>
          </p:nvPr>
        </p:nvSpPr>
        <p:spPr/>
        <p:txBody>
          <a:bodyPr/>
          <a:lstStyle/>
          <a:p>
            <a:r>
              <a:rPr lang="it-IT" dirty="0"/>
              <a:t>6: Comunanza di destino</a:t>
            </a:r>
          </a:p>
        </p:txBody>
      </p:sp>
      <p:sp>
        <p:nvSpPr>
          <p:cNvPr id="3" name="Segnaposto contenuto 2">
            <a:extLst>
              <a:ext uri="{FF2B5EF4-FFF2-40B4-BE49-F238E27FC236}">
                <a16:creationId xmlns:a16="http://schemas.microsoft.com/office/drawing/2014/main" id="{73E3E966-EFFC-4533-91ED-30B0A1DF6D27}"/>
              </a:ext>
            </a:extLst>
          </p:cNvPr>
          <p:cNvSpPr>
            <a:spLocks noGrp="1"/>
          </p:cNvSpPr>
          <p:nvPr>
            <p:ph idx="1"/>
          </p:nvPr>
        </p:nvSpPr>
        <p:spPr/>
        <p:txBody>
          <a:bodyPr>
            <a:normAutofit fontScale="92500" lnSpcReduction="10000"/>
          </a:bodyPr>
          <a:lstStyle/>
          <a:p>
            <a:r>
              <a:rPr lang="it-IT" b="1" dirty="0"/>
              <a:t>I paesi che ritengono di avere un destino comune accettano più volentieri i costi connessi ad un’AVO</a:t>
            </a:r>
          </a:p>
          <a:p>
            <a:r>
              <a:rPr lang="it-IT" dirty="0"/>
              <a:t>Una dimostrazione in questo senso c’è stata durante la crisi greca e delle banche dei paesi che durante la crisi 2008-12 sono incorsi in profonde crisi bancarie, trasformatesi per alcuni in crisi dei debiti sovrani (i paesi denominati in modo spregiativo PIIGS) e salvati grazie all’intervento di politiche monetarie e aiuti finanziari straordinari</a:t>
            </a:r>
          </a:p>
          <a:p>
            <a:r>
              <a:rPr lang="it-IT" dirty="0"/>
              <a:t>…ma anche con la crisi più recente derivate dalla pandemia sembra essere stata affrontata con strumenti fiscali di tipo straordinario (PNRR) che sembrano avvalorare l’idea che la maggior parte dei paesi europei abbia un orizzonte comune (ad eccezione di pochi casi: uno su tutti la GB che infatti se n’è chiamata fuori!)</a:t>
            </a:r>
          </a:p>
        </p:txBody>
      </p:sp>
      <p:sp>
        <p:nvSpPr>
          <p:cNvPr id="4" name="Segnaposto numero diapositiva 3">
            <a:extLst>
              <a:ext uri="{FF2B5EF4-FFF2-40B4-BE49-F238E27FC236}">
                <a16:creationId xmlns:a16="http://schemas.microsoft.com/office/drawing/2014/main" id="{6C37B8BF-8CD0-4B58-976D-C22B76E1438B}"/>
              </a:ext>
            </a:extLst>
          </p:cNvPr>
          <p:cNvSpPr>
            <a:spLocks noGrp="1"/>
          </p:cNvSpPr>
          <p:nvPr>
            <p:ph type="sldNum" sz="quarter" idx="12"/>
          </p:nvPr>
        </p:nvSpPr>
        <p:spPr/>
        <p:txBody>
          <a:bodyPr/>
          <a:lstStyle/>
          <a:p>
            <a:fld id="{B1C81671-A876-4A43-8D42-04F88DB4036C}" type="slidenum">
              <a:rPr lang="it-IT" smtClean="0"/>
              <a:t>41</a:t>
            </a:fld>
            <a:endParaRPr lang="it-IT"/>
          </a:p>
        </p:txBody>
      </p:sp>
    </p:spTree>
    <p:extLst>
      <p:ext uri="{BB962C8B-B14F-4D97-AF65-F5344CB8AC3E}">
        <p14:creationId xmlns:p14="http://schemas.microsoft.com/office/powerpoint/2010/main" val="180479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214B05-1AEF-446D-A6B8-8C1A4770B5B7}"/>
              </a:ext>
            </a:extLst>
          </p:cNvPr>
          <p:cNvSpPr>
            <a:spLocks noGrp="1"/>
          </p:cNvSpPr>
          <p:nvPr>
            <p:ph type="title"/>
          </p:nvPr>
        </p:nvSpPr>
        <p:spPr/>
        <p:txBody>
          <a:bodyPr/>
          <a:lstStyle/>
          <a:p>
            <a:r>
              <a:rPr lang="it-IT" dirty="0"/>
              <a:t>Cambi flessibili o cambi fissi con l’esterno?</a:t>
            </a:r>
          </a:p>
        </p:txBody>
      </p:sp>
      <p:sp>
        <p:nvSpPr>
          <p:cNvPr id="3" name="Segnaposto contenuto 2">
            <a:extLst>
              <a:ext uri="{FF2B5EF4-FFF2-40B4-BE49-F238E27FC236}">
                <a16:creationId xmlns:a16="http://schemas.microsoft.com/office/drawing/2014/main" id="{026A6283-9FD3-4C20-9262-E6A5B4CEFBA6}"/>
              </a:ext>
            </a:extLst>
          </p:cNvPr>
          <p:cNvSpPr>
            <a:spLocks noGrp="1"/>
          </p:cNvSpPr>
          <p:nvPr>
            <p:ph idx="1"/>
          </p:nvPr>
        </p:nvSpPr>
        <p:spPr/>
        <p:txBody>
          <a:bodyPr>
            <a:normAutofit fontScale="77500" lnSpcReduction="20000"/>
          </a:bodyPr>
          <a:lstStyle/>
          <a:p>
            <a:r>
              <a:rPr lang="it-IT" dirty="0"/>
              <a:t>Quello tra tasso di cambio e politica monetaria è da sempre un rapporto pieno di visioni contrastanti. </a:t>
            </a:r>
          </a:p>
          <a:p>
            <a:r>
              <a:rPr lang="it-IT" dirty="0"/>
              <a:t>La visione tradizionale nella letteratura scientifica, quantomeno per i paesi avanzati, è che la pura </a:t>
            </a:r>
            <a:r>
              <a:rPr lang="it-IT" dirty="0">
                <a:solidFill>
                  <a:srgbClr val="FF0000"/>
                </a:solidFill>
              </a:rPr>
              <a:t>flessibilità dei cambi sia un beneficio</a:t>
            </a:r>
            <a:r>
              <a:rPr lang="it-IT" dirty="0"/>
              <a:t>. </a:t>
            </a:r>
          </a:p>
          <a:p>
            <a:r>
              <a:rPr lang="it-IT" dirty="0"/>
              <a:t>L’argomento classico, che risale a Milton Friedman, è riassumibile così: </a:t>
            </a:r>
          </a:p>
          <a:p>
            <a:r>
              <a:rPr lang="it-IT" dirty="0"/>
              <a:t>una </a:t>
            </a:r>
            <a:r>
              <a:rPr lang="it-IT" u="sng" dirty="0">
                <a:solidFill>
                  <a:srgbClr val="FF0000"/>
                </a:solidFill>
              </a:rPr>
              <a:t>recessione</a:t>
            </a:r>
            <a:r>
              <a:rPr lang="it-IT" u="sng" dirty="0"/>
              <a:t> nel paese A </a:t>
            </a:r>
            <a:r>
              <a:rPr lang="it-IT" dirty="0"/>
              <a:t>esercita una spinta alla </a:t>
            </a:r>
            <a:r>
              <a:rPr lang="it-IT" u="sng" dirty="0"/>
              <a:t>caduta dei prezzi domestici </a:t>
            </a:r>
            <a:r>
              <a:rPr lang="it-IT" dirty="0"/>
              <a:t>relativamente ai prezzi del paese B (cioè un </a:t>
            </a:r>
            <a:r>
              <a:rPr lang="it-IT" dirty="0">
                <a:solidFill>
                  <a:srgbClr val="FF0000"/>
                </a:solidFill>
              </a:rPr>
              <a:t>deprezzamento reale</a:t>
            </a:r>
            <a:r>
              <a:rPr lang="it-IT" dirty="0"/>
              <a:t>), </a:t>
            </a:r>
            <a:r>
              <a:rPr lang="it-IT" u="sng" dirty="0"/>
              <a:t>favorendo le esportazioni di A verso B</a:t>
            </a:r>
            <a:r>
              <a:rPr lang="it-IT" dirty="0"/>
              <a:t>, e quindi il riequilibrio macroeconomico tra le due aree. Se però i prezzi relativi sono lenti ad aggiustarsi, il deprezzamento del tasso di cambio nominale della valuta di A rispetto a B può permettere che l’aggiustamento reale sia il più rapido possibile. In questa ottica, la flessibilità del cambio nominale supplisce alla rigidità dei prezzi.</a:t>
            </a:r>
          </a:p>
          <a:p>
            <a:r>
              <a:rPr lang="it-IT" dirty="0"/>
              <a:t>In linea con Friedman, le principali banche centrali del mondo avanzato rimangono molto riluttanti a riconoscere un loro ruolo esplicito nella gestione dei tassi di cambio. </a:t>
            </a:r>
          </a:p>
        </p:txBody>
      </p:sp>
      <p:sp>
        <p:nvSpPr>
          <p:cNvPr id="4" name="Segnaposto numero diapositiva 3">
            <a:extLst>
              <a:ext uri="{FF2B5EF4-FFF2-40B4-BE49-F238E27FC236}">
                <a16:creationId xmlns:a16="http://schemas.microsoft.com/office/drawing/2014/main" id="{FC59D4BD-6BC8-4FAB-BDAC-C40CE61F40C1}"/>
              </a:ext>
            </a:extLst>
          </p:cNvPr>
          <p:cNvSpPr>
            <a:spLocks noGrp="1"/>
          </p:cNvSpPr>
          <p:nvPr>
            <p:ph type="sldNum" sz="quarter" idx="12"/>
          </p:nvPr>
        </p:nvSpPr>
        <p:spPr/>
        <p:txBody>
          <a:bodyPr/>
          <a:lstStyle/>
          <a:p>
            <a:fld id="{5BE346A1-DB03-4F8F-90BA-1CC82BDA6D99}" type="slidenum">
              <a:rPr lang="it-IT" smtClean="0"/>
              <a:t>5</a:t>
            </a:fld>
            <a:endParaRPr lang="it-IT"/>
          </a:p>
        </p:txBody>
      </p:sp>
    </p:spTree>
    <p:extLst>
      <p:ext uri="{BB962C8B-B14F-4D97-AF65-F5344CB8AC3E}">
        <p14:creationId xmlns:p14="http://schemas.microsoft.com/office/powerpoint/2010/main" val="48548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3E053-23F5-4109-A929-F91A2572C56A}"/>
              </a:ext>
            </a:extLst>
          </p:cNvPr>
          <p:cNvSpPr>
            <a:spLocks noGrp="1"/>
          </p:cNvSpPr>
          <p:nvPr>
            <p:ph type="title"/>
          </p:nvPr>
        </p:nvSpPr>
        <p:spPr/>
        <p:txBody>
          <a:bodyPr/>
          <a:lstStyle/>
          <a:p>
            <a:r>
              <a:rPr lang="it-IT" dirty="0"/>
              <a:t>Zero </a:t>
            </a:r>
            <a:r>
              <a:rPr lang="it-IT" dirty="0" err="1"/>
              <a:t>bound</a:t>
            </a:r>
            <a:r>
              <a:rPr lang="it-IT" dirty="0"/>
              <a:t> e politica del tasso di cambio</a:t>
            </a:r>
          </a:p>
        </p:txBody>
      </p:sp>
      <p:sp>
        <p:nvSpPr>
          <p:cNvPr id="3" name="Segnaposto contenuto 2">
            <a:extLst>
              <a:ext uri="{FF2B5EF4-FFF2-40B4-BE49-F238E27FC236}">
                <a16:creationId xmlns:a16="http://schemas.microsoft.com/office/drawing/2014/main" id="{75B102C2-01FC-4F3E-AB60-BFFDD4A6696B}"/>
              </a:ext>
            </a:extLst>
          </p:cNvPr>
          <p:cNvSpPr>
            <a:spLocks noGrp="1"/>
          </p:cNvSpPr>
          <p:nvPr>
            <p:ph idx="1"/>
          </p:nvPr>
        </p:nvSpPr>
        <p:spPr/>
        <p:txBody>
          <a:bodyPr>
            <a:normAutofit fontScale="77500" lnSpcReduction="20000"/>
          </a:bodyPr>
          <a:lstStyle/>
          <a:p>
            <a:pPr fontAlgn="base"/>
            <a:r>
              <a:rPr lang="it-IT" dirty="0">
                <a:solidFill>
                  <a:srgbClr val="FF0000"/>
                </a:solidFill>
              </a:rPr>
              <a:t>Il tasso di cambio non è un obiettivo di policy della Banca centrale europea</a:t>
            </a:r>
            <a:r>
              <a:rPr lang="it-IT" dirty="0"/>
              <a:t>. In altre parole, la BCE non cerca di influenzare il cambio attraverso le proprie operazioni di politica monetaria. Le grandi economie riunite nel G20 si sono impegnate ad astenersi dalle svalutazioni competitive e a non assumere come obiettivo i tassi di cambio a fini concorrenziali, evitando al tempo stesso qualsiasi forma di protezionismo.</a:t>
            </a:r>
          </a:p>
          <a:p>
            <a:r>
              <a:rPr lang="it-IT" dirty="0">
                <a:solidFill>
                  <a:srgbClr val="FF0000"/>
                </a:solidFill>
              </a:rPr>
              <a:t>Il tasso di cambio può avere un ruolo solo indiretto, cioè nella misura in cui le sue fluttuazioni incidano sulla dinamica dell’inflazione.</a:t>
            </a:r>
          </a:p>
          <a:p>
            <a:r>
              <a:rPr lang="it-IT" dirty="0"/>
              <a:t>Con Usa e Eurozona bloccate al limite zero dei tassi di interesse fino all’estate dello scorso ano, esiste un forte incentivo da parte di ciascun attore a esportare la propria trappola della liquidità a spese dell’altro paese:</a:t>
            </a:r>
          </a:p>
          <a:p>
            <a:r>
              <a:rPr lang="it-IT" dirty="0"/>
              <a:t>un deprezzamento della valuta domestica (che aiuta le esportazioni e favorisce la ripresa) induce apprezzamento della valuta estera e maggiore spinta deflattiva all’estero. </a:t>
            </a:r>
          </a:p>
          <a:p>
            <a:r>
              <a:rPr lang="it-IT" dirty="0"/>
              <a:t>Ma dato il dominio del dollaro negli scambi internazionali gli Usa sono posizionati molto meglio in questa guerra valutaria immanente.</a:t>
            </a:r>
          </a:p>
          <a:p>
            <a:r>
              <a:rPr lang="it-IT" dirty="0"/>
              <a:t>Vediamo il tasso di cambio $-€ in questi ultimi anni…</a:t>
            </a:r>
          </a:p>
        </p:txBody>
      </p:sp>
      <p:sp>
        <p:nvSpPr>
          <p:cNvPr id="4" name="Segnaposto numero diapositiva 3">
            <a:extLst>
              <a:ext uri="{FF2B5EF4-FFF2-40B4-BE49-F238E27FC236}">
                <a16:creationId xmlns:a16="http://schemas.microsoft.com/office/drawing/2014/main" id="{94ADD353-D903-4BE2-9DBD-E8757718D7B0}"/>
              </a:ext>
            </a:extLst>
          </p:cNvPr>
          <p:cNvSpPr>
            <a:spLocks noGrp="1"/>
          </p:cNvSpPr>
          <p:nvPr>
            <p:ph type="sldNum" sz="quarter" idx="12"/>
          </p:nvPr>
        </p:nvSpPr>
        <p:spPr/>
        <p:txBody>
          <a:bodyPr/>
          <a:lstStyle/>
          <a:p>
            <a:fld id="{5BE346A1-DB03-4F8F-90BA-1CC82BDA6D99}" type="slidenum">
              <a:rPr lang="it-IT" smtClean="0"/>
              <a:t>6</a:t>
            </a:fld>
            <a:endParaRPr lang="it-IT"/>
          </a:p>
        </p:txBody>
      </p:sp>
    </p:spTree>
    <p:extLst>
      <p:ext uri="{BB962C8B-B14F-4D97-AF65-F5344CB8AC3E}">
        <p14:creationId xmlns:p14="http://schemas.microsoft.com/office/powerpoint/2010/main" val="12023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RED Graph Chart" descr="FRED Graph">
            <a:hlinkClick r:id="rId2" tooltip="View this chart in your browser. "/>
            <a:extLst>
              <a:ext uri="{FF2B5EF4-FFF2-40B4-BE49-F238E27FC236}">
                <a16:creationId xmlns:a16="http://schemas.microsoft.com/office/drawing/2014/main" id="{73AD261A-26FD-4700-8F53-D876A4754E6C}"/>
              </a:ext>
            </a:extLst>
          </p:cNvPr>
          <p:cNvPicPr>
            <a:picLocks noChangeAspect="1"/>
          </p:cNvPicPr>
          <p:nvPr/>
        </p:nvPicPr>
        <p:blipFill>
          <a:blip r:embed="rId3"/>
          <a:stretch>
            <a:fillRect/>
          </a:stretch>
        </p:blipFill>
        <p:spPr>
          <a:xfrm>
            <a:off x="2000250" y="863600"/>
            <a:ext cx="8191500" cy="5524500"/>
          </a:xfrm>
          <a:prstGeom prst="rect">
            <a:avLst/>
          </a:prstGeom>
        </p:spPr>
      </p:pic>
      <p:sp>
        <p:nvSpPr>
          <p:cNvPr id="4" name="Rettangolo 3">
            <a:extLst>
              <a:ext uri="{FF2B5EF4-FFF2-40B4-BE49-F238E27FC236}">
                <a16:creationId xmlns:a16="http://schemas.microsoft.com/office/drawing/2014/main" id="{8C97B594-DAEB-4C0A-A309-9E9C2264E414}"/>
              </a:ext>
            </a:extLst>
          </p:cNvPr>
          <p:cNvSpPr/>
          <p:nvPr/>
        </p:nvSpPr>
        <p:spPr>
          <a:xfrm>
            <a:off x="994410" y="146734"/>
            <a:ext cx="6096000" cy="646331"/>
          </a:xfrm>
          <a:prstGeom prst="rect">
            <a:avLst/>
          </a:prstGeom>
        </p:spPr>
        <p:txBody>
          <a:bodyPr>
            <a:spAutoFit/>
          </a:bodyPr>
          <a:lstStyle/>
          <a:p>
            <a:r>
              <a:rPr lang="it-IT" b="0" i="0" dirty="0">
                <a:solidFill>
                  <a:srgbClr val="333333"/>
                </a:solidFill>
                <a:effectLst/>
                <a:latin typeface="inherit"/>
              </a:rPr>
              <a:t>Figura 1 - Tasso di cambio dollaro/euro (numero di dollari necessari per acquistare 1 euro)</a:t>
            </a:r>
          </a:p>
        </p:txBody>
      </p:sp>
      <p:sp>
        <p:nvSpPr>
          <p:cNvPr id="2" name="Segnaposto numero diapositiva 1">
            <a:extLst>
              <a:ext uri="{FF2B5EF4-FFF2-40B4-BE49-F238E27FC236}">
                <a16:creationId xmlns:a16="http://schemas.microsoft.com/office/drawing/2014/main" id="{3E8F300F-ED87-441B-AF33-AED324B0CACF}"/>
              </a:ext>
            </a:extLst>
          </p:cNvPr>
          <p:cNvSpPr>
            <a:spLocks noGrp="1"/>
          </p:cNvSpPr>
          <p:nvPr>
            <p:ph type="sldNum" sz="quarter" idx="12"/>
          </p:nvPr>
        </p:nvSpPr>
        <p:spPr/>
        <p:txBody>
          <a:bodyPr/>
          <a:lstStyle/>
          <a:p>
            <a:fld id="{5BE346A1-DB03-4F8F-90BA-1CC82BDA6D99}" type="slidenum">
              <a:rPr lang="it-IT" smtClean="0"/>
              <a:t>7</a:t>
            </a:fld>
            <a:endParaRPr lang="it-IT"/>
          </a:p>
        </p:txBody>
      </p:sp>
    </p:spTree>
    <p:extLst>
      <p:ext uri="{BB962C8B-B14F-4D97-AF65-F5344CB8AC3E}">
        <p14:creationId xmlns:p14="http://schemas.microsoft.com/office/powerpoint/2010/main" val="68432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0714545-6BAC-4F00-8E9D-0F3D2600693D}"/>
              </a:ext>
            </a:extLst>
          </p:cNvPr>
          <p:cNvSpPr>
            <a:spLocks noGrp="1"/>
          </p:cNvSpPr>
          <p:nvPr>
            <p:ph type="title"/>
          </p:nvPr>
        </p:nvSpPr>
        <p:spPr/>
        <p:txBody>
          <a:bodyPr/>
          <a:lstStyle/>
          <a:p>
            <a:r>
              <a:rPr lang="it-IT" dirty="0"/>
              <a:t>Ma che cos’è una AVO?</a:t>
            </a:r>
          </a:p>
        </p:txBody>
      </p:sp>
      <p:sp>
        <p:nvSpPr>
          <p:cNvPr id="4" name="Segnaposto contenuto 3">
            <a:extLst>
              <a:ext uri="{FF2B5EF4-FFF2-40B4-BE49-F238E27FC236}">
                <a16:creationId xmlns:a16="http://schemas.microsoft.com/office/drawing/2014/main" id="{DA9B8D0C-795A-43B1-AED8-FE21ED0E0E39}"/>
              </a:ext>
            </a:extLst>
          </p:cNvPr>
          <p:cNvSpPr>
            <a:spLocks noGrp="1"/>
          </p:cNvSpPr>
          <p:nvPr>
            <p:ph idx="1"/>
          </p:nvPr>
        </p:nvSpPr>
        <p:spPr/>
        <p:txBody>
          <a:bodyPr/>
          <a:lstStyle/>
          <a:p>
            <a:r>
              <a:rPr lang="it-IT" dirty="0"/>
              <a:t>Un'area valutaria ottimale (AVO) è un gruppo di paesi per i quali, per la stretta integrazione per quel che riguarda gli scambi internazionali e la facilità nel movimento dei fattori produttivi, è possibile un regime di cambi fissi o un'unione monetaria, </a:t>
            </a:r>
          </a:p>
          <a:p>
            <a:r>
              <a:rPr lang="it-IT" dirty="0"/>
              <a:t>perché si può fare conto su un aggiustamento con strumenti diversi da quelli della modifica del tasso di cambio e della flessibilità salariale.</a:t>
            </a:r>
          </a:p>
          <a:p>
            <a:r>
              <a:rPr lang="it-IT" dirty="0"/>
              <a:t>Viene recuperata l’idea dei primi anni ‘70 vent’anni dopo, anche se solo parzialmente, come vedremo…però</a:t>
            </a:r>
          </a:p>
        </p:txBody>
      </p:sp>
      <p:sp>
        <p:nvSpPr>
          <p:cNvPr id="2" name="Segnaposto numero diapositiva 1">
            <a:extLst>
              <a:ext uri="{FF2B5EF4-FFF2-40B4-BE49-F238E27FC236}">
                <a16:creationId xmlns:a16="http://schemas.microsoft.com/office/drawing/2014/main" id="{CABAD0D8-CDFF-4BF4-8365-18279F46F0D3}"/>
              </a:ext>
            </a:extLst>
          </p:cNvPr>
          <p:cNvSpPr>
            <a:spLocks noGrp="1"/>
          </p:cNvSpPr>
          <p:nvPr>
            <p:ph type="sldNum" sz="quarter" idx="12"/>
          </p:nvPr>
        </p:nvSpPr>
        <p:spPr/>
        <p:txBody>
          <a:bodyPr/>
          <a:lstStyle/>
          <a:p>
            <a:fld id="{B1C81671-A876-4A43-8D42-04F88DB4036C}" type="slidenum">
              <a:rPr lang="it-IT" smtClean="0"/>
              <a:t>8</a:t>
            </a:fld>
            <a:endParaRPr lang="it-IT"/>
          </a:p>
        </p:txBody>
      </p:sp>
    </p:spTree>
    <p:extLst>
      <p:ext uri="{BB962C8B-B14F-4D97-AF65-F5344CB8AC3E}">
        <p14:creationId xmlns:p14="http://schemas.microsoft.com/office/powerpoint/2010/main" val="424053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FA531-A4FF-4F42-999A-D3AD1F83730D}"/>
              </a:ext>
            </a:extLst>
          </p:cNvPr>
          <p:cNvSpPr>
            <a:spLocks noGrp="1"/>
          </p:cNvSpPr>
          <p:nvPr>
            <p:ph type="title"/>
          </p:nvPr>
        </p:nvSpPr>
        <p:spPr/>
        <p:txBody>
          <a:bodyPr>
            <a:normAutofit/>
          </a:bodyPr>
          <a:lstStyle/>
          <a:p>
            <a:r>
              <a:rPr lang="it-IT" sz="4000" dirty="0"/>
              <a:t>Perché costruire in Europa un’area valutaria comune</a:t>
            </a:r>
            <a:r>
              <a:rPr lang="it-IT" dirty="0"/>
              <a:t>?</a:t>
            </a:r>
          </a:p>
        </p:txBody>
      </p:sp>
      <p:sp>
        <p:nvSpPr>
          <p:cNvPr id="3" name="Segnaposto contenuto 2">
            <a:extLst>
              <a:ext uri="{FF2B5EF4-FFF2-40B4-BE49-F238E27FC236}">
                <a16:creationId xmlns:a16="http://schemas.microsoft.com/office/drawing/2014/main" id="{B72BFE7E-40D2-4440-ACB2-34EEFF9D4E4D}"/>
              </a:ext>
            </a:extLst>
          </p:cNvPr>
          <p:cNvSpPr>
            <a:spLocks noGrp="1"/>
          </p:cNvSpPr>
          <p:nvPr>
            <p:ph idx="1"/>
          </p:nvPr>
        </p:nvSpPr>
        <p:spPr/>
        <p:txBody>
          <a:bodyPr>
            <a:normAutofit fontScale="85000" lnSpcReduction="20000"/>
          </a:bodyPr>
          <a:lstStyle/>
          <a:p>
            <a:r>
              <a:rPr lang="it-IT" dirty="0">
                <a:solidFill>
                  <a:srgbClr val="0070C0"/>
                </a:solidFill>
              </a:rPr>
              <a:t>Benefici</a:t>
            </a:r>
            <a:r>
              <a:rPr lang="it-IT" dirty="0"/>
              <a:t>: la moneta ha rendimenti di scala crescenti che sono massimi quando la moneta è unica:</a:t>
            </a:r>
          </a:p>
          <a:p>
            <a:pPr lvl="1"/>
            <a:r>
              <a:rPr lang="it-IT" dirty="0"/>
              <a:t>Non ci sono più costi di conversione monetaria</a:t>
            </a:r>
          </a:p>
          <a:p>
            <a:pPr lvl="1"/>
            <a:r>
              <a:rPr lang="it-IT" dirty="0"/>
              <a:t>Stabilità dei prezzi</a:t>
            </a:r>
          </a:p>
          <a:p>
            <a:pPr lvl="1"/>
            <a:r>
              <a:rPr lang="it-IT" dirty="0"/>
              <a:t>Ancoraggio alle aspettative di inflazione</a:t>
            </a:r>
          </a:p>
          <a:p>
            <a:pPr lvl="1"/>
            <a:r>
              <a:rPr lang="it-IT" dirty="0"/>
              <a:t>Efficacia della politica di bilancio</a:t>
            </a:r>
          </a:p>
          <a:p>
            <a:pPr lvl="1"/>
            <a:r>
              <a:rPr lang="it-IT" dirty="0"/>
              <a:t>Politica monetaria coordinata in caso di shock simmetrico</a:t>
            </a:r>
          </a:p>
          <a:p>
            <a:r>
              <a:rPr lang="it-IT" dirty="0">
                <a:solidFill>
                  <a:srgbClr val="FF0000"/>
                </a:solidFill>
              </a:rPr>
              <a:t>Costi</a:t>
            </a:r>
            <a:r>
              <a:rPr lang="it-IT" dirty="0"/>
              <a:t>: si perdono gli strumenti di aggiustamento per shock asimmetrici e politica monetaria non adatta ad affrontarne gli effetti</a:t>
            </a:r>
          </a:p>
          <a:p>
            <a:r>
              <a:rPr lang="it-IT" dirty="0"/>
              <a:t>Inoltre i costi dell’AVO diventano particolarmente importanti</a:t>
            </a:r>
          </a:p>
          <a:p>
            <a:pPr lvl="1"/>
            <a:r>
              <a:rPr lang="it-IT" dirty="0"/>
              <a:t>Quando i </a:t>
            </a:r>
            <a:r>
              <a:rPr lang="it-IT" u="sng" dirty="0"/>
              <a:t>prezzi e i salari sono vischiosi</a:t>
            </a:r>
          </a:p>
          <a:p>
            <a:pPr lvl="1"/>
            <a:r>
              <a:rPr lang="it-IT" dirty="0"/>
              <a:t>Quando gli </a:t>
            </a:r>
            <a:r>
              <a:rPr lang="it-IT" u="sng" dirty="0"/>
              <a:t>shock sono asimmetrici</a:t>
            </a:r>
          </a:p>
          <a:p>
            <a:r>
              <a:rPr lang="it-IT" dirty="0"/>
              <a:t>Vediamo se l’UE è caratterizzata da questi aspetti oggi e se l’Euro abbia aiutato a creare un’AVO negli ultimi 20 anni</a:t>
            </a:r>
          </a:p>
        </p:txBody>
      </p:sp>
      <p:sp>
        <p:nvSpPr>
          <p:cNvPr id="4" name="Segnaposto numero diapositiva 3">
            <a:extLst>
              <a:ext uri="{FF2B5EF4-FFF2-40B4-BE49-F238E27FC236}">
                <a16:creationId xmlns:a16="http://schemas.microsoft.com/office/drawing/2014/main" id="{439D336F-08D0-4AE7-B6DF-DE1AAA7DEEA5}"/>
              </a:ext>
            </a:extLst>
          </p:cNvPr>
          <p:cNvSpPr>
            <a:spLocks noGrp="1"/>
          </p:cNvSpPr>
          <p:nvPr>
            <p:ph type="sldNum" sz="quarter" idx="12"/>
          </p:nvPr>
        </p:nvSpPr>
        <p:spPr/>
        <p:txBody>
          <a:bodyPr/>
          <a:lstStyle/>
          <a:p>
            <a:fld id="{B1C81671-A876-4A43-8D42-04F88DB4036C}" type="slidenum">
              <a:rPr lang="it-IT" smtClean="0"/>
              <a:t>9</a:t>
            </a:fld>
            <a:endParaRPr lang="it-IT"/>
          </a:p>
        </p:txBody>
      </p:sp>
    </p:spTree>
    <p:extLst>
      <p:ext uri="{BB962C8B-B14F-4D97-AF65-F5344CB8AC3E}">
        <p14:creationId xmlns:p14="http://schemas.microsoft.com/office/powerpoint/2010/main" val="30009522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14269</TotalTime>
  <Words>4439</Words>
  <Application>Microsoft Office PowerPoint</Application>
  <PresentationFormat>Widescreen</PresentationFormat>
  <Paragraphs>544</Paragraphs>
  <Slides>41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41</vt:i4>
      </vt:variant>
    </vt:vector>
  </HeadingPairs>
  <TitlesOfParts>
    <vt:vector size="48" baseType="lpstr">
      <vt:lpstr>Arial</vt:lpstr>
      <vt:lpstr>Calibri</vt:lpstr>
      <vt:lpstr>Calibri Light</vt:lpstr>
      <vt:lpstr>Calibri-Bold</vt:lpstr>
      <vt:lpstr>Cambria Math</vt:lpstr>
      <vt:lpstr>inherit</vt:lpstr>
      <vt:lpstr>Tema di Office</vt:lpstr>
      <vt:lpstr>L’accordo regionale EU è un’area valutaria comune?</vt:lpstr>
      <vt:lpstr>Da Bretton Woods all’Euro</vt:lpstr>
      <vt:lpstr>Dal crollo di Bretton Woods all’instabilità europea</vt:lpstr>
      <vt:lpstr>Dallo SME, all’ECU e infine all’Euro</vt:lpstr>
      <vt:lpstr>Cambi flessibili o cambi fissi con l’esterno?</vt:lpstr>
      <vt:lpstr>Zero bound e politica del tasso di cambio</vt:lpstr>
      <vt:lpstr>Presentazione standard di PowerPoint</vt:lpstr>
      <vt:lpstr>Ma che cos’è una AVO?</vt:lpstr>
      <vt:lpstr>Perché costruire in Europa un’area valutaria comune?</vt:lpstr>
      <vt:lpstr>Quali relazioni sono importanti? Rappresentiamolo con un semplice modello macroeconomico in economia aperta</vt:lpstr>
      <vt:lpstr>Presentazione standard di PowerPoint</vt:lpstr>
      <vt:lpstr>Il problema sono gli shock asimmetrici</vt:lpstr>
      <vt:lpstr>La moneta unica: i riequilibri interni dopo uno shock</vt:lpstr>
      <vt:lpstr>Però…</vt:lpstr>
      <vt:lpstr>Cosa ci dicono i dati su inflazione e disoccupazione durante i due ultimi shock sistemici per l’UEM? </vt:lpstr>
      <vt:lpstr>E la variazione salariale…</vt:lpstr>
      <vt:lpstr>E durante la seconda crisi 2019-20?</vt:lpstr>
      <vt:lpstr>E durante la seconda crisi 2019-21 (variazione salari)</vt:lpstr>
      <vt:lpstr>… In sintesi</vt:lpstr>
      <vt:lpstr>Soluzione alternativa</vt:lpstr>
      <vt:lpstr>Quando gli shock però sono molto intensi e duraturi</vt:lpstr>
      <vt:lpstr>AVO e shock asimmetrici</vt:lpstr>
      <vt:lpstr>1) Mobilità del lavoro (Mundell, 1961) </vt:lpstr>
      <vt:lpstr>Struttura del Mercato del lavoro e mobilità nell’UE (2019)</vt:lpstr>
      <vt:lpstr>E la mobilità dei capitali quanto conta?</vt:lpstr>
      <vt:lpstr>2) Grado di apertura del sistema economico (McKinnon, 1963)</vt:lpstr>
      <vt:lpstr>2) continua</vt:lpstr>
      <vt:lpstr>Apertura commerciale e integrazione</vt:lpstr>
      <vt:lpstr>3) Grado di diversificazione produttiva (Kenen, 1969) </vt:lpstr>
      <vt:lpstr>Strutture produttive a confronto: numero di imprese</vt:lpstr>
      <vt:lpstr>4) Trasferimenti fiscali </vt:lpstr>
      <vt:lpstr>Quali sono gli indicatori per un’area economica comune «ottimale»?</vt:lpstr>
      <vt:lpstr>Convergenza nell’UE: indicatori Eurofound per il lavoro</vt:lpstr>
      <vt:lpstr>Salari e disuguaglianze</vt:lpstr>
      <vt:lpstr>E più in generale la crescita dell’area…</vt:lpstr>
      <vt:lpstr>Infine un indicatore di sintesi: Il grado di convergenza economica sigma (o convergenza assoluta)</vt:lpstr>
      <vt:lpstr>Beta convergenza: convergenza relativa dei paesi più «poveri» con tassi di crescita del PIL procapite più elevati (condizione necessaria, non sufficiente)</vt:lpstr>
      <vt:lpstr>5) preferenze omogenee </vt:lpstr>
      <vt:lpstr>Tuttavia…</vt:lpstr>
      <vt:lpstr>Quindi fino alla metà degli anni ‘70 si credeva nell’esistenza di caratteristiche comuni per le AVO… poi si abbandonano, ma…</vt:lpstr>
      <vt:lpstr>6: Comunanza di destino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L’accordo regionale EU è un’area valutaria comune?</dc:title>
  <dc:creator>CHIES LAURA</dc:creator>
  <cp:lastModifiedBy>CHIES LAURA</cp:lastModifiedBy>
  <cp:revision>90</cp:revision>
  <dcterms:created xsi:type="dcterms:W3CDTF">2022-05-11T08:58:09Z</dcterms:created>
  <dcterms:modified xsi:type="dcterms:W3CDTF">2023-05-12T07:28:24Z</dcterms:modified>
</cp:coreProperties>
</file>