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4" r:id="rId1"/>
  </p:sldMasterIdLst>
  <p:sldIdLst>
    <p:sldId id="256" r:id="rId2"/>
    <p:sldId id="257" r:id="rId3"/>
    <p:sldId id="299" r:id="rId4"/>
    <p:sldId id="306" r:id="rId5"/>
    <p:sldId id="305" r:id="rId6"/>
    <p:sldId id="307" r:id="rId7"/>
    <p:sldId id="300" r:id="rId8"/>
    <p:sldId id="289" r:id="rId9"/>
    <p:sldId id="301" r:id="rId10"/>
    <p:sldId id="302" r:id="rId11"/>
    <p:sldId id="303" r:id="rId12"/>
    <p:sldId id="304" r:id="rId13"/>
    <p:sldId id="285" r:id="rId14"/>
    <p:sldId id="308" r:id="rId15"/>
    <p:sldId id="30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9"/>
    <p:restoredTop sz="95921"/>
  </p:normalViewPr>
  <p:slideViewPr>
    <p:cSldViewPr snapToGrid="0">
      <p:cViewPr varScale="1">
        <p:scale>
          <a:sx n="97" d="100"/>
          <a:sy n="97" d="100"/>
        </p:scale>
        <p:origin x="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AFFB9B-9FB8-469E-96F9-4D32314110B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5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58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001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62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79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19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638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9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4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5BB1C6-BF8F-4481-8AB2-603A1C8A906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AF209-4E98-3D20-F018-817B5E25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2181722"/>
            <a:ext cx="8791575" cy="23876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Sociologia dell’innovazione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sz="3300" dirty="0" err="1">
                <a:solidFill>
                  <a:schemeClr val="tx1"/>
                </a:solidFill>
              </a:rPr>
              <a:t>lEZIONE</a:t>
            </a:r>
            <a:r>
              <a:rPr lang="it-IT" sz="3300" dirty="0">
                <a:solidFill>
                  <a:schemeClr val="tx1"/>
                </a:solidFill>
              </a:rPr>
              <a:t> 0. introduzione al corso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3A997F-DB65-A81B-C905-740A842B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783" y="4482985"/>
            <a:ext cx="8791575" cy="1655762"/>
          </a:xfrm>
        </p:spPr>
        <p:txBody>
          <a:bodyPr/>
          <a:lstStyle/>
          <a:p>
            <a:endParaRPr lang="it-IT"/>
          </a:p>
          <a:p>
            <a:r>
              <a:rPr lang="it-IT"/>
              <a:t>LAUREA DI SCIENZE POLITICHE E DELL’AMMINISTRAZIONE </a:t>
            </a:r>
          </a:p>
          <a:p>
            <a:r>
              <a:rPr lang="it-IT"/>
              <a:t>Francesco Miele </a:t>
            </a:r>
          </a:p>
          <a:p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F45F16-6152-33EC-5B51-C98CA9A6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910" y="5107258"/>
            <a:ext cx="2976755" cy="11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7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E3772-BD31-16E1-CB7D-335F3304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OSPITI/1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C1FE0C-39E6-8348-03D8-315243C66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Paolo Giardullo (Università di Padova)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Lezione:</a:t>
            </a:r>
            <a:r>
              <a:rPr lang="it-IT" dirty="0"/>
              <a:t> </a:t>
            </a:r>
            <a:r>
              <a:rPr lang="it-IT" b="1" dirty="0"/>
              <a:t>«Expertise, dati ambientali e </a:t>
            </a:r>
            <a:r>
              <a:rPr lang="it-IT" b="1" i="1" dirty="0" err="1"/>
              <a:t>citizen</a:t>
            </a:r>
            <a:r>
              <a:rPr lang="it-IT" b="1" i="1" dirty="0"/>
              <a:t> science</a:t>
            </a:r>
            <a:r>
              <a:rPr lang="it-IT" b="1" dirty="0"/>
              <a:t>»</a:t>
            </a:r>
          </a:p>
          <a:p>
            <a:r>
              <a:rPr lang="it-IT" b="1" dirty="0"/>
              <a:t>Data: 21/3/2023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9F7627-4660-79A5-D0BC-2E276A868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4860817" cy="4023360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Enrico Piras (Fondazione Bruno Kessler)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Lezione: «Mettere in pratica l'innovazione tecnologica in sanità, tra iniziative locali e politiche europee. Alcuni casi studio»</a:t>
            </a:r>
          </a:p>
          <a:p>
            <a:r>
              <a:rPr lang="it-IT" b="1" dirty="0"/>
              <a:t>Data: 28/3/2023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51EADA-A7E9-06C5-2B5D-5186D98E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868930"/>
            <a:ext cx="2243179" cy="22431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6BA664E-C47F-8B79-5FB9-1B927D23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807" y="2790872"/>
            <a:ext cx="2224204" cy="22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E3772-BD31-16E1-CB7D-335F3304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OSPITI/2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C1FE0C-39E6-8348-03D8-315243C66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1975" y="2341756"/>
            <a:ext cx="4754880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Daniela Leonardi (Università di Torino)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b="1" dirty="0"/>
          </a:p>
          <a:p>
            <a:pPr>
              <a:lnSpc>
                <a:spcPct val="100000"/>
              </a:lnSpc>
            </a:pPr>
            <a:r>
              <a:rPr lang="it-IT" b="1" dirty="0"/>
              <a:t>Lezione: «Organizzazione, conflitti, tentativi di contro-utilizzo delle piattaforme»</a:t>
            </a:r>
          </a:p>
          <a:p>
            <a:r>
              <a:rPr lang="it-IT" b="1" dirty="0"/>
              <a:t>Data: 9/5/2023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9F7627-4660-79A5-D0BC-2E276A868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9209" y="2341756"/>
            <a:ext cx="4860817" cy="402336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Giuseppe </a:t>
            </a:r>
            <a:r>
              <a:rPr lang="it-IT" b="1" dirty="0" err="1"/>
              <a:t>Tipaldo</a:t>
            </a:r>
            <a:r>
              <a:rPr lang="it-IT" b="1" dirty="0"/>
              <a:t> (Università di Torino)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Lezione: «La comunicazione esperta su Covid-19 on e offline»</a:t>
            </a:r>
          </a:p>
          <a:p>
            <a:r>
              <a:rPr lang="it-IT" b="1" dirty="0"/>
              <a:t>Data: 8/5/2023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76101D-F143-CC51-9F93-F96D563A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75" y="2635870"/>
            <a:ext cx="2326423" cy="23264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9A5A3F0-4DCD-31F2-AF50-D7783F01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45" y="2706959"/>
            <a:ext cx="2255334" cy="22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7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E3772-BD31-16E1-CB7D-335F3304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557275" cy="1499616"/>
          </a:xfrm>
        </p:spPr>
        <p:txBody>
          <a:bodyPr/>
          <a:lstStyle/>
          <a:p>
            <a:r>
              <a:rPr lang="it-IT" dirty="0"/>
              <a:t>GLI OSPITI/3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C1FE0C-39E6-8348-03D8-315243C66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Mariacristina Sciannamblo (Università La Sapienza)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Lezione: «Metodi partecipativi e STS»</a:t>
            </a:r>
          </a:p>
          <a:p>
            <a:r>
              <a:rPr lang="it-IT" b="1" dirty="0"/>
              <a:t>Data: 23 o 29/5/2023 </a:t>
            </a:r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0F2B3D-CD13-0905-09A6-880EA1D85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14" y="3021980"/>
            <a:ext cx="2148004" cy="2148004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439F9AE4-2F4C-D558-CB74-CFD7D1B4B0CF}"/>
              </a:ext>
            </a:extLst>
          </p:cNvPr>
          <p:cNvSpPr txBox="1">
            <a:spLocks/>
          </p:cNvSpPr>
          <p:nvPr/>
        </p:nvSpPr>
        <p:spPr>
          <a:xfrm>
            <a:off x="6793557" y="624167"/>
            <a:ext cx="455727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 metodi di verifica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17CF9A-DF58-6864-8867-1B5DF262EC22}"/>
              </a:ext>
            </a:extLst>
          </p:cNvPr>
          <p:cNvSpPr txBox="1"/>
          <p:nvPr/>
        </p:nvSpPr>
        <p:spPr>
          <a:xfrm>
            <a:off x="6882938" y="2177222"/>
            <a:ext cx="5105200" cy="428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</a:pPr>
            <a:endParaRPr lang="it-IT" sz="2400" dirty="0"/>
          </a:p>
          <a:p>
            <a:pPr marL="91440" indent="-91440" defTabSz="9144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</a:pPr>
            <a:r>
              <a:rPr lang="it-IT" sz="2400" dirty="0"/>
              <a:t>Il voto finale è il risultato di una prova scritta finale con domande a scelta multipla e aperta. </a:t>
            </a:r>
          </a:p>
          <a:p>
            <a:pPr marL="91440" indent="-91440" defTabSz="9144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</a:pPr>
            <a:r>
              <a:rPr lang="it-IT" sz="2400" dirty="0"/>
              <a:t>Attraverso tale combinazione di domande sarà possibile verificare sia l’apprendimento di conoscenze e prospettive specifiche da parte degli studenti e delle studentesse, sia la loro capacità di rielaborarle in maniera critica e autonoma.</a:t>
            </a:r>
          </a:p>
          <a:p>
            <a:pPr algn="l"/>
            <a:br>
              <a:rPr lang="it-IT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it-IT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8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DB28C-7BF1-3E7F-84BC-F9CE5F97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684" y="2988291"/>
            <a:ext cx="3341647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dirty="0"/>
              <a:t>GLI STUDI SOCIALI SULLA SCIENZA E LA TECNOLOGIA</a:t>
            </a:r>
            <a:br>
              <a:rPr lang="en-US" sz="4700" i="1" dirty="0"/>
            </a:br>
            <a:r>
              <a:rPr lang="en-US" sz="4700" dirty="0"/>
              <a:t>(cap, 1,3,4,6,7,8,12,13), 2020</a:t>
            </a:r>
          </a:p>
        </p:txBody>
      </p:sp>
      <p:pic>
        <p:nvPicPr>
          <p:cNvPr id="5" name="Picture 2" descr="Copertina Gli studi sociali sulla scienza e la tecnologia">
            <a:extLst>
              <a:ext uri="{FF2B5EF4-FFF2-40B4-BE49-F238E27FC236}">
                <a16:creationId xmlns:a16="http://schemas.microsoft.com/office/drawing/2014/main" id="{D7ABECB7-96A3-EB1D-1F0C-FF945355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05" y="408204"/>
            <a:ext cx="3923112" cy="60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DB28C-7BF1-3E7F-84BC-F9CE5F97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430" y="1984443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 err="1"/>
              <a:t>Capitolo</a:t>
            </a:r>
            <a:r>
              <a:rPr lang="en-US" sz="4700" dirty="0"/>
              <a:t> 1 “IL CONCETTO DI INNOVAZIONE”</a:t>
            </a:r>
            <a:br>
              <a:rPr lang="en-US" sz="4700" dirty="0"/>
            </a:br>
            <a:r>
              <a:rPr lang="en-US" sz="4700" dirty="0"/>
              <a:t>PP 23-56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E4228-8E44-A791-9609-032BCCC7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85" y="1211285"/>
            <a:ext cx="3200034" cy="47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DB28C-7BF1-3E7F-84BC-F9CE5F97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685" y="1045029"/>
            <a:ext cx="3065480" cy="3965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2700" dirty="0" err="1"/>
              <a:t>Godin</a:t>
            </a:r>
            <a:r>
              <a:rPr lang="it-IT" sz="2700" dirty="0"/>
              <a:t>, B. (2006). The linear model of </a:t>
            </a:r>
            <a:r>
              <a:rPr lang="it-IT" sz="2700" dirty="0" err="1"/>
              <a:t>innovation</a:t>
            </a:r>
            <a:r>
              <a:rPr lang="it-IT" sz="2700" dirty="0"/>
              <a:t>: The </a:t>
            </a:r>
            <a:r>
              <a:rPr lang="it-IT" sz="2700" dirty="0" err="1"/>
              <a:t>historical</a:t>
            </a:r>
            <a:r>
              <a:rPr lang="it-IT" sz="2700" dirty="0"/>
              <a:t> </a:t>
            </a:r>
            <a:r>
              <a:rPr lang="it-IT" sz="2700" dirty="0" err="1"/>
              <a:t>construction</a:t>
            </a:r>
            <a:r>
              <a:rPr lang="it-IT" sz="2700" dirty="0"/>
              <a:t> of an </a:t>
            </a:r>
            <a:r>
              <a:rPr lang="it-IT" sz="2700" dirty="0" err="1"/>
              <a:t>analytical</a:t>
            </a:r>
            <a:r>
              <a:rPr lang="it-IT" sz="2700" dirty="0"/>
              <a:t> framework. Science, Technology, &amp; Human </a:t>
            </a:r>
            <a:r>
              <a:rPr lang="it-IT" sz="2700" dirty="0" err="1"/>
              <a:t>Values</a:t>
            </a:r>
            <a:r>
              <a:rPr lang="it-IT" sz="2700" dirty="0"/>
              <a:t>, 31(6), 639-667</a:t>
            </a:r>
            <a:r>
              <a:rPr lang="it-IT" sz="2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7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27C6AF-5736-16ED-5352-39BF46AA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58" y="1802192"/>
            <a:ext cx="4296971" cy="23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4CDBB-865C-AE72-C0C6-134BC81F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CDCEEF-89A1-61A8-C478-5E3FA5D7B0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/>
              <a:t> Applicare uno sguardo sociologico alla comprensione delle dinamiche dell’innovazione, esplorando come la produzione di conoscenze e tecnologie innovative influenza la società e, viceversa, viene influenzata da quest’ultima; </a:t>
            </a:r>
          </a:p>
          <a:p>
            <a:pPr>
              <a:buFont typeface="Wingdings" pitchFamily="2" charset="2"/>
              <a:buChar char="q"/>
            </a:pPr>
            <a:r>
              <a:rPr lang="it-IT" dirty="0"/>
              <a:t> Conoscere gli STS (Science &amp; Technology Studies), distinguendo i diversi concetti e filoni teorici che compongono questo vasto filone di studio; </a:t>
            </a:r>
          </a:p>
          <a:p>
            <a:pPr>
              <a:buFont typeface="Wingdings" pitchFamily="2" charset="2"/>
              <a:buChar char="q"/>
            </a:pPr>
            <a:r>
              <a:rPr lang="it-IT" dirty="0"/>
              <a:t> Adoperare l’apparato teorico degli STS non solo per analizzare, ma anche per guidare alcuni dei processi di innovazione tecno-scientifica tipici della contemporaneità;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95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E9066-C7BB-E28A-CFF1-8A701476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Legami con il corso di laurea: le policies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F64A72-6577-273F-EA9E-06833963B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118286"/>
            <a:ext cx="475488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L’innovazione tecnologica sta diventando progressivamente parte integrante delle politiche pubbliche in diversi ambiti (ricerca, ambiente, salute e medicina, lavoro). </a:t>
            </a:r>
          </a:p>
          <a:p>
            <a:pPr marL="0" indent="0">
              <a:buNone/>
            </a:pPr>
            <a:r>
              <a:rPr lang="it-IT" dirty="0"/>
              <a:t>Occuparsi di innovazione, quindi, significa esplorare i modi in cui questa è trattata (o evitata) dalle istituzioni pubblica, venendo adoperata (o meno) per tutelare l’interesse collettivo in alcune aree territoriali specifiche.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5A54D0-8190-1454-4E23-BA27AD2B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80" y="2995479"/>
            <a:ext cx="4061576" cy="27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0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AC656-2DB5-39A8-81CE-887EF709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... Nell’era del digital welfare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453F71-2A41-DB8A-F476-9C34DE83597B}"/>
              </a:ext>
            </a:extLst>
          </p:cNvPr>
          <p:cNvSpPr txBox="1">
            <a:spLocks/>
          </p:cNvSpPr>
          <p:nvPr/>
        </p:nvSpPr>
        <p:spPr>
          <a:xfrm>
            <a:off x="6545097" y="2084832"/>
            <a:ext cx="4754880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Le istituzioni pubbliche sono caratterizzate da un uso sempre più pervasivo delle tecnologie digitali al fine di erogare servizi pubblici e (allo stesso tempo) regolare l’accesso dei cittadini a questi ultimi. Questo nuovo ’regime’ è talvolta chiamato </a:t>
            </a:r>
            <a:r>
              <a:rPr lang="it-IT" i="1" dirty="0"/>
              <a:t>digital welfare state</a:t>
            </a:r>
            <a:r>
              <a:rPr lang="it-IT" dirty="0"/>
              <a:t>, sia dai suoi promotori sia dai suoi detrattori. </a:t>
            </a:r>
          </a:p>
          <a:p>
            <a:pPr marL="0" indent="0">
              <a:buNone/>
            </a:pPr>
            <a:r>
              <a:rPr lang="it-IT" dirty="0"/>
              <a:t>Guardare alla digitalizzazione in maniera analitica serve a comprendere come la tecnologia cambia la società e viceversa, oltre che a (</a:t>
            </a:r>
            <a:r>
              <a:rPr lang="it-IT" dirty="0" err="1"/>
              <a:t>ri</a:t>
            </a:r>
            <a:r>
              <a:rPr lang="it-IT" dirty="0"/>
              <a:t>)pianificare servizi innovativi.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6A5A58-36AE-1091-92D9-6EB0F9A5701B}"/>
              </a:ext>
            </a:extLst>
          </p:cNvPr>
          <p:cNvSpPr txBox="1"/>
          <p:nvPr/>
        </p:nvSpPr>
        <p:spPr>
          <a:xfrm>
            <a:off x="1239183" y="1866257"/>
            <a:ext cx="410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Accesso alla previdenza sociale: pensioni, aiuti economici …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14F982-CF2B-4DF2-1908-624E2BDB7FF3}"/>
              </a:ext>
            </a:extLst>
          </p:cNvPr>
          <p:cNvSpPr txBox="1"/>
          <p:nvPr/>
        </p:nvSpPr>
        <p:spPr>
          <a:xfrm>
            <a:off x="63586" y="3409893"/>
            <a:ext cx="410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Fornitura di servizi sanitari e socio-assistenziali …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2E7B5F-44EF-401F-3829-04CA4F993A64}"/>
              </a:ext>
            </a:extLst>
          </p:cNvPr>
          <p:cNvSpPr txBox="1"/>
          <p:nvPr/>
        </p:nvSpPr>
        <p:spPr>
          <a:xfrm>
            <a:off x="3566683" y="3898569"/>
            <a:ext cx="293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Erogazione assistenza e incentivi all’impiego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A7ED76-5CAC-D240-B91A-83EA28570CEF}"/>
              </a:ext>
            </a:extLst>
          </p:cNvPr>
          <p:cNvSpPr txBox="1"/>
          <p:nvPr/>
        </p:nvSpPr>
        <p:spPr>
          <a:xfrm>
            <a:off x="892023" y="5017590"/>
            <a:ext cx="410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Accesso ai servizi educativi …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CE57598-DF07-BD25-18A6-6ECFE6CF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78" y="4096512"/>
            <a:ext cx="1045365" cy="5462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BB24A9-F1AD-3DB4-BB98-8225C908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46" y="4598584"/>
            <a:ext cx="1229026" cy="86998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2819A0E-AB89-8EF6-5BAF-4F927178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160" y="5421490"/>
            <a:ext cx="981635" cy="85129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6862540-630A-A335-8CEE-7AF88EC77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24" y="2501546"/>
            <a:ext cx="773454" cy="7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E9066-C7BB-E28A-CFF1-8A701476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Legami con il corso di laurea: la </a:t>
            </a:r>
            <a:r>
              <a:rPr lang="it-IT" dirty="0" err="1"/>
              <a:t>politics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DF4FA5-B318-76F3-4E23-58D3280BD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1728439"/>
            <a:ext cx="475488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 err="1"/>
              <a:t>Politics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Le tecnologie, d’altra parte, sono sempre più utilizzate per esercitare potere (es. imporre interessi e obiettivi appartenenti a istituzioni o gruppi economici), venendo quindi accompagnate a dinamiche di cooperazione o conflitto. </a:t>
            </a:r>
          </a:p>
          <a:p>
            <a:pPr marL="0" indent="0">
              <a:buNone/>
            </a:pPr>
            <a:r>
              <a:rPr lang="it-IT" dirty="0"/>
              <a:t>Occuparsi di innovazione, quindi, significa anche rivisitare temi tipici della scienza politica o della sociologia politica, quali la partecipazione della popolazione nella co-costruzione delle politiche pubbliche o il ruolo dei movimenti sociali nella rinegoziazione dei rapporti di potere.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B186C6-0B9E-BC9D-8245-4F1EC0FB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74" y="4342979"/>
            <a:ext cx="3898900" cy="2082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03679EC-F503-BB9D-1185-84A11398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24" y="1965403"/>
            <a:ext cx="3962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AC656-2DB5-39A8-81CE-887EF709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... Nell’era dei conflitti lavorativi e ambientali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453F71-2A41-DB8A-F476-9C34DE83597B}"/>
              </a:ext>
            </a:extLst>
          </p:cNvPr>
          <p:cNvSpPr txBox="1">
            <a:spLocks/>
          </p:cNvSpPr>
          <p:nvPr/>
        </p:nvSpPr>
        <p:spPr>
          <a:xfrm>
            <a:off x="6466867" y="1894827"/>
            <a:ext cx="4754880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Il modello produttivo-economico vigente su scala globale poggia su conoscenze e innovazioni tecno-scientifiche ‘evolute’, che d’altra parte hanno avuto effetti sulla società critici e criticabili. Parallelamente sono emersi movimenti sociali volti a contestare l’uso che viene fatto della tecnoscienza dai gruppi di potere dominanti</a:t>
            </a:r>
          </a:p>
          <a:p>
            <a:pPr marL="0" indent="0">
              <a:buNone/>
            </a:pPr>
            <a:r>
              <a:rPr lang="it-IT" dirty="0"/>
              <a:t>La sociologia dell’innovazione dà gli strumenti per comprendere come diversi attori cercano di (</a:t>
            </a:r>
            <a:r>
              <a:rPr lang="it-IT" dirty="0" err="1"/>
              <a:t>ri</a:t>
            </a:r>
            <a:r>
              <a:rPr lang="it-IT" dirty="0"/>
              <a:t>)negoziare l’uso della tecnoscienza, portando avanti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6B74913-0263-6802-E64A-691E2B8A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23250"/>
            <a:ext cx="3702251" cy="207326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248DDB2-6D52-C3D7-6E3F-B66A280E0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53" y="433350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E9066-C7BB-E28A-CFF1-8A701476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466729" cy="1499616"/>
          </a:xfrm>
        </p:spPr>
        <p:txBody>
          <a:bodyPr>
            <a:normAutofit/>
          </a:bodyPr>
          <a:lstStyle/>
          <a:p>
            <a:r>
              <a:rPr lang="it-IT" dirty="0"/>
              <a:t>Legami con il corso di laurea:  Conoscenze utili!?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F64A72-6577-273F-EA9E-06833963B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Negli ultimi tempi enti locali e nazionali hanno creato dipartimenti, centri di ricerca, uffici e consorzi volti a stimolare l’innovazione tecnologica e il suo utilizzo a sostegno dell’interesse collettivo (tutela dell’ambiente, sostegno al tessuto produttivo, miglioramento della salute della popolazione). </a:t>
            </a:r>
          </a:p>
        </p:txBody>
      </p:sp>
      <p:pic>
        <p:nvPicPr>
          <p:cNvPr id="7" name="Segnaposto contenuto 11">
            <a:extLst>
              <a:ext uri="{FF2B5EF4-FFF2-40B4-BE49-F238E27FC236}">
                <a16:creationId xmlns:a16="http://schemas.microsoft.com/office/drawing/2014/main" id="{00C5B56E-D4F0-8414-F9BC-81B4BE042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210" y="1335024"/>
            <a:ext cx="5228837" cy="23841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9E4B8F6-AA9A-1A34-C734-C281354A5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210" y="3581113"/>
            <a:ext cx="4865649" cy="32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3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729D1-7EDC-4462-8F18-AFFF10FE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Argomenti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19ACE3-C74E-4484-A341-004C452CB5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1) Introduzione agli STS</a:t>
            </a:r>
          </a:p>
          <a:p>
            <a:pPr>
              <a:lnSpc>
                <a:spcPct val="100000"/>
              </a:lnSpc>
            </a:pPr>
            <a:r>
              <a:rPr lang="it-IT" dirty="0"/>
              <a:t>Cenni storici, l’affermazione degli STS e la contestazione del modello lineare dell’innovazione. </a:t>
            </a:r>
          </a:p>
          <a:p>
            <a:pPr>
              <a:lnSpc>
                <a:spcPct val="100000"/>
              </a:lnSpc>
            </a:pPr>
            <a:r>
              <a:rPr lang="it-IT" b="1" dirty="0"/>
              <a:t>2) Il livello macro dell’innovazione: </a:t>
            </a:r>
            <a:r>
              <a:rPr lang="it-IT" dirty="0"/>
              <a:t>l’utilizzo della tecno-scienza per la gestione dell’interesse collettivo. Tematiche affrontate: le politiche della ricerca; la gestione della salute dei cittadini; la tutela dell’ambiente. </a:t>
            </a:r>
          </a:p>
          <a:p>
            <a:pPr>
              <a:lnSpc>
                <a:spcPct val="100000"/>
              </a:lnSpc>
            </a:pPr>
            <a:endParaRPr lang="it-IT" b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E013F0-798E-8DB0-70F8-8174D3E1E3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3) Il livello meso dell’innovazione: </a:t>
            </a:r>
            <a:r>
              <a:rPr lang="it-IT" dirty="0"/>
              <a:t>l’utilizzo della tecnologia per innovare/supportare le interazioni in gruppi specifici di persone. Tematiche affrontate: le piattaforme digitali, le infrastrutture, le organizzazioni lavorative. </a:t>
            </a:r>
          </a:p>
          <a:p>
            <a:r>
              <a:rPr lang="it-IT" b="1" dirty="0"/>
              <a:t>4) Il livello micro dell’innovazione: </a:t>
            </a:r>
            <a:r>
              <a:rPr lang="it-IT" dirty="0"/>
              <a:t>le nuove tecnologie nella vita quotidiana. Tematiche affrontate: il ruolo degli utenti nell’innovazione tecnologica. </a:t>
            </a:r>
            <a:endParaRPr lang="it-IT" b="1" dirty="0"/>
          </a:p>
          <a:p>
            <a:r>
              <a:rPr lang="it-IT" b="1" dirty="0"/>
              <a:t>5) Il lato metodologico dell’innovazione. </a:t>
            </a:r>
            <a:r>
              <a:rPr lang="it-IT" dirty="0"/>
              <a:t>I metodi partecipativi. </a:t>
            </a:r>
          </a:p>
        </p:txBody>
      </p:sp>
    </p:spTree>
    <p:extLst>
      <p:ext uri="{BB962C8B-B14F-4D97-AF65-F5344CB8AC3E}">
        <p14:creationId xmlns:p14="http://schemas.microsoft.com/office/powerpoint/2010/main" val="147168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358C6-6FAD-7A54-C0FC-1901D08D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Metodi didattici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87075-E8D0-E14A-F1FB-821A725D4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4754880" cy="4224528"/>
          </a:xfrm>
        </p:spPr>
        <p:txBody>
          <a:bodyPr/>
          <a:lstStyle/>
          <a:p>
            <a:pPr algn="ctr"/>
            <a:r>
              <a:rPr lang="it-IT" b="1" dirty="0"/>
              <a:t>Lezioni frontali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pPr marL="0" indent="0" algn="ctr">
              <a:buNone/>
            </a:pPr>
            <a:r>
              <a:rPr lang="it-IT" b="1" dirty="0"/>
              <a:t>Esercizi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213DA6-C15B-5897-F037-633A7DB5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084832"/>
            <a:ext cx="4754880" cy="4224528"/>
          </a:xfrm>
        </p:spPr>
        <p:txBody>
          <a:bodyPr/>
          <a:lstStyle/>
          <a:p>
            <a:pPr algn="ctr"/>
            <a:r>
              <a:rPr lang="it-IT" b="1" dirty="0"/>
              <a:t>Documentari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b="1" dirty="0"/>
          </a:p>
          <a:p>
            <a:pPr algn="ctr"/>
            <a:r>
              <a:rPr lang="it-IT" b="1" dirty="0"/>
              <a:t>Incontri con esperti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85522C-811D-BA00-F224-21A593BCD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595" y="2652131"/>
            <a:ext cx="1261946" cy="12619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3BFB419-81F6-C81C-59C8-B7008E6B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58" y="4949727"/>
            <a:ext cx="1550020" cy="15500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A301E8-F721-8774-7C6D-9AA08B55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072" y="2652131"/>
            <a:ext cx="1261946" cy="126194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8BEDCD9-1050-0EF4-6C11-8BE6E59B2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072" y="4949727"/>
            <a:ext cx="1550020" cy="15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31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{FE6A9ED0-C332-164F-8762-191291CC227A}tf10001061</Template>
  <TotalTime>10580</TotalTime>
  <Words>895</Words>
  <Application>Microsoft Macintosh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Open Sans</vt:lpstr>
      <vt:lpstr>Tw Cen MT</vt:lpstr>
      <vt:lpstr>Tw Cen MT Condensed</vt:lpstr>
      <vt:lpstr>Wingdings</vt:lpstr>
      <vt:lpstr>Wingdings 3</vt:lpstr>
      <vt:lpstr>Integrale</vt:lpstr>
      <vt:lpstr>Sociologia dell’innovazione lEZIONE 0. introduzione al corso</vt:lpstr>
      <vt:lpstr>obiettivi del CORSO</vt:lpstr>
      <vt:lpstr>Legami con il corso di laurea: le policies</vt:lpstr>
      <vt:lpstr>... Nell’era del digital welfare</vt:lpstr>
      <vt:lpstr>Legami con il corso di laurea: la politics</vt:lpstr>
      <vt:lpstr>... Nell’era dei conflitti lavorativi e ambientali </vt:lpstr>
      <vt:lpstr>Legami con il corso di laurea:  Conoscenze utili!?</vt:lpstr>
      <vt:lpstr>Argomenti del corso</vt:lpstr>
      <vt:lpstr>Metodi didattici</vt:lpstr>
      <vt:lpstr>GLI OSPITI/1</vt:lpstr>
      <vt:lpstr>GLI OSPITI/2</vt:lpstr>
      <vt:lpstr>GLI OSPITI/3</vt:lpstr>
      <vt:lpstr>GLI STUDI SOCIALI SULLA SCIENZA E LA TECNOLOGIA (cap, 1,3,4,6,7,8,12,13), 2020</vt:lpstr>
      <vt:lpstr>Capitolo 1 “IL CONCETTO DI INNOVAZIONE” PP 23-56</vt:lpstr>
      <vt:lpstr>Godin, B. (2006). The linear model of innovation: The historical construction of an analytical framework. Science, Technology, &amp; Human Values, 31(6), 639-667.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Sociologia dell’innovazione lEZIONE 1. iNNOVAZIONE TECNOLOGICA COME PROCESSO COEVOLUTIVO </dc:title>
  <dc:creator>Microsoft Office User</dc:creator>
  <cp:lastModifiedBy>Microsoft Office User</cp:lastModifiedBy>
  <cp:revision>24</cp:revision>
  <dcterms:created xsi:type="dcterms:W3CDTF">2022-11-29T10:54:23Z</dcterms:created>
  <dcterms:modified xsi:type="dcterms:W3CDTF">2023-02-27T13:38:57Z</dcterms:modified>
</cp:coreProperties>
</file>