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5987" autoAdjust="0"/>
  </p:normalViewPr>
  <p:slideViewPr>
    <p:cSldViewPr snapToGrid="0">
      <p:cViewPr varScale="1">
        <p:scale>
          <a:sx n="80" d="100"/>
          <a:sy n="80" d="100"/>
        </p:scale>
        <p:origin x="48" y="37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95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Università</a:t>
            </a:r>
            <a:r>
              <a:rPr lang="en-US" dirty="0" smtClean="0"/>
              <a:t> di Trieste – </a:t>
            </a:r>
            <a:r>
              <a:rPr lang="en-US" dirty="0" err="1" smtClean="0"/>
              <a:t>Dipartimento</a:t>
            </a:r>
            <a:r>
              <a:rPr lang="en-US" dirty="0" smtClean="0"/>
              <a:t> di </a:t>
            </a:r>
            <a:r>
              <a:rPr lang="en-US" dirty="0" err="1" smtClean="0"/>
              <a:t>ingegneria</a:t>
            </a:r>
            <a:r>
              <a:rPr lang="en-US" dirty="0" smtClean="0"/>
              <a:t> e </a:t>
            </a:r>
            <a:r>
              <a:rPr lang="en-US" dirty="0" err="1" smtClean="0"/>
              <a:t>architettura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Impianti di abbattimento delle emissioni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Prof. Marco Boscolo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525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Ho visto cose che…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circa 20 anni ho </a:t>
            </a:r>
            <a:r>
              <a:rPr lang="it-IT" dirty="0"/>
              <a:t>visto </a:t>
            </a:r>
            <a:r>
              <a:rPr lang="it-IT" dirty="0" smtClean="0"/>
              <a:t>cose </a:t>
            </a:r>
            <a:r>
              <a:rPr lang="it-IT" dirty="0"/>
              <a:t>che voi umani</a:t>
            </a:r>
            <a:r>
              <a:rPr lang="it-IT" dirty="0" smtClean="0"/>
              <a:t>...(</a:t>
            </a:r>
            <a:r>
              <a:rPr lang="it-IT" i="1" dirty="0" err="1" smtClean="0"/>
              <a:t>Blade</a:t>
            </a:r>
            <a:r>
              <a:rPr lang="it-IT" i="1" dirty="0" smtClean="0"/>
              <a:t> </a:t>
            </a:r>
            <a:r>
              <a:rPr lang="it-IT" i="1" dirty="0" err="1"/>
              <a:t>Runner</a:t>
            </a:r>
            <a:r>
              <a:rPr lang="it-IT" i="1" dirty="0"/>
              <a:t> </a:t>
            </a:r>
            <a:r>
              <a:rPr lang="it-IT" dirty="0" smtClean="0"/>
              <a:t>1982)</a:t>
            </a:r>
          </a:p>
          <a:p>
            <a:pPr lvl="1"/>
            <a:r>
              <a:rPr lang="it-IT" dirty="0" smtClean="0"/>
              <a:t>Notizie di reato con 1 solo campionamento e nessun trattamento statistico </a:t>
            </a:r>
            <a:r>
              <a:rPr lang="it-IT" dirty="0" smtClean="0"/>
              <a:t>dell’incertezza </a:t>
            </a:r>
            <a:r>
              <a:rPr lang="it-IT" dirty="0" smtClean="0"/>
              <a:t>di misura…</a:t>
            </a:r>
          </a:p>
          <a:p>
            <a:pPr lvl="1"/>
            <a:r>
              <a:rPr lang="it-IT" dirty="0" smtClean="0"/>
              <a:t>Condotti di aspirazione di Paperino….</a:t>
            </a:r>
          </a:p>
          <a:p>
            <a:pPr lvl="1"/>
            <a:r>
              <a:rPr lang="it-IT" dirty="0" smtClean="0"/>
              <a:t>Confusione tra sicurezza sul luogo di lavoro e salvaguardia dell’ambiente…</a:t>
            </a:r>
          </a:p>
          <a:p>
            <a:pPr lvl="1"/>
            <a:r>
              <a:rPr lang="it-IT" dirty="0" smtClean="0"/>
              <a:t>Consulenti che non sanno come funziona la captazione delle emissioni…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678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Finalità del corso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Competenze nel settore </a:t>
            </a:r>
            <a:r>
              <a:rPr lang="it-IT" dirty="0"/>
              <a:t>della protezione ambientale</a:t>
            </a:r>
            <a:r>
              <a:rPr lang="it-IT" dirty="0" smtClean="0"/>
              <a:t>,</a:t>
            </a:r>
          </a:p>
          <a:p>
            <a:r>
              <a:rPr lang="it-IT" dirty="0" smtClean="0"/>
              <a:t>Azienda</a:t>
            </a:r>
            <a:r>
              <a:rPr lang="it-IT" dirty="0"/>
              <a:t>, Autorità di Controllo, Società di Ingegneria, ecc.), </a:t>
            </a:r>
            <a:endParaRPr lang="it-IT" dirty="0" smtClean="0"/>
          </a:p>
          <a:p>
            <a:r>
              <a:rPr lang="it-IT" dirty="0" smtClean="0"/>
              <a:t>linguaggio </a:t>
            </a:r>
            <a:r>
              <a:rPr lang="it-IT" dirty="0"/>
              <a:t>comune</a:t>
            </a:r>
            <a:r>
              <a:rPr lang="it-IT" dirty="0" smtClean="0"/>
              <a:t>.</a:t>
            </a:r>
          </a:p>
          <a:p>
            <a:pPr lvl="1"/>
            <a:r>
              <a:rPr lang="it-IT" dirty="0" smtClean="0"/>
              <a:t>Giuridico</a:t>
            </a:r>
          </a:p>
          <a:p>
            <a:pPr lvl="1"/>
            <a:r>
              <a:rPr lang="it-IT" dirty="0" smtClean="0"/>
              <a:t>Tecnico </a:t>
            </a:r>
          </a:p>
          <a:p>
            <a:pPr lvl="1"/>
            <a:r>
              <a:rPr lang="it-IT" dirty="0" smtClean="0"/>
              <a:t>amministrativo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5205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Programma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/>
              <a:t>1. La legislazione nazionale in materia di inquinamento atmosferico</a:t>
            </a:r>
            <a:r>
              <a:rPr lang="it-IT" dirty="0"/>
              <a:t>. 1.1 Evoluzione del quadro legislativo. 1.2 La legislazione vigente. 1.3 Disciplina delle emissioni industriali: Il Titolo I della Parte Quinta del </a:t>
            </a:r>
            <a:r>
              <a:rPr lang="it-IT" dirty="0" err="1"/>
              <a:t>D.Lgs.</a:t>
            </a:r>
            <a:r>
              <a:rPr lang="it-IT" dirty="0"/>
              <a:t> 152/2006 1.3.1 Principi generali e campo di applicazione, 1.3.2 Definizioni, 1.3.3 Regime </a:t>
            </a:r>
            <a:r>
              <a:rPr lang="it-IT" dirty="0" err="1"/>
              <a:t>autorizzatorio</a:t>
            </a:r>
            <a:r>
              <a:rPr lang="it-IT" dirty="0"/>
              <a:t>. 1.4 Cenni sulla disciplina delle immissioni</a:t>
            </a:r>
          </a:p>
          <a:p>
            <a:r>
              <a:rPr lang="it-IT" b="1" dirty="0"/>
              <a:t>2. Valutazione della conformità ai limiti di emissione.</a:t>
            </a:r>
            <a:r>
              <a:rPr lang="it-IT" dirty="0"/>
              <a:t> 2.1	Condizioni di marcia degli impianti, 2.2 Criteri di valutazione, 2.3	</a:t>
            </a:r>
            <a:r>
              <a:rPr lang="it-IT" dirty="0" smtClean="0"/>
              <a:t>Punti </a:t>
            </a:r>
            <a:r>
              <a:rPr lang="it-IT" dirty="0"/>
              <a:t>di prelievo, 2.4 Ruolo dell’incertezza associata a risultati di misura”</a:t>
            </a:r>
          </a:p>
          <a:p>
            <a:r>
              <a:rPr lang="it-IT" b="1" dirty="0"/>
              <a:t>3. Caratterizzazione delle sostanze inquinanti. 3.1 </a:t>
            </a:r>
            <a:r>
              <a:rPr lang="it-IT" dirty="0"/>
              <a:t>Emissioni in atmosfera 3.2 Principali inquinanti </a:t>
            </a:r>
            <a:r>
              <a:rPr lang="it-IT" dirty="0" err="1"/>
              <a:t>aerodispersi</a:t>
            </a:r>
            <a:r>
              <a:rPr lang="it-IT" dirty="0"/>
              <a:t>, 3.3 Proprietà dinamiche del particolato 3.4 Proprietà dei gas</a:t>
            </a:r>
          </a:p>
          <a:p>
            <a:r>
              <a:rPr lang="it-IT" b="1" dirty="0"/>
              <a:t>4. Efflusso e movimento in condotti degli aeriformi. </a:t>
            </a:r>
            <a:r>
              <a:rPr lang="it-IT" dirty="0"/>
              <a:t>4.1 Teorema di Torricelli, 4.2 Equazione di continuità, 4.3 Teorema di </a:t>
            </a:r>
            <a:r>
              <a:rPr lang="it-IT" dirty="0" err="1"/>
              <a:t>Bernulli</a:t>
            </a:r>
            <a:endParaRPr lang="it-IT" dirty="0"/>
          </a:p>
          <a:p>
            <a:r>
              <a:rPr lang="it-IT" b="1" dirty="0"/>
              <a:t>5. Progetto degli impianti di aspirazione. </a:t>
            </a:r>
            <a:r>
              <a:rPr lang="it-IT" dirty="0"/>
              <a:t>5.1 Tipi di cappe, 5.2 Caratteristiche delle cappe, 5.3 Perdita di carico nelle cappe, 5.4 Portata d’aria occorrente, 5.5 Elettroventilatori.</a:t>
            </a:r>
          </a:p>
          <a:p>
            <a:r>
              <a:rPr lang="it-IT" b="1" dirty="0"/>
              <a:t>6. Depurazione delle emissioni polverose.</a:t>
            </a:r>
            <a:r>
              <a:rPr lang="it-IT" dirty="0"/>
              <a:t> 6.1 Depurazione a secco, 6.2 Abbattimento a umido 6.3 Combustione, 6.4 Adsorbimento 8.5 </a:t>
            </a:r>
            <a:r>
              <a:rPr lang="it-IT" dirty="0" smtClean="0"/>
              <a:t>Biofiltrazione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1632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Esercitazioni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Dimensionamenti</a:t>
            </a:r>
          </a:p>
          <a:p>
            <a:r>
              <a:rPr lang="it-IT" dirty="0" smtClean="0"/>
              <a:t>Analisi casi di studio</a:t>
            </a:r>
          </a:p>
          <a:p>
            <a:r>
              <a:rPr lang="it-IT" dirty="0" smtClean="0"/>
              <a:t>Visite guidate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4289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 fare l’esame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60575" indent="-2060575">
              <a:buNone/>
              <a:tabLst>
                <a:tab pos="2065338" algn="l"/>
              </a:tabLst>
            </a:pPr>
            <a:r>
              <a:rPr lang="it-IT" dirty="0" smtClean="0"/>
              <a:t>Appelli:	cadenza </a:t>
            </a:r>
            <a:r>
              <a:rPr lang="it-IT" b="1" dirty="0" smtClean="0"/>
              <a:t>settimanale</a:t>
            </a:r>
            <a:r>
              <a:rPr lang="it-IT" dirty="0" smtClean="0"/>
              <a:t> su </a:t>
            </a:r>
            <a:r>
              <a:rPr lang="it-IT" b="1" dirty="0" smtClean="0"/>
              <a:t>appuntamento per mail</a:t>
            </a:r>
          </a:p>
          <a:p>
            <a:pPr marL="0" indent="0">
              <a:buNone/>
              <a:tabLst>
                <a:tab pos="2065338" algn="l"/>
              </a:tabLst>
            </a:pPr>
            <a:r>
              <a:rPr lang="it-IT" dirty="0" smtClean="0"/>
              <a:t>Modalità	esame </a:t>
            </a:r>
            <a:r>
              <a:rPr lang="it-IT" b="1" dirty="0" smtClean="0"/>
              <a:t>orale</a:t>
            </a:r>
          </a:p>
          <a:p>
            <a:pPr marL="0" indent="0">
              <a:buNone/>
              <a:tabLst>
                <a:tab pos="2065338" algn="l"/>
              </a:tabLst>
            </a:pPr>
            <a:r>
              <a:rPr lang="it-IT" dirty="0" smtClean="0"/>
              <a:t>Ricevimento	su </a:t>
            </a:r>
            <a:r>
              <a:rPr lang="it-IT" b="1" dirty="0" smtClean="0"/>
              <a:t>appuntamento</a:t>
            </a:r>
            <a:endParaRPr lang="it-IT" dirty="0" smtClean="0"/>
          </a:p>
          <a:p>
            <a:pPr marL="0" indent="0">
              <a:buNone/>
              <a:tabLst>
                <a:tab pos="2065338" algn="l"/>
              </a:tabLst>
            </a:pPr>
            <a:r>
              <a:rPr lang="it-IT" dirty="0" smtClean="0"/>
              <a:t>Aula	</a:t>
            </a:r>
            <a:r>
              <a:rPr lang="it-IT" b="1" dirty="0" smtClean="0"/>
              <a:t>Ufficio</a:t>
            </a:r>
            <a:r>
              <a:rPr lang="it-IT" dirty="0" smtClean="0"/>
              <a:t> prof. Boscolo, C7 I piano</a:t>
            </a:r>
          </a:p>
          <a:p>
            <a:pPr marL="0" indent="0">
              <a:buNone/>
              <a:tabLst>
                <a:tab pos="2065338" algn="l"/>
              </a:tabLst>
            </a:pPr>
            <a:r>
              <a:rPr lang="it-IT" dirty="0" smtClean="0"/>
              <a:t>Materiale	</a:t>
            </a:r>
            <a:r>
              <a:rPr lang="it-IT" b="1" dirty="0" smtClean="0"/>
              <a:t>dispense</a:t>
            </a:r>
            <a:r>
              <a:rPr lang="it-IT" dirty="0" smtClean="0"/>
              <a:t> disponibili su </a:t>
            </a:r>
            <a:r>
              <a:rPr lang="it-IT" b="1" dirty="0" err="1" smtClean="0"/>
              <a:t>Moodle</a:t>
            </a:r>
            <a:endParaRPr lang="it-IT" b="1" dirty="0" smtClean="0"/>
          </a:p>
          <a:p>
            <a:endParaRPr lang="it-IT" b="1" dirty="0" smtClean="0"/>
          </a:p>
          <a:p>
            <a:endParaRPr lang="it-IT" dirty="0" smtClean="0"/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717676215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262</TotalTime>
  <Words>184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Sezione</vt:lpstr>
      <vt:lpstr>Impianti di abbattimento delle emissioni</vt:lpstr>
      <vt:lpstr>Ho visto cose che…</vt:lpstr>
      <vt:lpstr>Finalità del corso</vt:lpstr>
      <vt:lpstr>Programma</vt:lpstr>
      <vt:lpstr>Esercitazioni</vt:lpstr>
      <vt:lpstr>Per fare l’esame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Impianti di abbattimento delle emissioni</dc:title>
  <dc:creator>Marco Boscolo</dc:creator>
  <cp:lastModifiedBy>Marco Boscolo</cp:lastModifiedBy>
  <cp:revision>7</cp:revision>
  <dcterms:created xsi:type="dcterms:W3CDTF">2017-02-17T09:35:53Z</dcterms:created>
  <dcterms:modified xsi:type="dcterms:W3CDTF">2017-02-20T12:17:52Z</dcterms:modified>
</cp:coreProperties>
</file>