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04" autoAdjust="0"/>
    <p:restoredTop sz="97384" autoAdjust="0"/>
  </p:normalViewPr>
  <p:slideViewPr>
    <p:cSldViewPr>
      <p:cViewPr>
        <p:scale>
          <a:sx n="125" d="100"/>
          <a:sy n="125" d="100"/>
        </p:scale>
        <p:origin x="2388" y="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9" d="100"/>
          <a:sy n="109" d="100"/>
        </p:scale>
        <p:origin x="5232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2BC3027-D8AB-4260-868A-F8AD63A03E7C}" type="datetimeFigureOut">
              <a:rPr lang="it-IT"/>
              <a:pPr>
                <a:defRPr/>
              </a:pPr>
              <a:t>17/04/2023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832B30-20B2-48B4-820A-EB075E50FF5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A8CC28A-8B4F-4E42-9570-A00748F5597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CC28A-8B4F-4E42-9570-A00748F55976}" type="slidenum">
              <a:rPr lang="it-IT" altLang="it-IT" smtClean="0"/>
              <a:pPr/>
              <a:t>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293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7F382-3A29-4E62-B4EC-D01A2984FC1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56874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31910-C5F3-4E6F-9B84-2B97D6C2011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39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334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334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017EE-F924-44CF-AD7E-D9631C850A0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278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000D5-FB4F-4ED1-A5C9-6D47CE598A4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054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3CC0E-F2D0-4816-B87A-CB18D55E040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5024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56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C7F54-58CB-496D-A675-157A282B63C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784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8E850-214A-476E-BDB8-04673EA2E2A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392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54995-CC07-4D71-8A82-73116D0BD66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5614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422E3-C84B-4C4C-BD3E-C6159634150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8756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B2853-B6F2-462E-9B2A-86C9377465A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003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 smtClean="0"/>
              <a:t>Fare clic per modificare gli stili del testo dello schema</a:t>
            </a:r>
          </a:p>
          <a:p>
            <a:pPr lvl="1"/>
            <a:r>
              <a:rPr lang="it-IT" altLang="it-IT" dirty="0" smtClean="0"/>
              <a:t>Secondo livello</a:t>
            </a:r>
          </a:p>
          <a:p>
            <a:pPr lvl="2"/>
            <a:r>
              <a:rPr lang="it-IT" altLang="it-IT" dirty="0" smtClean="0"/>
              <a:t>Terzo livello</a:t>
            </a:r>
          </a:p>
          <a:p>
            <a:pPr lvl="3"/>
            <a:r>
              <a:rPr lang="it-IT" altLang="it-IT" dirty="0" smtClean="0"/>
              <a:t>Quarto livello</a:t>
            </a:r>
          </a:p>
          <a:p>
            <a:pPr lvl="4"/>
            <a:r>
              <a:rPr lang="it-IT" altLang="it-IT" dirty="0" smtClean="0"/>
              <a:t>Quinto livello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0960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it-IT">
              <a:cs typeface="+mn-cs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</a:lstStyle>
          <a:p>
            <a:fld id="{011B18AF-E744-4523-A494-3B444C7C349A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685800" y="6324600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i="1" dirty="0" err="1" smtClean="0">
                <a:cs typeface="+mn-cs"/>
              </a:rPr>
              <a:t>Impianti</a:t>
            </a:r>
            <a:r>
              <a:rPr lang="en-US" sz="1400" i="1" baseline="0" dirty="0" smtClean="0">
                <a:cs typeface="+mn-cs"/>
              </a:rPr>
              <a:t> </a:t>
            </a:r>
            <a:r>
              <a:rPr lang="en-US" sz="1400" i="1" baseline="0" dirty="0" err="1" smtClean="0">
                <a:cs typeface="+mn-cs"/>
              </a:rPr>
              <a:t>nelle</a:t>
            </a:r>
            <a:r>
              <a:rPr lang="en-US" sz="1400" i="1" baseline="0" dirty="0" smtClean="0">
                <a:cs typeface="+mn-cs"/>
              </a:rPr>
              <a:t> </a:t>
            </a:r>
            <a:r>
              <a:rPr lang="en-US" sz="1400" i="1" baseline="0" dirty="0" err="1" smtClean="0">
                <a:cs typeface="+mn-cs"/>
              </a:rPr>
              <a:t>strutture</a:t>
            </a:r>
            <a:r>
              <a:rPr lang="en-US" sz="1400" i="1" baseline="0" dirty="0" smtClean="0">
                <a:cs typeface="+mn-cs"/>
              </a:rPr>
              <a:t> </a:t>
            </a:r>
            <a:r>
              <a:rPr lang="en-US" sz="1400" i="1" baseline="0" dirty="0" err="1" smtClean="0">
                <a:cs typeface="+mn-cs"/>
              </a:rPr>
              <a:t>sanitarie</a:t>
            </a:r>
            <a:endParaRPr lang="it-IT" sz="1400" i="1" dirty="0">
              <a:cs typeface="+mn-cs"/>
            </a:endParaRPr>
          </a:p>
        </p:txBody>
      </p:sp>
      <p:pic>
        <p:nvPicPr>
          <p:cNvPr id="9" name="Immagine 8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47015"/>
            <a:ext cx="2878088" cy="4387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A1978DD-6F91-4C02-B510-E7B153FC9227}" type="slidenum">
              <a:rPr lang="it-IT" altLang="it-IT" sz="1400">
                <a:solidFill>
                  <a:schemeClr val="hlink"/>
                </a:solidFill>
                <a:latin typeface="Arial" panose="020B0604020202020204" pitchFamily="34" charset="0"/>
              </a:rPr>
              <a:pPr/>
              <a:t>1</a:t>
            </a:fld>
            <a:endParaRPr lang="it-IT" altLang="it-IT" sz="14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143250"/>
            <a:ext cx="5000625" cy="1143000"/>
          </a:xfrm>
          <a:solidFill>
            <a:schemeClr val="bg1">
              <a:alpha val="85097"/>
            </a:schemeClr>
          </a:solidFill>
        </p:spPr>
        <p:txBody>
          <a:bodyPr/>
          <a:lstStyle/>
          <a:p>
            <a:r>
              <a:rPr lang="it-IT" altLang="it-IT" dirty="0" smtClean="0">
                <a:solidFill>
                  <a:schemeClr val="tx1"/>
                </a:solidFill>
              </a:rPr>
              <a:t>Impianti ed apparecchiature per la </a:t>
            </a:r>
            <a:r>
              <a:rPr lang="it-IT" altLang="it-IT" dirty="0" err="1" smtClean="0">
                <a:solidFill>
                  <a:schemeClr val="tx1"/>
                </a:solidFill>
              </a:rPr>
              <a:t>climatizzzazione</a:t>
            </a:r>
            <a:endParaRPr lang="it-IT" altLang="it-IT" dirty="0" smtClean="0">
              <a:solidFill>
                <a:schemeClr val="tx1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1625" y="4500563"/>
            <a:ext cx="6400800" cy="571500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r>
              <a:rPr lang="it-IT" altLang="it-IT" sz="2400" smtClean="0"/>
              <a:t>Prof. Ing. Marco Boscolo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Batterie di scambio termico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10</a:t>
            </a:fld>
            <a:endParaRPr lang="it-IT" alt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5655" t="2254" r="20529" b="6233"/>
          <a:stretch/>
        </p:blipFill>
        <p:spPr>
          <a:xfrm>
            <a:off x="467544" y="1484784"/>
            <a:ext cx="3944348" cy="432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23540" r="19005"/>
          <a:stretch/>
        </p:blipFill>
        <p:spPr>
          <a:xfrm>
            <a:off x="4858200" y="1484784"/>
            <a:ext cx="3600000" cy="29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53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Separatore</a:t>
            </a:r>
            <a:r>
              <a:rPr lang="en-US" dirty="0" smtClean="0"/>
              <a:t> di </a:t>
            </a:r>
            <a:r>
              <a:rPr lang="en-US" dirty="0" err="1" smtClean="0"/>
              <a:t>gocce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11</a:t>
            </a:fld>
            <a:endParaRPr lang="it-IT" altLang="it-IT"/>
          </a:p>
        </p:txBody>
      </p:sp>
      <p:pic>
        <p:nvPicPr>
          <p:cNvPr id="4" name="Immagine 3" descr="Trattamento Aria separatori di gocce ad alette pannelli umidificant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360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28783" r="28545"/>
          <a:stretch/>
        </p:blipFill>
        <p:spPr>
          <a:xfrm>
            <a:off x="5004048" y="1924257"/>
            <a:ext cx="3600000" cy="352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28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Umidificatore</a:t>
            </a:r>
            <a:r>
              <a:rPr lang="en-US" dirty="0" smtClean="0"/>
              <a:t> </a:t>
            </a:r>
            <a:r>
              <a:rPr lang="en-US" dirty="0" err="1" smtClean="0"/>
              <a:t>adiabatico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12</a:t>
            </a:fld>
            <a:endParaRPr lang="it-IT" alt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37809" r="40022"/>
          <a:stretch/>
        </p:blipFill>
        <p:spPr>
          <a:xfrm>
            <a:off x="685800" y="1628800"/>
            <a:ext cx="1728193" cy="432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632096"/>
            <a:ext cx="57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05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Umidificazione</a:t>
            </a:r>
            <a:r>
              <a:rPr lang="en-US" dirty="0" smtClean="0"/>
              <a:t> a </a:t>
            </a:r>
            <a:r>
              <a:rPr lang="en-US" dirty="0" err="1" smtClean="0"/>
              <a:t>vapore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13</a:t>
            </a:fld>
            <a:endParaRPr lang="it-IT" alt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611900"/>
            <a:ext cx="5993239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62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Ventilatori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14</a:t>
            </a:fld>
            <a:endParaRPr lang="it-IT" altLang="it-IT"/>
          </a:p>
        </p:txBody>
      </p:sp>
      <p:pic>
        <p:nvPicPr>
          <p:cNvPr id="4" name="Immagine 3" descr="Centrali di trattamento aria per applicazioni speciali - Coibe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11606" r="52548" b="13622"/>
          <a:stretch/>
        </p:blipFill>
        <p:spPr bwMode="auto">
          <a:xfrm>
            <a:off x="539552" y="1556792"/>
            <a:ext cx="2690069" cy="36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556792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76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Recuperatore</a:t>
            </a:r>
            <a:r>
              <a:rPr lang="en-US" dirty="0" smtClean="0"/>
              <a:t> di </a:t>
            </a:r>
            <a:r>
              <a:rPr lang="en-US" dirty="0" err="1" smtClean="0"/>
              <a:t>calore</a:t>
            </a:r>
            <a:r>
              <a:rPr lang="en-US" dirty="0" smtClean="0"/>
              <a:t> a </a:t>
            </a:r>
            <a:r>
              <a:rPr lang="en-US" dirty="0" err="1" smtClean="0"/>
              <a:t>flusso</a:t>
            </a:r>
            <a:r>
              <a:rPr lang="en-US" dirty="0" smtClean="0"/>
              <a:t> </a:t>
            </a:r>
            <a:r>
              <a:rPr lang="en-US" dirty="0" err="1" smtClean="0"/>
              <a:t>incrociato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15</a:t>
            </a:fld>
            <a:endParaRPr lang="it-IT" alt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8500" t="11256" r="15350" b="7475"/>
          <a:stretch/>
        </p:blipFill>
        <p:spPr>
          <a:xfrm>
            <a:off x="2051720" y="1611900"/>
            <a:ext cx="5274419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17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Ventilconvettore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16</a:t>
            </a:fld>
            <a:endParaRPr lang="it-IT" alt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4320000" cy="4320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139" y="1527488"/>
            <a:ext cx="471926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69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Ipocausto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17</a:t>
            </a:fld>
            <a:endParaRPr lang="it-IT" alt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556792"/>
            <a:ext cx="6048672" cy="42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8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Ipocausto</a:t>
            </a:r>
            <a:r>
              <a:rPr lang="en-US" dirty="0" smtClean="0"/>
              <a:t> </a:t>
            </a:r>
            <a:r>
              <a:rPr lang="en-US" dirty="0" err="1" smtClean="0"/>
              <a:t>presso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villa </a:t>
            </a:r>
            <a:r>
              <a:rPr lang="en-US" dirty="0" err="1" smtClean="0"/>
              <a:t>romana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18</a:t>
            </a:fld>
            <a:endParaRPr lang="it-IT" alt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12776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0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Riscaldamento</a:t>
            </a:r>
            <a:r>
              <a:rPr lang="en-US" dirty="0" smtClean="0"/>
              <a:t> a </a:t>
            </a:r>
            <a:r>
              <a:rPr lang="en-US" dirty="0" err="1" smtClean="0"/>
              <a:t>pavimento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19</a:t>
            </a:fld>
            <a:endParaRPr lang="it-IT" alt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4444465" cy="43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Riscaldamento e raffrescamento a pavimento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24" y="1481756"/>
            <a:ext cx="5400000" cy="3144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5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Climatizzazione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azioni </a:t>
            </a:r>
            <a:r>
              <a:rPr lang="it-IT" dirty="0"/>
              <a:t>finalizzate a conseguire e mantenere entro uno </a:t>
            </a:r>
            <a:r>
              <a:rPr lang="it-IT" b="1" i="1" dirty="0"/>
              <a:t>spazio confinato</a:t>
            </a:r>
            <a:r>
              <a:rPr lang="it-IT" dirty="0"/>
              <a:t> condizioni di clima diverse da quelle che vi si produrrebbero naturalmente </a:t>
            </a:r>
            <a:r>
              <a:rPr lang="it-IT" dirty="0" smtClean="0"/>
              <a:t>finalizzate al </a:t>
            </a:r>
            <a:r>
              <a:rPr lang="it-IT" b="1" i="1" dirty="0"/>
              <a:t>benessere termico </a:t>
            </a:r>
            <a:r>
              <a:rPr lang="it-IT" dirty="0"/>
              <a:t>degli </a:t>
            </a:r>
            <a:r>
              <a:rPr lang="it-IT" dirty="0" smtClean="0"/>
              <a:t>occupanti</a:t>
            </a:r>
          </a:p>
          <a:p>
            <a:r>
              <a:rPr lang="it-IT" dirty="0" smtClean="0"/>
              <a:t>Il </a:t>
            </a:r>
            <a:r>
              <a:rPr lang="it-IT" b="1" i="1" dirty="0"/>
              <a:t>benessere termico </a:t>
            </a:r>
            <a:r>
              <a:rPr lang="it-IT" b="1" i="1" dirty="0" smtClean="0"/>
              <a:t>è </a:t>
            </a:r>
            <a:r>
              <a:rPr lang="it-IT" dirty="0" smtClean="0"/>
              <a:t>soggettivo, e dipende dall</a:t>
            </a:r>
            <a:r>
              <a:rPr lang="it-IT" b="1" i="1" dirty="0" smtClean="0"/>
              <a:t>’attività </a:t>
            </a:r>
            <a:r>
              <a:rPr lang="it-IT" b="1" i="1" dirty="0"/>
              <a:t>metabolica </a:t>
            </a:r>
            <a:r>
              <a:rPr lang="it-IT" dirty="0"/>
              <a:t>e </a:t>
            </a:r>
            <a:r>
              <a:rPr lang="it-IT" dirty="0" smtClean="0"/>
              <a:t>dal </a:t>
            </a:r>
            <a:r>
              <a:rPr lang="it-IT" b="1" i="1" dirty="0" smtClean="0"/>
              <a:t>tipo di vestiario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29885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Pannelli</a:t>
            </a:r>
            <a:r>
              <a:rPr lang="en-US" dirty="0" smtClean="0"/>
              <a:t> </a:t>
            </a:r>
            <a:r>
              <a:rPr lang="en-US" dirty="0" err="1" smtClean="0"/>
              <a:t>radianti</a:t>
            </a:r>
            <a:r>
              <a:rPr lang="en-US" dirty="0" smtClean="0"/>
              <a:t> a </a:t>
            </a:r>
            <a:r>
              <a:rPr lang="en-US" dirty="0" err="1" smtClean="0"/>
              <a:t>soffitto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20</a:t>
            </a:fld>
            <a:endParaRPr lang="it-IT" alt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200" y="1323980"/>
            <a:ext cx="7200000" cy="400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92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Diffusori</a:t>
            </a:r>
            <a:r>
              <a:rPr lang="en-US" dirty="0" smtClean="0"/>
              <a:t> </a:t>
            </a:r>
            <a:r>
              <a:rPr lang="en-US" dirty="0" err="1" smtClean="0"/>
              <a:t>d’aria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21</a:t>
            </a:fld>
            <a:endParaRPr lang="it-IT" alt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28800"/>
            <a:ext cx="9000000" cy="365368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39552" y="515719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coni </a:t>
            </a:r>
            <a:r>
              <a:rPr lang="en-US" dirty="0" err="1" smtClean="0"/>
              <a:t>regolabili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599392" y="515719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Elicoidali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487459" y="515719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 </a:t>
            </a:r>
            <a:r>
              <a:rPr lang="en-US" dirty="0" err="1" smtClean="0"/>
              <a:t>induzione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2526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Termosifoni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22</a:t>
            </a:fld>
            <a:endParaRPr lang="it-IT" alt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3001" r="9990" b="3412"/>
          <a:stretch/>
        </p:blipFill>
        <p:spPr>
          <a:xfrm>
            <a:off x="1115616" y="1412776"/>
            <a:ext cx="7200000" cy="347586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115616" y="5013176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</a:t>
            </a:r>
            <a:r>
              <a:rPr lang="en-US" dirty="0" err="1" smtClean="0"/>
              <a:t>alluminio</a:t>
            </a:r>
            <a:r>
              <a:rPr lang="en-US" dirty="0" smtClean="0"/>
              <a:t> </a:t>
            </a:r>
            <a:r>
              <a:rPr lang="en-US" dirty="0" err="1" smtClean="0"/>
              <a:t>pressofuso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707904" y="501317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</a:t>
            </a:r>
            <a:r>
              <a:rPr lang="en-US" dirty="0" err="1" smtClean="0"/>
              <a:t>ghisa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225952" y="501317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tubolari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5709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climatizzazione</a:t>
            </a:r>
            <a:r>
              <a:rPr lang="en-US" dirty="0" smtClean="0"/>
              <a:t> </a:t>
            </a:r>
            <a:r>
              <a:rPr lang="en-US" dirty="0" err="1" smtClean="0"/>
              <a:t>implica</a:t>
            </a:r>
            <a:r>
              <a:rPr lang="en-US" dirty="0" smtClean="0"/>
              <a:t>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controllo </a:t>
            </a:r>
            <a:r>
              <a:rPr lang="it-IT" dirty="0"/>
              <a:t>della </a:t>
            </a:r>
            <a:r>
              <a:rPr lang="it-IT" b="1" dirty="0"/>
              <a:t>temperatura</a:t>
            </a:r>
            <a:r>
              <a:rPr lang="it-IT" dirty="0"/>
              <a:t> e dell’</a:t>
            </a:r>
            <a:r>
              <a:rPr lang="it-IT" b="1" dirty="0"/>
              <a:t>umidità relativa</a:t>
            </a:r>
            <a:r>
              <a:rPr lang="it-IT" dirty="0"/>
              <a:t>;</a:t>
            </a:r>
          </a:p>
          <a:p>
            <a:pPr lvl="0"/>
            <a:r>
              <a:rPr lang="it-IT" dirty="0"/>
              <a:t>un’adeguata </a:t>
            </a:r>
            <a:r>
              <a:rPr lang="it-IT" b="1" dirty="0"/>
              <a:t>ventilazione</a:t>
            </a:r>
            <a:r>
              <a:rPr lang="it-IT" dirty="0"/>
              <a:t> degli ambienti finalizzata a contenere l’inquinamento </a:t>
            </a:r>
            <a:r>
              <a:rPr lang="it-IT" i="1" dirty="0"/>
              <a:t>indoor</a:t>
            </a:r>
            <a:r>
              <a:rPr lang="it-IT" dirty="0"/>
              <a:t> entro valori accettabili;</a:t>
            </a:r>
          </a:p>
          <a:p>
            <a:pPr lvl="0"/>
            <a:r>
              <a:rPr lang="it-IT" b="1" dirty="0"/>
              <a:t>assenza di rumorosità </a:t>
            </a:r>
            <a:r>
              <a:rPr lang="it-IT" dirty="0"/>
              <a:t>fastidiosa;</a:t>
            </a:r>
          </a:p>
          <a:p>
            <a:pPr lvl="0"/>
            <a:r>
              <a:rPr lang="it-IT" b="1" dirty="0"/>
              <a:t>assenza di correnti </a:t>
            </a:r>
            <a:r>
              <a:rPr lang="it-IT" dirty="0"/>
              <a:t>d’aria.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311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578768"/>
          </a:xfrm>
        </p:spPr>
        <p:txBody>
          <a:bodyPr/>
          <a:lstStyle/>
          <a:p>
            <a:r>
              <a:rPr lang="it-IT" dirty="0" smtClean="0"/>
              <a:t>Condizioni di progetto per </a:t>
            </a:r>
            <a:r>
              <a:rPr lang="it-IT" dirty="0"/>
              <a:t>gli ospedali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4</a:t>
            </a:fld>
            <a:endParaRPr lang="it-IT" alt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/>
          <a:srcRect l="27128" t="-5713" r="27095" b="20022"/>
          <a:stretch/>
        </p:blipFill>
        <p:spPr>
          <a:xfrm>
            <a:off x="972000" y="1503380"/>
            <a:ext cx="7200000" cy="1333333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899592" y="2864238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Valida in tutti i locali </a:t>
            </a:r>
            <a:r>
              <a:rPr lang="it-IT" b="1" dirty="0" smtClean="0"/>
              <a:t>ad eccezione </a:t>
            </a:r>
            <a:r>
              <a:rPr lang="it-IT" b="1" dirty="0"/>
              <a:t>di ambienti speciali </a:t>
            </a:r>
            <a:r>
              <a:rPr lang="it-IT" dirty="0"/>
              <a:t>(</a:t>
            </a:r>
            <a:r>
              <a:rPr lang="it-IT" dirty="0" smtClean="0"/>
              <a:t>sale </a:t>
            </a:r>
            <a:r>
              <a:rPr lang="it-IT" dirty="0"/>
              <a:t>operatorie e locali annessi, sale ecografiche e radiografiche, deposito salme, isolamento, in cui valgono prescrizioni di tipo </a:t>
            </a:r>
            <a:r>
              <a:rPr lang="it-IT" dirty="0" smtClean="0"/>
              <a:t>specifico)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043608" y="450912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Ventilazione</a:t>
            </a:r>
            <a:r>
              <a:rPr lang="en-US" dirty="0" smtClean="0"/>
              <a:t>: </a:t>
            </a:r>
            <a:r>
              <a:rPr lang="en-US" dirty="0" err="1" smtClean="0"/>
              <a:t>rapportata</a:t>
            </a:r>
            <a:r>
              <a:rPr lang="en-US" dirty="0" smtClean="0"/>
              <a:t> al </a:t>
            </a:r>
            <a:r>
              <a:rPr lang="en-US" dirty="0" err="1" smtClean="0"/>
              <a:t>numero</a:t>
            </a:r>
            <a:r>
              <a:rPr lang="en-US" dirty="0" smtClean="0"/>
              <a:t> di </a:t>
            </a:r>
            <a:r>
              <a:rPr lang="en-US" dirty="0" err="1" smtClean="0"/>
              <a:t>occupanti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r>
              <a:rPr lang="en-US" dirty="0" smtClean="0"/>
              <a:t>. (In </a:t>
            </a:r>
            <a:r>
              <a:rPr lang="en-US" dirty="0" err="1" smtClean="0"/>
              <a:t>genere</a:t>
            </a:r>
            <a:r>
              <a:rPr lang="en-US" dirty="0" smtClean="0"/>
              <a:t> 6 l/s per persona)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363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controllo </a:t>
            </a:r>
            <a:r>
              <a:rPr lang="it-IT" dirty="0"/>
              <a:t>dei parametri termo igrometrici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b="1" dirty="0" smtClean="0"/>
              <a:t>riscaldamento</a:t>
            </a:r>
            <a:r>
              <a:rPr lang="it-IT" dirty="0" smtClean="0"/>
              <a:t> </a:t>
            </a:r>
            <a:r>
              <a:rPr lang="it-IT" dirty="0"/>
              <a:t>degli ambienti;</a:t>
            </a:r>
          </a:p>
          <a:p>
            <a:pPr lvl="0"/>
            <a:r>
              <a:rPr lang="it-IT" b="1" dirty="0"/>
              <a:t>raffrescamento</a:t>
            </a:r>
            <a:r>
              <a:rPr lang="it-IT" dirty="0"/>
              <a:t> degli ambienti;</a:t>
            </a:r>
          </a:p>
          <a:p>
            <a:pPr lvl="0"/>
            <a:r>
              <a:rPr lang="it-IT" b="1" dirty="0"/>
              <a:t>umidificazione</a:t>
            </a:r>
            <a:r>
              <a:rPr lang="it-IT" dirty="0"/>
              <a:t> dell’aria;</a:t>
            </a:r>
          </a:p>
          <a:p>
            <a:pPr lvl="0"/>
            <a:r>
              <a:rPr lang="it-IT" b="1" dirty="0"/>
              <a:t>deumidificazione</a:t>
            </a:r>
            <a:r>
              <a:rPr lang="it-IT" dirty="0"/>
              <a:t> dell’aria</a:t>
            </a:r>
          </a:p>
          <a:p>
            <a:pPr lvl="0"/>
            <a:r>
              <a:rPr lang="it-IT" b="1" dirty="0"/>
              <a:t>filtrazione</a:t>
            </a:r>
            <a:r>
              <a:rPr lang="it-IT" dirty="0"/>
              <a:t> dell’aria</a:t>
            </a:r>
          </a:p>
          <a:p>
            <a:pPr lvl="0"/>
            <a:r>
              <a:rPr lang="it-IT" dirty="0"/>
              <a:t>prelievo ed </a:t>
            </a:r>
            <a:r>
              <a:rPr lang="it-IT" b="1" dirty="0"/>
              <a:t>immissione di aria di rinnovo</a:t>
            </a:r>
          </a:p>
          <a:p>
            <a:pPr lvl="0"/>
            <a:r>
              <a:rPr lang="it-IT" dirty="0"/>
              <a:t>prelievo ed </a:t>
            </a:r>
            <a:r>
              <a:rPr lang="it-IT" b="1" dirty="0"/>
              <a:t>espulsione dell’aria viziata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48399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Unità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rattamento</a:t>
            </a:r>
            <a:r>
              <a:rPr lang="en-US" dirty="0" smtClean="0"/>
              <a:t> Aria (UTA)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6</a:t>
            </a:fld>
            <a:endParaRPr lang="it-IT" altLang="it-IT"/>
          </a:p>
        </p:txBody>
      </p:sp>
      <p:pic>
        <p:nvPicPr>
          <p:cNvPr id="6" name="Immagine 5" descr="Regolazione delle macchine di trattamento dell'aria | Caleffi Idraulica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t="10406" r="1063" b="16491"/>
          <a:stretch/>
        </p:blipFill>
        <p:spPr bwMode="auto">
          <a:xfrm>
            <a:off x="108504" y="1598325"/>
            <a:ext cx="9000000" cy="4422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4150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Home - Forniture impianti di condizionamento | Sidan | Sidan Srl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CEBE7"/>
              </a:clrFrom>
              <a:clrTo>
                <a:srgbClr val="ECEB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5" r="19609"/>
          <a:stretch/>
        </p:blipFill>
        <p:spPr bwMode="auto">
          <a:xfrm>
            <a:off x="72000" y="404664"/>
            <a:ext cx="9000000" cy="6298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9992" y="762000"/>
            <a:ext cx="3958208" cy="533400"/>
          </a:xfrm>
        </p:spPr>
        <p:txBody>
          <a:bodyPr/>
          <a:lstStyle/>
          <a:p>
            <a:r>
              <a:rPr lang="en-US" b="1" dirty="0" err="1" smtClean="0"/>
              <a:t>Involucro</a:t>
            </a:r>
            <a:endParaRPr lang="it-IT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6632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Serrande</a:t>
            </a:r>
            <a:r>
              <a:rPr lang="en-US" dirty="0" smtClean="0"/>
              <a:t> ad </a:t>
            </a:r>
            <a:r>
              <a:rPr lang="en-US" dirty="0" err="1" smtClean="0"/>
              <a:t>alette</a:t>
            </a:r>
            <a:r>
              <a:rPr lang="en-US" dirty="0" smtClean="0"/>
              <a:t> </a:t>
            </a:r>
            <a:r>
              <a:rPr lang="en-US" dirty="0" err="1" smtClean="0"/>
              <a:t>contraposte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8</a:t>
            </a:fld>
            <a:endParaRPr lang="it-IT" altLang="it-IT"/>
          </a:p>
        </p:txBody>
      </p:sp>
      <p:pic>
        <p:nvPicPr>
          <p:cNvPr id="4" name="Immagine 3" descr="SRC-50 Serrande di regolazione passo 50 mm - Cierre Clim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24" y="1616464"/>
            <a:ext cx="6914789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441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81872" y="342914"/>
            <a:ext cx="3886200" cy="533400"/>
          </a:xfrm>
        </p:spPr>
        <p:txBody>
          <a:bodyPr/>
          <a:lstStyle/>
          <a:p>
            <a:r>
              <a:rPr lang="en-US" b="1" dirty="0" err="1" smtClean="0"/>
              <a:t>Filtri</a:t>
            </a:r>
            <a:endParaRPr lang="it-IT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9</a:t>
            </a:fld>
            <a:endParaRPr lang="it-IT" altLang="it-IT" dirty="0"/>
          </a:p>
        </p:txBody>
      </p:sp>
      <p:pic>
        <p:nvPicPr>
          <p:cNvPr id="4" name="Immagine 3" descr="SET PANNELLI FILTRI POSTERIORI ORTHOMINI (1 PEZZO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2" t="6001" r="9989" b="3990"/>
          <a:stretch/>
        </p:blipFill>
        <p:spPr bwMode="auto">
          <a:xfrm>
            <a:off x="251520" y="1196752"/>
            <a:ext cx="2496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Filtro tasche morbide F9 mm.490x592x535 - Filtro a tasche sintetiche con  prefiltro ad alt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19" y="2276872"/>
            <a:ext cx="3171317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Filtri HEPA EPA assoluti per trattamento ari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8" t="11379" r="14336" b="12670"/>
          <a:stretch/>
        </p:blipFill>
        <p:spPr bwMode="auto">
          <a:xfrm>
            <a:off x="6252462" y="2132856"/>
            <a:ext cx="2732946" cy="28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79512" y="499766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Filtri a </a:t>
            </a:r>
            <a:r>
              <a:rPr lang="it-IT" dirty="0" smtClean="0"/>
              <a:t>pannello</a:t>
            </a:r>
          </a:p>
          <a:p>
            <a:r>
              <a:rPr lang="en-US" dirty="0" smtClean="0"/>
              <a:t>Eff: &lt;50%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455875" y="1227386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Filtri a </a:t>
            </a:r>
            <a:r>
              <a:rPr lang="it-IT" dirty="0" smtClean="0"/>
              <a:t>tasche</a:t>
            </a:r>
          </a:p>
          <a:p>
            <a:r>
              <a:rPr lang="en-US" dirty="0" smtClean="0"/>
              <a:t>Eff: &lt;95%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067944" y="4911715"/>
            <a:ext cx="471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Filtri </a:t>
            </a:r>
            <a:r>
              <a:rPr lang="it-IT" dirty="0" smtClean="0"/>
              <a:t>assoluti</a:t>
            </a:r>
          </a:p>
          <a:p>
            <a:pPr algn="r"/>
            <a:r>
              <a:rPr lang="it-IT" dirty="0"/>
              <a:t>High </a:t>
            </a:r>
            <a:r>
              <a:rPr lang="it-IT" dirty="0" err="1"/>
              <a:t>Efficiency</a:t>
            </a:r>
            <a:r>
              <a:rPr lang="it-IT" dirty="0"/>
              <a:t> </a:t>
            </a:r>
            <a:r>
              <a:rPr lang="it-IT" dirty="0" err="1"/>
              <a:t>Particulate</a:t>
            </a:r>
            <a:r>
              <a:rPr lang="it-IT" dirty="0"/>
              <a:t> Air-</a:t>
            </a:r>
            <a:r>
              <a:rPr lang="it-IT" dirty="0" err="1"/>
              <a:t>filter</a:t>
            </a:r>
            <a:endParaRPr lang="it-IT" dirty="0" smtClean="0"/>
          </a:p>
          <a:p>
            <a:pPr algn="r"/>
            <a:r>
              <a:rPr lang="en-US" dirty="0" smtClean="0"/>
              <a:t>Eff: &lt;99,999%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6851355"/>
      </p:ext>
    </p:extLst>
  </p:cSld>
  <p:clrMapOvr>
    <a:masterClrMapping/>
  </p:clrMapOvr>
</p:sld>
</file>

<file path=ppt/theme/theme1.xml><?xml version="1.0" encoding="utf-8"?>
<a:theme xmlns:a="http://schemas.openxmlformats.org/drawingml/2006/main" name="Lezione universitaria">
  <a:themeElements>
    <a:clrScheme name="Lezione universitar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zione universitaria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zione universitar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universitari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Office\Modelli\Presentazioni\Lezione universitaria.pot</Template>
  <TotalTime>5632</TotalTime>
  <Words>292</Words>
  <Application>Microsoft Office PowerPoint</Application>
  <PresentationFormat>Presentazione su schermo (4:3)</PresentationFormat>
  <Paragraphs>74</Paragraphs>
  <Slides>22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Arial</vt:lpstr>
      <vt:lpstr>Arial Narrow</vt:lpstr>
      <vt:lpstr>Times New Roman</vt:lpstr>
      <vt:lpstr>Lezione universitaria</vt:lpstr>
      <vt:lpstr>Impianti ed apparecchiature per la climatizzzazione</vt:lpstr>
      <vt:lpstr>Climatizzazione</vt:lpstr>
      <vt:lpstr>La climatizzazione implica:</vt:lpstr>
      <vt:lpstr>Condizioni di progetto per gli ospedali</vt:lpstr>
      <vt:lpstr>controllo dei parametri termo igrometrici</vt:lpstr>
      <vt:lpstr>Unità Trattamento Aria (UTA)</vt:lpstr>
      <vt:lpstr>Involucro</vt:lpstr>
      <vt:lpstr>Serrande ad alette contraposte</vt:lpstr>
      <vt:lpstr>Filtri</vt:lpstr>
      <vt:lpstr>Batterie di scambio termico</vt:lpstr>
      <vt:lpstr>Separatore di gocce</vt:lpstr>
      <vt:lpstr>Umidificatore adiabatico</vt:lpstr>
      <vt:lpstr>Umidificazione a vapore</vt:lpstr>
      <vt:lpstr>Ventilatori</vt:lpstr>
      <vt:lpstr>Recuperatore di calore a flusso incrociato</vt:lpstr>
      <vt:lpstr>Ventilconvettore</vt:lpstr>
      <vt:lpstr>Ipocausto</vt:lpstr>
      <vt:lpstr>Ipocausto presso una villa romana</vt:lpstr>
      <vt:lpstr>Riscaldamento a pavimento</vt:lpstr>
      <vt:lpstr>Pannelli radianti a soffitto</vt:lpstr>
      <vt:lpstr>Diffusori d’aria</vt:lpstr>
      <vt:lpstr>Termosifoni</vt:lpstr>
    </vt:vector>
  </TitlesOfParts>
  <Company>Univ. Trieste - Dip. Energetica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Inquinamento da rumore</dc:title>
  <dc:creator>Marco Boscolo</dc:creator>
  <cp:lastModifiedBy>Marco Boscolo</cp:lastModifiedBy>
  <cp:revision>595</cp:revision>
  <cp:lastPrinted>1999-03-15T13:20:17Z</cp:lastPrinted>
  <dcterms:created xsi:type="dcterms:W3CDTF">1999-03-03T14:00:02Z</dcterms:created>
  <dcterms:modified xsi:type="dcterms:W3CDTF">2023-04-17T10:41:15Z</dcterms:modified>
</cp:coreProperties>
</file>