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77" r:id="rId3"/>
    <p:sldId id="278" r:id="rId4"/>
    <p:sldId id="285" r:id="rId5"/>
    <p:sldId id="286" r:id="rId6"/>
    <p:sldId id="287" r:id="rId7"/>
    <p:sldId id="310" r:id="rId8"/>
    <p:sldId id="282" r:id="rId9"/>
    <p:sldId id="327" r:id="rId10"/>
    <p:sldId id="328" r:id="rId11"/>
    <p:sldId id="332" r:id="rId12"/>
    <p:sldId id="325" r:id="rId13"/>
    <p:sldId id="326" r:id="rId14"/>
    <p:sldId id="329" r:id="rId15"/>
    <p:sldId id="330" r:id="rId16"/>
    <p:sldId id="331" r:id="rId17"/>
    <p:sldId id="283" r:id="rId18"/>
    <p:sldId id="284" r:id="rId19"/>
    <p:sldId id="333" r:id="rId20"/>
    <p:sldId id="322" r:id="rId21"/>
    <p:sldId id="288" r:id="rId22"/>
    <p:sldId id="323" r:id="rId23"/>
    <p:sldId id="289" r:id="rId24"/>
    <p:sldId id="290" r:id="rId25"/>
    <p:sldId id="291" r:id="rId26"/>
    <p:sldId id="292" r:id="rId27"/>
    <p:sldId id="293" r:id="rId28"/>
    <p:sldId id="302" r:id="rId29"/>
    <p:sldId id="303" r:id="rId30"/>
    <p:sldId id="304" r:id="rId31"/>
    <p:sldId id="305" r:id="rId32"/>
    <p:sldId id="306" r:id="rId33"/>
    <p:sldId id="307" r:id="rId34"/>
    <p:sldId id="335" r:id="rId35"/>
    <p:sldId id="308" r:id="rId36"/>
    <p:sldId id="309"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78" d="100"/>
          <a:sy n="78" d="100"/>
        </p:scale>
        <p:origin x="50"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5.5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1 508,'1'-2,"0"0,1 0,-1 0,1-1,0 2,-1-1,1 0,0 0,0 0,0 1,1-1,-1 1,0 0,0-1,1 1,-1 0,1 1,1-2,1 0,183-71,-74 34,-67 27,0 1,1 2,1 2,8 2,108-17,128-51,-284 71,11-2,0 0,-1-1,1 0,-1-2,0-1,-1 0,0-1,0-1,14-11,-22 13,0 0,0 1,1 0,0 0,0 1,0 1,1 0,-1 0,1 2,1-1,-1 1,0 1,1 0,-1 1,1 0,3 1,0-1,-1 0,1-2,0 1,14-6,67-30,-74 28,-12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7.9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1 272,'23'-1,"1"-2,0-1,-1 0,19-7,22-4,376-82,-345 85,1 4,91 5,-121-1,0-2,-1-4,0-2,25-10,-21 6,93-14,-139 25,1 1,-1 2,1 0,0 2,0 1,-1 0,1 2,0 1,4 1,22 16,-38-16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4.7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0 198,'54'-25,"-4"4,65-23,-45 2,14-3,-39 29,-33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6.6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1 191,'28'-13,"40"-18,69-33,-105 50,0 1,1 2,0 1,1 2,0 1,1 2,4 0,-10 1,-18-1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B6E93-880F-4B4C-912E-874AD549A4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EB0214-058B-4BC1-9A2D-85CDA2078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34284B-55DA-4D18-AE26-32F5A2D6436A}"/>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5" name="Segnaposto piè di pagina 4">
            <a:extLst>
              <a:ext uri="{FF2B5EF4-FFF2-40B4-BE49-F238E27FC236}">
                <a16:creationId xmlns:a16="http://schemas.microsoft.com/office/drawing/2014/main" id="{D8092754-13F5-4D8B-B524-CA70F5924E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4C7551-A778-4FD1-BE55-873680F39E2C}"/>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38803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B2230-642F-40A8-B4F3-7A18B7033B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745FF2-6986-406F-8BF7-D49A559B7E7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40EBFF-7C83-4A52-9DD7-D69DB105645C}"/>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5" name="Segnaposto piè di pagina 4">
            <a:extLst>
              <a:ext uri="{FF2B5EF4-FFF2-40B4-BE49-F238E27FC236}">
                <a16:creationId xmlns:a16="http://schemas.microsoft.com/office/drawing/2014/main" id="{DCA762BD-8753-4961-80B4-2213B29DD5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742FCC-79E5-407F-B684-040DC9F60B66}"/>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88293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3C8E5FA-F77B-4030-9973-0A27BF2981E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7E9FC9-55EC-4DB0-A412-F536398A7BB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414CC3-434D-4908-8A03-7AC61B1A0B7B}"/>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5" name="Segnaposto piè di pagina 4">
            <a:extLst>
              <a:ext uri="{FF2B5EF4-FFF2-40B4-BE49-F238E27FC236}">
                <a16:creationId xmlns:a16="http://schemas.microsoft.com/office/drawing/2014/main" id="{B2AAE22F-1EED-47EA-88C7-13F08B676D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A5992E-8CCB-4B31-9CC7-5385792B2980}"/>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57339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558085-FE23-40BD-8F4C-988CCB9560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EC56B9-CB2A-4603-9EF8-62D40BD51C8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FD461E-2AF4-4484-9378-30E143883609}"/>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5" name="Segnaposto piè di pagina 4">
            <a:extLst>
              <a:ext uri="{FF2B5EF4-FFF2-40B4-BE49-F238E27FC236}">
                <a16:creationId xmlns:a16="http://schemas.microsoft.com/office/drawing/2014/main" id="{9DA30607-9C85-4D6F-9053-4A1FDA62C7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1701E4-3E4C-46C6-A724-6B8B274EDAE3}"/>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9185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C2D06-1C8B-4986-897F-25D427BCC9B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72519CE-F73E-4252-8032-C0BE646CBD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4401737-0140-4514-AD26-7ABE92CF5D9D}"/>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5" name="Segnaposto piè di pagina 4">
            <a:extLst>
              <a:ext uri="{FF2B5EF4-FFF2-40B4-BE49-F238E27FC236}">
                <a16:creationId xmlns:a16="http://schemas.microsoft.com/office/drawing/2014/main" id="{9BB8D85C-F98C-46CC-BB70-4238A4E2BB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9D1565-3DC1-4BA9-B8A8-C42DF8EF07C9}"/>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75005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73A5E-1677-4E44-86A9-484D59C72B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499EEA-21AB-4EF8-97F4-D36C45C2787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747949-A2F6-4CCC-B7D8-C7F45D5D594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E727D95-40AA-4066-9F84-C7DC19C8A121}"/>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6" name="Segnaposto piè di pagina 5">
            <a:extLst>
              <a:ext uri="{FF2B5EF4-FFF2-40B4-BE49-F238E27FC236}">
                <a16:creationId xmlns:a16="http://schemas.microsoft.com/office/drawing/2014/main" id="{F6691C8C-457A-4DDE-921A-0F709E205F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9C22FC-8BCD-4556-AA52-31EA0FB02015}"/>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325296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C2C90-5FB2-4B06-99C2-9F22F20F7B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DCF9E4B-5017-4E5F-A4AB-55F673AC0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7A79A7A-F4F0-4F42-A3AA-5D477805F27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A5DE751-07C6-4A50-AA9E-7E7FD938A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38D8A70-1B61-4AEF-AF17-40507FCBCEB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1AC6D27-C7E7-4BCF-A40D-984498899968}"/>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8" name="Segnaposto piè di pagina 7">
            <a:extLst>
              <a:ext uri="{FF2B5EF4-FFF2-40B4-BE49-F238E27FC236}">
                <a16:creationId xmlns:a16="http://schemas.microsoft.com/office/drawing/2014/main" id="{B51D6B9C-32DE-4A7A-9B4B-6E5016707DA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B455168-E640-42D0-A176-8C3CBAEB4F6F}"/>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2494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590CE-1071-48BD-A9BE-36E09B0F9B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A0980C3-DBA2-4D2E-B781-0B8EC0873AD0}"/>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4" name="Segnaposto piè di pagina 3">
            <a:extLst>
              <a:ext uri="{FF2B5EF4-FFF2-40B4-BE49-F238E27FC236}">
                <a16:creationId xmlns:a16="http://schemas.microsoft.com/office/drawing/2014/main" id="{41EF4563-AE5F-41D2-A6A1-D3BD1390CEA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D529747-CC54-4414-B228-E808164F9F3E}"/>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01932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0C3F6C-2EC2-488E-9CC8-10971BA99D75}"/>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3" name="Segnaposto piè di pagina 2">
            <a:extLst>
              <a:ext uri="{FF2B5EF4-FFF2-40B4-BE49-F238E27FC236}">
                <a16:creationId xmlns:a16="http://schemas.microsoft.com/office/drawing/2014/main" id="{0882F901-A365-4E90-B403-FFBBBF40504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6936ADE-DB40-4160-AA56-5E4EEC882D42}"/>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99727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9B9E6-7247-4A8C-9A1F-289B9EB80C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1BACAD-EF24-4106-9196-66DF5930F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690C4D-C0AF-4ABC-9CB7-8497FB33A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E2B3ECA-895C-4434-92A9-291AB8B0DEB2}"/>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6" name="Segnaposto piè di pagina 5">
            <a:extLst>
              <a:ext uri="{FF2B5EF4-FFF2-40B4-BE49-F238E27FC236}">
                <a16:creationId xmlns:a16="http://schemas.microsoft.com/office/drawing/2014/main" id="{3CFE80D2-4EE8-4262-A2E1-03C3D58A39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12E098-9A4E-4878-8492-465AD666EBFD}"/>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364147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C6D28-1ACB-4FAE-9096-CE595D9CA5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E4D64C0-5A70-410A-96FE-068BF1C73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3A63CAD-2718-4201-ACD1-B54F93BF8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E5AA864-DC31-4AB8-87B2-78A045CB87CB}"/>
              </a:ext>
            </a:extLst>
          </p:cNvPr>
          <p:cNvSpPr>
            <a:spLocks noGrp="1"/>
          </p:cNvSpPr>
          <p:nvPr>
            <p:ph type="dt" sz="half" idx="10"/>
          </p:nvPr>
        </p:nvSpPr>
        <p:spPr/>
        <p:txBody>
          <a:bodyPr/>
          <a:lstStyle/>
          <a:p>
            <a:fld id="{8B7299DE-844A-4F76-9978-19557397C48F}" type="datetimeFigureOut">
              <a:rPr lang="it-IT" smtClean="0"/>
              <a:t>07/03/2023</a:t>
            </a:fld>
            <a:endParaRPr lang="it-IT"/>
          </a:p>
        </p:txBody>
      </p:sp>
      <p:sp>
        <p:nvSpPr>
          <p:cNvPr id="6" name="Segnaposto piè di pagina 5">
            <a:extLst>
              <a:ext uri="{FF2B5EF4-FFF2-40B4-BE49-F238E27FC236}">
                <a16:creationId xmlns:a16="http://schemas.microsoft.com/office/drawing/2014/main" id="{93177282-5C84-4EA4-AE6D-3A9F0D363A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71AF7F-B28E-4D7B-B77B-F9F531147D71}"/>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5420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6D45957-6839-43FC-832F-2CAA5C684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8042FBD-F9D0-45DE-B8C0-8F04D11A0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F1D7D5-9818-4C3F-B578-AAB3A2777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299DE-844A-4F76-9978-19557397C48F}" type="datetimeFigureOut">
              <a:rPr lang="it-IT" smtClean="0"/>
              <a:t>07/03/2023</a:t>
            </a:fld>
            <a:endParaRPr lang="it-IT"/>
          </a:p>
        </p:txBody>
      </p:sp>
      <p:sp>
        <p:nvSpPr>
          <p:cNvPr id="5" name="Segnaposto piè di pagina 4">
            <a:extLst>
              <a:ext uri="{FF2B5EF4-FFF2-40B4-BE49-F238E27FC236}">
                <a16:creationId xmlns:a16="http://schemas.microsoft.com/office/drawing/2014/main" id="{4B46B92D-D5E4-471E-823E-AA7A8339D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C3E05C4-6FBE-4A4E-A6DD-CD7706864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071A-450B-4959-88E8-DBA7C61AAFA7}" type="slidenum">
              <a:rPr lang="it-IT" smtClean="0"/>
              <a:t>‹N›</a:t>
            </a:fld>
            <a:endParaRPr lang="it-IT"/>
          </a:p>
        </p:txBody>
      </p:sp>
    </p:spTree>
    <p:extLst>
      <p:ext uri="{BB962C8B-B14F-4D97-AF65-F5344CB8AC3E}">
        <p14:creationId xmlns:p14="http://schemas.microsoft.com/office/powerpoint/2010/main" val="7355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b.europa.eu/pub/pdf/other/monetarypolicy2004it.pdf"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ommission.europa.eu/strategy-and-policy/priorities-2019-2024_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image" Target="../media/image12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slide" Target="slide18.xml"/><Relationship Id="rId4" Type="http://schemas.openxmlformats.org/officeDocument/2006/relationships/image" Target="../media/image140.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ati.istat.it/"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rgs.mef.gov.it/_Documenti/VERSIONE-I/Attivit--i/Contabilit_e_finanza_pubblica/DEF/2022/Nota-Metodologica-2022.pdf" TargetMode="External"/><Relationship Id="rId4" Type="http://schemas.openxmlformats.org/officeDocument/2006/relationships/hyperlink" Target="https://www.rgs.mef.gov.it/_Documenti/VERSIONE-I/Attivit--i/Contabilit_e_finanza_pubblica/DPB/2023/DPB-2023-versione-aggiornata.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42A8C9C-C3E0-4055-B42E-F3076DFD7205}"/>
              </a:ext>
            </a:extLst>
          </p:cNvPr>
          <p:cNvSpPr>
            <a:spLocks noGrp="1"/>
          </p:cNvSpPr>
          <p:nvPr>
            <p:ph type="title"/>
          </p:nvPr>
        </p:nvSpPr>
        <p:spPr/>
        <p:txBody>
          <a:bodyPr/>
          <a:lstStyle/>
          <a:p>
            <a:r>
              <a:rPr lang="it-IT" dirty="0"/>
              <a:t>I modelli di Politica Economica</a:t>
            </a:r>
          </a:p>
        </p:txBody>
      </p:sp>
      <p:sp>
        <p:nvSpPr>
          <p:cNvPr id="5" name="Segnaposto testo 4">
            <a:extLst>
              <a:ext uri="{FF2B5EF4-FFF2-40B4-BE49-F238E27FC236}">
                <a16:creationId xmlns:a16="http://schemas.microsoft.com/office/drawing/2014/main" id="{0780119E-2463-4563-9766-2702505E5467}"/>
              </a:ext>
            </a:extLst>
          </p:cNvPr>
          <p:cNvSpPr>
            <a:spLocks noGrp="1"/>
          </p:cNvSpPr>
          <p:nvPr>
            <p:ph type="body" idx="1"/>
          </p:nvPr>
        </p:nvSpPr>
        <p:spPr/>
        <p:txBody>
          <a:bodyPr>
            <a:normAutofit fontScale="92500" lnSpcReduction="10000"/>
          </a:bodyPr>
          <a:lstStyle/>
          <a:p>
            <a:r>
              <a:rPr lang="it-IT" dirty="0"/>
              <a:t>Un approfondimento del modello positivo e normativo</a:t>
            </a:r>
          </a:p>
          <a:p>
            <a:endParaRPr lang="it-IT" dirty="0"/>
          </a:p>
          <a:p>
            <a:pPr>
              <a:lnSpc>
                <a:spcPct val="100000"/>
              </a:lnSpc>
              <a:spcBef>
                <a:spcPts val="0"/>
              </a:spcBef>
            </a:pPr>
            <a:r>
              <a:rPr lang="it-IT" sz="1800" dirty="0"/>
              <a:t>Riferimento Bibliografico </a:t>
            </a:r>
          </a:p>
          <a:p>
            <a:pPr>
              <a:lnSpc>
                <a:spcPct val="100000"/>
              </a:lnSpc>
              <a:spcBef>
                <a:spcPts val="0"/>
              </a:spcBef>
            </a:pPr>
            <a:r>
              <a:rPr lang="it-IT" sz="1800" dirty="0"/>
              <a:t>Capitolo 1 di Mulino M. (2016), Politica Economica. Strumenti, teorie e politiche nella crisi, Ed. </a:t>
            </a:r>
            <a:r>
              <a:rPr lang="it-IT" sz="1800" dirty="0" err="1"/>
              <a:t>Kluwer</a:t>
            </a:r>
            <a:r>
              <a:rPr lang="it-IT" sz="1800" dirty="0"/>
              <a:t> (disponibile in </a:t>
            </a:r>
            <a:r>
              <a:rPr lang="it-IT" sz="1800" dirty="0" err="1"/>
              <a:t>Moodle</a:t>
            </a:r>
            <a:r>
              <a:rPr lang="it-IT" sz="1800" dirty="0"/>
              <a:t>)</a:t>
            </a:r>
          </a:p>
        </p:txBody>
      </p:sp>
      <p:sp>
        <p:nvSpPr>
          <p:cNvPr id="2" name="Segnaposto numero diapositiva 1">
            <a:extLst>
              <a:ext uri="{FF2B5EF4-FFF2-40B4-BE49-F238E27FC236}">
                <a16:creationId xmlns:a16="http://schemas.microsoft.com/office/drawing/2014/main" id="{2AEBA81D-5C01-4CDE-9D81-23E4F58C89D9}"/>
              </a:ext>
            </a:extLst>
          </p:cNvPr>
          <p:cNvSpPr>
            <a:spLocks noGrp="1"/>
          </p:cNvSpPr>
          <p:nvPr>
            <p:ph type="sldNum" sz="quarter" idx="12"/>
          </p:nvPr>
        </p:nvSpPr>
        <p:spPr/>
        <p:txBody>
          <a:bodyPr/>
          <a:lstStyle/>
          <a:p>
            <a:fld id="{A9A6D829-A7BA-4E1C-A264-FFB1E4602FB5}" type="slidenum">
              <a:rPr lang="en-US" smtClean="0"/>
              <a:t>1</a:t>
            </a:fld>
            <a:endParaRPr lang="en-US"/>
          </a:p>
        </p:txBody>
      </p:sp>
    </p:spTree>
    <p:extLst>
      <p:ext uri="{BB962C8B-B14F-4D97-AF65-F5344CB8AC3E}">
        <p14:creationId xmlns:p14="http://schemas.microsoft.com/office/powerpoint/2010/main" val="123420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DFDEE-75E3-4CB4-8A3B-0502FC53EA5E}"/>
              </a:ext>
            </a:extLst>
          </p:cNvPr>
          <p:cNvSpPr>
            <a:spLocks noGrp="1"/>
          </p:cNvSpPr>
          <p:nvPr>
            <p:ph type="title"/>
          </p:nvPr>
        </p:nvSpPr>
        <p:spPr/>
        <p:txBody>
          <a:bodyPr/>
          <a:lstStyle/>
          <a:p>
            <a:r>
              <a:rPr lang="it-IT" dirty="0"/>
              <a:t>Esprimo ora nel modello normativo: Forma ridotta inversa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21EFEF8-F7BD-476F-8923-4D47AA291102}"/>
                  </a:ext>
                </a:extLst>
              </p:cNvPr>
              <p:cNvSpPr>
                <a:spLocks noGrp="1"/>
              </p:cNvSpPr>
              <p:nvPr>
                <p:ph idx="1"/>
              </p:nvPr>
            </p:nvSpPr>
            <p:spPr/>
            <p:txBody>
              <a:bodyPr/>
              <a:lstStyle/>
              <a:p>
                <a:r>
                  <a:rPr lang="it-IT" dirty="0"/>
                  <a:t>Definito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oMath>
                </a14:m>
                <a:r>
                  <a:rPr lang="it-IT" dirty="0"/>
                  <a:t> (ad es. un aumento del reddito dell’1%) devo capire come usare lo/gli strumenti di Politica Fiscale per ottenere quel risultato. Ora l’incognita (cioè la variabile endogena o dipendente) è ad es. la Spesa Pubblica:</a:t>
                </a:r>
              </a:p>
              <a:p>
                <a14:m>
                  <m:oMath xmlns:m="http://schemas.openxmlformats.org/officeDocument/2006/math">
                    <m:r>
                      <a:rPr lang="it-IT" b="0" i="1" smtClean="0">
                        <a:latin typeface="Cambria Math" panose="02040503050406030204" pitchFamily="18" charset="0"/>
                      </a:rPr>
                      <m:t>𝐺</m:t>
                    </m:r>
                    <m:r>
                      <a:rPr lang="it-IT" b="0"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oMath>
                </a14:m>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b="0" i="1" smtClean="0">
                        <a:latin typeface="Cambria Math" panose="02040503050406030204" pitchFamily="18" charset="0"/>
                      </a:rPr>
                      <m:t>𝑐𝑇</m:t>
                    </m:r>
                    <m:r>
                      <a:rPr lang="it-IT" b="0" i="1" smtClean="0">
                        <a:latin typeface="Cambria Math" panose="02040503050406030204" pitchFamily="18" charset="0"/>
                      </a:rPr>
                      <m:t>+</m:t>
                    </m:r>
                    <m:r>
                      <a:rPr lang="it-IT" i="1">
                        <a:latin typeface="Cambria Math" panose="02040503050406030204" pitchFamily="18" charset="0"/>
                      </a:rPr>
                      <m:t>𝑑𝑖</m:t>
                    </m:r>
                  </m:oMath>
                </a14:m>
                <a:endParaRPr lang="it-IT" dirty="0"/>
              </a:p>
              <a:p>
                <a:r>
                  <a:rPr lang="it-IT" dirty="0"/>
                  <a:t>In questo caso dovrei mantenere costanti le entrate fiscali (T=</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 </m:t>
                    </m:r>
                    <m:r>
                      <a:rPr lang="it-IT" b="0" i="1" smtClean="0">
                        <a:latin typeface="Cambria Math" panose="02040503050406030204" pitchFamily="18" charset="0"/>
                      </a:rPr>
                      <m:t>𝑐𝑜𝑠</m:t>
                    </m:r>
                    <m:r>
                      <a:rPr lang="it-IT" b="0" i="1" smtClean="0">
                        <a:latin typeface="Cambria Math" panose="02040503050406030204" pitchFamily="18" charset="0"/>
                      </a:rPr>
                      <m:t>ì </m:t>
                    </m:r>
                    <m:r>
                      <a:rPr lang="it-IT" b="0" i="1" smtClean="0">
                        <a:latin typeface="Cambria Math" panose="02040503050406030204" pitchFamily="18" charset="0"/>
                      </a:rPr>
                      <m:t>𝑐𝑜𝑚𝑒</m:t>
                    </m:r>
                    <m:r>
                      <a:rPr lang="it-IT" b="0" i="1" smtClean="0">
                        <a:latin typeface="Cambria Math" panose="02040503050406030204" pitchFamily="18" charset="0"/>
                      </a:rPr>
                      <m:t> </m:t>
                    </m:r>
                    <m:r>
                      <a:rPr lang="it-IT" b="0" i="1" smtClean="0">
                        <a:latin typeface="Cambria Math" panose="02040503050406030204" pitchFamily="18" charset="0"/>
                      </a:rPr>
                      <m:t>𝑖𝑙</m:t>
                    </m:r>
                    <m:r>
                      <a:rPr lang="it-IT" b="0" i="1" smtClean="0">
                        <a:latin typeface="Cambria Math" panose="02040503050406030204" pitchFamily="18" charset="0"/>
                      </a:rPr>
                      <m:t> </m:t>
                    </m:r>
                    <m:r>
                      <a:rPr lang="it-IT" b="0" i="1" smtClean="0">
                        <a:latin typeface="Cambria Math" panose="02040503050406030204" pitchFamily="18" charset="0"/>
                      </a:rPr>
                      <m:t>𝑡𝑎𝑠𝑠𝑜</m:t>
                    </m:r>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𝑑</m:t>
                        </m:r>
                      </m:e>
                      <m:sup>
                        <m:r>
                          <a:rPr lang="it-IT" b="0" i="1" smtClean="0">
                            <a:latin typeface="Cambria Math" panose="02040503050406030204" pitchFamily="18" charset="0"/>
                          </a:rPr>
                          <m:t>′</m:t>
                        </m:r>
                      </m:sup>
                    </m:sSup>
                    <m:r>
                      <a:rPr lang="it-IT" b="0" i="1" smtClean="0">
                        <a:latin typeface="Cambria Math" panose="02040503050406030204" pitchFamily="18" charset="0"/>
                      </a:rPr>
                      <m:t>𝑖𝑛𝑡𝑒𝑟𝑒𝑠𝑠𝑒</m:t>
                    </m:r>
                  </m:oMath>
                </a14:m>
                <a:r>
                  <a:rPr lang="it-IT" dirty="0"/>
                  <a:t>, i=</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𝑖</m:t>
                        </m:r>
                      </m:e>
                      <m:sub>
                        <m:r>
                          <a:rPr lang="it-IT" b="0" i="1" smtClean="0">
                            <a:latin typeface="Cambria Math" panose="02040503050406030204" pitchFamily="18" charset="0"/>
                          </a:rPr>
                          <m:t>0</m:t>
                        </m:r>
                      </m:sub>
                    </m:sSub>
                  </m:oMath>
                </a14:m>
                <a:endParaRPr lang="it-IT" dirty="0"/>
              </a:p>
            </p:txBody>
          </p:sp>
        </mc:Choice>
        <mc:Fallback xmlns="">
          <p:sp>
            <p:nvSpPr>
              <p:cNvPr id="3" name="Segnaposto contenuto 2">
                <a:extLst>
                  <a:ext uri="{FF2B5EF4-FFF2-40B4-BE49-F238E27FC236}">
                    <a16:creationId xmlns:a16="http://schemas.microsoft.com/office/drawing/2014/main" id="{121EFEF8-F7BD-476F-8923-4D47AA291102}"/>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F837840F-9F8A-42C3-AE48-3A8EDCC3223A}"/>
              </a:ext>
            </a:extLst>
          </p:cNvPr>
          <p:cNvSpPr>
            <a:spLocks noGrp="1"/>
          </p:cNvSpPr>
          <p:nvPr>
            <p:ph type="sldNum" sz="quarter" idx="12"/>
          </p:nvPr>
        </p:nvSpPr>
        <p:spPr/>
        <p:txBody>
          <a:bodyPr/>
          <a:lstStyle/>
          <a:p>
            <a:fld id="{A9A6D829-A7BA-4E1C-A264-FFB1E4602FB5}" type="slidenum">
              <a:rPr lang="en-US" smtClean="0"/>
              <a:t>10</a:t>
            </a:fld>
            <a:endParaRPr lang="en-US"/>
          </a:p>
        </p:txBody>
      </p:sp>
    </p:spTree>
    <p:extLst>
      <p:ext uri="{BB962C8B-B14F-4D97-AF65-F5344CB8AC3E}">
        <p14:creationId xmlns:p14="http://schemas.microsoft.com/office/powerpoint/2010/main" val="181035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8B297-6131-43DF-8EEF-63835A34B2FB}"/>
              </a:ext>
            </a:extLst>
          </p:cNvPr>
          <p:cNvSpPr>
            <a:spLocks noGrp="1"/>
          </p:cNvSpPr>
          <p:nvPr>
            <p:ph type="title"/>
          </p:nvPr>
        </p:nvSpPr>
        <p:spPr/>
        <p:txBody>
          <a:bodyPr/>
          <a:lstStyle/>
          <a:p>
            <a:r>
              <a:rPr lang="it-IT" dirty="0"/>
              <a:t>Esercizio</a:t>
            </a:r>
          </a:p>
        </p:txBody>
      </p:sp>
      <p:sp>
        <p:nvSpPr>
          <p:cNvPr id="3" name="Segnaposto contenuto 2">
            <a:extLst>
              <a:ext uri="{FF2B5EF4-FFF2-40B4-BE49-F238E27FC236}">
                <a16:creationId xmlns:a16="http://schemas.microsoft.com/office/drawing/2014/main" id="{DA8BEE32-CDBF-41A0-BBF9-33AEA124F71B}"/>
              </a:ext>
            </a:extLst>
          </p:cNvPr>
          <p:cNvSpPr>
            <a:spLocks noGrp="1"/>
          </p:cNvSpPr>
          <p:nvPr>
            <p:ph idx="1"/>
          </p:nvPr>
        </p:nvSpPr>
        <p:spPr/>
        <p:txBody>
          <a:bodyPr>
            <a:normAutofit fontScale="62500" lnSpcReduction="20000"/>
          </a:bodyPr>
          <a:lstStyle/>
          <a:p>
            <a:r>
              <a:rPr lang="it-IT" dirty="0"/>
              <a:t>Prendiamo in considerazione un sistema economico chiuso descritto dalle seguenti funzioni caratteristiche:</a:t>
            </a:r>
          </a:p>
          <a:p>
            <a:r>
              <a:rPr lang="it-IT" dirty="0"/>
              <a:t>C=400+0,4Yd</a:t>
            </a:r>
          </a:p>
          <a:p>
            <a:r>
              <a:rPr lang="it-IT" dirty="0"/>
              <a:t>G=400</a:t>
            </a:r>
          </a:p>
          <a:p>
            <a:r>
              <a:rPr lang="it-IT" dirty="0"/>
              <a:t>T=0,5Y</a:t>
            </a:r>
          </a:p>
          <a:p>
            <a:r>
              <a:rPr lang="it-IT" dirty="0"/>
              <a:t>I=400</a:t>
            </a:r>
          </a:p>
          <a:p>
            <a:r>
              <a:rPr lang="it-IT" dirty="0"/>
              <a:t>TR=270</a:t>
            </a:r>
          </a:p>
          <a:p>
            <a:r>
              <a:rPr lang="it-IT" u="sng" dirty="0"/>
              <a:t>Determinare:</a:t>
            </a:r>
          </a:p>
          <a:p>
            <a:r>
              <a:rPr lang="it-IT" dirty="0"/>
              <a:t>a) il reddito disponibile;</a:t>
            </a:r>
          </a:p>
          <a:p>
            <a:r>
              <a:rPr lang="it-IT" dirty="0"/>
              <a:t>b) la componente autonoma della domanda;</a:t>
            </a:r>
          </a:p>
          <a:p>
            <a:r>
              <a:rPr lang="it-IT" dirty="0"/>
              <a:t>c) il moltiplicatore;</a:t>
            </a:r>
          </a:p>
          <a:p>
            <a:r>
              <a:rPr lang="it-IT" dirty="0"/>
              <a:t>d) il livello del reddito in equilibrio;</a:t>
            </a:r>
          </a:p>
          <a:p>
            <a:r>
              <a:rPr lang="it-IT" dirty="0"/>
              <a:t>e) il risparmio privato;</a:t>
            </a:r>
          </a:p>
          <a:p>
            <a:r>
              <a:rPr lang="it-IT" dirty="0"/>
              <a:t>f) gli effetti sul moltiplicatore e sul reddito d’equilibrio indotti da un aumento dell’aliquota fiscale pari a 0,05.</a:t>
            </a:r>
          </a:p>
        </p:txBody>
      </p:sp>
    </p:spTree>
    <p:extLst>
      <p:ext uri="{BB962C8B-B14F-4D97-AF65-F5344CB8AC3E}">
        <p14:creationId xmlns:p14="http://schemas.microsoft.com/office/powerpoint/2010/main" val="62587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5C9C4-2E3F-4F8B-B8C1-C80119525CD7}"/>
              </a:ext>
            </a:extLst>
          </p:cNvPr>
          <p:cNvSpPr>
            <a:spLocks noGrp="1"/>
          </p:cNvSpPr>
          <p:nvPr>
            <p:ph type="title"/>
          </p:nvPr>
        </p:nvSpPr>
        <p:spPr/>
        <p:txBody>
          <a:bodyPr/>
          <a:lstStyle/>
          <a:p>
            <a:r>
              <a:rPr lang="it-IT" dirty="0"/>
              <a:t>Il modello IS-LM: </a:t>
            </a:r>
            <a:r>
              <a:rPr lang="it-IT" b="1" dirty="0"/>
              <a:t>Modello in forma strutturale</a:t>
            </a:r>
            <a:endParaRPr lang="it-IT" dirty="0"/>
          </a:p>
        </p:txBody>
      </p:sp>
      <p:pic>
        <p:nvPicPr>
          <p:cNvPr id="3" name="Picture 3">
            <a:extLst>
              <a:ext uri="{FF2B5EF4-FFF2-40B4-BE49-F238E27FC236}">
                <a16:creationId xmlns:a16="http://schemas.microsoft.com/office/drawing/2014/main" id="{4043A7B0-7140-4916-8F26-074B54978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38" y="2145156"/>
            <a:ext cx="42005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F26162A9-C94B-4616-8922-12FD1E04BC49}"/>
              </a:ext>
            </a:extLst>
          </p:cNvPr>
          <p:cNvSpPr txBox="1"/>
          <p:nvPr/>
        </p:nvSpPr>
        <p:spPr>
          <a:xfrm>
            <a:off x="6343904" y="1812544"/>
            <a:ext cx="5242560" cy="3416320"/>
          </a:xfrm>
          <a:prstGeom prst="rect">
            <a:avLst/>
          </a:prstGeom>
          <a:noFill/>
        </p:spPr>
        <p:txBody>
          <a:bodyPr wrap="square" rtlCol="0">
            <a:spAutoFit/>
          </a:bodyPr>
          <a:lstStyle/>
          <a:p>
            <a:r>
              <a:rPr lang="it-IT" sz="2400" dirty="0"/>
              <a:t>L’EQUILIBRIO NEI MERCATI MONETARI: </a:t>
            </a:r>
          </a:p>
          <a:p>
            <a:r>
              <a:rPr lang="it-IT" sz="2400" i="1" dirty="0"/>
              <a:t>k</a:t>
            </a:r>
            <a:r>
              <a:rPr lang="it-IT" sz="2400" dirty="0"/>
              <a:t> (parametro) misura la propensione a domandare moneta per gli scopi delle transizioni economiche; </a:t>
            </a:r>
          </a:p>
          <a:p>
            <a:r>
              <a:rPr lang="it-IT" sz="2400" i="1" dirty="0"/>
              <a:t>h</a:t>
            </a:r>
            <a:r>
              <a:rPr lang="it-IT" sz="2400" dirty="0"/>
              <a:t> (parametro) la propensione al risparmio;</a:t>
            </a:r>
          </a:p>
          <a:p>
            <a:r>
              <a:rPr lang="it-IT" sz="2400" dirty="0" err="1"/>
              <a:t>M</a:t>
            </a:r>
            <a:r>
              <a:rPr lang="it-IT" sz="2400" baseline="30000" dirty="0" err="1"/>
              <a:t>s</a:t>
            </a:r>
            <a:r>
              <a:rPr lang="it-IT" sz="2400" dirty="0"/>
              <a:t> è l’offerta di moneta</a:t>
            </a:r>
          </a:p>
          <a:p>
            <a:r>
              <a:rPr lang="it-IT" sz="2400" dirty="0"/>
              <a:t>M</a:t>
            </a:r>
            <a:r>
              <a:rPr lang="it-IT" sz="2400" baseline="30000" dirty="0"/>
              <a:t>d</a:t>
            </a:r>
            <a:r>
              <a:rPr lang="it-IT" sz="2400" dirty="0"/>
              <a:t> è la domanda di moneta</a:t>
            </a:r>
          </a:p>
          <a:p>
            <a:r>
              <a:rPr lang="it-IT" sz="2400" dirty="0"/>
              <a:t>P</a:t>
            </a:r>
            <a:r>
              <a:rPr lang="it-IT" sz="2400" baseline="-25000" dirty="0"/>
              <a:t>0</a:t>
            </a:r>
            <a:r>
              <a:rPr lang="it-IT" sz="2400" dirty="0"/>
              <a:t> è il livello dei prezzi dato</a:t>
            </a:r>
          </a:p>
        </p:txBody>
      </p:sp>
      <p:sp>
        <p:nvSpPr>
          <p:cNvPr id="5" name="CasellaDiTesto 4">
            <a:extLst>
              <a:ext uri="{FF2B5EF4-FFF2-40B4-BE49-F238E27FC236}">
                <a16:creationId xmlns:a16="http://schemas.microsoft.com/office/drawing/2014/main" id="{26E5A324-53DC-4C1E-BBE7-67510C624140}"/>
              </a:ext>
            </a:extLst>
          </p:cNvPr>
          <p:cNvSpPr txBox="1"/>
          <p:nvPr/>
        </p:nvSpPr>
        <p:spPr>
          <a:xfrm>
            <a:off x="910336" y="5632704"/>
            <a:ext cx="9615424" cy="646331"/>
          </a:xfrm>
          <a:prstGeom prst="rect">
            <a:avLst/>
          </a:prstGeom>
          <a:noFill/>
        </p:spPr>
        <p:txBody>
          <a:bodyPr wrap="square" rtlCol="0">
            <a:spAutoFit/>
          </a:bodyPr>
          <a:lstStyle/>
          <a:p>
            <a:r>
              <a:rPr lang="it-IT" b="1" dirty="0"/>
              <a:t>Dove trovo i documenti di Politica Monetaria che regolano M, nonché i dati su M? </a:t>
            </a:r>
            <a:r>
              <a:rPr lang="it-IT" dirty="0">
                <a:hlinkClick r:id="rId3"/>
              </a:rPr>
              <a:t>https://www.ecb.europa.eu/pub/pdf/other/monetarypolicy2004it.pdf</a:t>
            </a:r>
            <a:r>
              <a:rPr lang="it-IT" dirty="0"/>
              <a:t> (pag.93)</a:t>
            </a:r>
          </a:p>
        </p:txBody>
      </p:sp>
      <p:sp>
        <p:nvSpPr>
          <p:cNvPr id="6" name="Segnaposto numero diapositiva 5">
            <a:extLst>
              <a:ext uri="{FF2B5EF4-FFF2-40B4-BE49-F238E27FC236}">
                <a16:creationId xmlns:a16="http://schemas.microsoft.com/office/drawing/2014/main" id="{562DA084-A66C-43D1-80D4-04F533EA63DC}"/>
              </a:ext>
            </a:extLst>
          </p:cNvPr>
          <p:cNvSpPr>
            <a:spLocks noGrp="1"/>
          </p:cNvSpPr>
          <p:nvPr>
            <p:ph type="sldNum" sz="quarter" idx="12"/>
          </p:nvPr>
        </p:nvSpPr>
        <p:spPr/>
        <p:txBody>
          <a:bodyPr/>
          <a:lstStyle/>
          <a:p>
            <a:fld id="{A9A6D829-A7BA-4E1C-A264-FFB1E4602FB5}" type="slidenum">
              <a:rPr lang="en-US" smtClean="0"/>
              <a:t>12</a:t>
            </a:fld>
            <a:endParaRPr lang="en-US"/>
          </a:p>
        </p:txBody>
      </p:sp>
    </p:spTree>
    <p:extLst>
      <p:ext uri="{BB962C8B-B14F-4D97-AF65-F5344CB8AC3E}">
        <p14:creationId xmlns:p14="http://schemas.microsoft.com/office/powerpoint/2010/main" val="87805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94334-34BB-4146-B44E-FA5B6EE2B3D1}"/>
              </a:ext>
            </a:extLst>
          </p:cNvPr>
          <p:cNvSpPr>
            <a:spLocks noGrp="1"/>
          </p:cNvSpPr>
          <p:nvPr>
            <p:ph type="title"/>
          </p:nvPr>
        </p:nvSpPr>
        <p:spPr/>
        <p:txBody>
          <a:bodyPr/>
          <a:lstStyle/>
          <a:p>
            <a:r>
              <a:rPr lang="it-IT" dirty="0"/>
              <a:t>… e prima dell’accordo di Maastricht</a:t>
            </a:r>
          </a:p>
        </p:txBody>
      </p:sp>
      <p:pic>
        <p:nvPicPr>
          <p:cNvPr id="3" name="Immagine 2">
            <a:extLst>
              <a:ext uri="{FF2B5EF4-FFF2-40B4-BE49-F238E27FC236}">
                <a16:creationId xmlns:a16="http://schemas.microsoft.com/office/drawing/2014/main" id="{436789D2-FBD9-41C3-A483-BC957FDBE029}"/>
              </a:ext>
            </a:extLst>
          </p:cNvPr>
          <p:cNvPicPr>
            <a:picLocks noChangeAspect="1"/>
          </p:cNvPicPr>
          <p:nvPr/>
        </p:nvPicPr>
        <p:blipFill>
          <a:blip r:embed="rId2"/>
          <a:stretch>
            <a:fillRect/>
          </a:stretch>
        </p:blipFill>
        <p:spPr>
          <a:xfrm>
            <a:off x="722407" y="2580139"/>
            <a:ext cx="9140921" cy="3912736"/>
          </a:xfrm>
          <a:prstGeom prst="rect">
            <a:avLst/>
          </a:prstGeom>
        </p:spPr>
      </p:pic>
      <p:sp>
        <p:nvSpPr>
          <p:cNvPr id="4" name="CasellaDiTesto 3">
            <a:extLst>
              <a:ext uri="{FF2B5EF4-FFF2-40B4-BE49-F238E27FC236}">
                <a16:creationId xmlns:a16="http://schemas.microsoft.com/office/drawing/2014/main" id="{1953E241-8EEC-475A-83F1-1A3B97D5E90E}"/>
              </a:ext>
            </a:extLst>
          </p:cNvPr>
          <p:cNvSpPr txBox="1"/>
          <p:nvPr/>
        </p:nvSpPr>
        <p:spPr>
          <a:xfrm>
            <a:off x="1097280" y="1625600"/>
            <a:ext cx="7949184" cy="461665"/>
          </a:xfrm>
          <a:prstGeom prst="rect">
            <a:avLst/>
          </a:prstGeom>
          <a:noFill/>
        </p:spPr>
        <p:txBody>
          <a:bodyPr wrap="square" rtlCol="0">
            <a:spAutoFit/>
          </a:bodyPr>
          <a:lstStyle/>
          <a:p>
            <a:r>
              <a:rPr lang="it-IT" sz="2400" dirty="0"/>
              <a:t>M nei bilanci della Banca d’Italia:</a:t>
            </a:r>
          </a:p>
        </p:txBody>
      </p:sp>
      <p:sp>
        <p:nvSpPr>
          <p:cNvPr id="5" name="Segnaposto numero diapositiva 4">
            <a:extLst>
              <a:ext uri="{FF2B5EF4-FFF2-40B4-BE49-F238E27FC236}">
                <a16:creationId xmlns:a16="http://schemas.microsoft.com/office/drawing/2014/main" id="{5ABB360A-C810-4884-8EB3-3EC917ED28E6}"/>
              </a:ext>
            </a:extLst>
          </p:cNvPr>
          <p:cNvSpPr>
            <a:spLocks noGrp="1"/>
          </p:cNvSpPr>
          <p:nvPr>
            <p:ph type="sldNum" sz="quarter" idx="12"/>
          </p:nvPr>
        </p:nvSpPr>
        <p:spPr/>
        <p:txBody>
          <a:bodyPr/>
          <a:lstStyle/>
          <a:p>
            <a:fld id="{A9A6D829-A7BA-4E1C-A264-FFB1E4602FB5}" type="slidenum">
              <a:rPr lang="en-US" smtClean="0"/>
              <a:t>13</a:t>
            </a:fld>
            <a:endParaRPr lang="en-US"/>
          </a:p>
        </p:txBody>
      </p:sp>
    </p:spTree>
    <p:extLst>
      <p:ext uri="{BB962C8B-B14F-4D97-AF65-F5344CB8AC3E}">
        <p14:creationId xmlns:p14="http://schemas.microsoft.com/office/powerpoint/2010/main" val="410132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D74291F-6ED7-4191-8CCE-DC380894A7B4}"/>
              </a:ext>
            </a:extLst>
          </p:cNvPr>
          <p:cNvSpPr>
            <a:spLocks noGrp="1"/>
          </p:cNvSpPr>
          <p:nvPr>
            <p:ph type="title"/>
          </p:nvPr>
        </p:nvSpPr>
        <p:spPr/>
        <p:txBody>
          <a:bodyPr/>
          <a:lstStyle/>
          <a:p>
            <a:r>
              <a:rPr lang="it-IT" dirty="0"/>
              <a:t>La forma ridotta per la politica Monetaria</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96E61216-F8D1-4F9A-9ADF-027954CCE01D}"/>
                  </a:ext>
                </a:extLst>
              </p:cNvPr>
              <p:cNvSpPr>
                <a:spLocks noGrp="1"/>
              </p:cNvSpPr>
              <p:nvPr>
                <p:ph idx="1"/>
              </p:nvPr>
            </p:nvSpPr>
            <p:spPr/>
            <p:txBody>
              <a:bodyPr/>
              <a:lstStyle/>
              <a:p>
                <a:r>
                  <a:rPr lang="it-IT" dirty="0"/>
                  <a:t>Dal Modello LM otteniamo una possibile variabile obiettivo comune, vale a dire il tasso d’interesse: se volessi contemporaneamente aumentare Y e ridurre i, si potrebbe agire con la politica monetaria. Vediamo come opera:</a:t>
                </a:r>
              </a:p>
              <a:p>
                <a:r>
                  <a:rPr lang="it-IT" dirty="0"/>
                  <a:t>Forma ridotta: M</a:t>
                </a:r>
                <a:r>
                  <a:rPr lang="it-IT" baseline="-25000" dirty="0"/>
                  <a:t>0</a:t>
                </a:r>
                <a:r>
                  <a:rPr lang="it-IT" dirty="0"/>
                  <a:t>=</a:t>
                </a:r>
                <a:r>
                  <a:rPr lang="it-IT" dirty="0" err="1"/>
                  <a:t>kY</a:t>
                </a:r>
                <a:r>
                  <a:rPr lang="it-IT" dirty="0"/>
                  <a:t>-hi, poi lo esprimo nei termini dell’obiettivo</a:t>
                </a:r>
              </a:p>
              <a:p>
                <a14:m>
                  <m:oMath xmlns:m="http://schemas.openxmlformats.org/officeDocument/2006/math">
                    <m:acc>
                      <m:accPr>
                        <m:chr m:val="̂"/>
                        <m:ctrlPr>
                          <a:rPr lang="it-IT" b="0" i="1" smtClean="0">
                            <a:latin typeface="Cambria Math" panose="02040503050406030204" pitchFamily="18" charset="0"/>
                          </a:rPr>
                        </m:ctrlPr>
                      </m:accPr>
                      <m:e>
                        <m:r>
                          <a:rPr lang="it-IT" i="1">
                            <a:latin typeface="Cambria Math" panose="02040503050406030204" pitchFamily="18" charset="0"/>
                          </a:rPr>
                          <m:t>𝑖</m:t>
                        </m:r>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d>
                      <m:dPr>
                        <m:begChr m:val="["/>
                        <m:endChr m:val="]"/>
                        <m:ctrlPr>
                          <a:rPr lang="it-IT" b="0" i="1" smtClean="0">
                            <a:latin typeface="Cambria Math" panose="02040503050406030204" pitchFamily="18" charset="0"/>
                          </a:rPr>
                        </m:ctrlPr>
                      </m:dPr>
                      <m:e>
                        <m:r>
                          <m:rPr>
                            <m:nor/>
                          </m:rPr>
                          <a:rPr lang="it-IT" dirty="0"/>
                          <m:t>kY</m:t>
                        </m:r>
                        <m:r>
                          <m:rPr>
                            <m:nor/>
                          </m:rPr>
                          <a:rPr lang="it-IT" dirty="0"/>
                          <m:t>−</m:t>
                        </m:r>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e>
                    </m:d>
                  </m:oMath>
                </a14:m>
                <a:endParaRPr lang="it-IT" dirty="0"/>
              </a:p>
              <a:p>
                <a:r>
                  <a:rPr lang="it-IT" dirty="0"/>
                  <a:t>Ora posso ipotizzare di separare </a:t>
                </a:r>
                <a:r>
                  <a:rPr lang="it-IT" dirty="0">
                    <a:solidFill>
                      <a:srgbClr val="FF0000"/>
                    </a:solidFill>
                  </a:rPr>
                  <a:t>due obiettivi </a:t>
                </a:r>
                <a:r>
                  <a:rPr lang="it-IT" dirty="0"/>
                  <a:t>da raggiungere con lo </a:t>
                </a:r>
                <a:r>
                  <a:rPr lang="it-IT" b="1" dirty="0"/>
                  <a:t>strumento</a:t>
                </a:r>
                <a:r>
                  <a:rPr lang="it-IT" dirty="0"/>
                  <a:t> della </a:t>
                </a:r>
                <a:r>
                  <a:rPr lang="it-IT" dirty="0">
                    <a:solidFill>
                      <a:srgbClr val="FF0000"/>
                    </a:solidFill>
                  </a:rPr>
                  <a:t>politica fiscale </a:t>
                </a:r>
                <a:r>
                  <a:rPr lang="it-IT" dirty="0"/>
                  <a:t>(</a:t>
                </a:r>
                <a:r>
                  <a:rPr lang="it-IT" b="1" dirty="0"/>
                  <a:t>G</a:t>
                </a:r>
                <a:r>
                  <a:rPr lang="it-IT" dirty="0"/>
                  <a:t>) ottengo </a:t>
                </a:r>
                <a14:m>
                  <m:oMath xmlns:m="http://schemas.openxmlformats.org/officeDocument/2006/math">
                    <m:acc>
                      <m:accPr>
                        <m:chr m:val="̂"/>
                        <m:ctrlPr>
                          <a:rPr lang="it-IT" i="1" smtClean="0">
                            <a:solidFill>
                              <a:srgbClr val="FF0000"/>
                            </a:solidFill>
                            <a:latin typeface="Cambria Math" panose="02040503050406030204" pitchFamily="18" charset="0"/>
                          </a:rPr>
                        </m:ctrlPr>
                      </m:accPr>
                      <m:e>
                        <m:r>
                          <a:rPr lang="it-IT" b="0" i="1" smtClean="0">
                            <a:solidFill>
                              <a:srgbClr val="FF0000"/>
                            </a:solidFill>
                            <a:latin typeface="Cambria Math" panose="02040503050406030204" pitchFamily="18" charset="0"/>
                          </a:rPr>
                          <m:t>𝑌</m:t>
                        </m:r>
                      </m:e>
                    </m:acc>
                  </m:oMath>
                </a14:m>
                <a:r>
                  <a:rPr lang="it-IT" dirty="0">
                    <a:solidFill>
                      <a:srgbClr val="FF0000"/>
                    </a:solidFill>
                  </a:rPr>
                  <a:t> </a:t>
                </a:r>
                <a:r>
                  <a:rPr lang="it-IT" dirty="0"/>
                  <a:t>e con quello della </a:t>
                </a:r>
                <a:r>
                  <a:rPr lang="it-IT" dirty="0">
                    <a:solidFill>
                      <a:srgbClr val="FF0000"/>
                    </a:solidFill>
                  </a:rPr>
                  <a:t>politica monetaria </a:t>
                </a:r>
                <a:r>
                  <a:rPr lang="it-IT" dirty="0"/>
                  <a:t>(</a:t>
                </a:r>
                <a:r>
                  <a:rPr lang="it-IT" b="1" dirty="0"/>
                  <a:t>M</a:t>
                </a:r>
                <a:r>
                  <a:rPr lang="it-IT" dirty="0"/>
                  <a:t>) ottengo </a:t>
                </a:r>
                <a14:m>
                  <m:oMath xmlns:m="http://schemas.openxmlformats.org/officeDocument/2006/math">
                    <m:acc>
                      <m:accPr>
                        <m:chr m:val="̂"/>
                        <m:ctrlPr>
                          <a:rPr lang="it-IT" i="1" smtClean="0">
                            <a:solidFill>
                              <a:srgbClr val="FF0000"/>
                            </a:solidFill>
                            <a:latin typeface="Cambria Math" panose="02040503050406030204" pitchFamily="18" charset="0"/>
                          </a:rPr>
                        </m:ctrlPr>
                      </m:accPr>
                      <m:e>
                        <m:r>
                          <a:rPr lang="it-IT" b="0" i="1" smtClean="0">
                            <a:solidFill>
                              <a:srgbClr val="FF0000"/>
                            </a:solidFill>
                            <a:latin typeface="Cambria Math" panose="02040503050406030204" pitchFamily="18" charset="0"/>
                          </a:rPr>
                          <m:t>𝑖</m:t>
                        </m:r>
                      </m:e>
                    </m:acc>
                  </m:oMath>
                </a14:m>
                <a:endParaRPr lang="it-IT" dirty="0"/>
              </a:p>
            </p:txBody>
          </p:sp>
        </mc:Choice>
        <mc:Fallback xmlns="">
          <p:sp>
            <p:nvSpPr>
              <p:cNvPr id="4" name="Segnaposto contenuto 3">
                <a:extLst>
                  <a:ext uri="{FF2B5EF4-FFF2-40B4-BE49-F238E27FC236}">
                    <a16:creationId xmlns:a16="http://schemas.microsoft.com/office/drawing/2014/main" id="{96E61216-F8D1-4F9A-9ADF-027954CCE0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sp>
        <p:nvSpPr>
          <p:cNvPr id="2" name="Segnaposto numero diapositiva 1">
            <a:extLst>
              <a:ext uri="{FF2B5EF4-FFF2-40B4-BE49-F238E27FC236}">
                <a16:creationId xmlns:a16="http://schemas.microsoft.com/office/drawing/2014/main" id="{28289EA0-3422-4C95-A12D-2C3B4944DDDC}"/>
              </a:ext>
            </a:extLst>
          </p:cNvPr>
          <p:cNvSpPr>
            <a:spLocks noGrp="1"/>
          </p:cNvSpPr>
          <p:nvPr>
            <p:ph type="sldNum" sz="quarter" idx="12"/>
          </p:nvPr>
        </p:nvSpPr>
        <p:spPr/>
        <p:txBody>
          <a:bodyPr/>
          <a:lstStyle/>
          <a:p>
            <a:fld id="{A9A6D829-A7BA-4E1C-A264-FFB1E4602FB5}" type="slidenum">
              <a:rPr lang="en-US" smtClean="0"/>
              <a:t>14</a:t>
            </a:fld>
            <a:endParaRPr lang="en-US"/>
          </a:p>
        </p:txBody>
      </p:sp>
    </p:spTree>
    <p:extLst>
      <p:ext uri="{BB962C8B-B14F-4D97-AF65-F5344CB8AC3E}">
        <p14:creationId xmlns:p14="http://schemas.microsoft.com/office/powerpoint/2010/main" val="210523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2B8A2-E47E-4A4F-90DD-607CDECA7B55}"/>
              </a:ext>
            </a:extLst>
          </p:cNvPr>
          <p:cNvSpPr>
            <a:spLocks noGrp="1"/>
          </p:cNvSpPr>
          <p:nvPr>
            <p:ph type="title"/>
          </p:nvPr>
        </p:nvSpPr>
        <p:spPr/>
        <p:txBody>
          <a:bodyPr/>
          <a:lstStyle/>
          <a:p>
            <a:r>
              <a:rPr lang="it-IT" dirty="0"/>
              <a:t>Includo i due obiettivi e i due strumenti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4E0A452F-AC37-44E0-8C93-56DB1CBE4904}"/>
                  </a:ext>
                </a:extLst>
              </p:cNvPr>
              <p:cNvSpPr>
                <a:spLocks noGrp="1"/>
              </p:cNvSpPr>
              <p:nvPr>
                <p:ph idx="1"/>
              </p:nvPr>
            </p:nvSpPr>
            <p:spPr/>
            <p:txBody>
              <a:bodyPr>
                <a:normAutofit lnSpcReduction="10000"/>
              </a:bodyPr>
              <a:lstStyle/>
              <a:p>
                <a:r>
                  <a:rPr lang="it-IT" dirty="0"/>
                  <a:t>Nell’equazione della spesa inserisco l’equazione del tasso d’interesse:</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r>
                          <a:rPr lang="it-IT" b="0" i="1" smtClean="0">
                            <a:latin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𝑘</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r>
                          <a:rPr lang="it-IT" b="0" i="1" smtClean="0">
                            <a:latin typeface="Cambria Math" panose="02040503050406030204" pitchFamily="18" charset="0"/>
                          </a:rPr>
                          <m:t>)</m:t>
                        </m:r>
                      </m:e>
                    </m:d>
                  </m:oMath>
                </a14:m>
                <a:endParaRPr lang="it-IT" dirty="0"/>
              </a:p>
              <a:p>
                <a:r>
                  <a:rPr lang="it-IT" dirty="0"/>
                  <a:t>Raccolgo l’obiettivo del reddito, esplicitando con l’equazione LM:</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1+</m:t>
                        </m:r>
                        <m:f>
                          <m:fPr>
                            <m:ctrlPr>
                              <a:rPr lang="it-IT" b="0" i="1" smtClean="0">
                                <a:latin typeface="Cambria Math" panose="02040503050406030204" pitchFamily="18" charset="0"/>
                              </a:rPr>
                            </m:ctrlPr>
                          </m:fPr>
                          <m:num>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𝑑</m:t>
                            </m:r>
                          </m:num>
                          <m:den>
                            <m:r>
                              <a:rPr lang="it-IT" b="0" i="1" smtClean="0">
                                <a:latin typeface="Cambria Math" panose="02040503050406030204" pitchFamily="18" charset="0"/>
                              </a:rPr>
                              <m:t>h</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oMath>
                </a14:m>
                <a:r>
                  <a:rPr lang="it-IT" dirty="0"/>
                  <a:t>, posso riscrivere così:</a:t>
                </a:r>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1">
                        <a:latin typeface="Cambria Math" panose="02040503050406030204" pitchFamily="18" charset="0"/>
                      </a:rPr>
                      <m:t> </m:t>
                    </m:r>
                    <m:d>
                      <m:dPr>
                        <m:begChr m:val="["/>
                        <m:endChr m:val="]"/>
                        <m:ctrlPr>
                          <a:rPr lang="it-IT" i="1">
                            <a:latin typeface="Cambria Math" panose="02040503050406030204" pitchFamily="18" charset="0"/>
                          </a:rPr>
                        </m:ctrlPr>
                      </m:dPr>
                      <m:e>
                        <m:f>
                          <m:fPr>
                            <m:ctrlPr>
                              <a:rPr lang="it-IT" i="1" smtClean="0">
                                <a:latin typeface="Cambria Math" panose="02040503050406030204" pitchFamily="18" charset="0"/>
                              </a:rPr>
                            </m:ctrlPr>
                          </m:fPr>
                          <m:num>
                            <m:r>
                              <a:rPr lang="it-IT" b="0" i="1" smtClean="0">
                                <a:latin typeface="Cambria Math" panose="02040503050406030204" pitchFamily="18" charset="0"/>
                              </a:rPr>
                              <m:t>h</m:t>
                            </m:r>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r>
                  <a:rPr lang="it-IT" dirty="0"/>
                  <a:t> o anche</a:t>
                </a:r>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1">
                        <a:latin typeface="Cambria Math" panose="02040503050406030204" pitchFamily="18" charset="0"/>
                      </a:rPr>
                      <m:t> </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endParaRPr lang="it-IT" dirty="0"/>
              </a:p>
            </p:txBody>
          </p:sp>
        </mc:Choice>
        <mc:Fallback xmlns="">
          <p:sp>
            <p:nvSpPr>
              <p:cNvPr id="3" name="Segnaposto contenuto 2">
                <a:extLst>
                  <a:ext uri="{FF2B5EF4-FFF2-40B4-BE49-F238E27FC236}">
                    <a16:creationId xmlns:a16="http://schemas.microsoft.com/office/drawing/2014/main" id="{4E0A452F-AC37-44E0-8C93-56DB1CBE4904}"/>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it-IT">
                    <a:noFill/>
                  </a:rPr>
                  <a:t> </a:t>
                </a:r>
              </a:p>
            </p:txBody>
          </p:sp>
        </mc:Fallback>
      </mc:AlternateContent>
      <p:cxnSp>
        <p:nvCxnSpPr>
          <p:cNvPr id="5" name="Connettore diritto 4">
            <a:extLst>
              <a:ext uri="{FF2B5EF4-FFF2-40B4-BE49-F238E27FC236}">
                <a16:creationId xmlns:a16="http://schemas.microsoft.com/office/drawing/2014/main" id="{54755593-6F3A-4BB6-AD02-AB5598626C63}"/>
              </a:ext>
            </a:extLst>
          </p:cNvPr>
          <p:cNvCxnSpPr/>
          <p:nvPr/>
        </p:nvCxnSpPr>
        <p:spPr>
          <a:xfrm flipV="1">
            <a:off x="1654048" y="579526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14041207-2083-4646-808A-89FF210C9417}"/>
              </a:ext>
            </a:extLst>
          </p:cNvPr>
          <p:cNvCxnSpPr/>
          <p:nvPr/>
        </p:nvCxnSpPr>
        <p:spPr>
          <a:xfrm flipV="1">
            <a:off x="3180080" y="5323840"/>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DEB64259-7370-42B5-8FC0-7A9BA17B97DB}"/>
              </a:ext>
            </a:extLst>
          </p:cNvPr>
          <p:cNvCxnSpPr/>
          <p:nvPr/>
        </p:nvCxnSpPr>
        <p:spPr>
          <a:xfrm flipV="1">
            <a:off x="7849616" y="572414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8EEACF8B-34E4-40C3-BD97-7C30F15BBD86}"/>
              </a:ext>
            </a:extLst>
          </p:cNvPr>
          <p:cNvCxnSpPr/>
          <p:nvPr/>
        </p:nvCxnSpPr>
        <p:spPr>
          <a:xfrm flipV="1">
            <a:off x="9137904" y="5403088"/>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60AB8A5-D912-43B4-B52C-50D3047D5E94}"/>
              </a:ext>
            </a:extLst>
          </p:cNvPr>
          <p:cNvCxnSpPr>
            <a:cxnSpLocks/>
          </p:cNvCxnSpPr>
          <p:nvPr/>
        </p:nvCxnSpPr>
        <p:spPr>
          <a:xfrm flipV="1">
            <a:off x="10220960" y="57586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7098C8D-75DC-4F7E-90F3-8C7F85CA2F05}"/>
              </a:ext>
            </a:extLst>
          </p:cNvPr>
          <p:cNvCxnSpPr>
            <a:cxnSpLocks/>
          </p:cNvCxnSpPr>
          <p:nvPr/>
        </p:nvCxnSpPr>
        <p:spPr>
          <a:xfrm flipV="1">
            <a:off x="8784336" y="54030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4">
            <a:extLst>
              <a:ext uri="{FF2B5EF4-FFF2-40B4-BE49-F238E27FC236}">
                <a16:creationId xmlns:a16="http://schemas.microsoft.com/office/drawing/2014/main" id="{55CD0B84-6773-4834-9381-2F372BD01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46" y="6057599"/>
            <a:ext cx="1458095"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ttangolo 12">
            <a:extLst>
              <a:ext uri="{FF2B5EF4-FFF2-40B4-BE49-F238E27FC236}">
                <a16:creationId xmlns:a16="http://schemas.microsoft.com/office/drawing/2014/main" id="{DA89A29C-FF46-4F62-B746-CEF4E88E902D}"/>
              </a:ext>
            </a:extLst>
          </p:cNvPr>
          <p:cNvSpPr/>
          <p:nvPr/>
        </p:nvSpPr>
        <p:spPr>
          <a:xfrm>
            <a:off x="1654048" y="5222240"/>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63803238-3E82-4B5E-B501-D1861466F875}"/>
              </a:ext>
            </a:extLst>
          </p:cNvPr>
          <p:cNvCxnSpPr/>
          <p:nvPr/>
        </p:nvCxnSpPr>
        <p:spPr>
          <a:xfrm flipH="1">
            <a:off x="1946656" y="6221984"/>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BBD7D70E-5442-4F83-9137-8453BB8DCBEA}"/>
              </a:ext>
            </a:extLst>
          </p:cNvPr>
          <p:cNvSpPr/>
          <p:nvPr/>
        </p:nvSpPr>
        <p:spPr>
          <a:xfrm>
            <a:off x="7680960" y="5217859"/>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5">
            <a:extLst>
              <a:ext uri="{FF2B5EF4-FFF2-40B4-BE49-F238E27FC236}">
                <a16:creationId xmlns:a16="http://schemas.microsoft.com/office/drawing/2014/main" id="{C7952ADE-0580-4BF5-9088-518CD8892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12196"/>
            <a:ext cx="1430638"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Connettore 2 17">
            <a:extLst>
              <a:ext uri="{FF2B5EF4-FFF2-40B4-BE49-F238E27FC236}">
                <a16:creationId xmlns:a16="http://schemas.microsoft.com/office/drawing/2014/main" id="{3157628F-989E-499B-8E02-C1CD877D1C31}"/>
              </a:ext>
            </a:extLst>
          </p:cNvPr>
          <p:cNvCxnSpPr/>
          <p:nvPr/>
        </p:nvCxnSpPr>
        <p:spPr>
          <a:xfrm flipH="1">
            <a:off x="7898384" y="6170328"/>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C065AB2C-89FD-4493-A2BE-63DF2E600BD6}"/>
              </a:ext>
            </a:extLst>
          </p:cNvPr>
          <p:cNvSpPr>
            <a:spLocks noGrp="1"/>
          </p:cNvSpPr>
          <p:nvPr>
            <p:ph type="sldNum" sz="quarter" idx="12"/>
          </p:nvPr>
        </p:nvSpPr>
        <p:spPr/>
        <p:txBody>
          <a:bodyPr/>
          <a:lstStyle/>
          <a:p>
            <a:fld id="{A9A6D829-A7BA-4E1C-A264-FFB1E4602FB5}" type="slidenum">
              <a:rPr lang="en-US" smtClean="0"/>
              <a:t>15</a:t>
            </a:fld>
            <a:endParaRPr lang="en-US"/>
          </a:p>
        </p:txBody>
      </p:sp>
    </p:spTree>
    <p:extLst>
      <p:ext uri="{BB962C8B-B14F-4D97-AF65-F5344CB8AC3E}">
        <p14:creationId xmlns:p14="http://schemas.microsoft.com/office/powerpoint/2010/main" val="2669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213C1-FC8E-43A6-B8D3-9E13FA0B688F}"/>
              </a:ext>
            </a:extLst>
          </p:cNvPr>
          <p:cNvSpPr>
            <a:spLocks noGrp="1"/>
          </p:cNvSpPr>
          <p:nvPr>
            <p:ph type="title"/>
          </p:nvPr>
        </p:nvSpPr>
        <p:spPr>
          <a:xfrm>
            <a:off x="760984" y="166163"/>
            <a:ext cx="10515600" cy="1325563"/>
          </a:xfrm>
        </p:spPr>
        <p:txBody>
          <a:bodyPr/>
          <a:lstStyle/>
          <a:p>
            <a:r>
              <a:rPr lang="it-IT" dirty="0"/>
              <a:t>Inserisco nell’equazione LM le determinanti della spesa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B68B3202-BA51-4826-B95A-4DF412DF1685}"/>
                  </a:ext>
                </a:extLst>
              </p:cNvPr>
              <p:cNvSpPr>
                <a:spLocks noGrp="1"/>
              </p:cNvSpPr>
              <p:nvPr>
                <p:ph idx="1"/>
              </p:nvPr>
            </p:nvSpPr>
            <p:spPr>
              <a:xfrm>
                <a:off x="1240536" y="1414510"/>
                <a:ext cx="10504424" cy="4351338"/>
              </a:xfrm>
            </p:spPr>
            <p:txBody>
              <a:bodyPr>
                <a:noAutofit/>
              </a:bodyPr>
              <a:lstStyle/>
              <a:p>
                <a14:m>
                  <m:oMath xmlns:m="http://schemas.openxmlformats.org/officeDocument/2006/math">
                    <m:acc>
                      <m:accPr>
                        <m:chr m:val="̂"/>
                        <m:ctrlPr>
                          <a:rPr lang="it-IT" i="1" smtClean="0">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e>
                        </m:d>
                      </m:e>
                    </m:d>
                    <m:r>
                      <a:rPr lang="it-IT" b="0" i="0" dirty="0" smtClean="0">
                        <a:latin typeface="Cambria Math" panose="02040503050406030204" pitchFamily="18" charset="0"/>
                      </a:rPr>
                      <m:t> − </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1</m:t>
                        </m:r>
                      </m:num>
                      <m:den>
                        <m:r>
                          <a:rPr lang="it-IT" b="0" i="1" dirty="0" smtClean="0">
                            <a:latin typeface="Cambria Math" panose="02040503050406030204" pitchFamily="18" charset="0"/>
                          </a:rPr>
                          <m:t>h</m:t>
                        </m:r>
                      </m:den>
                    </m:f>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oMath>
                </a14:m>
                <a:endParaRPr lang="it-IT" dirty="0"/>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b="0" i="1" smtClean="0">
                        <a:latin typeface="Cambria Math" panose="02040503050406030204" pitchFamily="18" charset="0"/>
                      </a:rPr>
                      <m:t>+</m:t>
                    </m:r>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r>
                          <a:rPr lang="it-IT" i="1">
                            <a:latin typeface="Cambria Math" panose="02040503050406030204" pitchFamily="18" charset="0"/>
                          </a:rPr>
                          <m:t>∗</m:t>
                        </m:r>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r>
                  <a:rPr lang="it-IT" dirty="0"/>
                  <a:t>Da cui otteniamo anche i moltiplicatori da stimare:</a:t>
                </a:r>
              </a:p>
              <a:p>
                <a14:m>
                  <m:oMath xmlns:m="http://schemas.openxmlformats.org/officeDocument/2006/math">
                    <m:d>
                      <m:dPr>
                        <m:ctrlPr>
                          <a:rPr lang="it-IT" i="1">
                            <a:latin typeface="Cambria Math" panose="02040503050406030204" pitchFamily="18" charset="0"/>
                          </a:rPr>
                        </m:ctrlPr>
                      </m:dPr>
                      <m:e>
                        <m:r>
                          <a:rPr lang="it-IT" i="1">
                            <a:latin typeface="Cambria Math" panose="02040503050406030204" pitchFamily="18" charset="0"/>
                          </a:rPr>
                          <m:t>1+</m:t>
                        </m:r>
                        <m:f>
                          <m:fPr>
                            <m:ctrlPr>
                              <a:rPr lang="it-IT" i="1">
                                <a:latin typeface="Cambria Math" panose="02040503050406030204" pitchFamily="18" charset="0"/>
                              </a:rPr>
                            </m:ctrlPr>
                          </m:fPr>
                          <m:num>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i="1">
                                <a:latin typeface="Cambria Math" panose="02040503050406030204" pitchFamily="18" charset="0"/>
                              </a:rPr>
                              <m:t>𝑐</m:t>
                            </m:r>
                            <m:r>
                              <a:rPr lang="it-IT" b="0" i="1" smtClean="0">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den>
                    </m:f>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oMath>
                </a14:m>
                <a:r>
                  <a:rPr lang="it-IT" dirty="0"/>
                  <a:t>* </a:t>
                </a:r>
                <a14:m>
                  <m:oMath xmlns:m="http://schemas.openxmlformats.org/officeDocument/2006/math">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oMath>
                </a14:m>
                <a:r>
                  <a:rPr lang="it-IT" dirty="0"/>
                  <a:t>* </a:t>
                </a:r>
                <a14:m>
                  <m:oMath xmlns:m="http://schemas.openxmlformats.org/officeDocument/2006/math">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pPr marL="0" indent="0">
                  <a:buNone/>
                </a:pPr>
                <a:endParaRPr lang="it-IT" dirty="0"/>
              </a:p>
            </p:txBody>
          </p:sp>
        </mc:Choice>
        <mc:Fallback xmlns="">
          <p:sp>
            <p:nvSpPr>
              <p:cNvPr id="3" name="Segnaposto contenuto 2">
                <a:extLst>
                  <a:ext uri="{FF2B5EF4-FFF2-40B4-BE49-F238E27FC236}">
                    <a16:creationId xmlns:a16="http://schemas.microsoft.com/office/drawing/2014/main" id="{B68B3202-BA51-4826-B95A-4DF412DF1685}"/>
                  </a:ext>
                </a:extLst>
              </p:cNvPr>
              <p:cNvSpPr>
                <a:spLocks noGrp="1" noRot="1" noChangeAspect="1" noMove="1" noResize="1" noEditPoints="1" noAdjustHandles="1" noChangeArrowheads="1" noChangeShapeType="1" noTextEdit="1"/>
              </p:cNvSpPr>
              <p:nvPr>
                <p:ph idx="1"/>
              </p:nvPr>
            </p:nvSpPr>
            <p:spPr>
              <a:xfrm>
                <a:off x="1240536" y="1414510"/>
                <a:ext cx="10504424" cy="4351338"/>
              </a:xfrm>
              <a:blipFill>
                <a:blip r:embed="rId2"/>
                <a:stretch>
                  <a:fillRect l="-1045" b="-11485"/>
                </a:stretch>
              </a:blipFill>
            </p:spPr>
            <p:txBody>
              <a:bodyPr/>
              <a:lstStyle/>
              <a:p>
                <a:r>
                  <a:rPr lang="it-IT">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2907AE2A-2C48-4D2C-BF21-31AE7ABE57ED}"/>
                  </a:ext>
                </a:extLst>
              </p14:cNvPr>
              <p14:cNvContentPartPr/>
              <p14:nvPr/>
            </p14:nvContentPartPr>
            <p14:xfrm>
              <a:off x="2527568" y="5555496"/>
              <a:ext cx="608400" cy="183240"/>
            </p14:xfrm>
          </p:contentPart>
        </mc:Choice>
        <mc:Fallback xmlns="">
          <p:pic>
            <p:nvPicPr>
              <p:cNvPr id="5" name="Input penna 4">
                <a:extLst>
                  <a:ext uri="{FF2B5EF4-FFF2-40B4-BE49-F238E27FC236}">
                    <a16:creationId xmlns:a16="http://schemas.microsoft.com/office/drawing/2014/main" id="{2907AE2A-2C48-4D2C-BF21-31AE7ABE57ED}"/>
                  </a:ext>
                </a:extLst>
              </p:cNvPr>
              <p:cNvPicPr/>
              <p:nvPr/>
            </p:nvPicPr>
            <p:blipFill>
              <a:blip r:embed="rId4"/>
              <a:stretch>
                <a:fillRect/>
              </a:stretch>
            </p:blipFill>
            <p:spPr>
              <a:xfrm>
                <a:off x="2518928" y="5546856"/>
                <a:ext cx="626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put penna 5">
                <a:extLst>
                  <a:ext uri="{FF2B5EF4-FFF2-40B4-BE49-F238E27FC236}">
                    <a16:creationId xmlns:a16="http://schemas.microsoft.com/office/drawing/2014/main" id="{43519D11-9BF5-4F15-B6C8-11E71F1D8224}"/>
                  </a:ext>
                </a:extLst>
              </p14:cNvPr>
              <p14:cNvContentPartPr/>
              <p14:nvPr/>
            </p14:nvContentPartPr>
            <p14:xfrm>
              <a:off x="3909248" y="5990016"/>
              <a:ext cx="685800" cy="97920"/>
            </p14:xfrm>
          </p:contentPart>
        </mc:Choice>
        <mc:Fallback xmlns="">
          <p:pic>
            <p:nvPicPr>
              <p:cNvPr id="6" name="Input penna 5">
                <a:extLst>
                  <a:ext uri="{FF2B5EF4-FFF2-40B4-BE49-F238E27FC236}">
                    <a16:creationId xmlns:a16="http://schemas.microsoft.com/office/drawing/2014/main" id="{43519D11-9BF5-4F15-B6C8-11E71F1D8224}"/>
                  </a:ext>
                </a:extLst>
              </p:cNvPr>
              <p:cNvPicPr/>
              <p:nvPr/>
            </p:nvPicPr>
            <p:blipFill>
              <a:blip r:embed="rId6"/>
              <a:stretch>
                <a:fillRect/>
              </a:stretch>
            </p:blipFill>
            <p:spPr>
              <a:xfrm>
                <a:off x="3900608" y="5981376"/>
                <a:ext cx="703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put penna 6">
                <a:extLst>
                  <a:ext uri="{FF2B5EF4-FFF2-40B4-BE49-F238E27FC236}">
                    <a16:creationId xmlns:a16="http://schemas.microsoft.com/office/drawing/2014/main" id="{295CA0CB-2F7C-412B-8B56-A957DBAEC870}"/>
                  </a:ext>
                </a:extLst>
              </p14:cNvPr>
              <p14:cNvContentPartPr/>
              <p14:nvPr/>
            </p14:nvContentPartPr>
            <p14:xfrm>
              <a:off x="9822608" y="5988216"/>
              <a:ext cx="155160" cy="71280"/>
            </p14:xfrm>
          </p:contentPart>
        </mc:Choice>
        <mc:Fallback xmlns="">
          <p:pic>
            <p:nvPicPr>
              <p:cNvPr id="7" name="Input penna 6">
                <a:extLst>
                  <a:ext uri="{FF2B5EF4-FFF2-40B4-BE49-F238E27FC236}">
                    <a16:creationId xmlns:a16="http://schemas.microsoft.com/office/drawing/2014/main" id="{295CA0CB-2F7C-412B-8B56-A957DBAEC870}"/>
                  </a:ext>
                </a:extLst>
              </p:cNvPr>
              <p:cNvPicPr/>
              <p:nvPr/>
            </p:nvPicPr>
            <p:blipFill>
              <a:blip r:embed="rId8"/>
              <a:stretch>
                <a:fillRect/>
              </a:stretch>
            </p:blipFill>
            <p:spPr>
              <a:xfrm>
                <a:off x="9813608" y="5979576"/>
                <a:ext cx="172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put penna 7">
                <a:extLst>
                  <a:ext uri="{FF2B5EF4-FFF2-40B4-BE49-F238E27FC236}">
                    <a16:creationId xmlns:a16="http://schemas.microsoft.com/office/drawing/2014/main" id="{F5E46016-D052-4613-8D0E-A1E54F7340C6}"/>
                  </a:ext>
                </a:extLst>
              </p14:cNvPr>
              <p14:cNvContentPartPr/>
              <p14:nvPr/>
            </p14:nvContentPartPr>
            <p14:xfrm>
              <a:off x="8420408" y="5588256"/>
              <a:ext cx="196560" cy="68760"/>
            </p14:xfrm>
          </p:contentPart>
        </mc:Choice>
        <mc:Fallback xmlns="">
          <p:pic>
            <p:nvPicPr>
              <p:cNvPr id="8" name="Input penna 7">
                <a:extLst>
                  <a:ext uri="{FF2B5EF4-FFF2-40B4-BE49-F238E27FC236}">
                    <a16:creationId xmlns:a16="http://schemas.microsoft.com/office/drawing/2014/main" id="{F5E46016-D052-4613-8D0E-A1E54F7340C6}"/>
                  </a:ext>
                </a:extLst>
              </p:cNvPr>
              <p:cNvPicPr/>
              <p:nvPr/>
            </p:nvPicPr>
            <p:blipFill>
              <a:blip r:embed="rId10"/>
              <a:stretch>
                <a:fillRect/>
              </a:stretch>
            </p:blipFill>
            <p:spPr>
              <a:xfrm>
                <a:off x="8411768" y="5579616"/>
                <a:ext cx="214200" cy="86400"/>
              </a:xfrm>
              <a:prstGeom prst="rect">
                <a:avLst/>
              </a:prstGeom>
            </p:spPr>
          </p:pic>
        </mc:Fallback>
      </mc:AlternateContent>
      <p:pic>
        <p:nvPicPr>
          <p:cNvPr id="9" name="Immagine 8">
            <a:extLst>
              <a:ext uri="{FF2B5EF4-FFF2-40B4-BE49-F238E27FC236}">
                <a16:creationId xmlns:a16="http://schemas.microsoft.com/office/drawing/2014/main" id="{355A39B2-2FEC-4A27-8F1F-A92575524868}"/>
              </a:ext>
            </a:extLst>
          </p:cNvPr>
          <p:cNvPicPr>
            <a:picLocks noChangeAspect="1"/>
          </p:cNvPicPr>
          <p:nvPr/>
        </p:nvPicPr>
        <p:blipFill>
          <a:blip r:embed="rId11"/>
          <a:stretch>
            <a:fillRect/>
          </a:stretch>
        </p:blipFill>
        <p:spPr>
          <a:xfrm>
            <a:off x="174752" y="6087936"/>
            <a:ext cx="1559637" cy="710855"/>
          </a:xfrm>
          <a:prstGeom prst="rect">
            <a:avLst/>
          </a:prstGeom>
          <a:ln w="19050">
            <a:solidFill>
              <a:srgbClr val="FF0000"/>
            </a:solidFill>
          </a:ln>
        </p:spPr>
      </p:pic>
      <p:cxnSp>
        <p:nvCxnSpPr>
          <p:cNvPr id="11" name="Connettore 2 10">
            <a:extLst>
              <a:ext uri="{FF2B5EF4-FFF2-40B4-BE49-F238E27FC236}">
                <a16:creationId xmlns:a16="http://schemas.microsoft.com/office/drawing/2014/main" id="{76EAB8A9-5EE6-4763-8F61-C55DCC9C6533}"/>
              </a:ext>
            </a:extLst>
          </p:cNvPr>
          <p:cNvCxnSpPr/>
          <p:nvPr/>
        </p:nvCxnSpPr>
        <p:spPr>
          <a:xfrm flipH="1">
            <a:off x="1901952" y="6230112"/>
            <a:ext cx="625616" cy="280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5C076F71-2D27-49FD-BB87-1A6FD2E830FD}"/>
              </a:ext>
            </a:extLst>
          </p:cNvPr>
          <p:cNvSpPr/>
          <p:nvPr/>
        </p:nvSpPr>
        <p:spPr>
          <a:xfrm>
            <a:off x="2084832" y="5498592"/>
            <a:ext cx="2596896" cy="861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7">
            <a:extLst>
              <a:ext uri="{FF2B5EF4-FFF2-40B4-BE49-F238E27FC236}">
                <a16:creationId xmlns:a16="http://schemas.microsoft.com/office/drawing/2014/main" id="{8FEE8CFD-1364-4156-A049-3327D0A477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7487" y="4564284"/>
            <a:ext cx="1919351" cy="71767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Connettore 2 14">
            <a:extLst>
              <a:ext uri="{FF2B5EF4-FFF2-40B4-BE49-F238E27FC236}">
                <a16:creationId xmlns:a16="http://schemas.microsoft.com/office/drawing/2014/main" id="{C45BE8C8-2A24-4C8B-8152-23D89A46418D}"/>
              </a:ext>
            </a:extLst>
          </p:cNvPr>
          <p:cNvCxnSpPr/>
          <p:nvPr/>
        </p:nvCxnSpPr>
        <p:spPr>
          <a:xfrm flipH="1">
            <a:off x="10042144" y="5348224"/>
            <a:ext cx="422656" cy="24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5B70E892-2E50-494C-9467-6572BEDA2546}"/>
              </a:ext>
            </a:extLst>
          </p:cNvPr>
          <p:cNvSpPr/>
          <p:nvPr/>
        </p:nvSpPr>
        <p:spPr>
          <a:xfrm>
            <a:off x="8085328" y="5498592"/>
            <a:ext cx="1928368" cy="806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243A3C42-E4D4-4A66-A52B-2B38DB808A45}"/>
              </a:ext>
            </a:extLst>
          </p:cNvPr>
          <p:cNvSpPr>
            <a:spLocks noGrp="1"/>
          </p:cNvSpPr>
          <p:nvPr>
            <p:ph type="sldNum" sz="quarter" idx="12"/>
          </p:nvPr>
        </p:nvSpPr>
        <p:spPr/>
        <p:txBody>
          <a:bodyPr/>
          <a:lstStyle/>
          <a:p>
            <a:fld id="{A9A6D829-A7BA-4E1C-A264-FFB1E4602FB5}" type="slidenum">
              <a:rPr lang="en-US" smtClean="0"/>
              <a:t>16</a:t>
            </a:fld>
            <a:endParaRPr lang="en-US"/>
          </a:p>
        </p:txBody>
      </p:sp>
    </p:spTree>
    <p:extLst>
      <p:ext uri="{BB962C8B-B14F-4D97-AF65-F5344CB8AC3E}">
        <p14:creationId xmlns:p14="http://schemas.microsoft.com/office/powerpoint/2010/main" val="574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a:t>Il modello in forma ridotta finale con due strumenti e due obiettivi</a:t>
            </a:r>
          </a:p>
        </p:txBody>
      </p:sp>
      <p:sp>
        <p:nvSpPr>
          <p:cNvPr id="3" name="Segnaposto contenuto 2"/>
          <p:cNvSpPr>
            <a:spLocks noGrp="1"/>
          </p:cNvSpPr>
          <p:nvPr>
            <p:ph idx="1"/>
          </p:nvPr>
        </p:nvSpPr>
        <p:spPr>
          <a:xfrm>
            <a:off x="2394645" y="1648163"/>
            <a:ext cx="9956800" cy="4525963"/>
          </a:xfrm>
        </p:spPr>
        <p:txBody>
          <a:bodyPr/>
          <a:lstStyle/>
          <a:p>
            <a:r>
              <a:rPr lang="it-IT" dirty="0"/>
              <a:t>Gli </a:t>
            </a:r>
            <a:r>
              <a:rPr lang="it-IT" dirty="0">
                <a:solidFill>
                  <a:srgbClr val="0070C0"/>
                </a:solidFill>
              </a:rPr>
              <a:t>strumenti</a:t>
            </a:r>
            <a:r>
              <a:rPr lang="it-IT" dirty="0"/>
              <a:t> a disposizione nel modello IS-LM sono almeno 3, mentre ci poniamo 2 </a:t>
            </a:r>
            <a:r>
              <a:rPr lang="it-IT" dirty="0">
                <a:solidFill>
                  <a:srgbClr val="0070C0"/>
                </a:solidFill>
              </a:rPr>
              <a:t>obiettivi</a:t>
            </a:r>
            <a:r>
              <a:rPr lang="it-IT" dirty="0"/>
              <a:t>: un livello ottimale del tasso d’interesse e di reddito</a:t>
            </a:r>
          </a:p>
          <a:p>
            <a:r>
              <a:rPr lang="it-IT" dirty="0"/>
              <a:t>Otteniamo la forma ridotta del modello con gli </a:t>
            </a:r>
            <a:r>
              <a:rPr lang="it-IT" dirty="0">
                <a:solidFill>
                  <a:srgbClr val="FF0000"/>
                </a:solidFill>
              </a:rPr>
              <a:t>obiettivi</a:t>
            </a:r>
            <a:r>
              <a:rPr lang="it-IT" dirty="0"/>
              <a:t> quali </a:t>
            </a:r>
            <a:r>
              <a:rPr lang="it-IT" dirty="0">
                <a:solidFill>
                  <a:srgbClr val="FF0000"/>
                </a:solidFill>
              </a:rPr>
              <a:t>variabili endogene </a:t>
            </a:r>
            <a:r>
              <a:rPr lang="it-IT" dirty="0"/>
              <a:t>espressi nei termini delle </a:t>
            </a:r>
            <a:r>
              <a:rPr lang="it-IT" dirty="0">
                <a:solidFill>
                  <a:srgbClr val="00B050"/>
                </a:solidFill>
              </a:rPr>
              <a:t>esogene</a:t>
            </a:r>
            <a:r>
              <a:rPr lang="it-IT" dirty="0"/>
              <a:t>:</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436" y="4152220"/>
            <a:ext cx="5257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111" y="5206774"/>
            <a:ext cx="51911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26" y="3773852"/>
            <a:ext cx="22383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55" y="5495355"/>
            <a:ext cx="2162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529" y="5625108"/>
            <a:ext cx="21907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8531325" y="4252822"/>
            <a:ext cx="2501647" cy="369332"/>
          </a:xfrm>
          <a:prstGeom prst="rect">
            <a:avLst/>
          </a:prstGeom>
          <a:solidFill>
            <a:srgbClr val="00B0F0"/>
          </a:solidFill>
        </p:spPr>
        <p:txBody>
          <a:bodyPr wrap="none" rtlCol="0">
            <a:spAutoFit/>
          </a:bodyPr>
          <a:lstStyle/>
          <a:p>
            <a:r>
              <a:rPr lang="it-IT" dirty="0"/>
              <a:t>Soluzione ottima per Y</a:t>
            </a:r>
          </a:p>
        </p:txBody>
      </p:sp>
      <p:sp>
        <p:nvSpPr>
          <p:cNvPr id="12" name="CasellaDiTesto 11"/>
          <p:cNvSpPr txBox="1"/>
          <p:nvPr/>
        </p:nvSpPr>
        <p:spPr>
          <a:xfrm>
            <a:off x="4413088" y="6199058"/>
            <a:ext cx="2403222" cy="369332"/>
          </a:xfrm>
          <a:prstGeom prst="rect">
            <a:avLst/>
          </a:prstGeom>
          <a:solidFill>
            <a:srgbClr val="00B0F0"/>
          </a:solidFill>
        </p:spPr>
        <p:txBody>
          <a:bodyPr wrap="none" rtlCol="0">
            <a:spAutoFit/>
          </a:bodyPr>
          <a:lstStyle/>
          <a:p>
            <a:r>
              <a:rPr lang="it-IT" dirty="0"/>
              <a:t>Soluzione ottima per i</a:t>
            </a:r>
          </a:p>
        </p:txBody>
      </p:sp>
      <p:sp>
        <p:nvSpPr>
          <p:cNvPr id="6" name="CasellaDiTesto 5"/>
          <p:cNvSpPr txBox="1"/>
          <p:nvPr/>
        </p:nvSpPr>
        <p:spPr>
          <a:xfrm>
            <a:off x="283426" y="3156684"/>
            <a:ext cx="2111219" cy="646331"/>
          </a:xfrm>
          <a:prstGeom prst="rect">
            <a:avLst/>
          </a:prstGeom>
          <a:noFill/>
        </p:spPr>
        <p:txBody>
          <a:bodyPr wrap="none" rtlCol="0">
            <a:spAutoFit/>
          </a:bodyPr>
          <a:lstStyle/>
          <a:p>
            <a:r>
              <a:rPr lang="it-IT" b="1" dirty="0">
                <a:solidFill>
                  <a:srgbClr val="0070C0"/>
                </a:solidFill>
              </a:rPr>
              <a:t>Moltiplicatore della </a:t>
            </a:r>
          </a:p>
          <a:p>
            <a:r>
              <a:rPr lang="it-IT" b="1" dirty="0">
                <a:solidFill>
                  <a:srgbClr val="0070C0"/>
                </a:solidFill>
              </a:rPr>
              <a:t>Spesa autonoma</a:t>
            </a:r>
          </a:p>
        </p:txBody>
      </p:sp>
      <p:sp>
        <p:nvSpPr>
          <p:cNvPr id="14" name="CasellaDiTesto 13"/>
          <p:cNvSpPr txBox="1"/>
          <p:nvPr/>
        </p:nvSpPr>
        <p:spPr>
          <a:xfrm>
            <a:off x="391352" y="4947254"/>
            <a:ext cx="1774653" cy="923330"/>
          </a:xfrm>
          <a:prstGeom prst="rect">
            <a:avLst/>
          </a:prstGeom>
          <a:noFill/>
        </p:spPr>
        <p:txBody>
          <a:bodyPr wrap="none" rtlCol="0">
            <a:spAutoFit/>
          </a:bodyPr>
          <a:lstStyle/>
          <a:p>
            <a:r>
              <a:rPr lang="it-IT" b="1" dirty="0">
                <a:solidFill>
                  <a:srgbClr val="0070C0"/>
                </a:solidFill>
              </a:rPr>
              <a:t>Moltiplicatore </a:t>
            </a:r>
          </a:p>
          <a:p>
            <a:r>
              <a:rPr lang="it-IT" b="1" dirty="0">
                <a:solidFill>
                  <a:srgbClr val="0070C0"/>
                </a:solidFill>
              </a:rPr>
              <a:t>dell’offerta di M </a:t>
            </a:r>
          </a:p>
          <a:p>
            <a:endParaRPr lang="it-IT" dirty="0">
              <a:solidFill>
                <a:srgbClr val="0070C0"/>
              </a:solidFill>
            </a:endParaRPr>
          </a:p>
        </p:txBody>
      </p:sp>
      <p:sp>
        <p:nvSpPr>
          <p:cNvPr id="8" name="CasellaDiTesto 7">
            <a:extLst>
              <a:ext uri="{FF2B5EF4-FFF2-40B4-BE49-F238E27FC236}">
                <a16:creationId xmlns:a16="http://schemas.microsoft.com/office/drawing/2014/main" id="{7C5385FB-347A-4828-B923-61CB48744628}"/>
              </a:ext>
            </a:extLst>
          </p:cNvPr>
          <p:cNvSpPr txBox="1"/>
          <p:nvPr/>
        </p:nvSpPr>
        <p:spPr>
          <a:xfrm>
            <a:off x="5638800" y="2972816"/>
            <a:ext cx="65" cy="276999"/>
          </a:xfrm>
          <a:prstGeom prst="rect">
            <a:avLst/>
          </a:prstGeom>
          <a:noFill/>
        </p:spPr>
        <p:txBody>
          <a:bodyPr wrap="none" lIns="0" tIns="0" rIns="0" bIns="0" rtlCol="0">
            <a:spAutoFit/>
          </a:bodyPr>
          <a:lstStyle/>
          <a:p>
            <a:endParaRPr lang="it-IT" dirty="0"/>
          </a:p>
        </p:txBody>
      </p:sp>
      <p:grpSp>
        <p:nvGrpSpPr>
          <p:cNvPr id="10" name="Gruppo 9">
            <a:extLst>
              <a:ext uri="{FF2B5EF4-FFF2-40B4-BE49-F238E27FC236}">
                <a16:creationId xmlns:a16="http://schemas.microsoft.com/office/drawing/2014/main" id="{940F507A-CF02-4826-A317-1DF9D17A4800}"/>
              </a:ext>
            </a:extLst>
          </p:cNvPr>
          <p:cNvGrpSpPr/>
          <p:nvPr/>
        </p:nvGrpSpPr>
        <p:grpSpPr>
          <a:xfrm>
            <a:off x="8811529" y="4986547"/>
            <a:ext cx="1788892" cy="819150"/>
            <a:chOff x="8716056" y="4851950"/>
            <a:chExt cx="1788892" cy="819150"/>
          </a:xfrm>
        </p:grpSpPr>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6056" y="4851950"/>
              <a:ext cx="9810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3B50F421-1ED7-41C8-A553-529413AF4B0F}"/>
                    </a:ext>
                  </a:extLst>
                </p:cNvPr>
                <p:cNvSpPr txBox="1"/>
                <p:nvPr/>
              </p:nvSpPr>
              <p:spPr>
                <a:xfrm>
                  <a:off x="9627319" y="4978983"/>
                  <a:ext cx="877629" cy="461665"/>
                </a:xfrm>
                <a:prstGeom prst="rect">
                  <a:avLst/>
                </a:prstGeom>
                <a:noFill/>
              </p:spPr>
              <p:txBody>
                <a:bodyPr wrap="square" rtlCol="0">
                  <a:spAutoFit/>
                </a:bodyPr>
                <a:lstStyle/>
                <a:p>
                  <a:r>
                    <a:rPr lang="it-IT" sz="2400" dirty="0"/>
                    <a:t>*</a:t>
                  </a:r>
                  <a14:m>
                    <m:oMath xmlns:m="http://schemas.openxmlformats.org/officeDocument/2006/math">
                      <m:sSub>
                        <m:sSubPr>
                          <m:ctrlPr>
                            <a:rPr lang="it-IT" sz="2400" i="1" smtClean="0">
                              <a:latin typeface="Cambria Math" panose="02040503050406030204" pitchFamily="18" charset="0"/>
                            </a:rPr>
                          </m:ctrlPr>
                        </m:sSubPr>
                        <m:e>
                          <m:r>
                            <a:rPr lang="it-IT" sz="2400" i="1" smtClean="0">
                              <a:latin typeface="Cambria Math" panose="02040503050406030204" pitchFamily="18" charset="0"/>
                              <a:ea typeface="Cambria Math" panose="02040503050406030204" pitchFamily="18" charset="0"/>
                            </a:rPr>
                            <m:t>𝛼</m:t>
                          </m:r>
                        </m:e>
                        <m:sub>
                          <m:r>
                            <a:rPr lang="it-IT" sz="2400" b="0" i="1" smtClean="0">
                              <a:latin typeface="Cambria Math" panose="02040503050406030204" pitchFamily="18" charset="0"/>
                            </a:rPr>
                            <m:t>1</m:t>
                          </m:r>
                        </m:sub>
                      </m:sSub>
                    </m:oMath>
                  </a14:m>
                  <a:endParaRPr lang="it-IT" sz="2400" dirty="0"/>
                </a:p>
              </p:txBody>
            </p:sp>
          </mc:Choice>
          <mc:Fallback xmlns="">
            <p:sp>
              <p:nvSpPr>
                <p:cNvPr id="9" name="CasellaDiTesto 8">
                  <a:extLst>
                    <a:ext uri="{FF2B5EF4-FFF2-40B4-BE49-F238E27FC236}">
                      <a16:creationId xmlns:a16="http://schemas.microsoft.com/office/drawing/2014/main" id="{3B50F421-1ED7-41C8-A553-529413AF4B0F}"/>
                    </a:ext>
                  </a:extLst>
                </p:cNvPr>
                <p:cNvSpPr txBox="1">
                  <a:spLocks noRot="1" noChangeAspect="1" noMove="1" noResize="1" noEditPoints="1" noAdjustHandles="1" noChangeArrowheads="1" noChangeShapeType="1" noTextEdit="1"/>
                </p:cNvSpPr>
                <p:nvPr/>
              </p:nvSpPr>
              <p:spPr>
                <a:xfrm>
                  <a:off x="9627319" y="4978983"/>
                  <a:ext cx="877629" cy="461665"/>
                </a:xfrm>
                <a:prstGeom prst="rect">
                  <a:avLst/>
                </a:prstGeom>
                <a:blipFill>
                  <a:blip r:embed="rId8"/>
                  <a:stretch>
                    <a:fillRect l="-11111" t="-10526" b="-28947"/>
                  </a:stretch>
                </a:blipFill>
              </p:spPr>
              <p:txBody>
                <a:bodyPr/>
                <a:lstStyle/>
                <a:p>
                  <a:r>
                    <a:rPr lang="it-IT">
                      <a:noFill/>
                    </a:rPr>
                    <a:t> </a:t>
                  </a:r>
                </a:p>
              </p:txBody>
            </p:sp>
          </mc:Fallback>
        </mc:AlternateContent>
      </p:grpSp>
      <p:sp>
        <p:nvSpPr>
          <p:cNvPr id="11" name="Rettangolo 10">
            <a:extLst>
              <a:ext uri="{FF2B5EF4-FFF2-40B4-BE49-F238E27FC236}">
                <a16:creationId xmlns:a16="http://schemas.microsoft.com/office/drawing/2014/main" id="{EE9C8E6E-E2A8-4BF2-A518-8B83966AA54A}"/>
              </a:ext>
            </a:extLst>
          </p:cNvPr>
          <p:cNvSpPr/>
          <p:nvPr/>
        </p:nvSpPr>
        <p:spPr>
          <a:xfrm>
            <a:off x="8609379" y="4910548"/>
            <a:ext cx="2555900" cy="1529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5AB8BBC1-0BC5-4471-B4BE-21DADE07BE8D}"/>
              </a:ext>
            </a:extLst>
          </p:cNvPr>
          <p:cNvCxnSpPr>
            <a:cxnSpLocks/>
          </p:cNvCxnSpPr>
          <p:nvPr/>
        </p:nvCxnSpPr>
        <p:spPr>
          <a:xfrm flipH="1">
            <a:off x="5088128" y="3673856"/>
            <a:ext cx="4059936" cy="66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551D526E-2ED7-435E-9A29-777E401403F3}"/>
              </a:ext>
            </a:extLst>
          </p:cNvPr>
          <p:cNvCxnSpPr>
            <a:cxnSpLocks/>
          </p:cNvCxnSpPr>
          <p:nvPr/>
        </p:nvCxnSpPr>
        <p:spPr>
          <a:xfrm flipH="1">
            <a:off x="6387037" y="3705240"/>
            <a:ext cx="3275204" cy="63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3C27CB55-B9F9-46B5-9809-9DA15DDC25A2}"/>
              </a:ext>
            </a:extLst>
          </p:cNvPr>
          <p:cNvCxnSpPr>
            <a:cxnSpLocks/>
          </p:cNvCxnSpPr>
          <p:nvPr/>
        </p:nvCxnSpPr>
        <p:spPr>
          <a:xfrm flipH="1">
            <a:off x="7876032" y="3655377"/>
            <a:ext cx="2377795" cy="668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1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5"/>
                                        </p:tgtEl>
                                        <p:attrNameLst>
                                          <p:attrName>style.visibility</p:attrName>
                                        </p:attrNameLst>
                                      </p:cBhvr>
                                      <p:to>
                                        <p:strVal val="visible"/>
                                      </p:to>
                                    </p:set>
                                    <p:anim calcmode="lin" valueType="num">
                                      <p:cBhvr additive="base">
                                        <p:cTn id="41" dur="500" fill="hold"/>
                                        <p:tgtEl>
                                          <p:spTgt spid="2055"/>
                                        </p:tgtEl>
                                        <p:attrNameLst>
                                          <p:attrName>ppt_x</p:attrName>
                                        </p:attrNameLst>
                                      </p:cBhvr>
                                      <p:tavLst>
                                        <p:tav tm="0">
                                          <p:val>
                                            <p:strVal val="#ppt_x"/>
                                          </p:val>
                                        </p:tav>
                                        <p:tav tm="100000">
                                          <p:val>
                                            <p:strVal val="#ppt_x"/>
                                          </p:val>
                                        </p:tav>
                                      </p:tavLst>
                                    </p:anim>
                                    <p:anim calcmode="lin" valueType="num">
                                      <p:cBhvr additive="base">
                                        <p:cTn id="4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modello normativo: Impiego solo la  spesa pubblica come strumento</a:t>
            </a:r>
          </a:p>
        </p:txBody>
      </p:sp>
      <p:sp>
        <p:nvSpPr>
          <p:cNvPr id="3" name="Segnaposto contenuto 2"/>
          <p:cNvSpPr>
            <a:spLocks noGrp="1"/>
          </p:cNvSpPr>
          <p:nvPr>
            <p:ph idx="1"/>
          </p:nvPr>
        </p:nvSpPr>
        <p:spPr/>
        <p:txBody>
          <a:bodyPr>
            <a:normAutofit/>
          </a:bodyPr>
          <a:lstStyle/>
          <a:p>
            <a:r>
              <a:rPr lang="it-IT" dirty="0"/>
              <a:t>Per esprimere la capacità di controllo sul raggiungimento degli obiettivi devo stabilire la </a:t>
            </a:r>
            <a:r>
              <a:rPr lang="it-IT" dirty="0">
                <a:solidFill>
                  <a:srgbClr val="FF0000"/>
                </a:solidFill>
              </a:rPr>
              <a:t>dimensione degli strumenti</a:t>
            </a:r>
            <a:r>
              <a:rPr lang="it-IT" dirty="0"/>
              <a:t>:</a:t>
            </a:r>
          </a:p>
          <a:p>
            <a:r>
              <a:rPr lang="it-IT" dirty="0"/>
              <a:t>Qui di seguito la soluzione per </a:t>
            </a:r>
            <a:r>
              <a:rPr lang="it-IT" dirty="0">
                <a:solidFill>
                  <a:srgbClr val="00B050"/>
                </a:solidFill>
              </a:rPr>
              <a:t>G</a:t>
            </a:r>
            <a:r>
              <a:rPr lang="it-IT" dirty="0"/>
              <a:t> per raggiungere i due obiettivi; </a:t>
            </a:r>
          </a:p>
          <a:p>
            <a:r>
              <a:rPr lang="it-IT" dirty="0"/>
              <a:t>La </a:t>
            </a:r>
            <a:r>
              <a:rPr lang="it-IT" b="1" dirty="0"/>
              <a:t>forma ridotta inversa </a:t>
            </a:r>
            <a:r>
              <a:rPr lang="it-IT" dirty="0"/>
              <a:t>di un modello macro determina la metrica degli strumenti:</a:t>
            </a:r>
          </a:p>
          <a:p>
            <a:endParaRPr lang="it-IT" dirty="0"/>
          </a:p>
          <a:p>
            <a:endParaRPr lang="it-IT" dirty="0"/>
          </a:p>
          <a:p>
            <a:endParaRPr lang="it-IT" dirty="0"/>
          </a:p>
          <a:p>
            <a:r>
              <a:rPr lang="it-IT" dirty="0"/>
              <a:t>per esercizio ottenete le forme ridotte per </a:t>
            </a:r>
            <a:r>
              <a:rPr lang="it-IT" dirty="0">
                <a:solidFill>
                  <a:srgbClr val="00B050"/>
                </a:solidFill>
              </a:rPr>
              <a:t>M</a:t>
            </a:r>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18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2" y="4236299"/>
            <a:ext cx="51244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a:extLst>
              <a:ext uri="{FF2B5EF4-FFF2-40B4-BE49-F238E27FC236}">
                <a16:creationId xmlns:a16="http://schemas.microsoft.com/office/drawing/2014/main" id="{5A638479-2378-452B-A4AF-1F15526F0973}"/>
              </a:ext>
            </a:extLst>
          </p:cNvPr>
          <p:cNvSpPr txBox="1"/>
          <p:nvPr/>
        </p:nvSpPr>
        <p:spPr>
          <a:xfrm>
            <a:off x="2578705" y="5303377"/>
            <a:ext cx="532191" cy="461665"/>
          </a:xfrm>
          <a:prstGeom prst="rect">
            <a:avLst/>
          </a:prstGeom>
          <a:noFill/>
        </p:spPr>
        <p:txBody>
          <a:bodyPr wrap="square" rtlCol="0">
            <a:spAutoFit/>
          </a:bodyPr>
          <a:lstStyle/>
          <a:p>
            <a:r>
              <a:rPr lang="it-IT" sz="2400" dirty="0">
                <a:solidFill>
                  <a:srgbClr val="FF0000"/>
                </a:solidFill>
                <a:hlinkClick r:id="rId3" action="ppaction://hlinksldjump"/>
              </a:rPr>
              <a:t>[1]</a:t>
            </a:r>
            <a:endParaRPr lang="it-IT" sz="2400" dirty="0">
              <a:solidFill>
                <a:srgbClr val="FF0000"/>
              </a:solidFill>
            </a:endParaRPr>
          </a:p>
        </p:txBody>
      </p:sp>
      <p:sp>
        <p:nvSpPr>
          <p:cNvPr id="10" name="CasellaDiTesto 9">
            <a:extLst>
              <a:ext uri="{FF2B5EF4-FFF2-40B4-BE49-F238E27FC236}">
                <a16:creationId xmlns:a16="http://schemas.microsoft.com/office/drawing/2014/main" id="{7AA440E5-BC30-4B59-84CA-5E61215D689F}"/>
              </a:ext>
            </a:extLst>
          </p:cNvPr>
          <p:cNvSpPr txBox="1"/>
          <p:nvPr/>
        </p:nvSpPr>
        <p:spPr>
          <a:xfrm>
            <a:off x="8344504" y="5283173"/>
            <a:ext cx="532191" cy="461665"/>
          </a:xfrm>
          <a:prstGeom prst="rect">
            <a:avLst/>
          </a:prstGeom>
          <a:noFill/>
        </p:spPr>
        <p:txBody>
          <a:bodyPr wrap="square" rtlCol="0">
            <a:spAutoFit/>
          </a:bodyPr>
          <a:lstStyle/>
          <a:p>
            <a:r>
              <a:rPr lang="it-IT" sz="2400" dirty="0">
                <a:solidFill>
                  <a:srgbClr val="FF0000"/>
                </a:solidFill>
                <a:hlinkClick r:id="rId4" action="ppaction://hlinksldjump"/>
              </a:rPr>
              <a:t>[2]</a:t>
            </a:r>
            <a:endParaRPr lang="it-IT" sz="2400" dirty="0">
              <a:solidFill>
                <a:srgbClr val="FF0000"/>
              </a:solidFill>
            </a:endParaRPr>
          </a:p>
        </p:txBody>
      </p:sp>
      <p:pic>
        <p:nvPicPr>
          <p:cNvPr id="6" name="Immagine 5">
            <a:extLst>
              <a:ext uri="{FF2B5EF4-FFF2-40B4-BE49-F238E27FC236}">
                <a16:creationId xmlns:a16="http://schemas.microsoft.com/office/drawing/2014/main" id="{EC03BAC9-454F-4182-9D09-5B5DA1549C71}"/>
              </a:ext>
            </a:extLst>
          </p:cNvPr>
          <p:cNvPicPr>
            <a:picLocks noChangeAspect="1"/>
          </p:cNvPicPr>
          <p:nvPr/>
        </p:nvPicPr>
        <p:blipFill>
          <a:blip r:embed="rId5"/>
          <a:stretch>
            <a:fillRect/>
          </a:stretch>
        </p:blipFill>
        <p:spPr>
          <a:xfrm>
            <a:off x="6304172" y="4170438"/>
            <a:ext cx="4720011" cy="1201201"/>
          </a:xfrm>
          <a:prstGeom prst="rect">
            <a:avLst/>
          </a:prstGeom>
        </p:spPr>
      </p:pic>
    </p:spTree>
    <p:extLst>
      <p:ext uri="{BB962C8B-B14F-4D97-AF65-F5344CB8AC3E}">
        <p14:creationId xmlns:p14="http://schemas.microsoft.com/office/powerpoint/2010/main" val="408976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A3133-AC33-41D1-8048-CDBBBFFCC3D5}"/>
              </a:ext>
            </a:extLst>
          </p:cNvPr>
          <p:cNvSpPr>
            <a:spLocks noGrp="1"/>
          </p:cNvSpPr>
          <p:nvPr>
            <p:ph type="title"/>
          </p:nvPr>
        </p:nvSpPr>
        <p:spPr/>
        <p:txBody>
          <a:bodyPr/>
          <a:lstStyle/>
          <a:p>
            <a:r>
              <a:rPr lang="it-IT" dirty="0"/>
              <a:t>Esercizio su IS-LM e PE in economia chiusa</a:t>
            </a:r>
          </a:p>
        </p:txBody>
      </p:sp>
      <p:sp>
        <p:nvSpPr>
          <p:cNvPr id="3" name="Segnaposto contenuto 2">
            <a:extLst>
              <a:ext uri="{FF2B5EF4-FFF2-40B4-BE49-F238E27FC236}">
                <a16:creationId xmlns:a16="http://schemas.microsoft.com/office/drawing/2014/main" id="{A368B6A2-C412-4F8E-8DAA-F5D9F4AC59E5}"/>
              </a:ext>
            </a:extLst>
          </p:cNvPr>
          <p:cNvSpPr>
            <a:spLocks noGrp="1"/>
          </p:cNvSpPr>
          <p:nvPr>
            <p:ph sz="half" idx="1"/>
          </p:nvPr>
        </p:nvSpPr>
        <p:spPr/>
        <p:txBody>
          <a:bodyPr>
            <a:noAutofit/>
          </a:bodyPr>
          <a:lstStyle/>
          <a:p>
            <a:r>
              <a:rPr lang="it-IT" sz="2000" dirty="0"/>
              <a:t>Si consideri un modello IS-LM in economia chiusa rappresentato dalle seguenti equazioni:</a:t>
            </a:r>
          </a:p>
          <a:p>
            <a:r>
              <a:rPr lang="it-IT" sz="2000" dirty="0"/>
              <a:t>C=50+0,5Yd</a:t>
            </a:r>
          </a:p>
          <a:p>
            <a:r>
              <a:rPr lang="it-IT" sz="2000" dirty="0"/>
              <a:t>G=100</a:t>
            </a:r>
          </a:p>
          <a:p>
            <a:r>
              <a:rPr lang="it-IT" sz="2000" dirty="0" err="1"/>
              <a:t>M</a:t>
            </a:r>
            <a:r>
              <a:rPr lang="it-IT" sz="2000" baseline="30000" dirty="0" err="1"/>
              <a:t>s</a:t>
            </a:r>
            <a:r>
              <a:rPr lang="it-IT" sz="2000" dirty="0"/>
              <a:t>=300</a:t>
            </a:r>
          </a:p>
          <a:p>
            <a:r>
              <a:rPr lang="it-IT" sz="2000" dirty="0"/>
              <a:t>T=50+0,5Y</a:t>
            </a:r>
          </a:p>
          <a:p>
            <a:r>
              <a:rPr lang="it-IT" sz="2000" dirty="0"/>
              <a:t>I=400-200i</a:t>
            </a:r>
          </a:p>
          <a:p>
            <a:r>
              <a:rPr lang="it-IT" sz="2000" dirty="0"/>
              <a:t>M</a:t>
            </a:r>
            <a:r>
              <a:rPr lang="it-IT" sz="2000" baseline="30000" dirty="0"/>
              <a:t>d</a:t>
            </a:r>
            <a:r>
              <a:rPr lang="it-IT" sz="2000" dirty="0"/>
              <a:t>=0,5Y-85i</a:t>
            </a:r>
          </a:p>
          <a:p>
            <a:endParaRPr lang="it-IT" sz="2000" dirty="0"/>
          </a:p>
        </p:txBody>
      </p:sp>
      <p:sp>
        <p:nvSpPr>
          <p:cNvPr id="4" name="Segnaposto contenuto 3">
            <a:extLst>
              <a:ext uri="{FF2B5EF4-FFF2-40B4-BE49-F238E27FC236}">
                <a16:creationId xmlns:a16="http://schemas.microsoft.com/office/drawing/2014/main" id="{415E995C-0E4E-4D50-9C8C-B757F21D58D8}"/>
              </a:ext>
            </a:extLst>
          </p:cNvPr>
          <p:cNvSpPr>
            <a:spLocks noGrp="1"/>
          </p:cNvSpPr>
          <p:nvPr>
            <p:ph sz="half" idx="2"/>
          </p:nvPr>
        </p:nvSpPr>
        <p:spPr>
          <a:xfrm>
            <a:off x="6172200" y="1825624"/>
            <a:ext cx="5181600" cy="4595495"/>
          </a:xfrm>
        </p:spPr>
        <p:txBody>
          <a:bodyPr>
            <a:normAutofit fontScale="62500" lnSpcReduction="20000"/>
          </a:bodyPr>
          <a:lstStyle/>
          <a:p>
            <a:pPr marL="0" indent="0">
              <a:buNone/>
            </a:pPr>
            <a:r>
              <a:rPr lang="it-IT" dirty="0"/>
              <a:t>Si ricavi:</a:t>
            </a:r>
          </a:p>
          <a:p>
            <a:pPr marL="514350" indent="-514350">
              <a:buFont typeface="+mj-lt"/>
              <a:buAutoNum type="alphaLcParenR"/>
            </a:pPr>
            <a:r>
              <a:rPr lang="it-IT" dirty="0"/>
              <a:t>L’equazione della curva del mercato dei beni in equilibrio (curva IS) e l’equazione della curva del mercato della moneta in equilibrio (curva LM).</a:t>
            </a:r>
          </a:p>
          <a:p>
            <a:pPr marL="514350" indent="-514350">
              <a:buFont typeface="+mj-lt"/>
              <a:buAutoNum type="alphaLcParenR"/>
            </a:pPr>
            <a:r>
              <a:rPr lang="it-IT" dirty="0"/>
              <a:t>Il reddito e il tasso d’interesse di equilibrio.</a:t>
            </a:r>
          </a:p>
          <a:p>
            <a:pPr marL="514350" indent="-514350">
              <a:buFont typeface="+mj-lt"/>
              <a:buAutoNum type="alphaLcParenR"/>
            </a:pPr>
            <a:r>
              <a:rPr lang="it-IT" dirty="0"/>
              <a:t>Il saldo di bilancio pubblico in equilibrio, indicando se si tratta di un avanzo o di un disavanzo.</a:t>
            </a:r>
          </a:p>
          <a:p>
            <a:pPr marL="514350" indent="-514350">
              <a:buFont typeface="+mj-lt"/>
              <a:buAutoNum type="alphaLcParenR"/>
            </a:pPr>
            <a:r>
              <a:rPr lang="it-IT" dirty="0"/>
              <a:t>Considerate ora una politica fiscale espansiva caratterizzato da un aumento di spesa pubblica, il cui obiettivo è un valore del reddito pari a 665 quale sarà l’ammontare di G? [i*’=38]</a:t>
            </a:r>
          </a:p>
          <a:p>
            <a:pPr marL="514350" indent="-514350">
              <a:buFont typeface="+mj-lt"/>
              <a:buAutoNum type="alphaLcParenR"/>
            </a:pPr>
            <a:r>
              <a:rPr lang="it-IT" dirty="0"/>
              <a:t>I valori obiettivo tasso d’interesse di equilibrio è pari</a:t>
            </a:r>
            <a:r>
              <a:rPr lang="it-IT" b="1" dirty="0"/>
              <a:t> </a:t>
            </a:r>
            <a:r>
              <a:rPr lang="it-IT" dirty="0"/>
              <a:t>46% a seguito di un intervento di politica monetaria restrittiva. A quanto ammonta la riduzione dell’offerta di moneta? (G=100 come nel punto a). [Y*’=578]</a:t>
            </a:r>
          </a:p>
          <a:p>
            <a:pPr marL="514350" indent="-514350">
              <a:buFont typeface="+mj-lt"/>
              <a:buAutoNum type="alphaLcParenR"/>
            </a:pPr>
            <a:r>
              <a:rPr lang="it-IT" dirty="0"/>
              <a:t>Riportate in un grafico gli effetti sull’equilibrio macroeconomico.</a:t>
            </a:r>
          </a:p>
          <a:p>
            <a:pPr marL="0" indent="0">
              <a:buNone/>
            </a:pPr>
            <a:endParaRPr lang="it-IT" dirty="0"/>
          </a:p>
        </p:txBody>
      </p:sp>
    </p:spTree>
    <p:extLst>
      <p:ext uri="{BB962C8B-B14F-4D97-AF65-F5344CB8AC3E}">
        <p14:creationId xmlns:p14="http://schemas.microsoft.com/office/powerpoint/2010/main" val="273301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modello semplice di PE: Obiettivi, strumenti e istituzioni. </a:t>
            </a:r>
            <a:br>
              <a:rPr lang="it-IT" dirty="0"/>
            </a:br>
            <a:r>
              <a:rPr lang="it-IT" b="1" dirty="0"/>
              <a:t>1) Gli obiettivi</a:t>
            </a:r>
            <a:endParaRPr lang="en-US" b="1" dirty="0"/>
          </a:p>
        </p:txBody>
      </p:sp>
      <p:sp>
        <p:nvSpPr>
          <p:cNvPr id="3" name="Segnaposto contenuto 2"/>
          <p:cNvSpPr>
            <a:spLocks noGrp="1"/>
          </p:cNvSpPr>
          <p:nvPr>
            <p:ph idx="1"/>
          </p:nvPr>
        </p:nvSpPr>
        <p:spPr/>
        <p:txBody>
          <a:bodyPr>
            <a:normAutofit fontScale="92500" lnSpcReduction="20000"/>
          </a:bodyPr>
          <a:lstStyle/>
          <a:p>
            <a:r>
              <a:rPr lang="it-IT" dirty="0"/>
              <a:t>Legge Humphrey-Hawkins (USA, 1978): </a:t>
            </a:r>
            <a:r>
              <a:rPr lang="it-IT" dirty="0">
                <a:solidFill>
                  <a:srgbClr val="FF0000"/>
                </a:solidFill>
              </a:rPr>
              <a:t>Governo USA e FED </a:t>
            </a:r>
            <a:r>
              <a:rPr lang="it-IT" dirty="0"/>
              <a:t>decidono quali siano gli obiettivi da perseguire, cioè la </a:t>
            </a:r>
            <a:r>
              <a:rPr lang="it-IT" dirty="0">
                <a:solidFill>
                  <a:srgbClr val="0070C0"/>
                </a:solidFill>
              </a:rPr>
              <a:t>piena occupazione (N=Y)</a:t>
            </a:r>
            <a:r>
              <a:rPr lang="it-IT" dirty="0"/>
              <a:t>, la </a:t>
            </a:r>
            <a:r>
              <a:rPr lang="it-IT" dirty="0">
                <a:solidFill>
                  <a:srgbClr val="0070C0"/>
                </a:solidFill>
              </a:rPr>
              <a:t>crescita del PIL </a:t>
            </a:r>
            <a:r>
              <a:rPr lang="it-IT" dirty="0"/>
              <a:t>(</a:t>
            </a:r>
            <a:r>
              <a:rPr lang="it-IT" dirty="0" err="1"/>
              <a:t>dY</a:t>
            </a:r>
            <a:r>
              <a:rPr lang="it-IT" dirty="0"/>
              <a:t>&gt;0), la </a:t>
            </a:r>
            <a:r>
              <a:rPr lang="it-IT" dirty="0">
                <a:solidFill>
                  <a:srgbClr val="0070C0"/>
                </a:solidFill>
              </a:rPr>
              <a:t>stabilità dei prezzi </a:t>
            </a:r>
            <a:r>
              <a:rPr lang="it-IT" dirty="0"/>
              <a:t>(</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&lt;2%) </a:t>
            </a:r>
            <a:r>
              <a:rPr lang="it-IT" dirty="0"/>
              <a:t>e </a:t>
            </a:r>
            <a:r>
              <a:rPr lang="it-IT" dirty="0">
                <a:solidFill>
                  <a:srgbClr val="0070C0"/>
                </a:solidFill>
              </a:rPr>
              <a:t>l’equilibrio della bilancia commerciale </a:t>
            </a:r>
            <a:r>
              <a:rPr lang="it-IT" dirty="0"/>
              <a:t>(NX=0). </a:t>
            </a:r>
          </a:p>
          <a:p>
            <a:r>
              <a:rPr lang="it-IT" dirty="0"/>
              <a:t>L’art. 2 del Trattato modificativo dell’</a:t>
            </a:r>
            <a:r>
              <a:rPr lang="it-IT" dirty="0">
                <a:solidFill>
                  <a:srgbClr val="FF0000"/>
                </a:solidFill>
              </a:rPr>
              <a:t>Unione europea</a:t>
            </a:r>
            <a:r>
              <a:rPr lang="it-IT" dirty="0"/>
              <a:t>, ratificato a Lisbona il 13 dicembre 2007, stabilisce per l’Unione i seguenti obiettivi: «lo sviluppo duraturo dell’Europa fondato su una </a:t>
            </a:r>
            <a:r>
              <a:rPr lang="it-IT" dirty="0">
                <a:solidFill>
                  <a:srgbClr val="0070C0"/>
                </a:solidFill>
              </a:rPr>
              <a:t>crescita economica equilibrata</a:t>
            </a:r>
            <a:r>
              <a:rPr lang="it-IT" dirty="0"/>
              <a:t> (</a:t>
            </a:r>
            <a:r>
              <a:rPr lang="it-IT" dirty="0" err="1"/>
              <a:t>dY</a:t>
            </a:r>
            <a:r>
              <a:rPr lang="it-IT" dirty="0"/>
              <a:t>&gt;0 con riduzione dei differenziali tra paesi membri)</a:t>
            </a:r>
            <a:r>
              <a:rPr lang="it-IT" dirty="0">
                <a:solidFill>
                  <a:srgbClr val="0070C0"/>
                </a:solidFill>
              </a:rPr>
              <a:t> </a:t>
            </a:r>
            <a:r>
              <a:rPr lang="it-IT" dirty="0"/>
              <a:t>e sulla </a:t>
            </a:r>
            <a:r>
              <a:rPr lang="it-IT" dirty="0">
                <a:solidFill>
                  <a:srgbClr val="0070C0"/>
                </a:solidFill>
              </a:rPr>
              <a:t>stabilità dei prezzi </a:t>
            </a:r>
            <a:r>
              <a:rPr lang="it-IT" dirty="0"/>
              <a:t>(</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&lt;2%)</a:t>
            </a:r>
            <a:r>
              <a:rPr lang="it-IT" dirty="0"/>
              <a:t>, </a:t>
            </a:r>
            <a:r>
              <a:rPr lang="it-IT" dirty="0">
                <a:solidFill>
                  <a:srgbClr val="0070C0"/>
                </a:solidFill>
              </a:rPr>
              <a:t>un’economia sociale di mercato altamente competitiva</a:t>
            </a:r>
            <a:r>
              <a:rPr lang="it-IT" dirty="0"/>
              <a:t>, che tende alla </a:t>
            </a:r>
            <a:r>
              <a:rPr lang="it-IT" dirty="0">
                <a:solidFill>
                  <a:srgbClr val="0070C0"/>
                </a:solidFill>
              </a:rPr>
              <a:t>piena occupazione </a:t>
            </a:r>
            <a:r>
              <a:rPr lang="it-IT" dirty="0"/>
              <a:t>(N=Y)</a:t>
            </a:r>
            <a:r>
              <a:rPr lang="it-IT" dirty="0">
                <a:solidFill>
                  <a:srgbClr val="0070C0"/>
                </a:solidFill>
              </a:rPr>
              <a:t> e al progresso sociale </a:t>
            </a:r>
            <a:r>
              <a:rPr lang="it-IT" dirty="0"/>
              <a:t>(misure di povertà, istruzione, gender gap…), e un livello elevato di </a:t>
            </a:r>
            <a:r>
              <a:rPr lang="it-IT" dirty="0">
                <a:solidFill>
                  <a:srgbClr val="0070C0"/>
                </a:solidFill>
              </a:rPr>
              <a:t>protezione e di miglioramento della qualità dell’ambiente </a:t>
            </a:r>
            <a:r>
              <a:rPr lang="it-IT" dirty="0"/>
              <a:t>(indicatori di sostenibilità)».</a:t>
            </a:r>
          </a:p>
          <a:p>
            <a:r>
              <a:rPr lang="it-IT" dirty="0"/>
              <a:t>Ursula von </a:t>
            </a:r>
            <a:r>
              <a:rPr lang="it-IT" dirty="0" err="1"/>
              <a:t>der</a:t>
            </a:r>
            <a:r>
              <a:rPr lang="it-IT" dirty="0"/>
              <a:t> </a:t>
            </a:r>
            <a:r>
              <a:rPr lang="it-IT" dirty="0" err="1"/>
              <a:t>Leyen</a:t>
            </a:r>
            <a:r>
              <a:rPr lang="it-IT" dirty="0"/>
              <a:t> presidente della CE definisce gli obiettivi strategici per il suo governo per il periodo </a:t>
            </a:r>
            <a:r>
              <a:rPr lang="it-IT" dirty="0">
                <a:hlinkClick r:id="rId2"/>
              </a:rPr>
              <a:t>2019-2024</a:t>
            </a:r>
            <a:endParaRPr lang="en-US" dirty="0"/>
          </a:p>
        </p:txBody>
      </p:sp>
      <p:sp>
        <p:nvSpPr>
          <p:cNvPr id="4" name="Segnaposto numero diapositiva 3">
            <a:extLst>
              <a:ext uri="{FF2B5EF4-FFF2-40B4-BE49-F238E27FC236}">
                <a16:creationId xmlns:a16="http://schemas.microsoft.com/office/drawing/2014/main" id="{FD660010-C21F-4F5E-B76E-F2D03DC8BF95}"/>
              </a:ext>
            </a:extLst>
          </p:cNvPr>
          <p:cNvSpPr>
            <a:spLocks noGrp="1"/>
          </p:cNvSpPr>
          <p:nvPr>
            <p:ph type="sldNum" sz="quarter" idx="12"/>
          </p:nvPr>
        </p:nvSpPr>
        <p:spPr/>
        <p:txBody>
          <a:bodyPr/>
          <a:lstStyle/>
          <a:p>
            <a:fld id="{A9A6D829-A7BA-4E1C-A264-FFB1E4602FB5}" type="slidenum">
              <a:rPr lang="en-US" smtClean="0"/>
              <a:t>2</a:t>
            </a:fld>
            <a:endParaRPr lang="en-US"/>
          </a:p>
        </p:txBody>
      </p:sp>
    </p:spTree>
    <p:extLst>
      <p:ext uri="{BB962C8B-B14F-4D97-AF65-F5344CB8AC3E}">
        <p14:creationId xmlns:p14="http://schemas.microsoft.com/office/powerpoint/2010/main" val="310507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problema dell’assegnazione</a:t>
            </a:r>
            <a:endParaRPr lang="en-US" dirty="0"/>
          </a:p>
        </p:txBody>
      </p:sp>
      <p:sp>
        <p:nvSpPr>
          <p:cNvPr id="5" name="Segnaposto testo 4"/>
          <p:cNvSpPr>
            <a:spLocks noGrp="1"/>
          </p:cNvSpPr>
          <p:nvPr>
            <p:ph type="body" idx="1"/>
          </p:nvPr>
        </p:nvSpPr>
        <p:spPr/>
        <p:txBody>
          <a:bodyPr/>
          <a:lstStyle/>
          <a:p>
            <a:r>
              <a:rPr lang="it-IT" dirty="0"/>
              <a:t>Assegnazione degli strumenti agli obiettivi, obiettivi flessibili e funzioni di perdita. Approfondimento: I motivi di intervento</a:t>
            </a:r>
            <a:endParaRPr lang="en-US" dirty="0"/>
          </a:p>
        </p:txBody>
      </p:sp>
      <p:sp>
        <p:nvSpPr>
          <p:cNvPr id="2" name="Segnaposto numero diapositiva 1">
            <a:extLst>
              <a:ext uri="{FF2B5EF4-FFF2-40B4-BE49-F238E27FC236}">
                <a16:creationId xmlns:a16="http://schemas.microsoft.com/office/drawing/2014/main" id="{349D05FF-C416-4F22-BEE0-91E98F8EF9D5}"/>
              </a:ext>
            </a:extLst>
          </p:cNvPr>
          <p:cNvSpPr>
            <a:spLocks noGrp="1"/>
          </p:cNvSpPr>
          <p:nvPr>
            <p:ph type="sldNum" sz="quarter" idx="12"/>
          </p:nvPr>
        </p:nvSpPr>
        <p:spPr/>
        <p:txBody>
          <a:bodyPr/>
          <a:lstStyle/>
          <a:p>
            <a:fld id="{A9A6D829-A7BA-4E1C-A264-FFB1E4602FB5}" type="slidenum">
              <a:rPr lang="en-US" smtClean="0"/>
              <a:t>20</a:t>
            </a:fld>
            <a:endParaRPr lang="en-US"/>
          </a:p>
        </p:txBody>
      </p:sp>
    </p:spTree>
    <p:extLst>
      <p:ext uri="{BB962C8B-B14F-4D97-AF65-F5344CB8AC3E}">
        <p14:creationId xmlns:p14="http://schemas.microsoft.com/office/powerpoint/2010/main" val="231221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Come controllare un’appropriata assegnazione degli strumenti agli obiettivi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Abbiamo già accennato al </a:t>
            </a:r>
            <a:r>
              <a:rPr lang="it-IT" b="1" dirty="0"/>
              <a:t>decentramento delle scelte politiche</a:t>
            </a:r>
            <a:r>
              <a:rPr lang="it-IT" dirty="0"/>
              <a:t>: come gestire questo controllo della PE se i centri di decisione sono plurimi?</a:t>
            </a:r>
          </a:p>
          <a:p>
            <a:r>
              <a:rPr lang="it-IT" dirty="0"/>
              <a:t>Consideriamo i diversi tipi di decentramento:</a:t>
            </a:r>
          </a:p>
          <a:p>
            <a:r>
              <a:rPr lang="it-IT" dirty="0">
                <a:solidFill>
                  <a:srgbClr val="0070C0"/>
                </a:solidFill>
              </a:rPr>
              <a:t>1. decentramento verticale,</a:t>
            </a:r>
            <a:r>
              <a:rPr lang="it-IT" dirty="0">
                <a:solidFill>
                  <a:srgbClr val="FFFF00"/>
                </a:solidFill>
              </a:rPr>
              <a:t> </a:t>
            </a:r>
            <a:r>
              <a:rPr lang="it-IT" dirty="0"/>
              <a:t>quando interventi diversi sono attribuiti a soggetti separati, ma con riferimento all’intero territorio nazionale;</a:t>
            </a:r>
          </a:p>
          <a:p>
            <a:r>
              <a:rPr lang="it-IT" dirty="0">
                <a:solidFill>
                  <a:srgbClr val="0070C0"/>
                </a:solidFill>
              </a:rPr>
              <a:t>2. decentramento orizzontale</a:t>
            </a:r>
            <a:r>
              <a:rPr lang="it-IT" dirty="0">
                <a:solidFill>
                  <a:srgbClr val="FFFF00"/>
                </a:solidFill>
              </a:rPr>
              <a:t>, </a:t>
            </a:r>
            <a:r>
              <a:rPr lang="it-IT" dirty="0"/>
              <a:t>quando interventi diversi sono attribuiti a soggetti separati con riferimento ad ambiti territoriali diversi (es. effetti del federalismo).</a:t>
            </a:r>
          </a:p>
          <a:p>
            <a:r>
              <a:rPr lang="it-IT" dirty="0"/>
              <a:t>Qui trattiamo solo il </a:t>
            </a:r>
            <a:r>
              <a:rPr lang="it-IT" b="1" dirty="0">
                <a:solidFill>
                  <a:srgbClr val="92D050"/>
                </a:solidFill>
              </a:rPr>
              <a:t>primo caso </a:t>
            </a:r>
            <a:r>
              <a:rPr lang="it-IT" dirty="0"/>
              <a:t>e in particolare immaginiamo che la politica fiscale sia separata da quella monetaria, anche se interdipendenti. Vi sono due possibili alternative: </a:t>
            </a:r>
          </a:p>
          <a:p>
            <a:pPr lvl="1"/>
            <a:r>
              <a:rPr lang="it-IT" dirty="0"/>
              <a:t>1) si può assegnare al governo l’obiettivo dell’aumento del reddito (crescita economica) da raggiungere attraverso incrementi di spesa pubblica ed alla banca centrale l’obiettivo della riduzione del tasso di interesse da conseguire manovrando opportunamente l’offerta di moneta; </a:t>
            </a:r>
          </a:p>
          <a:p>
            <a:pPr lvl="1"/>
            <a:r>
              <a:rPr lang="it-IT" dirty="0"/>
              <a:t>2) viceversa, si può assegnare al governo l’obiettivo del tasso di interesse da raggiungere attraverso variazioni della spesa pubblica ed alla banca centrale l’obiettivo dell’aumento del reddito, da ottenere manovrando opportunamente l’offerta di moneta. </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21</a:t>
            </a:fld>
            <a:endParaRPr lang="en-US"/>
          </a:p>
        </p:txBody>
      </p:sp>
    </p:spTree>
    <p:extLst>
      <p:ext uri="{BB962C8B-B14F-4D97-AF65-F5344CB8AC3E}">
        <p14:creationId xmlns:p14="http://schemas.microsoft.com/office/powerpoint/2010/main" val="276814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decentramento verticale</a:t>
            </a:r>
            <a:endParaRPr lang="en-US" dirty="0"/>
          </a:p>
        </p:txBody>
      </p:sp>
      <p:sp>
        <p:nvSpPr>
          <p:cNvPr id="5" name="Segnaposto contenuto 4"/>
          <p:cNvSpPr>
            <a:spLocks noGrp="1"/>
          </p:cNvSpPr>
          <p:nvPr>
            <p:ph idx="1"/>
          </p:nvPr>
        </p:nvSpPr>
        <p:spPr/>
        <p:txBody>
          <a:bodyPr/>
          <a:lstStyle/>
          <a:p>
            <a:r>
              <a:rPr lang="it-IT" dirty="0"/>
              <a:t>Immaginiamo che la politica fiscale sia separata da quella monetaria, anche se esse sono interdipendenti. Vi sono due possibili alternative: </a:t>
            </a:r>
          </a:p>
          <a:p>
            <a:pPr lvl="1"/>
            <a:r>
              <a:rPr lang="it-IT" dirty="0"/>
              <a:t>1) si può </a:t>
            </a:r>
            <a:r>
              <a:rPr lang="it-IT" dirty="0">
                <a:solidFill>
                  <a:srgbClr val="FF0000"/>
                </a:solidFill>
              </a:rPr>
              <a:t>assegnare al governo l’obiettivo dell’aumento del reddito </a:t>
            </a:r>
            <a:r>
              <a:rPr lang="it-IT" dirty="0"/>
              <a:t>da raggiungere attraverso incrementi di spesa pubblica ed </a:t>
            </a:r>
            <a:r>
              <a:rPr lang="it-IT" dirty="0">
                <a:solidFill>
                  <a:srgbClr val="FF0000"/>
                </a:solidFill>
              </a:rPr>
              <a:t>alla banca centrale l’obiettivo della riduzione del tasso di interesse </a:t>
            </a:r>
            <a:r>
              <a:rPr lang="it-IT" dirty="0"/>
              <a:t>da conseguire manovrando opportunamente l’offerta di moneta; </a:t>
            </a:r>
          </a:p>
          <a:p>
            <a:pPr lvl="1"/>
            <a:r>
              <a:rPr lang="it-IT" dirty="0"/>
              <a:t>2) viceversa, si può </a:t>
            </a:r>
            <a:r>
              <a:rPr lang="it-IT" dirty="0">
                <a:solidFill>
                  <a:srgbClr val="FF0000"/>
                </a:solidFill>
              </a:rPr>
              <a:t>assegnare al governo l’obiettivo del tasso di interesse </a:t>
            </a:r>
            <a:r>
              <a:rPr lang="it-IT" dirty="0"/>
              <a:t>da raggiungere attraverso variazioni della spesa pubblica ed alla </a:t>
            </a:r>
            <a:r>
              <a:rPr lang="it-IT" dirty="0">
                <a:solidFill>
                  <a:srgbClr val="FF0000"/>
                </a:solidFill>
              </a:rPr>
              <a:t>banca centrale l’obiettivo dell’aumento del reddito</a:t>
            </a:r>
            <a:r>
              <a:rPr lang="it-IT" dirty="0"/>
              <a:t> da ottenere manovrando opportunamente l’offerta di moneta. </a:t>
            </a:r>
            <a:endParaRPr lang="en-US" dirty="0"/>
          </a:p>
        </p:txBody>
      </p:sp>
      <p:sp>
        <p:nvSpPr>
          <p:cNvPr id="2" name="Rettangolo 1">
            <a:extLst>
              <a:ext uri="{FF2B5EF4-FFF2-40B4-BE49-F238E27FC236}">
                <a16:creationId xmlns:a16="http://schemas.microsoft.com/office/drawing/2014/main" id="{DA0AC320-7CD2-41B2-A455-AEF2147E7875}"/>
              </a:ext>
            </a:extLst>
          </p:cNvPr>
          <p:cNvSpPr/>
          <p:nvPr/>
        </p:nvSpPr>
        <p:spPr>
          <a:xfrm>
            <a:off x="1248229" y="2656114"/>
            <a:ext cx="9797142" cy="1403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19B5DA55-C98A-4C54-BF27-355BAF8E7602}"/>
              </a:ext>
            </a:extLst>
          </p:cNvPr>
          <p:cNvSpPr>
            <a:spLocks noGrp="1"/>
          </p:cNvSpPr>
          <p:nvPr>
            <p:ph type="sldNum" sz="quarter" idx="12"/>
          </p:nvPr>
        </p:nvSpPr>
        <p:spPr/>
        <p:txBody>
          <a:bodyPr/>
          <a:lstStyle/>
          <a:p>
            <a:fld id="{A9A6D829-A7BA-4E1C-A264-FFB1E4602FB5}" type="slidenum">
              <a:rPr lang="en-US" smtClean="0"/>
              <a:t>22</a:t>
            </a:fld>
            <a:endParaRPr lang="en-US"/>
          </a:p>
        </p:txBody>
      </p:sp>
    </p:spTree>
    <p:extLst>
      <p:ext uri="{BB962C8B-B14F-4D97-AF65-F5344CB8AC3E}">
        <p14:creationId xmlns:p14="http://schemas.microsoft.com/office/powerpoint/2010/main" val="101752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2872" y="223627"/>
            <a:ext cx="10515600" cy="1325563"/>
          </a:xfrm>
        </p:spPr>
        <p:txBody>
          <a:bodyPr/>
          <a:lstStyle/>
          <a:p>
            <a:r>
              <a:rPr lang="it-IT" dirty="0"/>
              <a:t>Retta di </a:t>
            </a:r>
            <a:r>
              <a:rPr lang="it-IT" dirty="0" err="1"/>
              <a:t>iso</a:t>
            </a:r>
            <a:r>
              <a:rPr lang="it-IT" dirty="0"/>
              <a:t>-obiettivo reddito: confronto tra strumenti di PE</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23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72" y="1417320"/>
            <a:ext cx="62579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28" y="3070541"/>
            <a:ext cx="4686504" cy="106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CasellaDiTesto 2"/>
              <p:cNvSpPr txBox="1"/>
              <p:nvPr/>
            </p:nvSpPr>
            <p:spPr>
              <a:xfrm>
                <a:off x="7497967" y="1782265"/>
                <a:ext cx="3395481" cy="95648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Y=</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7497967" y="1782265"/>
                <a:ext cx="3395481" cy="956480"/>
              </a:xfrm>
              <a:prstGeom prst="rect">
                <a:avLst/>
              </a:prstGeom>
              <a:blipFill>
                <a:blip r:embed="rId4"/>
                <a:stretch>
                  <a:fillRect l="-1616" t="-3185" r="-359" b="-700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927107" y="5468645"/>
                <a:ext cx="539956" cy="61196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2</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1</m:t>
                              </m:r>
                            </m:sub>
                          </m:sSub>
                        </m:den>
                      </m:f>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927107" y="5468645"/>
                <a:ext cx="539956" cy="611962"/>
              </a:xfrm>
              <a:prstGeom prst="rect">
                <a:avLst/>
              </a:prstGeom>
              <a:blipFill rotWithShape="0">
                <a:blip r:embed="rId5"/>
                <a:stretch>
                  <a:fillRect/>
                </a:stretch>
              </a:blipFill>
            </p:spPr>
            <p:txBody>
              <a:bodyPr/>
              <a:lstStyle/>
              <a:p>
                <a:r>
                  <a:rPr lang="it-IT">
                    <a:noFill/>
                  </a:rPr>
                  <a:t> </a:t>
                </a:r>
              </a:p>
            </p:txBody>
          </p:sp>
        </mc:Fallback>
      </mc:AlternateContent>
      <p:sp>
        <p:nvSpPr>
          <p:cNvPr id="7" name="Arco 6"/>
          <p:cNvSpPr/>
          <p:nvPr/>
        </p:nvSpPr>
        <p:spPr>
          <a:xfrm rot="16200000">
            <a:off x="4628125" y="5295531"/>
            <a:ext cx="816745" cy="52378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19BD45C1-6948-4AD3-81B5-ECB4579539D3}"/>
              </a:ext>
            </a:extLst>
          </p:cNvPr>
          <p:cNvSpPr txBox="1"/>
          <p:nvPr/>
        </p:nvSpPr>
        <p:spPr>
          <a:xfrm>
            <a:off x="7621209" y="4133280"/>
            <a:ext cx="2006601" cy="830997"/>
          </a:xfrm>
          <a:prstGeom prst="rect">
            <a:avLst/>
          </a:prstGeom>
          <a:noFill/>
        </p:spPr>
        <p:txBody>
          <a:bodyPr wrap="square" rtlCol="0">
            <a:spAutoFit/>
          </a:bodyPr>
          <a:lstStyle/>
          <a:p>
            <a:r>
              <a:rPr lang="it-IT" sz="2400" dirty="0">
                <a:solidFill>
                  <a:srgbClr val="FF0000"/>
                </a:solidFill>
              </a:rPr>
              <a:t>Soluzione [1] </a:t>
            </a:r>
            <a:r>
              <a:rPr lang="it-IT" sz="2400" dirty="0">
                <a:solidFill>
                  <a:srgbClr val="FF0000"/>
                </a:solidFill>
                <a:hlinkClick r:id="rId6" action="ppaction://hlinksldjump"/>
              </a:rPr>
              <a:t>di slide </a:t>
            </a:r>
            <a:r>
              <a:rPr lang="it-IT" sz="2400" dirty="0">
                <a:solidFill>
                  <a:srgbClr val="FF0000"/>
                </a:solidFill>
              </a:rPr>
              <a:t>32</a:t>
            </a:r>
          </a:p>
        </p:txBody>
      </p:sp>
    </p:spTree>
    <p:extLst>
      <p:ext uri="{BB962C8B-B14F-4D97-AF65-F5344CB8AC3E}">
        <p14:creationId xmlns:p14="http://schemas.microsoft.com/office/powerpoint/2010/main" val="28855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Retta di </a:t>
            </a:r>
            <a:r>
              <a:rPr lang="it-IT" dirty="0" err="1"/>
              <a:t>iso</a:t>
            </a:r>
            <a:r>
              <a:rPr lang="it-IT" dirty="0"/>
              <a:t>-obiettivo tasso d’interesse</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24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0" y="1720466"/>
            <a:ext cx="64674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1242874" y="4820575"/>
            <a:ext cx="186431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4000896">
            <a:off x="1490073" y="4322701"/>
            <a:ext cx="712272" cy="40910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p:cNvSpPr txBox="1"/>
              <p:nvPr/>
            </p:nvSpPr>
            <p:spPr>
              <a:xfrm>
                <a:off x="1244750" y="4820575"/>
                <a:ext cx="545277" cy="61337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4</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3</m:t>
                              </m:r>
                            </m:sub>
                          </m:sSub>
                        </m:den>
                      </m:f>
                    </m:oMath>
                  </m:oMathPara>
                </a14:m>
                <a:endParaRPr lang="it-IT"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1244750" y="4820575"/>
                <a:ext cx="545277" cy="613373"/>
              </a:xfrm>
              <a:prstGeom prst="rect">
                <a:avLst/>
              </a:prstGeom>
              <a:blipFill rotWithShape="0">
                <a:blip r:embed="rId4"/>
                <a:stretch>
                  <a:fillRect/>
                </a:stretch>
              </a:blipFill>
            </p:spPr>
            <p:txBody>
              <a:bodyPr/>
              <a:lstStyle/>
              <a:p>
                <a:r>
                  <a:rPr lang="it-IT">
                    <a:noFill/>
                  </a:rPr>
                  <a:t> </a:t>
                </a:r>
              </a:p>
            </p:txBody>
          </p:sp>
        </mc:Fallback>
      </mc:AlternateContent>
      <p:sp>
        <p:nvSpPr>
          <p:cNvPr id="15" name="CasellaDiTesto 14"/>
          <p:cNvSpPr txBox="1"/>
          <p:nvPr/>
        </p:nvSpPr>
        <p:spPr>
          <a:xfrm>
            <a:off x="7497967" y="1782265"/>
            <a:ext cx="3672800" cy="92333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i=</a:t>
            </a:r>
            <a:r>
              <a:rPr lang="it-IT" dirty="0">
                <a:latin typeface="Calibri" panose="020F0502020204030204" pitchFamily="34" charset="0"/>
                <a:cs typeface="Calibri" panose="020F0502020204030204" pitchFamily="34" charset="0"/>
              </a:rPr>
              <a:t>Î</a:t>
            </a:r>
            <a:endParaRPr lang="it-IT" dirty="0"/>
          </a:p>
        </p:txBody>
      </p:sp>
      <p:sp>
        <p:nvSpPr>
          <p:cNvPr id="13" name="CasellaDiTesto 12">
            <a:extLst>
              <a:ext uri="{FF2B5EF4-FFF2-40B4-BE49-F238E27FC236}">
                <a16:creationId xmlns:a16="http://schemas.microsoft.com/office/drawing/2014/main" id="{1B295ACD-F4B2-4C70-9EBA-3B1896008165}"/>
              </a:ext>
            </a:extLst>
          </p:cNvPr>
          <p:cNvSpPr txBox="1"/>
          <p:nvPr/>
        </p:nvSpPr>
        <p:spPr>
          <a:xfrm>
            <a:off x="7553475" y="4602951"/>
            <a:ext cx="2006601" cy="830997"/>
          </a:xfrm>
          <a:prstGeom prst="rect">
            <a:avLst/>
          </a:prstGeom>
          <a:noFill/>
        </p:spPr>
        <p:txBody>
          <a:bodyPr wrap="square" rtlCol="0">
            <a:spAutoFit/>
          </a:bodyPr>
          <a:lstStyle/>
          <a:p>
            <a:r>
              <a:rPr lang="it-IT" sz="2400" dirty="0">
                <a:solidFill>
                  <a:srgbClr val="FF0000"/>
                </a:solidFill>
              </a:rPr>
              <a:t>Soluzione [2] </a:t>
            </a:r>
            <a:r>
              <a:rPr lang="it-IT" sz="2400" dirty="0">
                <a:solidFill>
                  <a:srgbClr val="FF0000"/>
                </a:solidFill>
                <a:hlinkClick r:id="rId5" action="ppaction://hlinksldjump"/>
              </a:rPr>
              <a:t>di slide </a:t>
            </a:r>
            <a:r>
              <a:rPr lang="it-IT" sz="2400" dirty="0">
                <a:solidFill>
                  <a:srgbClr val="FF0000"/>
                </a:solidFill>
              </a:rPr>
              <a:t>32</a:t>
            </a:r>
          </a:p>
        </p:txBody>
      </p:sp>
      <p:pic>
        <p:nvPicPr>
          <p:cNvPr id="16" name="Immagine 15">
            <a:extLst>
              <a:ext uri="{FF2B5EF4-FFF2-40B4-BE49-F238E27FC236}">
                <a16:creationId xmlns:a16="http://schemas.microsoft.com/office/drawing/2014/main" id="{4AC4BBFC-0EA2-415A-A557-471307A9CCDA}"/>
              </a:ext>
            </a:extLst>
          </p:cNvPr>
          <p:cNvPicPr>
            <a:picLocks noChangeAspect="1"/>
          </p:cNvPicPr>
          <p:nvPr/>
        </p:nvPicPr>
        <p:blipFill>
          <a:blip r:embed="rId6"/>
          <a:stretch>
            <a:fillRect/>
          </a:stretch>
        </p:blipFill>
        <p:spPr>
          <a:xfrm>
            <a:off x="6145120" y="3218762"/>
            <a:ext cx="5208680" cy="1325563"/>
          </a:xfrm>
          <a:prstGeom prst="rect">
            <a:avLst/>
          </a:prstGeom>
        </p:spPr>
      </p:pic>
    </p:spTree>
    <p:extLst>
      <p:ext uri="{BB962C8B-B14F-4D97-AF65-F5344CB8AC3E}">
        <p14:creationId xmlns:p14="http://schemas.microsoft.com/office/powerpoint/2010/main" val="154944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a) </a:t>
            </a:r>
            <a:r>
              <a:rPr lang="it-IT" b="1" dirty="0"/>
              <a:t>assegnazione corretta</a:t>
            </a:r>
            <a:r>
              <a:rPr lang="it-IT" dirty="0"/>
              <a:t> e convergenza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25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55" y="1591441"/>
            <a:ext cx="6661753" cy="447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937657" y="6066357"/>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reddito</a:t>
            </a:r>
            <a:r>
              <a:rPr lang="it-IT" dirty="0"/>
              <a:t> ed alla </a:t>
            </a:r>
            <a:r>
              <a:rPr lang="it-IT" i="1" dirty="0">
                <a:solidFill>
                  <a:srgbClr val="FF0000"/>
                </a:solidFill>
              </a:rPr>
              <a:t>banca centrale</a:t>
            </a:r>
            <a:r>
              <a:rPr lang="it-IT" i="1" dirty="0"/>
              <a:t> </a:t>
            </a:r>
            <a:r>
              <a:rPr lang="it-IT" dirty="0"/>
              <a:t>quello del </a:t>
            </a:r>
            <a:r>
              <a:rPr lang="it-IT" b="1" dirty="0"/>
              <a:t>tasso di interesse</a:t>
            </a:r>
          </a:p>
        </p:txBody>
      </p:sp>
      <mc:AlternateContent xmlns:mc="http://schemas.openxmlformats.org/markup-compatibility/2006" xmlns:a14="http://schemas.microsoft.com/office/drawing/2010/main">
        <mc:Choice Requires="a14">
          <p:sp>
            <p:nvSpPr>
              <p:cNvPr id="5" name="CasellaDiTesto 4"/>
              <p:cNvSpPr txBox="1"/>
              <p:nvPr/>
            </p:nvSpPr>
            <p:spPr>
              <a:xfrm>
                <a:off x="3236757" y="1661815"/>
                <a:ext cx="3164649" cy="956480"/>
              </a:xfrm>
              <a:prstGeom prst="rect">
                <a:avLst/>
              </a:prstGeom>
              <a:noFill/>
            </p:spPr>
            <p:txBody>
              <a:bodyPr wrap="none" rtlCol="0">
                <a:spAutoFit/>
              </a:bodyPr>
              <a:lstStyle/>
              <a:p>
                <a:r>
                  <a:rPr lang="it-IT" dirty="0">
                    <a:solidFill>
                      <a:srgbClr val="FF0000"/>
                    </a:solidFill>
                  </a:rPr>
                  <a:t>Non interviene il Governo: Y=</a:t>
                </a:r>
                <a14:m>
                  <m:oMath xmlns:m="http://schemas.openxmlformats.org/officeDocument/2006/math">
                    <m:acc>
                      <m:accPr>
                        <m:chr m:val="̂"/>
                        <m:ctrlPr>
                          <a:rPr lang="it-IT" i="1" dirty="0" smtClean="0">
                            <a:solidFill>
                              <a:srgbClr val="FF0000"/>
                            </a:solidFill>
                            <a:latin typeface="Cambria Math" panose="02040503050406030204" pitchFamily="18" charset="0"/>
                            <a:cs typeface="Calibri" panose="020F0502020204030204" pitchFamily="34" charset="0"/>
                          </a:rPr>
                        </m:ctrlPr>
                      </m:accPr>
                      <m:e>
                        <m:r>
                          <a:rPr lang="it-IT" b="0" i="1" dirty="0" smtClean="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Ma la Banca Centrale: </a:t>
                </a:r>
                <a:r>
                  <a:rPr lang="it-IT" dirty="0" err="1">
                    <a:solidFill>
                      <a:srgbClr val="FF0000"/>
                    </a:solidFill>
                  </a:rPr>
                  <a:t>i≠</a:t>
                </a:r>
                <a:r>
                  <a:rPr lang="it-IT" dirty="0" err="1">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3236757" y="1661815"/>
                <a:ext cx="3164649" cy="956480"/>
              </a:xfrm>
              <a:prstGeom prst="rect">
                <a:avLst/>
              </a:prstGeom>
              <a:blipFill>
                <a:blip r:embed="rId3"/>
                <a:stretch>
                  <a:fillRect l="-1734" t="-2548" r="-5010"/>
                </a:stretch>
              </a:blipFill>
            </p:spPr>
            <p:txBody>
              <a:bodyPr/>
              <a:lstStyle/>
              <a:p>
                <a:r>
                  <a:rPr lang="it-IT">
                    <a:noFill/>
                  </a:rPr>
                  <a:t> </a:t>
                </a:r>
              </a:p>
            </p:txBody>
          </p:sp>
        </mc:Fallback>
      </mc:AlternateContent>
      <p:cxnSp>
        <p:nvCxnSpPr>
          <p:cNvPr id="7" name="Connettore 2 6"/>
          <p:cNvCxnSpPr/>
          <p:nvPr/>
        </p:nvCxnSpPr>
        <p:spPr>
          <a:xfrm flipH="1">
            <a:off x="3409025" y="2246050"/>
            <a:ext cx="372862" cy="644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p:cNvSpPr txBox="1"/>
              <p:nvPr/>
            </p:nvSpPr>
            <p:spPr>
              <a:xfrm>
                <a:off x="5590031" y="3071674"/>
                <a:ext cx="4181382" cy="653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Ma il Governo: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5590031" y="3071674"/>
                <a:ext cx="4181382" cy="653769"/>
              </a:xfrm>
              <a:prstGeom prst="rect">
                <a:avLst/>
              </a:prstGeom>
              <a:blipFill>
                <a:blip r:embed="rId4"/>
                <a:stretch>
                  <a:fillRect l="-1017" t="-4587" b="-13761"/>
                </a:stretch>
              </a:blipFill>
            </p:spPr>
            <p:txBody>
              <a:bodyPr/>
              <a:lstStyle/>
              <a:p>
                <a:r>
                  <a:rPr lang="it-IT">
                    <a:noFill/>
                  </a:rPr>
                  <a:t> </a:t>
                </a:r>
              </a:p>
            </p:txBody>
          </p:sp>
        </mc:Fallback>
      </mc:AlternateContent>
      <p:cxnSp>
        <p:nvCxnSpPr>
          <p:cNvPr id="11" name="Connettore 2 10"/>
          <p:cNvCxnSpPr/>
          <p:nvPr/>
        </p:nvCxnSpPr>
        <p:spPr>
          <a:xfrm flipH="1" flipV="1">
            <a:off x="5461305" y="2924724"/>
            <a:ext cx="257452" cy="1469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b) </a:t>
            </a:r>
            <a:r>
              <a:rPr lang="it-IT" b="1" dirty="0"/>
              <a:t>assegnazione errata</a:t>
            </a:r>
            <a:r>
              <a:rPr lang="it-IT" dirty="0"/>
              <a:t> e divergenza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26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62359"/>
            <a:ext cx="63341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048000" y="5796480"/>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tasso di interesse </a:t>
            </a:r>
            <a:r>
              <a:rPr lang="it-IT" dirty="0"/>
              <a:t>ed alla </a:t>
            </a:r>
            <a:r>
              <a:rPr lang="it-IT" i="1" dirty="0">
                <a:solidFill>
                  <a:srgbClr val="FF0000"/>
                </a:solidFill>
              </a:rPr>
              <a:t>banca centrale </a:t>
            </a:r>
            <a:r>
              <a:rPr lang="it-IT" dirty="0"/>
              <a:t>quello del </a:t>
            </a:r>
            <a:r>
              <a:rPr lang="it-IT" b="1" dirty="0"/>
              <a:t>reddito</a:t>
            </a:r>
          </a:p>
        </p:txBody>
      </p:sp>
      <mc:AlternateContent xmlns:mc="http://schemas.openxmlformats.org/markup-compatibility/2006" xmlns:a14="http://schemas.microsoft.com/office/drawing/2010/main">
        <mc:Choice Requires="a14">
          <p:sp>
            <p:nvSpPr>
              <p:cNvPr id="6" name="CasellaDiTesto 5"/>
              <p:cNvSpPr txBox="1"/>
              <p:nvPr/>
            </p:nvSpPr>
            <p:spPr>
              <a:xfrm>
                <a:off x="93953" y="3716637"/>
                <a:ext cx="3147080" cy="93076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solidFill>
                      <a:srgbClr val="FF0000"/>
                    </a:solidFill>
                  </a:rPr>
                  <a:t>Non interviene il Governo i=</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 Ma la Banca Centrale: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a:t>
                </a:r>
              </a:p>
            </p:txBody>
          </p:sp>
        </mc:Choice>
        <mc:Fallback xmlns="">
          <p:sp>
            <p:nvSpPr>
              <p:cNvPr id="6" name="CasellaDiTesto 5"/>
              <p:cNvSpPr txBox="1">
                <a:spLocks noRot="1" noChangeAspect="1" noMove="1" noResize="1" noEditPoints="1" noAdjustHandles="1" noChangeArrowheads="1" noChangeShapeType="1" noTextEdit="1"/>
              </p:cNvSpPr>
              <p:nvPr/>
            </p:nvSpPr>
            <p:spPr>
              <a:xfrm>
                <a:off x="93953" y="3716637"/>
                <a:ext cx="3147080" cy="930768"/>
              </a:xfrm>
              <a:prstGeom prst="rect">
                <a:avLst/>
              </a:prstGeom>
              <a:blipFill>
                <a:blip r:embed="rId3"/>
                <a:stretch>
                  <a:fillRect l="-1349" t="-3247" r="-6936"/>
                </a:stretch>
              </a:blipFill>
            </p:spPr>
            <p:txBody>
              <a:bodyPr/>
              <a:lstStyle/>
              <a:p>
                <a:r>
                  <a:rPr lang="it-IT">
                    <a:noFill/>
                  </a:rPr>
                  <a:t> </a:t>
                </a:r>
              </a:p>
            </p:txBody>
          </p:sp>
        </mc:Fallback>
      </mc:AlternateContent>
      <p:cxnSp>
        <p:nvCxnSpPr>
          <p:cNvPr id="7" name="Connettore 2 6"/>
          <p:cNvCxnSpPr/>
          <p:nvPr/>
        </p:nvCxnSpPr>
        <p:spPr>
          <a:xfrm flipV="1">
            <a:off x="3127899" y="4178302"/>
            <a:ext cx="920318" cy="162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7063724" y="2492903"/>
                <a:ext cx="43973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r>
                  <a:rPr lang="it-IT" dirty="0">
                    <a:solidFill>
                      <a:srgbClr val="FF0000"/>
                    </a:solidFill>
                    <a:latin typeface="Calibri" panose="020F0502020204030204" pitchFamily="34" charset="0"/>
                    <a:cs typeface="Calibri" panose="020F0502020204030204" pitchFamily="34" charset="0"/>
                  </a:rPr>
                  <a:t> </a:t>
                </a:r>
                <a:r>
                  <a:rPr lang="it-IT" dirty="0">
                    <a:solidFill>
                      <a:srgbClr val="FF0000"/>
                    </a:solidFill>
                  </a:rPr>
                  <a:t>…. Ma il Governo: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endParaRPr lang="it-IT" dirty="0">
                  <a:solidFill>
                    <a:srgbClr val="FF0000"/>
                  </a:solidFill>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7063724" y="2492903"/>
                <a:ext cx="4397348" cy="923330"/>
              </a:xfrm>
              <a:prstGeom prst="rect">
                <a:avLst/>
              </a:prstGeom>
              <a:blipFill>
                <a:blip r:embed="rId4"/>
                <a:stretch>
                  <a:fillRect l="-1107" t="-1961"/>
                </a:stretch>
              </a:blipFill>
            </p:spPr>
            <p:txBody>
              <a:bodyPr/>
              <a:lstStyle/>
              <a:p>
                <a:r>
                  <a:rPr lang="it-IT">
                    <a:noFill/>
                  </a:rPr>
                  <a:t> </a:t>
                </a:r>
              </a:p>
            </p:txBody>
          </p:sp>
        </mc:Fallback>
      </mc:AlternateContent>
      <p:cxnSp>
        <p:nvCxnSpPr>
          <p:cNvPr id="13" name="Connettore 2 12"/>
          <p:cNvCxnSpPr>
            <a:stCxn id="12" idx="1"/>
          </p:cNvCxnSpPr>
          <p:nvPr/>
        </p:nvCxnSpPr>
        <p:spPr>
          <a:xfrm flipH="1" flipV="1">
            <a:off x="4234649" y="2583402"/>
            <a:ext cx="2829075" cy="371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Quale soluzione è corretta?</a:t>
            </a:r>
            <a:endParaRPr lang="en-US" dirty="0"/>
          </a:p>
        </p:txBody>
      </p:sp>
      <p:sp>
        <p:nvSpPr>
          <p:cNvPr id="3" name="Segnaposto contenuto 2"/>
          <p:cNvSpPr>
            <a:spLocks noGrp="1"/>
          </p:cNvSpPr>
          <p:nvPr>
            <p:ph idx="1"/>
          </p:nvPr>
        </p:nvSpPr>
        <p:spPr/>
        <p:txBody>
          <a:bodyPr>
            <a:normAutofit fontScale="85000" lnSpcReduction="20000"/>
          </a:bodyPr>
          <a:lstStyle/>
          <a:p>
            <a:r>
              <a:rPr lang="it-IT" dirty="0"/>
              <a:t>Abbiamo visto il modello in forma ridotta e ridotta inversa e il problema dell’assegnazione (decentramento verticale) </a:t>
            </a:r>
          </a:p>
          <a:p>
            <a:r>
              <a:rPr lang="it-IT" dirty="0"/>
              <a:t>In generale, per la soluzione del problema della corretta assegnazione degli obiettivi a centri decisionali decentrati, si fa ricorso al cosiddetto ‘</a:t>
            </a:r>
            <a:r>
              <a:rPr lang="it-IT" b="1" u="sng" dirty="0"/>
              <a:t>teorema di </a:t>
            </a:r>
            <a:r>
              <a:rPr lang="it-IT" b="1" u="sng" dirty="0" err="1"/>
              <a:t>Mundell</a:t>
            </a:r>
            <a:r>
              <a:rPr lang="it-IT" dirty="0"/>
              <a:t>’.</a:t>
            </a:r>
          </a:p>
          <a:p>
            <a:r>
              <a:rPr lang="it-IT" dirty="0"/>
              <a:t>«</a:t>
            </a:r>
            <a:r>
              <a:rPr lang="it-IT" b="1" dirty="0"/>
              <a:t>Se un modello di politica economica con obiettivi fissi ha soluzione, in una politica economica decentrata ciascuno strumento deve essere assegnato al raggiungimento dell’obiettivo su cui agisce </a:t>
            </a:r>
            <a:r>
              <a:rPr lang="it-IT" b="1" u="sng" dirty="0">
                <a:solidFill>
                  <a:srgbClr val="0070C0"/>
                </a:solidFill>
              </a:rPr>
              <a:t>con maggiore efficacia relativa</a:t>
            </a:r>
            <a:r>
              <a:rPr lang="it-IT" dirty="0"/>
              <a:t>»</a:t>
            </a:r>
          </a:p>
          <a:p>
            <a:r>
              <a:rPr lang="it-IT" dirty="0"/>
              <a:t>L’efficacia di uno strumento rispetto ad un obiettivo è misurata dalla variazione del valore dell’obiettivo che si verifica a seguito della variazione del valore dello strumento.</a:t>
            </a:r>
          </a:p>
          <a:p>
            <a:r>
              <a:rPr lang="it-IT" b="1" dirty="0">
                <a:solidFill>
                  <a:srgbClr val="0070C0"/>
                </a:solidFill>
              </a:rPr>
              <a:t>A causa dell’interdipendenza, ognuno degli strumenti ha influenza su tutti gli obiettivi</a:t>
            </a:r>
            <a:r>
              <a:rPr lang="it-IT" dirty="0"/>
              <a:t>.</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27</a:t>
            </a:fld>
            <a:endParaRPr lang="en-US"/>
          </a:p>
        </p:txBody>
      </p:sp>
    </p:spTree>
    <p:extLst>
      <p:ext uri="{BB962C8B-B14F-4D97-AF65-F5344CB8AC3E}">
        <p14:creationId xmlns:p14="http://schemas.microsoft.com/office/powerpoint/2010/main" val="359519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Alcune domande a cui rispondere sul motivo per cui ancora oggi non si abbia il controllo dei due strumenti a livello UE</a:t>
            </a:r>
          </a:p>
        </p:txBody>
      </p:sp>
      <p:sp>
        <p:nvSpPr>
          <p:cNvPr id="3" name="Segnaposto contenuto 2"/>
          <p:cNvSpPr>
            <a:spLocks noGrp="1"/>
          </p:cNvSpPr>
          <p:nvPr>
            <p:ph idx="1"/>
          </p:nvPr>
        </p:nvSpPr>
        <p:spPr/>
        <p:txBody>
          <a:bodyPr/>
          <a:lstStyle/>
          <a:p>
            <a:r>
              <a:rPr lang="it-IT" dirty="0"/>
              <a:t>Perché con Maastricht si è deciso di imbrigliare la possibilità dei governi dei singoli Stati membri ad esercitare una Politica Fiscale autonoma?</a:t>
            </a:r>
          </a:p>
          <a:p>
            <a:r>
              <a:rPr lang="it-IT" dirty="0"/>
              <a:t>Perché non si è adottata una politica fiscale comune?</a:t>
            </a:r>
          </a:p>
          <a:p>
            <a:r>
              <a:rPr lang="it-IT" dirty="0"/>
              <a:t>Perché i continui tentativi da parte della BCE di uscire dalla trappola deflattiva hanno impiegato molto più tempo di quello previsto per ottenere un primo successo?</a:t>
            </a:r>
          </a:p>
          <a:p>
            <a:r>
              <a:rPr lang="it-IT" dirty="0"/>
              <a:t>… certamente gli </a:t>
            </a:r>
            <a:r>
              <a:rPr lang="it-IT" dirty="0">
                <a:solidFill>
                  <a:srgbClr val="FF0000"/>
                </a:solidFill>
              </a:rPr>
              <a:t>interessi di ordine politico dei governi nazionali </a:t>
            </a:r>
            <a:r>
              <a:rPr lang="it-IT" dirty="0"/>
              <a:t>e la </a:t>
            </a:r>
            <a:r>
              <a:rPr lang="it-IT" dirty="0">
                <a:solidFill>
                  <a:srgbClr val="FF0000"/>
                </a:solidFill>
              </a:rPr>
              <a:t>mancanza di un’area valutaria comune </a:t>
            </a:r>
            <a:r>
              <a:rPr lang="it-IT" dirty="0"/>
              <a:t>sono due buoni motivi</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28</a:t>
            </a:fld>
            <a:endParaRPr lang="en-US"/>
          </a:p>
        </p:txBody>
      </p:sp>
    </p:spTree>
    <p:extLst>
      <p:ext uri="{BB962C8B-B14F-4D97-AF65-F5344CB8AC3E}">
        <p14:creationId xmlns:p14="http://schemas.microsoft.com/office/powerpoint/2010/main" val="27390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obiettivi flessibili: la </a:t>
            </a:r>
            <a:r>
              <a:rPr lang="it-IT"/>
              <a:t>scelta della BC</a:t>
            </a:r>
            <a:endParaRPr lang="en-US" dirty="0"/>
          </a:p>
        </p:txBody>
      </p:sp>
      <p:sp>
        <p:nvSpPr>
          <p:cNvPr id="3" name="Segnaposto contenuto 2"/>
          <p:cNvSpPr>
            <a:spLocks noGrp="1"/>
          </p:cNvSpPr>
          <p:nvPr>
            <p:ph idx="1"/>
          </p:nvPr>
        </p:nvSpPr>
        <p:spPr/>
        <p:txBody>
          <a:bodyPr>
            <a:normAutofit fontScale="92500" lnSpcReduction="10000"/>
          </a:bodyPr>
          <a:lstStyle/>
          <a:p>
            <a:r>
              <a:rPr lang="it-IT" dirty="0"/>
              <a:t>Gli obiettivi fissi sono solo un’esercitazione per comprendere le relazioni e interrelazioni non solo tra obiettivi, ma anche tra livelli istituzionali</a:t>
            </a:r>
          </a:p>
          <a:p>
            <a:r>
              <a:rPr lang="it-IT" dirty="0"/>
              <a:t>In realtà occorre tener conto più che di obiettivi determinati, delle </a:t>
            </a:r>
            <a:r>
              <a:rPr lang="it-IT" b="1" dirty="0"/>
              <a:t>funzioni di preferenza</a:t>
            </a:r>
            <a:r>
              <a:rPr lang="it-IT" dirty="0"/>
              <a:t> dei </a:t>
            </a:r>
            <a:r>
              <a:rPr lang="it-IT" i="1" dirty="0"/>
              <a:t>policy maker rispetto </a:t>
            </a:r>
            <a:r>
              <a:rPr lang="it-IT" dirty="0"/>
              <a:t>ai propri obiettivi, </a:t>
            </a:r>
          </a:p>
          <a:p>
            <a:r>
              <a:rPr lang="it-IT" dirty="0"/>
              <a:t>della quale ricercare il </a:t>
            </a:r>
            <a:r>
              <a:rPr lang="it-IT" b="1" dirty="0">
                <a:solidFill>
                  <a:srgbClr val="FF0000"/>
                </a:solidFill>
              </a:rPr>
              <a:t>massimo</a:t>
            </a:r>
            <a:r>
              <a:rPr lang="it-IT" dirty="0"/>
              <a:t> risultato (</a:t>
            </a:r>
            <a:r>
              <a:rPr lang="it-IT" dirty="0">
                <a:solidFill>
                  <a:srgbClr val="0070C0"/>
                </a:solidFill>
              </a:rPr>
              <a:t>se si tratta di una funzione di benessere) </a:t>
            </a:r>
          </a:p>
          <a:p>
            <a:r>
              <a:rPr lang="it-IT" dirty="0"/>
              <a:t>oppure il </a:t>
            </a:r>
            <a:r>
              <a:rPr lang="it-IT" dirty="0">
                <a:solidFill>
                  <a:srgbClr val="FF0000"/>
                </a:solidFill>
              </a:rPr>
              <a:t>minimo</a:t>
            </a:r>
            <a:r>
              <a:rPr lang="it-IT" dirty="0"/>
              <a:t> male (</a:t>
            </a:r>
            <a:r>
              <a:rPr lang="it-IT" dirty="0">
                <a:solidFill>
                  <a:srgbClr val="0070C0"/>
                </a:solidFill>
              </a:rPr>
              <a:t>se si tratta di una </a:t>
            </a:r>
            <a:r>
              <a:rPr lang="it-IT" b="1" dirty="0">
                <a:solidFill>
                  <a:srgbClr val="0070C0"/>
                </a:solidFill>
              </a:rPr>
              <a:t>funzione di perdita</a:t>
            </a:r>
            <a:r>
              <a:rPr lang="it-IT" dirty="0"/>
              <a:t>), nel rispetto dei vincoli imposti dal modello economico.</a:t>
            </a:r>
          </a:p>
          <a:p>
            <a:r>
              <a:rPr lang="it-IT" dirty="0"/>
              <a:t>Il valore degli obiettivi non è quindi noto a priori, ma viene definito come risultato del processo di ottimizzazione con il vincolo dato dal modello di funzionamento dell’economia.</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29</a:t>
            </a:fld>
            <a:endParaRPr lang="en-US"/>
          </a:p>
        </p:txBody>
      </p:sp>
    </p:spTree>
    <p:extLst>
      <p:ext uri="{BB962C8B-B14F-4D97-AF65-F5344CB8AC3E}">
        <p14:creationId xmlns:p14="http://schemas.microsoft.com/office/powerpoint/2010/main" val="191160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2) Gli strumenti e 3) le istituzioni</a:t>
            </a:r>
            <a:endParaRPr lang="en-US" b="1" dirty="0"/>
          </a:p>
        </p:txBody>
      </p:sp>
      <p:sp>
        <p:nvSpPr>
          <p:cNvPr id="3" name="Segnaposto contenuto 2"/>
          <p:cNvSpPr>
            <a:spLocks noGrp="1"/>
          </p:cNvSpPr>
          <p:nvPr>
            <p:ph idx="1"/>
          </p:nvPr>
        </p:nvSpPr>
        <p:spPr/>
        <p:txBody>
          <a:bodyPr/>
          <a:lstStyle/>
          <a:p>
            <a:pPr marL="514350" indent="-514350">
              <a:buFont typeface="+mj-lt"/>
              <a:buAutoNum type="arabicPeriod" startAt="2"/>
            </a:pPr>
            <a:r>
              <a:rPr lang="it-IT" b="1" dirty="0"/>
              <a:t>Strumenti macroeconomici</a:t>
            </a:r>
            <a:r>
              <a:rPr lang="it-IT" dirty="0"/>
              <a:t>: La </a:t>
            </a:r>
            <a:r>
              <a:rPr lang="it-IT" dirty="0">
                <a:solidFill>
                  <a:srgbClr val="FF0000"/>
                </a:solidFill>
              </a:rPr>
              <a:t>politica monetaria </a:t>
            </a:r>
            <a:r>
              <a:rPr lang="it-IT" dirty="0"/>
              <a:t>(fissazione dei tassi di interesse ufficiali e manovra della liquidità) e </a:t>
            </a:r>
            <a:r>
              <a:rPr lang="it-IT" dirty="0">
                <a:solidFill>
                  <a:srgbClr val="FF0000"/>
                </a:solidFill>
              </a:rPr>
              <a:t>fiscale</a:t>
            </a:r>
            <a:r>
              <a:rPr lang="it-IT" dirty="0"/>
              <a:t> (livello di spesa e aliquote d’imposta)</a:t>
            </a:r>
          </a:p>
          <a:p>
            <a:pPr lvl="1"/>
            <a:r>
              <a:rPr lang="it-IT" b="1" dirty="0"/>
              <a:t>Strumenti microeconomici</a:t>
            </a:r>
            <a:r>
              <a:rPr lang="it-IT" dirty="0"/>
              <a:t>: </a:t>
            </a:r>
            <a:r>
              <a:rPr lang="it-IT" dirty="0">
                <a:solidFill>
                  <a:srgbClr val="FF0000"/>
                </a:solidFill>
              </a:rPr>
              <a:t>regolamentazione</a:t>
            </a:r>
            <a:r>
              <a:rPr lang="it-IT" dirty="0"/>
              <a:t> della concorrenza, sistema dei tributi e dei trasferimenti a famiglie imprese, decisioni e tipologie di spesa pubblica….</a:t>
            </a:r>
          </a:p>
          <a:p>
            <a:pPr marL="514350" indent="-514350">
              <a:buFont typeface="+mj-lt"/>
              <a:buAutoNum type="arabicPeriod" startAt="3"/>
            </a:pPr>
            <a:r>
              <a:rPr lang="it-IT" b="1" dirty="0"/>
              <a:t>Istituzioni</a:t>
            </a:r>
            <a:r>
              <a:rPr lang="it-IT" dirty="0"/>
              <a:t> o «i </a:t>
            </a:r>
            <a:r>
              <a:rPr lang="it-IT" dirty="0">
                <a:solidFill>
                  <a:srgbClr val="FF0000"/>
                </a:solidFill>
              </a:rPr>
              <a:t>vincoli</a:t>
            </a:r>
            <a:r>
              <a:rPr lang="it-IT" dirty="0"/>
              <a:t> creati dall’uomo per strutturare le interazioni tra gli uomini» (D. North 1994) che possono essere </a:t>
            </a:r>
            <a:r>
              <a:rPr lang="it-IT" dirty="0">
                <a:solidFill>
                  <a:srgbClr val="FF0000"/>
                </a:solidFill>
              </a:rPr>
              <a:t>formali</a:t>
            </a:r>
            <a:r>
              <a:rPr lang="it-IT" dirty="0"/>
              <a:t> (regole, leggi, costituzioni) o </a:t>
            </a:r>
            <a:r>
              <a:rPr lang="it-IT" dirty="0">
                <a:solidFill>
                  <a:srgbClr val="FF0000"/>
                </a:solidFill>
              </a:rPr>
              <a:t>informali</a:t>
            </a:r>
            <a:r>
              <a:rPr lang="it-IT" dirty="0"/>
              <a:t> (norme di comportamento, convenzioni, codici di condotta)</a:t>
            </a:r>
            <a:endParaRPr lang="en-US" dirty="0"/>
          </a:p>
        </p:txBody>
      </p:sp>
      <p:sp>
        <p:nvSpPr>
          <p:cNvPr id="4" name="Segnaposto numero diapositiva 3">
            <a:extLst>
              <a:ext uri="{FF2B5EF4-FFF2-40B4-BE49-F238E27FC236}">
                <a16:creationId xmlns:a16="http://schemas.microsoft.com/office/drawing/2014/main" id="{C6C2E291-F5F8-4A1C-8B8A-66885275C7E6}"/>
              </a:ext>
            </a:extLst>
          </p:cNvPr>
          <p:cNvSpPr>
            <a:spLocks noGrp="1"/>
          </p:cNvSpPr>
          <p:nvPr>
            <p:ph type="sldNum" sz="quarter" idx="12"/>
          </p:nvPr>
        </p:nvSpPr>
        <p:spPr/>
        <p:txBody>
          <a:bodyPr/>
          <a:lstStyle/>
          <a:p>
            <a:fld id="{A9A6D829-A7BA-4E1C-A264-FFB1E4602FB5}" type="slidenum">
              <a:rPr lang="en-US" smtClean="0"/>
              <a:t>3</a:t>
            </a:fld>
            <a:endParaRPr lang="en-US"/>
          </a:p>
        </p:txBody>
      </p:sp>
    </p:spTree>
    <p:extLst>
      <p:ext uri="{BB962C8B-B14F-4D97-AF65-F5344CB8AC3E}">
        <p14:creationId xmlns:p14="http://schemas.microsoft.com/office/powerpoint/2010/main" val="364980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scelta</a:t>
            </a:r>
          </a:p>
        </p:txBody>
      </p:sp>
      <p:sp>
        <p:nvSpPr>
          <p:cNvPr id="3" name="Segnaposto contenuto 2"/>
          <p:cNvSpPr>
            <a:spLocks noGrp="1"/>
          </p:cNvSpPr>
          <p:nvPr>
            <p:ph idx="1"/>
          </p:nvPr>
        </p:nvSpPr>
        <p:spPr/>
        <p:txBody>
          <a:bodyPr>
            <a:normAutofit/>
          </a:bodyPr>
          <a:lstStyle/>
          <a:p>
            <a:r>
              <a:rPr lang="it-IT" dirty="0"/>
              <a:t>Di solito siamo abituati a scegliere di risolvere un problema di perdita: es. tra inflazione -</a:t>
            </a:r>
            <a:r>
              <a:rPr lang="pl-PL" i="1" dirty="0">
                <a:sym typeface="Symbol"/>
              </a:rPr>
              <a:t> </a:t>
            </a:r>
            <a:r>
              <a:rPr lang="it-IT" i="1" dirty="0">
                <a:sym typeface="Symbol"/>
              </a:rPr>
              <a:t> - </a:t>
            </a:r>
            <a:r>
              <a:rPr lang="it-IT" dirty="0"/>
              <a:t>(o deflazione) e disoccupazione – </a:t>
            </a:r>
            <a:r>
              <a:rPr lang="pl-PL" dirty="0"/>
              <a:t>u</a:t>
            </a:r>
            <a:r>
              <a:rPr lang="it-IT" i="1" dirty="0"/>
              <a:t> -</a:t>
            </a:r>
            <a:endParaRPr lang="it-IT" dirty="0"/>
          </a:p>
          <a:p>
            <a:r>
              <a:rPr lang="it-IT" dirty="0"/>
              <a:t>Il caso classico è quello della </a:t>
            </a:r>
            <a:r>
              <a:rPr lang="it-IT" b="1" dirty="0"/>
              <a:t>Banca Centrale </a:t>
            </a:r>
            <a:r>
              <a:rPr lang="it-IT" dirty="0"/>
              <a:t>che controlla l’offerta di moneta e che deve monitorare il successo rispetto ai due obiettivi indicati. Il problema è quindi rappresentato in una </a:t>
            </a:r>
            <a:r>
              <a:rPr lang="it-IT" dirty="0">
                <a:solidFill>
                  <a:srgbClr val="FF0000"/>
                </a:solidFill>
              </a:rPr>
              <a:t>Loss </a:t>
            </a:r>
            <a:r>
              <a:rPr lang="it-IT" dirty="0" err="1">
                <a:solidFill>
                  <a:srgbClr val="FF0000"/>
                </a:solidFill>
              </a:rPr>
              <a:t>Function</a:t>
            </a:r>
            <a:r>
              <a:rPr lang="it-IT" dirty="0">
                <a:solidFill>
                  <a:srgbClr val="FF0000"/>
                </a:solidFill>
              </a:rPr>
              <a:t> (o funzione di perdita sociale) o funzione obiettivo della BC</a:t>
            </a:r>
            <a:r>
              <a:rPr lang="it-IT" dirty="0"/>
              <a:t>:</a:t>
            </a:r>
          </a:p>
          <a:p>
            <a:r>
              <a:rPr lang="pl-PL" i="1" dirty="0"/>
              <a:t>L = (u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 </a:t>
            </a:r>
            <a:r>
              <a:rPr lang="pl-PL" i="1" dirty="0">
                <a:sym typeface="Symbol"/>
              </a:rPr>
              <a:t></a:t>
            </a:r>
            <a:r>
              <a:rPr lang="pl-PL" i="1" dirty="0"/>
              <a:t>* )</a:t>
            </a:r>
            <a:r>
              <a:rPr lang="pl-PL" i="1" baseline="30000" dirty="0"/>
              <a:t>2</a:t>
            </a:r>
            <a:endParaRPr lang="it-IT" i="1" baseline="30000" dirty="0"/>
          </a:p>
          <a:p>
            <a:r>
              <a:rPr lang="it-IT" dirty="0"/>
              <a:t>dove </a:t>
            </a:r>
            <a:r>
              <a:rPr lang="it-IT" i="1" dirty="0" err="1"/>
              <a:t>u*</a:t>
            </a:r>
            <a:r>
              <a:rPr lang="it-IT" i="1" dirty="0"/>
              <a:t> e </a:t>
            </a:r>
            <a:r>
              <a:rPr lang="pl-PL" i="1" dirty="0">
                <a:sym typeface="Symbol"/>
              </a:rPr>
              <a:t></a:t>
            </a:r>
            <a:r>
              <a:rPr lang="it-IT" i="1" dirty="0"/>
              <a:t>* sono i valori obiettivo del tasso di inflazione e del tasso </a:t>
            </a:r>
            <a:r>
              <a:rPr lang="it-IT" dirty="0"/>
              <a:t>di disoccupazione (due squilibri dei mercati da correggere da parte del policy maker)</a:t>
            </a:r>
            <a:endParaRPr lang="it-IT" baseline="30000" dirty="0">
              <a:solidFill>
                <a:srgbClr val="FF0000"/>
              </a:solidFill>
            </a:endParaRP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30</a:t>
            </a:fld>
            <a:endParaRPr lang="en-US"/>
          </a:p>
        </p:txBody>
      </p:sp>
    </p:spTree>
    <p:extLst>
      <p:ext uri="{BB962C8B-B14F-4D97-AF65-F5344CB8AC3E}">
        <p14:creationId xmlns:p14="http://schemas.microsoft.com/office/powerpoint/2010/main" val="3361798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funzione di perdita e i suoi obiettivi</a:t>
            </a:r>
          </a:p>
        </p:txBody>
      </p:sp>
      <p:sp>
        <p:nvSpPr>
          <p:cNvPr id="3" name="Segnaposto contenuto 2"/>
          <p:cNvSpPr>
            <a:spLocks noGrp="1"/>
          </p:cNvSpPr>
          <p:nvPr>
            <p:ph idx="1"/>
          </p:nvPr>
        </p:nvSpPr>
        <p:spPr/>
        <p:txBody>
          <a:bodyPr>
            <a:normAutofit fontScale="85000" lnSpcReduction="10000"/>
          </a:bodyPr>
          <a:lstStyle/>
          <a:p>
            <a:r>
              <a:rPr lang="it-IT" dirty="0"/>
              <a:t>Chiaramente i parametri indicano il peso che lo scostamento dagli obiettivi è dato dal policy maker (se </a:t>
            </a:r>
            <a:r>
              <a:rPr lang="el-GR" dirty="0">
                <a:latin typeface="Calibri"/>
              </a:rPr>
              <a:t>α</a:t>
            </a:r>
            <a:r>
              <a:rPr lang="it-IT" dirty="0">
                <a:latin typeface="Calibri"/>
              </a:rPr>
              <a:t>=1 il peso è lo stesso), se </a:t>
            </a:r>
            <a:r>
              <a:rPr lang="el-GR" dirty="0"/>
              <a:t>α</a:t>
            </a:r>
            <a:r>
              <a:rPr lang="it-IT" dirty="0"/>
              <a:t>&gt;1 è più importante controllare l’inflazione e se </a:t>
            </a:r>
            <a:r>
              <a:rPr lang="el-GR" dirty="0"/>
              <a:t>α</a:t>
            </a:r>
            <a:r>
              <a:rPr lang="it-IT" dirty="0"/>
              <a:t>&lt;1 è l’economia reale ad avere maggiore importanza</a:t>
            </a:r>
            <a:endParaRPr lang="it-IT" dirty="0">
              <a:latin typeface="Calibri"/>
            </a:endParaRPr>
          </a:p>
          <a:p>
            <a:r>
              <a:rPr lang="it-IT" dirty="0">
                <a:latin typeface="Calibri"/>
              </a:rPr>
              <a:t>Mentre </a:t>
            </a:r>
            <a:r>
              <a:rPr lang="it-IT" dirty="0"/>
              <a:t>la </a:t>
            </a:r>
            <a:r>
              <a:rPr lang="it-IT" dirty="0">
                <a:solidFill>
                  <a:srgbClr val="0070C0"/>
                </a:solidFill>
              </a:rPr>
              <a:t>funzione quadratica</a:t>
            </a:r>
            <a:r>
              <a:rPr lang="it-IT" dirty="0">
                <a:solidFill>
                  <a:srgbClr val="FFFF00"/>
                </a:solidFill>
              </a:rPr>
              <a:t> </a:t>
            </a:r>
            <a:r>
              <a:rPr lang="it-IT" dirty="0"/>
              <a:t>riflette l’idea che deviazioni elevate nei tassi di inflazione e di disoccupazione determinano </a:t>
            </a:r>
            <a:r>
              <a:rPr lang="it-IT" b="1" dirty="0">
                <a:solidFill>
                  <a:srgbClr val="0070C0"/>
                </a:solidFill>
              </a:rPr>
              <a:t>una perdita di benessere più che proporzionale</a:t>
            </a:r>
            <a:r>
              <a:rPr lang="it-IT" b="1" dirty="0">
                <a:solidFill>
                  <a:srgbClr val="FFFF00"/>
                </a:solidFill>
              </a:rPr>
              <a:t> </a:t>
            </a:r>
            <a:r>
              <a:rPr lang="it-IT" dirty="0"/>
              <a:t>rispetto a deviazioni di dimensioni più limitate.</a:t>
            </a:r>
          </a:p>
          <a:p>
            <a:r>
              <a:rPr lang="it-IT" dirty="0"/>
              <a:t>Nella minimizzazione della funzione di perdita occorre tenere in considerazione la </a:t>
            </a:r>
            <a:r>
              <a:rPr lang="it-IT" dirty="0">
                <a:solidFill>
                  <a:srgbClr val="FF0000"/>
                </a:solidFill>
              </a:rPr>
              <a:t>relazione che intercorre tra inflazione e disoccupazione</a:t>
            </a:r>
            <a:r>
              <a:rPr lang="it-IT" dirty="0"/>
              <a:t>, che avete già incontrato in macroeconomia e che costituisce il vincolo da rispettare (l’idea è che il minimo sia vincolato), qui lo rappresentiamo con la </a:t>
            </a:r>
            <a:r>
              <a:rPr lang="it-IT" b="1" dirty="0"/>
              <a:t>curva di Phillips</a:t>
            </a:r>
            <a:r>
              <a:rPr lang="it-IT" dirty="0"/>
              <a:t>:</a:t>
            </a:r>
          </a:p>
          <a:p>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r>
              <a:rPr lang="it-IT" i="1" dirty="0"/>
              <a:t>; dove u</a:t>
            </a:r>
            <a:r>
              <a:rPr lang="it-IT" i="1" baseline="-25000" dirty="0"/>
              <a:t>n</a:t>
            </a:r>
            <a:r>
              <a:rPr lang="it-IT" i="1" dirty="0"/>
              <a:t> è il tasso di disoccupazione naturale </a:t>
            </a:r>
            <a:r>
              <a:rPr lang="it-IT" dirty="0"/>
              <a:t>(o di equilibrio per un sistema economico)</a:t>
            </a:r>
            <a:r>
              <a:rPr lang="it-IT" i="1" dirty="0"/>
              <a:t>.</a:t>
            </a:r>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31</a:t>
            </a:fld>
            <a:endParaRPr lang="en-US"/>
          </a:p>
        </p:txBody>
      </p:sp>
    </p:spTree>
    <p:extLst>
      <p:ext uri="{BB962C8B-B14F-4D97-AF65-F5344CB8AC3E}">
        <p14:creationId xmlns:p14="http://schemas.microsoft.com/office/powerpoint/2010/main" val="117614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Soluzione del problema</a:t>
            </a:r>
          </a:p>
        </p:txBody>
      </p:sp>
      <p:sp>
        <p:nvSpPr>
          <p:cNvPr id="3" name="Segnaposto contenuto 2"/>
          <p:cNvSpPr>
            <a:spLocks noGrp="1"/>
          </p:cNvSpPr>
          <p:nvPr>
            <p:ph idx="1"/>
          </p:nvPr>
        </p:nvSpPr>
        <p:spPr/>
        <p:txBody>
          <a:bodyPr/>
          <a:lstStyle/>
          <a:p>
            <a:r>
              <a:rPr lang="it-IT" dirty="0"/>
              <a:t>Immaginiamo che i valori obiettivo siano inflazione nulla (</a:t>
            </a:r>
            <a:r>
              <a:rPr lang="it-IT" dirty="0">
                <a:sym typeface="Symbol"/>
              </a:rPr>
              <a:t>*=0) e disoccupazione nulla (u*=0). Il nostro problema di minimizzazione si semplifica:</a:t>
            </a:r>
          </a:p>
          <a:p>
            <a:pPr algn="ctr"/>
            <a:r>
              <a:rPr lang="pl-PL" i="1" dirty="0"/>
              <a:t>L = u</a:t>
            </a:r>
            <a:r>
              <a:rPr lang="pl-PL" i="1" baseline="30000" dirty="0"/>
              <a:t>2</a:t>
            </a:r>
            <a:r>
              <a:rPr lang="pl-PL" i="1" dirty="0"/>
              <a:t> + </a:t>
            </a:r>
            <a:r>
              <a:rPr lang="el-GR" i="1" dirty="0">
                <a:latin typeface="Calibri"/>
              </a:rPr>
              <a:t>α</a:t>
            </a:r>
            <a:r>
              <a:rPr lang="pl-PL" i="1" dirty="0">
                <a:sym typeface="Symbol"/>
              </a:rPr>
              <a:t></a:t>
            </a:r>
            <a:r>
              <a:rPr lang="it-IT" i="1" dirty="0">
                <a:sym typeface="Symbol"/>
              </a:rPr>
              <a:t> </a:t>
            </a:r>
            <a:r>
              <a:rPr lang="pl-PL" i="1" baseline="30000" dirty="0"/>
              <a:t>2</a:t>
            </a:r>
            <a:endParaRPr lang="it-IT" i="1" baseline="30000" dirty="0"/>
          </a:p>
          <a:p>
            <a:pPr algn="ctr"/>
            <a:r>
              <a:rPr lang="it-IT" i="1" dirty="0"/>
              <a:t>S.V.</a:t>
            </a:r>
            <a:r>
              <a:rPr lang="it-IT" i="1" baseline="30000" dirty="0"/>
              <a:t>    </a:t>
            </a:r>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p>
          <a:p>
            <a:r>
              <a:rPr lang="it-IT" dirty="0"/>
              <a:t>Possiamo esprimere graficamente questo problema con la curva di Phillips che è qui una retta con pendenza -</a:t>
            </a:r>
            <a:r>
              <a:rPr lang="it-IT" dirty="0">
                <a:sym typeface="Symbol"/>
              </a:rPr>
              <a:t> e una mappa di curve di perdita</a:t>
            </a:r>
            <a:endParaRPr lang="it-IT" dirty="0"/>
          </a:p>
          <a:p>
            <a:endParaRPr lang="it-IT" dirty="0">
              <a:sym typeface="Symbol"/>
            </a:endParaRPr>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32</a:t>
            </a:fld>
            <a:endParaRPr lang="en-US"/>
          </a:p>
        </p:txBody>
      </p:sp>
    </p:spTree>
    <p:extLst>
      <p:ext uri="{BB962C8B-B14F-4D97-AF65-F5344CB8AC3E}">
        <p14:creationId xmlns:p14="http://schemas.microsoft.com/office/powerpoint/2010/main" val="142875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33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36329" y="1972039"/>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sp>
        <p:nvSpPr>
          <p:cNvPr id="20" name="Callout 1 19"/>
          <p:cNvSpPr/>
          <p:nvPr/>
        </p:nvSpPr>
        <p:spPr>
          <a:xfrm>
            <a:off x="4828738" y="1573162"/>
            <a:ext cx="1425387" cy="824753"/>
          </a:xfrm>
          <a:prstGeom prst="borderCallout1">
            <a:avLst>
              <a:gd name="adj1" fmla="val 18750"/>
              <a:gd name="adj2" fmla="val -8333"/>
              <a:gd name="adj3" fmla="val 265507"/>
              <a:gd name="adj4" fmla="val -56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cxnSp>
        <p:nvCxnSpPr>
          <p:cNvPr id="23" name="Connettore diritto 22">
            <a:extLst>
              <a:ext uri="{FF2B5EF4-FFF2-40B4-BE49-F238E27FC236}">
                <a16:creationId xmlns:a16="http://schemas.microsoft.com/office/drawing/2014/main" id="{005A3143-E77C-41F7-B38B-862E0906F20E}"/>
              </a:ext>
            </a:extLst>
          </p:cNvPr>
          <p:cNvCxnSpPr/>
          <p:nvPr/>
        </p:nvCxnSpPr>
        <p:spPr>
          <a:xfrm>
            <a:off x="4876800" y="4978400"/>
            <a:ext cx="150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EA0380A7-1E4B-4E28-B987-F41EFDB97C50}"/>
              </a:ext>
            </a:extLst>
          </p:cNvPr>
          <p:cNvCxnSpPr/>
          <p:nvPr/>
        </p:nvCxnSpPr>
        <p:spPr>
          <a:xfrm>
            <a:off x="3649472" y="3773861"/>
            <a:ext cx="0" cy="42831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BF4E3853-7F09-4501-B23A-831B806CAC9D}"/>
              </a:ext>
            </a:extLst>
          </p:cNvPr>
          <p:cNvCxnSpPr/>
          <p:nvPr/>
        </p:nvCxnSpPr>
        <p:spPr>
          <a:xfrm>
            <a:off x="3657600" y="4214368"/>
            <a:ext cx="80873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52B88B68-BE69-4D9A-A956-DE2263F3FDC4}"/>
              </a:ext>
            </a:extLst>
          </p:cNvPr>
          <p:cNvSpPr/>
          <p:nvPr/>
        </p:nvSpPr>
        <p:spPr>
          <a:xfrm>
            <a:off x="3608329" y="3673860"/>
            <a:ext cx="49269" cy="1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A1BA0B39-7A66-4DD0-810C-0675F1A96A5B}"/>
              </a:ext>
            </a:extLst>
          </p:cNvPr>
          <p:cNvSpPr/>
          <p:nvPr/>
        </p:nvSpPr>
        <p:spPr>
          <a:xfrm>
            <a:off x="4455673" y="4202176"/>
            <a:ext cx="45719" cy="523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2 30">
            <a:extLst>
              <a:ext uri="{FF2B5EF4-FFF2-40B4-BE49-F238E27FC236}">
                <a16:creationId xmlns:a16="http://schemas.microsoft.com/office/drawing/2014/main" id="{AF10AD67-B7A7-43AE-9C1D-49D6EFEDFB4A}"/>
              </a:ext>
            </a:extLst>
          </p:cNvPr>
          <p:cNvCxnSpPr>
            <a:cxnSpLocks/>
          </p:cNvCxnSpPr>
          <p:nvPr/>
        </p:nvCxnSpPr>
        <p:spPr>
          <a:xfrm>
            <a:off x="3729485" y="3655332"/>
            <a:ext cx="749047" cy="4523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5186797D-CADF-4DB0-93ED-86EC6DB2F715}"/>
              </a:ext>
            </a:extLst>
          </p:cNvPr>
          <p:cNvSpPr txBox="1"/>
          <p:nvPr/>
        </p:nvSpPr>
        <p:spPr>
          <a:xfrm>
            <a:off x="3480652" y="3409330"/>
            <a:ext cx="264160" cy="369332"/>
          </a:xfrm>
          <a:prstGeom prst="rect">
            <a:avLst/>
          </a:prstGeom>
          <a:noFill/>
        </p:spPr>
        <p:txBody>
          <a:bodyPr wrap="square" rtlCol="0">
            <a:spAutoFit/>
          </a:bodyPr>
          <a:lstStyle/>
          <a:p>
            <a:r>
              <a:rPr lang="it-IT" dirty="0"/>
              <a:t>A</a:t>
            </a:r>
          </a:p>
        </p:txBody>
      </p:sp>
      <p:sp>
        <p:nvSpPr>
          <p:cNvPr id="35" name="CasellaDiTesto 34">
            <a:extLst>
              <a:ext uri="{FF2B5EF4-FFF2-40B4-BE49-F238E27FC236}">
                <a16:creationId xmlns:a16="http://schemas.microsoft.com/office/drawing/2014/main" id="{AFA8E9AA-ACD6-473B-A026-0DAD4F3B1EB9}"/>
              </a:ext>
            </a:extLst>
          </p:cNvPr>
          <p:cNvSpPr txBox="1"/>
          <p:nvPr/>
        </p:nvSpPr>
        <p:spPr>
          <a:xfrm>
            <a:off x="4406143" y="3966919"/>
            <a:ext cx="264160" cy="369332"/>
          </a:xfrm>
          <a:prstGeom prst="rect">
            <a:avLst/>
          </a:prstGeom>
          <a:noFill/>
        </p:spPr>
        <p:txBody>
          <a:bodyPr wrap="square" rtlCol="0">
            <a:spAutoFit/>
          </a:bodyPr>
          <a:lstStyle/>
          <a:p>
            <a:r>
              <a:rPr lang="it-IT" dirty="0"/>
              <a:t>B</a:t>
            </a:r>
          </a:p>
        </p:txBody>
      </p:sp>
      <p:sp>
        <p:nvSpPr>
          <p:cNvPr id="34" name="Freccia destra con strisce 33">
            <a:extLst>
              <a:ext uri="{FF2B5EF4-FFF2-40B4-BE49-F238E27FC236}">
                <a16:creationId xmlns:a16="http://schemas.microsoft.com/office/drawing/2014/main" id="{6D8B4365-5D8A-4D01-876C-C95DF80FFF24}"/>
              </a:ext>
            </a:extLst>
          </p:cNvPr>
          <p:cNvSpPr/>
          <p:nvPr/>
        </p:nvSpPr>
        <p:spPr>
          <a:xfrm rot="19343642">
            <a:off x="4563478" y="3476796"/>
            <a:ext cx="961365" cy="381699"/>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1EAD6305-00A9-49C5-9E4B-66560B26057D}"/>
              </a:ext>
            </a:extLst>
          </p:cNvPr>
          <p:cNvSpPr txBox="1"/>
          <p:nvPr/>
        </p:nvSpPr>
        <p:spPr>
          <a:xfrm>
            <a:off x="5441516" y="2515896"/>
            <a:ext cx="3442869" cy="923330"/>
          </a:xfrm>
          <a:prstGeom prst="rect">
            <a:avLst/>
          </a:prstGeom>
          <a:solidFill>
            <a:schemeClr val="accent4">
              <a:lumMod val="20000"/>
              <a:lumOff val="80000"/>
            </a:schemeClr>
          </a:solidFill>
        </p:spPr>
        <p:txBody>
          <a:bodyPr wrap="square" rtlCol="0">
            <a:spAutoFit/>
          </a:bodyPr>
          <a:lstStyle/>
          <a:p>
            <a:r>
              <a:rPr lang="it-IT" dirty="0"/>
              <a:t>Curve di perdita crescente: aumenta sia la disoccupazione che l’inflazione</a:t>
            </a:r>
          </a:p>
        </p:txBody>
      </p:sp>
      <p:sp>
        <p:nvSpPr>
          <p:cNvPr id="37" name="CasellaDiTesto 36">
            <a:extLst>
              <a:ext uri="{FF2B5EF4-FFF2-40B4-BE49-F238E27FC236}">
                <a16:creationId xmlns:a16="http://schemas.microsoft.com/office/drawing/2014/main" id="{4BD62688-4F12-4688-9BEA-10B4C2E6273C}"/>
              </a:ext>
            </a:extLst>
          </p:cNvPr>
          <p:cNvSpPr txBox="1"/>
          <p:nvPr/>
        </p:nvSpPr>
        <p:spPr>
          <a:xfrm>
            <a:off x="3071035" y="3831248"/>
            <a:ext cx="463292" cy="369332"/>
          </a:xfrm>
          <a:prstGeom prst="rect">
            <a:avLst/>
          </a:prstGeom>
          <a:noFill/>
        </p:spPr>
        <p:txBody>
          <a:bodyPr wrap="square" rtlCol="0">
            <a:spAutoFit/>
          </a:bodyPr>
          <a:lstStyle/>
          <a:p>
            <a:r>
              <a:rPr lang="it-IT" dirty="0"/>
              <a:t>d</a:t>
            </a:r>
            <a:r>
              <a:rPr lang="el-GR" dirty="0">
                <a:latin typeface="Cambria Math" panose="02040503050406030204" pitchFamily="18" charset="0"/>
                <a:ea typeface="Cambria Math" panose="02040503050406030204" pitchFamily="18" charset="0"/>
              </a:rPr>
              <a:t>π</a:t>
            </a:r>
            <a:endParaRPr lang="it-IT" dirty="0"/>
          </a:p>
        </p:txBody>
      </p:sp>
      <p:sp>
        <p:nvSpPr>
          <p:cNvPr id="39" name="CasellaDiTesto 38">
            <a:extLst>
              <a:ext uri="{FF2B5EF4-FFF2-40B4-BE49-F238E27FC236}">
                <a16:creationId xmlns:a16="http://schemas.microsoft.com/office/drawing/2014/main" id="{12C89C82-36F1-4EB9-AA13-7D0C4F8FFBD9}"/>
              </a:ext>
            </a:extLst>
          </p:cNvPr>
          <p:cNvSpPr txBox="1"/>
          <p:nvPr/>
        </p:nvSpPr>
        <p:spPr>
          <a:xfrm>
            <a:off x="3790509" y="4150764"/>
            <a:ext cx="463292" cy="369332"/>
          </a:xfrm>
          <a:prstGeom prst="rect">
            <a:avLst/>
          </a:prstGeom>
          <a:noFill/>
        </p:spPr>
        <p:txBody>
          <a:bodyPr wrap="square" rtlCol="0">
            <a:spAutoFit/>
          </a:bodyPr>
          <a:lstStyle/>
          <a:p>
            <a:r>
              <a:rPr lang="it-IT" dirty="0"/>
              <a:t>d</a:t>
            </a:r>
            <a:r>
              <a:rPr lang="it-IT" dirty="0">
                <a:latin typeface="Cambria Math" panose="02040503050406030204" pitchFamily="18" charset="0"/>
                <a:ea typeface="Cambria Math" panose="02040503050406030204" pitchFamily="18" charset="0"/>
              </a:rPr>
              <a:t>u</a:t>
            </a:r>
            <a:endParaRPr lang="it-IT" dirty="0"/>
          </a:p>
        </p:txBody>
      </p:sp>
    </p:spTree>
    <p:extLst>
      <p:ext uri="{BB962C8B-B14F-4D97-AF65-F5344CB8AC3E}">
        <p14:creationId xmlns:p14="http://schemas.microsoft.com/office/powerpoint/2010/main" val="8409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p:bldP spid="35" grpId="0"/>
      <p:bldP spid="37"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34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90178" y="2042272"/>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cxnSp>
        <p:nvCxnSpPr>
          <p:cNvPr id="9" name="Connettore 1 8"/>
          <p:cNvCxnSpPr/>
          <p:nvPr/>
        </p:nvCxnSpPr>
        <p:spPr>
          <a:xfrm>
            <a:off x="2967318" y="2662518"/>
            <a:ext cx="4939553" cy="34603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279341" y="5871882"/>
            <a:ext cx="595090" cy="400110"/>
          </a:xfrm>
          <a:prstGeom prst="rect">
            <a:avLst/>
          </a:prstGeom>
          <a:noFill/>
        </p:spPr>
        <p:txBody>
          <a:bodyPr wrap="square" rtlCol="0">
            <a:spAutoFit/>
          </a:bodyPr>
          <a:lstStyle/>
          <a:p>
            <a:r>
              <a:rPr lang="it-IT" sz="2000" b="1" dirty="0">
                <a:solidFill>
                  <a:srgbClr val="FF0000"/>
                </a:solidFill>
              </a:rPr>
              <a:t>u</a:t>
            </a:r>
            <a:r>
              <a:rPr lang="it-IT" sz="2000" b="1" baseline="-25000" dirty="0">
                <a:solidFill>
                  <a:srgbClr val="FF0000"/>
                </a:solidFill>
              </a:rPr>
              <a:t>n</a:t>
            </a:r>
          </a:p>
        </p:txBody>
      </p:sp>
      <p:cxnSp>
        <p:nvCxnSpPr>
          <p:cNvPr id="14" name="Connettore 1 13"/>
          <p:cNvCxnSpPr/>
          <p:nvPr/>
        </p:nvCxnSpPr>
        <p:spPr>
          <a:xfrm>
            <a:off x="4563035" y="3783106"/>
            <a:ext cx="17930" cy="21067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flipV="1">
            <a:off x="2967318" y="3801035"/>
            <a:ext cx="1613646" cy="179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4334952" y="5888922"/>
            <a:ext cx="420308" cy="369332"/>
          </a:xfrm>
          <a:prstGeom prst="rect">
            <a:avLst/>
          </a:prstGeom>
        </p:spPr>
        <p:txBody>
          <a:bodyPr wrap="none">
            <a:spAutoFit/>
          </a:bodyPr>
          <a:lstStyle/>
          <a:p>
            <a:r>
              <a:rPr lang="it-IT" b="1" dirty="0" err="1">
                <a:solidFill>
                  <a:srgbClr val="FF0000"/>
                </a:solidFill>
              </a:rPr>
              <a:t>u</a:t>
            </a:r>
            <a:r>
              <a:rPr lang="it-IT" b="1" baseline="-25000" dirty="0" err="1">
                <a:solidFill>
                  <a:srgbClr val="FF0000"/>
                </a:solidFill>
              </a:rPr>
              <a:t>T</a:t>
            </a:r>
            <a:endParaRPr lang="it-IT" b="1" baseline="-25000" dirty="0">
              <a:solidFill>
                <a:srgbClr val="FF0000"/>
              </a:solidFill>
            </a:endParaRPr>
          </a:p>
        </p:txBody>
      </p:sp>
      <p:sp>
        <p:nvSpPr>
          <p:cNvPr id="19" name="CasellaDiTesto 18"/>
          <p:cNvSpPr txBox="1"/>
          <p:nvPr/>
        </p:nvSpPr>
        <p:spPr>
          <a:xfrm>
            <a:off x="2456329" y="3648635"/>
            <a:ext cx="421342" cy="369332"/>
          </a:xfrm>
          <a:prstGeom prst="rect">
            <a:avLst/>
          </a:prstGeom>
          <a:noFill/>
        </p:spPr>
        <p:txBody>
          <a:bodyPr wrap="square" rtlCol="0">
            <a:spAutoFit/>
          </a:bodyPr>
          <a:lstStyle/>
          <a:p>
            <a:r>
              <a:rPr lang="it-IT" b="1" dirty="0">
                <a:solidFill>
                  <a:srgbClr val="FF0000"/>
                </a:solidFill>
                <a:sym typeface="Symbol"/>
              </a:rPr>
              <a:t></a:t>
            </a:r>
            <a:r>
              <a:rPr lang="it-IT" b="1" baseline="-25000" dirty="0">
                <a:solidFill>
                  <a:srgbClr val="FF0000"/>
                </a:solidFill>
                <a:sym typeface="Symbol"/>
              </a:rPr>
              <a:t>T</a:t>
            </a:r>
            <a:endParaRPr lang="it-IT" b="1" baseline="-25000" dirty="0">
              <a:solidFill>
                <a:srgbClr val="FF0000"/>
              </a:solidFill>
            </a:endParaRPr>
          </a:p>
        </p:txBody>
      </p:sp>
      <p:sp>
        <p:nvSpPr>
          <p:cNvPr id="20" name="Callout 1 19"/>
          <p:cNvSpPr/>
          <p:nvPr/>
        </p:nvSpPr>
        <p:spPr>
          <a:xfrm>
            <a:off x="6006354" y="2805953"/>
            <a:ext cx="1425387" cy="824753"/>
          </a:xfrm>
          <a:prstGeom prst="borderCallout1">
            <a:avLst>
              <a:gd name="adj1" fmla="val 18750"/>
              <a:gd name="adj2" fmla="val -8333"/>
              <a:gd name="adj3" fmla="val 121623"/>
              <a:gd name="adj4" fmla="val -97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r>
              <a:rPr lang="it-IT" sz="2400" dirty="0">
                <a:sym typeface="Symbol"/>
              </a:rPr>
              <a:t></a:t>
            </a:r>
            <a:endParaRPr lang="it-IT" sz="2400" dirty="0"/>
          </a:p>
        </p:txBody>
      </p:sp>
      <p:sp>
        <p:nvSpPr>
          <p:cNvPr id="21" name="CasellaDiTesto 20"/>
          <p:cNvSpPr txBox="1"/>
          <p:nvPr/>
        </p:nvSpPr>
        <p:spPr>
          <a:xfrm>
            <a:off x="4492799" y="3547217"/>
            <a:ext cx="325730" cy="369332"/>
          </a:xfrm>
          <a:prstGeom prst="rect">
            <a:avLst/>
          </a:prstGeom>
          <a:noFill/>
        </p:spPr>
        <p:txBody>
          <a:bodyPr wrap="none" rtlCol="0">
            <a:spAutoFit/>
          </a:bodyPr>
          <a:lstStyle/>
          <a:p>
            <a:r>
              <a:rPr lang="it-IT" dirty="0">
                <a:solidFill>
                  <a:srgbClr val="FF0000"/>
                </a:solidFill>
              </a:rPr>
              <a:t>T</a:t>
            </a:r>
          </a:p>
        </p:txBody>
      </p:sp>
      <p:cxnSp>
        <p:nvCxnSpPr>
          <p:cNvPr id="3" name="Connettore 2 2"/>
          <p:cNvCxnSpPr/>
          <p:nvPr/>
        </p:nvCxnSpPr>
        <p:spPr>
          <a:xfrm>
            <a:off x="6800295" y="3648635"/>
            <a:ext cx="0" cy="178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Arco 5"/>
          <p:cNvSpPr/>
          <p:nvPr/>
        </p:nvSpPr>
        <p:spPr>
          <a:xfrm rot="12978977">
            <a:off x="6694560" y="4981320"/>
            <a:ext cx="506628" cy="993009"/>
          </a:xfrm>
          <a:prstGeom prst="arc">
            <a:avLst>
              <a:gd name="adj1" fmla="val 16200000"/>
              <a:gd name="adj2" fmla="val 2407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sp>
        <p:nvSpPr>
          <p:cNvPr id="2" name="CasellaDiTesto 1">
            <a:extLst>
              <a:ext uri="{FF2B5EF4-FFF2-40B4-BE49-F238E27FC236}">
                <a16:creationId xmlns:a16="http://schemas.microsoft.com/office/drawing/2014/main" id="{18447E6F-6E84-496D-9ADD-C91EC0E56E1B}"/>
              </a:ext>
            </a:extLst>
          </p:cNvPr>
          <p:cNvSpPr txBox="1"/>
          <p:nvPr/>
        </p:nvSpPr>
        <p:spPr>
          <a:xfrm>
            <a:off x="8900553" y="1268963"/>
            <a:ext cx="2501455" cy="1200329"/>
          </a:xfrm>
          <a:prstGeom prst="rect">
            <a:avLst/>
          </a:prstGeom>
          <a:noFill/>
        </p:spPr>
        <p:txBody>
          <a:bodyPr wrap="square" rtlCol="0">
            <a:spAutoFit/>
          </a:bodyPr>
          <a:lstStyle/>
          <a:p>
            <a:r>
              <a:rPr lang="it-IT" dirty="0"/>
              <a:t>T è l’ottimo per il policy maker: per tale punto il SMS=pendenza della curva di Phillips</a:t>
            </a:r>
          </a:p>
        </p:txBody>
      </p:sp>
    </p:spTree>
    <p:extLst>
      <p:ext uri="{BB962C8B-B14F-4D97-AF65-F5344CB8AC3E}">
        <p14:creationId xmlns:p14="http://schemas.microsoft.com/office/powerpoint/2010/main" val="11116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soluzione analitica</a:t>
            </a:r>
          </a:p>
        </p:txBody>
      </p:sp>
      <p:sp>
        <p:nvSpPr>
          <p:cNvPr id="5" name="Segnaposto contenuto 4"/>
          <p:cNvSpPr>
            <a:spLocks noGrp="1"/>
          </p:cNvSpPr>
          <p:nvPr>
            <p:ph idx="1"/>
          </p:nvPr>
        </p:nvSpPr>
        <p:spPr/>
        <p:txBody>
          <a:bodyPr/>
          <a:lstStyle/>
          <a:p>
            <a:r>
              <a:rPr lang="it-IT" dirty="0"/>
              <a:t>Data la funzione di perdita:  </a:t>
            </a:r>
            <a:r>
              <a:rPr lang="pl-PL" i="1" dirty="0"/>
              <a:t>L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a:t>
            </a:r>
            <a:r>
              <a:rPr lang="pl-PL" i="1" baseline="30000" dirty="0"/>
              <a:t>2</a:t>
            </a:r>
            <a:endParaRPr lang="it-IT" i="1" baseline="30000" dirty="0"/>
          </a:p>
          <a:p>
            <a:r>
              <a:rPr lang="it-IT" dirty="0"/>
              <a:t>il SMS tra obiettivi è dato dalla derivazione parziale della stessa, il cui risultato è:</a:t>
            </a:r>
          </a:p>
          <a:p>
            <a:endParaRPr lang="it-IT" dirty="0"/>
          </a:p>
          <a:p>
            <a:endParaRPr lang="it-IT" dirty="0"/>
          </a:p>
          <a:p>
            <a:endParaRPr lang="it-IT" dirty="0"/>
          </a:p>
          <a:p>
            <a:r>
              <a:rPr lang="it-IT" dirty="0"/>
              <a:t>Da cui: </a:t>
            </a:r>
          </a:p>
          <a:p>
            <a:endParaRPr lang="it-IT" dirty="0"/>
          </a:p>
        </p:txBody>
      </p:sp>
      <p:sp>
        <p:nvSpPr>
          <p:cNvPr id="3" name="Segnaposto numero diapositiva 2"/>
          <p:cNvSpPr>
            <a:spLocks noGrp="1"/>
          </p:cNvSpPr>
          <p:nvPr>
            <p:ph type="sldNum" sz="quarter" idx="12"/>
          </p:nvPr>
        </p:nvSpPr>
        <p:spPr/>
        <p:txBody>
          <a:bodyPr/>
          <a:lstStyle/>
          <a:p>
            <a:fld id="{4D237AA9-4749-465A-B730-E40E9FA360A2}" type="slidenum">
              <a:rPr lang="en-US" smtClean="0"/>
              <a:pPr/>
              <a:t>35</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787028" y="3507162"/>
            <a:ext cx="3524250" cy="1152525"/>
          </a:xfrm>
          <a:prstGeom prst="rect">
            <a:avLst/>
          </a:prstGeom>
          <a:noFill/>
          <a:ln w="9525">
            <a:noFill/>
            <a:miter lim="800000"/>
            <a:headEnd/>
            <a:tailEnd/>
          </a:ln>
        </p:spPr>
      </p:pic>
      <p:sp>
        <p:nvSpPr>
          <p:cNvPr id="9" name="Callout 3 8"/>
          <p:cNvSpPr/>
          <p:nvPr/>
        </p:nvSpPr>
        <p:spPr>
          <a:xfrm>
            <a:off x="2644588" y="3917576"/>
            <a:ext cx="681318" cy="484096"/>
          </a:xfrm>
          <a:prstGeom prst="borderCallout3">
            <a:avLst>
              <a:gd name="adj1" fmla="val 18750"/>
              <a:gd name="adj2" fmla="val -8333"/>
              <a:gd name="adj3" fmla="val 18750"/>
              <a:gd name="adj4" fmla="val -16667"/>
              <a:gd name="adj5" fmla="val 100000"/>
              <a:gd name="adj6" fmla="val -16667"/>
              <a:gd name="adj7" fmla="val 56296"/>
              <a:gd name="adj8" fmla="val 286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2u</a:t>
            </a:r>
          </a:p>
        </p:txBody>
      </p:sp>
      <p:sp>
        <p:nvSpPr>
          <p:cNvPr id="10" name="Callout 1 9"/>
          <p:cNvSpPr/>
          <p:nvPr/>
        </p:nvSpPr>
        <p:spPr>
          <a:xfrm>
            <a:off x="6992471" y="3137647"/>
            <a:ext cx="1362636" cy="672353"/>
          </a:xfrm>
          <a:prstGeom prst="borderCallout1">
            <a:avLst>
              <a:gd name="adj1" fmla="val 18750"/>
              <a:gd name="adj2" fmla="val -8333"/>
              <a:gd name="adj3" fmla="val 128500"/>
              <a:gd name="adj4" fmla="val -64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r>
              <a:rPr lang="it-IT" dirty="0">
                <a:sym typeface="Symbol"/>
              </a:rPr>
              <a:t></a:t>
            </a:r>
            <a:r>
              <a:rPr lang="el-GR" dirty="0">
                <a:latin typeface="Calibri"/>
                <a:sym typeface="Symbol"/>
              </a:rPr>
              <a:t>α</a:t>
            </a:r>
            <a:endParaRPr lang="it-IT" dirty="0"/>
          </a:p>
        </p:txBody>
      </p:sp>
      <p:pic>
        <p:nvPicPr>
          <p:cNvPr id="2053" name="Picture 5"/>
          <p:cNvPicPr>
            <a:picLocks noChangeAspect="1" noChangeArrowheads="1"/>
          </p:cNvPicPr>
          <p:nvPr/>
        </p:nvPicPr>
        <p:blipFill>
          <a:blip r:embed="rId3" cstate="print"/>
          <a:srcRect/>
          <a:stretch>
            <a:fillRect/>
          </a:stretch>
        </p:blipFill>
        <p:spPr bwMode="auto">
          <a:xfrm>
            <a:off x="4006944" y="5073744"/>
            <a:ext cx="2905125" cy="1228725"/>
          </a:xfrm>
          <a:prstGeom prst="rect">
            <a:avLst/>
          </a:prstGeom>
          <a:noFill/>
          <a:ln w="9525">
            <a:noFill/>
            <a:miter lim="800000"/>
            <a:headEnd/>
            <a:tailEnd/>
          </a:ln>
        </p:spPr>
      </p:pic>
      <p:sp>
        <p:nvSpPr>
          <p:cNvPr id="13" name="CasellaDiTesto 12"/>
          <p:cNvSpPr txBox="1"/>
          <p:nvPr/>
        </p:nvSpPr>
        <p:spPr>
          <a:xfrm>
            <a:off x="6893858" y="5325034"/>
            <a:ext cx="87854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3200" dirty="0"/>
              <a:t>= -</a:t>
            </a:r>
            <a:r>
              <a:rPr lang="it-IT" sz="3200" dirty="0">
                <a:sym typeface="Symbol"/>
              </a:rPr>
              <a:t></a:t>
            </a:r>
            <a:endParaRPr lang="it-IT" sz="3200" dirty="0"/>
          </a:p>
        </p:txBody>
      </p:sp>
      <p:sp>
        <p:nvSpPr>
          <p:cNvPr id="14" name="Fumetto 3 13"/>
          <p:cNvSpPr/>
          <p:nvPr/>
        </p:nvSpPr>
        <p:spPr>
          <a:xfrm>
            <a:off x="7853081" y="3693460"/>
            <a:ext cx="4168590" cy="3164540"/>
          </a:xfrm>
          <a:prstGeom prst="wedgeEllipseCallout">
            <a:avLst>
              <a:gd name="adj1" fmla="val -54953"/>
              <a:gd name="adj2" fmla="val 10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Soluzione Ottima: La minimizzazione della funzione di perdita richiede che il saggio</a:t>
            </a:r>
          </a:p>
          <a:p>
            <a:r>
              <a:rPr lang="it-IT" dirty="0"/>
              <a:t>marginale di sostituzione tra il tasso di inflazione ed il tasso di disoccupazione</a:t>
            </a:r>
          </a:p>
          <a:p>
            <a:r>
              <a:rPr lang="it-IT" dirty="0"/>
              <a:t>sia pari alla pendenza della curva di Phillips.</a:t>
            </a:r>
          </a:p>
        </p:txBody>
      </p:sp>
    </p:spTree>
    <p:extLst>
      <p:ext uri="{BB962C8B-B14F-4D97-AF65-F5344CB8AC3E}">
        <p14:creationId xmlns:p14="http://schemas.microsoft.com/office/powerpoint/2010/main" val="1514849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it-IT" sz="3800" dirty="0"/>
              <a:t>Dal Teorema della </a:t>
            </a:r>
            <a:r>
              <a:rPr lang="it-IT" sz="3800" b="1" dirty="0">
                <a:solidFill>
                  <a:srgbClr val="0070C0"/>
                </a:solidFill>
              </a:rPr>
              <a:t>Regola aurea di </a:t>
            </a:r>
            <a:r>
              <a:rPr lang="it-IT" sz="3800" b="1" dirty="0" err="1">
                <a:solidFill>
                  <a:srgbClr val="0070C0"/>
                </a:solidFill>
              </a:rPr>
              <a:t>Tinbergen</a:t>
            </a:r>
            <a:r>
              <a:rPr lang="it-IT" sz="3800" dirty="0">
                <a:solidFill>
                  <a:srgbClr val="0070C0"/>
                </a:solidFill>
              </a:rPr>
              <a:t> </a:t>
            </a:r>
            <a:r>
              <a:rPr lang="it-IT" sz="3800" dirty="0"/>
              <a:t>alla critica di </a:t>
            </a:r>
            <a:r>
              <a:rPr lang="it-IT" sz="3800" dirty="0">
                <a:solidFill>
                  <a:srgbClr val="0070C0"/>
                </a:solidFill>
              </a:rPr>
              <a:t>Lucas</a:t>
            </a:r>
          </a:p>
        </p:txBody>
      </p:sp>
      <p:sp>
        <p:nvSpPr>
          <p:cNvPr id="19459" name="Rectangle 3"/>
          <p:cNvSpPr>
            <a:spLocks noGrp="1" noChangeArrowheads="1"/>
          </p:cNvSpPr>
          <p:nvPr>
            <p:ph idx="1"/>
          </p:nvPr>
        </p:nvSpPr>
        <p:spPr>
          <a:xfrm>
            <a:off x="950976" y="2054123"/>
            <a:ext cx="9793224" cy="4054069"/>
          </a:xfrm>
        </p:spPr>
        <p:txBody>
          <a:bodyPr>
            <a:normAutofit/>
          </a:bodyPr>
          <a:lstStyle/>
          <a:p>
            <a:pPr marL="0" indent="0">
              <a:lnSpc>
                <a:spcPct val="90000"/>
              </a:lnSpc>
              <a:buNone/>
            </a:pPr>
            <a:r>
              <a:rPr lang="it-IT" sz="2800" b="1" dirty="0"/>
              <a:t>Lucas</a:t>
            </a:r>
            <a:r>
              <a:rPr lang="it-IT" sz="2800" dirty="0"/>
              <a:t> (Nobel nel 1995) mette in discussione questi assunti (</a:t>
            </a:r>
            <a:r>
              <a:rPr lang="it-IT" sz="2800" dirty="0">
                <a:solidFill>
                  <a:srgbClr val="FF0000"/>
                </a:solidFill>
              </a:rPr>
              <a:t>critica</a:t>
            </a:r>
            <a:r>
              <a:rPr lang="it-IT" sz="2800" dirty="0"/>
              <a:t> di L.), ipotizzando che gli agenti economici formino le </a:t>
            </a:r>
            <a:r>
              <a:rPr lang="it-IT" sz="2800" u="sng" dirty="0"/>
              <a:t>aspettative</a:t>
            </a:r>
            <a:r>
              <a:rPr lang="it-IT" sz="2800" dirty="0"/>
              <a:t> </a:t>
            </a:r>
            <a:r>
              <a:rPr lang="it-IT" sz="2800" dirty="0">
                <a:solidFill>
                  <a:srgbClr val="FF0000"/>
                </a:solidFill>
              </a:rPr>
              <a:t>in modo razionale</a:t>
            </a:r>
            <a:r>
              <a:rPr lang="it-IT" sz="2800" dirty="0"/>
              <a:t>, perciò nel momento in cui la politica economica viene messa in opera, mutano le condizioni in cui operano gli individui e quindi anche i criteri di comportamento degli agenti: i parametri di comportamento variano, perché la strategia ottimale di ognuno dipende da quella degli altri (interdipendenza strategica </a:t>
            </a:r>
            <a:r>
              <a:rPr lang="it-IT" sz="2800" dirty="0">
                <a:cs typeface="Arial" charset="0"/>
              </a:rPr>
              <a:t>→ </a:t>
            </a:r>
            <a:r>
              <a:rPr lang="it-IT" sz="2800" dirty="0">
                <a:solidFill>
                  <a:srgbClr val="FF0000"/>
                </a:solidFill>
                <a:cs typeface="Arial" charset="0"/>
              </a:rPr>
              <a:t>Nuova teoria della Politica Economica</a:t>
            </a:r>
            <a:r>
              <a:rPr lang="it-IT" sz="2800" dirty="0"/>
              <a:t>).</a:t>
            </a:r>
          </a:p>
        </p:txBody>
      </p:sp>
      <p:sp>
        <p:nvSpPr>
          <p:cNvPr id="3" name="Segnaposto numero diapositiva 2"/>
          <p:cNvSpPr>
            <a:spLocks noGrp="1"/>
          </p:cNvSpPr>
          <p:nvPr>
            <p:ph type="sldNum" sz="quarter" idx="12"/>
          </p:nvPr>
        </p:nvSpPr>
        <p:spPr/>
        <p:txBody>
          <a:bodyPr/>
          <a:lstStyle/>
          <a:p>
            <a:fld id="{4D237AA9-4749-465A-B730-E40E9FA360A2}" type="slidenum">
              <a:rPr lang="en-US" smtClean="0"/>
              <a:pPr/>
              <a:t>36</a:t>
            </a:fld>
            <a:endParaRPr lang="en-US"/>
          </a:p>
        </p:txBody>
      </p:sp>
    </p:spTree>
    <p:extLst>
      <p:ext uri="{BB962C8B-B14F-4D97-AF65-F5344CB8AC3E}">
        <p14:creationId xmlns:p14="http://schemas.microsoft.com/office/powerpoint/2010/main" val="91120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aurea di </a:t>
            </a:r>
            <a:r>
              <a:rPr lang="it-IT" dirty="0" err="1"/>
              <a:t>Tinbergen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Condizione (</a:t>
                </a:r>
                <a:r>
                  <a:rPr lang="it-IT" u="sng" dirty="0"/>
                  <a:t>necessaria</a:t>
                </a:r>
                <a:r>
                  <a:rPr lang="it-IT" dirty="0"/>
                  <a:t>, ma non sufficiente) </a:t>
                </a:r>
                <a:r>
                  <a:rPr lang="it-IT" dirty="0" err="1"/>
                  <a:t>affinchè</a:t>
                </a:r>
                <a:r>
                  <a:rPr lang="it-IT" dirty="0"/>
                  <a:t> un modello </a:t>
                </a:r>
              </a:p>
              <a:p>
                <a:pPr lvl="1"/>
                <a:r>
                  <a:rPr lang="it-IT" dirty="0">
                    <a:solidFill>
                      <a:srgbClr val="0070C0"/>
                    </a:solidFill>
                  </a:rPr>
                  <a:t>statico</a:t>
                </a:r>
                <a:r>
                  <a:rPr lang="it-IT" dirty="0">
                    <a:solidFill>
                      <a:srgbClr val="FFFF00"/>
                    </a:solidFill>
                  </a:rPr>
                  <a:t> </a:t>
                </a:r>
                <a:r>
                  <a:rPr lang="it-IT" dirty="0"/>
                  <a:t>(in cui cioè il tempo non appare come una variabile) e </a:t>
                </a:r>
              </a:p>
              <a:p>
                <a:pPr lvl="1"/>
                <a:r>
                  <a:rPr lang="it-IT" dirty="0">
                    <a:solidFill>
                      <a:srgbClr val="0070C0"/>
                    </a:solidFill>
                  </a:rPr>
                  <a:t>deterministico</a:t>
                </a:r>
                <a:r>
                  <a:rPr lang="it-IT" dirty="0">
                    <a:solidFill>
                      <a:srgbClr val="FFFF00"/>
                    </a:solidFill>
                  </a:rPr>
                  <a:t> </a:t>
                </a:r>
                <a:r>
                  <a:rPr lang="it-IT" dirty="0"/>
                  <a:t>(i sistemi economici rappresentati non sono colpiti da shock esogeni di natura probabilistica) </a:t>
                </a:r>
              </a:p>
              <a:p>
                <a:pPr lvl="1"/>
                <a:r>
                  <a:rPr lang="it-IT" dirty="0"/>
                  <a:t>di politica economica con </a:t>
                </a:r>
                <a:r>
                  <a:rPr lang="it-IT" dirty="0">
                    <a:solidFill>
                      <a:srgbClr val="0070C0"/>
                    </a:solidFill>
                  </a:rPr>
                  <a:t>obiettivi fissi </a:t>
                </a:r>
                <a:r>
                  <a:rPr lang="it-IT" dirty="0"/>
                  <a:t>sia </a:t>
                </a:r>
                <a:r>
                  <a:rPr lang="it-IT" dirty="0">
                    <a:solidFill>
                      <a:srgbClr val="FF0000"/>
                    </a:solidFill>
                  </a:rPr>
                  <a:t>controllabile</a:t>
                </a:r>
                <a:r>
                  <a:rPr lang="it-IT" dirty="0"/>
                  <a:t> è che il numero di </a:t>
                </a:r>
                <a:r>
                  <a:rPr lang="it-IT" i="1" dirty="0"/>
                  <a:t>strumenti</a:t>
                </a:r>
                <a:r>
                  <a:rPr lang="it-IT" dirty="0"/>
                  <a:t> (</a:t>
                </a:r>
                <a:r>
                  <a:rPr lang="it-IT" b="1" dirty="0"/>
                  <a:t>n</a:t>
                </a:r>
                <a:r>
                  <a:rPr lang="it-IT" dirty="0"/>
                  <a:t>) a disposizione del policy maker sia </a:t>
                </a:r>
                <a:r>
                  <a:rPr lang="it-IT" u="sng" dirty="0">
                    <a:solidFill>
                      <a:srgbClr val="0070C0"/>
                    </a:solidFill>
                  </a:rPr>
                  <a:t>superiore o uguale </a:t>
                </a:r>
                <a:r>
                  <a:rPr lang="it-IT" dirty="0"/>
                  <a:t>al numero di </a:t>
                </a:r>
                <a:r>
                  <a:rPr lang="it-IT" i="1" dirty="0"/>
                  <a:t>obiettivi (</a:t>
                </a:r>
                <a:r>
                  <a:rPr lang="it-IT" b="1" i="1" dirty="0"/>
                  <a:t>m</a:t>
                </a:r>
                <a:r>
                  <a:rPr lang="it-IT" i="1" dirty="0"/>
                  <a:t>)</a:t>
                </a:r>
                <a:r>
                  <a:rPr lang="it-IT" dirty="0"/>
                  <a:t>. (</a:t>
                </a:r>
                <a:r>
                  <a:rPr lang="it-IT" b="1" dirty="0" err="1"/>
                  <a:t>Tinbergen</a:t>
                </a:r>
                <a:r>
                  <a:rPr lang="it-IT" dirty="0"/>
                  <a:t>, 1° Nobel 1969).</a:t>
                </a:r>
              </a:p>
              <a:p>
                <a:pPr lvl="1"/>
                <a:r>
                  <a:rPr lang="it-IT" dirty="0"/>
                  <a:t>La situazione che abbiamo illustrato con il modello IS-LM rappresenta un caso in cui il </a:t>
                </a:r>
                <a:r>
                  <a:rPr lang="it-IT" dirty="0">
                    <a:solidFill>
                      <a:srgbClr val="FF0000"/>
                    </a:solidFill>
                  </a:rPr>
                  <a:t>numero degli </a:t>
                </a:r>
                <a:r>
                  <a:rPr lang="it-IT" b="1" dirty="0">
                    <a:solidFill>
                      <a:schemeClr val="tx1"/>
                    </a:solidFill>
                  </a:rPr>
                  <a:t>strumenti</a:t>
                </a:r>
                <a:r>
                  <a:rPr lang="it-IT" dirty="0">
                    <a:solidFill>
                      <a:schemeClr val="tx1"/>
                    </a:solidFill>
                  </a:rPr>
                  <a:t> </a:t>
                </a:r>
                <a:r>
                  <a:rPr lang="it-IT" b="1" dirty="0"/>
                  <a:t>linearmente indipendenti</a:t>
                </a:r>
                <a:r>
                  <a:rPr lang="it-IT" dirty="0"/>
                  <a:t>, </a:t>
                </a:r>
                <a:r>
                  <a:rPr lang="it-IT" dirty="0">
                    <a:solidFill>
                      <a:srgbClr val="FF0000"/>
                    </a:solidFill>
                  </a:rPr>
                  <a:t>n=2 (uso solo lo strumento della spesa, non le imposte) e l’offerta di moneta</a:t>
                </a:r>
                <a:r>
                  <a:rPr lang="it-IT" dirty="0"/>
                  <a:t>, è </a:t>
                </a:r>
                <a:r>
                  <a:rPr lang="it-IT" dirty="0">
                    <a:solidFill>
                      <a:srgbClr val="FF0000"/>
                    </a:solidFill>
                  </a:rPr>
                  <a:t>esattamente pari al numero di </a:t>
                </a:r>
                <a:r>
                  <a:rPr lang="it-IT" b="1" dirty="0">
                    <a:solidFill>
                      <a:schemeClr val="tx1"/>
                    </a:solidFill>
                  </a:rPr>
                  <a:t>obiettivi</a:t>
                </a:r>
                <a:r>
                  <a:rPr lang="it-IT" dirty="0">
                    <a:solidFill>
                      <a:schemeClr val="tx1"/>
                    </a:solidFill>
                  </a:rPr>
                  <a:t> </a:t>
                </a:r>
                <a:r>
                  <a:rPr lang="it-IT" dirty="0"/>
                  <a:t>linearmente indipendenti, </a:t>
                </a:r>
                <a:r>
                  <a:rPr lang="it-IT" dirty="0">
                    <a:solidFill>
                      <a:srgbClr val="FF0000"/>
                    </a:solidFill>
                  </a:rPr>
                  <a:t>m=2 </a:t>
                </a:r>
                <a:r>
                  <a:rPr lang="it-IT" dirty="0"/>
                  <a:t>(crescita del PIL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r>
                  <a:rPr lang="it-IT" dirty="0"/>
                  <a:t> e controllo del tasso d’interesse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oMath>
                </a14:m>
                <a:r>
                  <a:rPr lang="it-IT" dirty="0"/>
                  <a:t>).</a:t>
                </a:r>
              </a:p>
              <a:p>
                <a:pPr lvl="1"/>
                <a:r>
                  <a:rPr lang="it-IT" dirty="0"/>
                  <a:t>In tal caso il </a:t>
                </a:r>
                <a:r>
                  <a:rPr lang="it-IT" b="1" dirty="0"/>
                  <a:t>sistema è determinato</a:t>
                </a:r>
                <a:r>
                  <a:rPr lang="it-IT" dirty="0"/>
                  <a:t>, presenta cioè una </a:t>
                </a:r>
                <a:r>
                  <a:rPr lang="it-IT" dirty="0">
                    <a:solidFill>
                      <a:srgbClr val="FF0000"/>
                    </a:solidFill>
                  </a:rPr>
                  <a:t>soluzione univoca</a:t>
                </a:r>
                <a:r>
                  <a:rPr lang="it-IT" dirty="0"/>
                  <a:t>. </a:t>
                </a:r>
              </a:p>
              <a:p>
                <a:pPr marL="0" indent="0">
                  <a:buNone/>
                </a:pPr>
                <a:endParaRPr lang="it-IT" dirty="0"/>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3081" r="-1275" b="-1401"/>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4D237AA9-4749-465A-B730-E40E9FA360A2}" type="slidenum">
              <a:rPr lang="en-US" smtClean="0"/>
              <a:pPr/>
              <a:t>4</a:t>
            </a:fld>
            <a:endParaRPr lang="en-US"/>
          </a:p>
        </p:txBody>
      </p:sp>
    </p:spTree>
    <p:extLst>
      <p:ext uri="{BB962C8B-B14F-4D97-AF65-F5344CB8AC3E}">
        <p14:creationId xmlns:p14="http://schemas.microsoft.com/office/powerpoint/2010/main" val="335325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1" algn="l" rtl="0">
              <a:lnSpc>
                <a:spcPct val="85000"/>
              </a:lnSpc>
              <a:spcBef>
                <a:spcPct val="0"/>
              </a:spcBef>
            </a:pPr>
            <a:r>
              <a:rPr lang="it-IT" sz="4800" kern="1200" spc="-50" dirty="0">
                <a:solidFill>
                  <a:schemeClr val="tx1">
                    <a:lumMod val="75000"/>
                    <a:lumOff val="25000"/>
                  </a:schemeClr>
                </a:solidFill>
                <a:latin typeface="+mj-lt"/>
                <a:ea typeface="+mj-ea"/>
                <a:cs typeface="+mj-cs"/>
              </a:rPr>
              <a:t>QUALE SARÀ IL SIGNIFICATO ECONOMICO?</a:t>
            </a:r>
          </a:p>
        </p:txBody>
      </p:sp>
      <p:sp>
        <p:nvSpPr>
          <p:cNvPr id="3" name="Segnaposto contenuto 2"/>
          <p:cNvSpPr>
            <a:spLocks noGrp="1"/>
          </p:cNvSpPr>
          <p:nvPr>
            <p:ph idx="1"/>
          </p:nvPr>
        </p:nvSpPr>
        <p:spPr/>
        <p:txBody>
          <a:bodyPr>
            <a:normAutofit lnSpcReduction="10000"/>
          </a:bodyPr>
          <a:lstStyle/>
          <a:p>
            <a:pPr lvl="1"/>
            <a:r>
              <a:rPr lang="it-IT" dirty="0"/>
              <a:t>Una soluzione non significa che il valore degli strumenti </a:t>
            </a:r>
            <a:r>
              <a:rPr lang="it-IT" dirty="0">
                <a:solidFill>
                  <a:srgbClr val="0070C0"/>
                </a:solidFill>
              </a:rPr>
              <a:t>sia economicamente e/o politicamente sostenibile </a:t>
            </a:r>
            <a:r>
              <a:rPr lang="it-IT" dirty="0"/>
              <a:t>(es. la riduzione della spesa pubblica necessaria per rientrare nei parametri richiesti dal Patto di Stabilità e Crescita per il debito 1/20 del debito (circa 2000 miliardi) =-6,7% del PIL, cioè ridurre la spesa di circa 13,5 miliardi/anno dal 2016: strumento mai adottato finora)</a:t>
            </a:r>
          </a:p>
          <a:p>
            <a:pPr lvl="1"/>
            <a:r>
              <a:rPr lang="it-IT" dirty="0"/>
              <a:t>Ancora </a:t>
            </a:r>
            <a:r>
              <a:rPr lang="it-IT" dirty="0">
                <a:solidFill>
                  <a:srgbClr val="0070C0"/>
                </a:solidFill>
              </a:rPr>
              <a:t>l’indipendenza tra strumenti e obiettivi </a:t>
            </a:r>
            <a:r>
              <a:rPr lang="it-IT" dirty="0"/>
              <a:t>è spesso disattesa: si pensi al raggiungimento congiunto di un aumento dell’occupazione e del reddito potenziale (l’uno implica l’altro)</a:t>
            </a:r>
          </a:p>
          <a:p>
            <a:pPr lvl="1"/>
            <a:r>
              <a:rPr lang="it-IT" dirty="0"/>
              <a:t>Ancora </a:t>
            </a:r>
            <a:r>
              <a:rPr lang="it-IT" dirty="0">
                <a:solidFill>
                  <a:srgbClr val="0070C0"/>
                </a:solidFill>
              </a:rPr>
              <a:t>se n&gt;m</a:t>
            </a:r>
            <a:r>
              <a:rPr lang="it-IT" dirty="0"/>
              <a:t>, allora il policy maker ha n-m gradi di libertà…(primo es. con 2 soli obiettivi e 3 strumenti: G, T e M)</a:t>
            </a:r>
          </a:p>
          <a:p>
            <a:pPr lvl="1"/>
            <a:r>
              <a:rPr lang="it-IT" dirty="0"/>
              <a:t>Nel caso contrario </a:t>
            </a:r>
            <a:r>
              <a:rPr lang="it-IT" dirty="0">
                <a:solidFill>
                  <a:srgbClr val="0070C0"/>
                </a:solidFill>
              </a:rPr>
              <a:t>m&gt;n</a:t>
            </a:r>
            <a:r>
              <a:rPr lang="it-IT" dirty="0"/>
              <a:t> , allora il problema non ha soluzione (secondo es.: il PM ha solo la politica fiscale, quella monetaria è demandata alla BCE, non controllabile dal PM italiano)</a:t>
            </a:r>
          </a:p>
          <a:p>
            <a:endParaRPr lang="it-IT" dirty="0"/>
          </a:p>
        </p:txBody>
      </p:sp>
      <p:sp>
        <p:nvSpPr>
          <p:cNvPr id="11" name="Segnaposto numero diapositiva 10"/>
          <p:cNvSpPr>
            <a:spLocks noGrp="1"/>
          </p:cNvSpPr>
          <p:nvPr>
            <p:ph type="sldNum" sz="quarter" idx="12"/>
          </p:nvPr>
        </p:nvSpPr>
        <p:spPr/>
        <p:txBody>
          <a:bodyPr/>
          <a:lstStyle/>
          <a:p>
            <a:fld id="{4D237AA9-4749-465A-B730-E40E9FA360A2}" type="slidenum">
              <a:rPr lang="en-US" smtClean="0"/>
              <a:pPr/>
              <a:t>5</a:t>
            </a:fld>
            <a:endParaRPr lang="en-US"/>
          </a:p>
        </p:txBody>
      </p:sp>
    </p:spTree>
    <p:extLst>
      <p:ext uri="{BB962C8B-B14F-4D97-AF65-F5344CB8AC3E}">
        <p14:creationId xmlns:p14="http://schemas.microsoft.com/office/powerpoint/2010/main" val="115786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Quali soluzioni se gli strumenti non sono sufficienti (n&lt;m)?</a:t>
            </a:r>
            <a:endParaRPr lang="en-US" dirty="0"/>
          </a:p>
        </p:txBody>
      </p:sp>
      <p:sp>
        <p:nvSpPr>
          <p:cNvPr id="3" name="Segnaposto contenuto 2"/>
          <p:cNvSpPr>
            <a:spLocks noGrp="1"/>
          </p:cNvSpPr>
          <p:nvPr>
            <p:ph idx="1"/>
          </p:nvPr>
        </p:nvSpPr>
        <p:spPr/>
        <p:txBody>
          <a:bodyPr>
            <a:normAutofit fontScale="92500" lnSpcReduction="20000"/>
          </a:bodyPr>
          <a:lstStyle/>
          <a:p>
            <a:r>
              <a:rPr lang="it-IT" dirty="0"/>
              <a:t>1. si possono </a:t>
            </a:r>
            <a:r>
              <a:rPr lang="it-IT" dirty="0">
                <a:solidFill>
                  <a:srgbClr val="0070C0"/>
                </a:solidFill>
              </a:rPr>
              <a:t>sacrificare gli obiettivi eccedenti</a:t>
            </a:r>
            <a:r>
              <a:rPr lang="it-IT" dirty="0"/>
              <a:t>, cioè m-n  obiettivi. Il policy maker seleziona tra gli obiettivi iniziali quelli che considera prioritari e lascia cadere gli altri, che diventano pertanto delle variabili libere (</a:t>
            </a:r>
            <a:r>
              <a:rPr lang="it-IT" b="1" dirty="0" err="1"/>
              <a:t>trade</a:t>
            </a:r>
            <a:r>
              <a:rPr lang="it-IT" b="1" dirty="0"/>
              <a:t>-off</a:t>
            </a:r>
            <a:r>
              <a:rPr lang="it-IT" dirty="0"/>
              <a:t>); </a:t>
            </a:r>
          </a:p>
          <a:p>
            <a:r>
              <a:rPr lang="it-IT" dirty="0"/>
              <a:t>2. si possono ricercare </a:t>
            </a:r>
            <a:r>
              <a:rPr lang="it-IT" dirty="0">
                <a:solidFill>
                  <a:srgbClr val="0070C0"/>
                </a:solidFill>
              </a:rPr>
              <a:t>nuovi strumenti</a:t>
            </a:r>
            <a:r>
              <a:rPr lang="it-IT" dirty="0"/>
              <a:t>, in misura pari a m-n.  Tali nuovi strumenti devono essere indipendenti, e quindi devono avere sui vari obiettivi un effetto diverso da quelli degli strumenti già presenti nel modello (es. politica dei redditi o politica dei cambi flessibili);</a:t>
            </a:r>
          </a:p>
          <a:p>
            <a:r>
              <a:rPr lang="it-IT" dirty="0"/>
              <a:t>3. si può </a:t>
            </a:r>
            <a:r>
              <a:rPr lang="it-IT" dirty="0">
                <a:solidFill>
                  <a:srgbClr val="0070C0"/>
                </a:solidFill>
              </a:rPr>
              <a:t>rinunciare al raggiungimento degli obiettivi fissi</a:t>
            </a:r>
            <a:r>
              <a:rPr lang="it-IT" dirty="0"/>
              <a:t>, esprimendo il modello di politica economica in termini di </a:t>
            </a:r>
            <a:r>
              <a:rPr lang="it-IT" b="1" dirty="0">
                <a:solidFill>
                  <a:srgbClr val="92D050"/>
                </a:solidFill>
              </a:rPr>
              <a:t>obiettivi flessibili</a:t>
            </a:r>
            <a:r>
              <a:rPr lang="it-IT" dirty="0"/>
              <a:t>. In questo caso il responsabile della politica economica non può definire autonomamente i valori dei propri obiettivi, ma deve tenere conto del vincolo imposto dal funzionamento del sistema economico che esplicita le relazioni tra strumenti e obiettivi.</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6</a:t>
            </a:fld>
            <a:endParaRPr lang="en-US"/>
          </a:p>
        </p:txBody>
      </p:sp>
    </p:spTree>
    <p:extLst>
      <p:ext uri="{BB962C8B-B14F-4D97-AF65-F5344CB8AC3E}">
        <p14:creationId xmlns:p14="http://schemas.microsoft.com/office/powerpoint/2010/main" val="291433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modello di PE. Equilibrio macroeconomico e scelte di PE: </a:t>
            </a:r>
            <a:r>
              <a:rPr lang="it-IT" b="1" dirty="0"/>
              <a:t>il </a:t>
            </a:r>
            <a:r>
              <a:rPr lang="it-IT" b="1" dirty="0" err="1"/>
              <a:t>trade</a:t>
            </a:r>
            <a:r>
              <a:rPr lang="it-IT" b="1" dirty="0"/>
              <a:t>-off tra obiettivi</a:t>
            </a:r>
            <a:endParaRPr lang="en-US" b="1" dirty="0"/>
          </a:p>
        </p:txBody>
      </p:sp>
      <p:sp>
        <p:nvSpPr>
          <p:cNvPr id="3" name="Segnaposto contenuto 2"/>
          <p:cNvSpPr>
            <a:spLocks noGrp="1"/>
          </p:cNvSpPr>
          <p:nvPr>
            <p:ph idx="1"/>
          </p:nvPr>
        </p:nvSpPr>
        <p:spPr/>
        <p:txBody>
          <a:bodyPr>
            <a:normAutofit fontScale="70000" lnSpcReduction="20000"/>
          </a:bodyPr>
          <a:lstStyle/>
          <a:p>
            <a:r>
              <a:rPr lang="it-IT" dirty="0"/>
              <a:t>Le relazioni in un modello macroeconomico, una possibile sintesi condivisa della realtà (analisi positiva):</a:t>
            </a:r>
            <a:endParaRPr lang="en-US" dirty="0"/>
          </a:p>
          <a:p>
            <a:r>
              <a:rPr lang="it-IT" sz="3400" b="1" dirty="0"/>
              <a:t>Categoria</a:t>
            </a:r>
            <a:r>
              <a:rPr lang="it-IT" sz="3400" dirty="0"/>
              <a:t> di relazioni interne al modello (equazioni):</a:t>
            </a:r>
          </a:p>
          <a:p>
            <a:pPr lvl="1"/>
            <a:r>
              <a:rPr lang="it-IT" sz="3400" dirty="0">
                <a:solidFill>
                  <a:srgbClr val="0070C0"/>
                </a:solidFill>
              </a:rPr>
              <a:t>Tecniche (Y= AK</a:t>
            </a:r>
            <a:r>
              <a:rPr lang="it-IT" sz="3400" baseline="30000" dirty="0">
                <a:solidFill>
                  <a:srgbClr val="0070C0"/>
                </a:solidFill>
              </a:rPr>
              <a:t>a</a:t>
            </a:r>
            <a:r>
              <a:rPr lang="it-IT" sz="3400" dirty="0">
                <a:solidFill>
                  <a:srgbClr val="0070C0"/>
                </a:solidFill>
              </a:rPr>
              <a:t>L</a:t>
            </a:r>
            <a:r>
              <a:rPr lang="it-IT" sz="3400" baseline="30000" dirty="0">
                <a:solidFill>
                  <a:srgbClr val="0070C0"/>
                </a:solidFill>
              </a:rPr>
              <a:t>1-a</a:t>
            </a:r>
            <a:r>
              <a:rPr lang="it-IT" sz="3400" dirty="0">
                <a:solidFill>
                  <a:srgbClr val="0070C0"/>
                </a:solidFill>
              </a:rPr>
              <a:t>), </a:t>
            </a:r>
            <a:r>
              <a:rPr lang="it-IT" sz="2200" dirty="0"/>
              <a:t>cioè come sintetizzo input e output del prodotto</a:t>
            </a:r>
          </a:p>
          <a:p>
            <a:pPr lvl="1"/>
            <a:r>
              <a:rPr lang="it-IT" sz="3400" dirty="0">
                <a:solidFill>
                  <a:srgbClr val="0070C0"/>
                </a:solidFill>
              </a:rPr>
              <a:t>Comportamentali (C=</a:t>
            </a:r>
            <a:r>
              <a:rPr lang="it-IT" sz="3400" dirty="0" err="1">
                <a:solidFill>
                  <a:srgbClr val="0070C0"/>
                </a:solidFill>
              </a:rPr>
              <a:t>cY</a:t>
            </a:r>
            <a:r>
              <a:rPr lang="it-IT" sz="3400" baseline="30000" dirty="0" err="1">
                <a:solidFill>
                  <a:srgbClr val="0070C0"/>
                </a:solidFill>
              </a:rPr>
              <a:t>d</a:t>
            </a:r>
            <a:r>
              <a:rPr lang="it-IT" sz="3400" dirty="0">
                <a:solidFill>
                  <a:srgbClr val="0070C0"/>
                </a:solidFill>
              </a:rPr>
              <a:t>), </a:t>
            </a:r>
            <a:r>
              <a:rPr lang="it-IT" sz="2200" dirty="0"/>
              <a:t>qui la sintesi della propensione al consumo</a:t>
            </a:r>
          </a:p>
          <a:p>
            <a:pPr lvl="1"/>
            <a:r>
              <a:rPr lang="it-IT" sz="3400" dirty="0">
                <a:solidFill>
                  <a:srgbClr val="0070C0"/>
                </a:solidFill>
              </a:rPr>
              <a:t>Di equilibrio (Y=D), </a:t>
            </a:r>
            <a:r>
              <a:rPr lang="it-IT" sz="2200" dirty="0"/>
              <a:t>produzione=domanda aggregata</a:t>
            </a:r>
          </a:p>
          <a:p>
            <a:pPr lvl="1"/>
            <a:r>
              <a:rPr lang="it-IT" sz="3400" dirty="0">
                <a:solidFill>
                  <a:srgbClr val="0070C0"/>
                </a:solidFill>
              </a:rPr>
              <a:t>Di definizione (D=C+I+G; I=I</a:t>
            </a:r>
            <a:r>
              <a:rPr lang="it-IT" sz="3400" baseline="-25000" dirty="0">
                <a:solidFill>
                  <a:srgbClr val="0070C0"/>
                </a:solidFill>
              </a:rPr>
              <a:t>0</a:t>
            </a:r>
            <a:r>
              <a:rPr lang="it-IT" sz="3400" dirty="0">
                <a:solidFill>
                  <a:srgbClr val="0070C0"/>
                </a:solidFill>
              </a:rPr>
              <a:t>), </a:t>
            </a:r>
            <a:r>
              <a:rPr lang="it-IT" sz="2200" dirty="0"/>
              <a:t>qui definisco la composizione</a:t>
            </a:r>
            <a:endParaRPr lang="it-IT" sz="2200" dirty="0">
              <a:solidFill>
                <a:srgbClr val="0070C0"/>
              </a:solidFill>
            </a:endParaRPr>
          </a:p>
          <a:p>
            <a:r>
              <a:rPr lang="it-IT" sz="3800" dirty="0"/>
              <a:t>Le relazioni nel modello sono costruite a partire dalle variabili che rappresentano un sistema economico (variabili endogene come ad es. Y o C) sulla base dei valori noti sui comportamenti (propensione al consumo/risparmio, all’investimento ecc. rappresentati da parametri) e delle variabili esogene (es. quelle che vengono definite dal policy maker quali G, o che sono definite dalla dotazione strutturale minima, ad es. I</a:t>
            </a:r>
            <a:r>
              <a:rPr lang="it-IT" sz="3800" baseline="-25000" dirty="0"/>
              <a:t>0</a:t>
            </a:r>
            <a:r>
              <a:rPr lang="it-IT" sz="3800" dirty="0"/>
              <a:t>)</a:t>
            </a:r>
          </a:p>
          <a:p>
            <a:endParaRPr lang="en-US" dirty="0"/>
          </a:p>
        </p:txBody>
      </p:sp>
      <p:sp>
        <p:nvSpPr>
          <p:cNvPr id="4" name="Segnaposto numero diapositiva 3">
            <a:extLst>
              <a:ext uri="{FF2B5EF4-FFF2-40B4-BE49-F238E27FC236}">
                <a16:creationId xmlns:a16="http://schemas.microsoft.com/office/drawing/2014/main" id="{29CDA800-5BC5-41B9-9C8C-D474DE328D04}"/>
              </a:ext>
            </a:extLst>
          </p:cNvPr>
          <p:cNvSpPr>
            <a:spLocks noGrp="1"/>
          </p:cNvSpPr>
          <p:nvPr>
            <p:ph type="sldNum" sz="quarter" idx="12"/>
          </p:nvPr>
        </p:nvSpPr>
        <p:spPr/>
        <p:txBody>
          <a:bodyPr/>
          <a:lstStyle/>
          <a:p>
            <a:fld id="{A9A6D829-A7BA-4E1C-A264-FFB1E4602FB5}" type="slidenum">
              <a:rPr lang="en-US" smtClean="0"/>
              <a:t>7</a:t>
            </a:fld>
            <a:endParaRPr lang="en-US"/>
          </a:p>
        </p:txBody>
      </p:sp>
    </p:spTree>
    <p:extLst>
      <p:ext uri="{BB962C8B-B14F-4D97-AF65-F5344CB8AC3E}">
        <p14:creationId xmlns:p14="http://schemas.microsoft.com/office/powerpoint/2010/main" val="113408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Il </a:t>
            </a:r>
            <a:r>
              <a:rPr lang="it-IT" b="1" dirty="0"/>
              <a:t>Modello macroeconomico in forma strutturale: le semplici relazioni dei mercati reali</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77" y="1700212"/>
            <a:ext cx="41814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07D13649-B4D9-48AE-A47A-320428A1B082}"/>
              </a:ext>
            </a:extLst>
          </p:cNvPr>
          <p:cNvSpPr txBox="1"/>
          <p:nvPr/>
        </p:nvSpPr>
        <p:spPr>
          <a:xfrm>
            <a:off x="838200" y="5167310"/>
            <a:ext cx="10402824" cy="369332"/>
          </a:xfrm>
          <a:prstGeom prst="rect">
            <a:avLst/>
          </a:prstGeom>
          <a:noFill/>
        </p:spPr>
        <p:txBody>
          <a:bodyPr wrap="square" rtlCol="0">
            <a:spAutoFit/>
          </a:bodyPr>
          <a:lstStyle/>
          <a:p>
            <a:r>
              <a:rPr lang="it-IT" dirty="0">
                <a:solidFill>
                  <a:srgbClr val="FF0000"/>
                </a:solidFill>
              </a:rPr>
              <a:t>Dove trovo i dati che mi aiutano a stimare il modello? Nei dati di Contabilità Nazionale: </a:t>
            </a:r>
            <a:r>
              <a:rPr lang="it-IT" dirty="0">
                <a:hlinkClick r:id="rId3"/>
              </a:rPr>
              <a:t>http://dati.istat.it/</a:t>
            </a:r>
            <a:r>
              <a:rPr lang="it-IT" dirty="0"/>
              <a:t>  </a:t>
            </a:r>
          </a:p>
        </p:txBody>
      </p:sp>
      <p:sp>
        <p:nvSpPr>
          <p:cNvPr id="3" name="CasellaDiTesto 2">
            <a:extLst>
              <a:ext uri="{FF2B5EF4-FFF2-40B4-BE49-F238E27FC236}">
                <a16:creationId xmlns:a16="http://schemas.microsoft.com/office/drawing/2014/main" id="{5D45B01E-7757-4711-92D3-80C409814FAC}"/>
              </a:ext>
            </a:extLst>
          </p:cNvPr>
          <p:cNvSpPr txBox="1"/>
          <p:nvPr/>
        </p:nvSpPr>
        <p:spPr>
          <a:xfrm>
            <a:off x="894080" y="6066155"/>
            <a:ext cx="10099040" cy="426720"/>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17D668D7-8258-46F8-BFE2-7EBB7C2BD3A2}"/>
              </a:ext>
            </a:extLst>
          </p:cNvPr>
          <p:cNvSpPr txBox="1"/>
          <p:nvPr/>
        </p:nvSpPr>
        <p:spPr>
          <a:xfrm>
            <a:off x="838200" y="5573674"/>
            <a:ext cx="11252200" cy="923330"/>
          </a:xfrm>
          <a:prstGeom prst="rect">
            <a:avLst/>
          </a:prstGeom>
          <a:noFill/>
        </p:spPr>
        <p:txBody>
          <a:bodyPr wrap="square" rtlCol="0">
            <a:spAutoFit/>
          </a:bodyPr>
          <a:lstStyle/>
          <a:p>
            <a:r>
              <a:rPr lang="it-IT" b="1" dirty="0"/>
              <a:t>Dove trovo il modello di politica economica? Nel Documento Programmatico di Bilancio</a:t>
            </a:r>
            <a:r>
              <a:rPr lang="it-IT" dirty="0"/>
              <a:t>: </a:t>
            </a:r>
            <a:r>
              <a:rPr lang="it-IT" dirty="0">
                <a:hlinkClick r:id="rId4"/>
              </a:rPr>
              <a:t>https://www.rgs.mef.gov.it/_Documenti/VERSIONE-I/Attivit--i/Contabilit_e_finanza_pubblica/DPB/2023/DPB-2023-versione-aggiornata.pdf</a:t>
            </a:r>
            <a:r>
              <a:rPr lang="it-IT" dirty="0"/>
              <a:t>  e </a:t>
            </a:r>
            <a:r>
              <a:rPr lang="it-IT" dirty="0">
                <a:hlinkClick r:id="rId5"/>
              </a:rPr>
              <a:t>allegati</a:t>
            </a:r>
            <a:endParaRPr lang="it-IT" dirty="0"/>
          </a:p>
        </p:txBody>
      </p:sp>
      <p:sp>
        <p:nvSpPr>
          <p:cNvPr id="7" name="CasellaDiTesto 6">
            <a:extLst>
              <a:ext uri="{FF2B5EF4-FFF2-40B4-BE49-F238E27FC236}">
                <a16:creationId xmlns:a16="http://schemas.microsoft.com/office/drawing/2014/main" id="{20DA5C51-B080-446A-9320-1CC92D3DCC9C}"/>
              </a:ext>
            </a:extLst>
          </p:cNvPr>
          <p:cNvSpPr txBox="1"/>
          <p:nvPr/>
        </p:nvSpPr>
        <p:spPr>
          <a:xfrm>
            <a:off x="5453888" y="2844800"/>
            <a:ext cx="3751072" cy="1569660"/>
          </a:xfrm>
          <a:prstGeom prst="rect">
            <a:avLst/>
          </a:prstGeom>
          <a:noFill/>
        </p:spPr>
        <p:txBody>
          <a:bodyPr wrap="square" rtlCol="0">
            <a:spAutoFit/>
          </a:bodyPr>
          <a:lstStyle/>
          <a:p>
            <a:r>
              <a:rPr lang="it-IT" sz="2400" dirty="0"/>
              <a:t>EQUILIBRIO NEI MERCATI REALI: IL MODELLO DI ANALISI «REDDITO E SPESA» IN UN’ECONOMIA CHIUSA</a:t>
            </a:r>
          </a:p>
        </p:txBody>
      </p:sp>
    </p:spTree>
    <p:extLst>
      <p:ext uri="{BB962C8B-B14F-4D97-AF65-F5344CB8AC3E}">
        <p14:creationId xmlns:p14="http://schemas.microsoft.com/office/powerpoint/2010/main" val="339515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D8C558-8180-4559-8A91-7EAF7954D6F2}"/>
              </a:ext>
            </a:extLst>
          </p:cNvPr>
          <p:cNvSpPr>
            <a:spLocks noGrp="1"/>
          </p:cNvSpPr>
          <p:nvPr>
            <p:ph type="title"/>
          </p:nvPr>
        </p:nvSpPr>
        <p:spPr/>
        <p:txBody>
          <a:bodyPr/>
          <a:lstStyle/>
          <a:p>
            <a:r>
              <a:rPr lang="it-IT" dirty="0"/>
              <a:t>Ottengo il modello in forma ridotta per la IS </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ED07DCD-40E8-4E20-BF09-152AEC48FC81}"/>
                  </a:ext>
                </a:extLst>
              </p:cNvPr>
              <p:cNvSpPr>
                <a:spLocks noGrp="1"/>
              </p:cNvSpPr>
              <p:nvPr>
                <p:ph idx="1"/>
              </p:nvPr>
            </p:nvSpPr>
            <p:spPr/>
            <p:txBody>
              <a:bodyPr>
                <a:normAutofit/>
              </a:bodyPr>
              <a:lstStyle/>
              <a:p>
                <a:r>
                  <a:rPr lang="it-IT" dirty="0"/>
                  <a:t>Riduco il modello all’unica/alle uniche variabili endogene (che scelgo come obiettivi), dipendenti dalle variabili </a:t>
                </a:r>
                <a:r>
                  <a:rPr lang="it-IT" dirty="0" err="1"/>
                  <a:t>esogene+parametri</a:t>
                </a:r>
                <a:r>
                  <a:rPr lang="it-IT" dirty="0"/>
                  <a:t> che possono essere individuate negli </a:t>
                </a:r>
                <a:r>
                  <a:rPr lang="it-IT" b="1" dirty="0"/>
                  <a:t>strumenti</a:t>
                </a:r>
                <a:r>
                  <a:rPr lang="it-IT" dirty="0"/>
                  <a:t> o livelli dati delle variabili: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d>
                      <m:dPr>
                        <m:ctrlPr>
                          <a:rPr lang="it-IT" b="0" i="1" smtClean="0">
                            <a:latin typeface="Cambria Math" panose="02040503050406030204" pitchFamily="18" charset="0"/>
                          </a:rPr>
                        </m:ctrlPr>
                      </m:dPr>
                      <m:e>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𝑇</m:t>
                        </m:r>
                      </m:e>
                    </m:d>
                    <m:r>
                      <a:rPr lang="it-IT" b="0" i="1" smtClean="0">
                        <a:latin typeface="Cambria Math" panose="02040503050406030204" pitchFamily="18" charset="0"/>
                      </a:rPr>
                      <m:t>+</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𝑮</m:t>
                        </m:r>
                      </m:e>
                      <m:sub>
                        <m:r>
                          <a:rPr lang="it-IT" b="1" i="1" smtClean="0">
                            <a:latin typeface="Cambria Math" panose="02040503050406030204" pitchFamily="18" charset="0"/>
                          </a:rPr>
                          <m:t>𝟎</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𝑑𝑖</m:t>
                    </m:r>
                  </m:oMath>
                </a14:m>
                <a:r>
                  <a:rPr lang="it-IT" b="0" dirty="0"/>
                  <a:t>, posso raccogliere le variabili uguali: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𝑐𝑌</m:t>
                    </m:r>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endParaRPr lang="it-IT" b="1" dirty="0"/>
              </a:p>
              <a:p>
                <a:r>
                  <a:rPr lang="it-IT" b="1" dirty="0"/>
                  <a:t>Forma ridotta in due passi</a:t>
                </a:r>
                <a:r>
                  <a:rPr lang="it-IT" dirty="0"/>
                  <a:t>:</a:t>
                </a:r>
              </a:p>
              <a:p>
                <a:r>
                  <a:rPr lang="it-IT" dirty="0"/>
                  <a:t>Y(1-c)=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r>
                  <a:rPr lang="it-IT" dirty="0"/>
                  <a:t>  e quindi:</a:t>
                </a:r>
              </a:p>
              <a:p>
                <a:r>
                  <a:rPr lang="it-IT" dirty="0"/>
                  <a:t>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d>
                      <m:dPr>
                        <m:begChr m:val="["/>
                        <m:endChr m:val="]"/>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e>
                    </m:d>
                  </m:oMath>
                </a14:m>
                <a:r>
                  <a:rPr lang="it-IT" dirty="0"/>
                  <a:t>, Y diventa il nostro obiettivo: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a:p>
                <a:endParaRPr lang="it-IT" dirty="0"/>
              </a:p>
            </p:txBody>
          </p:sp>
        </mc:Choice>
        <mc:Fallback xmlns="">
          <p:sp>
            <p:nvSpPr>
              <p:cNvPr id="3" name="Segnaposto contenuto 2">
                <a:extLst>
                  <a:ext uri="{FF2B5EF4-FFF2-40B4-BE49-F238E27FC236}">
                    <a16:creationId xmlns:a16="http://schemas.microsoft.com/office/drawing/2014/main" id="{EED07DCD-40E8-4E20-BF09-152AEC48FC81}"/>
                  </a:ext>
                </a:extLst>
              </p:cNvPr>
              <p:cNvSpPr>
                <a:spLocks noGrp="1" noRot="1" noChangeAspect="1" noMove="1" noResize="1" noEditPoints="1" noAdjustHandles="1" noChangeArrowheads="1" noChangeShapeType="1" noTextEdit="1"/>
              </p:cNvSpPr>
              <p:nvPr>
                <p:ph idx="1"/>
              </p:nvPr>
            </p:nvSpPr>
            <p:spPr>
              <a:blipFill>
                <a:blip r:embed="rId3"/>
                <a:stretch>
                  <a:fillRect l="-1043" t="-2241" r="-348" b="-210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263F5F07-7709-4010-8DB0-9D2701BBCDCB}"/>
              </a:ext>
            </a:extLst>
          </p:cNvPr>
          <p:cNvSpPr>
            <a:spLocks noGrp="1"/>
          </p:cNvSpPr>
          <p:nvPr>
            <p:ph type="sldNum" sz="quarter" idx="12"/>
          </p:nvPr>
        </p:nvSpPr>
        <p:spPr/>
        <p:txBody>
          <a:bodyPr/>
          <a:lstStyle/>
          <a:p>
            <a:fld id="{A9A6D829-A7BA-4E1C-A264-FFB1E4602FB5}" type="slidenum">
              <a:rPr lang="en-US" smtClean="0"/>
              <a:t>9</a:t>
            </a:fld>
            <a:endParaRPr lang="en-US"/>
          </a:p>
        </p:txBody>
      </p:sp>
    </p:spTree>
    <p:extLst>
      <p:ext uri="{BB962C8B-B14F-4D97-AF65-F5344CB8AC3E}">
        <p14:creationId xmlns:p14="http://schemas.microsoft.com/office/powerpoint/2010/main" val="14283754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6245</TotalTime>
  <Words>3579</Words>
  <Application>Microsoft Office PowerPoint</Application>
  <PresentationFormat>Widescreen</PresentationFormat>
  <Paragraphs>272</Paragraphs>
  <Slides>36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Calibri Light</vt:lpstr>
      <vt:lpstr>Cambria Math</vt:lpstr>
      <vt:lpstr>Symbol</vt:lpstr>
      <vt:lpstr>Tema di Office</vt:lpstr>
      <vt:lpstr>I modelli di Politica Economica</vt:lpstr>
      <vt:lpstr>Un modello semplice di PE: Obiettivi, strumenti e istituzioni.  1) Gli obiettivi</vt:lpstr>
      <vt:lpstr>2) Gli strumenti e 3) le istituzioni</vt:lpstr>
      <vt:lpstr>La regola aurea di Tinbergen</vt:lpstr>
      <vt:lpstr>QUALE SARÀ IL SIGNIFICATO ECONOMICO?</vt:lpstr>
      <vt:lpstr>Quali soluzioni se gli strumenti non sono sufficienti (n&lt;m)?</vt:lpstr>
      <vt:lpstr>Il modello di PE. Equilibrio macroeconomico e scelte di PE: il trade-off tra obiettivi</vt:lpstr>
      <vt:lpstr>Il Modello macroeconomico in forma strutturale: le semplici relazioni dei mercati reali</vt:lpstr>
      <vt:lpstr>Ottengo il modello in forma ridotta per la IS </vt:lpstr>
      <vt:lpstr>Esprimo ora nel modello normativo: Forma ridotta inversa</vt:lpstr>
      <vt:lpstr>Esercizio</vt:lpstr>
      <vt:lpstr>Il modello IS-LM: Modello in forma strutturale</vt:lpstr>
      <vt:lpstr>… e prima dell’accordo di Maastricht</vt:lpstr>
      <vt:lpstr>La forma ridotta per la politica Monetaria</vt:lpstr>
      <vt:lpstr>Includo i due obiettivi e i due strumenti</vt:lpstr>
      <vt:lpstr>Inserisco nell’equazione LM le determinanti della spesa</vt:lpstr>
      <vt:lpstr>Il modello in forma ridotta finale con due strumenti e due obiettivi</vt:lpstr>
      <vt:lpstr>Il modello normativo: Impiego solo la  spesa pubblica come strumento</vt:lpstr>
      <vt:lpstr>Esercizio su IS-LM e PE in economia chiusa</vt:lpstr>
      <vt:lpstr>Il problema dell’assegnazione</vt:lpstr>
      <vt:lpstr>Come controllare un’appropriata assegnazione degli strumenti agli obiettivi</vt:lpstr>
      <vt:lpstr>Il decentramento verticale</vt:lpstr>
      <vt:lpstr>Retta di iso-obiettivo reddito: confronto tra strumenti di PE</vt:lpstr>
      <vt:lpstr>Retta di iso-obiettivo tasso d’interesse</vt:lpstr>
      <vt:lpstr>Il problema dell’assegnazione a) assegnazione corretta e convergenza degli obiettivi</vt:lpstr>
      <vt:lpstr>Il problema dell’assegnazione b) assegnazione errata e divergenza degli obiettivi</vt:lpstr>
      <vt:lpstr>Quale soluzione è corretta?</vt:lpstr>
      <vt:lpstr>Alcune domande a cui rispondere sul motivo per cui ancora oggi non si abbia il controllo dei due strumenti a livello UE</vt:lpstr>
      <vt:lpstr>Gli obiettivi flessibili: la scelta della BC</vt:lpstr>
      <vt:lpstr>La scelta</vt:lpstr>
      <vt:lpstr>La funzione di perdita e i suoi obiettivi</vt:lpstr>
      <vt:lpstr>Soluzione del problema</vt:lpstr>
      <vt:lpstr>Le curve di perdita</vt:lpstr>
      <vt:lpstr>Le curve di perdita</vt:lpstr>
      <vt:lpstr>La soluzione analitica</vt:lpstr>
      <vt:lpstr>Dal Teorema della Regola aurea di Tinbergen alla critica di Lucas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modelli di Politica Economica</dc:title>
  <dc:creator>CHIES LAURA</dc:creator>
  <cp:lastModifiedBy>CHIES LAURA</cp:lastModifiedBy>
  <cp:revision>28</cp:revision>
  <dcterms:created xsi:type="dcterms:W3CDTF">2023-03-02T11:45:30Z</dcterms:created>
  <dcterms:modified xsi:type="dcterms:W3CDTF">2023-03-07T11:01:28Z</dcterms:modified>
</cp:coreProperties>
</file>