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5" r:id="rId2"/>
    <p:sldMasterId id="2147483690" r:id="rId3"/>
    <p:sldMasterId id="2147483702" r:id="rId4"/>
    <p:sldMasterId id="2147483714" r:id="rId5"/>
  </p:sldMasterIdLst>
  <p:notesMasterIdLst>
    <p:notesMasterId r:id="rId61"/>
  </p:notesMasterIdLst>
  <p:sldIdLst>
    <p:sldId id="304" r:id="rId6"/>
    <p:sldId id="256" r:id="rId7"/>
    <p:sldId id="257" r:id="rId8"/>
    <p:sldId id="379" r:id="rId9"/>
    <p:sldId id="306" r:id="rId10"/>
    <p:sldId id="372" r:id="rId11"/>
    <p:sldId id="356" r:id="rId12"/>
    <p:sldId id="260" r:id="rId13"/>
    <p:sldId id="261" r:id="rId14"/>
    <p:sldId id="357" r:id="rId15"/>
    <p:sldId id="373" r:id="rId16"/>
    <p:sldId id="310" r:id="rId17"/>
    <p:sldId id="374" r:id="rId18"/>
    <p:sldId id="264" r:id="rId19"/>
    <p:sldId id="378" r:id="rId20"/>
    <p:sldId id="380" r:id="rId21"/>
    <p:sldId id="319" r:id="rId22"/>
    <p:sldId id="358" r:id="rId23"/>
    <p:sldId id="265" r:id="rId24"/>
    <p:sldId id="320" r:id="rId25"/>
    <p:sldId id="381" r:id="rId26"/>
    <p:sldId id="375" r:id="rId27"/>
    <p:sldId id="376" r:id="rId28"/>
    <p:sldId id="267" r:id="rId29"/>
    <p:sldId id="270" r:id="rId30"/>
    <p:sldId id="377" r:id="rId31"/>
    <p:sldId id="273" r:id="rId32"/>
    <p:sldId id="275" r:id="rId33"/>
    <p:sldId id="274" r:id="rId34"/>
    <p:sldId id="361" r:id="rId35"/>
    <p:sldId id="359" r:id="rId36"/>
    <p:sldId id="276" r:id="rId37"/>
    <p:sldId id="272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360" r:id="rId58"/>
    <p:sldId id="287" r:id="rId59"/>
    <p:sldId id="288" r:id="rId6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32"/>
    <p:restoredTop sz="86450"/>
  </p:normalViewPr>
  <p:slideViewPr>
    <p:cSldViewPr>
      <p:cViewPr varScale="1">
        <p:scale>
          <a:sx n="110" d="100"/>
          <a:sy n="110" d="100"/>
        </p:scale>
        <p:origin x="81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777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B48FF433-ED63-CD4A-A7B0-25439E06D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C5BAFCC1-1B64-414E-AA6D-504CB95FBAB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E9BFCD5-9890-C949-99D1-E84ACAD6910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398AB81-FB31-CC44-8278-0290D33A15D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C2C50C9-EB05-9240-92EA-E1B3865A384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A7C1322A-EFA4-1C4F-80BF-FBA1A0C3E26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702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8FF175F1-75B2-704B-A101-9A9F2835511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C900EB31-128A-B74A-98C8-BF3148940D9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70BEDD-A037-4F39-8783-73D44C9371F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559DD796-80E5-414E-8609-BC0F72DD27D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34F46827-C236-4A3E-A661-35EE36416B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55524817-F2BF-4014-827B-BD554E8EBD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05395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055229-2F15-B347-9A5F-E609786DA7E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3467397-01CE-DC4E-9AC9-815C33EC0C9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1" name="Text Box 1">
            <a:extLst>
              <a:ext uri="{FF2B5EF4-FFF2-40B4-BE49-F238E27FC236}">
                <a16:creationId xmlns:a16="http://schemas.microsoft.com/office/drawing/2014/main" id="{71BA08E9-540A-F446-AE95-FEFD09B846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Text Box 2">
            <a:extLst>
              <a:ext uri="{FF2B5EF4-FFF2-40B4-BE49-F238E27FC236}">
                <a16:creationId xmlns:a16="http://schemas.microsoft.com/office/drawing/2014/main" id="{627202D1-7040-184F-995B-47D75844E73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5099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818953-9EB5-4129-BF38-140A4FED12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C3CD347-DE7D-46AF-839D-F0548381461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E79D449E-45AD-447E-A742-889BD969732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ED275C39-910F-428A-B581-4042A2F7E5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1914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A0D5C8-6882-274A-9045-05601E381E3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948F565C-FE78-144F-A51D-DDB54FEB705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05" name="Text Box 1">
            <a:extLst>
              <a:ext uri="{FF2B5EF4-FFF2-40B4-BE49-F238E27FC236}">
                <a16:creationId xmlns:a16="http://schemas.microsoft.com/office/drawing/2014/main" id="{A8CB3ACB-C836-F840-A8F5-ABFDC8B4F1D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Text Box 2">
            <a:extLst>
              <a:ext uri="{FF2B5EF4-FFF2-40B4-BE49-F238E27FC236}">
                <a16:creationId xmlns:a16="http://schemas.microsoft.com/office/drawing/2014/main" id="{69484577-FA0E-4944-9EF1-8D0C093DF6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132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3BF1E1B-705D-4D36-9F20-D27FE01058B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8E4EC9E-05E8-411C-AF1A-061757F7F92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AD6A53F0-AE2C-4B1E-BD45-1108A58E3A6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4E210102-EE7F-4D51-9C5F-7A7819BA4CE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1071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A69EE9-FFC6-914B-B34C-EAB701E2C72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FD982-5F2D-C745-9E1F-832A621F5666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49153" name="Text Box 1">
            <a:extLst>
              <a:ext uri="{FF2B5EF4-FFF2-40B4-BE49-F238E27FC236}">
                <a16:creationId xmlns:a16="http://schemas.microsoft.com/office/drawing/2014/main" id="{33C2D093-8198-2549-916B-921197731E8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0A1515C6-F6A6-4E47-BC1B-51525864E7F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D1F7AC-3D2C-3C46-BF6C-25275A7F0DC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228CB4-B6B4-7441-AA47-5375325F9C2B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2225" name="Text Box 1">
            <a:extLst>
              <a:ext uri="{FF2B5EF4-FFF2-40B4-BE49-F238E27FC236}">
                <a16:creationId xmlns:a16="http://schemas.microsoft.com/office/drawing/2014/main" id="{754767F3-E5DF-5240-AE9A-6E256E6AD83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Text Box 2">
            <a:extLst>
              <a:ext uri="{FF2B5EF4-FFF2-40B4-BE49-F238E27FC236}">
                <a16:creationId xmlns:a16="http://schemas.microsoft.com/office/drawing/2014/main" id="{AD25F921-124F-1E40-A296-738829BC83A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900EB31-128A-B74A-98C8-BF3148940D93}" type="slidenum">
              <a:rPr lang="it-IT" altLang="it-IT" smtClean="0"/>
              <a:pPr/>
              <a:t>26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7109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443AB7F-18B7-864D-8DC0-E8B59A6D44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E4F9A6-BBBA-4147-9592-18350E7CFBD9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55297" name="Text Box 1">
            <a:extLst>
              <a:ext uri="{FF2B5EF4-FFF2-40B4-BE49-F238E27FC236}">
                <a16:creationId xmlns:a16="http://schemas.microsoft.com/office/drawing/2014/main" id="{CC1046BB-B4B5-A44F-A8C0-051B74A5787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Text Box 2">
            <a:extLst>
              <a:ext uri="{FF2B5EF4-FFF2-40B4-BE49-F238E27FC236}">
                <a16:creationId xmlns:a16="http://schemas.microsoft.com/office/drawing/2014/main" id="{AC50825E-7A1A-8C45-A804-C31A42EFB57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C06EA3-D5C4-A644-9AC2-BDFA8867726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AEFE0BB4-0C34-3A41-A46D-29FA3D579E5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28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5" name="Text Box 1">
            <a:extLst>
              <a:ext uri="{FF2B5EF4-FFF2-40B4-BE49-F238E27FC236}">
                <a16:creationId xmlns:a16="http://schemas.microsoft.com/office/drawing/2014/main" id="{56FD8FFD-7D61-D141-AA35-715CEF48E9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B2CB4A8B-2D1B-AB4D-ACAD-C99090E9FC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3659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87A801-612E-9445-B10E-0C4CDA939E2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CF9F74-A446-1C49-86C0-887595A65C7F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56321" name="Text Box 1">
            <a:extLst>
              <a:ext uri="{FF2B5EF4-FFF2-40B4-BE49-F238E27FC236}">
                <a16:creationId xmlns:a16="http://schemas.microsoft.com/office/drawing/2014/main" id="{BDAC62CF-6CDA-3948-8083-983326AD27B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D9345658-046C-B54C-9940-4E25D677E74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BB47512-C61E-C947-9DA2-6B153DF785D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CEB9D9-136D-6F4E-A781-69994C754316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1FDB471D-9962-3E4C-AE29-0E085CEDA7F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ADA0564B-F1F8-DC49-B6C2-5AF46AC5AB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36308F-615C-DD45-9B32-FCB97505C2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19F101-36D8-3B40-9053-A2A994110702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8369" name="Text Box 1">
            <a:extLst>
              <a:ext uri="{FF2B5EF4-FFF2-40B4-BE49-F238E27FC236}">
                <a16:creationId xmlns:a16="http://schemas.microsoft.com/office/drawing/2014/main" id="{9CCCD38D-F7D7-C84C-ABB3-E8FC8B91261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A60FF760-408E-D04F-A120-6EE0EE8884E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FF487E-75A7-B44F-940D-02B62F1864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66F1417-7E15-3B4E-8B2E-5FA3A803F3C1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59393" name="Text Box 1">
            <a:extLst>
              <a:ext uri="{FF2B5EF4-FFF2-40B4-BE49-F238E27FC236}">
                <a16:creationId xmlns:a16="http://schemas.microsoft.com/office/drawing/2014/main" id="{58FF5442-B2DE-F74D-AEF3-C50D9748E2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Text Box 2">
            <a:extLst>
              <a:ext uri="{FF2B5EF4-FFF2-40B4-BE49-F238E27FC236}">
                <a16:creationId xmlns:a16="http://schemas.microsoft.com/office/drawing/2014/main" id="{3CA5BACE-079E-614C-83C7-938C07B35DC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E9D89DA-8EF8-5548-AC57-D7A3B5E1A6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E58E9D-AE85-354E-B10E-ACDB01A4FAAC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60417" name="Text Box 1">
            <a:extLst>
              <a:ext uri="{FF2B5EF4-FFF2-40B4-BE49-F238E27FC236}">
                <a16:creationId xmlns:a16="http://schemas.microsoft.com/office/drawing/2014/main" id="{F697BD68-46F7-A54A-B552-DCD69C54DC1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30C864C8-0DEF-8448-9C89-D9DF4E3AEB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87395F-EC40-D94C-84BA-8BF11241476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F7D0B1-A505-CA47-9BC1-582148989806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61441" name="Text Box 1">
            <a:extLst>
              <a:ext uri="{FF2B5EF4-FFF2-40B4-BE49-F238E27FC236}">
                <a16:creationId xmlns:a16="http://schemas.microsoft.com/office/drawing/2014/main" id="{1F307EC5-23A0-E340-A76B-DB962469303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Text Box 2">
            <a:extLst>
              <a:ext uri="{FF2B5EF4-FFF2-40B4-BE49-F238E27FC236}">
                <a16:creationId xmlns:a16="http://schemas.microsoft.com/office/drawing/2014/main" id="{81969B9F-DDF6-D145-B834-55F8F5A271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8D017F-3214-4D4A-8260-1A27A2C6514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9AB028-A1BD-5447-BA76-8909C4565C91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62465" name="Text Box 1">
            <a:extLst>
              <a:ext uri="{FF2B5EF4-FFF2-40B4-BE49-F238E27FC236}">
                <a16:creationId xmlns:a16="http://schemas.microsoft.com/office/drawing/2014/main" id="{F0BC8EFE-0FA1-5E45-A3DC-86A17FF4A5C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Text Box 2">
            <a:extLst>
              <a:ext uri="{FF2B5EF4-FFF2-40B4-BE49-F238E27FC236}">
                <a16:creationId xmlns:a16="http://schemas.microsoft.com/office/drawing/2014/main" id="{7DC8306E-C246-FE40-82EB-8EF47ED7D31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850AAF-0C3B-054D-8E51-75DAB763A2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A3C87C-9E35-0541-A8AF-F1B0EA304ED2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63489" name="Text Box 1">
            <a:extLst>
              <a:ext uri="{FF2B5EF4-FFF2-40B4-BE49-F238E27FC236}">
                <a16:creationId xmlns:a16="http://schemas.microsoft.com/office/drawing/2014/main" id="{50D6730B-FC17-B14B-B57B-D48E4586FCA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Text Box 2">
            <a:extLst>
              <a:ext uri="{FF2B5EF4-FFF2-40B4-BE49-F238E27FC236}">
                <a16:creationId xmlns:a16="http://schemas.microsoft.com/office/drawing/2014/main" id="{3D6C5475-5947-7145-8A7C-0204345D65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FB3F8C-AC47-904C-A9A4-C284CA2A4C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156849-4769-B44E-B90E-7FC7E6259660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64513" name="Text Box 1">
            <a:extLst>
              <a:ext uri="{FF2B5EF4-FFF2-40B4-BE49-F238E27FC236}">
                <a16:creationId xmlns:a16="http://schemas.microsoft.com/office/drawing/2014/main" id="{4739572A-8AC2-9B43-9C9B-F99EDFB57B8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Text Box 2">
            <a:extLst>
              <a:ext uri="{FF2B5EF4-FFF2-40B4-BE49-F238E27FC236}">
                <a16:creationId xmlns:a16="http://schemas.microsoft.com/office/drawing/2014/main" id="{E8478BED-98D8-654F-93B8-AA464F3667D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1E8F9F-A997-0C4E-BEE2-21810F7276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5BA3C3-F92A-5042-8FA1-87935555216A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65537" name="Text Box 1">
            <a:extLst>
              <a:ext uri="{FF2B5EF4-FFF2-40B4-BE49-F238E27FC236}">
                <a16:creationId xmlns:a16="http://schemas.microsoft.com/office/drawing/2014/main" id="{B3BFCC2C-A2C4-894A-B0E5-A3302EF373E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Text Box 2">
            <a:extLst>
              <a:ext uri="{FF2B5EF4-FFF2-40B4-BE49-F238E27FC236}">
                <a16:creationId xmlns:a16="http://schemas.microsoft.com/office/drawing/2014/main" id="{82303BB6-D4B1-7046-9865-D7BD538E14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6A137C-EA4F-664F-8E0A-BE05EE3AF01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10A7B9-BD13-7846-8E53-D9BB588D4F67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66561" name="Text Box 1">
            <a:extLst>
              <a:ext uri="{FF2B5EF4-FFF2-40B4-BE49-F238E27FC236}">
                <a16:creationId xmlns:a16="http://schemas.microsoft.com/office/drawing/2014/main" id="{8CA4F812-321D-B149-829B-0E3AF77EDF1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4979D4E9-48A3-2342-8628-D57BD0B10C8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A27A2C-6154-CC44-BEF1-113E4C0935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49921E-4AA7-784A-92F2-A971DB76B753}" type="slidenum">
              <a:rPr lang="it-IT" altLang="it-IT"/>
              <a:pPr/>
              <a:t>51</a:t>
            </a:fld>
            <a:endParaRPr lang="it-IT" altLang="it-IT"/>
          </a:p>
        </p:txBody>
      </p:sp>
      <p:sp>
        <p:nvSpPr>
          <p:cNvPr id="67585" name="Text Box 1">
            <a:extLst>
              <a:ext uri="{FF2B5EF4-FFF2-40B4-BE49-F238E27FC236}">
                <a16:creationId xmlns:a16="http://schemas.microsoft.com/office/drawing/2014/main" id="{7680C657-6577-5742-86EF-C324C7E477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Text Box 2">
            <a:extLst>
              <a:ext uri="{FF2B5EF4-FFF2-40B4-BE49-F238E27FC236}">
                <a16:creationId xmlns:a16="http://schemas.microsoft.com/office/drawing/2014/main" id="{75394D13-DE36-A64A-AC94-3D4BBB0344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9B6BA1-CEC1-CC41-8B36-11D8E9EEF43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256C4D-1DB4-6644-ABC0-B0DD770E34CB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38913" name="Text Box 1">
            <a:extLst>
              <a:ext uri="{FF2B5EF4-FFF2-40B4-BE49-F238E27FC236}">
                <a16:creationId xmlns:a16="http://schemas.microsoft.com/office/drawing/2014/main" id="{A96631C5-3CF5-2043-881E-A525BC5B77F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Text Box 2">
            <a:extLst>
              <a:ext uri="{FF2B5EF4-FFF2-40B4-BE49-F238E27FC236}">
                <a16:creationId xmlns:a16="http://schemas.microsoft.com/office/drawing/2014/main" id="{AA2E5144-3152-BC4A-BB23-CF883E37BA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93680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3C78B8C-98C6-7C46-9BBD-6A6436FC1F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FF0799-BD2C-DF42-8619-553E97140073}" type="slidenum">
              <a:rPr lang="it-IT" altLang="it-IT"/>
              <a:pPr/>
              <a:t>52</a:t>
            </a:fld>
            <a:endParaRPr lang="it-IT" altLang="it-IT"/>
          </a:p>
        </p:txBody>
      </p:sp>
      <p:sp>
        <p:nvSpPr>
          <p:cNvPr id="68609" name="Text Box 1">
            <a:extLst>
              <a:ext uri="{FF2B5EF4-FFF2-40B4-BE49-F238E27FC236}">
                <a16:creationId xmlns:a16="http://schemas.microsoft.com/office/drawing/2014/main" id="{C6BD9FD0-F5D3-4D41-B744-A918256A7FC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Text Box 2">
            <a:extLst>
              <a:ext uri="{FF2B5EF4-FFF2-40B4-BE49-F238E27FC236}">
                <a16:creationId xmlns:a16="http://schemas.microsoft.com/office/drawing/2014/main" id="{F6BAE898-3BF3-1543-A02F-4911E6CE2A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EE1B2C3-26B9-094B-B6FB-3324A5D2CE8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FFC82A-95A5-F847-B90B-C03591C7864F}" type="slidenum">
              <a:rPr lang="it-IT" altLang="it-IT"/>
              <a:pPr/>
              <a:t>54</a:t>
            </a:fld>
            <a:endParaRPr lang="it-IT" altLang="it-IT"/>
          </a:p>
        </p:txBody>
      </p:sp>
      <p:sp>
        <p:nvSpPr>
          <p:cNvPr id="69633" name="Text Box 1">
            <a:extLst>
              <a:ext uri="{FF2B5EF4-FFF2-40B4-BE49-F238E27FC236}">
                <a16:creationId xmlns:a16="http://schemas.microsoft.com/office/drawing/2014/main" id="{B01F2961-6ABB-C64A-9E8B-21502C7E19F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Text Box 2">
            <a:extLst>
              <a:ext uri="{FF2B5EF4-FFF2-40B4-BE49-F238E27FC236}">
                <a16:creationId xmlns:a16="http://schemas.microsoft.com/office/drawing/2014/main" id="{565FB9CF-2CAE-744F-A804-6619EB38B6F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F7C890-9651-8040-B864-8AE074ACBB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EA895E-66E5-634A-A7A3-1AC5448F2ABC}" type="slidenum">
              <a:rPr lang="it-IT" altLang="it-IT"/>
              <a:pPr/>
              <a:t>55</a:t>
            </a:fld>
            <a:endParaRPr lang="it-IT" altLang="it-IT"/>
          </a:p>
        </p:txBody>
      </p:sp>
      <p:sp>
        <p:nvSpPr>
          <p:cNvPr id="70657" name="Text Box 1">
            <a:extLst>
              <a:ext uri="{FF2B5EF4-FFF2-40B4-BE49-F238E27FC236}">
                <a16:creationId xmlns:a16="http://schemas.microsoft.com/office/drawing/2014/main" id="{FA5295F6-FD0B-DE4D-8FCB-55D1B7E5E0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Text Box 2">
            <a:extLst>
              <a:ext uri="{FF2B5EF4-FFF2-40B4-BE49-F238E27FC236}">
                <a16:creationId xmlns:a16="http://schemas.microsoft.com/office/drawing/2014/main" id="{4C4FD9E1-FD65-1E4E-95C4-16061264154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201131-5A2E-AC49-92B0-7ADC22A728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C1461277-8D5C-8B4B-BFF1-B82223742420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61" name="Text Box 1">
            <a:extLst>
              <a:ext uri="{FF2B5EF4-FFF2-40B4-BE49-F238E27FC236}">
                <a16:creationId xmlns:a16="http://schemas.microsoft.com/office/drawing/2014/main" id="{AFCE8ECB-5C72-4342-BF9E-6B7C5D8747A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Text Box 2">
            <a:extLst>
              <a:ext uri="{FF2B5EF4-FFF2-40B4-BE49-F238E27FC236}">
                <a16:creationId xmlns:a16="http://schemas.microsoft.com/office/drawing/2014/main" id="{75697F5B-2A4F-264C-A784-4BD9242B82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788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19BC247-B1D1-4126-A6D8-DEBAE412D7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CFDC15E-5B43-4255-82A7-FBFD15BA26A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7791797C-D89E-4B6A-B621-F67074076CC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44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6E76A5C-EA03-4572-B237-1DCD22E75AC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1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9657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8444A7-E103-41BF-A818-C4002408EA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10C0017-CE60-47D6-A656-32C77D382857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9046194D-EDD3-44B8-B4D6-3EF8E48033E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27175" y="-11796713"/>
            <a:ext cx="1665605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A7C217B-F5D0-485C-8FF6-4DDB8E83CD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842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CBC64A-C4BD-A341-8FC3-D0AC70155A8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C3EA135-E71E-724D-A38E-D86FB3EE04E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5" name="Text Box 1">
            <a:extLst>
              <a:ext uri="{FF2B5EF4-FFF2-40B4-BE49-F238E27FC236}">
                <a16:creationId xmlns:a16="http://schemas.microsoft.com/office/drawing/2014/main" id="{C85DA2BF-7E81-2F4F-9B56-5008FB9A48A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Text Box 2">
            <a:extLst>
              <a:ext uri="{FF2B5EF4-FFF2-40B4-BE49-F238E27FC236}">
                <a16:creationId xmlns:a16="http://schemas.microsoft.com/office/drawing/2014/main" id="{430AC556-DD36-164A-AC2D-F1325EC8E3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789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BEC3FE-7427-B245-ABA7-F8BFD48F62C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68B1419-0AF1-6649-A2A4-4B9B41BDBE8E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09" name="Text Box 1">
            <a:extLst>
              <a:ext uri="{FF2B5EF4-FFF2-40B4-BE49-F238E27FC236}">
                <a16:creationId xmlns:a16="http://schemas.microsoft.com/office/drawing/2014/main" id="{17379DAF-498B-5B40-96D2-13BAA4A32ED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Text Box 2">
            <a:extLst>
              <a:ext uri="{FF2B5EF4-FFF2-40B4-BE49-F238E27FC236}">
                <a16:creationId xmlns:a16="http://schemas.microsoft.com/office/drawing/2014/main" id="{7A20C483-3E79-754B-A4B5-8756C23E203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514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F7E78C-03BC-4989-BA4D-81FEE28F24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DF1C0BA-BE55-408B-A23A-A7F2842C1D55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991BC16A-0AE3-4314-AF57-21C9D8CBCD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E23F79AC-8B2B-4B1E-9087-0B7BBD8F7E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7770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0B8ED0-F4D5-9342-9CB8-DE2350868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3AEA0C-B9AC-E443-BD50-F60E0165DE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904392-3565-8D4A-B7E1-12288DFB80A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B0D5B3-8F91-2D40-9F8C-00319CDD77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9A8608-C0AB-754D-B0C5-39419BDB52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AC0A3D6-FE08-3C41-9C55-7CBE1CBE90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353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56312D-B8F4-B24F-BF87-C2CE6D07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1E5F8E-4F99-BA4A-A356-257D74DE8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62522C-596E-664F-A4E7-E68967294F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94E9BB-7DBC-4E4F-9A40-EADCEC34E9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2EF7EF-DD1E-174E-A44A-4B4FF86378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A85E30-7603-B346-8221-7492F9D9AD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53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83AD959-A8F0-7444-AE12-6452FAF62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1D0E41-CA09-3848-9008-F125A68C6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25C09E-8834-4648-B90E-AD04BDCF58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16A655-7872-6645-8A02-631174EA94F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F23090-6505-A64A-B266-7FF3D81AED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B50895-0924-8F47-945A-08CB60AEC9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5382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376B9F-142D-8B46-AF58-0CCC0C0A0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486149-4144-D14D-AC54-E9F89A74C38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099D6A-0560-DF40-B33A-0C43FDD64B9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549561-BBFE-104F-B0CD-10A950ABE88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72E85F40-5C98-6046-99FC-FBCF914DFD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5079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2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647AAE-DBE8-BE49-9EDB-609B21369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6C8ED17-981B-5847-8680-9B01695B36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EE1B372-B3EC-114E-B218-21328196EAC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16187E5-FC28-A64B-B83C-3A341237915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3064148-1777-B340-B793-A95597A9280C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821C6E50-8CDC-E54D-8F2B-304E91D4C42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2B7C062-D1ED-1B42-99C8-AB76BBA7C88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9C020B39-1FC5-C04D-AEB9-AC528530A9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940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4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02EAE-EB51-534A-B62D-F2AA5E49E582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2B8E7D-09DB-9044-B8E8-73F8803B33B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2A6969-2810-F444-9FDF-15B16FAD173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1A55A15-168D-EC47-BFD0-BAFC732E6BA1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678CA50-F299-A34D-A2EE-92D889143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2D409C2-6363-9B40-85A0-075BDE21356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ACA1771-1BE2-9948-B1CA-77B297C070B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0F4F871-94D8-0C4C-AD97-54F0D905AF3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9B01B207-0AE0-7E43-BC77-7A593371328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1306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06B29-6146-4EF9-B5E1-91DFC2147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9774DF-401C-442D-BBF5-AD1F1007E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3" indent="0" algn="ctr">
              <a:buNone/>
              <a:defRPr sz="2000"/>
            </a:lvl2pPr>
            <a:lvl3pPr marL="914305" indent="0" algn="ctr">
              <a:buNone/>
              <a:defRPr sz="1800"/>
            </a:lvl3pPr>
            <a:lvl4pPr marL="1371458" indent="0" algn="ctr">
              <a:buNone/>
              <a:defRPr sz="1600"/>
            </a:lvl4pPr>
            <a:lvl5pPr marL="1828610" indent="0" algn="ctr">
              <a:buNone/>
              <a:defRPr sz="1600"/>
            </a:lvl5pPr>
            <a:lvl6pPr marL="2285763" indent="0" algn="ctr">
              <a:buNone/>
              <a:defRPr sz="1600"/>
            </a:lvl6pPr>
            <a:lvl7pPr marL="2742915" indent="0" algn="ctr">
              <a:buNone/>
              <a:defRPr sz="1600"/>
            </a:lvl7pPr>
            <a:lvl8pPr marL="3200068" indent="0" algn="ctr">
              <a:buNone/>
              <a:defRPr sz="1600"/>
            </a:lvl8pPr>
            <a:lvl9pPr marL="365722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F04CFC-177D-4F99-AE8C-6416FB4777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374507-4544-43CA-8E5E-CF089647882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A7B480-668E-4356-ABB2-E0FAB8CCAA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B1D75E-5DE4-41A8-AC0E-37C63A65FE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7733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F5902-C4D2-488A-85D4-7509B3C8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2B81C8-C3B3-44A8-948C-B7463B296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38C3D1-4C19-45B6-ABAC-330191DF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C894D4-75EE-48C8-8FDE-1CFDEEE480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0C724B-3C8D-4AA8-870D-9E80A61053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16A5ACB-CE37-4629-BCC4-8EE4819FD2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036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5F7A5E-A079-4EE5-970E-DB22DBD5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113B0E-A6FA-4F89-98B1-F641F0F7F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53" indent="0">
              <a:buNone/>
              <a:defRPr sz="2000"/>
            </a:lvl2pPr>
            <a:lvl3pPr marL="914305" indent="0">
              <a:buNone/>
              <a:defRPr sz="1800"/>
            </a:lvl3pPr>
            <a:lvl4pPr marL="1371458" indent="0">
              <a:buNone/>
              <a:defRPr sz="1600"/>
            </a:lvl4pPr>
            <a:lvl5pPr marL="1828610" indent="0">
              <a:buNone/>
              <a:defRPr sz="1600"/>
            </a:lvl5pPr>
            <a:lvl6pPr marL="2285763" indent="0">
              <a:buNone/>
              <a:defRPr sz="1600"/>
            </a:lvl6pPr>
            <a:lvl7pPr marL="2742915" indent="0">
              <a:buNone/>
              <a:defRPr sz="1600"/>
            </a:lvl7pPr>
            <a:lvl8pPr marL="3200068" indent="0">
              <a:buNone/>
              <a:defRPr sz="1600"/>
            </a:lvl8pPr>
            <a:lvl9pPr marL="365722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F593EB-FA3E-434E-AEEE-45EB88E5D70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20CA00-18EC-4DA6-AD00-070060F961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44A6F2-BC5E-4654-AEE1-278072A2E4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254F56-5E8A-4BF8-8C3B-02DEE36AD9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0558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1D3E5-CABC-40C7-9E9D-11242B71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C89332-0272-4919-ACA7-B489CBE2C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F54044-EA2D-4841-B609-AC302F45F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1"/>
            <a:ext cx="4038600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402C72-6DF9-4972-9CDE-EC587401F2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7DE511-7FAA-4EC0-B970-6F55E67ECC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A0EE9A-50A6-4C1B-9A31-0131868B4E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81D42E-4CF7-427A-A683-EC915008E8F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9703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F8F7B2-D5F7-4BB1-8845-BE791FE84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7A88AB-D94A-42D4-B326-69450A3A6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F94013-6D93-485B-9A39-19C300B9A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EE08F8-1797-4D81-9DF6-252B3FC74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BC7810C-CEC5-431E-B341-D532289D9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20FA10B-0D45-4779-8B77-5DDA258F1EF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D62AEE-3F99-42C0-8785-083056E1919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8568FD-3FAE-4FD2-B2EA-C04E0DFBB7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10AEC4-95E1-4588-8D5A-541D64C234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849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AEC2F1-33AA-E045-A8D8-AC095825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E244BA-E6E0-EE41-A7F2-9DCFC2327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B60FD0-AD6A-FC44-91D9-D6CD14ECE55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1A9279-7D70-9646-86A9-B2B46B08EB0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5005E3-2509-D74D-84A9-AEC8808790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FB1A36-8225-0B47-AA21-899FBDA44D4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7561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B8098-D8CA-4846-8E9E-0927116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8792C9-2CD4-4679-B6E3-46092876BC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DD1424-C54B-4888-89F0-D9274B6DFB8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84DB3A-BC48-4D54-8C27-5A5FBF8A09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450402-2235-4335-8702-2E8ECC0062A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4735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BEAB2D-72EC-4BF8-8468-EEC0E9A7D4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C6C1DC-0A89-4EEE-A73C-28949A149EF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A70381-6B78-4CBD-B425-236E41A52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FE2741-FEA1-4C7E-946C-52D017C25CB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6322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86B5B-6DC7-4283-A0BA-8F0B5A5B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B7D54A-DA67-417D-B1F6-47D8A4DA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2C0C01-26C2-48E6-8363-5B7BEE4FD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3B64B6-1C78-4C71-9B4D-9C132237D4A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4D0D1B-615E-4638-9B0F-3BD2CF8B785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73927D-AF53-4010-9E6E-FBA34DE3B7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06C455-54BB-43F4-BB2F-10748BDB34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236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5F7D7C-4A04-48B5-9D33-824530E7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E6B67FD-E0B3-4ECC-B918-3C023723A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53" indent="0">
              <a:buNone/>
              <a:defRPr sz="2799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FD7EC5-626E-4ACC-9CCD-C830B8243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6759AE-3C85-42B5-98FB-62081E4654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CBBDD4-F305-489C-AB93-8EBDE215F5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2D93E0-589C-459E-967F-B4EA6497C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D9CECE-7C97-48D8-BFC8-125BC4D9D1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8709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7362CD-FEAB-4D2B-AB25-E6E6B974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399B62-B0D8-4356-8954-A2819D1F9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149EF2-FB53-4FC0-B12F-78FF597D4B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877026-7C2E-47A0-ACE0-7F2E39DDA7C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7A46BE-D2C0-4879-BD31-C6DACB0697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DCC110-B9CB-45A1-8060-A0C978B06BB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0613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A5F67B-2FB9-48DA-A029-47F3C2DEF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1" y="274638"/>
            <a:ext cx="2055813" cy="58499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EC5295-E220-4C00-BBDE-9670B9116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B9DF98-591F-4CCC-82C3-78EC8E06E6E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DBAC0B-9568-487F-AB4E-BF6878E1BE4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B94373-8782-45B8-AB57-91B0120E14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04E9CF-AB82-4CE6-9CDD-0FBA1814C6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7494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9CB01-01F1-491D-9F43-250F2E73693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1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950BDC-AA77-4ACF-A52A-D45EC9DFF9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94683F-083B-442D-8E34-39F1CE069E5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AE97249-3D58-4067-A75F-600ACBDE4BE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42375D1-85E2-437C-B5AB-0FDCF3D9A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1CC9CD-57C3-45B0-988A-CAE169CD7B52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0AF2B4-C3A4-468F-B1D2-D688090685D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6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11AE10-BAF4-4E03-B3B3-FA34ED446A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3D0E1A2E-E837-4940-8338-09AB58A01F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633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C7AE9-AF61-4E0F-8BED-9E7CE84B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77D720-D36B-4E66-B9B7-37F86ABCDF44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812ABA-9D66-481C-8FE2-F54318B6F48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6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8A0370-775D-4E35-8EA1-49B8DAFD94E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fld id="{F0154693-D1B2-49F1-ADE8-E860B15C3404}" type="slidenum">
              <a:rPr lang="it-IT" altLang="it-IT" smtClean="0"/>
              <a:pPr defTabSz="449217"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3573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040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39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BC4B5B-8A9F-1045-A540-60D0FA8D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CE207C-E80D-444C-8A5A-D8491EC28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C95897-E609-774A-8A54-FD8EEB649DB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AFCA55-D6EB-EF4C-B593-B1F6303D8E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1C481C-5E3C-A34D-838B-E002FBBB8E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FE1CF3-A123-D140-B0C0-18AD0F151A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5521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162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71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462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537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105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869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846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911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840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048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FC5431-BE40-EF44-AC7A-7F5D64E1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F5D77D-FAE2-CF41-AA53-900CA8F90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A89EC93-3BD9-F24C-9134-0E68682BB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EC6F68-20C2-0645-873A-DF748ABC01D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75742D-3D1E-0B48-A3AC-6A062974CDC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AC7550-E0EB-1E46-A35F-C1AF61B834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BC21978-9BA0-9B4B-8C89-DDA250D04E2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51820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6363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5111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438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0070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9016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7944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655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4736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7630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624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2093F-CE26-1340-9E45-795053E51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ED28AA-B28C-F44F-8A6C-90869D687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C6D97CF-9E6D-FF46-A874-05C5DC1B0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DF65E2B-BE95-194B-A829-FD71CDC0A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BC1407E-B348-5542-B4D4-253C59F96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42EE295-B1D9-BF45-95D3-892CA269E5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F507DE0-220C-094C-B106-3DDB3994EB8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D5BFF7-F505-2D49-9B70-487A4E68FF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830D83-8772-6C4B-B997-CAEEDF0C9F8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10669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06B29-6146-4EF9-B5E1-91DFC21476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9774DF-401C-442D-BBF5-AD1F1007E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3" indent="0" algn="ctr">
              <a:buNone/>
              <a:defRPr sz="2000"/>
            </a:lvl2pPr>
            <a:lvl3pPr marL="914305" indent="0" algn="ctr">
              <a:buNone/>
              <a:defRPr sz="1800"/>
            </a:lvl3pPr>
            <a:lvl4pPr marL="1371458" indent="0" algn="ctr">
              <a:buNone/>
              <a:defRPr sz="1600"/>
            </a:lvl4pPr>
            <a:lvl5pPr marL="1828610" indent="0" algn="ctr">
              <a:buNone/>
              <a:defRPr sz="1600"/>
            </a:lvl5pPr>
            <a:lvl6pPr marL="2285763" indent="0" algn="ctr">
              <a:buNone/>
              <a:defRPr sz="1600"/>
            </a:lvl6pPr>
            <a:lvl7pPr marL="2742915" indent="0" algn="ctr">
              <a:buNone/>
              <a:defRPr sz="1600"/>
            </a:lvl7pPr>
            <a:lvl8pPr marL="3200068" indent="0" algn="ctr">
              <a:buNone/>
              <a:defRPr sz="1600"/>
            </a:lvl8pPr>
            <a:lvl9pPr marL="365722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F04CFC-177D-4F99-AE8C-6416FB4777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374507-4544-43CA-8E5E-CF089647882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A7B480-668E-4356-ABB2-E0FAB8CCAA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B1D75E-5DE4-41A8-AC0E-37C63A65FE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72806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0F5902-C4D2-488A-85D4-7509B3C8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2B81C8-C3B3-44A8-948C-B7463B296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38C3D1-4C19-45B6-ABAC-330191DF9D8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C894D4-75EE-48C8-8FDE-1CFDEEE480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0C724B-3C8D-4AA8-870D-9E80A61053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16A5ACB-CE37-4629-BCC4-8EE4819FD2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3233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5F7A5E-A079-4EE5-970E-DB22DBD5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113B0E-A6FA-4F89-98B1-F641F0F7F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53" indent="0">
              <a:buNone/>
              <a:defRPr sz="2000"/>
            </a:lvl2pPr>
            <a:lvl3pPr marL="914305" indent="0">
              <a:buNone/>
              <a:defRPr sz="1800"/>
            </a:lvl3pPr>
            <a:lvl4pPr marL="1371458" indent="0">
              <a:buNone/>
              <a:defRPr sz="1600"/>
            </a:lvl4pPr>
            <a:lvl5pPr marL="1828610" indent="0">
              <a:buNone/>
              <a:defRPr sz="1600"/>
            </a:lvl5pPr>
            <a:lvl6pPr marL="2285763" indent="0">
              <a:buNone/>
              <a:defRPr sz="1600"/>
            </a:lvl6pPr>
            <a:lvl7pPr marL="2742915" indent="0">
              <a:buNone/>
              <a:defRPr sz="1600"/>
            </a:lvl7pPr>
            <a:lvl8pPr marL="3200068" indent="0">
              <a:buNone/>
              <a:defRPr sz="1600"/>
            </a:lvl8pPr>
            <a:lvl9pPr marL="365722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F593EB-FA3E-434E-AEEE-45EB88E5D70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20CA00-18EC-4DA6-AD00-070060F961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44A6F2-BC5E-4654-AEE1-278072A2E4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254F56-5E8A-4BF8-8C3B-02DEE36AD91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0541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B1D3E5-CABC-40C7-9E9D-11242B71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C89332-0272-4919-ACA7-B489CBE2C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F54044-EA2D-4841-B609-AC302F45F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600201"/>
            <a:ext cx="4038600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7402C72-6DF9-4972-9CDE-EC587401F2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7DE511-7FAA-4EC0-B970-6F55E67ECC3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A0EE9A-50A6-4C1B-9A31-0131868B4E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81D42E-4CF7-427A-A683-EC915008E8F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4758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F8F7B2-D5F7-4BB1-8845-BE791FE84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7A88AB-D94A-42D4-B326-69450A3A6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6F94013-6D93-485B-9A39-19C300B9A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EE08F8-1797-4D81-9DF6-252B3FC74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BC7810C-CEC5-431E-B341-D532289D9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20FA10B-0D45-4779-8B77-5DDA258F1EF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D62AEE-3F99-42C0-8785-083056E1919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8568FD-3FAE-4FD2-B2EA-C04E0DFBB7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10AEC4-95E1-4588-8D5A-541D64C2348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4674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BB8098-D8CA-4846-8E9E-0927116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8792C9-2CD4-4679-B6E3-46092876BC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2DD1424-C54B-4888-89F0-D9274B6DFB8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884DB3A-BC48-4D54-8C27-5A5FBF8A09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450402-2235-4335-8702-2E8ECC0062A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8052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0BEAB2D-72EC-4BF8-8468-EEC0E9A7D4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C6C1DC-0A89-4EEE-A73C-28949A149EF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A70381-6B78-4CBD-B425-236E41A52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FE2741-FEA1-4C7E-946C-52D017C25CB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7557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86B5B-6DC7-4283-A0BA-8F0B5A5B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B7D54A-DA67-417D-B1F6-47D8A4DA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2C0C01-26C2-48E6-8363-5B7BEE4FD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3B64B6-1C78-4C71-9B4D-9C132237D4A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4D0D1B-615E-4638-9B0F-3BD2CF8B785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73927D-AF53-4010-9E6E-FBA34DE3B7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06C455-54BB-43F4-BB2F-10748BDB34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58970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5F7D7C-4A04-48B5-9D33-824530E7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E6B67FD-E0B3-4ECC-B918-3C023723A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53" indent="0">
              <a:buNone/>
              <a:defRPr sz="2799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FD7EC5-626E-4ACC-9CCD-C830B8243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3" indent="0">
              <a:buNone/>
              <a:defRPr sz="1400"/>
            </a:lvl2pPr>
            <a:lvl3pPr marL="914305" indent="0">
              <a:buNone/>
              <a:defRPr sz="1200"/>
            </a:lvl3pPr>
            <a:lvl4pPr marL="1371458" indent="0">
              <a:buNone/>
              <a:defRPr sz="1000"/>
            </a:lvl4pPr>
            <a:lvl5pPr marL="1828610" indent="0">
              <a:buNone/>
              <a:defRPr sz="1000"/>
            </a:lvl5pPr>
            <a:lvl6pPr marL="2285763" indent="0">
              <a:buNone/>
              <a:defRPr sz="1000"/>
            </a:lvl6pPr>
            <a:lvl7pPr marL="2742915" indent="0">
              <a:buNone/>
              <a:defRPr sz="1000"/>
            </a:lvl7pPr>
            <a:lvl8pPr marL="3200068" indent="0">
              <a:buNone/>
              <a:defRPr sz="1000"/>
            </a:lvl8pPr>
            <a:lvl9pPr marL="365722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6759AE-3C85-42B5-98FB-62081E4654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2CBBDD4-F305-489C-AB93-8EBDE215F56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2D93E0-589C-459E-967F-B4EA6497C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BD9CECE-7C97-48D8-BFC8-125BC4D9D14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22341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7362CD-FEAB-4D2B-AB25-E6E6B974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399B62-B0D8-4356-8954-A2819D1F9F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149EF2-FB53-4FC0-B12F-78FF597D4B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877026-7C2E-47A0-ACE0-7F2E39DDA7C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7A46BE-D2C0-4879-BD31-C6DACB0697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BDCC110-B9CB-45A1-8060-A0C978B06BB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494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3E46F8-103A-294A-9AA4-1AAECC5D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34D2AB-5082-A845-924D-D559C2CF3E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49D15B-D105-AF46-B338-07E28C55E74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FD3B2E-150C-BB48-969D-2BEC298ACD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70DEC3C-CBC3-C94C-8D81-AAFE2D8D229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9292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A5F67B-2FB9-48DA-A029-47F3C2DEFA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1" y="274638"/>
            <a:ext cx="2055813" cy="58499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EC5295-E220-4C00-BBDE-9670B9116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B9DF98-591F-4CCC-82C3-78EC8E06E6E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DBAC0B-9568-487F-AB4E-BF6878E1BE4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B94373-8782-45B8-AB57-91B0120E14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804E9CF-AB82-4CE6-9CDD-0FBA1814C6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72843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39CB01-01F1-491D-9F43-250F2E73693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1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950BDC-AA77-4ACF-A52A-D45EC9DFF9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94683F-083B-442D-8E34-39F1CE069E5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AE97249-3D58-4067-A75F-600ACBDE4BE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42375D1-85E2-437C-B5AB-0FDCF3D9A8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71CC9CD-57C3-45B0-988A-CAE169CD7B52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D0AF2B4-C3A4-468F-B1D2-D688090685D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6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11AE10-BAF4-4E03-B3B3-FA34ED446AC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3D0E1A2E-E837-4940-8338-09AB58A01F5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75886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C7AE9-AF61-4E0F-8BED-9E7CE84B1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77D720-D36B-4E66-B9B7-37F86ABCDF44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812ABA-9D66-481C-8FE2-F54318B6F48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6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8A0370-775D-4E35-8EA1-49B8DAFD94E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fld id="{F0154693-D1B2-49F1-ADE8-E860B15C3404}" type="slidenum">
              <a:rPr lang="it-IT" altLang="it-IT" smtClean="0"/>
              <a:pPr defTabSz="449217"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73880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8142C5-9865-4AB5-854B-C358808E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9"/>
            <a:ext cx="8228013" cy="114141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626C8C-6246-4A8C-BD60-FD108ABDDD2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7013" cy="45243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A35B74-58E4-41E6-B24D-8CC994EA7B1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052DF14-2A58-4D40-BC44-C674EF8EB93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28CFDC78-6323-45EE-BF07-6BADF2F9FFA1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8B2E334-4A1D-4230-BBFA-6ECD6B0FDA3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6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endParaRPr lang="it-IT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275125D1-2308-4EEE-8DC7-D27B0D22DD8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1" y="6245226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 defTabSz="449217"/>
            <a:fld id="{FF761C42-90EC-47B7-A45E-D3CD2E3CC745}" type="slidenum">
              <a:rPr lang="it-IT" altLang="it-IT" smtClean="0"/>
              <a:pPr defTabSz="449217"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78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B0070E-890A-194C-8D4C-54B3646BA3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CAF079-802E-E84E-9A44-298E3CC71A8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A1F797-9E8B-0648-822B-2283C02EDC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82AAB4-8D69-244A-B4E8-BE01C9CA74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825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D96C9-7C12-D543-96C9-238EBD13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62D753-245C-0343-95B6-4B7DD98D1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7B9F71-2FED-3447-874D-DFA592C21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0DB7D5-27F7-FD4B-A26B-EFE70CD3AB9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536AFB-2E2C-5147-883D-32EA19A688C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6BDD31-0F6A-7B4E-A1C5-0967A9F614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4EAF49-D0E0-E447-A2A8-3CBEC0051D6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02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CBC17-E749-784E-BB15-8A7E8C6C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ED390E6-1CB1-C049-82F5-24C156811A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E696CA-7ED4-C443-B90C-B4669D144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4D0F8F-6991-384E-9010-A1D3C3FF86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1C6B1C-A138-9348-86ED-F0CB89CF3EF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5B13FB-77D3-8942-8FAE-ED594F481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4800B5-5AFD-A34F-8AF5-866F0E5795A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97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608FBA5C-CEBC-7E4F-840F-6BE5586BE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85FCDA4B-B81F-2F44-8736-01067E4591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8FFA22B-A035-5F4A-BF12-812127BD1BC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8C6D55D-4F20-A740-BD5D-C8C5B6543D1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E9811F-EE0B-974D-8648-949B0D988EB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5AD5822D-F48B-1142-97A5-FF9017641FEB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  <p:sldLayoutId id="2147483674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ECA4F982-B48D-4D91-ACD2-7FB80CB58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9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B9423CC8-72DD-40F7-BFBB-A2846FF67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1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062544-789B-458B-A002-27E3104FED9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1" y="6245226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99F76A2-F20B-4BD7-B4B7-EF944DD73B6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72B6BB-1B20-4A63-AA3C-05F6E102D5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45226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844AF94F-75DA-44D7-B379-759806C90AA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0458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 kern="1200">
          <a:solidFill>
            <a:srgbClr val="000000"/>
          </a:solidFill>
          <a:latin typeface="+mj-lt"/>
          <a:ea typeface="+mj-ea"/>
          <a:cs typeface="+mj-cs"/>
        </a:defRPr>
      </a:lvl1pPr>
      <a:lvl2pPr marL="742873" indent="-285720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2882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034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187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340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492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8645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5797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865" indent="-342865" algn="l" defTabSz="449217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199" kern="1200">
          <a:solidFill>
            <a:srgbClr val="000000"/>
          </a:solidFill>
          <a:latin typeface="+mn-lt"/>
          <a:ea typeface="+mn-ea"/>
          <a:cs typeface="+mn-cs"/>
        </a:defRPr>
      </a:lvl1pPr>
      <a:lvl2pPr marL="742873" indent="-285720" algn="l" defTabSz="449217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99" kern="1200">
          <a:solidFill>
            <a:srgbClr val="000000"/>
          </a:solidFill>
          <a:latin typeface="+mn-lt"/>
          <a:ea typeface="+mn-ea"/>
          <a:cs typeface="+mn-cs"/>
        </a:defRPr>
      </a:lvl2pPr>
      <a:lvl3pPr marL="1142882" indent="-228577" algn="l" defTabSz="449217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034" indent="-228577" algn="l" defTabSz="449217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187" indent="-228577" algn="l" defTabSz="449217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925E2-9284-4B73-B9AA-689B6226CEE5}" type="datetimeFigureOut">
              <a:rPr lang="it-IT" smtClean="0"/>
              <a:t>02/12/20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E468C-8BB7-43C8-A3F2-EB3D2984A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202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A8F30-17D9-44F7-8A55-2BD9E396CCEB}" type="datetimeFigureOut">
              <a:rPr lang="en-IN" smtClean="0"/>
              <a:t>02/12/20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27591-A54D-4CE3-BA92-1996EBB4410B}" type="slidenum">
              <a:rPr lang="en-IN" smtClean="0"/>
              <a:t>‹N›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955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ECA4F982-B48D-4D91-ACD2-7FB80CB58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39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B9423CC8-72DD-40F7-BFBB-A2846FF67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1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062544-789B-458B-A002-27E3104FED9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1" y="6245226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99F76A2-F20B-4BD7-B4B7-EF944DD73B6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6"/>
            <a:ext cx="2894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72B6BB-1B20-4A63-AA3C-05F6E102D5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45226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844AF94F-75DA-44D7-B379-759806C90AA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606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 kern="1200">
          <a:solidFill>
            <a:srgbClr val="000000"/>
          </a:solidFill>
          <a:latin typeface="+mj-lt"/>
          <a:ea typeface="+mj-ea"/>
          <a:cs typeface="+mj-cs"/>
        </a:defRPr>
      </a:lvl1pPr>
      <a:lvl2pPr marL="742873" indent="-285720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2882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034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2057187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340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492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8645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5797" indent="-228577" algn="ctr" defTabSz="449217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399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865" indent="-342865" algn="l" defTabSz="449217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199" kern="1200">
          <a:solidFill>
            <a:srgbClr val="000000"/>
          </a:solidFill>
          <a:latin typeface="+mn-lt"/>
          <a:ea typeface="+mn-ea"/>
          <a:cs typeface="+mn-cs"/>
        </a:defRPr>
      </a:lvl1pPr>
      <a:lvl2pPr marL="742873" indent="-285720" algn="l" defTabSz="449217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99" kern="1200">
          <a:solidFill>
            <a:srgbClr val="000000"/>
          </a:solidFill>
          <a:latin typeface="+mn-lt"/>
          <a:ea typeface="+mn-ea"/>
          <a:cs typeface="+mn-cs"/>
        </a:defRPr>
      </a:lvl2pPr>
      <a:lvl3pPr marL="1142882" indent="-228577" algn="l" defTabSz="449217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034" indent="-228577" algn="l" defTabSz="449217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187" indent="-228577" algn="l" defTabSz="449217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340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C9B7090-BC62-42AB-B64B-3B2E0749F8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6998" y="-98145"/>
            <a:ext cx="8228736" cy="114288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br>
              <a:rPr lang="it-IT" altLang="it-IT" sz="3999" dirty="0">
                <a:latin typeface="Arial Black" panose="020B0A04020102020204" pitchFamily="34" charset="0"/>
              </a:rPr>
            </a:br>
            <a:r>
              <a:rPr lang="it-IT" altLang="it-IT" b="1" dirty="0">
                <a:latin typeface="Comic Sans MS" panose="030F0902030302020204" pitchFamily="66" charset="0"/>
              </a:rPr>
              <a:t>TESSUTI CONNETTIVI </a:t>
            </a:r>
            <a:br>
              <a:rPr lang="it-IT" altLang="it-IT" sz="3599" dirty="0">
                <a:solidFill>
                  <a:schemeClr val="tx1"/>
                </a:solidFill>
              </a:rPr>
            </a:br>
            <a:endParaRPr lang="it-IT" altLang="it-IT" sz="3599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DB159A0-6AC4-4DCC-81FC-01FC00F2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0808" y="806571"/>
            <a:ext cx="5760434" cy="230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r="1012" b="44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 descr="0502">
            <a:extLst>
              <a:ext uri="{FF2B5EF4-FFF2-40B4-BE49-F238E27FC236}">
                <a16:creationId xmlns:a16="http://schemas.microsoft.com/office/drawing/2014/main" id="{67F91633-F3D0-1E4E-B3F6-DACBE155CE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20" y="3137620"/>
            <a:ext cx="3461827" cy="352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2001">
            <a:extLst>
              <a:ext uri="{FF2B5EF4-FFF2-40B4-BE49-F238E27FC236}">
                <a16:creationId xmlns:a16="http://schemas.microsoft.com/office/drawing/2014/main" id="{C78835CA-B22C-FC42-B2B1-F3F24A03A6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492" y="3137621"/>
            <a:ext cx="2918388" cy="3719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09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ED2A2-29C9-0848-A38C-CAE272F5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9" y="29302"/>
            <a:ext cx="8948497" cy="1048269"/>
          </a:xfrm>
        </p:spPr>
        <p:txBody>
          <a:bodyPr/>
          <a:lstStyle/>
          <a:p>
            <a:r>
              <a:rPr lang="it-IT" sz="3266" b="1" dirty="0">
                <a:latin typeface="Comic Sans MS" panose="030F0902030302020204" pitchFamily="66" charset="0"/>
              </a:rPr>
              <a:t>ECM dei TESSUTI CONNETTIVI</a:t>
            </a:r>
            <a:br>
              <a:rPr lang="it-IT" sz="3266" b="1" dirty="0">
                <a:latin typeface="Comic Sans MS" panose="030F0902030302020204" pitchFamily="66" charset="0"/>
              </a:rPr>
            </a:br>
            <a:r>
              <a:rPr lang="it-IT" sz="3266" b="1" dirty="0">
                <a:latin typeface="Comic Sans MS" panose="030F0902030302020204" pitchFamily="66" charset="0"/>
              </a:rPr>
              <a:t>COMPONENTE AMORFA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BAA9B-68EB-E143-BC50-AFEB4774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59" y="1077572"/>
            <a:ext cx="8948497" cy="5589599"/>
          </a:xfrm>
        </p:spPr>
        <p:txBody>
          <a:bodyPr/>
          <a:lstStyle/>
          <a:p>
            <a:r>
              <a:rPr lang="it-IT" sz="2903" b="1" dirty="0">
                <a:latin typeface="Chalkboard SE" panose="03050602040202020205" pitchFamily="66" charset="77"/>
              </a:rPr>
              <a:t>Nell’ ambito di una FASE DISPERDENTE AQUOSA	si descrivono :</a:t>
            </a:r>
          </a:p>
          <a:p>
            <a:pPr marL="414726" indent="-414726">
              <a:buFontTx/>
              <a:buChar char="-"/>
            </a:pPr>
            <a:r>
              <a:rPr lang="it-IT" sz="2903" b="1" dirty="0">
                <a:latin typeface="Chalkboard SE" panose="03050602040202020205" pitchFamily="66" charset="77"/>
              </a:rPr>
              <a:t>GLICOSAMINOGLICANI (Acido Ialuronico e </a:t>
            </a:r>
            <a:r>
              <a:rPr lang="it-IT" sz="2903" b="1" dirty="0" err="1">
                <a:latin typeface="Chalkboard SE" panose="03050602040202020205" pitchFamily="66" charset="77"/>
              </a:rPr>
              <a:t>Glicosaminoglicani</a:t>
            </a:r>
            <a:r>
              <a:rPr lang="it-IT" sz="2903" b="1" dirty="0">
                <a:latin typeface="Chalkboard SE" panose="03050602040202020205" pitchFamily="66" charset="77"/>
              </a:rPr>
              <a:t> Solforati): sono le molecole predominanti nei PROTEOGLICANI. Trattengono l’ acqua e conferiscono resistenza alla compressione;</a:t>
            </a:r>
          </a:p>
          <a:p>
            <a:pPr marL="414726" indent="-414726">
              <a:buFontTx/>
              <a:buChar char="-"/>
            </a:pPr>
            <a:endParaRPr lang="it-IT" sz="2903" b="1" dirty="0">
              <a:latin typeface="Chalkboard SE" panose="03050602040202020205" pitchFamily="66" charset="77"/>
            </a:endParaRPr>
          </a:p>
          <a:p>
            <a:pPr marL="414726" indent="-414726">
              <a:buFontTx/>
              <a:buChar char="-"/>
            </a:pPr>
            <a:r>
              <a:rPr lang="it-IT" sz="2903" b="1" dirty="0">
                <a:latin typeface="Chalkboard SE" panose="03050602040202020205" pitchFamily="66" charset="77"/>
              </a:rPr>
              <a:t>PROTEINE NON FIBRILLARI: si ricordino la </a:t>
            </a:r>
            <a:r>
              <a:rPr lang="it-IT" sz="2903" b="1" dirty="0" err="1">
                <a:latin typeface="Chalkboard SE" panose="03050602040202020205" pitchFamily="66" charset="77"/>
              </a:rPr>
              <a:t>Fibronectina</a:t>
            </a:r>
            <a:r>
              <a:rPr lang="it-IT" sz="2903" b="1" dirty="0">
                <a:latin typeface="Chalkboard SE" panose="03050602040202020205" pitchFamily="66" charset="77"/>
              </a:rPr>
              <a:t>, coinvolta nei dispositivi di adesione cellula ECM, e la </a:t>
            </a:r>
            <a:r>
              <a:rPr lang="it-IT" sz="2903" b="1" dirty="0" err="1">
                <a:latin typeface="Chalkboard SE" panose="03050602040202020205" pitchFamily="66" charset="77"/>
              </a:rPr>
              <a:t>Laminina</a:t>
            </a:r>
            <a:r>
              <a:rPr lang="it-IT" sz="2903" b="1" dirty="0">
                <a:latin typeface="Chalkboard SE" panose="03050602040202020205" pitchFamily="66" charset="77"/>
              </a:rPr>
              <a:t> (nelle Lamine Basali)</a:t>
            </a:r>
          </a:p>
        </p:txBody>
      </p:sp>
    </p:spTree>
    <p:extLst>
      <p:ext uri="{BB962C8B-B14F-4D97-AF65-F5344CB8AC3E}">
        <p14:creationId xmlns:p14="http://schemas.microsoft.com/office/powerpoint/2010/main" val="3561482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410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41" y="1988840"/>
            <a:ext cx="9036495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410F8C-F444-2F41-B078-73FDE103E5E9}"/>
              </a:ext>
            </a:extLst>
          </p:cNvPr>
          <p:cNvSpPr txBox="1"/>
          <p:nvPr/>
        </p:nvSpPr>
        <p:spPr>
          <a:xfrm>
            <a:off x="2195736" y="116632"/>
            <a:ext cx="51619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SCHEMA STRUTTURALE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DEI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urmukhi MN" panose="02020600050405020304" pitchFamily="18" charset="0"/>
                <a:ea typeface="+mn-ea"/>
                <a:cs typeface="Gurmukhi MN" panose="02020600050405020304" pitchFamily="18" charset="0"/>
              </a:rPr>
              <a:t>GLICOSAMINOGLICANI</a:t>
            </a:r>
          </a:p>
        </p:txBody>
      </p:sp>
    </p:spTree>
    <p:extLst>
      <p:ext uri="{BB962C8B-B14F-4D97-AF65-F5344CB8AC3E}">
        <p14:creationId xmlns:p14="http://schemas.microsoft.com/office/powerpoint/2010/main" val="747845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21132052-4BB7-4878-B657-D4FC038B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56858" y="-17163475"/>
            <a:ext cx="29219633" cy="3969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C98C32E-C009-468F-A18B-22B6B298B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146" y="360"/>
            <a:ext cx="5241375" cy="68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 t="371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9C33CD1B-937D-43BE-856E-3FDF4431C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" y="1125781"/>
            <a:ext cx="3563564" cy="95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kumimoji="0" lang="it-IT" altLang="it-IT" sz="2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GLICOSAMINO</a:t>
            </a:r>
          </a:p>
          <a:p>
            <a:pPr marL="0" marR="0" lvl="0" indent="0" algn="ctr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kumimoji="0" lang="it-IT" altLang="it-IT" sz="2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GLICANI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7165AF49-1A69-412B-B9E3-EAD94331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296" y="3284553"/>
            <a:ext cx="3333400" cy="152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2B9AC1B1-E457-4FAD-8701-B89BE8FF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417" y="5040144"/>
            <a:ext cx="1561218" cy="27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9990" tIns="46795" rIns="89990" bIns="46795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Acido Ialuronico</a:t>
            </a:r>
          </a:p>
        </p:txBody>
      </p:sp>
    </p:spTree>
    <p:extLst>
      <p:ext uri="{BB962C8B-B14F-4D97-AF65-F5344CB8AC3E}">
        <p14:creationId xmlns:p14="http://schemas.microsoft.com/office/powerpoint/2010/main" val="2862853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041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6" y="116632"/>
            <a:ext cx="8937926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425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3D5BA9F3-114C-FF4B-94D0-5B40691D6A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989138"/>
            <a:ext cx="3683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PROTEOGLICANI ASSOCIATI ALLE FIBRE DELLA MATRICE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B24118F-78B2-814E-9706-7F10A7AE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838" y="260350"/>
            <a:ext cx="4729162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8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2580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4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38" y="0"/>
            <a:ext cx="8959367" cy="659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960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E71772-BF5F-1346-8359-11D73C83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8013" cy="1141412"/>
          </a:xfrm>
        </p:spPr>
        <p:txBody>
          <a:bodyPr/>
          <a:lstStyle/>
          <a:p>
            <a:r>
              <a:rPr lang="it-IT" dirty="0">
                <a:latin typeface="Copperplate" panose="02000504000000020004" pitchFamily="2" charset="77"/>
              </a:rPr>
              <a:t>FIBRE DELLA MATRICE EXTRACELLULARE DEI TESSUTI CONNETTIVI</a:t>
            </a:r>
          </a:p>
        </p:txBody>
      </p:sp>
    </p:spTree>
    <p:extLst>
      <p:ext uri="{BB962C8B-B14F-4D97-AF65-F5344CB8AC3E}">
        <p14:creationId xmlns:p14="http://schemas.microsoft.com/office/powerpoint/2010/main" val="2678784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AFCF8A4F-556E-4C57-8BAA-33BF401FC1B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632" y="274969"/>
            <a:ext cx="8228736" cy="1142880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it-IT" altLang="it-IT" sz="3199">
                <a:latin typeface="Arial Black" panose="020B0A04020102020204" pitchFamily="34" charset="0"/>
              </a:rPr>
              <a:t>FIBRE COLLAGENE e RETICOLARI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DFA31143-48DB-4A51-A2B5-FFF00855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332" y="4005203"/>
            <a:ext cx="5327091" cy="25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 r="272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8F0E6347-4607-406E-B392-953DF47F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282" y="1484518"/>
            <a:ext cx="2473066" cy="247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82D1307-D648-44D5-86F4-180822489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175" y="1557535"/>
            <a:ext cx="3311177" cy="182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1" name="Line 5">
            <a:extLst>
              <a:ext uri="{FF2B5EF4-FFF2-40B4-BE49-F238E27FC236}">
                <a16:creationId xmlns:a16="http://schemas.microsoft.com/office/drawing/2014/main" id="{E4C06E8A-959F-43C7-A4F7-AB3069221A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6255" y="2708352"/>
            <a:ext cx="147621" cy="1584159"/>
          </a:xfrm>
          <a:prstGeom prst="line">
            <a:avLst/>
          </a:prstGeom>
          <a:noFill/>
          <a:ln w="3816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id="{7888350E-FE72-48F7-9EA5-6F06042394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614" y="3357570"/>
            <a:ext cx="2087344" cy="1727019"/>
          </a:xfrm>
          <a:prstGeom prst="line">
            <a:avLst/>
          </a:prstGeom>
          <a:noFill/>
          <a:ln w="7632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75613B47-95B8-45B3-9641-B42E8B897B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91" y="2781368"/>
            <a:ext cx="2879423" cy="1511141"/>
          </a:xfrm>
          <a:prstGeom prst="line">
            <a:avLst/>
          </a:prstGeom>
          <a:noFill/>
          <a:ln w="41400" cap="sq">
            <a:solidFill>
              <a:srgbClr val="FF99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464" name="Rectangle 8">
            <a:extLst>
              <a:ext uri="{FF2B5EF4-FFF2-40B4-BE49-F238E27FC236}">
                <a16:creationId xmlns:a16="http://schemas.microsoft.com/office/drawing/2014/main" id="{01480A64-DEA0-4B96-8B1B-91B237C0C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333" y="4076632"/>
            <a:ext cx="2447668" cy="2376239"/>
          </a:xfrm>
          <a:prstGeom prst="rect">
            <a:avLst/>
          </a:prstGeom>
          <a:noFill/>
          <a:ln w="44280" cap="sq">
            <a:solidFill>
              <a:srgbClr val="0000FF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3BCED325-0CA9-47FB-AB52-418CC40E5C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432" y="2922642"/>
            <a:ext cx="1800036" cy="2236552"/>
          </a:xfrm>
          <a:prstGeom prst="line">
            <a:avLst/>
          </a:prstGeom>
          <a:noFill/>
          <a:ln w="38160" cap="sq">
            <a:solidFill>
              <a:srgbClr val="8DC6FF"/>
            </a:solidFill>
            <a:prstDash val="dash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49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89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EED2A2-29C9-0848-A38C-CAE272F5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9" y="29301"/>
            <a:ext cx="8948497" cy="1141292"/>
          </a:xfrm>
        </p:spPr>
        <p:txBody>
          <a:bodyPr/>
          <a:lstStyle/>
          <a:p>
            <a:r>
              <a:rPr lang="it-IT" sz="3266" b="1" dirty="0">
                <a:latin typeface="Copperplate Gothic Bold" panose="020E0705020206020404" pitchFamily="34" charset="77"/>
              </a:rPr>
              <a:t>ECM dei TESSUTI CONNETTIVI</a:t>
            </a:r>
            <a:br>
              <a:rPr lang="it-IT" sz="3266" b="1" dirty="0">
                <a:latin typeface="Copperplate Gothic Bold" panose="020E0705020206020404" pitchFamily="34" charset="77"/>
              </a:rPr>
            </a:br>
            <a:r>
              <a:rPr lang="it-IT" sz="3266" b="1" dirty="0">
                <a:latin typeface="Copperplate Gothic Bold" panose="020E0705020206020404" pitchFamily="34" charset="77"/>
              </a:rPr>
              <a:t>COMPONENTE FIBRILLARE (Fibrosa)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2BAA9B-68EB-E143-BC50-AFEB4774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59" y="1170593"/>
            <a:ext cx="8948497" cy="5589599"/>
          </a:xfrm>
        </p:spPr>
        <p:txBody>
          <a:bodyPr/>
          <a:lstStyle/>
          <a:p>
            <a:r>
              <a:rPr lang="it-IT" sz="2721" b="1" dirty="0">
                <a:latin typeface="Copperplate Gothic Bold" panose="020E0705020206020404" pitchFamily="34" charset="77"/>
              </a:rPr>
              <a:t>Si descrivono TRE categorie di FIBRE:</a:t>
            </a:r>
          </a:p>
          <a:p>
            <a:endParaRPr lang="it-IT" sz="2721" b="1" dirty="0">
              <a:latin typeface="Copperplate Gothic Bold" panose="020E0705020206020404" pitchFamily="34" charset="77"/>
            </a:endParaRPr>
          </a:p>
          <a:p>
            <a:pPr marL="414726" indent="-414726">
              <a:buFontTx/>
              <a:buChar char="-"/>
            </a:pPr>
            <a:r>
              <a:rPr lang="it-IT" sz="2721" b="1" dirty="0">
                <a:latin typeface="Copperplate Gothic Bold" panose="020E0705020206020404" pitchFamily="34" charset="77"/>
              </a:rPr>
              <a:t>COLLAGENE</a:t>
            </a:r>
          </a:p>
          <a:p>
            <a:pPr marL="414726" indent="-414726">
              <a:buFontTx/>
              <a:buChar char="-"/>
            </a:pPr>
            <a:r>
              <a:rPr lang="it-IT" sz="2721" b="1" dirty="0">
                <a:latin typeface="Copperplate Gothic Bold" panose="020E0705020206020404" pitchFamily="34" charset="77"/>
              </a:rPr>
              <a:t>RETICOLARI</a:t>
            </a:r>
          </a:p>
          <a:p>
            <a:pPr marL="414726" indent="-414726">
              <a:buFontTx/>
              <a:buChar char="-"/>
            </a:pPr>
            <a:r>
              <a:rPr lang="it-IT" sz="2721" b="1" dirty="0">
                <a:latin typeface="Copperplate Gothic Bold" panose="020E0705020206020404" pitchFamily="34" charset="77"/>
              </a:rPr>
              <a:t>ELASTICHE</a:t>
            </a:r>
          </a:p>
          <a:p>
            <a:pPr marL="414726" indent="-414726">
              <a:buFontTx/>
              <a:buChar char="-"/>
            </a:pPr>
            <a:endParaRPr lang="it-IT" sz="2721" b="1" dirty="0">
              <a:latin typeface="Copperplate Gothic Bold" panose="020E0705020206020404" pitchFamily="34" charset="77"/>
            </a:endParaRPr>
          </a:p>
          <a:p>
            <a:pPr marL="0" indent="0"/>
            <a:r>
              <a:rPr lang="it-IT" sz="2721" b="1" dirty="0">
                <a:latin typeface="Copperplate Gothic Bold" panose="020E0705020206020404" pitchFamily="34" charset="77"/>
              </a:rPr>
              <a:t>La PROTEINA maggiormente coinvolta è il COLLAGENE (di cui si conoscono fino a 24 tipi…, vi prevale il Tipo I, Primo), che assume diverse conformazioni tridimensionali. Nelle fibre elastiche prevale l’ Elastina.</a:t>
            </a:r>
          </a:p>
        </p:txBody>
      </p:sp>
    </p:spTree>
    <p:extLst>
      <p:ext uri="{BB962C8B-B14F-4D97-AF65-F5344CB8AC3E}">
        <p14:creationId xmlns:p14="http://schemas.microsoft.com/office/powerpoint/2010/main" val="51513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2D46440C-7D7C-2944-9440-29413B67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69647" cy="636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021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AF4EDBC4-3462-E445-A94B-D2821F7F54C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916832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br>
              <a:rPr lang="it-IT" altLang="it-IT" sz="4000" dirty="0">
                <a:latin typeface="Arial Black" panose="020B0604020202020204" pitchFamily="34" charset="0"/>
              </a:rPr>
            </a:br>
            <a:r>
              <a:rPr lang="it-IT" altLang="it-IT" sz="4000" dirty="0">
                <a:latin typeface="Arial Black" panose="020B0604020202020204" pitchFamily="34" charset="0"/>
              </a:rPr>
              <a:t>TESSUTI CONNETTIVI</a:t>
            </a:r>
            <a:br>
              <a:rPr lang="it-IT" altLang="it-IT" sz="4000" dirty="0">
                <a:latin typeface="Arial Black" panose="020B0604020202020204" pitchFamily="34" charset="0"/>
              </a:rPr>
            </a:br>
            <a:r>
              <a:rPr lang="it-IT" altLang="it-IT" sz="4000" dirty="0"/>
              <a:t>Tessuti Connettivi </a:t>
            </a:r>
            <a:br>
              <a:rPr lang="it-IT" altLang="it-IT" sz="4000" dirty="0"/>
            </a:br>
            <a:r>
              <a:rPr lang="it-IT" altLang="it-IT" sz="4000" dirty="0"/>
              <a:t>Propriamente Detti</a:t>
            </a:r>
            <a:br>
              <a:rPr lang="it-IT" altLang="it-IT" sz="4000" dirty="0">
                <a:latin typeface="Arial Black" panose="020B0604020202020204" pitchFamily="34" charset="0"/>
              </a:rPr>
            </a:br>
            <a:br>
              <a:rPr lang="it-IT" altLang="it-IT" sz="3600" dirty="0"/>
            </a:br>
            <a:endParaRPr lang="it-IT" altLang="it-IT" sz="36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6FA898C-06A3-2247-BAC6-0C1C2169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4292600"/>
            <a:ext cx="5761038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r="1012" b="44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>
            <a:extLst>
              <a:ext uri="{FF2B5EF4-FFF2-40B4-BE49-F238E27FC236}">
                <a16:creationId xmlns:a16="http://schemas.microsoft.com/office/drawing/2014/main" id="{9E7AE70E-B2C8-41A1-B8E5-58D09D6C9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44" y="360"/>
            <a:ext cx="8228736" cy="76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49217">
              <a:buClrTx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it-IT" altLang="it-IT" sz="3199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ea typeface="SimSun" panose="02010600030101010101" pitchFamily="2" charset="-122"/>
              </a:rPr>
              <a:t>FIBRE ELASTICHE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EB976E33-CD62-4752-81B6-305CDC3E3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726" y="4076632"/>
            <a:ext cx="3466736" cy="237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1277" indent="-341277" defTabSz="449217">
              <a:spcBef>
                <a:spcPts val="500"/>
              </a:spcBef>
              <a:buFont typeface="Arial Black" panose="020B0A04020102020204" pitchFamily="34" charset="0"/>
              <a:buChar char="•"/>
              <a:tabLst>
                <a:tab pos="911130" algn="l"/>
                <a:tab pos="1825435" algn="l"/>
                <a:tab pos="2739741" algn="l"/>
                <a:tab pos="3654046" algn="l"/>
                <a:tab pos="4568352" algn="l"/>
                <a:tab pos="5482657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ea typeface="SimSun" panose="02010600030101010101" pitchFamily="2" charset="-122"/>
              </a:rPr>
              <a:t>Costituite da </a:t>
            </a:r>
            <a:r>
              <a:rPr lang="it-IT" altLang="it-IT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ea typeface="SimSun" panose="02010600030101010101" pitchFamily="2" charset="-122"/>
              </a:rPr>
              <a:t>fibrillina</a:t>
            </a: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ea typeface="SimSun" panose="02010600030101010101" pitchFamily="2" charset="-122"/>
              </a:rPr>
              <a:t> ed </a:t>
            </a:r>
            <a:r>
              <a:rPr lang="it-IT" altLang="it-IT" sz="2000" u="sng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ea typeface="SimSun" panose="02010600030101010101" pitchFamily="2" charset="-122"/>
              </a:rPr>
              <a:t>elastina</a:t>
            </a: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ea typeface="SimSun" panose="02010600030101010101" pitchFamily="2" charset="-122"/>
              </a:rPr>
              <a:t> </a:t>
            </a:r>
          </a:p>
          <a:p>
            <a:pPr marL="341277" indent="-341277" defTabSz="449217">
              <a:spcBef>
                <a:spcPts val="500"/>
              </a:spcBef>
              <a:buFont typeface="Arial Black" panose="020B0A04020102020204" pitchFamily="34" charset="0"/>
              <a:buChar char="•"/>
              <a:tabLst>
                <a:tab pos="911130" algn="l"/>
                <a:tab pos="1825435" algn="l"/>
                <a:tab pos="2739741" algn="l"/>
                <a:tab pos="3654046" algn="l"/>
                <a:tab pos="4568352" algn="l"/>
                <a:tab pos="5482657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r>
              <a:rPr lang="it-IT" altLang="it-IT" sz="2000"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  <a:ea typeface="SimSun" panose="02010600030101010101" pitchFamily="2" charset="-122"/>
              </a:rPr>
              <a:t>Sotto trazione si allungano, per riprendere poi le dimensioni di partenza</a:t>
            </a:r>
          </a:p>
          <a:p>
            <a:pPr marL="342865" indent="-341277" defTabSz="449217">
              <a:spcBef>
                <a:spcPts val="600"/>
              </a:spcBef>
              <a:buClrTx/>
              <a:tabLst>
                <a:tab pos="911130" algn="l"/>
                <a:tab pos="1825435" algn="l"/>
                <a:tab pos="2739741" algn="l"/>
                <a:tab pos="3654046" algn="l"/>
                <a:tab pos="4568352" algn="l"/>
                <a:tab pos="5482657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endParaRPr lang="it-IT" altLang="it-IT" sz="2400"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  <a:ea typeface="SimSun" panose="02010600030101010101" pitchFamily="2" charset="-122"/>
            </a:endParaRPr>
          </a:p>
          <a:p>
            <a:pPr marL="342865" indent="-341277" defTabSz="449217">
              <a:spcBef>
                <a:spcPts val="600"/>
              </a:spcBef>
              <a:buClrTx/>
              <a:tabLst>
                <a:tab pos="911130" algn="l"/>
                <a:tab pos="1825435" algn="l"/>
                <a:tab pos="2739741" algn="l"/>
                <a:tab pos="3654046" algn="l"/>
                <a:tab pos="4568352" algn="l"/>
                <a:tab pos="5482657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endParaRPr lang="en-US" altLang="it-IT" sz="24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marL="342865" indent="-341277" defTabSz="449217">
              <a:spcBef>
                <a:spcPts val="600"/>
              </a:spcBef>
              <a:buClrTx/>
              <a:tabLst>
                <a:tab pos="911130" algn="l"/>
                <a:tab pos="1825435" algn="l"/>
                <a:tab pos="2739741" algn="l"/>
                <a:tab pos="3654046" algn="l"/>
                <a:tab pos="4568352" algn="l"/>
                <a:tab pos="5482657" algn="l"/>
                <a:tab pos="6396962" algn="l"/>
                <a:tab pos="7311267" algn="l"/>
                <a:tab pos="8225572" algn="l"/>
                <a:tab pos="9139877" algn="l"/>
                <a:tab pos="10054183" algn="l"/>
              </a:tabLst>
            </a:pPr>
            <a:endParaRPr lang="en-US" altLang="it-IT" sz="24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graphicFrame>
        <p:nvGraphicFramePr>
          <p:cNvPr id="20483" name="Object 3">
            <a:extLst>
              <a:ext uri="{FF2B5EF4-FFF2-40B4-BE49-F238E27FC236}">
                <a16:creationId xmlns:a16="http://schemas.microsoft.com/office/drawing/2014/main" id="{02A66C55-CD84-44B3-9EEB-19F7C5CBE3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8684" y="3644877"/>
          <a:ext cx="3804837" cy="32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0" r:id="rId4" imgW="3415873" imgH="3466667" progId="">
                  <p:embed/>
                </p:oleObj>
              </mc:Choice>
              <mc:Fallback>
                <p:oleObj r:id="rId4" imgW="3415873" imgH="3466667" progId="">
                  <p:embed/>
                  <p:pic>
                    <p:nvPicPr>
                      <p:cNvPr id="20483" name="Object 3">
                        <a:extLst>
                          <a:ext uri="{FF2B5EF4-FFF2-40B4-BE49-F238E27FC236}">
                            <a16:creationId xmlns:a16="http://schemas.microsoft.com/office/drawing/2014/main" id="{02A66C55-CD84-44B3-9EEB-19F7C5CBE3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684" y="3644877"/>
                        <a:ext cx="3804837" cy="32127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>
            <a:extLst>
              <a:ext uri="{FF2B5EF4-FFF2-40B4-BE49-F238E27FC236}">
                <a16:creationId xmlns:a16="http://schemas.microsoft.com/office/drawing/2014/main" id="{64A37B6F-726B-480A-A469-44ABCC52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71" y="549578"/>
            <a:ext cx="4463581" cy="32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 l="6995" t="7172" r="3896" b="94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975F00FA-C2AA-488A-9130-A89A377D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" y="621008"/>
            <a:ext cx="4284214" cy="316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68" t="18205" r="50911" b="104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Line 6">
            <a:extLst>
              <a:ext uri="{FF2B5EF4-FFF2-40B4-BE49-F238E27FC236}">
                <a16:creationId xmlns:a16="http://schemas.microsoft.com/office/drawing/2014/main" id="{44F1DEFC-3F96-416B-8A4D-0B96EE6BF5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92" y="2348027"/>
            <a:ext cx="1655589" cy="650807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17"/>
            <a:endParaRPr lang="it-IT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8AB67E92-9430-4D17-996F-D45ADB6D7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08491" y="2203579"/>
            <a:ext cx="1079387" cy="579377"/>
          </a:xfrm>
          <a:prstGeom prst="line">
            <a:avLst/>
          </a:prstGeom>
          <a:noFill/>
          <a:ln w="38160" cap="sq">
            <a:solidFill>
              <a:srgbClr val="66FF33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17"/>
            <a:endParaRPr lang="it-IT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EBDC53E8-5D1B-4CCF-97A0-46F81C8DB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99" y="1844842"/>
            <a:ext cx="720649" cy="360325"/>
          </a:xfrm>
          <a:prstGeom prst="line">
            <a:avLst/>
          </a:prstGeom>
          <a:noFill/>
          <a:ln w="38160" cap="sq">
            <a:solidFill>
              <a:srgbClr val="66FF33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17"/>
            <a:endParaRPr lang="it-IT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9029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2E8570-63C2-0340-A4A1-07104E802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132856"/>
            <a:ext cx="8228013" cy="1141412"/>
          </a:xfrm>
        </p:spPr>
        <p:txBody>
          <a:bodyPr/>
          <a:lstStyle/>
          <a:p>
            <a:r>
              <a:rPr lang="it-IT" sz="5400" b="1" dirty="0">
                <a:latin typeface="Gurmukhi MN" panose="02020600050405020304" pitchFamily="18" charset="0"/>
                <a:cs typeface="Gurmukhi MN" panose="02020600050405020304" pitchFamily="18" charset="0"/>
              </a:rPr>
              <a:t>COLLAGENE</a:t>
            </a:r>
          </a:p>
        </p:txBody>
      </p:sp>
    </p:spTree>
    <p:extLst>
      <p:ext uri="{BB962C8B-B14F-4D97-AF65-F5344CB8AC3E}">
        <p14:creationId xmlns:p14="http://schemas.microsoft.com/office/powerpoint/2010/main" val="2897361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1401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4704"/>
            <a:ext cx="9148837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" descr="Tab1401">
            <a:extLst>
              <a:ext uri="{FF2B5EF4-FFF2-40B4-BE49-F238E27FC236}">
                <a16:creationId xmlns:a16="http://schemas.microsoft.com/office/drawing/2014/main" id="{BB7DE70C-7B06-9A4B-B226-B004FDB70E5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6093296"/>
            <a:ext cx="1512168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7857720-3144-A64A-BFC3-AACB557561BB}"/>
              </a:ext>
            </a:extLst>
          </p:cNvPr>
          <p:cNvSpPr/>
          <p:nvPr/>
        </p:nvSpPr>
        <p:spPr>
          <a:xfrm>
            <a:off x="107504" y="1196752"/>
            <a:ext cx="8856984" cy="151216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74FEDFF-C3DD-AE4F-9413-066480372F9E}"/>
              </a:ext>
            </a:extLst>
          </p:cNvPr>
          <p:cNvSpPr/>
          <p:nvPr/>
        </p:nvSpPr>
        <p:spPr>
          <a:xfrm>
            <a:off x="101201" y="3501008"/>
            <a:ext cx="8856984" cy="28803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C2CDCE1-F9B3-2B48-8804-385C526DB26E}"/>
              </a:ext>
            </a:extLst>
          </p:cNvPr>
          <p:cNvSpPr txBox="1">
            <a:spLocks noChangeArrowheads="1"/>
          </p:cNvSpPr>
          <p:nvPr/>
        </p:nvSpPr>
        <p:spPr>
          <a:xfrm>
            <a:off x="459618" y="43074"/>
            <a:ext cx="8229600" cy="85090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PRINCIPALI TIPI DI COLLAGENE</a:t>
            </a:r>
            <a:endParaRPr lang="it-IT" altLang="it-IT" sz="2800" dirty="0">
              <a:latin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67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1401">
            <a:extLst>
              <a:ext uri="{FF2B5EF4-FFF2-40B4-BE49-F238E27FC236}">
                <a16:creationId xmlns:a16="http://schemas.microsoft.com/office/drawing/2014/main" id="{00953FDC-C539-8D43-B7F1-DC180DFC21C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47" y="-69101"/>
            <a:ext cx="7542584" cy="68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Tab1401">
            <a:extLst>
              <a:ext uri="{FF2B5EF4-FFF2-40B4-BE49-F238E27FC236}">
                <a16:creationId xmlns:a16="http://schemas.microsoft.com/office/drawing/2014/main" id="{2E04C697-1BC0-0D46-AC91-A1841C283C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320" y="6179460"/>
            <a:ext cx="1512168" cy="648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41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1">
            <a:extLst>
              <a:ext uri="{FF2B5EF4-FFF2-40B4-BE49-F238E27FC236}">
                <a16:creationId xmlns:a16="http://schemas.microsoft.com/office/drawing/2014/main" id="{A4941DF3-1DFB-CB49-B5C6-446172E7B0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588" y="1052513"/>
          <a:ext cx="8507412" cy="513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r:id="rId4" imgW="6121400" imgH="3098800" progId="">
                  <p:embed/>
                </p:oleObj>
              </mc:Choice>
              <mc:Fallback>
                <p:oleObj r:id="rId4" imgW="6121400" imgH="3098800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1052513"/>
                        <a:ext cx="8507412" cy="5137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5A2839F0-DB7E-E840-95B9-558D3BE36B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0"/>
            <a:ext cx="8229600" cy="9223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Arial Black" panose="020B0604020202020204" pitchFamily="34" charset="0"/>
              </a:rPr>
              <a:t>FIBRE COLLAGENE</a:t>
            </a:r>
            <a:br>
              <a:rPr lang="it-IT" altLang="it-IT" sz="2800" dirty="0">
                <a:latin typeface="Arial Black" panose="020B0604020202020204" pitchFamily="34" charset="0"/>
              </a:rPr>
            </a:br>
            <a:r>
              <a:rPr lang="it-IT" altLang="it-IT" sz="2800" dirty="0">
                <a:latin typeface="Arial Black" panose="020B0604020202020204" pitchFamily="34" charset="0"/>
              </a:rPr>
              <a:t>GERARCHIA ORGANIZZATIVA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91A2562-82F5-3849-A4B0-72714C409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18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827942"/>
            <a:ext cx="5819229" cy="603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 b="70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8"/>
          <p:cNvPicPr>
            <a:picLocks noGrp="1" noChangeAspect="1"/>
          </p:cNvPicPr>
          <p:nvPr isPhoto="1"/>
        </p:nvPicPr>
        <p:blipFill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07" y="0"/>
            <a:ext cx="91461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6ADCAB-645A-9748-80D8-1699CC7DB5BE}"/>
              </a:ext>
            </a:extLst>
          </p:cNvPr>
          <p:cNvSpPr txBox="1"/>
          <p:nvPr/>
        </p:nvSpPr>
        <p:spPr>
          <a:xfrm>
            <a:off x="691755" y="188640"/>
            <a:ext cx="4888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SCHEMA  BIOSINTETICO </a:t>
            </a: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DEL</a:t>
            </a: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COLLAGENE</a:t>
            </a:r>
          </a:p>
          <a:p>
            <a:pPr algn="ctr"/>
            <a:r>
              <a:rPr lang="it-IT" sz="2800" b="1" dirty="0">
                <a:solidFill>
                  <a:schemeClr val="tx1"/>
                </a:solidFill>
              </a:rPr>
              <a:t>(Fase Extracellulare)</a:t>
            </a:r>
          </a:p>
        </p:txBody>
      </p:sp>
      <p:pic>
        <p:nvPicPr>
          <p:cNvPr id="4" name="Picture 1" descr="1407">
            <a:extLst>
              <a:ext uri="{FF2B5EF4-FFF2-40B4-BE49-F238E27FC236}">
                <a16:creationId xmlns:a16="http://schemas.microsoft.com/office/drawing/2014/main" id="{DAA45AFC-10F9-6A41-80B0-68FD9DF429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66" y="6021288"/>
            <a:ext cx="1944216" cy="692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327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9C2276E0-8A3F-544F-83DA-16C6B17BA2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latin typeface="Arial Black" panose="020B0604020202020204" pitchFamily="34" charset="0"/>
              </a:rPr>
              <a:t>CELLULE DEI DIVERSI TIPI DI TESSUTI CONNETTIVI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2B88CF9D-8123-B540-A01F-869151B59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1096963"/>
            <a:ext cx="8785225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622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>
            <a:extLst>
              <a:ext uri="{FF2B5EF4-FFF2-40B4-BE49-F238E27FC236}">
                <a16:creationId xmlns:a16="http://schemas.microsoft.com/office/drawing/2014/main" id="{22C5BF85-4370-CF44-B863-84823A2E37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8975" y="261938"/>
          <a:ext cx="7483475" cy="633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6" r:id="rId4" imgW="6121400" imgH="6362700" progId="">
                  <p:embed/>
                </p:oleObj>
              </mc:Choice>
              <mc:Fallback>
                <p:oleObj r:id="rId4" imgW="6121400" imgH="6362700" progId="">
                  <p:embed/>
                  <p:pic>
                    <p:nvPicPr>
                      <p:cNvPr id="23553" name="Object 1">
                        <a:extLst>
                          <a:ext uri="{FF2B5EF4-FFF2-40B4-BE49-F238E27FC236}">
                            <a16:creationId xmlns:a16="http://schemas.microsoft.com/office/drawing/2014/main" id="{22C5BF85-4370-CF44-B863-84823A2E37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75" y="261938"/>
                        <a:ext cx="7483475" cy="6335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0649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7AC21562-F2BF-454D-8F10-FB7EE84CB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275" y="908050"/>
            <a:ext cx="3951288" cy="57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39" t="5203" r="7549" b="97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399A33BC-09FD-CE41-B7A1-09CEC23B31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964613" cy="977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CELLULE DEI TESSUTI CONNETTIVI </a:t>
            </a:r>
            <a:b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</a:b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PROPRIAMENTE DETTI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B7E92325-6E8A-0846-8EA1-CCB2DE575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985963"/>
            <a:ext cx="8281988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400" b="1" dirty="0">
                <a:latin typeface="Arial Black" panose="020B0604020202020204" pitchFamily="34" charset="0"/>
                <a:ea typeface="SimSun" panose="02010600030101010101" pitchFamily="2" charset="-122"/>
              </a:rPr>
              <a:t>MESENCHIMA</a:t>
            </a:r>
            <a:r>
              <a:rPr lang="it-IT" altLang="it-IT" sz="2400" dirty="0">
                <a:latin typeface="Arial Black" panose="020B0604020202020204" pitchFamily="34" charset="0"/>
                <a:ea typeface="SimSun" panose="02010600030101010101" pitchFamily="2" charset="-122"/>
              </a:rPr>
              <a:t>  = </a:t>
            </a:r>
            <a:r>
              <a:rPr lang="it-IT" altLang="it-IT" sz="2400" b="1" dirty="0">
                <a:latin typeface="Arial Black" panose="020B0604020202020204" pitchFamily="34" charset="0"/>
                <a:ea typeface="SimSun" panose="02010600030101010101" pitchFamily="2" charset="-122"/>
              </a:rPr>
              <a:t>TESSUTO CONNETTIVO EMBRIONALE</a:t>
            </a:r>
            <a:r>
              <a:rPr lang="it-IT" altLang="it-IT" sz="2400" dirty="0">
                <a:latin typeface="Arial Black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>
              <a:buClrTx/>
              <a:buFontTx/>
              <a:buNone/>
            </a:pPr>
            <a:r>
              <a:rPr lang="it-IT" altLang="it-IT" sz="2400" dirty="0">
                <a:latin typeface="Arial Black" panose="020B0604020202020204" pitchFamily="34" charset="0"/>
                <a:ea typeface="SimSun" panose="02010600030101010101" pitchFamily="2" charset="-122"/>
              </a:rPr>
              <a:t>di derivazione prevalentemente </a:t>
            </a:r>
            <a:r>
              <a:rPr lang="it-IT" altLang="it-IT" sz="2400" b="1" dirty="0">
                <a:latin typeface="Arial Black" panose="020B0604020202020204" pitchFamily="34" charset="0"/>
                <a:ea typeface="SimSun" panose="02010600030101010101" pitchFamily="2" charset="-122"/>
              </a:rPr>
              <a:t>mesodermica</a:t>
            </a:r>
          </a:p>
          <a:p>
            <a:pPr eaLnBrk="0" hangingPunct="0">
              <a:buClrTx/>
              <a:buFontTx/>
              <a:buNone/>
            </a:pPr>
            <a:r>
              <a:rPr lang="it-IT" altLang="it-IT" sz="2400" dirty="0">
                <a:latin typeface="Arial Black" panose="020B0604020202020204" pitchFamily="34" charset="0"/>
                <a:ea typeface="SimSun" panose="02010600030101010101" pitchFamily="2" charset="-122"/>
              </a:rPr>
              <a:t>                            </a:t>
            </a:r>
          </a:p>
          <a:p>
            <a:pPr eaLnBrk="0" hangingPunct="0">
              <a:buClrTx/>
              <a:buFontTx/>
              <a:buNone/>
            </a:pPr>
            <a:r>
              <a:rPr lang="it-IT" altLang="it-IT" sz="2400" dirty="0">
                <a:latin typeface="Arial Black" panose="020B0604020202020204" pitchFamily="34" charset="0"/>
                <a:ea typeface="SimSun" panose="02010600030101010101" pitchFamily="2" charset="-122"/>
              </a:rPr>
              <a:t>Sono costituiti da </a:t>
            </a:r>
            <a:r>
              <a:rPr lang="it-IT" altLang="it-IT" sz="2400" b="1" dirty="0">
                <a:latin typeface="Arial Black" panose="020B0604020202020204" pitchFamily="34" charset="0"/>
                <a:ea typeface="SimSun" panose="02010600030101010101" pitchFamily="2" charset="-122"/>
              </a:rPr>
              <a:t>CELLULE IMMERSE IN UNA MATRICE EXTRACELLULARE</a:t>
            </a:r>
            <a:r>
              <a:rPr lang="it-IT" altLang="it-IT" sz="2400" dirty="0">
                <a:latin typeface="Arial Black" panose="020B0604020202020204" pitchFamily="34" charset="0"/>
                <a:ea typeface="SimSun" panose="02010600030101010101" pitchFamily="2" charset="-122"/>
              </a:rPr>
              <a:t> (ECM, già nota come sostanza intercellulare)</a:t>
            </a:r>
          </a:p>
          <a:p>
            <a:pPr eaLnBrk="0" hangingPunct="0">
              <a:buClrTx/>
              <a:buFontTx/>
              <a:buNone/>
            </a:pPr>
            <a:endParaRPr lang="it-IT" altLang="it-IT" sz="2400" dirty="0">
              <a:latin typeface="Arial Black" panose="020B0604020202020204" pitchFamily="34" charset="0"/>
            </a:endParaRPr>
          </a:p>
          <a:p>
            <a:pPr eaLnBrk="0" hangingPunct="0">
              <a:buClrTx/>
              <a:buFontTx/>
              <a:buNone/>
            </a:pPr>
            <a:r>
              <a:rPr lang="it-IT" altLang="it-IT" sz="2400" dirty="0">
                <a:latin typeface="Arial Black" panose="020B0604020202020204" pitchFamily="34" charset="0"/>
                <a:ea typeface="SimSun" panose="02010600030101010101" pitchFamily="2" charset="-122"/>
              </a:rPr>
              <a:t>Hanno funzione </a:t>
            </a:r>
            <a:r>
              <a:rPr lang="it-IT" altLang="it-IT" sz="2400" b="1" dirty="0">
                <a:latin typeface="Arial Black" panose="020B0604020202020204" pitchFamily="34" charset="0"/>
                <a:ea typeface="SimSun" panose="02010600030101010101" pitchFamily="2" charset="-122"/>
              </a:rPr>
              <a:t>TROFO-MECCANICA</a:t>
            </a:r>
          </a:p>
          <a:p>
            <a:pPr eaLnBrk="0" hangingPunct="0">
              <a:buClrTx/>
              <a:buFontTx/>
              <a:buNone/>
            </a:pPr>
            <a:endParaRPr lang="it-IT" altLang="it-IT" sz="2400" dirty="0">
              <a:latin typeface="Arial Black" panose="020B0604020202020204" pitchFamily="34" charset="0"/>
              <a:ea typeface="SimSun" panose="02010600030101010101" pitchFamily="2" charset="-122"/>
            </a:endParaRPr>
          </a:p>
          <a:p>
            <a:pPr eaLnBrk="0" hangingPunct="0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  <a:ea typeface="SimSun" panose="02010600030101010101" pitchFamily="2" charset="-122"/>
            </a:endParaRPr>
          </a:p>
          <a:p>
            <a:pPr eaLnBrk="0" hangingPunct="0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  <a:p>
            <a:pPr eaLnBrk="0" hangingPunct="0">
              <a:buClrTx/>
              <a:buFontTx/>
              <a:buNone/>
            </a:pPr>
            <a:endParaRPr lang="it-IT" altLang="it-IT" dirty="0">
              <a:latin typeface="Arial Black" panose="020B0604020202020204" pitchFamily="34" charset="0"/>
            </a:endParaRP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1BC94A43-549D-0D4F-B5FD-2C21916546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TESSUTI CONNETTIVI</a:t>
            </a:r>
            <a:br>
              <a:rPr lang="it-IT" altLang="it-IT" sz="2800">
                <a:latin typeface="Arial Black" panose="020B0604020202020204" pitchFamily="34" charset="0"/>
              </a:rPr>
            </a:br>
            <a:r>
              <a:rPr lang="it-IT" altLang="it-IT" sz="2800">
                <a:latin typeface="Arial Black" panose="020B0604020202020204" pitchFamily="34" charset="0"/>
              </a:rPr>
              <a:t>ossia</a:t>
            </a:r>
            <a:br>
              <a:rPr lang="it-IT" altLang="it-IT" sz="2800">
                <a:latin typeface="Arial Black" panose="020B0604020202020204" pitchFamily="34" charset="0"/>
              </a:rPr>
            </a:br>
            <a:r>
              <a:rPr lang="it-IT" altLang="it-IT" sz="2800">
                <a:latin typeface="Arial Black" panose="020B0604020202020204" pitchFamily="34" charset="0"/>
              </a:rPr>
              <a:t>TESSUTI DI ORIGINE MESENCHIMALE</a:t>
            </a:r>
          </a:p>
        </p:txBody>
      </p:sp>
    </p:spTree>
    <p:extLst>
      <p:ext uri="{BB962C8B-B14F-4D97-AF65-F5344CB8AC3E}">
        <p14:creationId xmlns:p14="http://schemas.microsoft.com/office/powerpoint/2010/main" val="15988132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F373987-A507-AE43-8A5F-49BEEAB8E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63" y="489713"/>
            <a:ext cx="8424169" cy="5242676"/>
          </a:xfrm>
        </p:spPr>
        <p:txBody>
          <a:bodyPr/>
          <a:lstStyle/>
          <a:p>
            <a:r>
              <a:rPr lang="it-IT" sz="2903" b="1" dirty="0">
                <a:latin typeface="Comic Sans MS" panose="030F0902030302020204" pitchFamily="66" charset="0"/>
              </a:rPr>
              <a:t>I Tessuti Connettivi Fibrillari LASSI si ritrovano nella maggior parte delle Tonache Sottomucose degli Organi Cavi</a:t>
            </a:r>
          </a:p>
          <a:p>
            <a:endParaRPr lang="it-IT" sz="2903" b="1" dirty="0">
              <a:latin typeface="Comic Sans MS" panose="030F0902030302020204" pitchFamily="66" charset="0"/>
            </a:endParaRPr>
          </a:p>
          <a:p>
            <a:r>
              <a:rPr lang="it-IT" sz="2903" b="1" dirty="0">
                <a:latin typeface="Comic Sans MS" panose="030F0902030302020204" pitchFamily="66" charset="0"/>
              </a:rPr>
              <a:t>I Tessuti Connettivi Fibrillari DENSI possono essere:</a:t>
            </a:r>
          </a:p>
          <a:p>
            <a:endParaRPr lang="it-IT" sz="2903" b="1" dirty="0">
              <a:latin typeface="Comic Sans MS" panose="030F0902030302020204" pitchFamily="66" charset="0"/>
            </a:endParaRPr>
          </a:p>
          <a:p>
            <a:r>
              <a:rPr lang="it-IT" sz="2903" b="1" dirty="0">
                <a:latin typeface="Comic Sans MS" panose="030F0902030302020204" pitchFamily="66" charset="0"/>
              </a:rPr>
              <a:t>-A FIBRE INTRECCIATE (es., Derma della Cute)</a:t>
            </a:r>
          </a:p>
          <a:p>
            <a:r>
              <a:rPr lang="it-IT" sz="2903" b="1" dirty="0">
                <a:latin typeface="Comic Sans MS" panose="030F0902030302020204" pitchFamily="66" charset="0"/>
              </a:rPr>
              <a:t>-A FIBRE PARALLELE (es., Tendini e Legamenti del Sistema Locomotore, impalcature fibrose di diversi organi tra cui la Faringe).</a:t>
            </a:r>
          </a:p>
        </p:txBody>
      </p:sp>
    </p:spTree>
    <p:extLst>
      <p:ext uri="{BB962C8B-B14F-4D97-AF65-F5344CB8AC3E}">
        <p14:creationId xmlns:p14="http://schemas.microsoft.com/office/powerpoint/2010/main" val="2002693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84A3F8-2EB1-2B4A-9251-4925A7C4D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1"/>
            <a:ext cx="9078907" cy="1141292"/>
          </a:xfrm>
        </p:spPr>
        <p:txBody>
          <a:bodyPr/>
          <a:lstStyle/>
          <a:p>
            <a:r>
              <a:rPr lang="it-IT" sz="3266" b="1" dirty="0">
                <a:latin typeface="Chalkboard SE" panose="03050602040202020205" pitchFamily="66" charset="77"/>
              </a:rPr>
              <a:t>CELLULE dei CONNETTIVI </a:t>
            </a:r>
            <a:br>
              <a:rPr lang="it-IT" sz="3266" b="1" dirty="0">
                <a:latin typeface="Chalkboard SE" panose="03050602040202020205" pitchFamily="66" charset="77"/>
              </a:rPr>
            </a:br>
            <a:r>
              <a:rPr lang="it-IT" sz="3266" b="1" dirty="0">
                <a:latin typeface="Chalkboard SE" panose="03050602040202020205" pitchFamily="66" charset="77"/>
              </a:rPr>
              <a:t>PROPRIAMENTE DETTI FIBRILLARI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B2706D-541C-4F48-BC05-1FB63C760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4" y="1141652"/>
            <a:ext cx="9078907" cy="5715988"/>
          </a:xfrm>
        </p:spPr>
        <p:txBody>
          <a:bodyPr/>
          <a:lstStyle/>
          <a:p>
            <a:r>
              <a:rPr lang="it-IT" sz="2540" b="1" dirty="0">
                <a:latin typeface="Comic Sans MS" panose="030F0902030302020204" pitchFamily="66" charset="0"/>
              </a:rPr>
              <a:t>I CONNETTIVI PROPRIAMENTE DETTI FIBRILLARI si classificano in LASSI e DENSI, in base al contenuto relativo di fibre COLLAGENE che essi contengono.</a:t>
            </a:r>
          </a:p>
          <a:p>
            <a:endParaRPr lang="it-IT" sz="2540" b="1" dirty="0">
              <a:latin typeface="Comic Sans MS" panose="030F0902030302020204" pitchFamily="66" charset="0"/>
            </a:endParaRPr>
          </a:p>
          <a:p>
            <a:r>
              <a:rPr lang="it-IT" sz="2540" b="1" dirty="0">
                <a:latin typeface="Comic Sans MS" panose="030F0902030302020204" pitchFamily="66" charset="0"/>
              </a:rPr>
              <a:t>Le CELLULE che prevalgono sono i FIBROBLASTI (in una fase di attiva sintesi della ECM) ed i FIBROCITI (in una fase metabolica meno attiva).</a:t>
            </a:r>
          </a:p>
          <a:p>
            <a:endParaRPr lang="it-IT" sz="2540" b="1" dirty="0">
              <a:latin typeface="Comic Sans MS" panose="030F0902030302020204" pitchFamily="66" charset="0"/>
            </a:endParaRPr>
          </a:p>
          <a:p>
            <a:r>
              <a:rPr lang="it-IT" sz="2540" b="1" dirty="0">
                <a:latin typeface="Comic Sans MS" panose="030F0902030302020204" pitchFamily="66" charset="0"/>
              </a:rPr>
              <a:t>Altre cellule sono simili a cellule classificate tra i Globuli Bianchi (Leucociti) del Sangue (NEUTROFILI, EOSINOFILI, LINFOCITI, MASTCELLULE, MONOCITI e MACROFAGI)</a:t>
            </a:r>
          </a:p>
        </p:txBody>
      </p:sp>
    </p:spTree>
    <p:extLst>
      <p:ext uri="{BB962C8B-B14F-4D97-AF65-F5344CB8AC3E}">
        <p14:creationId xmlns:p14="http://schemas.microsoft.com/office/powerpoint/2010/main" val="585186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EC8EB509-30C1-B441-A4C0-EBFF6EFD79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492500" y="1125538"/>
            <a:ext cx="5338763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latin typeface="Arial Black" panose="020B0604020202020204" pitchFamily="34" charset="0"/>
              </a:rPr>
              <a:t>FIBROBLASTI </a:t>
            </a:r>
            <a:br>
              <a:rPr lang="it-IT" altLang="it-IT" sz="3200">
                <a:latin typeface="Arial Black" panose="020B0604020202020204" pitchFamily="34" charset="0"/>
              </a:rPr>
            </a:br>
            <a:r>
              <a:rPr lang="it-IT" altLang="it-IT" sz="3200">
                <a:latin typeface="Arial Black" panose="020B0604020202020204" pitchFamily="34" charset="0"/>
              </a:rPr>
              <a:t>e </a:t>
            </a:r>
            <a:br>
              <a:rPr lang="it-IT" altLang="it-IT" sz="3200">
                <a:latin typeface="Arial Black" panose="020B0604020202020204" pitchFamily="34" charset="0"/>
              </a:rPr>
            </a:br>
            <a:r>
              <a:rPr lang="it-IT" altLang="it-IT" sz="3200">
                <a:latin typeface="Arial Black" panose="020B0604020202020204" pitchFamily="34" charset="0"/>
              </a:rPr>
              <a:t>FIBROCITI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B7E02E34-356D-5F4D-8E4B-3BFBD724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838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CFAAE040-8E1A-0B4C-AEA9-54FDCC43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2763838"/>
            <a:ext cx="5292725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16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0"/>
            <a:ext cx="5400600" cy="67943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228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17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7704" y="0"/>
            <a:ext cx="5328592" cy="6819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121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18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0"/>
            <a:ext cx="5724128" cy="6802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19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9" y="404664"/>
            <a:ext cx="9090181" cy="5877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318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420">
            <a:extLst>
              <a:ext uri="{FF2B5EF4-FFF2-40B4-BE49-F238E27FC236}">
                <a16:creationId xmlns:a16="http://schemas.microsoft.com/office/drawing/2014/main" id="{3B52346D-2A9D-3346-9A63-73652EA9597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0"/>
            <a:ext cx="7658998" cy="6844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378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675" y="0"/>
            <a:ext cx="6215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97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375"/>
            <a:ext cx="9144000" cy="593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23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9A1D5DE9-9F94-BD41-A13A-303EE774DE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altLang="it-IT" sz="2800">
                <a:latin typeface="Arial Black" panose="020B0604020202020204" pitchFamily="34" charset="0"/>
              </a:rPr>
              <a:t>SCHEMA COSTITUTIVO d</a:t>
            </a:r>
            <a:r>
              <a:rPr lang="it-IT" altLang="it-IT" sz="2800">
                <a:latin typeface="Arial Black" panose="020B0604020202020204" pitchFamily="34" charset="0"/>
              </a:rPr>
              <a:t>ei </a:t>
            </a:r>
            <a:br>
              <a:rPr lang="it-IT" altLang="it-IT" sz="2800">
                <a:latin typeface="Arial Black" panose="020B0604020202020204" pitchFamily="34" charset="0"/>
              </a:rPr>
            </a:br>
            <a:r>
              <a:rPr lang="it-IT" altLang="it-IT" sz="2800">
                <a:latin typeface="Arial Black" panose="020B0604020202020204" pitchFamily="34" charset="0"/>
              </a:rPr>
              <a:t>TESSUTI CONNETTIVI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B7EAED7-AB35-9D41-9AAF-83EF1CDB1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82804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73593AF8-7C8C-1F42-9AA2-C20F70C69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3" y="3789363"/>
            <a:ext cx="868203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994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475" y="0"/>
            <a:ext cx="6369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880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788"/>
            <a:ext cx="9144000" cy="6446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764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613" y="0"/>
            <a:ext cx="5946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599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FF325C14-6CB7-804B-8F97-6BB54961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995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A0CFFC82-7B80-2E41-913C-589087A25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240088"/>
            <a:ext cx="5364162" cy="361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E6037143-FFFE-3B48-94D7-42B0D90C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71438"/>
            <a:ext cx="43783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AA41DFA2-1722-AD4F-83FD-A183D14ED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240088"/>
            <a:ext cx="4572000" cy="361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B69A7D5E-19ED-F643-B473-4A66A465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600450"/>
            <a:ext cx="71993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 b="1">
                <a:solidFill>
                  <a:srgbClr val="DC23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TESSUTO 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 b="1">
                <a:solidFill>
                  <a:srgbClr val="DC23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“MUCOSO” DI WHARTON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 b="1">
                <a:solidFill>
                  <a:srgbClr val="DC23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(Cordone Ombelicale)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C5E6E849-F16D-8A4E-90B4-42099600E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427538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>
            <a:extLst>
              <a:ext uri="{FF2B5EF4-FFF2-40B4-BE49-F238E27FC236}">
                <a16:creationId xmlns:a16="http://schemas.microsoft.com/office/drawing/2014/main" id="{F88A778C-FCCB-7C4E-AA2B-81B650982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357563"/>
            <a:ext cx="5219700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27" r="23616" b="123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C587F253-A71F-6C49-9D93-76664A65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013325"/>
            <a:ext cx="2490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latin typeface="Arial Black" panose="020B0604020202020204" pitchFamily="34" charset="0"/>
              </a:rPr>
              <a:t>P = Polpa Dentaria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AA1622A3-D271-B143-870A-C017B20EF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549275"/>
            <a:ext cx="42846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7DA42EDB-FB02-6940-BFC0-722D52E7D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-15875"/>
            <a:ext cx="299085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000">
                <a:latin typeface="Arial Black" panose="020B0604020202020204" pitchFamily="34" charset="0"/>
              </a:rPr>
              <a:t>Cordone Ombelicale</a:t>
            </a: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74D9999C-B14F-104C-8A30-4BBE38FC3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3860800"/>
            <a:ext cx="308768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604020202020204" pitchFamily="34" charset="0"/>
              </a:rPr>
              <a:t>TESSUTO </a:t>
            </a:r>
          </a:p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604020202020204" pitchFamily="34" charset="0"/>
              </a:rPr>
              <a:t>CONNETTIVO MUCOSO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BB8B3548-3D80-FD4F-BBA9-BBE2BD71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76200"/>
            <a:ext cx="5334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2">
            <a:extLst>
              <a:ext uri="{FF2B5EF4-FFF2-40B4-BE49-F238E27FC236}">
                <a16:creationId xmlns:a16="http://schemas.microsoft.com/office/drawing/2014/main" id="{646E81D0-4253-684C-BCA7-06D1051CB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258763"/>
            <a:ext cx="36957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LASSO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(Tonaca Sottomucosa del Duodeno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363F1AE7-55EA-324E-8222-95201317E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450" y="3419475"/>
            <a:ext cx="55435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2" name="Text Box 4">
            <a:extLst>
              <a:ext uri="{FF2B5EF4-FFF2-40B4-BE49-F238E27FC236}">
                <a16:creationId xmlns:a16="http://schemas.microsoft.com/office/drawing/2014/main" id="{38E2322C-592B-2A4B-84F9-9DAA0CAD4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97375"/>
            <a:ext cx="3624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DENSO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(Derma della Cute)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>
            <a:extLst>
              <a:ext uri="{FF2B5EF4-FFF2-40B4-BE49-F238E27FC236}">
                <a16:creationId xmlns:a16="http://schemas.microsoft.com/office/drawing/2014/main" id="{61971C9B-24D5-6A40-8CD6-A125332B4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5D49DF57-E5DC-C946-99C1-0E01BB03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D49E02C9-58CA-BB41-9D0B-95B07E6B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40894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4">
            <a:extLst>
              <a:ext uri="{FF2B5EF4-FFF2-40B4-BE49-F238E27FC236}">
                <a16:creationId xmlns:a16="http://schemas.microsoft.com/office/drawing/2014/main" id="{783C25A3-FE95-314A-9517-7C91C1BE8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508500"/>
            <a:ext cx="4510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</a:rPr>
              <a:t>Tessuto Connettivo Lasso</a:t>
            </a:r>
          </a:p>
        </p:txBody>
      </p:sp>
      <p:sp>
        <p:nvSpPr>
          <p:cNvPr id="28677" name="Line 5">
            <a:extLst>
              <a:ext uri="{FF2B5EF4-FFF2-40B4-BE49-F238E27FC236}">
                <a16:creationId xmlns:a16="http://schemas.microsoft.com/office/drawing/2014/main" id="{960741E9-CED4-E144-A438-2DE78C515A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0550" y="2203450"/>
            <a:ext cx="2522538" cy="2379663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78" name="Line 6">
            <a:extLst>
              <a:ext uri="{FF2B5EF4-FFF2-40B4-BE49-F238E27FC236}">
                <a16:creationId xmlns:a16="http://schemas.microsoft.com/office/drawing/2014/main" id="{E811DFF5-F76E-B64B-954D-C3D9AC3AD0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4650" y="4581525"/>
            <a:ext cx="2667000" cy="1588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79" name="Line 7">
            <a:extLst>
              <a:ext uri="{FF2B5EF4-FFF2-40B4-BE49-F238E27FC236}">
                <a16:creationId xmlns:a16="http://schemas.microsoft.com/office/drawing/2014/main" id="{15EB3620-7F06-1149-8604-7267ED2062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80063" y="2706688"/>
            <a:ext cx="504825" cy="1803400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>
            <a:extLst>
              <a:ext uri="{FF2B5EF4-FFF2-40B4-BE49-F238E27FC236}">
                <a16:creationId xmlns:a16="http://schemas.microsoft.com/office/drawing/2014/main" id="{C585EFED-BB56-764B-871D-4FDB5721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8" name="Text Box 2">
            <a:extLst>
              <a:ext uri="{FF2B5EF4-FFF2-40B4-BE49-F238E27FC236}">
                <a16:creationId xmlns:a16="http://schemas.microsoft.com/office/drawing/2014/main" id="{443362F2-190B-F240-AEE2-F8E6B526D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3" y="444500"/>
            <a:ext cx="35512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070E0C1E-ADC8-FB4D-A08A-25F92DCA6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00450"/>
            <a:ext cx="5543550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4">
            <a:extLst>
              <a:ext uri="{FF2B5EF4-FFF2-40B4-BE49-F238E27FC236}">
                <a16:creationId xmlns:a16="http://schemas.microsoft.com/office/drawing/2014/main" id="{2936C664-43D5-AE43-B653-92099F822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3" y="908050"/>
            <a:ext cx="35512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LASSO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E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ADIPOSO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(con Arteria a SN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e Vena a DX)</a:t>
            </a: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BB47FA4B-0E19-2F45-8A7E-862749CCA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3" y="3846513"/>
            <a:ext cx="3551237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ADIPOSO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(Seno Renale)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D4FD5149-087C-7F49-8D99-E40648C9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0338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48843FC2-D016-664C-A28D-9A9D4702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588" y="3419475"/>
            <a:ext cx="4824412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71A5D69A-73DE-4344-9D5D-D41CCE656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60363"/>
            <a:ext cx="360045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DENSO A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FIBRE PARALLELE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(Tendine)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718ADEC5-D728-5343-B8F5-F218792BE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140200"/>
            <a:ext cx="360045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DENSO A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FIBRE INTRECCIATE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(Derma)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D5251974-5C67-C141-9D27-541F4214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4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05CF9838-B9B5-5E40-8FC8-377C7557C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F63D6EAC-F4F5-F445-954A-3543C94BB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0" y="1484313"/>
            <a:ext cx="4233863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604020202020204" pitchFamily="34" charset="0"/>
              </a:rPr>
              <a:t>Tessuto Connettivo Denso </a:t>
            </a:r>
          </a:p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604020202020204" pitchFamily="34" charset="0"/>
              </a:rPr>
              <a:t>a Fibre Intrecciate (Irregolare)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0D62AA5-1AD0-4412-8059-70B08428B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084" y="359078"/>
            <a:ext cx="8870249" cy="737283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it-IT" altLang="it-IT" sz="2903" b="1" dirty="0">
                <a:solidFill>
                  <a:schemeClr val="tx1"/>
                </a:solidFill>
                <a:latin typeface="Chalkboard SE" panose="03050602040202020205" pitchFamily="66" charset="77"/>
                <a:ea typeface="SimSun" panose="02010600030101010101" pitchFamily="2" charset="-122"/>
              </a:rPr>
              <a:t>CLASSIFICAZIONE MORFO-FUNZIONALE DEI TESSUTI CONNETTIVI</a:t>
            </a:r>
            <a:br>
              <a:rPr lang="it-IT" altLang="it-IT" sz="2799" dirty="0">
                <a:solidFill>
                  <a:schemeClr val="tx1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</a:br>
            <a:endParaRPr lang="it-IT" altLang="it-IT" sz="2799" dirty="0">
              <a:solidFill>
                <a:schemeClr val="tx1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6C9ACB9-33B8-4369-88E1-3CF0DD80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17" y="1273523"/>
            <a:ext cx="9059584" cy="543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56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EAB417-F73F-F744-8CA4-BACC9874A85F}"/>
              </a:ext>
            </a:extLst>
          </p:cNvPr>
          <p:cNvSpPr txBox="1"/>
          <p:nvPr/>
        </p:nvSpPr>
        <p:spPr>
          <a:xfrm>
            <a:off x="179084" y="946935"/>
            <a:ext cx="2041486" cy="71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7526" hangingPunct="0">
              <a:lnSpc>
                <a:spcPct val="93000"/>
              </a:lnSpc>
            </a:pPr>
            <a:r>
              <a:rPr lang="it-IT" sz="2177" b="1" dirty="0">
                <a:solidFill>
                  <a:srgbClr val="000000"/>
                </a:solidFill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TESSUTO</a:t>
            </a:r>
          </a:p>
          <a:p>
            <a:pPr algn="ctr" defTabSz="407526" hangingPunct="0">
              <a:lnSpc>
                <a:spcPct val="93000"/>
              </a:lnSpc>
            </a:pPr>
            <a:r>
              <a:rPr lang="it-IT" sz="2177" b="1" dirty="0">
                <a:solidFill>
                  <a:srgbClr val="000000"/>
                </a:solidFill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ADIPOSO</a:t>
            </a:r>
          </a:p>
        </p:txBody>
      </p:sp>
      <p:sp>
        <p:nvSpPr>
          <p:cNvPr id="4" name="Freccia su 3">
            <a:extLst>
              <a:ext uri="{FF2B5EF4-FFF2-40B4-BE49-F238E27FC236}">
                <a16:creationId xmlns:a16="http://schemas.microsoft.com/office/drawing/2014/main" id="{E0FA6819-14C5-C143-A170-E1672721DDBB}"/>
              </a:ext>
            </a:extLst>
          </p:cNvPr>
          <p:cNvSpPr/>
          <p:nvPr/>
        </p:nvSpPr>
        <p:spPr bwMode="auto">
          <a:xfrm flipH="1">
            <a:off x="783586" y="1730745"/>
            <a:ext cx="195952" cy="1241032"/>
          </a:xfrm>
          <a:prstGeom prst="up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07526"/>
            <a:endParaRPr lang="it-IT" sz="1633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5" name="Freccia giù 4">
            <a:extLst>
              <a:ext uri="{FF2B5EF4-FFF2-40B4-BE49-F238E27FC236}">
                <a16:creationId xmlns:a16="http://schemas.microsoft.com/office/drawing/2014/main" id="{67D45A02-E70F-284D-8733-5183B82E73B6}"/>
              </a:ext>
            </a:extLst>
          </p:cNvPr>
          <p:cNvSpPr/>
          <p:nvPr/>
        </p:nvSpPr>
        <p:spPr bwMode="auto">
          <a:xfrm>
            <a:off x="652951" y="3494317"/>
            <a:ext cx="195952" cy="130635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07526"/>
            <a:endParaRPr lang="it-IT" sz="1633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276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>
            <a:extLst>
              <a:ext uri="{FF2B5EF4-FFF2-40B4-BE49-F238E27FC236}">
                <a16:creationId xmlns:a16="http://schemas.microsoft.com/office/drawing/2014/main" id="{F888B85D-C68B-9149-BEB0-8DC91EDCE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Text Box 2">
            <a:extLst>
              <a:ext uri="{FF2B5EF4-FFF2-40B4-BE49-F238E27FC236}">
                <a16:creationId xmlns:a16="http://schemas.microsoft.com/office/drawing/2014/main" id="{2DD5E6E1-1A47-5B46-90AB-88F0E5BA8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720725"/>
            <a:ext cx="38084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CONNETTIVO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ELASTICO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(Aorta: Tonaca Media)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6A227357-7481-4849-9A26-DE89AE0D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663950"/>
            <a:ext cx="4267200" cy="319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2A2D34EC-B981-FA4E-8E59-F46177C89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00563"/>
            <a:ext cx="38084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CONNETTIVO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ELASTICO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(Bronchiolo)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E953FA1F-D867-0C45-9316-D6B80A205C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4005263"/>
            <a:ext cx="4608512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>
                <a:latin typeface="Arial Black" panose="020B0604020202020204" pitchFamily="34" charset="0"/>
              </a:rPr>
              <a:t>TESSUTO CONNETTIVO ELASTICO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11D5016B-95B4-CB43-8AEA-1C64BA214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0"/>
            <a:ext cx="436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67185F2A-E362-FF4F-994A-88E4AE9E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646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>
            <a:extLst>
              <a:ext uri="{FF2B5EF4-FFF2-40B4-BE49-F238E27FC236}">
                <a16:creationId xmlns:a16="http://schemas.microsoft.com/office/drawing/2014/main" id="{B206E7A0-D02F-6047-81E0-607C6F47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20638"/>
            <a:ext cx="5610225" cy="357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6E2C41FC-5C7F-0F46-AE2C-96525A7B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3543300"/>
            <a:ext cx="44640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C86705E6-8811-904E-BEFE-755A9E7FC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079500"/>
            <a:ext cx="3551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TESSUTO 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CONNETTIVO</a:t>
            </a:r>
          </a:p>
          <a:p>
            <a:pPr algn="ctr"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RETICOLARE</a:t>
            </a:r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BC6968F8-9BFC-1F42-8739-1C360A5F9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3600450"/>
            <a:ext cx="2220912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Organo Linfoide</a:t>
            </a:r>
          </a:p>
        </p:txBody>
      </p:sp>
      <p:sp>
        <p:nvSpPr>
          <p:cNvPr id="34821" name="Text Box 5">
            <a:extLst>
              <a:ext uri="{FF2B5EF4-FFF2-40B4-BE49-F238E27FC236}">
                <a16:creationId xmlns:a16="http://schemas.microsoft.com/office/drawing/2014/main" id="{9DEB8E45-E1F2-5749-A7A4-190A9A0D7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37288"/>
            <a:ext cx="249237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buClrTx/>
              <a:buFontTx/>
              <a:buNone/>
            </a:pPr>
            <a:r>
              <a:rPr lang="it-IT" altLang="it-IT" sz="2400">
                <a:latin typeface="Arial Black" panose="020B0604020202020204" pitchFamily="34" charset="0"/>
                <a:ea typeface="SimSun" panose="02010600030101010101" pitchFamily="2" charset="-122"/>
              </a:rPr>
              <a:t>Stroma  del Fegato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8BD71C-0D36-514E-A997-0A652A1C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260"/>
            <a:ext cx="8228013" cy="1141292"/>
          </a:xfrm>
        </p:spPr>
        <p:txBody>
          <a:bodyPr/>
          <a:lstStyle/>
          <a:p>
            <a:r>
              <a:rPr lang="it-IT" sz="3266" dirty="0">
                <a:latin typeface="Chalkboard SE" panose="03050602040202020205" pitchFamily="66" charset="77"/>
              </a:rPr>
              <a:t>TESSUTO ADIPOSO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C0B5F1-F17B-F547-BFA4-E18EA11A7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4" y="881618"/>
            <a:ext cx="9144000" cy="5584118"/>
          </a:xfrm>
        </p:spPr>
        <p:txBody>
          <a:bodyPr/>
          <a:lstStyle/>
          <a:p>
            <a:r>
              <a:rPr lang="it-IT" sz="2540" dirty="0">
                <a:latin typeface="Chalkboard SE" panose="03050602040202020205" pitchFamily="66" charset="77"/>
              </a:rPr>
              <a:t>Può essere considerato una variante «metabolica» del Tessuto Connettivo Lasso. Funge da RISERVA LIPIDICA, ma meccanicamente funge anche da protettivo per numerose strutture corporee.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Le CELLULE ADIPOSE (ADIPOCITI) contengono VACUOLI LIPIDICI che variano in numero e in dimensioni, dando luogo a due differenti tipologie: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- TESSUTO ADIPOSO BIANCO (o Giallo) UNILOCULARE: un UNICO VACUOLO LIPIDICO occupa quasi tutto il citoplasma. È tipico dell’ individuo adulto </a:t>
            </a:r>
          </a:p>
          <a:p>
            <a:r>
              <a:rPr lang="it-IT" sz="2540" dirty="0">
                <a:latin typeface="Chalkboard SE" panose="03050602040202020205" pitchFamily="66" charset="77"/>
              </a:rPr>
              <a:t>- TESSUTO ADIPOSO BRUNO MULTILOCULARE: molti VACUOLI LIPIDICI sono presenti nel citoplasma. È tipico degli animali letargici e del neonato . </a:t>
            </a:r>
          </a:p>
        </p:txBody>
      </p:sp>
    </p:spTree>
    <p:extLst>
      <p:ext uri="{BB962C8B-B14F-4D97-AF65-F5344CB8AC3E}">
        <p14:creationId xmlns:p14="http://schemas.microsoft.com/office/powerpoint/2010/main" val="168665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A1C3B278-9061-7941-B37D-DD6E1A2294E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59113" y="4221163"/>
            <a:ext cx="253047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000">
                <a:latin typeface="Arial Black" panose="020B0604020202020204" pitchFamily="34" charset="0"/>
              </a:rPr>
              <a:t>TESSUTO ADIPOSO</a:t>
            </a:r>
            <a:br>
              <a:rPr lang="it-IT" altLang="it-IT" sz="2000">
                <a:latin typeface="Arial Black" panose="020B0604020202020204" pitchFamily="34" charset="0"/>
              </a:rPr>
            </a:br>
            <a:r>
              <a:rPr lang="it-IT" altLang="it-IT" sz="2000">
                <a:latin typeface="Arial Black" panose="020B0604020202020204" pitchFamily="34" charset="0"/>
              </a:rPr>
              <a:t>BIANCO </a:t>
            </a:r>
            <a:br>
              <a:rPr lang="it-IT" altLang="it-IT" sz="2000">
                <a:latin typeface="Arial Black" panose="020B0604020202020204" pitchFamily="34" charset="0"/>
              </a:rPr>
            </a:br>
            <a:r>
              <a:rPr lang="it-IT" altLang="it-IT" sz="2000">
                <a:latin typeface="Arial Black" panose="020B0604020202020204" pitchFamily="34" charset="0"/>
              </a:rPr>
              <a:t>(o GIALLO)</a:t>
            </a:r>
            <a:br>
              <a:rPr lang="it-IT" altLang="it-IT" sz="2000">
                <a:latin typeface="Arial Black" panose="020B0604020202020204" pitchFamily="34" charset="0"/>
              </a:rPr>
            </a:br>
            <a:r>
              <a:rPr lang="it-IT" altLang="it-IT" sz="2000">
                <a:latin typeface="Arial Black" panose="020B0604020202020204" pitchFamily="34" charset="0"/>
              </a:rPr>
              <a:t>e</a:t>
            </a:r>
            <a:br>
              <a:rPr lang="it-IT" altLang="it-IT" sz="2000">
                <a:latin typeface="Arial Black" panose="020B0604020202020204" pitchFamily="34" charset="0"/>
              </a:rPr>
            </a:br>
            <a:r>
              <a:rPr lang="it-IT" altLang="it-IT" sz="2000">
                <a:latin typeface="Arial Black" panose="020B0604020202020204" pitchFamily="34" charset="0"/>
              </a:rPr>
              <a:t>BRUNO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12C3C173-3C85-E44F-9CA3-95E31A000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0"/>
            <a:ext cx="25812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50E4923F-3E8A-9743-8D5F-3FDF43993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1484313"/>
            <a:ext cx="363537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777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373465CF-00E3-E14D-8A92-412DCFD80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4130675"/>
            <a:ext cx="363537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5" name="Picture 5">
            <a:extLst>
              <a:ext uri="{FF2B5EF4-FFF2-40B4-BE49-F238E27FC236}">
                <a16:creationId xmlns:a16="http://schemas.microsoft.com/office/drawing/2014/main" id="{837A651F-606F-D74C-ABE1-637C1D17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3348038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6" name="Picture 6">
            <a:extLst>
              <a:ext uri="{FF2B5EF4-FFF2-40B4-BE49-F238E27FC236}">
                <a16:creationId xmlns:a16="http://schemas.microsoft.com/office/drawing/2014/main" id="{35EDFA88-A54E-0F4C-B80B-27928C95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3276600" cy="264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86" t="6384" r="4883" b="109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7" name="Line 7">
            <a:extLst>
              <a:ext uri="{FF2B5EF4-FFF2-40B4-BE49-F238E27FC236}">
                <a16:creationId xmlns:a16="http://schemas.microsoft.com/office/drawing/2014/main" id="{066CEB8A-CAD0-FC4A-815B-BB4D88B52B7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1700213"/>
            <a:ext cx="431800" cy="2233612"/>
          </a:xfrm>
          <a:prstGeom prst="line">
            <a:avLst/>
          </a:prstGeom>
          <a:noFill/>
          <a:ln w="76320" cap="sq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848" name="Line 8">
            <a:extLst>
              <a:ext uri="{FF2B5EF4-FFF2-40B4-BE49-F238E27FC236}">
                <a16:creationId xmlns:a16="http://schemas.microsoft.com/office/drawing/2014/main" id="{F207FEAC-4433-CC40-B624-B4B80625B2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6450" y="1700213"/>
            <a:ext cx="363538" cy="2665412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62ADB564-A240-2940-863E-482A189F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246188"/>
            <a:ext cx="7632700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 l="3447" r="6894" b="139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6" name="Rectangle 2">
            <a:extLst>
              <a:ext uri="{FF2B5EF4-FFF2-40B4-BE49-F238E27FC236}">
                <a16:creationId xmlns:a16="http://schemas.microsoft.com/office/drawing/2014/main" id="{02DA13A5-1A95-4F42-9AEE-35357A4635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06437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800" dirty="0">
                <a:latin typeface="Arial Black" panose="020B0604020202020204" pitchFamily="34" charset="0"/>
              </a:rPr>
              <a:t>CELLULA ADIPOSA e ASPETTI del METABOLISMO dei TRIGLICERIDI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429133F9-F3DC-4A4A-A125-7039843E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253" y="4906"/>
            <a:ext cx="4700043" cy="685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39" t="5203" r="7549" b="97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844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81EA32-69CE-C04C-B289-68499AA06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11" y="293760"/>
            <a:ext cx="9013590" cy="6563880"/>
          </a:xfrm>
        </p:spPr>
        <p:txBody>
          <a:bodyPr/>
          <a:lstStyle/>
          <a:p>
            <a:r>
              <a:rPr lang="it-IT" sz="2540" dirty="0">
                <a:latin typeface="Chalkboard SE" panose="03050602040202020205" pitchFamily="66" charset="77"/>
              </a:rPr>
              <a:t>I TESSUTI CONNETTIVI sono caratterizzati da Cellule immerse in una abbondante MATRICE EXTRACELLULARE (ECM)</a:t>
            </a:r>
          </a:p>
          <a:p>
            <a:endParaRPr lang="it-IT" sz="2540" dirty="0">
              <a:latin typeface="Chalkboard SE" panose="03050602040202020205" pitchFamily="66" charset="77"/>
            </a:endParaRPr>
          </a:p>
          <a:p>
            <a:r>
              <a:rPr lang="it-IT" sz="2540" dirty="0">
                <a:latin typeface="Chalkboard SE" panose="03050602040202020205" pitchFamily="66" charset="77"/>
              </a:rPr>
              <a:t>Le CELLULE assumono denominazioni differenti nei diversi tipi di Tessuto Connettivo (Fibrociti e Fibroblasti, </a:t>
            </a:r>
            <a:r>
              <a:rPr lang="it-IT" sz="2540" dirty="0" err="1">
                <a:latin typeface="Chalkboard SE" panose="03050602040202020205" pitchFamily="66" charset="77"/>
              </a:rPr>
              <a:t>Adipociti</a:t>
            </a:r>
            <a:r>
              <a:rPr lang="it-IT" sz="2540" dirty="0">
                <a:latin typeface="Chalkboard SE" panose="03050602040202020205" pitchFamily="66" charset="77"/>
              </a:rPr>
              <a:t>, </a:t>
            </a:r>
            <a:r>
              <a:rPr lang="it-IT" sz="2540" dirty="0" err="1">
                <a:latin typeface="Chalkboard SE" panose="03050602040202020205" pitchFamily="66" charset="77"/>
              </a:rPr>
              <a:t>Condroblasti</a:t>
            </a:r>
            <a:r>
              <a:rPr lang="it-IT" sz="2540" dirty="0">
                <a:latin typeface="Chalkboard SE" panose="03050602040202020205" pitchFamily="66" charset="77"/>
              </a:rPr>
              <a:t> e Condrociti, Osteoblasti e Osteociti, Osteoclasti, Cellule del Sangue e della Linfa).</a:t>
            </a:r>
          </a:p>
          <a:p>
            <a:endParaRPr lang="it-IT" sz="2540" dirty="0">
              <a:latin typeface="Chalkboard SE" panose="03050602040202020205" pitchFamily="66" charset="77"/>
            </a:endParaRPr>
          </a:p>
          <a:p>
            <a:r>
              <a:rPr lang="it-IT" sz="2540" dirty="0">
                <a:latin typeface="Chalkboard SE" panose="03050602040202020205" pitchFamily="66" charset="77"/>
              </a:rPr>
              <a:t>La ECM è molto </a:t>
            </a:r>
            <a:r>
              <a:rPr lang="it-IT" sz="2540" dirty="0" err="1">
                <a:latin typeface="Chalkboard SE" panose="03050602040202020205" pitchFamily="66" charset="77"/>
              </a:rPr>
              <a:t>piu’</a:t>
            </a:r>
            <a:r>
              <a:rPr lang="it-IT" sz="2540" dirty="0">
                <a:latin typeface="Chalkboard SE" panose="03050602040202020205" pitchFamily="66" charset="77"/>
              </a:rPr>
              <a:t> abbondante che negli altri tipi di tessuti e si compone di una Componente AMORFA ed una Componente FIBRILLARE</a:t>
            </a:r>
          </a:p>
        </p:txBody>
      </p:sp>
    </p:spTree>
    <p:extLst>
      <p:ext uri="{BB962C8B-B14F-4D97-AF65-F5344CB8AC3E}">
        <p14:creationId xmlns:p14="http://schemas.microsoft.com/office/powerpoint/2010/main" val="202212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68CFC313-8F29-854D-8BD8-DBBE34A8FF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3200">
                <a:latin typeface="Arial Black" panose="020B0604020202020204" pitchFamily="34" charset="0"/>
                <a:ea typeface="SimSun" panose="02010600030101010101" pitchFamily="2" charset="-122"/>
              </a:rPr>
              <a:t>MATRICE EXTRACELLULARE (ECM) DEI TESSUTI CONNETTIVI</a:t>
            </a:r>
          </a:p>
        </p:txBody>
      </p:sp>
      <p:graphicFrame>
        <p:nvGraphicFramePr>
          <p:cNvPr id="8194" name="Object 2">
            <a:extLst>
              <a:ext uri="{FF2B5EF4-FFF2-40B4-BE49-F238E27FC236}">
                <a16:creationId xmlns:a16="http://schemas.microsoft.com/office/drawing/2014/main" id="{8C9C2571-9216-2341-80C4-5DC7D0A03A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2349500"/>
          <a:ext cx="7956550" cy="236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8" r:id="rId4" imgW="6121400" imgH="762000" progId="">
                  <p:embed/>
                </p:oleObj>
              </mc:Choice>
              <mc:Fallback>
                <p:oleObj r:id="rId4" imgW="6121400" imgH="762000" progId="">
                  <p:embed/>
                  <p:pic>
                    <p:nvPicPr>
                      <p:cNvPr id="8194" name="Object 2">
                        <a:extLst>
                          <a:ext uri="{FF2B5EF4-FFF2-40B4-BE49-F238E27FC236}">
                            <a16:creationId xmlns:a16="http://schemas.microsoft.com/office/drawing/2014/main" id="{8C9C2571-9216-2341-80C4-5DC7D0A03A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349500"/>
                        <a:ext cx="7956550" cy="23669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26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877A5C01-7D0B-B14B-9DC7-54942FF728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964612" cy="63341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altLang="it-IT" sz="2400">
                <a:latin typeface="Arial Black" panose="020B0604020202020204" pitchFamily="34" charset="0"/>
              </a:rPr>
              <a:t>ECM: COMPONENTE AMORFA o NON FIBRILLARE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886CAF0-218B-D444-B744-4BC9EBEA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738188"/>
            <a:ext cx="820737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940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673</Words>
  <Application>Microsoft Macintosh PowerPoint</Application>
  <PresentationFormat>Presentazione su schermo (4:3)</PresentationFormat>
  <Paragraphs>157</Paragraphs>
  <Slides>55</Slides>
  <Notes>32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55</vt:i4>
      </vt:variant>
    </vt:vector>
  </HeadingPairs>
  <TitlesOfParts>
    <vt:vector size="71" baseType="lpstr">
      <vt:lpstr>SimSun</vt:lpstr>
      <vt:lpstr>Arial</vt:lpstr>
      <vt:lpstr>Arial Black</vt:lpstr>
      <vt:lpstr>Calibri</vt:lpstr>
      <vt:lpstr>Calibri Light</vt:lpstr>
      <vt:lpstr>Chalkboard SE</vt:lpstr>
      <vt:lpstr>Comic Sans MS</vt:lpstr>
      <vt:lpstr>Copperplate</vt:lpstr>
      <vt:lpstr>Copperplate Gothic Bold</vt:lpstr>
      <vt:lpstr>Gurmukhi MN</vt:lpstr>
      <vt:lpstr>Times New Roman</vt:lpstr>
      <vt:lpstr>Tema di Office</vt:lpstr>
      <vt:lpstr>1_Tema di Office</vt:lpstr>
      <vt:lpstr>2_Tema di Office</vt:lpstr>
      <vt:lpstr>Office Theme</vt:lpstr>
      <vt:lpstr>3_Tema di Office</vt:lpstr>
      <vt:lpstr> TESSUTI CONNETTIVI  </vt:lpstr>
      <vt:lpstr> TESSUTI CONNETTIVI Tessuti Connettivi  Propriamente Detti  </vt:lpstr>
      <vt:lpstr>TESSUTI CONNETTIVI ossia TESSUTI DI ORIGINE MESENCHIMALE</vt:lpstr>
      <vt:lpstr>SCHEMA COSTITUTIVO dei  TESSUTI CONNETTIVI</vt:lpstr>
      <vt:lpstr>CLASSIFICAZIONE MORFO-FUNZIONALE DEI TESSUTI CONNETTIVI </vt:lpstr>
      <vt:lpstr>Presentazione standard di PowerPoint</vt:lpstr>
      <vt:lpstr>Presentazione standard di PowerPoint</vt:lpstr>
      <vt:lpstr>MATRICE EXTRACELLULARE (ECM) DEI TESSUTI CONNETTIVI</vt:lpstr>
      <vt:lpstr>ECM: COMPONENTE AMORFA o NON FIBRILLARE</vt:lpstr>
      <vt:lpstr>ECM dei TESSUTI CONNETTIVI COMPONENTE AMORFA</vt:lpstr>
      <vt:lpstr>Presentazione standard di PowerPoint</vt:lpstr>
      <vt:lpstr>Presentazione standard di PowerPoint</vt:lpstr>
      <vt:lpstr>Presentazione standard di PowerPoint</vt:lpstr>
      <vt:lpstr>PROTEOGLICANI ASSOCIATI ALLE FIBRE DELLA MATRICE</vt:lpstr>
      <vt:lpstr>Presentazione standard di PowerPoint</vt:lpstr>
      <vt:lpstr>FIBRE DELLA MATRICE EXTRACELLULARE DEI TESSUTI CONNETTIVI</vt:lpstr>
      <vt:lpstr>FIBRE COLLAGENE e RETICOLARI</vt:lpstr>
      <vt:lpstr>ECM dei TESSUTI CONNETTIVI COMPONENTE FIBRILLARE (Fibrosa)</vt:lpstr>
      <vt:lpstr>Presentazione standard di PowerPoint</vt:lpstr>
      <vt:lpstr>Presentazione standard di PowerPoint</vt:lpstr>
      <vt:lpstr>COLLAGENE</vt:lpstr>
      <vt:lpstr>Presentazione standard di PowerPoint</vt:lpstr>
      <vt:lpstr>Presentazione standard di PowerPoint</vt:lpstr>
      <vt:lpstr>Presentazione standard di PowerPoint</vt:lpstr>
      <vt:lpstr>FIBRE COLLAGENE GERARCHIA ORGANIZZATIVA</vt:lpstr>
      <vt:lpstr>Presentazione standard di PowerPoint</vt:lpstr>
      <vt:lpstr>CELLULE DEI DIVERSI TIPI DI TESSUTI CONNETTIVI</vt:lpstr>
      <vt:lpstr>Presentazione standard di PowerPoint</vt:lpstr>
      <vt:lpstr>CELLULE DEI TESSUTI CONNETTIVI  PROPRIAMENTE DETTI</vt:lpstr>
      <vt:lpstr>Presentazione standard di PowerPoint</vt:lpstr>
      <vt:lpstr>CELLULE dei CONNETTIVI  PROPRIAMENTE DETTI FIBRILLARI</vt:lpstr>
      <vt:lpstr>FIBROBLASTI  e  FIBROCITI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TESSUTO CONNETTIVO ELASTICO</vt:lpstr>
      <vt:lpstr>Presentazione standard di PowerPoint</vt:lpstr>
      <vt:lpstr>TESSUTO ADIPOSO</vt:lpstr>
      <vt:lpstr>TESSUTO ADIPOSO BIANCO  (o GIALLO) e BRUNO</vt:lpstr>
      <vt:lpstr>CELLULA ADIPOSA e ASPETTI del METABOLISMO dei TRIGLICERIDI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TESSUTI CONNETTIVI ossia TESSUTI DI ORIGINE MESENCHIMALE</dc:title>
  <dc:creator>VITTORIO GRILL</dc:creator>
  <cp:lastModifiedBy>Utente di Microsoft Office</cp:lastModifiedBy>
  <cp:revision>110</cp:revision>
  <cp:lastPrinted>1601-01-01T00:00:00Z</cp:lastPrinted>
  <dcterms:created xsi:type="dcterms:W3CDTF">2011-10-20T09:12:11Z</dcterms:created>
  <dcterms:modified xsi:type="dcterms:W3CDTF">2020-12-02T16:37:40Z</dcterms:modified>
</cp:coreProperties>
</file>