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sldIdLst>
    <p:sldId id="256" r:id="rId5"/>
    <p:sldId id="257" r:id="rId6"/>
    <p:sldId id="280" r:id="rId7"/>
    <p:sldId id="259" r:id="rId8"/>
    <p:sldId id="275" r:id="rId9"/>
    <p:sldId id="265" r:id="rId10"/>
    <p:sldId id="282" r:id="rId11"/>
    <p:sldId id="267" r:id="rId12"/>
    <p:sldId id="268" r:id="rId13"/>
    <p:sldId id="269" r:id="rId14"/>
    <p:sldId id="281" r:id="rId15"/>
    <p:sldId id="283" r:id="rId16"/>
    <p:sldId id="264" r:id="rId17"/>
    <p:sldId id="277" r:id="rId18"/>
    <p:sldId id="278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CA84C-EFC3-4EF3-B721-8AA31895920D}" v="585" dt="2023-02-28T10:17:42.256"/>
    <p1510:client id="{107B1401-DD40-4312-B165-3587A8FB3690}" v="9" dt="2023-02-28T09:40:46.950"/>
    <p1510:client id="{98231DD2-66EA-465B-8C95-A446F5888FE6}" v="158" dt="2023-03-02T09:14:01.770"/>
    <p1510:client id="{47E2BB5D-E8B7-4DA6-9133-F8ABCA06B162}" v="705" dt="2023-03-02T07:28:26.115"/>
    <p1510:client id="{6CE77CED-3A3F-4C5E-AADB-FB404513EB67}" v="32" dt="2023-03-02T07:09:00.705"/>
    <p1510:client id="{72565405-80A8-493B-B7BD-35035EF4E0BF}" v="1" dt="2023-03-02T06:56:12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455" autoAdjust="0"/>
  </p:normalViewPr>
  <p:slideViewPr>
    <p:cSldViewPr snapToGrid="0">
      <p:cViewPr varScale="1">
        <p:scale>
          <a:sx n="60" d="100"/>
          <a:sy n="60" d="100"/>
        </p:scale>
        <p:origin x="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3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43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31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42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3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7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29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3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89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43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EC47623-7A67-444B-A8B4-DC9E676190CE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4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seus.tufts.edu/hopper/morph?l=khlhqmw%3D|&amp;la=greek&amp;can=khlhqmw%3D|0&amp;prior=h)reme/onte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seus.tufts.edu/hopper/morph?l=khlhqmw%3D|&amp;la=greek&amp;can=khlhqmw%3D|0&amp;prior=h)reme/onte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rsi.units.it/le08/descrizione-cors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23405" y="1946367"/>
            <a:ext cx="6766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LINGUA E LETTERATURA LATINA</a:t>
            </a:r>
            <a:endParaRPr lang="it-IT" sz="2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a.a. 2022-23</a:t>
            </a:r>
            <a:endParaRPr lang="it-IT" sz="2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docente: Marco Fernandelli </a:t>
            </a:r>
            <a:endParaRPr lang="it-IT" sz="2400" u="sng">
              <a:solidFill>
                <a:schemeClr val="bg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 u="sng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mfernandelli@units.it</a:t>
            </a:r>
            <a:endParaRPr lang="it-IT" sz="240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1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0996" y="194637"/>
            <a:ext cx="8155172" cy="69403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B) </a:t>
            </a:r>
            <a:r>
              <a:rPr lang="it-IT" b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Letteratura primaria 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(tutti i testi latini saranno disponibili sulle piattaforme </a:t>
            </a:r>
            <a:r>
              <a:rPr lang="it-IT" sz="1700" dirty="0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Moodle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e Teams): sono previsti la lettura in lingua originale, la contestualizzazione, la traduzione e il commento dei seguenti testi latini, che saranno quasi integralmente esaminati nel corso delle lezioni: </a:t>
            </a:r>
            <a:endParaRPr lang="it-IT" sz="170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70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LIVIO ANDRONICO, </a:t>
            </a:r>
            <a:r>
              <a:rPr lang="it-IT" sz="1700" i="1" dirty="0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Odysia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fr. 1 </a:t>
            </a:r>
            <a:r>
              <a:rPr lang="it-IT" sz="1700" dirty="0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Blänsdorf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(IV ed.); </a:t>
            </a:r>
            <a:endParaRPr lang="it-IT" sz="17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ENNIO,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Medea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208-215 Jocelyn,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Annali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I, fr. i-iv, xi; VII, </a:t>
            </a:r>
            <a:r>
              <a:rPr lang="it-IT" sz="1700" dirty="0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frr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i-ii </a:t>
            </a:r>
            <a:r>
              <a:rPr lang="it-IT" sz="1700" dirty="0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Skutsch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; CATULLO,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Carmi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1, 22, 64,1-30; </a:t>
            </a:r>
            <a:endParaRPr lang="it-IT" sz="17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VIRGILIO,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Eneide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II 1-66, 195-267, 268-369, 469-558, 588-633, 745-765; </a:t>
            </a:r>
            <a:endParaRPr lang="it-IT" sz="17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ORAZIO,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Epodi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13,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Odi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I 1, 9, 11, III 30; </a:t>
            </a:r>
            <a:endParaRPr lang="it-IT" sz="17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OVIDIO,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Metamorfosi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I 1-4, XV 861-879; </a:t>
            </a:r>
            <a:endParaRPr lang="it-IT" sz="17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70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CATONE,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Al figlio Marco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fr. 1 Jordan; SALLUSTIO,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Guerra di Catilina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5 e 10-13; CICERONE,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Lettere ad Attico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VII, 1, 1-3; LIVIO,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Ab urbe condita libri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I 29; QUINTILIANO,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La formazione dell’oratore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VIII 61-69; SVETONIO,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 grammatici e I retori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1; AULO GELLIO,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Notti attiche 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XVIII 9. </a:t>
            </a:r>
            <a:endParaRPr lang="it-IT" sz="17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70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Sono da leggere in traduzione italiana, contestualizzare e commentare i seguenti testi: TERENZIO,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Andria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1-27,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L’eunuco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1-45; VIRGILIO,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Eneide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II (le parti del libro non lette in latino); LUCANO,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Farsaglia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VIII, 698-710; QUINTILIANO, </a:t>
            </a:r>
            <a:r>
              <a:rPr lang="it-IT" sz="1700" i="1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La formazione dell’oratore</a:t>
            </a:r>
            <a:r>
              <a:rPr lang="it-IT" sz="1700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X 2,1-27 (lettura facoltativa).</a:t>
            </a:r>
          </a:p>
          <a:p>
            <a:r>
              <a:rPr lang="it-IT" b="1" dirty="0">
                <a:latin typeface="Palatino Linotype"/>
              </a:rPr>
              <a:t>Programma per studenti non frequentanti</a:t>
            </a:r>
            <a:br>
              <a:rPr lang="it-IT" sz="1600" b="1" dirty="0">
                <a:latin typeface="Palatino Linotype" panose="02040502050505030304" pitchFamily="18" charset="0"/>
              </a:rPr>
            </a:br>
            <a:r>
              <a:rPr lang="it-IT" sz="1600" dirty="0">
                <a:latin typeface="Palatino Linotype"/>
              </a:rPr>
              <a:t>Gli studenti non frequentanti sono invitati a contattare il docente all’indirizzo email </a:t>
            </a:r>
            <a:r>
              <a:rPr lang="it-IT" sz="1600" b="1" dirty="0">
                <a:latin typeface="Palatino Linotype"/>
              </a:rPr>
              <a:t>mfernandelli@units.it</a:t>
            </a:r>
            <a:r>
              <a:rPr lang="it-IT" sz="1600" dirty="0">
                <a:latin typeface="Palatino Linotype"/>
              </a:rPr>
              <a:t> per chiarimenti sul programma d’esame.</a:t>
            </a:r>
          </a:p>
          <a:p>
            <a:pPr algn="just">
              <a:spcAft>
                <a:spcPts val="0"/>
              </a:spcAft>
            </a:pPr>
            <a:endParaRPr lang="it-IT" sz="200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8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7569C3-C3DF-45C1-89B4-33755A2FC0F8}"/>
              </a:ext>
            </a:extLst>
          </p:cNvPr>
          <p:cNvSpPr txBox="1"/>
          <p:nvPr/>
        </p:nvSpPr>
        <p:spPr>
          <a:xfrm>
            <a:off x="2075936" y="2310714"/>
            <a:ext cx="4992129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400" dirty="0" err="1">
                <a:latin typeface="Palatino Linotype"/>
                <a:cs typeface="Segoe UI"/>
              </a:rPr>
              <a:t>Verg</a:t>
            </a:r>
            <a:r>
              <a:rPr lang="it-IT" sz="2400" dirty="0">
                <a:latin typeface="Palatino Linotype"/>
                <a:cs typeface="Segoe UI"/>
              </a:rPr>
              <a:t>. </a:t>
            </a:r>
            <a:r>
              <a:rPr lang="it-IT" sz="2400" i="1" dirty="0" err="1">
                <a:latin typeface="Palatino Linotype"/>
                <a:cs typeface="Segoe UI"/>
              </a:rPr>
              <a:t>Aen</a:t>
            </a:r>
            <a:r>
              <a:rPr lang="it-IT" sz="2400" dirty="0">
                <a:latin typeface="Palatino Linotype"/>
                <a:cs typeface="Segoe UI"/>
              </a:rPr>
              <a:t>. II 1</a:t>
            </a:r>
            <a:endParaRPr lang="it-IT" sz="2400" dirty="0"/>
          </a:p>
          <a:p>
            <a:pPr algn="just"/>
            <a:r>
              <a:rPr lang="it-IT" dirty="0">
                <a:latin typeface="Palatino Linotype"/>
                <a:cs typeface="Segoe UI"/>
              </a:rPr>
              <a:t>​</a:t>
            </a:r>
            <a:endParaRPr lang="it-IT" dirty="0"/>
          </a:p>
          <a:p>
            <a:pPr algn="just"/>
            <a:r>
              <a:rPr lang="it-IT" sz="2000" dirty="0" err="1">
                <a:latin typeface="Palatino Linotype"/>
                <a:cs typeface="Segoe UI"/>
              </a:rPr>
              <a:t>Conticuere</a:t>
            </a:r>
            <a:r>
              <a:rPr lang="it-IT" sz="2000" dirty="0">
                <a:latin typeface="Palatino Linotype"/>
                <a:cs typeface="Segoe UI"/>
              </a:rPr>
              <a:t> omnes </a:t>
            </a:r>
            <a:r>
              <a:rPr lang="it-IT" sz="2000" dirty="0" err="1">
                <a:latin typeface="Palatino Linotype"/>
                <a:cs typeface="Segoe UI"/>
              </a:rPr>
              <a:t>intentique</a:t>
            </a:r>
            <a:r>
              <a:rPr lang="it-IT" sz="2000" dirty="0">
                <a:latin typeface="Palatino Linotype"/>
                <a:cs typeface="Segoe UI"/>
              </a:rPr>
              <a:t> ora </a:t>
            </a:r>
            <a:r>
              <a:rPr lang="it-IT" sz="2000" dirty="0" err="1">
                <a:latin typeface="Palatino Linotype"/>
                <a:cs typeface="Segoe UI"/>
              </a:rPr>
              <a:t>tenebant</a:t>
            </a:r>
            <a:r>
              <a:rPr lang="it-IT" sz="2000" dirty="0">
                <a:latin typeface="Palatino Linotype"/>
                <a:cs typeface="Segoe UI"/>
              </a:rPr>
              <a:t>.​</a:t>
            </a:r>
          </a:p>
        </p:txBody>
      </p:sp>
    </p:spTree>
    <p:extLst>
      <p:ext uri="{BB962C8B-B14F-4D97-AF65-F5344CB8AC3E}">
        <p14:creationId xmlns:p14="http://schemas.microsoft.com/office/powerpoint/2010/main" val="145369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26525" y="509452"/>
            <a:ext cx="271651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small">
                <a:latin typeface="Palatino Linotype" panose="02040502050505030304" pitchFamily="18" charset="0"/>
              </a:rPr>
              <a:t>Struttura dell’</a:t>
            </a:r>
            <a:r>
              <a:rPr lang="it-IT" b="1" i="1" cap="small">
                <a:latin typeface="Palatino Linotype" panose="02040502050505030304" pitchFamily="18" charset="0"/>
              </a:rPr>
              <a:t>Eneide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1</a:t>
            </a:r>
          </a:p>
          <a:p>
            <a:r>
              <a:rPr lang="it-IT">
                <a:latin typeface="Palatino Linotype" panose="02040502050505030304" pitchFamily="18" charset="0"/>
              </a:rPr>
              <a:t>2</a:t>
            </a:r>
          </a:p>
          <a:p>
            <a:r>
              <a:rPr lang="it-IT">
                <a:latin typeface="Palatino Linotype" panose="02040502050505030304" pitchFamily="18" charset="0"/>
              </a:rPr>
              <a:t>3</a:t>
            </a:r>
          </a:p>
          <a:p>
            <a:r>
              <a:rPr lang="it-IT">
                <a:latin typeface="Palatino Linotype" panose="02040502050505030304" pitchFamily="18" charset="0"/>
              </a:rPr>
              <a:t>4</a:t>
            </a:r>
          </a:p>
          <a:p>
            <a:r>
              <a:rPr lang="it-IT">
                <a:latin typeface="Palatino Linotype" panose="02040502050505030304" pitchFamily="18" charset="0"/>
              </a:rPr>
              <a:t>5</a:t>
            </a:r>
          </a:p>
          <a:p>
            <a:r>
              <a:rPr lang="it-IT">
                <a:latin typeface="Palatino Linotype" panose="02040502050505030304" pitchFamily="18" charset="0"/>
              </a:rPr>
              <a:t>6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7</a:t>
            </a:r>
          </a:p>
          <a:p>
            <a:r>
              <a:rPr lang="it-IT">
                <a:latin typeface="Palatino Linotype" panose="02040502050505030304" pitchFamily="18" charset="0"/>
              </a:rPr>
              <a:t>8</a:t>
            </a:r>
          </a:p>
          <a:p>
            <a:r>
              <a:rPr lang="it-IT">
                <a:latin typeface="Palatino Linotype" panose="02040502050505030304" pitchFamily="18" charset="0"/>
              </a:rPr>
              <a:t>9</a:t>
            </a:r>
          </a:p>
          <a:p>
            <a:r>
              <a:rPr lang="it-IT">
                <a:latin typeface="Palatino Linotype" panose="02040502050505030304" pitchFamily="18" charset="0"/>
              </a:rPr>
              <a:t>10</a:t>
            </a:r>
          </a:p>
          <a:p>
            <a:r>
              <a:rPr lang="it-IT">
                <a:latin typeface="Palatino Linotype" panose="02040502050505030304" pitchFamily="18" charset="0"/>
              </a:rPr>
              <a:t>11</a:t>
            </a:r>
          </a:p>
          <a:p>
            <a:r>
              <a:rPr lang="it-IT">
                <a:latin typeface="Palatino Linotype" panose="02040502050505030304" pitchFamily="18" charset="0"/>
              </a:rPr>
              <a:t>12</a:t>
            </a:r>
          </a:p>
          <a:p>
            <a:endParaRPr lang="it-IT"/>
          </a:p>
          <a:p>
            <a:endParaRPr lang="it-IT"/>
          </a:p>
        </p:txBody>
      </p:sp>
      <p:sp>
        <p:nvSpPr>
          <p:cNvPr id="9" name="Parentesi quadra chiusa 8"/>
          <p:cNvSpPr/>
          <p:nvPr/>
        </p:nvSpPr>
        <p:spPr>
          <a:xfrm>
            <a:off x="3451205" y="1188720"/>
            <a:ext cx="599585" cy="1463040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quadra aperta 9"/>
          <p:cNvSpPr/>
          <p:nvPr/>
        </p:nvSpPr>
        <p:spPr>
          <a:xfrm>
            <a:off x="3109938" y="1216682"/>
            <a:ext cx="128669" cy="90133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quadra chiusa 10"/>
          <p:cNvSpPr/>
          <p:nvPr/>
        </p:nvSpPr>
        <p:spPr>
          <a:xfrm>
            <a:off x="3487782" y="3094774"/>
            <a:ext cx="563007" cy="1490290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559416" y="1584532"/>
            <a:ext cx="214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Palatino Linotype" panose="02040502050505030304" pitchFamily="18" charset="0"/>
              </a:rPr>
              <a:t>esade «odissiaca»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559416" y="3657604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Palatino Linotype" panose="02040502050505030304" pitchFamily="18" charset="0"/>
              </a:rPr>
              <a:t>esade «iliadica»</a:t>
            </a:r>
          </a:p>
        </p:txBody>
      </p:sp>
      <p:sp>
        <p:nvSpPr>
          <p:cNvPr id="15" name="Parentesi quadra aperta 14"/>
          <p:cNvSpPr/>
          <p:nvPr/>
        </p:nvSpPr>
        <p:spPr>
          <a:xfrm>
            <a:off x="3145862" y="2340088"/>
            <a:ext cx="128669" cy="114004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arentesi quadra aperta 15"/>
          <p:cNvSpPr/>
          <p:nvPr/>
        </p:nvSpPr>
        <p:spPr>
          <a:xfrm>
            <a:off x="3109938" y="3657602"/>
            <a:ext cx="164593" cy="92746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Parentesi quadra aperta 20"/>
          <p:cNvSpPr/>
          <p:nvPr/>
        </p:nvSpPr>
        <p:spPr>
          <a:xfrm>
            <a:off x="3226525" y="1467580"/>
            <a:ext cx="121158" cy="399540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2 22"/>
          <p:cNvCxnSpPr>
            <a:stCxn id="21" idx="1"/>
          </p:cNvCxnSpPr>
          <p:nvPr/>
        </p:nvCxnSpPr>
        <p:spPr>
          <a:xfrm flipH="1">
            <a:off x="2638697" y="1667350"/>
            <a:ext cx="58782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46498" y="1482683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Palatino Linotype" panose="02040502050505030304" pitchFamily="18" charset="0"/>
              </a:rPr>
              <a:t>«apologo» di Enea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798857" y="2725442"/>
            <a:ext cx="85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Palatino Linotype" panose="02040502050505030304" pitchFamily="18" charset="0"/>
              </a:rPr>
              <a:t>tetradi</a:t>
            </a:r>
          </a:p>
        </p:txBody>
      </p:sp>
      <p:cxnSp>
        <p:nvCxnSpPr>
          <p:cNvPr id="29" name="Connettore 2 28"/>
          <p:cNvCxnSpPr>
            <a:stCxn id="27" idx="3"/>
          </p:cNvCxnSpPr>
          <p:nvPr/>
        </p:nvCxnSpPr>
        <p:spPr>
          <a:xfrm>
            <a:off x="1655778" y="2910108"/>
            <a:ext cx="1276833" cy="114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27" idx="3"/>
          </p:cNvCxnSpPr>
          <p:nvPr/>
        </p:nvCxnSpPr>
        <p:spPr>
          <a:xfrm>
            <a:off x="1655778" y="2910108"/>
            <a:ext cx="1273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V="1">
            <a:off x="1658802" y="1944348"/>
            <a:ext cx="1313410" cy="956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266116" y="5461806"/>
            <a:ext cx="2266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it-IT" sz="1400">
                <a:latin typeface="Palatino Linotype" panose="02040502050505030304" pitchFamily="18" charset="0"/>
              </a:rPr>
              <a:t>Arrivo a Cartagine</a:t>
            </a:r>
          </a:p>
          <a:p>
            <a:pPr marL="400050" indent="-400050">
              <a:buAutoNum type="romanUcPeriod"/>
            </a:pPr>
            <a:r>
              <a:rPr lang="it-IT" sz="1400" i="1">
                <a:latin typeface="Palatino Linotype" panose="02040502050505030304" pitchFamily="18" charset="0"/>
              </a:rPr>
              <a:t>Ilioupersis</a:t>
            </a:r>
          </a:p>
          <a:p>
            <a:pPr marL="400050" indent="-400050">
              <a:buAutoNum type="romanUcPeriod"/>
            </a:pPr>
            <a:r>
              <a:rPr lang="it-IT" sz="1400" i="1">
                <a:latin typeface="Palatino Linotype" panose="02040502050505030304" pitchFamily="18" charset="0"/>
              </a:rPr>
              <a:t>errores</a:t>
            </a:r>
          </a:p>
          <a:p>
            <a:pPr marL="400050" indent="-400050">
              <a:buAutoNum type="romanUcPeriod"/>
            </a:pPr>
            <a:r>
              <a:rPr lang="it-IT" sz="1400">
                <a:latin typeface="Palatino Linotype" panose="02040502050505030304" pitchFamily="18" charset="0"/>
              </a:rPr>
              <a:t>«tragedia» di Didone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2630531" y="5424702"/>
            <a:ext cx="3141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Palatino Linotype" panose="02040502050505030304" pitchFamily="18" charset="0"/>
              </a:rPr>
              <a:t>V. Sicilia: giochi funebri per Anchise</a:t>
            </a:r>
          </a:p>
          <a:p>
            <a:r>
              <a:rPr lang="it-IT" sz="1400">
                <a:latin typeface="Palatino Linotype" panose="02040502050505030304" pitchFamily="18" charset="0"/>
              </a:rPr>
              <a:t>VI. Cuma: discesa agli Inferi</a:t>
            </a:r>
          </a:p>
          <a:p>
            <a:r>
              <a:rPr lang="it-IT" sz="1400">
                <a:latin typeface="Palatino Linotype" panose="02040502050505030304" pitchFamily="18" charset="0"/>
              </a:rPr>
              <a:t>VII. Tevere: ambasceria a Lavinio</a:t>
            </a:r>
          </a:p>
          <a:p>
            <a:r>
              <a:rPr lang="it-IT" sz="1400">
                <a:latin typeface="Palatino Linotype" panose="02040502050505030304" pitchFamily="18" charset="0"/>
              </a:rPr>
              <a:t>VIII. Palatino: incontro con Evandro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5846217" y="5431739"/>
            <a:ext cx="289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Palatino Linotype" panose="02040502050505030304" pitchFamily="18" charset="0"/>
              </a:rPr>
              <a:t>IX. Eurialo e Niso; Turno</a:t>
            </a:r>
          </a:p>
          <a:p>
            <a:r>
              <a:rPr lang="it-IT" sz="1400">
                <a:latin typeface="Palatino Linotype" panose="02040502050505030304" pitchFamily="18" charset="0"/>
              </a:rPr>
              <a:t>X. morte di Pallante</a:t>
            </a:r>
          </a:p>
          <a:p>
            <a:r>
              <a:rPr lang="it-IT" sz="1400">
                <a:latin typeface="Palatino Linotype" panose="02040502050505030304" pitchFamily="18" charset="0"/>
              </a:rPr>
              <a:t>XI. Camilla</a:t>
            </a:r>
          </a:p>
          <a:p>
            <a:r>
              <a:rPr lang="it-IT" sz="1400">
                <a:latin typeface="Palatino Linotype" panose="02040502050505030304" pitchFamily="18" charset="0"/>
              </a:rPr>
              <a:t>XII. duello finale, morte di Turno </a:t>
            </a:r>
          </a:p>
        </p:txBody>
      </p:sp>
    </p:spTree>
    <p:extLst>
      <p:ext uri="{BB962C8B-B14F-4D97-AF65-F5344CB8AC3E}">
        <p14:creationId xmlns:p14="http://schemas.microsoft.com/office/powerpoint/2010/main" val="255817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45473" y="3718566"/>
            <a:ext cx="67534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Apoll. Rhod. 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Argon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I 513-515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 </a:t>
            </a: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τοὶ δ᾽ ἄμοτον λήξαντος ἔτι προύχοντο κάρηνα</a:t>
            </a: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πάντες ὁμῶς ὀρθοῖσιν ἐπ᾽ οὔασιν ἠρεμέοντες</a:t>
            </a:r>
          </a:p>
          <a:p>
            <a:pPr algn="just">
              <a:spcAft>
                <a:spcPts val="0"/>
              </a:spcAft>
            </a:pPr>
            <a:r>
              <a:rPr lang="el-GR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κηληθμῷ</a:t>
            </a: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·  τοῖόν σφιν ἐνέλλιπε θέλκτρον ἀοιδῆς. </a:t>
            </a: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[Ma, quand’ebbe finito, non cessavano di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allungare il collo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tutti insieme,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in silenzio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 tendendo le orecchie a quell’incanto: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tale malia il cantore aveva lasciato  dentro di loro].</a:t>
            </a:r>
          </a:p>
          <a:p>
            <a:pPr algn="just">
              <a:spcAft>
                <a:spcPts val="0"/>
              </a:spcAft>
            </a:pPr>
            <a:endParaRPr lang="it-IT" b="1" u="sng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hlinkClick r:id="rId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45474" y="810179"/>
            <a:ext cx="4572000" cy="6463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Verg</a:t>
            </a:r>
            <a:r>
              <a:rPr lang="it-IT" cap="small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 </a:t>
            </a:r>
            <a:r>
              <a:rPr lang="it-IT" i="1" cap="small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Aen</a:t>
            </a:r>
            <a:r>
              <a:rPr lang="it-IT" cap="small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 II 1</a:t>
            </a:r>
            <a:endParaRPr lang="it-IT" sz="2000" cap="small" dirty="0">
              <a:latin typeface="Palatino Linotype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Conticuere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omnes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intentique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ora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tenebant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</a:t>
            </a:r>
            <a:endParaRPr lang="it-IT" sz="2000" dirty="0">
              <a:latin typeface="Palatino Linotype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45473" y="1361249"/>
            <a:ext cx="501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Conticuere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omnes </a:t>
            </a:r>
            <a:r>
              <a:rPr lang="it-IT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intent</a:t>
            </a:r>
            <a:r>
              <a:rPr lang="it-IT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que ora </a:t>
            </a: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tenebant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45473" y="1628342"/>
            <a:ext cx="7171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[Ammutirono tutti, e fissi in lui | teneano i volti (trad. G.Leopardi)]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45473" y="2138728"/>
            <a:ext cx="738051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Hom.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Od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XIII 1-2</a:t>
            </a:r>
            <a:endParaRPr lang="it-IT" sz="2400" cap="small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ὣς ἔφαθ᾽, οἱ δ᾽ ἄρα πάντες ἀκὴν ἐγένοντο σιωπῇ,</a:t>
            </a:r>
          </a:p>
          <a:p>
            <a:pPr algn="just">
              <a:spcAft>
                <a:spcPts val="0"/>
              </a:spcAft>
            </a:pPr>
            <a:r>
              <a:rPr lang="el-GR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κηληθμῷ</a:t>
            </a: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 δ᾽ ἔσχοντο κατὰ μέγαρα σκιόεντα.</a:t>
            </a: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[Disse così e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immobili 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erano tutti,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in silenzio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: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erano presi d’incanto nella sala ombrosa (trad. G.A.Privitera)].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9282" y="510988"/>
            <a:ext cx="8606118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cap="small" dirty="0">
                <a:solidFill>
                  <a:srgbClr val="0070C0"/>
                </a:solidFill>
                <a:latin typeface="Palatino Linotype"/>
              </a:rPr>
              <a:t>nota a </a:t>
            </a:r>
            <a:r>
              <a:rPr lang="it-IT" b="1" i="1" cap="small" dirty="0" err="1">
                <a:solidFill>
                  <a:srgbClr val="0070C0"/>
                </a:solidFill>
                <a:latin typeface="Palatino Linotype"/>
              </a:rPr>
              <a:t>Conticuere</a:t>
            </a:r>
            <a:endParaRPr lang="it-IT" b="1" i="1" cap="small">
              <a:solidFill>
                <a:srgbClr val="0070C0"/>
              </a:solidFill>
              <a:latin typeface="Palatino Linotype"/>
            </a:endParaRPr>
          </a:p>
          <a:p>
            <a:endParaRPr lang="it-IT" cap="small">
              <a:latin typeface="Palatino Linotype" panose="02040502050505030304" pitchFamily="18" charset="0"/>
            </a:endParaRPr>
          </a:p>
          <a:p>
            <a:r>
              <a:rPr lang="it-IT" b="1" dirty="0">
                <a:latin typeface="Palatino Linotype"/>
              </a:rPr>
              <a:t>incompiuto (</a:t>
            </a:r>
            <a:r>
              <a:rPr lang="it-IT" b="1" i="1" dirty="0" err="1">
                <a:latin typeface="Palatino Linotype"/>
              </a:rPr>
              <a:t>infectum</a:t>
            </a:r>
            <a:r>
              <a:rPr lang="it-IT" b="1" dirty="0">
                <a:latin typeface="Palatino Linotype"/>
              </a:rPr>
              <a:t>)/compiuto (</a:t>
            </a:r>
            <a:r>
              <a:rPr lang="it-IT" b="1" i="1" dirty="0" err="1">
                <a:latin typeface="Palatino Linotype"/>
              </a:rPr>
              <a:t>perfectum</a:t>
            </a:r>
            <a:r>
              <a:rPr lang="it-IT" b="1" dirty="0">
                <a:latin typeface="Palatino Linotype"/>
              </a:rPr>
              <a:t>)</a:t>
            </a:r>
          </a:p>
          <a:p>
            <a:r>
              <a:rPr lang="it-IT" dirty="0">
                <a:latin typeface="Palatino Linotype"/>
              </a:rPr>
              <a:t>clamo/</a:t>
            </a:r>
            <a:r>
              <a:rPr lang="it-IT" dirty="0" err="1">
                <a:latin typeface="Palatino Linotype"/>
              </a:rPr>
              <a:t>clamabam</a:t>
            </a:r>
            <a:r>
              <a:rPr lang="it-IT" dirty="0">
                <a:latin typeface="Palatino Linotype"/>
              </a:rPr>
              <a:t> </a:t>
            </a:r>
            <a:r>
              <a:rPr lang="it-IT" i="1" dirty="0">
                <a:latin typeface="Palatino Linotype"/>
              </a:rPr>
              <a:t>vs</a:t>
            </a:r>
            <a:r>
              <a:rPr lang="it-IT" dirty="0">
                <a:latin typeface="Palatino Linotype"/>
              </a:rPr>
              <a:t> </a:t>
            </a:r>
            <a:r>
              <a:rPr lang="it-IT" dirty="0" err="1">
                <a:latin typeface="Palatino Linotype"/>
              </a:rPr>
              <a:t>clamau</a:t>
            </a:r>
            <a:r>
              <a:rPr lang="it-IT" dirty="0">
                <a:latin typeface="Palatino Linotype"/>
              </a:rPr>
              <a:t>-i</a:t>
            </a:r>
            <a:endParaRPr lang="it-IT" dirty="0">
              <a:latin typeface="Palatino Linotype" panose="02040502050505030304" pitchFamily="18" charset="0"/>
            </a:endParaRP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b="1" dirty="0">
                <a:latin typeface="Palatino Linotype"/>
              </a:rPr>
              <a:t>durativo/momentaneo</a:t>
            </a:r>
          </a:p>
          <a:p>
            <a:r>
              <a:rPr lang="it-IT" dirty="0">
                <a:latin typeface="Palatino Linotype"/>
              </a:rPr>
              <a:t>clamo («grido») </a:t>
            </a:r>
            <a:r>
              <a:rPr lang="it-IT" i="1" dirty="0">
                <a:latin typeface="Palatino Linotype"/>
              </a:rPr>
              <a:t>vs</a:t>
            </a:r>
            <a:r>
              <a:rPr lang="it-IT" dirty="0">
                <a:latin typeface="Palatino Linotype"/>
              </a:rPr>
              <a:t> ex-clamo o con-clamo («getto un grido»)</a:t>
            </a:r>
          </a:p>
          <a:p>
            <a:r>
              <a:rPr lang="it-IT" dirty="0">
                <a:latin typeface="Palatino Linotype"/>
              </a:rPr>
              <a:t>cado («cado», «sto cadendo») </a:t>
            </a:r>
            <a:r>
              <a:rPr lang="it-IT" i="1" dirty="0">
                <a:latin typeface="Palatino Linotype"/>
              </a:rPr>
              <a:t>vs</a:t>
            </a:r>
            <a:r>
              <a:rPr lang="it-IT" dirty="0">
                <a:latin typeface="Palatino Linotype"/>
              </a:rPr>
              <a:t> </a:t>
            </a:r>
            <a:r>
              <a:rPr lang="it-IT" dirty="0" err="1">
                <a:latin typeface="Palatino Linotype"/>
              </a:rPr>
              <a:t>concido</a:t>
            </a:r>
            <a:r>
              <a:rPr lang="it-IT" dirty="0">
                <a:latin typeface="Palatino Linotype"/>
              </a:rPr>
              <a:t> («stramazzo»)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b="1" dirty="0">
                <a:latin typeface="Palatino Linotype"/>
              </a:rPr>
              <a:t>verbi incoativi </a:t>
            </a:r>
            <a:endParaRPr lang="it-IT" b="1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/>
              </a:rPr>
              <a:t>indicano un graduale mutamento di stato</a:t>
            </a:r>
          </a:p>
          <a:p>
            <a:r>
              <a:rPr lang="it-IT" dirty="0">
                <a:latin typeface="Palatino Linotype"/>
              </a:rPr>
              <a:t>(rubeo «sono rosso») </a:t>
            </a:r>
            <a:r>
              <a:rPr lang="it-IT" dirty="0">
                <a:latin typeface="Palatino Linotype"/>
                <a:cs typeface="Calibri"/>
              </a:rPr>
              <a:t>→ rube-</a:t>
            </a:r>
            <a:r>
              <a:rPr lang="it-IT" dirty="0">
                <a:solidFill>
                  <a:srgbClr val="C00000"/>
                </a:solidFill>
                <a:latin typeface="Palatino Linotype"/>
                <a:cs typeface="Calibri"/>
              </a:rPr>
              <a:t>sc</a:t>
            </a:r>
            <a:r>
              <a:rPr lang="it-IT" dirty="0">
                <a:latin typeface="Palatino Linotype"/>
                <a:cs typeface="Calibri"/>
              </a:rPr>
              <a:t>-o («incomincio a essere rosso», «divento rosso»)</a:t>
            </a:r>
          </a:p>
          <a:p>
            <a:r>
              <a:rPr lang="it-IT" dirty="0">
                <a:latin typeface="Palatino Linotype"/>
              </a:rPr>
              <a:t>menta </a:t>
            </a:r>
            <a:r>
              <a:rPr lang="it-IT" dirty="0" err="1">
                <a:latin typeface="Palatino Linotype"/>
              </a:rPr>
              <a:t>aestate</a:t>
            </a:r>
            <a:r>
              <a:rPr lang="it-IT" dirty="0">
                <a:latin typeface="Palatino Linotype"/>
              </a:rPr>
              <a:t> </a:t>
            </a:r>
            <a:r>
              <a:rPr lang="it-IT" dirty="0" err="1">
                <a:latin typeface="Palatino Linotype"/>
              </a:rPr>
              <a:t>uiret</a:t>
            </a:r>
            <a:r>
              <a:rPr lang="it-IT" dirty="0">
                <a:latin typeface="Palatino Linotype"/>
              </a:rPr>
              <a:t> («è verde»), </a:t>
            </a:r>
            <a:r>
              <a:rPr lang="it-IT" dirty="0" err="1">
                <a:latin typeface="Palatino Linotype"/>
              </a:rPr>
              <a:t>hieme</a:t>
            </a:r>
            <a:r>
              <a:rPr lang="it-IT" dirty="0">
                <a:latin typeface="Palatino Linotype"/>
              </a:rPr>
              <a:t> </a:t>
            </a:r>
            <a:r>
              <a:rPr lang="it-IT" dirty="0" err="1">
                <a:latin typeface="Palatino Linotype"/>
              </a:rPr>
              <a:t>flauescit</a:t>
            </a:r>
            <a:r>
              <a:rPr lang="it-IT" dirty="0">
                <a:latin typeface="Palatino Linotype"/>
              </a:rPr>
              <a:t> («diventa gialla»)  </a:t>
            </a:r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 err="1">
                <a:latin typeface="Palatino Linotype"/>
              </a:rPr>
              <a:t>taceo</a:t>
            </a:r>
            <a:r>
              <a:rPr lang="it-IT" dirty="0">
                <a:latin typeface="Palatino Linotype"/>
              </a:rPr>
              <a:t> </a:t>
            </a:r>
            <a:r>
              <a:rPr lang="it-IT" i="1" dirty="0">
                <a:latin typeface="Palatino Linotype"/>
              </a:rPr>
              <a:t>vs</a:t>
            </a:r>
            <a:r>
              <a:rPr lang="it-IT" dirty="0">
                <a:latin typeface="Palatino Linotype"/>
              </a:rPr>
              <a:t> con-</a:t>
            </a:r>
            <a:r>
              <a:rPr lang="it-IT" dirty="0" err="1">
                <a:latin typeface="Palatino Linotype"/>
              </a:rPr>
              <a:t>ticesco</a:t>
            </a:r>
            <a:r>
              <a:rPr lang="it-IT" dirty="0">
                <a:latin typeface="Palatino Linotype"/>
              </a:rPr>
              <a:t> (non è attestato *</a:t>
            </a:r>
            <a:r>
              <a:rPr lang="it-IT" dirty="0" err="1">
                <a:latin typeface="Palatino Linotype"/>
              </a:rPr>
              <a:t>conticeo</a:t>
            </a:r>
            <a:r>
              <a:rPr lang="it-IT" dirty="0">
                <a:latin typeface="Palatino Linotype"/>
              </a:rPr>
              <a:t>)</a:t>
            </a:r>
          </a:p>
          <a:p>
            <a:r>
              <a:rPr lang="it-IT" dirty="0">
                <a:latin typeface="Palatino Linotype"/>
              </a:rPr>
              <a:t>[incoativi in cui il valore ingressivo prevale sul valore progressivo]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i="1" dirty="0" err="1">
                <a:latin typeface="Palatino Linotype"/>
              </a:rPr>
              <a:t>conticesco</a:t>
            </a:r>
            <a:r>
              <a:rPr lang="it-IT" i="1" dirty="0">
                <a:latin typeface="Palatino Linotype"/>
              </a:rPr>
              <a:t>, </a:t>
            </a:r>
            <a:r>
              <a:rPr lang="it-IT" i="1" dirty="0" err="1">
                <a:latin typeface="Palatino Linotype"/>
              </a:rPr>
              <a:t>is</a:t>
            </a:r>
            <a:r>
              <a:rPr lang="it-IT" i="1" dirty="0">
                <a:latin typeface="Palatino Linotype"/>
              </a:rPr>
              <a:t>, </a:t>
            </a:r>
            <a:r>
              <a:rPr lang="it-IT" i="1" dirty="0" err="1">
                <a:latin typeface="Palatino Linotype"/>
              </a:rPr>
              <a:t>conticui</a:t>
            </a:r>
            <a:r>
              <a:rPr lang="it-IT" i="1" dirty="0">
                <a:latin typeface="Palatino Linotype"/>
              </a:rPr>
              <a:t>, </a:t>
            </a:r>
            <a:r>
              <a:rPr lang="it-IT" i="1" dirty="0" err="1">
                <a:latin typeface="Palatino Linotype"/>
              </a:rPr>
              <a:t>conticescere</a:t>
            </a:r>
            <a:endParaRPr lang="it-IT" i="1">
              <a:latin typeface="Palatino Linotype"/>
            </a:endParaRPr>
          </a:p>
          <a:p>
            <a:r>
              <a:rPr lang="it-IT" i="1" dirty="0" err="1">
                <a:latin typeface="Palatino Linotype"/>
              </a:rPr>
              <a:t>conticuere</a:t>
            </a:r>
            <a:r>
              <a:rPr lang="it-IT" i="1" dirty="0">
                <a:latin typeface="Palatino Linotype"/>
              </a:rPr>
              <a:t> = </a:t>
            </a:r>
            <a:r>
              <a:rPr lang="it-IT" i="1" dirty="0" err="1">
                <a:latin typeface="Palatino Linotype"/>
              </a:rPr>
              <a:t>conticuerunt</a:t>
            </a:r>
            <a:endParaRPr lang="it-IT" i="1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88037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1671" y="1206777"/>
            <a:ext cx="813547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cap="small" dirty="0">
                <a:solidFill>
                  <a:srgbClr val="0070C0"/>
                </a:solidFill>
                <a:latin typeface="Palatino Linotype"/>
              </a:rPr>
              <a:t>Enallage/ipallage</a:t>
            </a:r>
          </a:p>
          <a:p>
            <a:endParaRPr lang="it-IT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/>
              </a:rPr>
              <a:t>Figure di parola; fenomeni grammaticali e stilistici di scambio tra categorie (parte del discorso, genere, numero, caso, modo, tempo, persona)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/>
              </a:rPr>
              <a:t>corre veloce</a:t>
            </a:r>
          </a:p>
          <a:p>
            <a:r>
              <a:rPr lang="it-IT" dirty="0">
                <a:latin typeface="Palatino Linotype"/>
              </a:rPr>
              <a:t>«e </a:t>
            </a:r>
            <a:r>
              <a:rPr lang="it-IT" dirty="0" err="1">
                <a:latin typeface="Palatino Linotype"/>
              </a:rPr>
              <a:t>cominciommi</a:t>
            </a:r>
            <a:r>
              <a:rPr lang="it-IT" dirty="0">
                <a:latin typeface="Palatino Linotype"/>
              </a:rPr>
              <a:t> a dir soave e piana» (Dante, </a:t>
            </a:r>
            <a:r>
              <a:rPr lang="it-IT" i="1" dirty="0">
                <a:latin typeface="Palatino Linotype"/>
              </a:rPr>
              <a:t>Inf</a:t>
            </a:r>
            <a:r>
              <a:rPr lang="it-IT" dirty="0">
                <a:latin typeface="Palatino Linotype"/>
              </a:rPr>
              <a:t>. II 56)</a:t>
            </a:r>
          </a:p>
          <a:p>
            <a:r>
              <a:rPr lang="it-IT" dirty="0">
                <a:latin typeface="Palatino Linotype"/>
              </a:rPr>
              <a:t>Virgilio nasce nel 70 a.C. </a:t>
            </a:r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/>
              </a:rPr>
              <a:t>la maggior parte credono</a:t>
            </a:r>
          </a:p>
          <a:p>
            <a:r>
              <a:rPr lang="it-IT" dirty="0">
                <a:latin typeface="Palatino Linotype"/>
              </a:rPr>
              <a:t>Voi siete partiti ieri e noi pure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i="1" dirty="0" err="1">
                <a:latin typeface="Palatino Linotype"/>
              </a:rPr>
              <a:t>ibant</a:t>
            </a:r>
            <a:r>
              <a:rPr lang="it-IT" i="1" dirty="0">
                <a:latin typeface="Palatino Linotype"/>
              </a:rPr>
              <a:t> </a:t>
            </a:r>
            <a:r>
              <a:rPr lang="it-IT" i="1" dirty="0" err="1">
                <a:latin typeface="Palatino Linotype"/>
              </a:rPr>
              <a:t>obscuri</a:t>
            </a:r>
            <a:r>
              <a:rPr lang="it-IT" i="1" dirty="0">
                <a:latin typeface="Palatino Linotype"/>
              </a:rPr>
              <a:t> sola sub </a:t>
            </a:r>
            <a:r>
              <a:rPr lang="it-IT" i="1" dirty="0" err="1">
                <a:latin typeface="Palatino Linotype"/>
              </a:rPr>
              <a:t>nocte</a:t>
            </a:r>
            <a:r>
              <a:rPr lang="it-IT" i="1" dirty="0">
                <a:latin typeface="Palatino Linotype"/>
              </a:rPr>
              <a:t> </a:t>
            </a:r>
            <a:r>
              <a:rPr lang="it-IT" dirty="0">
                <a:latin typeface="Palatino Linotype"/>
              </a:rPr>
              <a:t>(</a:t>
            </a:r>
            <a:r>
              <a:rPr lang="it-IT" dirty="0" err="1">
                <a:latin typeface="Palatino Linotype"/>
              </a:rPr>
              <a:t>Verg</a:t>
            </a:r>
            <a:r>
              <a:rPr lang="it-IT" dirty="0">
                <a:latin typeface="Palatino Linotype"/>
              </a:rPr>
              <a:t>. </a:t>
            </a:r>
            <a:r>
              <a:rPr lang="it-IT" i="1" dirty="0" err="1">
                <a:latin typeface="Palatino Linotype"/>
              </a:rPr>
              <a:t>Aen</a:t>
            </a:r>
            <a:r>
              <a:rPr lang="it-IT" dirty="0">
                <a:latin typeface="Palatino Linotype"/>
              </a:rPr>
              <a:t>. VI 381)</a:t>
            </a:r>
          </a:p>
          <a:p>
            <a:r>
              <a:rPr lang="it-IT" dirty="0">
                <a:latin typeface="Palatino Linotype"/>
              </a:rPr>
              <a:t>«il divino del pian silenzio verde» (G. Carducci, </a:t>
            </a:r>
            <a:r>
              <a:rPr lang="it-IT" i="1" dirty="0">
                <a:latin typeface="Palatino Linotype"/>
              </a:rPr>
              <a:t>Il bove</a:t>
            </a:r>
            <a:r>
              <a:rPr lang="it-IT" dirty="0">
                <a:latin typeface="Palatino Linotype"/>
              </a:rPr>
              <a:t>, v. 14)</a:t>
            </a:r>
          </a:p>
          <a:p>
            <a:r>
              <a:rPr lang="it-IT" dirty="0">
                <a:latin typeface="Palatino Linotype"/>
              </a:rPr>
              <a:t>[il determinante cromatico si riferisce</a:t>
            </a:r>
          </a:p>
          <a:p>
            <a:r>
              <a:rPr lang="it-IT" dirty="0">
                <a:latin typeface="Palatino Linotype"/>
              </a:rPr>
              <a:t>sintatticamente a…</a:t>
            </a:r>
          </a:p>
          <a:p>
            <a:r>
              <a:rPr lang="it-IT" dirty="0">
                <a:latin typeface="Palatino Linotype"/>
              </a:rPr>
              <a:t>idealmente (semanticamente) a… ]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12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45473" y="4182887"/>
            <a:ext cx="6753498" cy="22159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Apoll. Rhod. 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Argon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I 513-515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 </a:t>
            </a: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τοὶ δ᾽ ἄμοτον λήξαντος ἔτι προύχοντο κάρηνα</a:t>
            </a: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πάντες ὁμῶς ὀρθοῖσιν ἐπ᾽ οὔασιν ἠρεμέοντες</a:t>
            </a:r>
          </a:p>
          <a:p>
            <a:pPr algn="just">
              <a:spcAft>
                <a:spcPts val="0"/>
              </a:spcAft>
            </a:pPr>
            <a:r>
              <a:rPr lang="el-GR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κηληθμῷ</a:t>
            </a: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·  τοῖόν σφιν ἐνέλλιπε θέλκτρον ἀοιδῆς. </a:t>
            </a: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[Ma, quand’ebbe finito, non cessavano di allungare il collo,</a:t>
            </a: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tutti insieme, in silenzio, tendendo le orecchie a quell’incanto: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tale malia il cantore aveva lasciato dentro di loro].</a:t>
            </a:r>
          </a:p>
          <a:p>
            <a:pPr algn="just">
              <a:spcAft>
                <a:spcPts val="0"/>
              </a:spcAft>
            </a:pPr>
            <a:endParaRPr lang="it-IT" b="1" u="sng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hlinkClick r:id="rId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45473" y="4036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Verg. 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Aen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II 1</a:t>
            </a:r>
            <a:endParaRPr lang="it-IT" sz="2000" cap="small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Conticuere omnes intentique ora tenebant.</a:t>
            </a: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45473" y="1176977"/>
            <a:ext cx="501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Conticuere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omnes </a:t>
            </a:r>
            <a:r>
              <a:rPr lang="it-IT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intent</a:t>
            </a:r>
            <a:r>
              <a:rPr lang="it-IT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que ora </a:t>
            </a: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tenebant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45473" y="1488320"/>
            <a:ext cx="7171509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1) Tutti fecero silenzio e, protesi [=attenti], trattenevano la voce</a:t>
            </a: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2) Ammutirono tutti, e fissi in lui | </a:t>
            </a:r>
            <a:r>
              <a:rPr lang="it-IT" sz="1600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teneano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i volti</a:t>
            </a: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3) Tutti tacquero, e fissavano attenti i loro sguardi su di lui (S. Casali)</a:t>
            </a: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45473" y="2501585"/>
            <a:ext cx="7380515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Hom</a:t>
            </a:r>
            <a:r>
              <a:rPr lang="it-IT" cap="small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</a:t>
            </a:r>
            <a:r>
              <a:rPr lang="it-IT" i="1" cap="small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Od</a:t>
            </a:r>
            <a:r>
              <a:rPr lang="it-IT" cap="small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 XIII 1-2</a:t>
            </a:r>
            <a:endParaRPr lang="it-IT" sz="2400" cap="small" dirty="0">
              <a:latin typeface="Palatino Linotype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ὣς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 </a:t>
            </a: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ἔφαθ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᾽, </a:t>
            </a: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οἱ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 δ᾽ </a:t>
            </a: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ἄρα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 πάντες </a:t>
            </a: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ἀκὴν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 </a:t>
            </a: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ἐγένοντο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 </a:t>
            </a: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σιωπῇ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el-GR" b="1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κηληθμῷ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 δ᾽ </a:t>
            </a: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ἔσχοντο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 </a:t>
            </a: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κατὰ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 μέγαρα </a:t>
            </a:r>
            <a:r>
              <a:rPr lang="el-GR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σκιόεντα</a:t>
            </a:r>
            <a:r>
              <a:rPr lang="el-GR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</a:t>
            </a:r>
            <a:endParaRPr lang="it-IT" dirty="0">
              <a:solidFill>
                <a:srgbClr val="000000"/>
              </a:solidFill>
              <a:latin typeface="Palatino Linotype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[Disse così e immobili</a:t>
            </a:r>
            <a:r>
              <a:rPr lang="it-IT" sz="1600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erano tutti, in silenzio:</a:t>
            </a:r>
            <a:endParaRPr lang="it-IT" sz="1600" dirty="0">
              <a:latin typeface="Palatino Linotype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erano presi d’incanto nella sala ombrosa (trad. </a:t>
            </a:r>
            <a:r>
              <a:rPr lang="it-IT" sz="1600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G.A.Privitera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)].</a:t>
            </a:r>
            <a:endParaRPr lang="it-IT" sz="1600" dirty="0">
              <a:latin typeface="Palatino Linotype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9749" y="325220"/>
            <a:ext cx="8226925" cy="64633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>
                <a:solidFill>
                  <a:srgbClr val="0070C0"/>
                </a:solidFill>
                <a:latin typeface="Palatino Linotype"/>
                <a:ea typeface="Times New Roman" panose="02020603050405020304" pitchFamily="18" charset="0"/>
              </a:rPr>
              <a:t>Per disporsi all’analisi del testo di Virgilio, </a:t>
            </a:r>
            <a:r>
              <a:rPr lang="it-IT" b="1" i="1" dirty="0" err="1">
                <a:solidFill>
                  <a:srgbClr val="0070C0"/>
                </a:solidFill>
                <a:latin typeface="Palatino Linotype"/>
                <a:ea typeface="Times New Roman" panose="02020603050405020304" pitchFamily="18" charset="0"/>
              </a:rPr>
              <a:t>Aen</a:t>
            </a:r>
            <a:r>
              <a:rPr lang="it-IT" b="1" dirty="0">
                <a:solidFill>
                  <a:srgbClr val="0070C0"/>
                </a:solidFill>
                <a:latin typeface="Palatino Linotype"/>
                <a:ea typeface="Times New Roman" panose="02020603050405020304" pitchFamily="18" charset="0"/>
              </a:rPr>
              <a:t>. II 1 è necessario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conoscere il contesto storico dell'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Eneide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la vita e l'opera di Virgilio;</a:t>
            </a: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conoscere il contesto letterario dell’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Eneide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;</a:t>
            </a:r>
            <a:endParaRPr lang="it-IT" dirty="0">
              <a:latin typeface="Palatino Linotype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conoscere la struttura narrativa del poema;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sapere che l’esametro è il verso dell’epos;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conoscere la struttura dell’esametro </a:t>
            </a:r>
            <a:r>
              <a:rPr lang="it-IT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</a:rPr>
              <a:t>vd</a:t>
            </a:r>
            <a:r>
              <a:rPr lang="it-IT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</a:rPr>
              <a:t>. T-BP, cap. VII, 266-67)</a:t>
            </a:r>
            <a:r>
              <a:rPr lang="it-IT" dirty="0">
                <a:latin typeface="Palatino Linotype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conoscere la nozione di «aspetto verbale» </a:t>
            </a:r>
            <a:r>
              <a:rPr lang="it-IT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</a:rPr>
              <a:t>vd</a:t>
            </a:r>
            <a:r>
              <a:rPr lang="it-IT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</a:rPr>
              <a:t>. T-BP, </a:t>
            </a:r>
            <a:r>
              <a:rPr lang="it-IT" dirty="0" err="1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</a:rPr>
              <a:t>cap</a:t>
            </a:r>
            <a:r>
              <a:rPr lang="it-IT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</a:rPr>
              <a:t> VI, pp. 210-18)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comprendere il testo in termini linguistici (lessicali, morfologici e sintattici;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saper analizzare l’esametro.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  <a:latin typeface="Palatino Linotype"/>
                <a:ea typeface="Times New Roman" panose="02020603050405020304" pitchFamily="18" charset="0"/>
              </a:rPr>
              <a:t>Principali risultati attesi:</a:t>
            </a:r>
          </a:p>
          <a:p>
            <a:pPr marL="342900" indent="-342900" algn="just">
              <a:buAutoNum type="arabicParenR"/>
            </a:pPr>
            <a:endParaRPr lang="it-IT" dirty="0">
              <a:solidFill>
                <a:srgbClr val="000000"/>
              </a:solidFill>
              <a:latin typeface="Palatino Linotype"/>
              <a:ea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abituarsi a contestualizzare prima di analizzare;</a:t>
            </a:r>
            <a:endParaRPr lang="it-IT" dirty="0">
              <a:solidFill>
                <a:srgbClr val="000000"/>
              </a:solidFill>
              <a:latin typeface="Corbel" panose="020B0503020204020204"/>
              <a:ea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imparare un modo metodico di analizzare il testo;</a:t>
            </a:r>
            <a:endParaRPr lang="it-IT" dirty="0">
              <a:solidFill>
                <a:srgbClr val="000000"/>
              </a:solidFill>
              <a:latin typeface="Corbel" panose="020B0503020204020204"/>
              <a:ea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+mn-lt"/>
              </a:rPr>
              <a:t>capire il valore critico del riconoscere un problema; </a:t>
            </a: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+mn-lt"/>
              </a:rPr>
              <a:t>confermare, ampliare e raffinare la conoscenza delle tecniche di imitazione/emulazione praticate dai poeti latini, in particolare nel genere epico;</a:t>
            </a:r>
            <a:endParaRPr lang="en-US" dirty="0">
              <a:ea typeface="+mn-lt"/>
              <a:cs typeface="+mn-lt"/>
            </a:endParaRP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conoscere, per poi saper riconoscere, un procedimento peculiare della tecnica epica di Virgilio, detto dai commentatori moderni «tema e variazione».</a:t>
            </a:r>
            <a:endParaRPr lang="it-IT" dirty="0"/>
          </a:p>
          <a:p>
            <a:pPr marL="342900" indent="-342900" algn="just">
              <a:spcAft>
                <a:spcPts val="0"/>
              </a:spcAft>
              <a:buAutoNum type="arabicParenR"/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4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3771" y="302359"/>
            <a:ext cx="7210698" cy="60016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cap="small" dirty="0">
                <a:solidFill>
                  <a:srgbClr val="0070C0"/>
                </a:solidFill>
                <a:latin typeface="Palatino Linotype"/>
                <a:ea typeface="Times New Roman" panose="02020603050405020304" pitchFamily="18" charset="0"/>
              </a:rPr>
              <a:t>Questionario</a:t>
            </a:r>
          </a:p>
          <a:p>
            <a:pPr algn="just">
              <a:spcAft>
                <a:spcPts val="0"/>
              </a:spcAft>
            </a:pPr>
            <a:endParaRPr lang="it-IT" cap="small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1. Alla luce di quanto detto in precedenza, e dunque tenendo conto anche dei modelli greci selezionati e rielaborati da Virgilio, quale delle seguenti traduzioni vi convince di più e perché? </a:t>
            </a:r>
            <a:endParaRPr lang="it-IT" sz="2000" cap="small">
              <a:solidFill>
                <a:srgbClr val="000000"/>
              </a:solidFill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cap="small" dirty="0">
              <a:solidFill>
                <a:srgbClr val="000000"/>
              </a:solidFill>
              <a:latin typeface="Palatino Linotype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cap="small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Verg</a:t>
            </a:r>
            <a:r>
              <a:rPr lang="it-IT" cap="small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 </a:t>
            </a:r>
            <a:r>
              <a:rPr lang="it-IT" i="1" cap="small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Aen</a:t>
            </a:r>
            <a:r>
              <a:rPr lang="it-IT" cap="small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 II 1</a:t>
            </a:r>
            <a:endParaRPr lang="it-IT" sz="2000" cap="small"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Conticuere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omnes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intentique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ora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tenebant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it-IT" i="1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Conticuere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omnes </a:t>
            </a:r>
            <a:r>
              <a:rPr lang="it-IT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||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intent</a:t>
            </a:r>
            <a:r>
              <a:rPr lang="it-IT" b="1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i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que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ora </a:t>
            </a:r>
            <a:r>
              <a:rPr lang="it-IT" i="1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tenebant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</a:t>
            </a:r>
            <a:endParaRPr lang="it-IT" sz="2000"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a) Tutti fecero silenzio e, protesi [=attenti], trattenevano la voce.</a:t>
            </a: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b) Ammutirono tutti, e fissi in lui | </a:t>
            </a:r>
            <a:r>
              <a:rPr lang="it-IT" sz="1600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teneano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i volti.</a:t>
            </a: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c) </a:t>
            </a:r>
            <a:r>
              <a:rPr lang="it-IT" sz="1600" dirty="0">
                <a:latin typeface="Palatino Linotype"/>
                <a:ea typeface="+mn-lt"/>
                <a:cs typeface="+mn-lt"/>
              </a:rPr>
              <a:t>Tutti tacquero, e fissavano attenti i loro sguardi su di lui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 Perché, secondo voi, i commentatori di Virgilio ritengono appropriato riferirsi con la formula «tema e variazione» alla struttura e al significato del verso virgiliano?</a:t>
            </a:r>
          </a:p>
          <a:p>
            <a:pPr algn="just">
              <a:spcAft>
                <a:spcPts val="0"/>
              </a:spcAft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3. [Per chi ha già pratica della metrica latina:] Sapete definire la cesura che incide il verso dopo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omnes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04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86455" y="1422738"/>
            <a:ext cx="5977581" cy="35655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2400" dirty="0">
                <a:latin typeface="Palatino Linotype"/>
                <a:ea typeface="Calibri" panose="020F0502020204030204" pitchFamily="34" charset="0"/>
                <a:cs typeface="Times New Roman"/>
              </a:rPr>
              <a:t>LEZIONI 1-2</a:t>
            </a:r>
            <a:endParaRPr lang="it-IT" sz="24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400" i="1" dirty="0">
                <a:latin typeface="Palatino Linotype"/>
                <a:ea typeface="Calibri" panose="020F0502020204030204" pitchFamily="34" charset="0"/>
                <a:cs typeface="Times New Roman"/>
              </a:rPr>
              <a:t>Introduzione al Corso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400" i="1" dirty="0">
              <a:latin typeface="Palatino 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it-IT" sz="2400" i="1" dirty="0">
              <a:latin typeface="Palatino 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it-IT" sz="2000" dirty="0">
                <a:latin typeface="Palatino Linotype"/>
                <a:ea typeface="+mn-lt"/>
                <a:cs typeface="+mn-lt"/>
              </a:rPr>
              <a:t>GRAECIA CAPTA FERVM VICTOREM CEPIT</a:t>
            </a:r>
            <a:endParaRPr lang="it-IT" sz="2000">
              <a:latin typeface="Palatino Linotype"/>
            </a:endParaRPr>
          </a:p>
          <a:p>
            <a:pPr algn="ctr">
              <a:lnSpc>
                <a:spcPct val="107000"/>
              </a:lnSpc>
            </a:pPr>
            <a:endParaRPr lang="it-IT" sz="2400" dirty="0"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it-IT" sz="2400" i="1" dirty="0">
                <a:latin typeface="Palatino Linotype"/>
                <a:ea typeface="Calibri" panose="020F0502020204030204" pitchFamily="34" charset="0"/>
                <a:cs typeface="Times New Roman"/>
                <a:hlinkClick r:id="rId2"/>
              </a:rPr>
              <a:t>Minisito Lettere</a:t>
            </a:r>
            <a:endParaRPr lang="it-IT" sz="2400" i="1" dirty="0">
              <a:latin typeface="Palatino 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it-IT" sz="24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3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81686B-F67A-44A0-8445-2E804E0C2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69" y="809366"/>
            <a:ext cx="7404653" cy="49159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" indent="0">
              <a:buNone/>
            </a:pP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Hor. </a:t>
            </a:r>
            <a:r>
              <a:rPr lang="en-US" i="1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epist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.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II 1,156-160</a:t>
            </a:r>
          </a:p>
          <a:p>
            <a:pPr marL="34290" indent="0">
              <a:buNone/>
            </a:pPr>
            <a:endParaRPr lang="en-US" dirty="0">
              <a:solidFill>
                <a:schemeClr val="tx1"/>
              </a:solidFill>
              <a:latin typeface="Palatino Linotype"/>
              <a:ea typeface="+mn-lt"/>
              <a:cs typeface="+mn-lt"/>
            </a:endParaRPr>
          </a:p>
          <a:p>
            <a:pPr marL="34290" indent="0">
              <a:buNone/>
            </a:pP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Graecia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capta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ferum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uictorem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cepit</a:t>
            </a:r>
            <a:r>
              <a:rPr lang="en-US" i="1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et artis</a:t>
            </a:r>
            <a:r>
              <a:rPr lang="it-IT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                  156</a:t>
            </a:r>
            <a:endParaRPr lang="it-IT" dirty="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intulit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agresti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Latio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, sic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horridus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ille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  <a:endParaRPr lang="it-IT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defluxit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numerus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Saturnius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, et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graue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uirus</a:t>
            </a:r>
            <a:r>
              <a:rPr lang="it-IT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  <a:endParaRPr lang="it-IT" dirty="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munditiae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pepulere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; sed in longum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tamen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aeuum</a:t>
            </a:r>
            <a:r>
              <a:rPr lang="it-IT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  <a:endParaRPr lang="it-IT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manserunt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hodieque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manent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uestigia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ruris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.                  160</a:t>
            </a:r>
            <a:r>
              <a:rPr lang="it-IT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</a:p>
          <a:p>
            <a:pPr marL="34290" indent="0">
              <a:buNone/>
            </a:pPr>
            <a:r>
              <a:rPr lang="it-IT" sz="1600" dirty="0">
                <a:solidFill>
                  <a:schemeClr val="tx1"/>
                </a:solidFill>
                <a:latin typeface="Palatino Linotype"/>
              </a:rPr>
              <a:t>[La Grecia conquistata conquistò il suo selvaggio vincitore e le arti | introdusse nell'agreste Lazio; così quel rozzo ritmo | saturnio fu drenato via e l'eleganza scacciò la greve sozzura. E tuttavia a lungo rimasero, | e tuttora rimangono, le tracce rusticane.]</a:t>
            </a:r>
            <a:r>
              <a:rPr lang="it-IT" dirty="0">
                <a:solidFill>
                  <a:schemeClr val="tx1"/>
                </a:solidFill>
                <a:latin typeface="Palatino Linotype"/>
              </a:rPr>
              <a:t>  </a:t>
            </a:r>
          </a:p>
          <a:p>
            <a:pPr marL="34290" indent="0">
              <a:buNone/>
            </a:pPr>
            <a:endParaRPr lang="it-IT" dirty="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it-IT" dirty="0">
                <a:solidFill>
                  <a:schemeClr val="tx1"/>
                </a:solidFill>
                <a:latin typeface="Palatino Linotype"/>
              </a:rPr>
              <a:t>Georg Wilhelm Leibniz (1646-1716): </a:t>
            </a:r>
          </a:p>
          <a:p>
            <a:pPr marL="34290" indent="0">
              <a:buNone/>
            </a:pPr>
            <a:r>
              <a:rPr lang="it-IT" sz="1600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«Come la Grecia conquistata, conquistò il selvaggio vincitore e le arti portò nel Lazio agreste, così l'Italia, conquistata da Francesi e Tedeschi, conquistò a sua volta Francia e Germania e portò la dolcezza di una vita migliore».</a:t>
            </a:r>
            <a:endParaRPr lang="it-IT" sz="160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endParaRPr lang="it-IT" dirty="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endParaRPr lang="it-IT" dirty="0">
              <a:solidFill>
                <a:schemeClr val="tx1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2043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1587" y="1767963"/>
            <a:ext cx="7341326" cy="4457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b="1" cap="small" dirty="0">
                <a:solidFill>
                  <a:srgbClr val="0070C0"/>
                </a:solidFill>
                <a:latin typeface="Palatino Linotype"/>
                <a:ea typeface="Calibri" panose="020F0502020204030204" pitchFamily="34" charset="0"/>
                <a:cs typeface="Arial"/>
              </a:rPr>
              <a:t>Obiettivi formativi</a:t>
            </a:r>
            <a:r>
              <a:rPr lang="it-IT" b="1" cap="small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Arial"/>
              </a:rPr>
              <a:t> </a:t>
            </a:r>
            <a:endParaRPr lang="it-IT" dirty="0">
              <a:latin typeface="Palatino Linotype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70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0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1. </a:t>
            </a:r>
            <a:r>
              <a:rPr lang="it-IT" u="sng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Potenziare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la 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conoscenza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del latino sul piano strutturale e storico-linguistico (ponendo attenzione anche alle origini latine dell’italiano). </a:t>
            </a:r>
            <a:endParaRPr lang="it-IT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0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2. 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Conoscere</a:t>
            </a:r>
            <a:r>
              <a:rPr lang="it-IT" b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u="sng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più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sistematicamente e approfonditamente la specificità storica della letteratura latina in quanto processo di produzione, fruizione e trasmissione culturale. </a:t>
            </a: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00"/>
              </a:spcAft>
            </a:pPr>
            <a:r>
              <a:rPr lang="it-IT" b="1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NB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: questo comporta l'acquisizione di una solida conoscenza di contesti storici, autori, opere fondamentali della Letteratura latina.</a:t>
            </a:r>
          </a:p>
          <a:p>
            <a:pPr algn="just">
              <a:spcAft>
                <a:spcPts val="700"/>
              </a:spcAft>
            </a:pPr>
            <a:endParaRPr lang="it-IT" dirty="0">
              <a:solidFill>
                <a:srgbClr val="000000"/>
              </a:solidFill>
              <a:latin typeface="Palatino Linotype"/>
              <a:ea typeface="Times New Roman" panose="02020603050405020304" pitchFamily="18" charset="0"/>
              <a:cs typeface="Arial"/>
            </a:endParaRPr>
          </a:p>
          <a:p>
            <a:pPr algn="just">
              <a:spcAft>
                <a:spcPts val="70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3. </a:t>
            </a:r>
            <a:r>
              <a:rPr lang="it-IT" u="sng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Ampliare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e orientare </a:t>
            </a:r>
            <a:r>
              <a:rPr lang="it-IT" b="1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in modo consapevole</a:t>
            </a:r>
            <a:r>
              <a:rPr lang="it-IT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le conoscenze storiche, teoriche, metodologiche; sviluppare </a:t>
            </a:r>
            <a:r>
              <a:rPr lang="it-IT" b="1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capacità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di contestualizzazione, collegamento e analisi del testo letterario; </a:t>
            </a: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acquisire e</a:t>
            </a:r>
            <a:r>
              <a:rPr lang="it-IT" b="1" dirty="0">
                <a:solidFill>
                  <a:srgbClr val="7030A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imparare a usare</a:t>
            </a:r>
            <a:r>
              <a:rPr lang="it-IT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il linguaggio tecnico della disciplina. </a:t>
            </a:r>
            <a:endParaRPr lang="it-IT" sz="2000" dirty="0">
              <a:effectLst/>
              <a:latin typeface="Palatino Linotype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49086" y="456895"/>
            <a:ext cx="6596743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cap="small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Prerequisiti </a:t>
            </a:r>
            <a:endParaRPr lang="it-IT">
              <a:solidFill>
                <a:srgbClr val="0070C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cap="small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Conoscenza di base del latino e della cultura di Roma antica</a:t>
            </a:r>
            <a:endParaRPr lang="it-IT" sz="200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1520" y="422591"/>
            <a:ext cx="7694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Potenziare la conoscenza del latino sul piano </a:t>
            </a:r>
            <a:r>
              <a:rPr lang="it-IT" b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strutturale</a:t>
            </a:r>
            <a:r>
              <a:rPr lang="it-IT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b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storico-linguistico</a:t>
            </a:r>
            <a:r>
              <a:rPr lang="it-IT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(ponendo attenzione anche alle origini latine dell’italiano). </a:t>
            </a:r>
            <a:endParaRPr lang="it-IT"/>
          </a:p>
        </p:txBody>
      </p:sp>
      <p:pic>
        <p:nvPicPr>
          <p:cNvPr id="3" name="Picture 2" descr="Risultato immagini per mondin pistellato lat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35" y="1809143"/>
            <a:ext cx="3470834" cy="47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isultato immagini per mondin pistellato lati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7676" r="22106" b="33320"/>
          <a:stretch/>
        </p:blipFill>
        <p:spPr bwMode="auto">
          <a:xfrm>
            <a:off x="5790769" y="1919534"/>
            <a:ext cx="3145624" cy="46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Propedeutica al latino universitario  - Alfonso Traina, Giorgio Bernardi Perini Libro - Libraccio.i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809142"/>
            <a:ext cx="2058678" cy="2697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2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316923" y="426028"/>
            <a:ext cx="6142012" cy="6002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80000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Palatino Linotype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Conoscere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contesti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gli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autori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le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opere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fondamentali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della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letteratura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latina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;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conoscere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più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sistematicamente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approfonditamente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la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specificità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storica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della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letteratura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latina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in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quanto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processo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di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produzione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fruizione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trasmissione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culturale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. 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1400" dirty="0">
              <a:solidFill>
                <a:srgbClr val="A6B727"/>
              </a:solidFill>
              <a:latin typeface="Corbel" panose="020B0503020204020204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Corbel" pitchFamily="34" charset="0"/>
            </a:pPr>
            <a:endParaRPr lang="en-US" sz="1400" dirty="0">
              <a:solidFill>
                <a:srgbClr val="A6B727"/>
              </a:solidFill>
              <a:latin typeface="Corbel" panose="020B0503020204020204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1400" dirty="0">
              <a:solidFill>
                <a:srgbClr val="A6B727"/>
              </a:solidFill>
              <a:latin typeface="Corbel" panose="020B0503020204020204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1400" dirty="0">
              <a:solidFill>
                <a:srgbClr val="A6B727"/>
              </a:solidFill>
              <a:latin typeface="Corbel" panose="020B0503020204020204"/>
            </a:endParaRP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Ampliare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orientare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in modo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consapevole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le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conoscenze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storiche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teoriche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metodologiche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;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sviluppare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capacità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di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contestualizzazione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collegamento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e </a:t>
            </a:r>
            <a:r>
              <a:rPr lang="en-US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analisi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del testo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letterario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acquisire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imparare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usare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il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linguaggio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tecnico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della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disciplina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/>
              </a:rPr>
              <a:t>. </a:t>
            </a:r>
          </a:p>
        </p:txBody>
      </p:sp>
      <p:pic>
        <p:nvPicPr>
          <p:cNvPr id="1028" name="Picture 4" descr="https://images-na.ssl-images-amazon.com/images/I/51kvMAgKe2L._SX347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707" y="735496"/>
            <a:ext cx="1773438" cy="25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2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A383482D-CCF0-A4AE-21DF-20F64EE3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22" y="3589020"/>
            <a:ext cx="1729807" cy="25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554FDA-AC1C-7498-AB25-11DE2DDC6B33}"/>
              </a:ext>
            </a:extLst>
          </p:cNvPr>
          <p:cNvSpPr txBox="1"/>
          <p:nvPr/>
        </p:nvSpPr>
        <p:spPr>
          <a:xfrm>
            <a:off x="477983" y="654627"/>
            <a:ext cx="831272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Palatino Linotype"/>
                <a:ea typeface="Open Sans"/>
                <a:cs typeface="Open Sans"/>
              </a:rPr>
              <a:t>Contenuti</a:t>
            </a:r>
            <a:endParaRPr lang="it-IT">
              <a:solidFill>
                <a:srgbClr val="0070C0"/>
              </a:solidFill>
              <a:latin typeface="Palatino Linotype"/>
            </a:endParaRPr>
          </a:p>
          <a:p>
            <a:endParaRPr lang="en-US" sz="2400" dirty="0">
              <a:latin typeface="Palatino Linotype"/>
              <a:ea typeface="Open Sans"/>
              <a:cs typeface="Open Sans"/>
            </a:endParaRPr>
          </a:p>
          <a:p>
            <a:pPr algn="just"/>
            <a:r>
              <a:rPr lang="en-US" sz="2200" dirty="0">
                <a:latin typeface="Palatino Linotype"/>
                <a:ea typeface="Open Sans"/>
                <a:cs typeface="Open Sans"/>
              </a:rPr>
              <a:t>1.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Introduzione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allo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studio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della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lingua e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della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letteratura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latina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.</a:t>
            </a:r>
          </a:p>
          <a:p>
            <a:pPr algn="just"/>
            <a:br>
              <a:rPr lang="en-US" sz="2200" dirty="0">
                <a:latin typeface="Palatino Linotype"/>
                <a:ea typeface="Open Sans"/>
                <a:cs typeface="Open Sans"/>
              </a:rPr>
            </a:br>
            <a:r>
              <a:rPr lang="en-US" sz="2200" dirty="0">
                <a:latin typeface="Palatino Linotype"/>
                <a:ea typeface="Open Sans"/>
                <a:cs typeface="Open Sans"/>
              </a:rPr>
              <a:t>2. La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traduzione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,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l’imitazione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,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l’emulazione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dei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classici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greci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come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modi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di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espressione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specifici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della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letteratura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latina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.</a:t>
            </a:r>
          </a:p>
          <a:p>
            <a:pPr algn="just"/>
            <a:br>
              <a:rPr lang="en-US" sz="2200" dirty="0">
                <a:latin typeface="Palatino Linotype"/>
                <a:ea typeface="Open Sans"/>
                <a:cs typeface="Open Sans"/>
              </a:rPr>
            </a:br>
            <a:r>
              <a:rPr lang="en-US" sz="2200" dirty="0">
                <a:latin typeface="Palatino Linotype"/>
                <a:ea typeface="Open Sans"/>
                <a:cs typeface="Open Sans"/>
              </a:rPr>
              <a:t>3.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Cenni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sull’educazione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a Roma; e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sulla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circolazione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e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trasmissione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dei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testi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latini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.</a:t>
            </a:r>
          </a:p>
          <a:p>
            <a:pPr algn="just"/>
            <a:br>
              <a:rPr lang="en-US" sz="2200" dirty="0">
                <a:latin typeface="Palatino Linotype"/>
                <a:ea typeface="Open Sans"/>
                <a:cs typeface="Open Sans"/>
              </a:rPr>
            </a:br>
            <a:r>
              <a:rPr lang="en-US" sz="2200" dirty="0">
                <a:latin typeface="Palatino Linotype"/>
                <a:ea typeface="Open Sans"/>
                <a:cs typeface="Open Sans"/>
              </a:rPr>
              <a:t>4.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Generi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della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poesia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antica;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analisi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e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commento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di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testi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rappresentativi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dell’epica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e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della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lirica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latine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,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dall’età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arcaica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alla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prima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età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 </a:t>
            </a:r>
            <a:r>
              <a:rPr lang="en-US" sz="2200" dirty="0" err="1">
                <a:latin typeface="Palatino Linotype"/>
                <a:ea typeface="Open Sans"/>
                <a:cs typeface="Open Sans"/>
              </a:rPr>
              <a:t>imperiale</a:t>
            </a:r>
            <a:r>
              <a:rPr lang="en-US" sz="2200" dirty="0">
                <a:latin typeface="Palatino Linotype"/>
                <a:ea typeface="Open Sans"/>
                <a:cs typeface="Open Sans"/>
              </a:rPr>
              <a:t>.</a:t>
            </a:r>
            <a:endParaRPr lang="en-US" sz="2200">
              <a:latin typeface="Palatino Linotype"/>
            </a:endParaRPr>
          </a:p>
          <a:p>
            <a:endParaRPr lang="en-US" sz="2200" dirty="0">
              <a:latin typeface="Palatino Linotype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249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7708" y="236115"/>
            <a:ext cx="7981405" cy="65343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cap="small">
                <a:solidFill>
                  <a:srgbClr val="0070C0"/>
                </a:solidFill>
                <a:latin typeface="Palatino Linotype"/>
                <a:ea typeface="Calibri" panose="020F0502020204030204" pitchFamily="34" charset="0"/>
                <a:cs typeface="Arial"/>
              </a:rPr>
              <a:t>Metodi didattici</a:t>
            </a:r>
            <a:endParaRPr lang="it-IT" sz="16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Lezione frontale e interattiva; lavoro di gruppo; </a:t>
            </a:r>
            <a:r>
              <a:rPr lang="it-IT" sz="160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lavoro seminariale 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(al di fuori del calendario del corso saranno </a:t>
            </a:r>
            <a:r>
              <a:rPr lang="it-IT" sz="160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tenuti due 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seminari a frequenza facoltativa rispettivamente su: elementi di metrica </a:t>
            </a:r>
            <a:r>
              <a:rPr lang="it-IT" sz="160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latina; 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esercitazioni di traduzione dal </a:t>
            </a:r>
            <a:r>
              <a:rPr lang="it-IT" sz="160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latino); lezioni di approfondimento (3; su argomenti trattati durante il corso).</a:t>
            </a:r>
            <a:endParaRPr lang="it-IT" sz="1600" dirty="0">
              <a:solidFill>
                <a:srgbClr val="000000"/>
              </a:solidFill>
              <a:latin typeface="Palatino Linotype"/>
              <a:ea typeface="Times New Roman" panose="02020603050405020304" pitchFamily="18" charset="0"/>
              <a:cs typeface="Arial"/>
            </a:endParaRPr>
          </a:p>
          <a:p>
            <a:pPr algn="just">
              <a:spcAft>
                <a:spcPts val="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b="1" cap="small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/>
              </a:rPr>
              <a:t>Modalità di verifica dell'apprendimento</a:t>
            </a:r>
            <a:r>
              <a:rPr lang="it-IT" sz="1700" b="1" cap="small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L’esame sarà orale, consisterà in un colloquio e mirerà ad accertare le conoscenze e competenze acquisite in relazione agli obiettivi formativi attraverso la partecipazione alle lezioni e lo studio individuale. La prova si articolerà in due fasi: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nella prima si accerteranno le conoscenze di storia della letteratura latina;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nella seconda la capacità di leggere correttamente, tradurre e commentare, sul piano linguistico, stilistico e letterario, uno o più tra i testi in programma.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valutazione di sufficienza (18/30) sarà raggiunta se il candidato/la candidata dimostrerà una accettabile familiarità con i contenuti disciplinari, conoscenze linguistiche adeguate alla metodica analisi e comprensione dei testi latini, capacità di riproporre in modo corretto i collegamenti elaborati durante le lezioni e di adoperare il linguaggio tecnico della disciplina. La votazione di eccellenza (30, 30 e lode) sarà riportata da coloro che dimostreranno padronanza dei contenuti disciplinari, sicure conoscenze linguistiche, autonomia nell'esercizio delle operazioni critiche, nonché fluidità e puntualità nell'usare il linguaggio tecnico della disciplina.</a:t>
            </a:r>
          </a:p>
          <a:p>
            <a:pPr algn="just">
              <a:spcAft>
                <a:spcPts val="0"/>
              </a:spcAft>
            </a:pPr>
            <a:endParaRPr lang="it-IT" b="1" cap="small" dirty="0">
              <a:solidFill>
                <a:srgbClr val="000000"/>
              </a:solidFill>
              <a:latin typeface="Palatino Linotype"/>
              <a:ea typeface="Calibri" panose="020F0502020204030204" pitchFamily="34" charset="0"/>
              <a:cs typeface="Arial"/>
            </a:endParaRPr>
          </a:p>
          <a:p>
            <a:pPr algn="just">
              <a:spcAft>
                <a:spcPts val="0"/>
              </a:spcAft>
            </a:pP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4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5760" y="308771"/>
            <a:ext cx="8412480" cy="6283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it-IT" b="1" cap="small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Testi di riferimento</a:t>
            </a:r>
            <a:r>
              <a:rPr lang="it-IT" b="1" cap="small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</a:pPr>
            <a:b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it-IT" sz="1600" b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Letteratura secondaria 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(tutti i testi sono presenti nelle biblioteche del DiSU):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A.TRAINA-G.BERNARDI PERINI,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Propedeutica al latino universitario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ed. riveduta, a cura di C.MARANGONI, Pàtron, Bologna 1998 (o ristampe successive), capp. I, III, VII;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L.MONDIN,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Introduzione allo studio del latino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nuova ed., con quadri storici a cura di A.PISTELLATO, Venezia 2016, pp. 1-27, 101-120 (il pdf del testo è disponibile sul Moodle del Corso);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A.TRAINA,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traduzioni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G.CAVALLO-P.FEDELI-A.GIARDINA,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spazio letterario di Roma antica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II, Salerno editrice, Roma 1989, pp. 93-123;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NICOLAI, I Greci a Roma, in L. GALASSO,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letteratura latina in età ellenistica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Carocci, Roma 2022, pp. 121-140,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MONTANA,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Leggere i Greci nella Roma ellenistica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ibi, pp. 141-164;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obbligatoria la conoscenza della storia della letteratura latina dalle origini alla fine del II sec. d.C. (da Livio Andronico ad Apuleio): testo consigliato: A.CAVARZERE-A.DE VIVO-P.MASTANDREA,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Letteratura latina. Una sintesi storica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Nuova ed., Carocci, Roma 2015;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Virgilio,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Eneide 2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Introduzione, traduzione e commento a cura di S.CASALI, Edizioni della Normale, Pisa 2017 (consigliato per le parti del testo da leggere in latino);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M.FERNANDELLI, Humanitas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umanista, umanesimo, 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humanities: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storia di una famiglia di parole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C.Apos et alii,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 umanistici: da dove, verso dove, con chi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EUT, Trieste 2018, pp. 33-39.</a:t>
            </a: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500"/>
              </a:spcAft>
            </a:pP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741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F63EFE748F70408E1FBA4C07B78A01" ma:contentTypeVersion="2" ma:contentTypeDescription="Creare un nuovo documento." ma:contentTypeScope="" ma:versionID="7a8ce8fbdc2ca0bf95b61f2ac57dee1c">
  <xsd:schema xmlns:xsd="http://www.w3.org/2001/XMLSchema" xmlns:xs="http://www.w3.org/2001/XMLSchema" xmlns:p="http://schemas.microsoft.com/office/2006/metadata/properties" xmlns:ns2="735c8ad1-ff0f-4a64-ac81-ca2e649f2e73" targetNamespace="http://schemas.microsoft.com/office/2006/metadata/properties" ma:root="true" ma:fieldsID="466fa6dbe745821345f4e6f7d8e1e9d7" ns2:_="">
    <xsd:import namespace="735c8ad1-ff0f-4a64-ac81-ca2e649f2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c8ad1-ff0f-4a64-ac81-ca2e649f2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E0EB36-1585-4F08-A114-9DE8E02AF7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6B538-B870-44F1-9EEF-249D47F1D00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735c8ad1-ff0f-4a64-ac81-ca2e649f2e7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31D43B-9E28-491C-B84E-0B7C62894E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5c8ad1-ff0f-4a64-ac81-ca2e649f2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5142</TotalTime>
  <Words>2473</Words>
  <Application>Microsoft Office PowerPoint</Application>
  <PresentationFormat>Presentazione su schermo (4:3)</PresentationFormat>
  <Paragraphs>218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Open Sans</vt:lpstr>
      <vt:lpstr>Palatino Linotype</vt:lpstr>
      <vt:lpstr>Segoe UI</vt:lpstr>
      <vt:lpstr>Times New Roman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Fernandelli</dc:creator>
  <cp:lastModifiedBy>FERNANDELLI MARCO</cp:lastModifiedBy>
  <cp:revision>713</cp:revision>
  <dcterms:created xsi:type="dcterms:W3CDTF">2020-03-11T15:22:43Z</dcterms:created>
  <dcterms:modified xsi:type="dcterms:W3CDTF">2023-03-02T09:31:35Z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0x0101003DF63EFE748F70408E1FBA4C07B78A01</vt:lpwstr>
  </property>
</Properties>
</file>