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88" r:id="rId7"/>
    <p:sldId id="28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2" r:id="rId19"/>
    <p:sldId id="313" r:id="rId20"/>
    <p:sldId id="314" r:id="rId21"/>
    <p:sldId id="316" r:id="rId22"/>
    <p:sldId id="315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26/02/23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25E0C2-ED83-FF43-AA76-D679FDAE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7294439-EF69-DD44-BA5E-B6E966267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3673" y="484632"/>
            <a:ext cx="4554575" cy="6083972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2F9EF71-E0E0-F44E-A192-2CC005DF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235440" y="484632"/>
            <a:ext cx="4554576" cy="60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C8D8A8-157A-5946-8BC6-4E996D7C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640098A-3014-5841-827C-7D7341071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145" y="484631"/>
            <a:ext cx="4619104" cy="6170169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6B03477-21B9-6945-8A49-D8EBCA36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69848" y="484632"/>
            <a:ext cx="4619104" cy="61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50059-4991-0347-81CA-366B09E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3787902" cy="1609344"/>
          </a:xfrm>
        </p:spPr>
        <p:txBody>
          <a:bodyPr/>
          <a:lstStyle/>
          <a:p>
            <a:r>
              <a:rPr lang="it-IT" dirty="0"/>
              <a:t>Altri testi 1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55CD852-7994-BC4E-A4F8-43FE137CF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0961" y="535495"/>
            <a:ext cx="3770351" cy="5888403"/>
          </a:xfr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97965DB-B10F-CF47-8C28-0CB1C36762A8}"/>
              </a:ext>
            </a:extLst>
          </p:cNvPr>
          <p:cNvSpPr txBox="1">
            <a:spLocks/>
          </p:cNvSpPr>
          <p:nvPr/>
        </p:nvSpPr>
        <p:spPr>
          <a:xfrm>
            <a:off x="1304626" y="4858924"/>
            <a:ext cx="1887665" cy="132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1978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92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4B20EC4-9D3E-BF4D-91F4-F7B2021F9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5150" y="68326"/>
            <a:ext cx="4213098" cy="6579870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E7F568-19A3-1644-B6CF-21DF2EAB460F}"/>
              </a:ext>
            </a:extLst>
          </p:cNvPr>
          <p:cNvSpPr txBox="1"/>
          <p:nvPr/>
        </p:nvSpPr>
        <p:spPr>
          <a:xfrm>
            <a:off x="585789" y="2371725"/>
            <a:ext cx="5243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dirty="0"/>
              <a:t>Prima della geografia</a:t>
            </a:r>
          </a:p>
          <a:p>
            <a:pPr marL="342900" indent="-342900">
              <a:buAutoNum type="arabicPeriod"/>
            </a:pPr>
            <a:r>
              <a:rPr lang="it-IT" sz="3200" dirty="0"/>
              <a:t>Il passato prossimo delle nostre geografie</a:t>
            </a:r>
          </a:p>
          <a:p>
            <a:pPr marL="342900" indent="-342900">
              <a:buAutoNum type="arabicPeriod"/>
            </a:pPr>
            <a:r>
              <a:rPr lang="it-IT" sz="3200" dirty="0"/>
              <a:t>Dopo la geografia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12636FB-5DB2-2645-8A54-B218E5E7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8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B9DBC-92DE-2345-AFEC-6E4F5DD6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testi 2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8B906566-5DA0-B04E-B5F9-9E9E3962F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8100" y="484632"/>
            <a:ext cx="3814763" cy="6033554"/>
          </a:xfr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064D0C-A330-894F-87E2-316065D5313D}"/>
              </a:ext>
            </a:extLst>
          </p:cNvPr>
          <p:cNvSpPr txBox="1"/>
          <p:nvPr/>
        </p:nvSpPr>
        <p:spPr>
          <a:xfrm>
            <a:off x="871538" y="1971675"/>
            <a:ext cx="63579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dirty="0"/>
              <a:t>Ambiguità della geografia</a:t>
            </a:r>
          </a:p>
          <a:p>
            <a:pPr marL="342900" indent="-342900">
              <a:buAutoNum type="arabicPeriod"/>
            </a:pPr>
            <a:r>
              <a:rPr lang="it-IT" sz="3200" dirty="0"/>
              <a:t>Geo-grafie del passato</a:t>
            </a:r>
          </a:p>
          <a:p>
            <a:pPr marL="342900" indent="-342900">
              <a:buAutoNum type="arabicPeriod"/>
            </a:pPr>
            <a:r>
              <a:rPr lang="it-IT" sz="3200" dirty="0"/>
              <a:t>Terra e territorio</a:t>
            </a:r>
          </a:p>
          <a:p>
            <a:pPr marL="342900" indent="-342900">
              <a:buAutoNum type="arabicPeriod"/>
            </a:pPr>
            <a:r>
              <a:rPr lang="it-IT" sz="3200" dirty="0"/>
              <a:t>La rappresentazione geografica «normale»</a:t>
            </a:r>
          </a:p>
          <a:p>
            <a:pPr marL="342900" indent="-342900">
              <a:buAutoNum type="arabicPeriod"/>
            </a:pPr>
            <a:r>
              <a:rPr lang="it-IT" sz="3200" dirty="0"/>
              <a:t>La geografia come metafora</a:t>
            </a:r>
          </a:p>
          <a:p>
            <a:pPr marL="342900" indent="-342900">
              <a:buAutoNum type="arabicPeriod"/>
            </a:pPr>
            <a:r>
              <a:rPr lang="it-IT" sz="3200" dirty="0"/>
              <a:t>La geografia come scoperta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04D55C-10B8-FE4C-8F5D-6EEF280C82A5}"/>
              </a:ext>
            </a:extLst>
          </p:cNvPr>
          <p:cNvSpPr txBox="1"/>
          <p:nvPr/>
        </p:nvSpPr>
        <p:spPr>
          <a:xfrm>
            <a:off x="871538" y="6010270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203707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BF1C0DC-1C6C-AA47-8FDD-66F06C3D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90" y="1331291"/>
            <a:ext cx="5422465" cy="5169522"/>
          </a:xfrm>
          <a:prstGeom prst="rect">
            <a:avLst/>
          </a:prstGeom>
        </p:spPr>
      </p:pic>
      <p:pic>
        <p:nvPicPr>
          <p:cNvPr id="22" name="Segnaposto contenuto 21">
            <a:extLst>
              <a:ext uri="{FF2B5EF4-FFF2-40B4-BE49-F238E27FC236}">
                <a16:creationId xmlns:a16="http://schemas.microsoft.com/office/drawing/2014/main" id="{3B279D2B-34E3-034A-B12C-72A6EA0DD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1108494" y="1331291"/>
            <a:ext cx="4792243" cy="5293394"/>
          </a:xfr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558D57D-8E3F-EB47-A788-5C73080A20F9}"/>
              </a:ext>
            </a:extLst>
          </p:cNvPr>
          <p:cNvSpPr txBox="1"/>
          <p:nvPr/>
        </p:nvSpPr>
        <p:spPr>
          <a:xfrm>
            <a:off x="1108493" y="460766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411238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541EC-AF14-E843-AEBC-833794BB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36" y="356043"/>
            <a:ext cx="10058400" cy="1609344"/>
          </a:xfrm>
        </p:spPr>
        <p:txBody>
          <a:bodyPr/>
          <a:lstStyle/>
          <a:p>
            <a:r>
              <a:rPr lang="it-IT" dirty="0"/>
              <a:t>Altri testi 3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F28E629-074D-F443-906F-5D0B47932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6408" y="484631"/>
            <a:ext cx="3497792" cy="5996215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D880103-AAE3-184A-9696-0B0C0551F2F5}"/>
              </a:ext>
            </a:extLst>
          </p:cNvPr>
          <p:cNvSpPr txBox="1"/>
          <p:nvPr/>
        </p:nvSpPr>
        <p:spPr>
          <a:xfrm>
            <a:off x="444842" y="2400300"/>
            <a:ext cx="66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3200" dirty="0"/>
              <a:t>La piramide e il triangolo</a:t>
            </a:r>
          </a:p>
          <a:p>
            <a:pPr marL="342900" indent="-342900">
              <a:buAutoNum type="arabicPeriod"/>
            </a:pPr>
            <a:r>
              <a:rPr lang="it-IT" sz="3200" dirty="0"/>
              <a:t>Il paesaggio, il soggetto, il luogo</a:t>
            </a:r>
          </a:p>
          <a:p>
            <a:pPr marL="342900" indent="-342900">
              <a:buAutoNum type="arabicPeriod"/>
            </a:pPr>
            <a:r>
              <a:rPr lang="it-IT" sz="3200" dirty="0"/>
              <a:t>La città, la mappa, lo spazio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228B6B38-39F1-A34C-BBA1-A42402AED770}"/>
              </a:ext>
            </a:extLst>
          </p:cNvPr>
          <p:cNvSpPr txBox="1">
            <a:spLocks/>
          </p:cNvSpPr>
          <p:nvPr/>
        </p:nvSpPr>
        <p:spPr>
          <a:xfrm>
            <a:off x="615738" y="5579590"/>
            <a:ext cx="1301877" cy="901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2003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49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1D263F3-252C-8A4F-8F29-50700297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" y="248570"/>
            <a:ext cx="1301877" cy="90125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C40CAD5-BE3F-604F-A22B-462227D3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73833" y="366778"/>
            <a:ext cx="5679457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F449D49-6478-2140-A501-7EF34176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62" y="956049"/>
            <a:ext cx="3200399" cy="57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B2B02E-479F-1742-9FAA-5F490840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testi 4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F2831F3-0D99-014D-B63A-06ECFFCC4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6463" y="735013"/>
            <a:ext cx="3622277" cy="5369766"/>
          </a:xfr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EC450C0-654F-3247-93C9-74C2E2CD1436}"/>
              </a:ext>
            </a:extLst>
          </p:cNvPr>
          <p:cNvSpPr txBox="1">
            <a:spLocks/>
          </p:cNvSpPr>
          <p:nvPr/>
        </p:nvSpPr>
        <p:spPr>
          <a:xfrm>
            <a:off x="1069848" y="5353194"/>
            <a:ext cx="1244727" cy="98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14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A53704FC-5F5B-FB41-B6A3-B4876D300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435178" y="186748"/>
            <a:ext cx="5399903" cy="6433928"/>
          </a:xfr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57E87360-4DA9-EE4A-93F2-F6D7C58C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52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4DF4B-C3E4-AD42-9B88-6A3000DA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96" y="1974984"/>
            <a:ext cx="11232290" cy="3279596"/>
          </a:xfrm>
        </p:spPr>
        <p:txBody>
          <a:bodyPr>
            <a:normAutofit/>
          </a:bodyPr>
          <a:lstStyle/>
          <a:p>
            <a:pPr algn="ctr"/>
            <a:r>
              <a:rPr lang="it-IT" sz="6000" b="1" cap="small" dirty="0"/>
              <a:t>La geografia umana e l’interpretazione </a:t>
            </a:r>
            <a:br>
              <a:rPr lang="it-IT" sz="6000" b="1" cap="small" dirty="0"/>
            </a:br>
            <a:r>
              <a:rPr lang="it-IT" sz="6000" b="1" cap="small" dirty="0"/>
              <a:t>del mondo odierno</a:t>
            </a:r>
            <a:endParaRPr lang="it-IT" sz="6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754539-C995-A84E-A265-434597B4A3A5}"/>
              </a:ext>
            </a:extLst>
          </p:cNvPr>
          <p:cNvSpPr txBox="1"/>
          <p:nvPr/>
        </p:nvSpPr>
        <p:spPr>
          <a:xfrm>
            <a:off x="10886303" y="1396313"/>
            <a:ext cx="112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Ppt</a:t>
            </a:r>
            <a:r>
              <a:rPr lang="it-IT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F0E9E9-58D7-D44E-9614-A06591504768}"/>
              </a:ext>
            </a:extLst>
          </p:cNvPr>
          <p:cNvSpPr txBox="1"/>
          <p:nvPr/>
        </p:nvSpPr>
        <p:spPr>
          <a:xfrm>
            <a:off x="3218936" y="630195"/>
            <a:ext cx="605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393047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DAC211-76DF-D44B-BD9F-7DD337EA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Orario Lezioni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DF0C4E-5A97-2240-B71F-AC947E46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Lunedì 9-11</a:t>
            </a:r>
          </a:p>
          <a:p>
            <a:r>
              <a:rPr lang="it-IT" sz="2400" dirty="0"/>
              <a:t>Martedì 12-14</a:t>
            </a:r>
          </a:p>
          <a:p>
            <a:r>
              <a:rPr lang="it-IT" sz="2400"/>
              <a:t>Mercoledì 9-10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Lezioni frontali con proiezione di presentazioni </a:t>
            </a:r>
            <a:r>
              <a:rPr lang="it-IT" sz="2400" dirty="0" err="1"/>
              <a:t>power</a:t>
            </a:r>
            <a:r>
              <a:rPr lang="it-IT" sz="2400" dirty="0"/>
              <a:t> </a:t>
            </a:r>
            <a:r>
              <a:rPr lang="it-IT" sz="2400" dirty="0" err="1"/>
              <a:t>point</a:t>
            </a:r>
            <a:r>
              <a:rPr lang="it-IT" sz="2400" dirty="0"/>
              <a:t>, conferenze di relatori esterni, </a:t>
            </a:r>
          </a:p>
          <a:p>
            <a:r>
              <a:rPr lang="it-IT" sz="2400" dirty="0"/>
              <a:t>escursioni, </a:t>
            </a:r>
          </a:p>
          <a:p>
            <a:r>
              <a:rPr lang="it-IT" sz="2400" dirty="0"/>
              <a:t>visione di film, </a:t>
            </a:r>
          </a:p>
          <a:p>
            <a:r>
              <a:rPr lang="it-IT" sz="2400" dirty="0"/>
              <a:t>(se possibile) un seminario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37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15B51-7A6C-9D46-A637-B6F55F67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prassi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06A176-7482-3B43-89E0-E11EE146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Solamente gli studenti presenti in aula saranno considerati frequentanti. (raccolta firme )</a:t>
            </a:r>
          </a:p>
          <a:p>
            <a:endParaRPr lang="it-IT" sz="2400" dirty="0"/>
          </a:p>
          <a:p>
            <a:r>
              <a:rPr lang="it-IT" sz="2400" dirty="0"/>
              <a:t>Si richiede una frequenza attiva, critica e partecipativa. </a:t>
            </a:r>
          </a:p>
          <a:p>
            <a:endParaRPr lang="it-IT" sz="2400" dirty="0"/>
          </a:p>
          <a:p>
            <a:r>
              <a:rPr lang="it-IT" sz="2400" dirty="0"/>
              <a:t>La disponibilità della registrazione delle lezioni su Teams è gestita dalle linee guida dell'ateneo. </a:t>
            </a:r>
          </a:p>
          <a:p>
            <a:endParaRPr lang="it-IT" sz="2400" dirty="0"/>
          </a:p>
          <a:p>
            <a:r>
              <a:rPr lang="it-IT" sz="2400" dirty="0"/>
              <a:t>I materiali usati nel corso delle lezioni saranno in genere disponibili sulle piattaforme </a:t>
            </a:r>
            <a:r>
              <a:rPr lang="it-IT" sz="2400" dirty="0" err="1"/>
              <a:t>Moodle</a:t>
            </a:r>
            <a:r>
              <a:rPr lang="it-IT" sz="2400" dirty="0"/>
              <a:t> e Teams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6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DA729-AFF2-FE48-AFE3-DE7FA949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ricevimento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0189FD-3E57-2445-938E-762B8463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via Lazzaretto Vecchio 8, III piano, st. 306</a:t>
            </a:r>
          </a:p>
          <a:p>
            <a:r>
              <a:rPr lang="it-IT" dirty="0"/>
              <a:t>Di solito ogni giorno, compatibilmente con le lezioni </a:t>
            </a:r>
          </a:p>
          <a:p>
            <a:r>
              <a:rPr lang="it-IT" dirty="0"/>
              <a:t>Email: </a:t>
            </a:r>
            <a:r>
              <a:rPr lang="it-IT" dirty="0" err="1"/>
              <a:t>zillis@units.it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660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3B94C0-E859-774C-AB1D-69278927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615656-4FCE-C544-B6A4-0623CDC1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43" y="2121408"/>
            <a:ext cx="10226205" cy="4538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dirty="0"/>
              <a:t>La geografia nasce per </a:t>
            </a:r>
            <a:r>
              <a:rPr lang="it-IT" sz="3200" u="sng" dirty="0"/>
              <a:t>raccontare il paesaggio</a:t>
            </a:r>
            <a:r>
              <a:rPr lang="it-IT" sz="3200" dirty="0"/>
              <a:t>.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Il suo racconto non è il paesaggio, ma soltanto una sua rappresentazione, cioè una </a:t>
            </a:r>
            <a:r>
              <a:rPr lang="it-IT" sz="3200" u="sng" dirty="0"/>
              <a:t>interpretazione</a:t>
            </a:r>
            <a:r>
              <a:rPr lang="it-IT" sz="3200" dirty="0"/>
              <a:t> delle forme di rapporto fra uomo e ambiente. 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Questa interpretazione può assumere diversi aspetti, a seconda di chi è chiamato a proporla, a seconda dei punti di vista. </a:t>
            </a:r>
          </a:p>
        </p:txBody>
      </p:sp>
    </p:spTree>
    <p:extLst>
      <p:ext uri="{BB962C8B-B14F-4D97-AF65-F5344CB8AC3E}">
        <p14:creationId xmlns:p14="http://schemas.microsoft.com/office/powerpoint/2010/main" val="121926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73135-CE6F-A845-AA8D-E578E56B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140E9-0A69-4F4E-B512-A01F67B9D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301" y="1960770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/>
              <a:t>Nel caso di questo corso di geografia si intende presentare una visione del paesaggio che consenta di leggere le vicende che avvengono nelle relazioni fra la società e il territorio e quindi di proporre un punto di vista che dia una delle possibili spiegazioni sul mondo in cui viviamo. </a:t>
            </a:r>
          </a:p>
        </p:txBody>
      </p:sp>
    </p:spTree>
    <p:extLst>
      <p:ext uri="{BB962C8B-B14F-4D97-AF65-F5344CB8AC3E}">
        <p14:creationId xmlns:p14="http://schemas.microsoft.com/office/powerpoint/2010/main" val="180135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EEF662-E523-1A46-8C4D-4093B889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2F7B3-094F-6A4B-8E1C-4217FAE1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/>
              <a:t>Infatti la descrizione del paesaggio è una </a:t>
            </a:r>
            <a:r>
              <a:rPr lang="it-IT" sz="3200" u="sng" dirty="0"/>
              <a:t>riflessione sulla società</a:t>
            </a:r>
            <a:r>
              <a:rPr lang="it-IT" sz="3200" dirty="0"/>
              <a:t>, sulle modalità del suo sviluppo, sulle crisi che si presentano, sulle prospettive future e soprattutto sulle possibili risposte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28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0CABF-11A6-B347-A95D-C668A26E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70" y="135247"/>
            <a:ext cx="10058400" cy="1609344"/>
          </a:xfrm>
        </p:spPr>
        <p:txBody>
          <a:bodyPr/>
          <a:lstStyle/>
          <a:p>
            <a:r>
              <a:rPr lang="it-IT" dirty="0"/>
              <a:t>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7A0C84-A8F4-A14F-BBBA-0857BA40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" y="1410959"/>
            <a:ext cx="10817232" cy="4893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/>
              <a:t>PROGRAMMA PER NON FREQUENTANTI</a:t>
            </a:r>
          </a:p>
          <a:p>
            <a:endParaRPr lang="it-IT" sz="1050" dirty="0"/>
          </a:p>
          <a:p>
            <a:r>
              <a:rPr lang="it-IT" sz="2400" dirty="0" err="1"/>
              <a:t>Alyson</a:t>
            </a:r>
            <a:r>
              <a:rPr lang="it-IT" sz="2400" dirty="0"/>
              <a:t> L. </a:t>
            </a:r>
            <a:r>
              <a:rPr lang="it-IT" sz="2400" dirty="0" err="1"/>
              <a:t>Greiner</a:t>
            </a:r>
            <a:r>
              <a:rPr lang="it-IT" sz="2400" dirty="0"/>
              <a:t>, Giuseppe </a:t>
            </a:r>
            <a:r>
              <a:rPr lang="it-IT" sz="2400" dirty="0" err="1"/>
              <a:t>Dematteis</a:t>
            </a:r>
            <a:r>
              <a:rPr lang="it-IT" sz="2400" dirty="0"/>
              <a:t>, Carla Lanza, </a:t>
            </a:r>
            <a:r>
              <a:rPr lang="it-IT" sz="2400" i="1" dirty="0"/>
              <a:t>Geografia umana. Un approccio visuale</a:t>
            </a:r>
            <a:r>
              <a:rPr lang="it-IT" sz="2400" dirty="0"/>
              <a:t>, Utet, Novara, 2012 e successive edizioni</a:t>
            </a:r>
          </a:p>
          <a:p>
            <a:r>
              <a:rPr lang="it-IT" sz="2400" dirty="0"/>
              <a:t>Massimo </a:t>
            </a:r>
            <a:r>
              <a:rPr lang="it-IT" sz="2400" dirty="0" err="1"/>
              <a:t>Quaini</a:t>
            </a:r>
            <a:r>
              <a:rPr lang="it-IT" sz="2400" dirty="0"/>
              <a:t>, </a:t>
            </a:r>
            <a:r>
              <a:rPr lang="it-IT" sz="2400" i="1" dirty="0"/>
              <a:t>Dopo la geografia</a:t>
            </a:r>
            <a:r>
              <a:rPr lang="it-IT" sz="2400" dirty="0"/>
              <a:t>, Roma, L’Espresso, 1978</a:t>
            </a:r>
          </a:p>
          <a:p>
            <a:r>
              <a:rPr lang="it-IT" sz="2400" dirty="0"/>
              <a:t>Giuseppe </a:t>
            </a:r>
            <a:r>
              <a:rPr lang="it-IT" sz="2400" dirty="0" err="1"/>
              <a:t>Dematteis</a:t>
            </a:r>
            <a:r>
              <a:rPr lang="it-IT" sz="2400" dirty="0"/>
              <a:t>, </a:t>
            </a:r>
            <a:r>
              <a:rPr lang="it-IT" sz="2400" i="1" dirty="0"/>
              <a:t>Le metafore della terra</a:t>
            </a:r>
            <a:r>
              <a:rPr lang="it-IT" sz="2400" dirty="0"/>
              <a:t>, Milano, Feltrinelli, 1985. </a:t>
            </a:r>
          </a:p>
          <a:p>
            <a:r>
              <a:rPr lang="it-IT" sz="2400" dirty="0"/>
              <a:t>Giuseppe </a:t>
            </a:r>
            <a:r>
              <a:rPr lang="it-IT" sz="2400" dirty="0" err="1"/>
              <a:t>Dematteis</a:t>
            </a:r>
            <a:r>
              <a:rPr lang="it-IT" sz="2400" dirty="0"/>
              <a:t>, Geografia come immaginazione. Tra piacere della scoperta e ricerca di futuri possibili, Milano, Donzelli, 2021</a:t>
            </a:r>
          </a:p>
          <a:p>
            <a:r>
              <a:rPr lang="it-IT" sz="2400" dirty="0"/>
              <a:t>Franco Farinelli, </a:t>
            </a:r>
            <a:r>
              <a:rPr lang="it-IT" sz="2400" i="1" dirty="0"/>
              <a:t>Geografia. Un’introduzione ai modelli del mondo</a:t>
            </a:r>
            <a:r>
              <a:rPr lang="it-IT" sz="2400" dirty="0"/>
              <a:t>, Torino, Einaudi, 2003. </a:t>
            </a:r>
          </a:p>
          <a:p>
            <a:pPr marL="0" indent="0">
              <a:buNone/>
            </a:pPr>
            <a:endParaRPr lang="it-IT" sz="900" dirty="0"/>
          </a:p>
          <a:p>
            <a:r>
              <a:rPr lang="it-IT" sz="2600" b="1" u="sng" dirty="0">
                <a:solidFill>
                  <a:srgbClr val="FF0000"/>
                </a:solidFill>
              </a:rPr>
              <a:t>PROGRAMMA PER FREQUENTANTI comunicato durante il corso.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09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AF518-210F-9D42-9B16-7C0857A0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manuale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49E5AFD-3700-0E4A-BFEF-161AACAD5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7135" y="1040681"/>
            <a:ext cx="3816198" cy="5097652"/>
          </a:xfrm>
        </p:spPr>
      </p:pic>
    </p:spTree>
    <p:extLst>
      <p:ext uri="{BB962C8B-B14F-4D97-AF65-F5344CB8AC3E}">
        <p14:creationId xmlns:p14="http://schemas.microsoft.com/office/powerpoint/2010/main" val="168762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1B795DB-2FF8-7149-9122-57CAC9A00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7116" y="484632"/>
            <a:ext cx="4341132" cy="5798856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1C7159-AF64-8740-A584-5E00F2A8EC4E}"/>
              </a:ext>
            </a:extLst>
          </p:cNvPr>
          <p:cNvSpPr txBox="1"/>
          <p:nvPr/>
        </p:nvSpPr>
        <p:spPr>
          <a:xfrm>
            <a:off x="800100" y="628650"/>
            <a:ext cx="57007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600" dirty="0"/>
              <a:t>Cos’è la geografia umana</a:t>
            </a:r>
          </a:p>
          <a:p>
            <a:pPr marL="342900" indent="-342900">
              <a:buAutoNum type="arabicPeriod"/>
            </a:pPr>
            <a:r>
              <a:rPr lang="it-IT" sz="2600" dirty="0"/>
              <a:t>Ambiente, società, territorio</a:t>
            </a:r>
          </a:p>
          <a:p>
            <a:pPr marL="342900" indent="-342900">
              <a:buAutoNum type="arabicPeriod"/>
            </a:pPr>
            <a:r>
              <a:rPr lang="it-IT" sz="2600" dirty="0"/>
              <a:t>Popolazione e migrazioni</a:t>
            </a:r>
          </a:p>
          <a:p>
            <a:pPr marL="342900" indent="-342900">
              <a:buAutoNum type="arabicPeriod"/>
            </a:pPr>
            <a:r>
              <a:rPr lang="it-IT" sz="2600" dirty="0"/>
              <a:t>Lingue, gruppi umani, etnie e religioni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culturale e la globalizzazione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dello sviluppo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dell’agricoltura</a:t>
            </a:r>
          </a:p>
          <a:p>
            <a:pPr marL="342900" indent="-342900">
              <a:buAutoNum type="arabicPeriod"/>
            </a:pPr>
            <a:r>
              <a:rPr lang="it-IT" sz="2600" dirty="0"/>
              <a:t>Cambiamenti geografici per l’industria e i servizi</a:t>
            </a:r>
          </a:p>
          <a:p>
            <a:pPr marL="342900" indent="-342900">
              <a:buAutoNum type="arabicPeriod"/>
            </a:pPr>
            <a:r>
              <a:rPr lang="it-IT" sz="2600" dirty="0"/>
              <a:t>La circolazione: flussi, reti e nodi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urbana</a:t>
            </a:r>
          </a:p>
          <a:p>
            <a:pPr marL="342900" indent="-342900">
              <a:buAutoNum type="arabicPeriod"/>
            </a:pPr>
            <a:r>
              <a:rPr lang="it-IT" sz="2600" dirty="0"/>
              <a:t>Geografia politica</a:t>
            </a:r>
          </a:p>
        </p:txBody>
      </p:sp>
    </p:spTree>
    <p:extLst>
      <p:ext uri="{BB962C8B-B14F-4D97-AF65-F5344CB8AC3E}">
        <p14:creationId xmlns:p14="http://schemas.microsoft.com/office/powerpoint/2010/main" val="164515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FC435-F3ED-9E4C-A923-FD10F210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CF0A28D-96EB-A946-8BF9-635E67F32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728" y="484632"/>
            <a:ext cx="4487520" cy="5994400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72F370D-2003-F344-A201-70DC3840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69847" y="484631"/>
            <a:ext cx="4502277" cy="60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4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4455</TotalTime>
  <Words>529</Words>
  <Application>Microsoft Macintosh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La geografia umana e l’interpretazione  del mondo odierno</vt:lpstr>
      <vt:lpstr>Presentazione standard di PowerPoint</vt:lpstr>
      <vt:lpstr>Presentazione standard di PowerPoint</vt:lpstr>
      <vt:lpstr>Presentazione standard di PowerPoint</vt:lpstr>
      <vt:lpstr>Geografia</vt:lpstr>
      <vt:lpstr>Il manuale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Altri testi 1</vt:lpstr>
      <vt:lpstr>Presentazione standard di PowerPoint</vt:lpstr>
      <vt:lpstr>Altri testi 2</vt:lpstr>
      <vt:lpstr>Presentazione standard di PowerPoint</vt:lpstr>
      <vt:lpstr>Altri testi 3</vt:lpstr>
      <vt:lpstr> </vt:lpstr>
      <vt:lpstr>Altri testi 4</vt:lpstr>
      <vt:lpstr>Presentazione standard di PowerPoint</vt:lpstr>
      <vt:lpstr>Orario Lezioni</vt:lpstr>
      <vt:lpstr>prassi</vt:lpstr>
      <vt:lpstr>ricevimento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60</cp:revision>
  <dcterms:created xsi:type="dcterms:W3CDTF">2022-03-01T08:25:09Z</dcterms:created>
  <dcterms:modified xsi:type="dcterms:W3CDTF">2023-02-27T07:52:22Z</dcterms:modified>
</cp:coreProperties>
</file>