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7" r:id="rId3"/>
    <p:sldId id="318" r:id="rId4"/>
    <p:sldId id="319" r:id="rId5"/>
    <p:sldId id="309" r:id="rId6"/>
    <p:sldId id="298" r:id="rId7"/>
    <p:sldId id="299" r:id="rId8"/>
    <p:sldId id="308" r:id="rId9"/>
    <p:sldId id="302" r:id="rId10"/>
    <p:sldId id="300" r:id="rId11"/>
    <p:sldId id="301" r:id="rId12"/>
    <p:sldId id="303" r:id="rId13"/>
    <p:sldId id="304" r:id="rId14"/>
    <p:sldId id="305" r:id="rId15"/>
    <p:sldId id="306" r:id="rId16"/>
    <p:sldId id="307" r:id="rId17"/>
    <p:sldId id="317" r:id="rId18"/>
    <p:sldId id="310" r:id="rId19"/>
    <p:sldId id="316" r:id="rId20"/>
    <p:sldId id="311" r:id="rId21"/>
    <p:sldId id="294" r:id="rId22"/>
    <p:sldId id="290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5"/>
  </p:normalViewPr>
  <p:slideViewPr>
    <p:cSldViewPr snapToGrid="0" snapToObjects="1">
      <p:cViewPr varScale="1">
        <p:scale>
          <a:sx n="104" d="100"/>
          <a:sy n="104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6B13C30-8903-F746-9D93-A4B3B93955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685AC89-D324-2948-B9EC-23DC724C4E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C8E7E-52BC-D44B-9C7F-EBC2BFEBF595}" type="datetimeFigureOut">
              <a:rPr lang="it-IT" smtClean="0"/>
              <a:t>03/03/23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FA5F788-60C9-D143-BD6D-AACC0C86CDD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CE504C0-070E-D245-AD55-6F8B421DCF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08902-600F-604C-A861-20BE6DFAF7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1291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02876-4B35-5542-887D-D524159F491A}" type="datetimeFigureOut">
              <a:rPr lang="it-IT" smtClean="0"/>
              <a:t>03/03/23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B286B-E391-F14E-B58F-295232AAD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43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03/03/23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34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03/03/23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71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03/03/23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6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03/03/23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75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37D0E34-1ECB-5444-BD3E-69484C495800}" type="datetimeFigureOut">
              <a:rPr lang="it-IT" smtClean="0"/>
              <a:t>03/03/23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83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03/03/23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2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03/03/23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9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03/03/23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4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03/03/23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33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03/03/23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32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03/03/23</a:t>
            </a:fld>
            <a:endParaRPr lang="it-I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07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37D0E34-1ECB-5444-BD3E-69484C495800}" type="datetimeFigureOut">
              <a:rPr lang="it-IT" smtClean="0"/>
              <a:t>03/03/23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86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sq/y6595jj55k762zjy2zh1m4900000gn/T/com.microsoft.Word/WebArchiveCopyPasteTempFiles/russia_su_stati_uniti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sq/y6595jj55k762zjy2zh1m4900000gn/T/com.microsoft.Word/WebArchiveCopyPasteTempFiles/statiuniti_su_russia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ar/folders/sq/y6595jj55k762zjy2zh1m4900000gn/T/com.microsoft.Word/WebArchiveCopyPasteTempFiles/europa_su_africa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sq/y6595jj55k762zjy2zh1m4900000gn/T/com.microsoft.Word/WebArchiveCopyPasteTempFiles/australia_su_europa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sq/y6595jj55k762zjy2zh1m4900000gn/T/com.microsoft.Word/WebArchiveCopyPasteTempFiles/india_su_europa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sq/y6595jj55k762zjy2zh1m4900000gn/T/com.microsoft.Word/WebArchiveCopyPasteTempFiles/cile_lungo_europa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isanddata.maps.arcgis.com/apps/dashboards/bda7594740fd40299423467b48e9ecf6" TargetMode="External"/><Relationship Id="rId2" Type="http://schemas.openxmlformats.org/officeDocument/2006/relationships/hyperlink" Target="https://www.governo.it/it/cscovid19/report-vaccin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vid19map.protezionecivile.fvg.i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sq/y6595jj55k762zjy2zh1m4900000gn/T/com.microsoft.Word/WebArchiveCopyPasteTempFiles/groenlandia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sq/y6595jj55k762zjy2zh1m4900000gn/T/com.microsoft.Word/WebArchiveCopyPasteTempFiles/dimensioni_italia.jpg%3fx27785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72A09-70BD-4F44-B969-2EBBF678D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52668"/>
          </a:xfrm>
        </p:spPr>
        <p:txBody>
          <a:bodyPr>
            <a:normAutofit fontScale="90000"/>
          </a:bodyPr>
          <a:lstStyle/>
          <a:p>
            <a:r>
              <a:rPr lang="it-IT" b="1" cap="small" dirty="0"/>
              <a:t>Geografia</a:t>
            </a:r>
            <a:r>
              <a:rPr lang="it-IT" dirty="0"/>
              <a:t> (LE006) </a:t>
            </a:r>
            <a:br>
              <a:rPr lang="it-IT" dirty="0"/>
            </a:br>
            <a:br>
              <a:rPr lang="it-IT" dirty="0"/>
            </a:br>
            <a:r>
              <a:rPr lang="it-IT" sz="4000" dirty="0"/>
              <a:t>Corso di Studio </a:t>
            </a:r>
            <a:br>
              <a:rPr lang="it-IT" sz="4000" dirty="0"/>
            </a:br>
            <a:r>
              <a:rPr lang="it-IT" sz="4000" b="1" dirty="0"/>
              <a:t>LE01 - DISCIPLINE STORICHE E FILOSOFICHE</a:t>
            </a:r>
            <a:br>
              <a:rPr lang="it-IT" sz="4000" b="1" dirty="0"/>
            </a:br>
            <a:r>
              <a:rPr lang="it-IT" sz="4000" b="1" dirty="0"/>
              <a:t>LE04 – Lingue e letterature straniere </a:t>
            </a:r>
            <a:endParaRPr lang="it-IT" sz="40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8CD909-0C5A-6A42-A155-018BFBEE2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848" y="5118995"/>
            <a:ext cx="9144000" cy="1655762"/>
          </a:xfrm>
        </p:spPr>
        <p:txBody>
          <a:bodyPr/>
          <a:lstStyle/>
          <a:p>
            <a:r>
              <a:rPr lang="it-IT" dirty="0" err="1"/>
              <a:t>a.a</a:t>
            </a:r>
            <a:r>
              <a:rPr lang="it-IT" dirty="0"/>
              <a:t>. 2022-2023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AB6D40-5966-5446-85EB-0E1430A47B86}"/>
              </a:ext>
            </a:extLst>
          </p:cNvPr>
          <p:cNvSpPr txBox="1"/>
          <p:nvPr/>
        </p:nvSpPr>
        <p:spPr>
          <a:xfrm>
            <a:off x="10873946" y="4490365"/>
            <a:ext cx="115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Ppt</a:t>
            </a:r>
            <a:r>
              <a:rPr lang="it-IT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740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DC2EA9-FFCD-6D4A-9082-8CFEFDEB9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5337"/>
          </a:xfrm>
        </p:spPr>
        <p:txBody>
          <a:bodyPr>
            <a:normAutofit fontScale="90000"/>
          </a:bodyPr>
          <a:lstStyle/>
          <a:p>
            <a:r>
              <a:rPr lang="it-IT" dirty="0"/>
              <a:t>Russia e Stati Uniti di America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FB007F-FC53-774E-9D5D-FE1799B1E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1839625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4101" name="Immagine 6" descr="/var/folders/sq/y6595jj55k762zjy2zh1m4900000gn/T/com.microsoft.Word/WebArchiveCopyPasteTempFiles/russia_su_stati_uniti.jpg">
            <a:extLst>
              <a:ext uri="{FF2B5EF4-FFF2-40B4-BE49-F238E27FC236}">
                <a16:creationId xmlns:a16="http://schemas.microsoft.com/office/drawing/2014/main" id="{9306F3F0-828D-624A-BDF6-366A66CEA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15" y="1236371"/>
            <a:ext cx="11659769" cy="512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471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0238D5-80C3-D04D-8567-B3ABA0A8B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227" y="38167"/>
            <a:ext cx="10571998" cy="970450"/>
          </a:xfrm>
        </p:spPr>
        <p:txBody>
          <a:bodyPr/>
          <a:lstStyle/>
          <a:p>
            <a:r>
              <a:rPr lang="it-IT" dirty="0"/>
              <a:t>Stati Uniti d’America, Alaska e Russia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2CA234-30E4-BB4F-B371-F02421510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90FB994-1015-534C-84AA-3C4E31295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5458"/>
            <a:ext cx="2425190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5121" name="Immagine 7" descr="/var/folders/sq/y6595jj55k762zjy2zh1m4900000gn/T/com.microsoft.Word/WebArchiveCopyPasteTempFiles/statiuniti_su_russia.jpg">
            <a:extLst>
              <a:ext uri="{FF2B5EF4-FFF2-40B4-BE49-F238E27FC236}">
                <a16:creationId xmlns:a16="http://schemas.microsoft.com/office/drawing/2014/main" id="{6B386BBC-0A46-4341-AA2E-DAD23A61E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07" y="1665908"/>
            <a:ext cx="11165983" cy="490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358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C3BC0D-8366-4B4A-9ADA-4CFC75D8D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23" y="45719"/>
            <a:ext cx="10515600" cy="1001168"/>
          </a:xfrm>
        </p:spPr>
        <p:txBody>
          <a:bodyPr>
            <a:normAutofit fontScale="90000"/>
          </a:bodyPr>
          <a:lstStyle/>
          <a:p>
            <a:r>
              <a:rPr lang="it-IT" dirty="0"/>
              <a:t>Europa occidentale e Australia su Africa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AB14642A-14A6-294D-8233-9B968F8D01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54120" y="1024027"/>
            <a:ext cx="4713384" cy="5657895"/>
          </a:xfr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BB0AB075-2F94-4842-9CFD-DD98DBB58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1303" y="0"/>
            <a:ext cx="220997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6145" name="Immagine 9" descr="/var/folders/sq/y6595jj55k762zjy2zh1m4900000gn/T/com.microsoft.Word/WebArchiveCopyPasteTempFiles/europa_su_africa.jpg">
            <a:extLst>
              <a:ext uri="{FF2B5EF4-FFF2-40B4-BE49-F238E27FC236}">
                <a16:creationId xmlns:a16="http://schemas.microsoft.com/office/drawing/2014/main" id="{029101EF-D704-E843-BEA1-44F99A86A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2" y="1046887"/>
            <a:ext cx="7057905" cy="565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406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0914C3-9895-9342-AA82-2A320B8A6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42410"/>
            <a:ext cx="2843213" cy="2468227"/>
          </a:xfrm>
        </p:spPr>
        <p:txBody>
          <a:bodyPr/>
          <a:lstStyle/>
          <a:p>
            <a:r>
              <a:rPr lang="it-IT" dirty="0"/>
              <a:t>Australia su Europa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D7BD527-5C30-5440-A311-ADB5FD16B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13C6935-837C-E945-BD2E-06037E908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0"/>
            <a:ext cx="230355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7169" name="Immagine 11" descr="/var/folders/sq/y6595jj55k762zjy2zh1m4900000gn/T/com.microsoft.Word/WebArchiveCopyPasteTempFiles/australia_su_europa.jpg">
            <a:extLst>
              <a:ext uri="{FF2B5EF4-FFF2-40B4-BE49-F238E27FC236}">
                <a16:creationId xmlns:a16="http://schemas.microsoft.com/office/drawing/2014/main" id="{097E9127-EE8F-2C44-A571-F2A5AFB83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381" y="888190"/>
            <a:ext cx="8101885" cy="596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052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9A2952-99DD-DC4D-BA6B-38919D7C7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20" y="2816849"/>
            <a:ext cx="2994876" cy="1325563"/>
          </a:xfrm>
        </p:spPr>
        <p:txBody>
          <a:bodyPr>
            <a:normAutofit fontScale="90000"/>
          </a:bodyPr>
          <a:lstStyle/>
          <a:p>
            <a:r>
              <a:rPr lang="it-IT" dirty="0"/>
              <a:t>India su Europa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3EBCFF9-1708-0B4C-B3C9-F2118428C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9858" y="0"/>
            <a:ext cx="2221393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8193" name="Immagine 10" descr="/var/folders/sq/y6595jj55k762zjy2zh1m4900000gn/T/com.microsoft.Word/WebArchiveCopyPasteTempFiles/india_su_europa.jpg">
            <a:extLst>
              <a:ext uri="{FF2B5EF4-FFF2-40B4-BE49-F238E27FC236}">
                <a16:creationId xmlns:a16="http://schemas.microsoft.com/office/drawing/2014/main" id="{AD4CE152-DF11-E248-B494-5A8528383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017" y="45719"/>
            <a:ext cx="8422783" cy="675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520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F3EA13-6A23-DD43-B54D-83AF50B78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72" y="2760595"/>
            <a:ext cx="3592132" cy="1325563"/>
          </a:xfrm>
        </p:spPr>
        <p:txBody>
          <a:bodyPr>
            <a:normAutofit fontScale="90000"/>
          </a:bodyPr>
          <a:lstStyle/>
          <a:p>
            <a:r>
              <a:rPr lang="it-IT" dirty="0"/>
              <a:t>Cile su Europa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09AFD19-3663-9043-A22C-DBCDF4875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2438" y="0"/>
            <a:ext cx="157177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241" name="Immagine 12" descr="/var/folders/sq/y6595jj55k762zjy2zh1m4900000gn/T/com.microsoft.Word/WebArchiveCopyPasteTempFiles/cile_lungo_europa.jpg">
            <a:extLst>
              <a:ext uri="{FF2B5EF4-FFF2-40B4-BE49-F238E27FC236}">
                <a16:creationId xmlns:a16="http://schemas.microsoft.com/office/drawing/2014/main" id="{32D3C876-C030-9E42-A214-810E73771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792" y="22859"/>
            <a:ext cx="6156101" cy="677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84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C52940-ACE6-7142-886F-E187B39C8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210" y="365125"/>
            <a:ext cx="11672790" cy="845489"/>
          </a:xfrm>
        </p:spPr>
        <p:txBody>
          <a:bodyPr>
            <a:noAutofit/>
          </a:bodyPr>
          <a:lstStyle/>
          <a:p>
            <a:r>
              <a:rPr lang="it-IT" sz="3000" dirty="0"/>
              <a:t>Russia, Canada, Cina, Usa, Brasile, Australia, India e Argentina  (e Italia)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6690DA0-3FBD-C141-981B-62592D92D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210" y="605306"/>
            <a:ext cx="3020078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A893DF1-4B9F-5F42-8A62-B34DF7A94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66" y="1341392"/>
            <a:ext cx="10504868" cy="539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122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592A93-01C1-AD49-9F8A-C10CCED22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61" y="2537460"/>
            <a:ext cx="10058400" cy="1609344"/>
          </a:xfrm>
        </p:spPr>
        <p:txBody>
          <a:bodyPr/>
          <a:lstStyle/>
          <a:p>
            <a:r>
              <a:rPr lang="it-IT" dirty="0"/>
              <a:t>La geografia ha a che fare </a:t>
            </a:r>
            <a:br>
              <a:rPr lang="it-IT" dirty="0"/>
            </a:br>
            <a:r>
              <a:rPr lang="it-IT" dirty="0"/>
              <a:t>con il potere?</a:t>
            </a:r>
          </a:p>
        </p:txBody>
      </p:sp>
    </p:spTree>
    <p:extLst>
      <p:ext uri="{BB962C8B-B14F-4D97-AF65-F5344CB8AC3E}">
        <p14:creationId xmlns:p14="http://schemas.microsoft.com/office/powerpoint/2010/main" val="1705787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7F32FC-C6B3-9244-A309-DE6C433C4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11" y="447187"/>
            <a:ext cx="10813587" cy="1295115"/>
          </a:xfrm>
        </p:spPr>
        <p:txBody>
          <a:bodyPr>
            <a:normAutofit fontScale="90000"/>
          </a:bodyPr>
          <a:lstStyle/>
          <a:p>
            <a:r>
              <a:rPr lang="it-IT" b="0" dirty="0"/>
              <a:t>La </a:t>
            </a:r>
            <a:r>
              <a:rPr lang="it-IT" b="0" dirty="0" err="1"/>
              <a:t>géographie</a:t>
            </a:r>
            <a:r>
              <a:rPr lang="it-IT" b="0" dirty="0"/>
              <a:t>, </a:t>
            </a:r>
            <a:r>
              <a:rPr lang="it-IT" b="0" dirty="0" err="1"/>
              <a:t>ça</a:t>
            </a:r>
            <a:r>
              <a:rPr lang="it-IT" b="0" dirty="0"/>
              <a:t> </a:t>
            </a:r>
            <a:r>
              <a:rPr lang="it-IT" b="0" dirty="0" err="1"/>
              <a:t>sert</a:t>
            </a:r>
            <a:r>
              <a:rPr lang="it-IT" b="0" dirty="0"/>
              <a:t>, d'</a:t>
            </a:r>
            <a:r>
              <a:rPr lang="it-IT" b="0" dirty="0" err="1"/>
              <a:t>abord</a:t>
            </a:r>
            <a:r>
              <a:rPr lang="it-IT" b="0" dirty="0"/>
              <a:t>, à </a:t>
            </a:r>
            <a:r>
              <a:rPr lang="it-IT" b="0" dirty="0" err="1"/>
              <a:t>faire</a:t>
            </a:r>
            <a:r>
              <a:rPr lang="it-IT" b="0" dirty="0"/>
              <a:t> la guerre (Yves Lacoste, 1976)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2340994-4D9A-0541-BAA1-EAFFE7ED4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411" y="1742302"/>
            <a:ext cx="10559837" cy="4429898"/>
          </a:xfrm>
        </p:spPr>
        <p:txBody>
          <a:bodyPr/>
          <a:lstStyle/>
          <a:p>
            <a:r>
              <a:rPr lang="it-IT" dirty="0"/>
              <a:t>La geografia serve, prima di tutto, a fare la guerra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DD9DCA5-1017-734A-B9D7-AEB10E84C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990" y="2386014"/>
            <a:ext cx="2719896" cy="43434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51684204-94B1-8B40-802C-966D958DC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571227" y="1094744"/>
            <a:ext cx="3639885" cy="408272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F2BC5C6-9EA2-924B-9CD7-4D38E6299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1227" y="4834843"/>
            <a:ext cx="3561979" cy="167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2276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8342BB9-BE20-D343-BC17-F022F8A76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2893" y="1304589"/>
            <a:ext cx="7594807" cy="4051300"/>
          </a:xfr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D59894A0-F419-A24B-AB78-F3231D445AD2}"/>
              </a:ext>
            </a:extLst>
          </p:cNvPr>
          <p:cNvSpPr/>
          <p:nvPr/>
        </p:nvSpPr>
        <p:spPr>
          <a:xfrm>
            <a:off x="171450" y="1630026"/>
            <a:ext cx="37147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Il bollettino del 26 febbraio 2023:</a:t>
            </a:r>
            <a:br>
              <a:rPr lang="it-IT" dirty="0"/>
            </a:br>
            <a:r>
              <a:rPr lang="it-IT" dirty="0"/>
              <a:t>in Italia il totale delle persone che hanno contratto il virus è di 25.576.852 . </a:t>
            </a:r>
            <a:br>
              <a:rPr lang="it-IT" dirty="0"/>
            </a:br>
            <a:r>
              <a:rPr lang="it-IT" dirty="0"/>
              <a:t>Il numero totale di positivi era di 123.063 (di cui 708 in terapia intensiva). I deceduti erano 188.094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Vaccini somministrati: 144.226.904</a:t>
            </a:r>
          </a:p>
        </p:txBody>
      </p:sp>
    </p:spTree>
    <p:extLst>
      <p:ext uri="{BB962C8B-B14F-4D97-AF65-F5344CB8AC3E}">
        <p14:creationId xmlns:p14="http://schemas.microsoft.com/office/powerpoint/2010/main" val="2571539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038D37-E5D5-4048-B7AA-EEF3687AE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71704" cy="1325563"/>
          </a:xfrm>
        </p:spPr>
        <p:txBody>
          <a:bodyPr/>
          <a:lstStyle/>
          <a:p>
            <a:r>
              <a:rPr lang="it-IT" dirty="0"/>
              <a:t>La geografia è bugiarda?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433CB5D-AC21-5444-AFB7-3AF7F903E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2287"/>
            <a:ext cx="10535086" cy="40178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800" dirty="0"/>
              <a:t>Carte </a:t>
            </a:r>
            <a:r>
              <a:rPr lang="it-IT" sz="2800" dirty="0">
                <a:sym typeface="Wingdings" pitchFamily="2" charset="2"/>
              </a:rPr>
              <a:t> sintesi del territorio</a:t>
            </a:r>
            <a:endParaRPr lang="it-IT" sz="2800" dirty="0"/>
          </a:p>
          <a:p>
            <a:pPr marL="0" indent="0">
              <a:buNone/>
            </a:pPr>
            <a:r>
              <a:rPr lang="it-IT" sz="2800" dirty="0"/>
              <a:t>Problemi di rappresentazione:</a:t>
            </a:r>
          </a:p>
          <a:p>
            <a:r>
              <a:rPr lang="it-IT" sz="2800" dirty="0"/>
              <a:t>Da tridimensionale e curva a bidimensionale e piatta</a:t>
            </a:r>
          </a:p>
          <a:p>
            <a:r>
              <a:rPr lang="it-IT" sz="2800" dirty="0"/>
              <a:t>Ridotta </a:t>
            </a:r>
          </a:p>
          <a:p>
            <a:r>
              <a:rPr lang="it-IT" sz="2800" dirty="0"/>
              <a:t>approssimata </a:t>
            </a:r>
          </a:p>
          <a:p>
            <a:r>
              <a:rPr lang="it-IT" sz="2800" dirty="0"/>
              <a:t>simbolica</a:t>
            </a: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/>
              <a:t>Proiezioni geografiche</a:t>
            </a:r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68BC1FB-991B-3148-A1F0-761A481A1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1543" y="1690688"/>
            <a:ext cx="1503595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8991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B597A8-2313-D74B-A3BB-562922BC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97" y="212408"/>
            <a:ext cx="3831119" cy="6522023"/>
          </a:xfrm>
        </p:spPr>
        <p:txBody>
          <a:bodyPr>
            <a:noAutofit/>
          </a:bodyPr>
          <a:lstStyle/>
          <a:p>
            <a:r>
              <a:rPr lang="it-IT" sz="2400" b="0" dirty="0"/>
              <a:t>Il bollettino del 1 marzo 2022:</a:t>
            </a:r>
            <a:br>
              <a:rPr lang="it-IT" sz="2400" b="0" dirty="0"/>
            </a:br>
            <a:r>
              <a:rPr lang="it-IT" sz="2400" b="0" dirty="0"/>
              <a:t>in Italia il totale delle persone che avevano contratto il virus è di 12.829.972 . </a:t>
            </a:r>
            <a:br>
              <a:rPr lang="it-IT" sz="2400" b="0" dirty="0"/>
            </a:br>
            <a:br>
              <a:rPr lang="it-IT" sz="2400" b="0" dirty="0"/>
            </a:br>
            <a:r>
              <a:rPr lang="it-IT" sz="2400" b="0" dirty="0"/>
              <a:t>Il numero totale di positivi </a:t>
            </a:r>
            <a:r>
              <a:rPr lang="it-IT" sz="2400" dirty="0"/>
              <a:t>era</a:t>
            </a:r>
            <a:r>
              <a:rPr lang="it-IT" sz="2400" b="0" dirty="0"/>
              <a:t> di 1.073.230 (di cui 708 in terapia intensiva). </a:t>
            </a:r>
            <a:br>
              <a:rPr lang="it-IT" sz="2400" b="0" dirty="0"/>
            </a:br>
            <a:br>
              <a:rPr lang="it-IT" sz="2400" b="0" dirty="0"/>
            </a:br>
            <a:r>
              <a:rPr lang="it-IT" sz="2400" b="0" dirty="0"/>
              <a:t>I deceduti erano 155.000. </a:t>
            </a:r>
            <a:br>
              <a:rPr lang="it-IT" sz="2400" b="0" dirty="0"/>
            </a:br>
            <a:br>
              <a:rPr lang="it-IT" sz="2400" b="0" dirty="0"/>
            </a:br>
            <a:r>
              <a:rPr lang="it-IT" sz="2400" b="0" dirty="0"/>
              <a:t>Il numero complessivo dei dimessi e guariti era di 11.601.742.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37AD013B-6FC7-0347-A7CA-18F0D0FAE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7616" y="589427"/>
            <a:ext cx="8167292" cy="6268573"/>
          </a:xfrm>
        </p:spPr>
      </p:pic>
    </p:spTree>
    <p:extLst>
      <p:ext uri="{BB962C8B-B14F-4D97-AF65-F5344CB8AC3E}">
        <p14:creationId xmlns:p14="http://schemas.microsoft.com/office/powerpoint/2010/main" val="3055531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D97E35-74CD-524E-8A3E-8AF6AA14F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111" y="198882"/>
            <a:ext cx="10058400" cy="1609344"/>
          </a:xfrm>
        </p:spPr>
        <p:txBody>
          <a:bodyPr/>
          <a:lstStyle/>
          <a:p>
            <a:r>
              <a:rPr lang="it-IT" dirty="0" err="1"/>
              <a:t>Fvg</a:t>
            </a:r>
            <a:r>
              <a:rPr lang="it-IT" dirty="0"/>
              <a:t>. 2022-2023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C18AD2E-A235-D147-BFC7-AE7D9F86BA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7" y="1540925"/>
            <a:ext cx="5986463" cy="3557382"/>
          </a:xfr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1576C71-7CD3-2D43-9C82-5A4B596D6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538" y="1540925"/>
            <a:ext cx="5526308" cy="353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91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A09E46-4362-E64F-AAC4-FB5115E28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E6D88F-84F3-A741-A1FA-3E326A583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90" y="1986050"/>
            <a:ext cx="10681308" cy="4441160"/>
          </a:xfrm>
        </p:spPr>
        <p:txBody>
          <a:bodyPr/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www.sanitainformazione.it</a:t>
            </a:r>
            <a:r>
              <a:rPr lang="it-IT" dirty="0"/>
              <a:t>/</a:t>
            </a:r>
            <a:r>
              <a:rPr lang="it-IT" dirty="0" err="1"/>
              <a:t>uncategorized</a:t>
            </a:r>
            <a:r>
              <a:rPr lang="it-IT" dirty="0"/>
              <a:t>/la-diffusione-del-coronavirus-in-tempo-reale/</a:t>
            </a:r>
            <a:endParaRPr lang="it-IT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it-IT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https://www.governo.it/it/cscovid19/report-vaccini/</a:t>
            </a:r>
            <a:endParaRPr lang="it-IT" dirty="0"/>
          </a:p>
          <a:p>
            <a:r>
              <a:rPr lang="it-IT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https://gisanddata.maps.arcgis.com/apps/dashboards/bda7594740fd40299423467b48e9ecf6</a:t>
            </a:r>
            <a:endParaRPr lang="it-IT" dirty="0"/>
          </a:p>
          <a:p>
            <a:r>
              <a:rPr lang="it-IT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https://covid19map.protezionecivile.fvg.it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9639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803E9D-7067-CA4B-876E-483E27BA9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43" y="484632"/>
            <a:ext cx="11331146" cy="1609344"/>
          </a:xfrm>
        </p:spPr>
        <p:txBody>
          <a:bodyPr>
            <a:normAutofit fontScale="90000"/>
          </a:bodyPr>
          <a:lstStyle/>
          <a:p>
            <a:r>
              <a:rPr lang="it-IT" dirty="0"/>
              <a:t>Da tridimensionale al foglio (bidimensionale)</a:t>
            </a:r>
            <a:br>
              <a:rPr lang="it-IT" dirty="0"/>
            </a:br>
            <a:r>
              <a:rPr lang="it-IT" dirty="0"/>
              <a:t>Da sferica a piana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B7E9234-D22E-E341-A02B-E89D49B5E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5870" y="2120900"/>
            <a:ext cx="6866610" cy="4051300"/>
          </a:xfrm>
        </p:spPr>
      </p:pic>
    </p:spTree>
    <p:extLst>
      <p:ext uri="{BB962C8B-B14F-4D97-AF65-F5344CB8AC3E}">
        <p14:creationId xmlns:p14="http://schemas.microsoft.com/office/powerpoint/2010/main" val="2530078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DA7C19-5CE8-A745-A798-6D808988F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Tolomeo (100-168 d.C.)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1CE8BE6E-4405-5E4A-86CE-C104EA080D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0032" y="2358788"/>
            <a:ext cx="5914979" cy="3512019"/>
          </a:xfr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88D2175-7F65-9B40-8E62-D16477E4C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37" y="2508420"/>
            <a:ext cx="5093262" cy="321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44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82CD90-8758-EF40-9D13-7A732DBBA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71D02C-AD18-5340-9881-C72990AE2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54" y="3552938"/>
            <a:ext cx="1946788" cy="1723397"/>
          </a:xfrm>
        </p:spPr>
        <p:txBody>
          <a:bodyPr/>
          <a:lstStyle/>
          <a:p>
            <a:r>
              <a:rPr lang="it-IT" dirty="0"/>
              <a:t>Mercatore (Gerhard Kremer, fiammingo, XVI secolo)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211BE94-69C6-294F-B764-DF0A3C504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402" y="171261"/>
            <a:ext cx="8373377" cy="668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81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0AB246-3CE6-784F-BB9A-28D76CC4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45" y="2293998"/>
            <a:ext cx="3592132" cy="1325563"/>
          </a:xfrm>
        </p:spPr>
        <p:txBody>
          <a:bodyPr>
            <a:normAutofit fontScale="90000"/>
          </a:bodyPr>
          <a:lstStyle/>
          <a:p>
            <a:r>
              <a:rPr lang="it-IT" dirty="0"/>
              <a:t>La Groenlandia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0A2543B3-6410-D94E-9592-29ED894CD76E}"/>
              </a:ext>
            </a:extLst>
          </p:cNvPr>
          <p:cNvSpPr txBox="1">
            <a:spLocks/>
          </p:cNvSpPr>
          <p:nvPr/>
        </p:nvSpPr>
        <p:spPr>
          <a:xfrm>
            <a:off x="154545" y="6017741"/>
            <a:ext cx="3876541" cy="543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dirty="0" err="1"/>
              <a:t>https</a:t>
            </a:r>
            <a:r>
              <a:rPr lang="it-IT" sz="2000" dirty="0"/>
              <a:t>://</a:t>
            </a:r>
            <a:r>
              <a:rPr lang="it-IT" sz="2000" dirty="0" err="1"/>
              <a:t>thetruesize.com</a:t>
            </a:r>
            <a:endParaRPr lang="it-IT" sz="20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BA27E1D-CB84-9543-BB75-D9D7C52BF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8513" y="16906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049" name="Immagine 4" descr="/var/folders/sq/y6595jj55k762zjy2zh1m4900000gn/T/com.microsoft.Word/WebArchiveCopyPasteTempFiles/groenlandia.jpg">
            <a:extLst>
              <a:ext uri="{FF2B5EF4-FFF2-40B4-BE49-F238E27FC236}">
                <a16:creationId xmlns:a16="http://schemas.microsoft.com/office/drawing/2014/main" id="{CB4E585C-309C-8D45-80CA-B25468C34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513" y="67547"/>
            <a:ext cx="7993487" cy="679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359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BC83BF-B461-3143-A2CC-897517E05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60499"/>
            <a:ext cx="2717442" cy="3072863"/>
          </a:xfrm>
        </p:spPr>
        <p:txBody>
          <a:bodyPr>
            <a:normAutofit fontScale="90000"/>
          </a:bodyPr>
          <a:lstStyle/>
          <a:p>
            <a:r>
              <a:rPr lang="it-IT" dirty="0"/>
              <a:t>L’Italia alle varie latitudini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27A38AE-210B-1342-9E15-4A57D650E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673" y="463639"/>
            <a:ext cx="2062615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3073" name="Immagine 1" descr="/var/folders/sq/y6595jj55k762zjy2zh1m4900000gn/T/com.microsoft.Word/WebArchiveCopyPasteTempFiles/dimensioni_italia.jpg?x27785">
            <a:extLst>
              <a:ext uri="{FF2B5EF4-FFF2-40B4-BE49-F238E27FC236}">
                <a16:creationId xmlns:a16="http://schemas.microsoft.com/office/drawing/2014/main" id="{6FD1889C-E2EE-2F44-9AF5-91841B1DA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653" y="365125"/>
            <a:ext cx="9448466" cy="617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807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11DEF6-B5FD-7149-9841-26E39BC35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34071"/>
            <a:ext cx="2240924" cy="3459901"/>
          </a:xfrm>
        </p:spPr>
        <p:txBody>
          <a:bodyPr/>
          <a:lstStyle/>
          <a:p>
            <a:r>
              <a:rPr lang="it-IT" sz="3600" dirty="0"/>
              <a:t>L’Ucraina rispetto alla Russia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A20FE11-4ABD-7C44-9ABF-1EA0727A04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5985" y="1004553"/>
            <a:ext cx="9956015" cy="5045278"/>
          </a:xfrm>
        </p:spPr>
      </p:pic>
    </p:spTree>
    <p:extLst>
      <p:ext uri="{BB962C8B-B14F-4D97-AF65-F5344CB8AC3E}">
        <p14:creationId xmlns:p14="http://schemas.microsoft.com/office/powerpoint/2010/main" val="172330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31D816-7D84-2544-A773-7CBB3A785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61" y="2156754"/>
            <a:ext cx="2884801" cy="3831922"/>
          </a:xfrm>
        </p:spPr>
        <p:txBody>
          <a:bodyPr/>
          <a:lstStyle/>
          <a:p>
            <a:r>
              <a:rPr lang="it-IT" dirty="0"/>
              <a:t>L’Ucraina rispetto all’Italia</a:t>
            </a:r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E5F75C13-50EB-1446-B0F8-314D04C86C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7067" y="468156"/>
            <a:ext cx="5889665" cy="6148079"/>
          </a:xfrm>
        </p:spPr>
      </p:pic>
    </p:spTree>
    <p:extLst>
      <p:ext uri="{BB962C8B-B14F-4D97-AF65-F5344CB8AC3E}">
        <p14:creationId xmlns:p14="http://schemas.microsoft.com/office/powerpoint/2010/main" val="4082662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Legn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gn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{56A1631E-CC2D-6241-96A1-7AF495E609A3}tf10001070</Template>
  <TotalTime>3638</TotalTime>
  <Words>356</Words>
  <Application>Microsoft Macintosh PowerPoint</Application>
  <PresentationFormat>Widescreen</PresentationFormat>
  <Paragraphs>40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9" baseType="lpstr">
      <vt:lpstr>Arial</vt:lpstr>
      <vt:lpstr>Calibri</vt:lpstr>
      <vt:lpstr>Rockwell</vt:lpstr>
      <vt:lpstr>Rockwell Condensed</vt:lpstr>
      <vt:lpstr>Rockwell Extra Bold</vt:lpstr>
      <vt:lpstr>Wingdings</vt:lpstr>
      <vt:lpstr>Legno</vt:lpstr>
      <vt:lpstr>Geografia (LE006)   Corso di Studio  LE01 - DISCIPLINE STORICHE E FILOSOFICHE LE04 – Lingue e letterature straniere </vt:lpstr>
      <vt:lpstr>La geografia è bugiarda?</vt:lpstr>
      <vt:lpstr>Da tridimensionale al foglio (bidimensionale) Da sferica a piana</vt:lpstr>
      <vt:lpstr>Tolomeo (100-168 d.C.)</vt:lpstr>
      <vt:lpstr>Presentazione standard di PowerPoint</vt:lpstr>
      <vt:lpstr>La Groenlandia</vt:lpstr>
      <vt:lpstr>L’Italia alle varie latitudini</vt:lpstr>
      <vt:lpstr>L’Ucraina rispetto alla Russia</vt:lpstr>
      <vt:lpstr>L’Ucraina rispetto all’Italia</vt:lpstr>
      <vt:lpstr>Russia e Stati Uniti di America</vt:lpstr>
      <vt:lpstr>Stati Uniti d’America, Alaska e Russia</vt:lpstr>
      <vt:lpstr>Europa occidentale e Australia su Africa</vt:lpstr>
      <vt:lpstr>Australia su Europa</vt:lpstr>
      <vt:lpstr>India su Europa</vt:lpstr>
      <vt:lpstr>Cile su Europa</vt:lpstr>
      <vt:lpstr>Russia, Canada, Cina, Usa, Brasile, Australia, India e Argentina  (e Italia)</vt:lpstr>
      <vt:lpstr>La geografia ha a che fare  con il potere?</vt:lpstr>
      <vt:lpstr>La géographie, ça sert, d'abord, à faire la guerre (Yves Lacoste, 1976)</vt:lpstr>
      <vt:lpstr>Presentazione standard di PowerPoint</vt:lpstr>
      <vt:lpstr>Il bollettino del 1 marzo 2022: in Italia il totale delle persone che avevano contratto il virus è di 12.829.972 .   Il numero totale di positivi era di 1.073.230 (di cui 708 in terapia intensiva).   I deceduti erano 155.000.   Il numero complessivo dei dimessi e guariti era di 11.601.742.</vt:lpstr>
      <vt:lpstr>Fvg. 2022-2023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(LE006)   Corso di Studio  LE01 - DISCIPLINE STORICHE E FILOSOFICHE </dc:title>
  <dc:creator>sergio zilli</dc:creator>
  <cp:lastModifiedBy>sergio zilli</cp:lastModifiedBy>
  <cp:revision>61</cp:revision>
  <cp:lastPrinted>2023-03-03T10:22:51Z</cp:lastPrinted>
  <dcterms:created xsi:type="dcterms:W3CDTF">2022-03-01T08:25:09Z</dcterms:created>
  <dcterms:modified xsi:type="dcterms:W3CDTF">2023-03-03T10:24:52Z</dcterms:modified>
</cp:coreProperties>
</file>