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3"/>
  </p:notesMasterIdLst>
  <p:sldIdLst>
    <p:sldId id="256" r:id="rId2"/>
    <p:sldId id="263" r:id="rId3"/>
    <p:sldId id="285" r:id="rId4"/>
    <p:sldId id="286" r:id="rId5"/>
    <p:sldId id="282" r:id="rId6"/>
    <p:sldId id="283" r:id="rId7"/>
    <p:sldId id="273" r:id="rId8"/>
    <p:sldId id="28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</a:t>
            </a:r>
            <a:r>
              <a:rPr lang="it-IT" sz="4000" b="1"/>
              <a:t>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36AC8-56D0-704A-A857-53AE0CE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16" y="188070"/>
            <a:ext cx="10058400" cy="1609344"/>
          </a:xfrm>
        </p:spPr>
        <p:txBody>
          <a:bodyPr/>
          <a:lstStyle/>
          <a:p>
            <a:r>
              <a:rPr lang="it-IT" dirty="0"/>
              <a:t>Nel mondo (alcune)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BB311C-8D38-4848-AE59-EBB82245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67" y="2704036"/>
            <a:ext cx="4595091" cy="2831791"/>
          </a:xfrm>
        </p:spPr>
        <p:txBody>
          <a:bodyPr/>
          <a:lstStyle/>
          <a:p>
            <a:r>
              <a:rPr lang="it-IT" sz="2000" b="1" dirty="0"/>
              <a:t>Corea</a:t>
            </a:r>
          </a:p>
          <a:p>
            <a:r>
              <a:rPr lang="it-IT" sz="2000" b="1" dirty="0"/>
              <a:t>Vietnam</a:t>
            </a:r>
          </a:p>
          <a:p>
            <a:r>
              <a:rPr lang="it-IT" sz="2000" b="1" dirty="0"/>
              <a:t>Guerre di «liberazione» in Africa</a:t>
            </a:r>
          </a:p>
          <a:p>
            <a:r>
              <a:rPr lang="it-IT" sz="2000" b="1" dirty="0"/>
              <a:t>Israele - Egitto</a:t>
            </a:r>
          </a:p>
          <a:p>
            <a:r>
              <a:rPr lang="it-IT" sz="2000" b="1" dirty="0"/>
              <a:t>Iraq –Iran</a:t>
            </a:r>
          </a:p>
          <a:p>
            <a:r>
              <a:rPr lang="it-IT" sz="2000" b="1" dirty="0"/>
              <a:t>Afghanistan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0BFA7F-F46F-D245-BBE0-B888EB603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001" y="1938785"/>
            <a:ext cx="6937420" cy="46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0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92A4A-4BBF-D848-9B6C-713F6B2E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/>
          <a:lstStyle/>
          <a:p>
            <a:r>
              <a:rPr lang="it-IT" dirty="0"/>
              <a:t>Guerre 1945- 2000 (sessantuno)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CA4688-9D33-1848-9C54-A10F7E554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75" y="1310392"/>
            <a:ext cx="4456090" cy="541230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919934-F081-794D-9F93-3E06B051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02" y="1310392"/>
            <a:ext cx="3876854" cy="54123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A0EC91E-29EE-8148-9A84-B73DA47C0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277" y="1310392"/>
            <a:ext cx="3371189" cy="54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504F22-E00C-734C-89BD-06ACD9CA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24" y="97778"/>
            <a:ext cx="10058400" cy="1609344"/>
          </a:xfrm>
        </p:spPr>
        <p:txBody>
          <a:bodyPr/>
          <a:lstStyle/>
          <a:p>
            <a:r>
              <a:rPr lang="it-IT" dirty="0"/>
              <a:t>effetti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A27B5-DCB7-3B41-9AC7-7D13F5E3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30" y="1707122"/>
            <a:ext cx="7700493" cy="5150878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Risposta collettiva dell’occidente, in particolare Unione Europea</a:t>
            </a:r>
          </a:p>
          <a:p>
            <a:pPr lvl="1"/>
            <a:r>
              <a:rPr lang="it-IT" b="1" dirty="0"/>
              <a:t>Sanzioni economiche non totali</a:t>
            </a:r>
          </a:p>
          <a:p>
            <a:pPr lvl="1"/>
            <a:r>
              <a:rPr lang="it-IT" b="1" dirty="0"/>
              <a:t>Invio di armi</a:t>
            </a:r>
          </a:p>
          <a:p>
            <a:pPr lvl="1"/>
            <a:r>
              <a:rPr lang="it-IT" b="1" dirty="0"/>
              <a:t>Accoglimento profughi</a:t>
            </a:r>
          </a:p>
          <a:p>
            <a:pPr lvl="1"/>
            <a:r>
              <a:rPr lang="it-IT" b="1" dirty="0"/>
              <a:t>Prima volta di spesa UE in armi</a:t>
            </a:r>
          </a:p>
          <a:p>
            <a:pPr lvl="1"/>
            <a:r>
              <a:rPr lang="it-IT" b="1" dirty="0"/>
              <a:t>Riarmo occidente (Germania, Italia…)</a:t>
            </a:r>
          </a:p>
          <a:p>
            <a:r>
              <a:rPr lang="it-IT" b="1" dirty="0"/>
              <a:t>Sistema mondo in fibrillazione</a:t>
            </a:r>
          </a:p>
          <a:p>
            <a:pPr lvl="1"/>
            <a:r>
              <a:rPr lang="it-IT" b="1" dirty="0"/>
              <a:t>Cina</a:t>
            </a:r>
          </a:p>
          <a:p>
            <a:pPr lvl="1"/>
            <a:r>
              <a:rPr lang="it-IT" b="1" dirty="0"/>
              <a:t>Israele</a:t>
            </a:r>
          </a:p>
          <a:p>
            <a:pPr lvl="1"/>
            <a:r>
              <a:rPr lang="it-IT" b="1" dirty="0"/>
              <a:t>Usa/ Venezuela</a:t>
            </a:r>
          </a:p>
          <a:p>
            <a:pPr lvl="1"/>
            <a:r>
              <a:rPr lang="it-IT" b="1" dirty="0"/>
              <a:t>Africa </a:t>
            </a:r>
          </a:p>
          <a:p>
            <a:r>
              <a:rPr lang="it-IT" b="1" dirty="0"/>
              <a:t>Mercato</a:t>
            </a:r>
          </a:p>
          <a:p>
            <a:pPr lvl="1"/>
            <a:r>
              <a:rPr lang="it-IT" b="1" dirty="0"/>
              <a:t>Idrocarburi </a:t>
            </a:r>
          </a:p>
          <a:p>
            <a:pPr lvl="2"/>
            <a:r>
              <a:rPr lang="it-IT" b="1" dirty="0"/>
              <a:t>Gas</a:t>
            </a:r>
          </a:p>
          <a:p>
            <a:pPr lvl="2"/>
            <a:r>
              <a:rPr lang="it-IT" b="1" dirty="0"/>
              <a:t>petrolio</a:t>
            </a:r>
          </a:p>
          <a:p>
            <a:pPr lvl="1"/>
            <a:r>
              <a:rPr lang="it-IT" b="1" dirty="0"/>
              <a:t>Grano e mais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65730B-382B-C548-A211-CD430270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05" y="2465130"/>
            <a:ext cx="6774686" cy="35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191" y="195384"/>
            <a:ext cx="5087259" cy="33588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21" y="124191"/>
            <a:ext cx="5121343" cy="34279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0" y="3683933"/>
            <a:ext cx="4572733" cy="305832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44864" y="6372923"/>
            <a:ext cx="4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https://www.ismeamercati.it/flex/cm/pages/ServeBLOB.php/L/IT/IDPagina/12034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91191" y="3842238"/>
            <a:ext cx="57575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Il mercato mondiale del frumento tenero</a:t>
            </a:r>
            <a:r>
              <a:rPr lang="it-IT" sz="1000" dirty="0"/>
              <a:t> è fortemente influenzato da Russia e Ucraina che esprimono rispettivamente, il 21% e il 10% delle esportazioni mondiali. Le esportazioni di frumento tenero di Russia e Ucraina sono indirizzate in maggior misura verso Egitto, Tunisia, Turchia, alcuni paesi asiatici e alcuni africani. Le importazioni dell’Italia complessivamente sono molto consistenti e rappresentano circa il 60% degli utilizzi interni, ma i principali paesi fornitori sono all’interno dell’Ue. Dall’Ucraina proviene solo il 3-5% dei volumi acquistati oltre confine. I problemi riguardano la globalità del mercato perché la guerra in corso può verosimilmente ridurre del 30% le forniture di entrambi i paesi in causa e l’impatto sui prezzi mondiali fa lievitare i listini. Molto dipende da come lo scontro in corso potrà impattare sulla disponibilità di prodotto ucraino e/o russo. Un’aggravante a tale situazione è l’adozione da parte di singoli stati di misure di restrizione al proprio export per tutelare l’approvvigionamento interno e il mercato. Un’azione simile è stata intrapresa dall’Ungheria, che è il primo fornitore italiano, salvo poi cambiare posizione.</a:t>
            </a:r>
            <a:r>
              <a:rPr lang="it-IT" sz="1000"/>
              <a:t> 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87280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21" y="1789117"/>
            <a:ext cx="4063002" cy="25403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823" y="1892292"/>
            <a:ext cx="3508132" cy="23340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199" y="1843944"/>
            <a:ext cx="3931335" cy="24307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27637" y="958362"/>
            <a:ext cx="607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Grano duro, tenero e mais importati in Italia 2021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829358" y="5695915"/>
            <a:ext cx="4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https://www.ismeamercati.it/flex/cm/pages/ServeBLOB.php/L/IT/IDPagina/12034</a:t>
            </a:r>
          </a:p>
        </p:txBody>
      </p:sp>
    </p:spTree>
    <p:extLst>
      <p:ext uri="{BB962C8B-B14F-4D97-AF65-F5344CB8AC3E}">
        <p14:creationId xmlns:p14="http://schemas.microsoft.com/office/powerpoint/2010/main" val="299385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18" y="186660"/>
            <a:ext cx="6537859" cy="2023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04" y="2451164"/>
            <a:ext cx="6331195" cy="21899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3" y="4599110"/>
            <a:ext cx="6257926" cy="22349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87762" y="5002823"/>
            <a:ext cx="3894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https://ilfattoalimentare.it/grano-e-mais-la-russia-e-lucraina-non-sono-fondamentali-per-le-importazioni-italiane-di-queste-materie-prime.html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666892" y="2391948"/>
            <a:ext cx="346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Produzione Italia 2021</a:t>
            </a:r>
          </a:p>
          <a:p>
            <a:r>
              <a:rPr lang="it-IT" dirty="0"/>
              <a:t>grano duro 4 milioni tonnellate</a:t>
            </a:r>
          </a:p>
          <a:p>
            <a:r>
              <a:rPr lang="it-IT" dirty="0"/>
              <a:t>Grano tenero  2,5 milioni </a:t>
            </a:r>
            <a:r>
              <a:rPr lang="it-IT" dirty="0" err="1"/>
              <a:t>tonn</a:t>
            </a:r>
            <a:endParaRPr lang="it-IT" dirty="0"/>
          </a:p>
          <a:p>
            <a:r>
              <a:rPr lang="it-IT" dirty="0"/>
              <a:t>Mais 7 milioni</a:t>
            </a:r>
          </a:p>
        </p:txBody>
      </p:sp>
    </p:spTree>
    <p:extLst>
      <p:ext uri="{BB962C8B-B14F-4D97-AF65-F5344CB8AC3E}">
        <p14:creationId xmlns:p14="http://schemas.microsoft.com/office/powerpoint/2010/main" val="56358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871537"/>
            <a:ext cx="7905750" cy="51149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43600" y="6312877"/>
            <a:ext cx="510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https://www.ismea.it/flex/cm/pages/ServeBLOB.php/L/IT/IDPagina/11684</a:t>
            </a:r>
          </a:p>
        </p:txBody>
      </p:sp>
    </p:spTree>
    <p:extLst>
      <p:ext uri="{BB962C8B-B14F-4D97-AF65-F5344CB8AC3E}">
        <p14:creationId xmlns:p14="http://schemas.microsoft.com/office/powerpoint/2010/main" val="306232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A9FCD-FFB5-6649-9002-66A7D50E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" y="4584701"/>
            <a:ext cx="2086377" cy="785790"/>
          </a:xfrm>
        </p:spPr>
        <p:txBody>
          <a:bodyPr>
            <a:noAutofit/>
          </a:bodyPr>
          <a:lstStyle/>
          <a:p>
            <a:r>
              <a:rPr lang="it-IT" sz="3200" dirty="0"/>
              <a:t>Un confronto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43F5381-6D79-184B-862A-B44E7965AC2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65400" y="0"/>
          <a:ext cx="93091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767">
                  <a:extLst>
                    <a:ext uri="{9D8B030D-6E8A-4147-A177-3AD203B41FA5}">
                      <a16:colId xmlns:a16="http://schemas.microsoft.com/office/drawing/2014/main" val="2822271930"/>
                    </a:ext>
                  </a:extLst>
                </a:gridCol>
                <a:gridCol w="1690015">
                  <a:extLst>
                    <a:ext uri="{9D8B030D-6E8A-4147-A177-3AD203B41FA5}">
                      <a16:colId xmlns:a16="http://schemas.microsoft.com/office/drawing/2014/main" val="2578922551"/>
                    </a:ext>
                  </a:extLst>
                </a:gridCol>
                <a:gridCol w="1535773">
                  <a:extLst>
                    <a:ext uri="{9D8B030D-6E8A-4147-A177-3AD203B41FA5}">
                      <a16:colId xmlns:a16="http://schemas.microsoft.com/office/drawing/2014/main" val="496916371"/>
                    </a:ext>
                  </a:extLst>
                </a:gridCol>
                <a:gridCol w="1535773">
                  <a:extLst>
                    <a:ext uri="{9D8B030D-6E8A-4147-A177-3AD203B41FA5}">
                      <a16:colId xmlns:a16="http://schemas.microsoft.com/office/drawing/2014/main" val="2758476727"/>
                    </a:ext>
                  </a:extLst>
                </a:gridCol>
                <a:gridCol w="1535773">
                  <a:extLst>
                    <a:ext uri="{9D8B030D-6E8A-4147-A177-3AD203B41FA5}">
                      <a16:colId xmlns:a16="http://schemas.microsoft.com/office/drawing/2014/main" val="3199150589"/>
                    </a:ext>
                  </a:extLst>
                </a:gridCol>
              </a:tblGrid>
              <a:tr h="81124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Russia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Unione Europea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Ucraina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Italia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19961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r>
                        <a:rPr lang="it-IT" b="1" dirty="0"/>
                        <a:t>estensione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17 milioni kmq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4,2 milioni kmq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603.550 </a:t>
                      </a:r>
                    </a:p>
                    <a:p>
                      <a:pPr algn="ctr"/>
                      <a:r>
                        <a:rPr lang="it-IT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kmq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301.340 kmq</a:t>
                      </a:r>
                      <a:endParaRPr lang="it-I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75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abitanti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142 milioni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450 milioni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44 milioni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62,4 milioni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19690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r>
                        <a:rPr lang="it-IT" b="1" dirty="0"/>
                        <a:t>Reddito pro capite (dollari)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26.500 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44.400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12.400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39.000 (2020)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945620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r>
                        <a:rPr lang="it-IT" b="1" dirty="0"/>
                        <a:t>Età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40,3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46,5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87392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r>
                        <a:rPr lang="it-IT" b="1" dirty="0"/>
                        <a:t>Occupati (in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37157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r"/>
                      <a:r>
                        <a:rPr lang="it-IT" b="1" i="1" dirty="0"/>
                        <a:t>agricoltura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257104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r"/>
                      <a:r>
                        <a:rPr lang="it-IT" b="1" i="1" dirty="0"/>
                        <a:t>industria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067547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r"/>
                      <a:r>
                        <a:rPr lang="it-IT" b="1" i="1" dirty="0"/>
                        <a:t>servizi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01581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r>
                        <a:rPr lang="it-IT" b="1" dirty="0"/>
                        <a:t>disoccupazione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11468"/>
                  </a:ext>
                </a:extLst>
              </a:tr>
              <a:tr h="901387">
                <a:tc>
                  <a:txBody>
                    <a:bodyPr/>
                    <a:lstStyle/>
                    <a:p>
                      <a:r>
                        <a:rPr lang="it-IT" b="1" dirty="0"/>
                        <a:t>Coefficiente </a:t>
                      </a:r>
                      <a:r>
                        <a:rPr lang="it-IT" b="1" dirty="0" err="1"/>
                        <a:t>Gini</a:t>
                      </a:r>
                      <a:r>
                        <a:rPr lang="it-IT" b="1" dirty="0"/>
                        <a:t> (</a:t>
                      </a:r>
                      <a:r>
                        <a:rPr lang="it-IT" sz="1200" b="1" dirty="0"/>
                        <a:t>disuguaglianza distribuzione del  reddito</a:t>
                      </a:r>
                      <a:r>
                        <a:rPr lang="it-IT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30,8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35,9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556416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r>
                        <a:rPr lang="it-IT" b="1" dirty="0"/>
                        <a:t>esportazioni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379,1 miliardi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7.102 miliardi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60,67 miliardi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558.26 miliardi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93032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r>
                        <a:rPr lang="it-IT" b="1" dirty="0"/>
                        <a:t>importazioni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304,7 miliardi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6,650 miliardi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62,46</a:t>
                      </a:r>
                    </a:p>
                    <a:p>
                      <a:pPr algn="ctr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miliardi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486.35</a:t>
                      </a:r>
                    </a:p>
                    <a:p>
                      <a:pPr algn="ctr"/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miliardi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5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24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16C90-5DE2-CA4F-BD74-A5403768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6FE773-20F1-914E-AA51-B6347CD8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9" y="2222287"/>
            <a:ext cx="7537622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err="1"/>
              <a:t>https</a:t>
            </a:r>
            <a:r>
              <a:rPr lang="it-IT" sz="2200" dirty="0"/>
              <a:t>://</a:t>
            </a:r>
            <a:r>
              <a:rPr lang="it-IT" sz="2200" dirty="0" err="1"/>
              <a:t>www.cia.gov</a:t>
            </a:r>
            <a:r>
              <a:rPr lang="it-IT" sz="2200" dirty="0"/>
              <a:t>/the-world-</a:t>
            </a:r>
            <a:r>
              <a:rPr lang="it-IT" sz="2200" dirty="0" err="1"/>
              <a:t>factbook</a:t>
            </a:r>
            <a:r>
              <a:rPr lang="it-IT" sz="2200" dirty="0"/>
              <a:t>/</a:t>
            </a:r>
            <a:r>
              <a:rPr lang="it-IT" sz="2200" dirty="0" err="1"/>
              <a:t>countries</a:t>
            </a:r>
            <a:r>
              <a:rPr lang="it-IT" sz="2200" dirty="0"/>
              <a:t>/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2FBC7D-6AA2-A443-8832-ED80B1A4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839" y="0"/>
            <a:ext cx="38735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AA57A-80C9-4140-B17E-F0154059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Conflitti in Europa dopo la seconda guerra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96D6B-CF7C-7B42-95E5-C5D4506D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648" y="2093976"/>
            <a:ext cx="5541017" cy="4495457"/>
          </a:xfrm>
        </p:spPr>
        <p:txBody>
          <a:bodyPr>
            <a:normAutofit/>
          </a:bodyPr>
          <a:lstStyle/>
          <a:p>
            <a:r>
              <a:rPr lang="it-IT" sz="2000" b="1" dirty="0"/>
              <a:t>1945-1989 Guerra fredda</a:t>
            </a:r>
          </a:p>
          <a:p>
            <a:r>
              <a:rPr lang="it-IT" sz="2000" b="1" dirty="0"/>
              <a:t>1956 Ungheria</a:t>
            </a:r>
          </a:p>
          <a:p>
            <a:r>
              <a:rPr lang="it-IT" sz="2000" b="1" dirty="0"/>
              <a:t>1968 Cecoslovacchia</a:t>
            </a:r>
          </a:p>
          <a:p>
            <a:r>
              <a:rPr lang="it-IT" sz="2000" b="1" dirty="0"/>
              <a:t>1991-1995 in ex Jugoslavia</a:t>
            </a:r>
          </a:p>
          <a:p>
            <a:r>
              <a:rPr lang="it-IT" sz="2000" b="1" dirty="0"/>
              <a:t>1991/1994 e 2020 Nagorno Karabakh</a:t>
            </a:r>
          </a:p>
          <a:p>
            <a:r>
              <a:rPr lang="it-IT" sz="2000" b="1" dirty="0"/>
              <a:t>1992 Ossezia del nord</a:t>
            </a:r>
          </a:p>
          <a:p>
            <a:r>
              <a:rPr lang="it-IT" sz="2000" b="1" dirty="0"/>
              <a:t>1992 </a:t>
            </a:r>
            <a:r>
              <a:rPr lang="it-IT" sz="2000" b="1" dirty="0" err="1"/>
              <a:t>Transnistria</a:t>
            </a:r>
            <a:endParaRPr lang="it-IT" sz="2000" b="1" dirty="0"/>
          </a:p>
          <a:p>
            <a:r>
              <a:rPr lang="it-IT" sz="2000" b="1" dirty="0"/>
              <a:t>1994/1996 e 1999/2009 Cecenia</a:t>
            </a:r>
          </a:p>
          <a:p>
            <a:r>
              <a:rPr lang="it-IT" sz="2000" b="1" dirty="0"/>
              <a:t>1998-1999 Kosovo (Serbia)</a:t>
            </a:r>
          </a:p>
          <a:p>
            <a:r>
              <a:rPr lang="it-IT" sz="2000" b="1" dirty="0"/>
              <a:t>2014 Ucraina</a:t>
            </a:r>
          </a:p>
        </p:txBody>
      </p:sp>
    </p:spTree>
    <p:extLst>
      <p:ext uri="{BB962C8B-B14F-4D97-AF65-F5344CB8AC3E}">
        <p14:creationId xmlns:p14="http://schemas.microsoft.com/office/powerpoint/2010/main" val="3030477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3636</TotalTime>
  <Words>589</Words>
  <Application>Microsoft Macintosh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effetti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confronto</vt:lpstr>
      <vt:lpstr>Presentazione standard di PowerPoint</vt:lpstr>
      <vt:lpstr>Conflitti in Europa dopo la seconda guerra mondiale</vt:lpstr>
      <vt:lpstr>Nel mondo (alcune)</vt:lpstr>
      <vt:lpstr>Guerre 1945- 2000 (sessantuno)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62</cp:revision>
  <dcterms:created xsi:type="dcterms:W3CDTF">2022-03-01T08:25:09Z</dcterms:created>
  <dcterms:modified xsi:type="dcterms:W3CDTF">2023-03-07T16:22:36Z</dcterms:modified>
</cp:coreProperties>
</file>