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65" r:id="rId4"/>
    <p:sldId id="266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0727000-870A-C74E-9FB5-F9AA995521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D2EAFB-F87C-1941-BD67-1C0652B40E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86E2D-127D-514B-B55E-A6EDA876FBA8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9DA083-B589-4143-B11C-BB9C897C2B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EB4D2D-9E19-3945-95B7-ADB5120BF8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DF339-13D0-EA4D-B53C-D4B61D3FC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273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Territorio e Società</a:t>
            </a:r>
            <a:br>
              <a:rPr lang="it-IT" b="1" cap="small" dirty="0"/>
            </a:br>
            <a:r>
              <a:rPr lang="it-IT" b="1" cap="small" dirty="0"/>
              <a:t>225 Le</a:t>
            </a:r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dirty="0"/>
              <a:t>LE08 Lettere moderne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/>
              <a:t> 5</a:t>
            </a:r>
            <a:endParaRPr lang="it-IT" dirty="0"/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DAA57A-80C9-4140-B17E-F0154059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Conflitti in Europa dopo la seconda guerra mondiale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496D6B-CF7C-7B42-95E5-C5D4506D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648" y="2093976"/>
            <a:ext cx="5541017" cy="4495457"/>
          </a:xfrm>
        </p:spPr>
        <p:txBody>
          <a:bodyPr>
            <a:normAutofit/>
          </a:bodyPr>
          <a:lstStyle/>
          <a:p>
            <a:r>
              <a:rPr lang="it-IT" sz="2000" b="1" dirty="0"/>
              <a:t>1945-1989 Guerra fredda</a:t>
            </a:r>
          </a:p>
          <a:p>
            <a:r>
              <a:rPr lang="it-IT" sz="2000" b="1" dirty="0"/>
              <a:t>1956 Ungheria</a:t>
            </a:r>
          </a:p>
          <a:p>
            <a:r>
              <a:rPr lang="it-IT" sz="2000" b="1" dirty="0"/>
              <a:t>1968 Cecoslovacchia</a:t>
            </a:r>
          </a:p>
          <a:p>
            <a:r>
              <a:rPr lang="it-IT" sz="2000" b="1" dirty="0"/>
              <a:t>1991-1995 in ex Jugoslavia</a:t>
            </a:r>
          </a:p>
          <a:p>
            <a:r>
              <a:rPr lang="it-IT" sz="2000" b="1" dirty="0"/>
              <a:t>1991/1994 e 2020 Nagorno Karabakh</a:t>
            </a:r>
          </a:p>
          <a:p>
            <a:r>
              <a:rPr lang="it-IT" sz="2000" b="1" dirty="0"/>
              <a:t>1992 Ossezia del nord</a:t>
            </a:r>
          </a:p>
          <a:p>
            <a:r>
              <a:rPr lang="it-IT" sz="2000" b="1" dirty="0"/>
              <a:t>1992 </a:t>
            </a:r>
            <a:r>
              <a:rPr lang="it-IT" sz="2000" b="1" dirty="0" err="1"/>
              <a:t>Transnistria</a:t>
            </a:r>
            <a:endParaRPr lang="it-IT" sz="2000" b="1" dirty="0"/>
          </a:p>
          <a:p>
            <a:r>
              <a:rPr lang="it-IT" sz="2000" b="1" dirty="0"/>
              <a:t>1994/1996 e 1999/2009 Cecenia</a:t>
            </a:r>
          </a:p>
          <a:p>
            <a:r>
              <a:rPr lang="it-IT" sz="2000" b="1" dirty="0"/>
              <a:t>1998-1999 Kosovo (Serbia)</a:t>
            </a:r>
          </a:p>
          <a:p>
            <a:r>
              <a:rPr lang="it-IT" sz="2000" b="1" dirty="0"/>
              <a:t>2014 Ucraina</a:t>
            </a:r>
          </a:p>
        </p:txBody>
      </p:sp>
    </p:spTree>
    <p:extLst>
      <p:ext uri="{BB962C8B-B14F-4D97-AF65-F5344CB8AC3E}">
        <p14:creationId xmlns:p14="http://schemas.microsoft.com/office/powerpoint/2010/main" val="303047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936AC8-56D0-704A-A857-53AE0CEA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16" y="188070"/>
            <a:ext cx="10058400" cy="1609344"/>
          </a:xfrm>
        </p:spPr>
        <p:txBody>
          <a:bodyPr/>
          <a:lstStyle/>
          <a:p>
            <a:r>
              <a:rPr lang="it-IT" dirty="0"/>
              <a:t>Nel mondo (alcune)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BB311C-8D38-4848-AE59-EBB82245E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67" y="2704036"/>
            <a:ext cx="4595091" cy="2831791"/>
          </a:xfrm>
        </p:spPr>
        <p:txBody>
          <a:bodyPr/>
          <a:lstStyle/>
          <a:p>
            <a:r>
              <a:rPr lang="it-IT" sz="2000" b="1" dirty="0"/>
              <a:t>Corea</a:t>
            </a:r>
          </a:p>
          <a:p>
            <a:r>
              <a:rPr lang="it-IT" sz="2000" b="1" dirty="0"/>
              <a:t>Vietnam</a:t>
            </a:r>
          </a:p>
          <a:p>
            <a:r>
              <a:rPr lang="it-IT" sz="2000" b="1" dirty="0"/>
              <a:t>Guerre di «liberazione» in Africa</a:t>
            </a:r>
          </a:p>
          <a:p>
            <a:r>
              <a:rPr lang="it-IT" sz="2000" b="1" dirty="0"/>
              <a:t>Israele - Egitto</a:t>
            </a:r>
          </a:p>
          <a:p>
            <a:r>
              <a:rPr lang="it-IT" sz="2000" b="1" dirty="0"/>
              <a:t>Iraq –Iran</a:t>
            </a:r>
          </a:p>
          <a:p>
            <a:r>
              <a:rPr lang="it-IT" sz="2000" b="1" dirty="0"/>
              <a:t>Afghanistan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0BFA7F-F46F-D245-BBE0-B888EB603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001" y="1938785"/>
            <a:ext cx="6937420" cy="464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0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592A4A-4BBF-D848-9B6C-713F6B2E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1325563"/>
          </a:xfrm>
        </p:spPr>
        <p:txBody>
          <a:bodyPr/>
          <a:lstStyle/>
          <a:p>
            <a:r>
              <a:rPr lang="it-IT" dirty="0"/>
              <a:t>Guerre 1945- 2000 (sessantuno)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CCA4688-9D33-1848-9C54-A10F7E554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75" y="1310392"/>
            <a:ext cx="4456090" cy="5412302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7919934-F081-794D-9F93-3E06B0513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502" y="1310392"/>
            <a:ext cx="3876854" cy="54123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A0EC91E-29EE-8148-9A84-B73DA47C0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277" y="1310392"/>
            <a:ext cx="3371189" cy="541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2BB06D-C833-724B-9855-2E813A95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www.guerrenelmondo.it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3FD60C-F7D5-3049-887B-4955F516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1" y="1805176"/>
            <a:ext cx="10861964" cy="493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/>
              <a:t>AFRICA:</a:t>
            </a:r>
            <a:endParaRPr lang="it-IT" b="1" dirty="0">
              <a:effectLst/>
            </a:endParaRPr>
          </a:p>
          <a:p>
            <a:pPr marL="0" indent="0">
              <a:buNone/>
            </a:pPr>
            <a:r>
              <a:rPr lang="it-IT" dirty="0"/>
              <a:t>(31 Stati e 291 tra milizie-guerrigliere, gruppi terroristi-separatisti-anarchici coinvolti)</a:t>
            </a:r>
            <a:endParaRPr lang="it-IT" dirty="0">
              <a:effectLst/>
            </a:endParaRPr>
          </a:p>
          <a:p>
            <a:r>
              <a:rPr lang="it-IT" dirty="0"/>
              <a:t>Punti Caldi: </a:t>
            </a:r>
            <a:r>
              <a:rPr lang="it-IT" b="1" dirty="0"/>
              <a:t>Burkina Faso </a:t>
            </a:r>
            <a:r>
              <a:rPr lang="it-IT" dirty="0"/>
              <a:t>(scontri tra etnici), </a:t>
            </a:r>
            <a:r>
              <a:rPr lang="it-IT" b="1" dirty="0"/>
              <a:t>Egitto</a:t>
            </a:r>
            <a:r>
              <a:rPr lang="it-IT" dirty="0"/>
              <a:t> (guerra contro militanti islamici ramo Stato Islamico), </a:t>
            </a:r>
            <a:r>
              <a:rPr lang="it-IT" b="1" dirty="0"/>
              <a:t>Libia</a:t>
            </a:r>
            <a:r>
              <a:rPr lang="it-IT" dirty="0"/>
              <a:t> (guerra civile in corso), </a:t>
            </a:r>
            <a:r>
              <a:rPr lang="it-IT" b="1" dirty="0"/>
              <a:t>Mali</a:t>
            </a:r>
            <a:r>
              <a:rPr lang="it-IT" dirty="0"/>
              <a:t> (scontri tra esercito e gruppi ribelli), </a:t>
            </a:r>
            <a:r>
              <a:rPr lang="it-IT" b="1" dirty="0"/>
              <a:t>Mozambico</a:t>
            </a:r>
            <a:r>
              <a:rPr lang="it-IT" dirty="0"/>
              <a:t> (scontri con ribelli RENAMO), </a:t>
            </a:r>
            <a:r>
              <a:rPr lang="it-IT" b="1" dirty="0"/>
              <a:t>Nigeria</a:t>
            </a:r>
            <a:r>
              <a:rPr lang="it-IT" dirty="0"/>
              <a:t> (guerra contro i militanti islamici), </a:t>
            </a:r>
            <a:r>
              <a:rPr lang="it-IT" b="1" dirty="0"/>
              <a:t>Repubblica Centrafricana </a:t>
            </a:r>
            <a:r>
              <a:rPr lang="it-IT" dirty="0"/>
              <a:t>(spesso avvengono scontri armati tra musulmani e cristiani), </a:t>
            </a:r>
            <a:r>
              <a:rPr lang="it-IT" b="1" dirty="0"/>
              <a:t>Repubblica Democratica del Congo </a:t>
            </a:r>
            <a:r>
              <a:rPr lang="it-IT" dirty="0"/>
              <a:t>(guerra contro i gruppi ribelli), </a:t>
            </a:r>
            <a:r>
              <a:rPr lang="it-IT" b="1" dirty="0"/>
              <a:t>Somalia</a:t>
            </a:r>
            <a:r>
              <a:rPr lang="it-IT" dirty="0"/>
              <a:t> (guerra contro i militanti islamici di al-</a:t>
            </a:r>
            <a:r>
              <a:rPr lang="it-IT" dirty="0" err="1"/>
              <a:t>Shabaab</a:t>
            </a:r>
            <a:r>
              <a:rPr lang="it-IT" dirty="0"/>
              <a:t>), </a:t>
            </a:r>
            <a:r>
              <a:rPr lang="it-IT" b="1" dirty="0"/>
              <a:t>Sudan</a:t>
            </a:r>
            <a:r>
              <a:rPr lang="it-IT" dirty="0"/>
              <a:t> (guerra contro i gruppi ribelli nel </a:t>
            </a:r>
            <a:r>
              <a:rPr lang="it-IT" dirty="0" err="1"/>
              <a:t>Darfur</a:t>
            </a:r>
            <a:r>
              <a:rPr lang="it-IT" dirty="0"/>
              <a:t>), </a:t>
            </a:r>
            <a:r>
              <a:rPr lang="it-IT" b="1" dirty="0"/>
              <a:t>Sud Sudan </a:t>
            </a:r>
            <a:r>
              <a:rPr lang="it-IT" dirty="0"/>
              <a:t>(scontri con gruppi ribelli). </a:t>
            </a:r>
            <a:r>
              <a:rPr lang="it-IT" dirty="0">
                <a:solidFill>
                  <a:srgbClr val="C00000"/>
                </a:solidFill>
              </a:rPr>
              <a:t>Manca Etiopia Somalia</a:t>
            </a:r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b="1" dirty="0"/>
              <a:t>EUROPA:</a:t>
            </a:r>
          </a:p>
          <a:p>
            <a:pPr marL="0" indent="0">
              <a:buNone/>
            </a:pPr>
            <a:r>
              <a:rPr lang="it-IT" dirty="0"/>
              <a:t>(9 Stati e 83 tra milizie-guerriglieri, gruppi terroristi-separatisti-anarchici coinvolti)</a:t>
            </a:r>
          </a:p>
          <a:p>
            <a:r>
              <a:rPr lang="it-IT" dirty="0"/>
              <a:t>Punti Caldi: </a:t>
            </a:r>
            <a:r>
              <a:rPr lang="it-IT" b="1" dirty="0"/>
              <a:t>Cecenia</a:t>
            </a:r>
            <a:r>
              <a:rPr lang="it-IT" dirty="0"/>
              <a:t> (guerra contro i militanti islamici), </a:t>
            </a:r>
            <a:r>
              <a:rPr lang="it-IT" b="1" dirty="0" err="1"/>
              <a:t>Daghestan</a:t>
            </a:r>
            <a:r>
              <a:rPr lang="it-IT" dirty="0"/>
              <a:t> (guerra contro i militanti islamici), </a:t>
            </a:r>
            <a:r>
              <a:rPr lang="it-IT" b="1" dirty="0"/>
              <a:t>Ucraina</a:t>
            </a:r>
            <a:r>
              <a:rPr lang="it-IT" dirty="0"/>
              <a:t> (guerra contro la Russia e i secessionisti dell’autoproclamata Repubblica Popolare di Donetsk e dell’autoproclamata Repubblica Popolare di Lugansk), </a:t>
            </a:r>
            <a:r>
              <a:rPr lang="it-IT" b="1" dirty="0" err="1"/>
              <a:t>Artsakh</a:t>
            </a:r>
            <a:r>
              <a:rPr lang="it-IT" b="1" dirty="0"/>
              <a:t> ex Nagorno-Karabakh </a:t>
            </a:r>
            <a:r>
              <a:rPr lang="it-IT" dirty="0"/>
              <a:t>(scontri tra esercito Azerbaijan contro esercito Armenia e esercito del </a:t>
            </a:r>
            <a:r>
              <a:rPr lang="it-IT" dirty="0" err="1"/>
              <a:t>Artsakh</a:t>
            </a:r>
            <a:r>
              <a:rPr lang="it-IT" dirty="0"/>
              <a:t> (ex Nagorno-Karabakh)</a:t>
            </a:r>
          </a:p>
        </p:txBody>
      </p:sp>
    </p:spTree>
    <p:extLst>
      <p:ext uri="{BB962C8B-B14F-4D97-AF65-F5344CB8AC3E}">
        <p14:creationId xmlns:p14="http://schemas.microsoft.com/office/powerpoint/2010/main" val="224336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60E998-5929-CE47-B3BC-9C0E1BA7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www.guerrenelmondo.it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F0756F-68ED-A94B-B0FD-EFC432B46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5445"/>
            <a:ext cx="10848255" cy="4041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MEDIO ORIENTE</a:t>
            </a:r>
            <a:r>
              <a:rPr lang="it-IT" dirty="0"/>
              <a:t>:</a:t>
            </a:r>
          </a:p>
          <a:p>
            <a:r>
              <a:rPr lang="it-IT" dirty="0"/>
              <a:t>(7 Stati e 266 tra milizie-guerriglieri, gruppi terroristi-separatisti-anarchici coinvolti)</a:t>
            </a:r>
          </a:p>
          <a:p>
            <a:r>
              <a:rPr lang="it-IT" dirty="0"/>
              <a:t>Punti Caldi: </a:t>
            </a:r>
            <a:r>
              <a:rPr lang="it-IT" b="1" dirty="0"/>
              <a:t>Iraq</a:t>
            </a:r>
            <a:r>
              <a:rPr lang="it-IT" dirty="0"/>
              <a:t> (guerra contro i militanti islamici dello Stato Islamico), </a:t>
            </a:r>
            <a:r>
              <a:rPr lang="it-IT" b="1" dirty="0"/>
              <a:t>Israele</a:t>
            </a:r>
            <a:r>
              <a:rPr lang="it-IT" dirty="0"/>
              <a:t> (guerra contro i militanti islamici nella Striscia di Gaza), </a:t>
            </a:r>
            <a:r>
              <a:rPr lang="it-IT" b="1" dirty="0"/>
              <a:t>Siria</a:t>
            </a:r>
            <a:r>
              <a:rPr lang="it-IT" dirty="0"/>
              <a:t> (guerra civile), </a:t>
            </a:r>
            <a:r>
              <a:rPr lang="it-IT" b="1" dirty="0"/>
              <a:t>Yemen</a:t>
            </a:r>
            <a:r>
              <a:rPr lang="it-IT" dirty="0"/>
              <a:t> (guerra contro e tra i militanti islamici)</a:t>
            </a:r>
          </a:p>
          <a:p>
            <a:pPr marL="0" indent="0">
              <a:buNone/>
            </a:pPr>
            <a:r>
              <a:rPr lang="it-IT" b="1" dirty="0"/>
              <a:t>AMERICHE:</a:t>
            </a:r>
          </a:p>
          <a:p>
            <a:r>
              <a:rPr lang="it-IT" dirty="0"/>
              <a:t>(7 Stati e 35 tra cartelli della droga, milizie-guerrigliere, gruppi terroristi-separatisti-anarchici coinvolti)</a:t>
            </a:r>
          </a:p>
          <a:p>
            <a:r>
              <a:rPr lang="it-IT" dirty="0"/>
              <a:t>Punti Caldi:</a:t>
            </a:r>
            <a:r>
              <a:rPr lang="it-IT" b="1" dirty="0"/>
              <a:t> Colombia </a:t>
            </a:r>
            <a:r>
              <a:rPr lang="it-IT" dirty="0"/>
              <a:t>(guerra contro i gruppi ribelli), </a:t>
            </a:r>
            <a:r>
              <a:rPr lang="it-IT" b="1" dirty="0"/>
              <a:t>Messico</a:t>
            </a:r>
            <a:r>
              <a:rPr lang="it-IT" dirty="0"/>
              <a:t> (guerra contro i gruppi del narcotraffico)</a:t>
            </a:r>
          </a:p>
          <a:p>
            <a:endParaRPr lang="it-IT" b="1" dirty="0"/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4CD9E4A-003C-BD49-9B83-0A6601D32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953" y="5640229"/>
            <a:ext cx="8551571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6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3A4BD3-4971-3445-9D40-A583AB4A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2" y="778475"/>
            <a:ext cx="2845157" cy="3040981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Confliltti</a:t>
            </a:r>
            <a:r>
              <a:rPr lang="it-IT" dirty="0"/>
              <a:t> nel mondo </a:t>
            </a:r>
            <a:br>
              <a:rPr lang="it-IT" dirty="0"/>
            </a:br>
            <a:r>
              <a:rPr lang="it-IT" dirty="0"/>
              <a:t>al 2021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0F7FB46-D418-A649-8F0F-15F90765D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0352" y="0"/>
            <a:ext cx="7321519" cy="6858000"/>
          </a:xfr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F85D2FC-83CC-3148-AED3-F58A876DFB0B}"/>
              </a:ext>
            </a:extLst>
          </p:cNvPr>
          <p:cNvSpPr txBox="1">
            <a:spLocks/>
          </p:cNvSpPr>
          <p:nvPr/>
        </p:nvSpPr>
        <p:spPr>
          <a:xfrm>
            <a:off x="361682" y="5065913"/>
            <a:ext cx="39527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/>
              <a:t>https://www.infodata.ilsole24ore.com/2021/10/11/dove-sono-in-conflitti-nel-mondo-tutta-la-violenza-in-un-infografica/?refresh_ce=1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10765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76CB82E-7A6F-6942-B8B0-E2A068AB5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2654" y="0"/>
            <a:ext cx="7066766" cy="6858000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E7BF0C77-77F0-F648-91E2-AE225974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13" y="1275091"/>
            <a:ext cx="3354227" cy="1319828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Confliltti</a:t>
            </a:r>
            <a:r>
              <a:rPr lang="it-IT" dirty="0"/>
              <a:t> nel mondo /2</a:t>
            </a:r>
          </a:p>
        </p:txBody>
      </p:sp>
    </p:spTree>
    <p:extLst>
      <p:ext uri="{BB962C8B-B14F-4D97-AF65-F5344CB8AC3E}">
        <p14:creationId xmlns:p14="http://schemas.microsoft.com/office/powerpoint/2010/main" val="57717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1AFBD-1D57-A240-956D-028F9498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62749"/>
            <a:ext cx="1622738" cy="428558"/>
          </a:xfrm>
        </p:spPr>
        <p:txBody>
          <a:bodyPr>
            <a:normAutofit fontScale="90000"/>
          </a:bodyPr>
          <a:lstStyle/>
          <a:p>
            <a:r>
              <a:rPr lang="it-IT" sz="1600" dirty="0" err="1"/>
              <a:t>https</a:t>
            </a:r>
            <a:r>
              <a:rPr lang="it-IT" sz="1600" dirty="0"/>
              <a:t>://</a:t>
            </a:r>
            <a:r>
              <a:rPr lang="it-IT" sz="1600" dirty="0" err="1"/>
              <a:t>acleddata.com</a:t>
            </a:r>
            <a:r>
              <a:rPr lang="it-IT" sz="1600" dirty="0"/>
              <a:t>/</a:t>
            </a:r>
            <a:r>
              <a:rPr lang="it-IT" sz="1600" dirty="0" err="1"/>
              <a:t>dashboard</a:t>
            </a:r>
            <a:r>
              <a:rPr lang="it-IT" sz="1600" dirty="0"/>
              <a:t>/#/</a:t>
            </a:r>
            <a:r>
              <a:rPr lang="it-IT" sz="1600" dirty="0" err="1"/>
              <a:t>dashboard</a:t>
            </a:r>
            <a:endParaRPr lang="it-IT" sz="16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95F89E2-DDEC-5146-8960-B59886508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233" y="4182"/>
            <a:ext cx="10452768" cy="6853817"/>
          </a:xfrm>
        </p:spPr>
      </p:pic>
    </p:spTree>
    <p:extLst>
      <p:ext uri="{BB962C8B-B14F-4D97-AF65-F5344CB8AC3E}">
        <p14:creationId xmlns:p14="http://schemas.microsoft.com/office/powerpoint/2010/main" val="715945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3556</TotalTime>
  <Words>431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Calibri</vt:lpstr>
      <vt:lpstr>Rockwell</vt:lpstr>
      <vt:lpstr>Rockwell Condensed</vt:lpstr>
      <vt:lpstr>Rockwell Extra Bold</vt:lpstr>
      <vt:lpstr>Wingdings</vt:lpstr>
      <vt:lpstr>Legno</vt:lpstr>
      <vt:lpstr>Territorio e Società 225 Le   Corso di Studio  LE08 Lettere moderne</vt:lpstr>
      <vt:lpstr>Conflitti in Europa dopo la seconda guerra mondiale</vt:lpstr>
      <vt:lpstr>Nel mondo (alcune)</vt:lpstr>
      <vt:lpstr>Guerre 1945- 2000 (sessantuno)</vt:lpstr>
      <vt:lpstr>https://www.guerrenelmondo.it</vt:lpstr>
      <vt:lpstr>https://www.guerrenelmondo.it</vt:lpstr>
      <vt:lpstr>Confliltti nel mondo  al 2021</vt:lpstr>
      <vt:lpstr>Confliltti nel mondo /2</vt:lpstr>
      <vt:lpstr>https://acleddata.com/dashboard/#/dashboard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</dc:title>
  <dc:creator>sergio zilli</dc:creator>
  <cp:lastModifiedBy>sergio zilli</cp:lastModifiedBy>
  <cp:revision>57</cp:revision>
  <cp:lastPrinted>2023-03-03T10:34:56Z</cp:lastPrinted>
  <dcterms:created xsi:type="dcterms:W3CDTF">2022-03-01T08:25:09Z</dcterms:created>
  <dcterms:modified xsi:type="dcterms:W3CDTF">2023-03-03T10:38:18Z</dcterms:modified>
</cp:coreProperties>
</file>