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4" r:id="rId1"/>
  </p:sldMasterIdLst>
  <p:sldIdLst>
    <p:sldId id="256" r:id="rId2"/>
    <p:sldId id="257" r:id="rId3"/>
    <p:sldId id="296" r:id="rId4"/>
    <p:sldId id="298" r:id="rId5"/>
    <p:sldId id="299" r:id="rId6"/>
    <p:sldId id="300" r:id="rId7"/>
    <p:sldId id="288" r:id="rId8"/>
    <p:sldId id="286" r:id="rId9"/>
    <p:sldId id="287" r:id="rId10"/>
    <p:sldId id="301" r:id="rId11"/>
    <p:sldId id="289" r:id="rId12"/>
    <p:sldId id="291" r:id="rId13"/>
    <p:sldId id="290" r:id="rId14"/>
    <p:sldId id="266" r:id="rId15"/>
    <p:sldId id="292" r:id="rId16"/>
    <p:sldId id="293" r:id="rId17"/>
    <p:sldId id="303" r:id="rId18"/>
    <p:sldId id="304" r:id="rId19"/>
    <p:sldId id="302" r:id="rId20"/>
    <p:sldId id="294" r:id="rId21"/>
    <p:sldId id="295" r:id="rId22"/>
    <p:sldId id="28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/>
    <p:restoredTop sz="95921"/>
  </p:normalViewPr>
  <p:slideViewPr>
    <p:cSldViewPr snapToGrid="0">
      <p:cViewPr varScale="1">
        <p:scale>
          <a:sx n="115" d="100"/>
          <a:sy n="115" d="100"/>
        </p:scale>
        <p:origin x="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7AFFB9B-9FB8-469E-96F9-4D32314110B6}" type="datetimeFigureOut">
              <a:rPr lang="en-US" smtClean="0"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45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26582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40013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GB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762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5795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06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6195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463858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2/23/23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30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2/23/23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79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848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2/23/23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40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5BB1C6-BF8F-4481-8AB2-603A1C8A906A}" type="datetimeFigureOut">
              <a:rPr lang="en-US" smtClean="0"/>
              <a:t>2/23/23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74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PmiLY7lda4" TargetMode="External"/><Relationship Id="rId2" Type="http://schemas.openxmlformats.org/officeDocument/2006/relationships/hyperlink" Target="https://www.youtube.com/watch?v=0vKuvTg_KSw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r.gov.it/sites/default/files/2022-09/Decreto%20Direttoriale%20n.%201409%20Allegato%201%20CLUSTER.pdf" TargetMode="External"/><Relationship Id="rId2" Type="http://schemas.openxmlformats.org/officeDocument/2006/relationships/hyperlink" Target="https://prin.mur.gov.it/Pages/Index/16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../../Dropbox/Screenshot/Carta%20di%20rovereto.pn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om/search?q=oecd+organigramme&amp;sxsrf=AJOqlzU6PljpzpeAYDcBB60GvEy430BeKg:1673280213236&amp;source=lnms&amp;tbm=isch&amp;sa=X&amp;ved=2ahUKEwiIvODF7rr8AhURNOwKHWg-BQsQ_AUoAnoECAEQBA&amp;biw=1440&amp;bih=715&amp;dpr=1#imgrc=f-4G3de1B_iofM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0AF209-4E98-3D20-F018-817B5E25C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3" y="2181722"/>
            <a:ext cx="8791575" cy="2387600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Sociologia dell’innovazione</a:t>
            </a:r>
            <a:br>
              <a:rPr lang="it-IT" dirty="0">
                <a:solidFill>
                  <a:schemeClr val="tx1"/>
                </a:solidFill>
              </a:rPr>
            </a:br>
            <a:r>
              <a:rPr lang="it-IT" sz="3300" dirty="0" err="1">
                <a:solidFill>
                  <a:schemeClr val="tx1"/>
                </a:solidFill>
              </a:rPr>
              <a:t>lEZIONE</a:t>
            </a:r>
            <a:r>
              <a:rPr lang="it-IT" sz="3300" dirty="0">
                <a:solidFill>
                  <a:schemeClr val="tx1"/>
                </a:solidFill>
              </a:rPr>
              <a:t> 3. Politiche della ricerca e partecipazione pubblica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83A997F-DB65-A81B-C905-740A842B3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6783" y="4482985"/>
            <a:ext cx="8791575" cy="1655762"/>
          </a:xfrm>
        </p:spPr>
        <p:txBody>
          <a:bodyPr/>
          <a:lstStyle/>
          <a:p>
            <a:endParaRPr lang="it-IT" dirty="0"/>
          </a:p>
          <a:p>
            <a:r>
              <a:rPr lang="it-IT" dirty="0"/>
              <a:t>LAUREA DI SCIENZE POLITICHE E DELL’AMMINISTRAZIONE </a:t>
            </a:r>
          </a:p>
          <a:p>
            <a:r>
              <a:rPr lang="it-IT" dirty="0"/>
              <a:t>Francesco Miele </a:t>
            </a:r>
          </a:p>
          <a:p>
            <a:endParaRPr lang="it-IT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CF45F16-6152-33EC-5B51-C98CA9A62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910" y="5107258"/>
            <a:ext cx="2976755" cy="1190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578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4CDBB-865C-AE72-C0C6-134BC81F7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Modelli interpretativi della ricerca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CDCEEF-89A1-61A8-C478-5E3FA5D7B0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t-IT" dirty="0"/>
              <a:t> Scienze «dure», economiche e sociali formulano, usano e contestano dei modelli interpretativi inerenti il rapporto tra scienza, tecnologia e innovazione;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Questi modelli hanno influenza su come vengono investite le risorse economiche nel campo della ricerca, su come viene svolta quest’ultima e sulle relazioni di potere tra attori;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Gli studi sociologici, e in particolare gli STS, hanno svolto un ruolo importante nel decostruire alcuni di questi modelli, dando legittimità ad altri;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Inoltre, gli studi sociologici «trovano un posto» facile nell’attuazione di alcuni di questi modelli.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7004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064BB0-E467-FCC2-1F14-B2C333847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MODELLI INTERPRETATIVI E </a:t>
            </a:r>
            <a:r>
              <a:rPr lang="it-IT" i="1" dirty="0"/>
              <a:t>POLICIES</a:t>
            </a:r>
            <a:r>
              <a:rPr lang="it-IT" dirty="0"/>
              <a:t> /2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7C4BBD-C63E-1EDA-221F-5E45E5B8BF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Modello </a:t>
            </a:r>
            <a:r>
              <a:rPr lang="it-IT" b="1" i="1" dirty="0"/>
              <a:t>science </a:t>
            </a:r>
            <a:r>
              <a:rPr lang="it-IT" b="1" i="1" dirty="0" err="1"/>
              <a:t>push</a:t>
            </a:r>
            <a:r>
              <a:rPr lang="it-IT" b="1" dirty="0"/>
              <a:t>: </a:t>
            </a:r>
            <a:r>
              <a:rPr lang="it-IT" dirty="0"/>
              <a:t>la ricerca di base crea le basi per la ricerca applicata che, a sua volta, viene tradotta in prodotti e servizi di valore economico e sociale. </a:t>
            </a:r>
          </a:p>
          <a:p>
            <a:r>
              <a:rPr lang="it-IT" b="1" dirty="0"/>
              <a:t>Risvolti politici: </a:t>
            </a:r>
            <a:r>
              <a:rPr lang="it-IT" dirty="0"/>
              <a:t>libertà agli scienziati di orientare la propria attività e di controllare l’impiego delle risorse a loro assegnate. </a:t>
            </a:r>
          </a:p>
          <a:p>
            <a:r>
              <a:rPr lang="it-IT" b="1" dirty="0"/>
              <a:t>Criticità</a:t>
            </a:r>
            <a:r>
              <a:rPr lang="it-IT" dirty="0"/>
              <a:t>: dispendiosità, inefficienza, noncuranza per effetti sociali.</a:t>
            </a:r>
          </a:p>
          <a:p>
            <a:r>
              <a:rPr lang="it-IT" b="1" dirty="0"/>
              <a:t>Concezione dell’innovazione</a:t>
            </a:r>
            <a:r>
              <a:rPr lang="it-IT" dirty="0"/>
              <a:t>: lineare.</a:t>
            </a: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7366905-A2A6-013A-839B-0F7F9FAABF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Modello </a:t>
            </a:r>
            <a:r>
              <a:rPr lang="it-IT" b="1" i="1" dirty="0" err="1"/>
              <a:t>need</a:t>
            </a:r>
            <a:r>
              <a:rPr lang="it-IT" b="1" i="1" dirty="0"/>
              <a:t> pull</a:t>
            </a:r>
            <a:r>
              <a:rPr lang="it-IT" b="1" dirty="0"/>
              <a:t>: </a:t>
            </a:r>
            <a:r>
              <a:rPr lang="it-IT" dirty="0"/>
              <a:t>a monte vengono posti i bisogni economici/sociali, l’utilizzabilità e l’efficacia delle soluzioni proposte dalla scienza diviene un criterio centrale di valutazione.</a:t>
            </a:r>
          </a:p>
          <a:p>
            <a:r>
              <a:rPr lang="it-IT" b="1" dirty="0"/>
              <a:t>Risvolti politici: </a:t>
            </a:r>
            <a:r>
              <a:rPr lang="it-IT" dirty="0"/>
              <a:t>la valutazione viene condotta direttamente o indirettamente (su delega) dai funzionari dell’ente che eroga risorse. </a:t>
            </a:r>
          </a:p>
          <a:p>
            <a:r>
              <a:rPr lang="it-IT" b="1" dirty="0"/>
              <a:t>Criticità</a:t>
            </a:r>
            <a:r>
              <a:rPr lang="it-IT" dirty="0"/>
              <a:t>: bisogno inteso sempre più spesso come «domanda di mercato».</a:t>
            </a:r>
          </a:p>
          <a:p>
            <a:r>
              <a:rPr lang="it-IT" b="1" dirty="0"/>
              <a:t>Concezione dell’innovazione</a:t>
            </a:r>
            <a:r>
              <a:rPr lang="it-IT" dirty="0"/>
              <a:t>: lineare.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9444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Linear Model of Innovation (Technology Push or Science Push). Source:... |  Download Scientific Diagram">
            <a:extLst>
              <a:ext uri="{FF2B5EF4-FFF2-40B4-BE49-F238E27FC236}">
                <a16:creationId xmlns:a16="http://schemas.microsoft.com/office/drawing/2014/main" id="{44B3644A-0A1D-8EBD-E868-CFDF93643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73" y="501305"/>
            <a:ext cx="10256487" cy="216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WHAT IS MARKET PULL?">
            <a:extLst>
              <a:ext uri="{FF2B5EF4-FFF2-40B4-BE49-F238E27FC236}">
                <a16:creationId xmlns:a16="http://schemas.microsoft.com/office/drawing/2014/main" id="{461FB4DC-395E-55BA-5F83-7427944A7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70" y="3098860"/>
            <a:ext cx="9998469" cy="2488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e 2">
            <a:extLst>
              <a:ext uri="{FF2B5EF4-FFF2-40B4-BE49-F238E27FC236}">
                <a16:creationId xmlns:a16="http://schemas.microsoft.com/office/drawing/2014/main" id="{6BE6FBA5-9291-34C0-C16A-A6B3FCE0B25F}"/>
              </a:ext>
            </a:extLst>
          </p:cNvPr>
          <p:cNvSpPr/>
          <p:nvPr/>
        </p:nvSpPr>
        <p:spPr>
          <a:xfrm>
            <a:off x="10779144" y="1066800"/>
            <a:ext cx="411480" cy="3743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1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4917FF21-A763-41EA-1422-4B662A9F6CF7}"/>
              </a:ext>
            </a:extLst>
          </p:cNvPr>
          <p:cNvSpPr/>
          <p:nvPr/>
        </p:nvSpPr>
        <p:spPr>
          <a:xfrm>
            <a:off x="807720" y="5587368"/>
            <a:ext cx="41148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63201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064BB0-E467-FCC2-1F14-B2C333847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MODELLI INTERPRETATIVI E </a:t>
            </a:r>
            <a:r>
              <a:rPr lang="it-IT" i="1" dirty="0"/>
              <a:t>POLICIES</a:t>
            </a:r>
            <a:r>
              <a:rPr lang="it-IT" dirty="0"/>
              <a:t> /3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7C4BBD-C63E-1EDA-221F-5E45E5B8BF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/>
              <a:t>Modello sistemico: </a:t>
            </a:r>
            <a:r>
              <a:rPr lang="it-IT" dirty="0"/>
              <a:t>focalizzato non più solo sui prodotti (conoscitivi o tecnologici), ma sulle loro traiettorie di sviluppo. Vengono creati spazi e strutture protette per la sperimentazione dei prodotti e servizi. </a:t>
            </a:r>
          </a:p>
          <a:p>
            <a:r>
              <a:rPr lang="it-IT" b="1" dirty="0"/>
              <a:t>Risvolti politici: </a:t>
            </a:r>
            <a:r>
              <a:rPr lang="it-IT" dirty="0"/>
              <a:t>centralità degli utenti nel co-determinare le traiettorie di sviluppo.</a:t>
            </a:r>
          </a:p>
          <a:p>
            <a:r>
              <a:rPr lang="it-IT" b="1" dirty="0"/>
              <a:t>Criticità</a:t>
            </a:r>
            <a:r>
              <a:rPr lang="it-IT" dirty="0"/>
              <a:t>: autonomia ridotta della ricerca scientifica e suo allineamento con lo sviluppo economico</a:t>
            </a:r>
          </a:p>
          <a:p>
            <a:r>
              <a:rPr lang="it-IT" b="1" dirty="0"/>
              <a:t>Concezione dell’innovazione</a:t>
            </a:r>
            <a:r>
              <a:rPr lang="it-IT" dirty="0"/>
              <a:t>: co-evolutivo.</a:t>
            </a:r>
          </a:p>
          <a:p>
            <a:endParaRPr lang="it-IT" dirty="0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CA1F4103-E321-A461-F06D-CFCEAEAC2FBB}"/>
              </a:ext>
            </a:extLst>
          </p:cNvPr>
          <p:cNvSpPr/>
          <p:nvPr/>
        </p:nvSpPr>
        <p:spPr>
          <a:xfrm>
            <a:off x="6019800" y="2286000"/>
            <a:ext cx="41148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</a:t>
            </a:r>
          </a:p>
        </p:txBody>
      </p:sp>
      <p:pic>
        <p:nvPicPr>
          <p:cNvPr id="2050" name="Picture 2" descr="Developed notion of a Quadruple Helix innovation system | Download  Scientific Diagram">
            <a:extLst>
              <a:ext uri="{FF2B5EF4-FFF2-40B4-BE49-F238E27FC236}">
                <a16:creationId xmlns:a16="http://schemas.microsoft.com/office/drawing/2014/main" id="{4A8AC9DA-48BE-160F-D18E-5D5537722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885" y="2849880"/>
            <a:ext cx="5830498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018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530AC2-360E-496C-EA5E-4C1BA61D3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approcci partecipativi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3344FA-06F1-8AF7-D8FF-5BFEBD43CD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591800" cy="40630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Nel modello sistemico scoperte scientifiche, bisogni sociali/di mercato, utenti e oggetti tecnologici co-evolvono assieme. Parallelamente a questo modello si è diffuso il ricorso a processi partecipativi volti a facilitare l’interazione continua tra scienziati, tecnici, utenti e investitori.</a:t>
            </a:r>
          </a:p>
          <a:p>
            <a:pPr marL="0" indent="0">
              <a:buNone/>
            </a:pPr>
            <a:r>
              <a:rPr lang="it-IT" dirty="0"/>
              <a:t>I processi partecipativi vengono innescati per i) migliorare i processi di innovazione, dando vita a tecnologie che si adattano ai bisogni/contesti di vita degli utenti; ii) prevenire il rifiuto dell’innovazione, cercando l’alleanza con gli utenti.  </a:t>
            </a:r>
          </a:p>
          <a:p>
            <a:pPr marL="0" indent="0">
              <a:buNone/>
            </a:pPr>
            <a:r>
              <a:rPr lang="it-IT" dirty="0"/>
              <a:t>I processi partecipativi, con annessi approcci teorico-metodologici specifici (es. design partecipativo, </a:t>
            </a:r>
            <a:r>
              <a:rPr lang="it-IT" i="1" dirty="0"/>
              <a:t>Responsible </a:t>
            </a:r>
            <a:r>
              <a:rPr lang="it-IT" i="1" dirty="0" err="1"/>
              <a:t>Research</a:t>
            </a:r>
            <a:r>
              <a:rPr lang="it-IT" i="1" dirty="0"/>
              <a:t> Innovation</a:t>
            </a:r>
            <a:r>
              <a:rPr lang="it-IT" dirty="0"/>
              <a:t>), sono anche volti a promuovere una cittadinanza attiva, rivedendo le relazioni tra scienza-tecnologia-società. Tali processi sono spesso innescati dalle istituzioni per contribuire alla costruzione di una «sfera pubblica» tecno-scientifica. Principi centrali: </a:t>
            </a:r>
            <a:r>
              <a:rPr lang="it-IT" b="1" dirty="0"/>
              <a:t>inclusione</a:t>
            </a:r>
            <a:r>
              <a:rPr lang="it-IT" dirty="0"/>
              <a:t> e </a:t>
            </a:r>
            <a:r>
              <a:rPr lang="it-IT" b="1" dirty="0"/>
              <a:t>deliberazione</a:t>
            </a:r>
            <a:r>
              <a:rPr lang="it-IT" dirty="0"/>
              <a:t>.  </a:t>
            </a:r>
          </a:p>
          <a:p>
            <a:pPr>
              <a:buFont typeface="Wingdings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742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D390FF-CDAD-F7E6-23E7-56A1352F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R.R.I./1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C41F23-259D-017D-C322-76E1B3D06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7656" y="1583056"/>
            <a:ext cx="10253472" cy="1311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it-IT" sz="2400" dirty="0"/>
              <a:t>R.R.I. (</a:t>
            </a:r>
            <a:r>
              <a:rPr lang="it-IT" sz="2400" i="1" dirty="0"/>
              <a:t>Responsible </a:t>
            </a:r>
            <a:r>
              <a:rPr lang="it-IT" sz="2400" i="1" dirty="0" err="1"/>
              <a:t>Research</a:t>
            </a:r>
            <a:r>
              <a:rPr lang="it-IT" sz="2400" i="1" dirty="0"/>
              <a:t> Innovation</a:t>
            </a:r>
            <a:r>
              <a:rPr lang="it-IT" sz="2400" dirty="0"/>
              <a:t>): approccio concettuale e di policy finalizzato a responsabilizzare i diversi attori (coinvolgerli nel dare una risposta) interessati da un’innovazione di fronte all’incertezza della conoscenza scientifica e ad un consenso a rischio. 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4F477DB-192D-CA87-A479-8A3335D63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320" y="2362200"/>
            <a:ext cx="4754880" cy="39471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endParaRPr lang="it-IT" u="sng" dirty="0"/>
          </a:p>
          <a:p>
            <a:pPr>
              <a:lnSpc>
                <a:spcPct val="100000"/>
              </a:lnSpc>
            </a:pPr>
            <a:endParaRPr lang="it-IT" sz="2100" b="1" dirty="0"/>
          </a:p>
          <a:p>
            <a:pPr>
              <a:lnSpc>
                <a:spcPct val="100000"/>
              </a:lnSpc>
            </a:pPr>
            <a:r>
              <a:rPr lang="it-IT" sz="2100" b="1" dirty="0"/>
              <a:t>Obiettivo: </a:t>
            </a:r>
            <a:r>
              <a:rPr lang="it-IT" sz="2100" dirty="0"/>
              <a:t>transizione da </a:t>
            </a:r>
            <a:r>
              <a:rPr lang="it-IT" sz="2100" i="1" dirty="0"/>
              <a:t>Government</a:t>
            </a:r>
            <a:r>
              <a:rPr lang="it-IT" sz="2100" dirty="0"/>
              <a:t> a </a:t>
            </a:r>
            <a:r>
              <a:rPr lang="it-IT" sz="2100" i="1" dirty="0"/>
              <a:t>Governance</a:t>
            </a:r>
            <a:r>
              <a:rPr lang="it-IT" sz="2100" dirty="0"/>
              <a:t> seguendo gli ideali della partecipazione e dell’inclusione. </a:t>
            </a:r>
          </a:p>
          <a:p>
            <a:pPr>
              <a:lnSpc>
                <a:spcPct val="100000"/>
              </a:lnSpc>
            </a:pPr>
            <a:r>
              <a:rPr lang="it-IT" sz="2100" b="1" dirty="0"/>
              <a:t>Contesto: </a:t>
            </a:r>
            <a:r>
              <a:rPr lang="it-IT" sz="2100" i="1" dirty="0"/>
              <a:t>food-</a:t>
            </a:r>
            <a:r>
              <a:rPr lang="it-IT" sz="2100" i="1" dirty="0" err="1"/>
              <a:t>scandals</a:t>
            </a:r>
            <a:r>
              <a:rPr lang="it-IT" sz="2100" dirty="0"/>
              <a:t> legati ai cibi geneticamente modificati («Mucca Pazza») e diffidenza verso le innovazioni. </a:t>
            </a:r>
          </a:p>
          <a:p>
            <a:pPr>
              <a:lnSpc>
                <a:spcPct val="100000"/>
              </a:lnSpc>
            </a:pPr>
            <a:r>
              <a:rPr lang="it-IT" sz="2100" b="1" dirty="0"/>
              <a:t>Innovazione considerata</a:t>
            </a:r>
            <a:r>
              <a:rPr lang="it-IT" sz="2100" dirty="0"/>
              <a:t>: nanotecnologie (da uno a dieci miliardesimi di metro), esempi: additivi alimentari, nanoparticelle per pulizia superfici domestiche, rivestimenti protettivi occhiali da sole.  </a:t>
            </a:r>
          </a:p>
          <a:p>
            <a:endParaRPr lang="it-IT" dirty="0"/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5E1AFF0-6D85-9DD4-3927-A5E265BDFCD5}"/>
              </a:ext>
            </a:extLst>
          </p:cNvPr>
          <p:cNvSpPr txBox="1">
            <a:spLocks/>
          </p:cNvSpPr>
          <p:nvPr/>
        </p:nvSpPr>
        <p:spPr>
          <a:xfrm>
            <a:off x="1146048" y="2856356"/>
            <a:ext cx="9598152" cy="373037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it-IT" b="1" dirty="0"/>
          </a:p>
          <a:p>
            <a:endParaRPr lang="it-IT" dirty="0"/>
          </a:p>
        </p:txBody>
      </p:sp>
      <p:sp>
        <p:nvSpPr>
          <p:cNvPr id="6" name="Segnaposto contenuto 3">
            <a:extLst>
              <a:ext uri="{FF2B5EF4-FFF2-40B4-BE49-F238E27FC236}">
                <a16:creationId xmlns:a16="http://schemas.microsoft.com/office/drawing/2014/main" id="{962F4228-A2A2-62EC-3B6E-FF799EF9B3A8}"/>
              </a:ext>
            </a:extLst>
          </p:cNvPr>
          <p:cNvSpPr txBox="1">
            <a:spLocks/>
          </p:cNvSpPr>
          <p:nvPr/>
        </p:nvSpPr>
        <p:spPr>
          <a:xfrm>
            <a:off x="1146048" y="2392680"/>
            <a:ext cx="4754880" cy="3947160"/>
          </a:xfrm>
          <a:prstGeom prst="rect">
            <a:avLst/>
          </a:prstGeom>
        </p:spPr>
        <p:txBody>
          <a:bodyPr vert="horz" lIns="45720" tIns="45720" rIns="45720" bIns="45720" rtlCol="0"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it-IT" u="sng" dirty="0"/>
          </a:p>
          <a:p>
            <a:pPr>
              <a:lnSpc>
                <a:spcPct val="100000"/>
              </a:lnSpc>
            </a:pPr>
            <a:endParaRPr lang="it-IT" b="1" dirty="0"/>
          </a:p>
          <a:p>
            <a:pPr>
              <a:lnSpc>
                <a:spcPct val="100000"/>
              </a:lnSpc>
            </a:pPr>
            <a:r>
              <a:rPr lang="it-IT" b="1" dirty="0"/>
              <a:t>Caso</a:t>
            </a:r>
            <a:r>
              <a:rPr lang="it-IT" dirty="0"/>
              <a:t>: la </a:t>
            </a:r>
            <a:r>
              <a:rPr lang="it-IT" dirty="0" err="1"/>
              <a:t>NanoKommission</a:t>
            </a:r>
            <a:r>
              <a:rPr lang="it-IT" dirty="0"/>
              <a:t> istituita dal Ministero dell’Ambiente tedesco nel 2006. </a:t>
            </a:r>
          </a:p>
          <a:p>
            <a:pPr>
              <a:lnSpc>
                <a:spcPct val="100000"/>
              </a:lnSpc>
            </a:pPr>
            <a:r>
              <a:rPr lang="it-IT" dirty="0"/>
              <a:t>La sua composizione era di 16 membri nominati dal governo, includendo rappresentanti dei governi federali e di quello nazionale, di centri di ricerca/università, associazione dei cittadini (su invito). </a:t>
            </a:r>
          </a:p>
          <a:p>
            <a:pPr>
              <a:lnSpc>
                <a:spcPct val="100000"/>
              </a:lnSpc>
            </a:pPr>
            <a:r>
              <a:rPr lang="it-IT" b="1" dirty="0"/>
              <a:t>La </a:t>
            </a:r>
            <a:r>
              <a:rPr lang="it-IT" dirty="0" err="1"/>
              <a:t>NanoKommission</a:t>
            </a:r>
            <a:r>
              <a:rPr lang="it-IT" dirty="0"/>
              <a:t> ha poi organizzato sotto-gruppi organizzati per tematiche:</a:t>
            </a:r>
            <a:r>
              <a:rPr lang="it-IT" b="1" dirty="0"/>
              <a:t> </a:t>
            </a:r>
            <a:r>
              <a:rPr lang="it-IT" dirty="0"/>
              <a:t>benefici salute/ambiente, rischi e sicurezza, principi per l’utilizzo responsabile (su invito). </a:t>
            </a:r>
          </a:p>
          <a:p>
            <a:pPr>
              <a:lnSpc>
                <a:spcPct val="100000"/>
              </a:lnSpc>
            </a:pP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0969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4C8646-3617-3134-7834-41F947D34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R.R.I./2</a:t>
            </a: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62A43232-C5FE-E6A2-0585-E96D2114AB98}"/>
              </a:ext>
            </a:extLst>
          </p:cNvPr>
          <p:cNvSpPr txBox="1">
            <a:spLocks/>
          </p:cNvSpPr>
          <p:nvPr/>
        </p:nvSpPr>
        <p:spPr>
          <a:xfrm>
            <a:off x="1146048" y="2225040"/>
            <a:ext cx="4679056" cy="408431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it-IT" b="1" dirty="0"/>
          </a:p>
          <a:p>
            <a:endParaRPr lang="it-IT" dirty="0"/>
          </a:p>
        </p:txBody>
      </p:sp>
      <p:sp>
        <p:nvSpPr>
          <p:cNvPr id="6" name="Segnaposto contenuto 3">
            <a:extLst>
              <a:ext uri="{FF2B5EF4-FFF2-40B4-BE49-F238E27FC236}">
                <a16:creationId xmlns:a16="http://schemas.microsoft.com/office/drawing/2014/main" id="{53E3BC66-F633-7EFB-0B23-EB003BA03C7A}"/>
              </a:ext>
            </a:extLst>
          </p:cNvPr>
          <p:cNvSpPr txBox="1">
            <a:spLocks/>
          </p:cNvSpPr>
          <p:nvPr/>
        </p:nvSpPr>
        <p:spPr>
          <a:xfrm>
            <a:off x="1146048" y="2084832"/>
            <a:ext cx="4754880" cy="4255008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it-IT" u="sng" dirty="0"/>
          </a:p>
          <a:p>
            <a:pPr>
              <a:lnSpc>
                <a:spcPct val="100000"/>
              </a:lnSpc>
            </a:pPr>
            <a:r>
              <a:rPr lang="it-IT" sz="2000" b="1" dirty="0"/>
              <a:t>Evidenza delle divergenze:</a:t>
            </a:r>
            <a:endParaRPr lang="it-IT" sz="2000" dirty="0"/>
          </a:p>
          <a:p>
            <a:pPr>
              <a:lnSpc>
                <a:spcPct val="100000"/>
              </a:lnSpc>
            </a:pPr>
            <a:r>
              <a:rPr lang="it-IT" sz="2000" dirty="0"/>
              <a:t>Es. trasparenza dei processi di produzione delle nano-tecnologie (in ottica di riduzione del rischio) vs protezione segreto industriale (ai fini della competizione).</a:t>
            </a:r>
          </a:p>
          <a:p>
            <a:pPr>
              <a:lnSpc>
                <a:spcPct val="100000"/>
              </a:lnSpc>
            </a:pPr>
            <a:r>
              <a:rPr lang="it-IT" sz="2000" b="1" dirty="0"/>
              <a:t>Costruzione delle convergenze:</a:t>
            </a:r>
          </a:p>
          <a:p>
            <a:pPr>
              <a:lnSpc>
                <a:spcPct val="100000"/>
              </a:lnSpc>
            </a:pPr>
            <a:r>
              <a:rPr lang="it-IT" sz="2000" dirty="0"/>
              <a:t>Scambio informazioni e nascita legami tra attori con diversi interessi, arrivando a comprensione reciproca e a valutazione complessiva rischi/benefici delle nanotecnologie. </a:t>
            </a:r>
          </a:p>
          <a:p>
            <a:pPr>
              <a:lnSpc>
                <a:spcPct val="100000"/>
              </a:lnSpc>
            </a:pP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7" name="Segnaposto contenuto 3">
            <a:extLst>
              <a:ext uri="{FF2B5EF4-FFF2-40B4-BE49-F238E27FC236}">
                <a16:creationId xmlns:a16="http://schemas.microsoft.com/office/drawing/2014/main" id="{F90C4322-2752-0835-85D0-982E6618CFBA}"/>
              </a:ext>
            </a:extLst>
          </p:cNvPr>
          <p:cNvSpPr txBox="1">
            <a:spLocks/>
          </p:cNvSpPr>
          <p:nvPr/>
        </p:nvSpPr>
        <p:spPr>
          <a:xfrm>
            <a:off x="6412992" y="2069591"/>
            <a:ext cx="4331208" cy="425500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it-IT" u="sng" dirty="0"/>
          </a:p>
          <a:p>
            <a:pPr>
              <a:lnSpc>
                <a:spcPct val="100000"/>
              </a:lnSpc>
            </a:pPr>
            <a:endParaRPr lang="it-IT" sz="2000" dirty="0"/>
          </a:p>
          <a:p>
            <a:pPr>
              <a:lnSpc>
                <a:spcPct val="100000"/>
              </a:lnSpc>
            </a:pP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0F24879-B173-6F75-3957-408A7A249D92}"/>
              </a:ext>
            </a:extLst>
          </p:cNvPr>
          <p:cNvSpPr txBox="1"/>
          <p:nvPr/>
        </p:nvSpPr>
        <p:spPr>
          <a:xfrm>
            <a:off x="6291074" y="2319510"/>
            <a:ext cx="455121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indent="-91440" defTabSz="914400"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</a:pPr>
            <a:r>
              <a:rPr lang="it-IT" sz="2000" i="1" dirty="0"/>
              <a:t>La ricerca e innovazione responsabili (Responsible </a:t>
            </a:r>
            <a:r>
              <a:rPr lang="it-IT" sz="2000" i="1" dirty="0" err="1"/>
              <a:t>Research</a:t>
            </a:r>
            <a:r>
              <a:rPr lang="it-IT" sz="2000" i="1" dirty="0"/>
              <a:t> and Innovation - RRI) sono un processo trasparente e interattivo attraverso cui gli attori sociali e gli innovatori diventano reciprocamente responsabili rispetto all’</a:t>
            </a:r>
            <a:r>
              <a:rPr lang="it-IT" sz="2000" b="1" i="1" dirty="0"/>
              <a:t>accettabilità etica</a:t>
            </a:r>
            <a:r>
              <a:rPr lang="it-IT" sz="2000" i="1" dirty="0"/>
              <a:t>, alla </a:t>
            </a:r>
            <a:r>
              <a:rPr lang="it-IT" sz="2000" b="1" i="1" dirty="0"/>
              <a:t>sostenibilità</a:t>
            </a:r>
            <a:r>
              <a:rPr lang="it-IT" sz="2000" i="1" dirty="0"/>
              <a:t>, e alla </a:t>
            </a:r>
            <a:r>
              <a:rPr lang="it-IT" sz="2000" b="1" i="1" dirty="0"/>
              <a:t>desiderabilità sociale</a:t>
            </a:r>
            <a:r>
              <a:rPr lang="it-IT" sz="2000" i="1" dirty="0"/>
              <a:t> del processo innovativo e dei suoi prodotti diffusi sul mercato (al fine di consentire un appropriata integrazione dei progressi scientifici e tecnologici nella nostra società) (von </a:t>
            </a:r>
            <a:r>
              <a:rPr lang="it-IT" sz="2000" i="1" dirty="0" err="1"/>
              <a:t>Schomberg</a:t>
            </a:r>
            <a:r>
              <a:rPr lang="it-IT" sz="2000" i="1" dirty="0"/>
              <a:t> 2013, 63)</a:t>
            </a:r>
          </a:p>
        </p:txBody>
      </p:sp>
    </p:spTree>
    <p:extLst>
      <p:ext uri="{BB962C8B-B14F-4D97-AF65-F5344CB8AC3E}">
        <p14:creationId xmlns:p14="http://schemas.microsoft.com/office/powerpoint/2010/main" val="1504943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BBEFA9-316F-30A2-BD3B-068B760E7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#Esercizio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A2715A-DE52-0D09-FF5D-00520CAFA3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b="1" dirty="0"/>
              <a:t>La carne sintetica </a:t>
            </a:r>
            <a:r>
              <a:rPr lang="it-IT" dirty="0"/>
              <a:t>è creata con cellule animali, ma non richiede l’uccisione e la macellazione degli animali. Una volta prodotta a livello industriale e messa sul mercato potrà sostenere una crescente domanda di consumo di carne, nei paesi sviluppati e nei paesi emergenti, ad un costo ambientale e per i consumatori inferiore alla carne prodotta nel ciclo allevamento-macellazione.</a:t>
            </a: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C3D32B2-1200-3B72-C0DC-FBA07B2DBA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>
                <a:hlinkClick r:id="rId2"/>
              </a:rPr>
              <a:t>Video</a:t>
            </a:r>
            <a:r>
              <a:rPr lang="it-IT" dirty="0"/>
              <a:t> di approfondimento su allevamenti intensivi e questione ambientale. </a:t>
            </a:r>
          </a:p>
          <a:p>
            <a:r>
              <a:rPr lang="it-IT" dirty="0">
                <a:hlinkClick r:id="rId3"/>
              </a:rPr>
              <a:t>Video</a:t>
            </a:r>
            <a:r>
              <a:rPr lang="it-IT" dirty="0"/>
              <a:t> di approfondimento su allevamenti intensivi e questione ambientale. </a:t>
            </a:r>
          </a:p>
        </p:txBody>
      </p:sp>
    </p:spTree>
    <p:extLst>
      <p:ext uri="{BB962C8B-B14F-4D97-AF65-F5344CB8AC3E}">
        <p14:creationId xmlns:p14="http://schemas.microsoft.com/office/powerpoint/2010/main" val="1256530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BBEFA9-316F-30A2-BD3B-068B760E7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A2715A-DE52-0D09-FF5D-00520CAFA3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b="1" dirty="0"/>
              <a:t>Voi siete: </a:t>
            </a:r>
          </a:p>
          <a:p>
            <a:pPr>
              <a:lnSpc>
                <a:spcPct val="100000"/>
              </a:lnSpc>
              <a:buFont typeface="Wingdings" pitchFamily="2" charset="2"/>
              <a:buChar char="q"/>
            </a:pPr>
            <a:r>
              <a:rPr lang="it-IT" dirty="0"/>
              <a:t> Rappresentanti degli allevatori di bovini;</a:t>
            </a:r>
          </a:p>
          <a:p>
            <a:pPr>
              <a:lnSpc>
                <a:spcPct val="100000"/>
              </a:lnSpc>
              <a:buFont typeface="Wingdings" pitchFamily="2" charset="2"/>
              <a:buChar char="q"/>
            </a:pPr>
            <a:r>
              <a:rPr lang="it-IT" dirty="0"/>
              <a:t> Una associazione di consumatori; </a:t>
            </a:r>
          </a:p>
          <a:p>
            <a:pPr>
              <a:lnSpc>
                <a:spcPct val="100000"/>
              </a:lnSpc>
              <a:buFont typeface="Wingdings" pitchFamily="2" charset="2"/>
              <a:buChar char="q"/>
            </a:pPr>
            <a:r>
              <a:rPr lang="it-IT" dirty="0"/>
              <a:t> Una grande industria alimentare che può produrre la carne sintetica; </a:t>
            </a:r>
          </a:p>
          <a:p>
            <a:pPr>
              <a:lnSpc>
                <a:spcPct val="100000"/>
              </a:lnSpc>
              <a:buFont typeface="Wingdings" pitchFamily="2" charset="2"/>
              <a:buChar char="q"/>
            </a:pPr>
            <a:r>
              <a:rPr lang="it-IT" dirty="0"/>
              <a:t> Una associazione ambientalista. </a:t>
            </a: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C3D32B2-1200-3B72-C0DC-FBA07B2DBA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/>
              <a:t>Ogni gruppo, impersonificando uno di questi attori, deve rispondere alle seguenti domande: </a:t>
            </a:r>
          </a:p>
          <a:p>
            <a:r>
              <a:rPr lang="it-IT" dirty="0"/>
              <a:t>1) Siamo favorevoli a questa innovazione? Perché (interessi e/o valori di riferimento)? </a:t>
            </a:r>
          </a:p>
          <a:p>
            <a:r>
              <a:rPr lang="it-IT" dirty="0"/>
              <a:t>2a) Se si, quali sono le condizioni per cui questa innovazione è accettabile? </a:t>
            </a:r>
          </a:p>
          <a:p>
            <a:r>
              <a:rPr lang="it-IT" dirty="0"/>
              <a:t>2b) Se no, quali sono le possibili opzioni alternative che possono convincere anche gli altri attori?  </a:t>
            </a:r>
          </a:p>
        </p:txBody>
      </p:sp>
    </p:spTree>
    <p:extLst>
      <p:ext uri="{BB962C8B-B14F-4D97-AF65-F5344CB8AC3E}">
        <p14:creationId xmlns:p14="http://schemas.microsoft.com/office/powerpoint/2010/main" val="4254221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530AC2-360E-496C-EA5E-4C1BA61D3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CRITICHE ALLA R.R.I.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3344FA-06F1-8AF7-D8FF-5BFEBD43CD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591800" cy="40630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q"/>
            </a:pPr>
            <a:r>
              <a:rPr lang="it-IT" sz="2400" dirty="0"/>
              <a:t> Ricerca forzata del consenso, senza coinvolgere forze politiche rappresentative.</a:t>
            </a:r>
            <a:r>
              <a:rPr lang="it-IT" sz="2400" b="1" dirty="0"/>
              <a:t> </a:t>
            </a:r>
          </a:p>
          <a:p>
            <a:pPr>
              <a:lnSpc>
                <a:spcPct val="100000"/>
              </a:lnSpc>
              <a:buFont typeface="Wingdings" pitchFamily="2" charset="2"/>
              <a:buChar char="q"/>
            </a:pPr>
            <a:r>
              <a:rPr lang="it-IT" sz="2400" dirty="0"/>
              <a:t> Stigmatizzazione della polarizzazione e del conflitto, vista come frutto di posizioni preconcette. </a:t>
            </a:r>
          </a:p>
          <a:p>
            <a:pPr>
              <a:lnSpc>
                <a:spcPct val="100000"/>
              </a:lnSpc>
              <a:buFont typeface="Wingdings" pitchFamily="2" charset="2"/>
              <a:buChar char="q"/>
            </a:pPr>
            <a:r>
              <a:rPr lang="it-IT" sz="2400" dirty="0"/>
              <a:t> Output predeterminato: «l’innovazione deve esserci!»</a:t>
            </a:r>
          </a:p>
          <a:p>
            <a:pPr>
              <a:lnSpc>
                <a:spcPct val="100000"/>
              </a:lnSpc>
              <a:buFont typeface="Wingdings" pitchFamily="2" charset="2"/>
              <a:buChar char="q"/>
            </a:pPr>
            <a:r>
              <a:rPr lang="it-IT" sz="2400" dirty="0"/>
              <a:t> Composizione delle commissioni/gruppi di lavoro condotta evitando attori radicalmente contrari all’innovazione.</a:t>
            </a:r>
          </a:p>
          <a:p>
            <a:pPr>
              <a:buFont typeface="Wingdings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908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4CDBB-865C-AE72-C0C6-134BC81F7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lezione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CDCEEF-89A1-61A8-C478-5E3FA5D7B0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t-IT" dirty="0"/>
              <a:t> Politiche della ricerca e società;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Politiche della scienza, della tecnologia e dell’innovazione;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Modelli interpretativi e politiche della ricerca;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Gli approcci partecipativi.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953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1E3567-76A3-82C1-4B35-B6D85798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</a:t>
            </a:r>
            <a:r>
              <a:rPr lang="it-IT" dirty="0" err="1"/>
              <a:t>participatory</a:t>
            </a:r>
            <a:r>
              <a:rPr lang="it-IT" dirty="0"/>
              <a:t> design/1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313A423E-C64D-C7DA-A854-C13962A0C0A3}"/>
              </a:ext>
            </a:extLst>
          </p:cNvPr>
          <p:cNvSpPr txBox="1">
            <a:spLocks/>
          </p:cNvSpPr>
          <p:nvPr/>
        </p:nvSpPr>
        <p:spPr>
          <a:xfrm>
            <a:off x="1057656" y="1583056"/>
            <a:ext cx="10253472" cy="131140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2400" i="1" dirty="0" err="1"/>
              <a:t>Participatory</a:t>
            </a:r>
            <a:r>
              <a:rPr lang="it-IT" sz="2400" i="1" dirty="0"/>
              <a:t> design</a:t>
            </a:r>
            <a:r>
              <a:rPr lang="it-IT" sz="2400" dirty="0"/>
              <a:t>: filone metodologico atto a coinvolgere gli utenti nei processi di design di oggetti tecnologici e servizi utilizzati da quest’ultimi. </a:t>
            </a:r>
            <a:endParaRPr lang="it-IT" dirty="0"/>
          </a:p>
          <a:p>
            <a:endParaRPr lang="it-IT" dirty="0"/>
          </a:p>
        </p:txBody>
      </p:sp>
      <p:sp>
        <p:nvSpPr>
          <p:cNvPr id="6" name="Segnaposto contenuto 3">
            <a:extLst>
              <a:ext uri="{FF2B5EF4-FFF2-40B4-BE49-F238E27FC236}">
                <a16:creationId xmlns:a16="http://schemas.microsoft.com/office/drawing/2014/main" id="{25ABDB24-02E8-992E-6E69-35B77FC0B8C2}"/>
              </a:ext>
            </a:extLst>
          </p:cNvPr>
          <p:cNvSpPr txBox="1">
            <a:spLocks/>
          </p:cNvSpPr>
          <p:nvPr/>
        </p:nvSpPr>
        <p:spPr>
          <a:xfrm>
            <a:off x="1146048" y="2856356"/>
            <a:ext cx="9598152" cy="373037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it-IT" b="1" dirty="0"/>
          </a:p>
          <a:p>
            <a:endParaRPr lang="it-IT" dirty="0"/>
          </a:p>
        </p:txBody>
      </p:sp>
      <p:sp>
        <p:nvSpPr>
          <p:cNvPr id="7" name="Segnaposto contenuto 3">
            <a:extLst>
              <a:ext uri="{FF2B5EF4-FFF2-40B4-BE49-F238E27FC236}">
                <a16:creationId xmlns:a16="http://schemas.microsoft.com/office/drawing/2014/main" id="{C1F3F1B8-A98D-84F5-4285-4F875641D824}"/>
              </a:ext>
            </a:extLst>
          </p:cNvPr>
          <p:cNvSpPr txBox="1">
            <a:spLocks/>
          </p:cNvSpPr>
          <p:nvPr/>
        </p:nvSpPr>
        <p:spPr>
          <a:xfrm>
            <a:off x="1146048" y="2392680"/>
            <a:ext cx="4754880" cy="39471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it-IT" u="sng" dirty="0"/>
          </a:p>
          <a:p>
            <a:pPr>
              <a:lnSpc>
                <a:spcPct val="100000"/>
              </a:lnSpc>
            </a:pPr>
            <a:endParaRPr lang="it-IT" b="1" dirty="0"/>
          </a:p>
          <a:p>
            <a:pPr>
              <a:lnSpc>
                <a:spcPct val="100000"/>
              </a:lnSpc>
            </a:pPr>
            <a:r>
              <a:rPr lang="it-IT" sz="2000" b="1" dirty="0"/>
              <a:t>Caso</a:t>
            </a:r>
            <a:r>
              <a:rPr lang="it-IT" sz="2000" dirty="0"/>
              <a:t>: implementazione della cartella clinica del cittadino all’interno dei servizi ospedalieri danesi.</a:t>
            </a:r>
          </a:p>
          <a:p>
            <a:pPr>
              <a:lnSpc>
                <a:spcPct val="100000"/>
              </a:lnSpc>
            </a:pPr>
            <a:r>
              <a:rPr lang="it-IT" sz="2000" dirty="0"/>
              <a:t>Studio sperimentale in alcuni reparti ospedalieri coinvolgendo, oltre ai designer, medici e infermieri nel design e (re)design della tecnologa</a:t>
            </a:r>
            <a:r>
              <a:rPr lang="it-IT" dirty="0"/>
              <a:t>. </a:t>
            </a:r>
          </a:p>
          <a:p>
            <a:pPr>
              <a:lnSpc>
                <a:spcPct val="100000"/>
              </a:lnSpc>
            </a:pPr>
            <a:endParaRPr lang="it-IT" dirty="0"/>
          </a:p>
          <a:p>
            <a:pPr>
              <a:lnSpc>
                <a:spcPct val="100000"/>
              </a:lnSpc>
            </a:pP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8" name="Segnaposto contenuto 3">
            <a:extLst>
              <a:ext uri="{FF2B5EF4-FFF2-40B4-BE49-F238E27FC236}">
                <a16:creationId xmlns:a16="http://schemas.microsoft.com/office/drawing/2014/main" id="{C30B45AC-7A17-D6F5-7757-260EE9342C9F}"/>
              </a:ext>
            </a:extLst>
          </p:cNvPr>
          <p:cNvSpPr txBox="1">
            <a:spLocks/>
          </p:cNvSpPr>
          <p:nvPr/>
        </p:nvSpPr>
        <p:spPr>
          <a:xfrm>
            <a:off x="5989320" y="2639568"/>
            <a:ext cx="4754880" cy="3947160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it-IT" u="sng" dirty="0"/>
          </a:p>
          <a:p>
            <a:pPr>
              <a:lnSpc>
                <a:spcPct val="100000"/>
              </a:lnSpc>
            </a:pPr>
            <a:endParaRPr lang="it-IT" sz="2100" b="1" dirty="0"/>
          </a:p>
          <a:p>
            <a:pPr>
              <a:lnSpc>
                <a:spcPct val="100000"/>
              </a:lnSpc>
            </a:pPr>
            <a:r>
              <a:rPr lang="it-IT" sz="2100" b="1" dirty="0"/>
              <a:t>Obiettivo: </a:t>
            </a:r>
            <a:r>
              <a:rPr lang="it-IT" sz="2100" dirty="0"/>
              <a:t>coinvolgere utenti nella progettazione per garantire il successo di una tecnologia/servizio. </a:t>
            </a:r>
          </a:p>
          <a:p>
            <a:pPr>
              <a:lnSpc>
                <a:spcPct val="100000"/>
              </a:lnSpc>
            </a:pPr>
            <a:r>
              <a:rPr lang="it-IT" sz="2100" b="1" dirty="0"/>
              <a:t>Contesto: </a:t>
            </a:r>
            <a:r>
              <a:rPr lang="it-IT" sz="2100" dirty="0"/>
              <a:t>informatizzazione servizi sanitari e attitudine «scandinava» al coinvolgimento della cittadinanza. </a:t>
            </a:r>
            <a:endParaRPr lang="it-IT" sz="2100" b="1" dirty="0"/>
          </a:p>
          <a:p>
            <a:pPr>
              <a:lnSpc>
                <a:spcPct val="100000"/>
              </a:lnSpc>
            </a:pPr>
            <a:r>
              <a:rPr lang="it-IT" sz="2100" b="1" dirty="0"/>
              <a:t>Innovazione considerata</a:t>
            </a:r>
            <a:r>
              <a:rPr lang="it-IT" sz="2100" dirty="0"/>
              <a:t>: cartella clinica del cittadino atta a raccogliere dati clinici degli utenti per supportare l’operato di medici e infermieri.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8732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DF5C44-4B4F-64C1-3408-38E9D361F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</a:t>
            </a:r>
            <a:r>
              <a:rPr lang="it-IT" dirty="0" err="1"/>
              <a:t>participatory</a:t>
            </a:r>
            <a:r>
              <a:rPr lang="it-IT" dirty="0"/>
              <a:t> design/2</a:t>
            </a: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5111CFED-E40B-5CD6-211E-EFF22469C7D8}"/>
              </a:ext>
            </a:extLst>
          </p:cNvPr>
          <p:cNvSpPr txBox="1">
            <a:spLocks/>
          </p:cNvSpPr>
          <p:nvPr/>
        </p:nvSpPr>
        <p:spPr>
          <a:xfrm>
            <a:off x="1146048" y="2225040"/>
            <a:ext cx="9598152" cy="408431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it-IT" b="1" dirty="0"/>
          </a:p>
          <a:p>
            <a:endParaRPr lang="it-IT" dirty="0"/>
          </a:p>
        </p:txBody>
      </p:sp>
      <p:sp>
        <p:nvSpPr>
          <p:cNvPr id="8" name="Segnaposto contenuto 3">
            <a:extLst>
              <a:ext uri="{FF2B5EF4-FFF2-40B4-BE49-F238E27FC236}">
                <a16:creationId xmlns:a16="http://schemas.microsoft.com/office/drawing/2014/main" id="{0634F285-4A5D-E9C9-3440-D7F6B80A1B6E}"/>
              </a:ext>
            </a:extLst>
          </p:cNvPr>
          <p:cNvSpPr txBox="1">
            <a:spLocks/>
          </p:cNvSpPr>
          <p:nvPr/>
        </p:nvSpPr>
        <p:spPr>
          <a:xfrm>
            <a:off x="1146048" y="2084832"/>
            <a:ext cx="4754880" cy="4255008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it-IT" u="sng" dirty="0"/>
          </a:p>
          <a:p>
            <a:pPr>
              <a:lnSpc>
                <a:spcPct val="100000"/>
              </a:lnSpc>
            </a:pPr>
            <a:r>
              <a:rPr lang="it-IT" sz="2000" b="1" dirty="0"/>
              <a:t>Tecniche utilizzate dai ricercatori:</a:t>
            </a:r>
            <a:endParaRPr lang="it-IT" sz="2000" dirty="0"/>
          </a:p>
          <a:p>
            <a:pPr>
              <a:lnSpc>
                <a:spcPct val="100000"/>
              </a:lnSpc>
            </a:pPr>
            <a:r>
              <a:rPr lang="it-IT" sz="2000" dirty="0" err="1"/>
              <a:t>Participatory</a:t>
            </a:r>
            <a:r>
              <a:rPr lang="it-IT" sz="2000" dirty="0"/>
              <a:t> workshop con gli utenti finalizzati alla produzione di artefatti (es. </a:t>
            </a:r>
            <a:r>
              <a:rPr lang="it-IT" sz="2000" dirty="0" err="1"/>
              <a:t>mock</a:t>
            </a:r>
            <a:r>
              <a:rPr lang="it-IT" sz="2000" dirty="0"/>
              <a:t>-up della tecnologia, regole per il suo utilizzo) che dovrebbero essere indicativi dei loro desideri. </a:t>
            </a:r>
          </a:p>
          <a:p>
            <a:pPr>
              <a:lnSpc>
                <a:spcPct val="100000"/>
              </a:lnSpc>
            </a:pPr>
            <a:r>
              <a:rPr lang="it-IT" sz="2000" dirty="0"/>
              <a:t>Osservazione etnografica e interviste volte a costruire l’uso «reale» della tecnologia, individuando le convergenze e le discrepanze rispetto agli usi immaginati dagli ideatori della tecnologia.</a:t>
            </a:r>
          </a:p>
          <a:p>
            <a:pPr>
              <a:lnSpc>
                <a:spcPct val="100000"/>
              </a:lnSpc>
            </a:pPr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06FBD676-D314-EE22-7B21-66FE4EB4E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124" y="3173476"/>
            <a:ext cx="4712877" cy="207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14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0DB28C-7BF1-3E7F-84BC-F9CE5F978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2460" y="1783959"/>
            <a:ext cx="3065480" cy="288911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700" dirty="0" err="1"/>
              <a:t>Capitolo</a:t>
            </a:r>
            <a:r>
              <a:rPr lang="en-US" sz="4700" dirty="0"/>
              <a:t> 4 “POLITICHE DELLA RICERCA E PARTECIPAZIONE PUBBLICA”</a:t>
            </a:r>
            <a:br>
              <a:rPr lang="en-US" sz="4700" dirty="0"/>
            </a:br>
            <a:r>
              <a:rPr lang="en-US" sz="4700" dirty="0"/>
              <a:t>PP 75-89</a:t>
            </a:r>
          </a:p>
        </p:txBody>
      </p:sp>
      <p:pic>
        <p:nvPicPr>
          <p:cNvPr id="5" name="Picture 2" descr="Copertina Gli studi sociali sulla scienza e la tecnologia">
            <a:extLst>
              <a:ext uri="{FF2B5EF4-FFF2-40B4-BE49-F238E27FC236}">
                <a16:creationId xmlns:a16="http://schemas.microsoft.com/office/drawing/2014/main" id="{D7ABECB7-96A3-EB1D-1F0C-FF945355EB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05" y="408204"/>
            <a:ext cx="3923112" cy="604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61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4CDBB-865C-AE72-C0C6-134BC81F7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Politiche della ricerca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CDCEEF-89A1-61A8-C478-5E3FA5D7B0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t-IT" dirty="0"/>
              <a:t> </a:t>
            </a:r>
            <a:r>
              <a:rPr lang="it-IT" b="1" dirty="0"/>
              <a:t>Perché sono un ambito rilevante da studiare? </a:t>
            </a:r>
            <a:r>
              <a:rPr lang="it-IT" dirty="0"/>
              <a:t>Perché la conoscenza scientifica e l’innovazione tecnologica sono sempre più considerate come una condizione per il benessere e la crescita economica della nostra società. </a:t>
            </a:r>
          </a:p>
          <a:p>
            <a:pPr>
              <a:buFont typeface="Wingdings" pitchFamily="2" charset="2"/>
              <a:buChar char="q"/>
            </a:pPr>
            <a:r>
              <a:rPr lang="it-IT" dirty="0"/>
              <a:t> </a:t>
            </a:r>
            <a:r>
              <a:rPr lang="it-IT" b="1" dirty="0"/>
              <a:t>Perché sono un ambito rilevante da studiare dal punto di vista sociologico? </a:t>
            </a:r>
            <a:r>
              <a:rPr lang="it-IT" dirty="0"/>
              <a:t>Per due ragioni: i) le politiche della ricerca sono fautrici del cambiamento sociale, dato che nel loro evolversi influiscono sulla posizione degli scienziati, dei cittadini e di altri soggetti all’interno della società, oltre che sulle condizioni di vita della popolazione; ii) allo stesso tempo, esse sono frutto dei cambiamenti avvenuti nella società e nelle comunità scientifica (es. l’emergere di nuovi modelli interpretativi sul rapporto tra scienza, tecnologia e innovazione, il cambio di rapporti di potere tra stato e impresa).  </a:t>
            </a:r>
          </a:p>
        </p:txBody>
      </p:sp>
    </p:spTree>
    <p:extLst>
      <p:ext uri="{BB962C8B-B14F-4D97-AF65-F5344CB8AC3E}">
        <p14:creationId xmlns:p14="http://schemas.microsoft.com/office/powerpoint/2010/main" val="194754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000E6C-E492-CF8A-3A5F-76FE6554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caso italiano/1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6ABF0AF-F3E6-5256-2271-E97F1501C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rgbClr val="FFC000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b="1" dirty="0"/>
              <a:t>Contesto storico-sociale</a:t>
            </a:r>
          </a:p>
          <a:p>
            <a:pPr algn="just"/>
            <a:r>
              <a:rPr lang="it-IT" b="1" dirty="0"/>
              <a:t>Eredità del fascismo e della guerra</a:t>
            </a:r>
            <a:r>
              <a:rPr lang="it-IT" dirty="0"/>
              <a:t>: calo dei laureati, soprattutto nelle scienze «dure»; requisizione strumenti di laboratorio da parte delle autorità tedesche; analfabetismo di massa. </a:t>
            </a:r>
          </a:p>
          <a:p>
            <a:pPr algn="just"/>
            <a:r>
              <a:rPr lang="it-IT" b="1" dirty="0"/>
              <a:t>Dopoguerra</a:t>
            </a:r>
            <a:r>
              <a:rPr lang="it-IT" dirty="0"/>
              <a:t>: sviluppo di alcuni grande imprese in settori competitivi e internazionali; emergere di gruppi di giovani fisici brillanti; prevalenza, però, di piccoli distretti industriali poco interessati alla ricerca; scandali Ippolito e Marotta. </a:t>
            </a:r>
          </a:p>
          <a:p>
            <a:endParaRPr lang="it-IT" b="1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48A6574-28B8-265C-FCA8-0FE542FBE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rgbClr val="92D050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b="1" dirty="0"/>
              <a:t>Politiche della ricerca</a:t>
            </a:r>
          </a:p>
          <a:p>
            <a:pPr algn="just"/>
            <a:r>
              <a:rPr lang="it-IT" dirty="0"/>
              <a:t>Nascita dell’(INFN) e del CNRN, l’Italia diviene uno dei paesi trainanti sul fronte della ricerca nucleare.</a:t>
            </a:r>
          </a:p>
          <a:p>
            <a:pPr algn="just"/>
            <a:r>
              <a:rPr lang="it-IT" dirty="0"/>
              <a:t>L’ISS diviene un grande e moderno istituto di biochimica con possibili ricadute tecnologiche e produttive. </a:t>
            </a:r>
          </a:p>
          <a:p>
            <a:pPr algn="just"/>
            <a:r>
              <a:rPr lang="it-IT" dirty="0"/>
              <a:t>Finanziamenti bassi alla ricerca, prevalentemente applicata. </a:t>
            </a:r>
          </a:p>
          <a:p>
            <a:pPr algn="just"/>
            <a:r>
              <a:rPr lang="it-IT" dirty="0"/>
              <a:t>Dopo gli scandali, restringimento autonomie centri di ricerca e calo finanziamenti ricerca. </a:t>
            </a:r>
          </a:p>
        </p:txBody>
      </p:sp>
    </p:spTree>
    <p:extLst>
      <p:ext uri="{BB962C8B-B14F-4D97-AF65-F5344CB8AC3E}">
        <p14:creationId xmlns:p14="http://schemas.microsoft.com/office/powerpoint/2010/main" val="3176727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000E6C-E492-CF8A-3A5F-76FE6554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caso italiano/2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6ABF0AF-F3E6-5256-2271-E97F1501C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r>
              <a:rPr lang="it-IT" b="1" dirty="0"/>
              <a:t>Contesto storico-sociale</a:t>
            </a:r>
          </a:p>
          <a:p>
            <a:r>
              <a:rPr lang="it-IT" b="1" dirty="0"/>
              <a:t>Anni ‘70. </a:t>
            </a:r>
            <a:r>
              <a:rPr lang="it-IT" dirty="0"/>
              <a:t>Crisi petrolifera e delle economie occidentali e necessità rilancio settori produttivi. </a:t>
            </a:r>
          </a:p>
          <a:p>
            <a:endParaRPr lang="it-IT" b="1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48A6574-28B8-265C-FCA8-0FE542FBE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rgbClr val="92D050"/>
            </a:solidFill>
          </a:ln>
        </p:spPr>
        <p:txBody>
          <a:bodyPr/>
          <a:lstStyle/>
          <a:p>
            <a:r>
              <a:rPr lang="it-IT" b="1" dirty="0"/>
              <a:t>Politiche della ricerca</a:t>
            </a:r>
          </a:p>
          <a:p>
            <a:r>
              <a:rPr lang="it-IT" dirty="0"/>
              <a:t>Diminuzione della spesa pubblica a seguito della crisi,</a:t>
            </a:r>
          </a:p>
          <a:p>
            <a:r>
              <a:rPr lang="it-IT" dirty="0"/>
              <a:t>Riorganizzazione comparto ricerca pubblica e individuazione di settori di sviluppo scientifico prioritari sul piano economico.</a:t>
            </a:r>
          </a:p>
          <a:p>
            <a:r>
              <a:rPr lang="it-IT" dirty="0"/>
              <a:t>Nonostante ciò, gli investimenti dei privati nella ricerca calano ulteriormente rispetto alla media occidentale. </a:t>
            </a:r>
          </a:p>
        </p:txBody>
      </p:sp>
    </p:spTree>
    <p:extLst>
      <p:ext uri="{BB962C8B-B14F-4D97-AF65-F5344CB8AC3E}">
        <p14:creationId xmlns:p14="http://schemas.microsoft.com/office/powerpoint/2010/main" val="381721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000E6C-E492-CF8A-3A5F-76FE6554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caso italiano/3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6ABF0AF-F3E6-5256-2271-E97F1501C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rgbClr val="FFC000"/>
            </a:solidFill>
          </a:ln>
        </p:spPr>
        <p:txBody>
          <a:bodyPr>
            <a:normAutofit lnSpcReduction="10000"/>
          </a:bodyPr>
          <a:lstStyle/>
          <a:p>
            <a:r>
              <a:rPr lang="it-IT" b="1" dirty="0"/>
              <a:t>Contesto storico-sociale</a:t>
            </a:r>
          </a:p>
          <a:p>
            <a:r>
              <a:rPr lang="it-IT" dirty="0"/>
              <a:t>- Crisi bellica; </a:t>
            </a:r>
          </a:p>
          <a:p>
            <a:r>
              <a:rPr lang="it-IT" dirty="0"/>
              <a:t>- Crisi economica;</a:t>
            </a:r>
          </a:p>
          <a:p>
            <a:r>
              <a:rPr lang="it-IT" dirty="0"/>
              <a:t>- Tipo di regime politico;</a:t>
            </a:r>
          </a:p>
          <a:p>
            <a:r>
              <a:rPr lang="it-IT" dirty="0"/>
              <a:t>- Emergere di personalità scientifiche e imprenditoriali «brillanti»; </a:t>
            </a:r>
          </a:p>
          <a:p>
            <a:r>
              <a:rPr lang="it-IT" dirty="0"/>
              <a:t>- Scandali politici; </a:t>
            </a:r>
          </a:p>
          <a:p>
            <a:r>
              <a:rPr lang="it-IT" dirty="0"/>
              <a:t>- Tessuto economico e produttivo; </a:t>
            </a:r>
          </a:p>
          <a:p>
            <a:r>
              <a:rPr lang="it-IT" dirty="0"/>
              <a:t>- «Cultura» della ricerca. </a:t>
            </a:r>
          </a:p>
          <a:p>
            <a:endParaRPr lang="it-IT" b="1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48A6574-28B8-265C-FCA8-0FE542FBE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rgbClr val="92D050"/>
            </a:solidFill>
          </a:ln>
        </p:spPr>
        <p:txBody>
          <a:bodyPr>
            <a:normAutofit lnSpcReduction="10000"/>
          </a:bodyPr>
          <a:lstStyle/>
          <a:p>
            <a:r>
              <a:rPr lang="it-IT" b="1" dirty="0"/>
              <a:t>Politiche della ricerca</a:t>
            </a:r>
          </a:p>
          <a:p>
            <a:r>
              <a:rPr lang="it-IT" dirty="0"/>
              <a:t>- Calibrazione finanziamenti pubblici dati sulla ricerca;</a:t>
            </a:r>
          </a:p>
          <a:p>
            <a:r>
              <a:rPr lang="it-IT" dirty="0"/>
              <a:t>- Calibrazione investimenti privati sulla ricerca;</a:t>
            </a:r>
          </a:p>
          <a:p>
            <a:r>
              <a:rPr lang="it-IT" dirty="0"/>
              <a:t>- Riorientamento delle priorità scientifiche attorno alle esigenze economiche;</a:t>
            </a:r>
          </a:p>
          <a:p>
            <a:r>
              <a:rPr lang="it-IT" dirty="0"/>
              <a:t>- Emergere di settori scientifici di «eccellenza».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4640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658587-FEFB-31F6-DA00-85FAE3479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Politiche della scienza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A605C-7F07-5F8B-B57C-A8F25AF469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400" b="1" dirty="0"/>
              <a:t>Politiche della scienza</a:t>
            </a:r>
          </a:p>
          <a:p>
            <a:pPr>
              <a:lnSpc>
                <a:spcPct val="100000"/>
              </a:lnSpc>
            </a:pPr>
            <a:r>
              <a:rPr lang="it-IT" u="sng" dirty="0"/>
              <a:t>Finalità</a:t>
            </a:r>
            <a:r>
              <a:rPr lang="it-IT" dirty="0"/>
              <a:t>: produzione di nuova conoscenza.</a:t>
            </a:r>
          </a:p>
          <a:p>
            <a:pPr>
              <a:lnSpc>
                <a:spcPct val="100000"/>
              </a:lnSpc>
            </a:pPr>
            <a:r>
              <a:rPr lang="it-IT" u="sng" dirty="0"/>
              <a:t>Destinatari</a:t>
            </a:r>
            <a:r>
              <a:rPr lang="it-IT" dirty="0"/>
              <a:t>: enti di ricerca.</a:t>
            </a:r>
          </a:p>
          <a:p>
            <a:pPr>
              <a:lnSpc>
                <a:spcPct val="100000"/>
              </a:lnSpc>
            </a:pPr>
            <a:r>
              <a:rPr lang="it-IT" u="sng" dirty="0"/>
              <a:t>Strumenti</a:t>
            </a:r>
            <a:r>
              <a:rPr lang="it-IT" dirty="0"/>
              <a:t>: finanziamento delle comunità scientifiche per garantire lo sviluppo di nuove attività di ricerca e il reclutamento di nuovi ricercatori</a:t>
            </a: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7E0217F-6023-4ACB-0F34-4080F4B26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320" y="2084832"/>
            <a:ext cx="4754880" cy="422452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u="sng" dirty="0"/>
          </a:p>
          <a:p>
            <a:pPr marL="0" indent="0">
              <a:buNone/>
            </a:pPr>
            <a:r>
              <a:rPr lang="it-IT" u="sng" dirty="0">
                <a:hlinkClick r:id="rId2"/>
              </a:rPr>
              <a:t>Finalità</a:t>
            </a:r>
            <a:r>
              <a:rPr lang="it-IT" dirty="0"/>
              <a:t>: garantire lo sviluppo di aree di ricerca scientifica coerenti con gli obiettivi fissati dal PNRR e, prima ancora, dal programma Horizon Europe. </a:t>
            </a:r>
          </a:p>
          <a:p>
            <a:pPr marL="0" indent="0">
              <a:buNone/>
            </a:pPr>
            <a:r>
              <a:rPr lang="it-IT" u="sng" dirty="0"/>
              <a:t>Destinatari</a:t>
            </a:r>
            <a:r>
              <a:rPr lang="it-IT" dirty="0"/>
              <a:t>: università e enti di ricerca riconosciuti dal MUR. </a:t>
            </a:r>
          </a:p>
          <a:p>
            <a:pPr marL="0" indent="0">
              <a:buNone/>
            </a:pPr>
            <a:r>
              <a:rPr lang="it-IT" u="sng" dirty="0"/>
              <a:t>Strumenti: </a:t>
            </a:r>
            <a:r>
              <a:rPr lang="it-IT" dirty="0"/>
              <a:t>420.000.000 euro distribuiti tra diverse aree disciplinare, con fondi dedicati al Sud e agli under 40.  </a:t>
            </a:r>
          </a:p>
          <a:p>
            <a:endParaRPr lang="it-IT" dirty="0"/>
          </a:p>
        </p:txBody>
      </p:sp>
      <p:pic>
        <p:nvPicPr>
          <p:cNvPr id="1028" name="Picture 4" descr="PRIN 2022 PNRR">
            <a:hlinkClick r:id="rId3"/>
            <a:extLst>
              <a:ext uri="{FF2B5EF4-FFF2-40B4-BE49-F238E27FC236}">
                <a16:creationId xmlns:a16="http://schemas.microsoft.com/office/drawing/2014/main" id="{8EC1F3F3-CA72-CE6A-3681-40B7623A5D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9969" r="1176" b="20481"/>
          <a:stretch/>
        </p:blipFill>
        <p:spPr bwMode="auto">
          <a:xfrm>
            <a:off x="6096000" y="2286000"/>
            <a:ext cx="2109683" cy="55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62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658587-FEFB-31F6-DA00-85FAE3479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Politiche della tecnologia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A605C-7F07-5F8B-B57C-A8F25AF469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b="1" dirty="0"/>
              <a:t>Politiche della tecnologia</a:t>
            </a:r>
          </a:p>
          <a:p>
            <a:r>
              <a:rPr lang="it-IT" u="sng" dirty="0"/>
              <a:t>Finalità</a:t>
            </a:r>
            <a:r>
              <a:rPr lang="it-IT" dirty="0"/>
              <a:t>: sviluppo singole tecnologie o interi settori tecnologici, considerati essenziali per il benessere sociale. </a:t>
            </a:r>
          </a:p>
          <a:p>
            <a:r>
              <a:rPr lang="it-IT" u="sng" dirty="0"/>
              <a:t>Destinatari</a:t>
            </a:r>
            <a:r>
              <a:rPr lang="it-IT" dirty="0"/>
              <a:t>: enti di ricerca in collaborazione con l’industria.</a:t>
            </a:r>
          </a:p>
          <a:p>
            <a:r>
              <a:rPr lang="it-IT" u="sng" dirty="0"/>
              <a:t>Strumenti</a:t>
            </a:r>
            <a:r>
              <a:rPr lang="it-IT" dirty="0"/>
              <a:t>: incentivi economici diretti, appalti pubblici e promozione di consorzi ricerca-industria. </a:t>
            </a:r>
          </a:p>
          <a:p>
            <a:endParaRPr lang="it-IT" dirty="0"/>
          </a:p>
        </p:txBody>
      </p:sp>
      <p:pic>
        <p:nvPicPr>
          <p:cNvPr id="2050" name="Picture 2" descr="Incentivi alle attività economiche / Documentazione / Attività economiche /  Aree tematiche / Trento Città - Sito ufficiale del Comune di Trento -  Comune di Trento">
            <a:extLst>
              <a:ext uri="{FF2B5EF4-FFF2-40B4-BE49-F238E27FC236}">
                <a16:creationId xmlns:a16="http://schemas.microsoft.com/office/drawing/2014/main" id="{DC634879-1453-21FE-6769-10BE9E4B6FB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43099"/>
            <a:ext cx="2520140" cy="135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15FC42EC-9100-4598-97AE-555CC156CC02}"/>
              </a:ext>
            </a:extLst>
          </p:cNvPr>
          <p:cNvSpPr txBox="1">
            <a:spLocks/>
          </p:cNvSpPr>
          <p:nvPr/>
        </p:nvSpPr>
        <p:spPr>
          <a:xfrm>
            <a:off x="5989320" y="2084832"/>
            <a:ext cx="4754880" cy="422452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45720" tIns="45720" rIns="4572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it-IT" b="1" dirty="0"/>
          </a:p>
          <a:p>
            <a:pPr marL="0" indent="0">
              <a:buFont typeface="Tw Cen MT" panose="020B0602020104020603" pitchFamily="34" charset="0"/>
              <a:buNone/>
            </a:pPr>
            <a:endParaRPr lang="it-IT" u="sng" dirty="0"/>
          </a:p>
          <a:p>
            <a:pPr marL="0" indent="0">
              <a:buFont typeface="Tw Cen MT" panose="020B0602020104020603" pitchFamily="34" charset="0"/>
              <a:buNone/>
            </a:pPr>
            <a:r>
              <a:rPr lang="it-IT" u="sng" dirty="0">
                <a:hlinkClick r:id="rId3"/>
              </a:rPr>
              <a:t>Finalità</a:t>
            </a:r>
            <a:r>
              <a:rPr lang="it-IT" dirty="0"/>
              <a:t>: la legge provinciale LP6/99 fornisce agevolazioni economiche a imprese impegnate in progetti di ricerca industriale 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it-IT" u="sng" dirty="0"/>
              <a:t>Destinatari</a:t>
            </a:r>
            <a:r>
              <a:rPr lang="it-IT" dirty="0"/>
              <a:t>: aziende/consorzi di aziende presenti nella provincia di Trento. 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it-IT" u="sng" dirty="0"/>
              <a:t>Strumenti: </a:t>
            </a:r>
            <a:r>
              <a:rPr lang="it-IT" dirty="0"/>
              <a:t>finanziamento compreso tra i 200.000 e 1.000.000 euro, previo valutazione progettuale di una apposita commissione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2569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D390FF-CDAD-F7E6-23E7-56A1352F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Politiche dell’innovazione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C41F23-259D-017D-C322-76E1B3D065D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it-IT" sz="2400" b="1" dirty="0"/>
              <a:t>Politiche dell’innovazione</a:t>
            </a:r>
          </a:p>
          <a:p>
            <a:pPr>
              <a:lnSpc>
                <a:spcPct val="100000"/>
              </a:lnSpc>
            </a:pPr>
            <a:r>
              <a:rPr lang="it-IT" u="sng" dirty="0"/>
              <a:t>Finalità</a:t>
            </a:r>
            <a:r>
              <a:rPr lang="it-IT" dirty="0"/>
              <a:t>: sviluppo di sistemi dell’innovazione.</a:t>
            </a:r>
          </a:p>
          <a:p>
            <a:pPr>
              <a:lnSpc>
                <a:spcPct val="100000"/>
              </a:lnSpc>
            </a:pPr>
            <a:r>
              <a:rPr lang="it-IT" u="sng" dirty="0"/>
              <a:t>Destinatari</a:t>
            </a:r>
            <a:r>
              <a:rPr lang="it-IT" dirty="0"/>
              <a:t>: enti di ricerca, imprese, start-up, uffici brevetti e </a:t>
            </a:r>
            <a:r>
              <a:rPr lang="it-IT" i="1" dirty="0"/>
              <a:t>liaison office</a:t>
            </a:r>
            <a:r>
              <a:rPr lang="it-IT" dirty="0"/>
              <a:t>.</a:t>
            </a:r>
          </a:p>
          <a:p>
            <a:pPr>
              <a:lnSpc>
                <a:spcPct val="100000"/>
              </a:lnSpc>
            </a:pPr>
            <a:r>
              <a:rPr lang="it-IT" u="sng" dirty="0"/>
              <a:t>Strumenti</a:t>
            </a:r>
            <a:r>
              <a:rPr lang="it-IT" dirty="0"/>
              <a:t>: creazione di enti governativi o sovranazionali atti a creare e attuare politiche della ricerca su specifici territori</a:t>
            </a: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4F477DB-192D-CA87-A479-8A3335D63F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endParaRPr lang="it-IT" u="sng" dirty="0"/>
          </a:p>
          <a:p>
            <a:pPr>
              <a:lnSpc>
                <a:spcPct val="100000"/>
              </a:lnSpc>
            </a:pPr>
            <a:r>
              <a:rPr lang="it-IT" u="sng" dirty="0"/>
              <a:t>Finalità</a:t>
            </a:r>
            <a:r>
              <a:rPr lang="it-IT" dirty="0"/>
              <a:t>: creare un «modello» comune per l’amministrazione delle politiche della ricerca, basato su i) centralizzazione, ii) creazione di strutture di consulenza scientifica a fianco del potere esecutivo, iv) creazione di uffici governativi per l’attuazione delle politiche della ricerca, v) definizione delle priorità nell’allocazione delle risorse per la ricerca. </a:t>
            </a:r>
          </a:p>
          <a:p>
            <a:pPr>
              <a:lnSpc>
                <a:spcPct val="100000"/>
              </a:lnSpc>
            </a:pPr>
            <a:r>
              <a:rPr lang="it-IT" u="sng" dirty="0"/>
              <a:t>Destinatari</a:t>
            </a:r>
            <a:r>
              <a:rPr lang="it-IT" dirty="0"/>
              <a:t>: paesi aderenti.</a:t>
            </a:r>
          </a:p>
          <a:p>
            <a:pPr>
              <a:lnSpc>
                <a:spcPct val="100000"/>
              </a:lnSpc>
            </a:pPr>
            <a:r>
              <a:rPr lang="it-IT" u="sng" dirty="0"/>
              <a:t>Strumenti</a:t>
            </a:r>
            <a:r>
              <a:rPr lang="it-IT" dirty="0"/>
              <a:t>: </a:t>
            </a:r>
            <a:r>
              <a:rPr lang="it-IT" dirty="0">
                <a:hlinkClick r:id="rId2"/>
              </a:rPr>
              <a:t>struttura «ad imbuto»</a:t>
            </a:r>
            <a:endParaRPr lang="it-IT" dirty="0"/>
          </a:p>
          <a:p>
            <a:endParaRPr lang="it-IT" dirty="0"/>
          </a:p>
        </p:txBody>
      </p:sp>
      <p:pic>
        <p:nvPicPr>
          <p:cNvPr id="1026" name="Picture 2" descr="Home page - OECD">
            <a:extLst>
              <a:ext uri="{FF2B5EF4-FFF2-40B4-BE49-F238E27FC236}">
                <a16:creationId xmlns:a16="http://schemas.microsoft.com/office/drawing/2014/main" id="{4B8C694C-9FEA-0237-8CA7-977ABD2E8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320" y="1713357"/>
            <a:ext cx="1888236" cy="94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5E1AFF0-6D85-9DD4-3927-A5E265BDFCD5}"/>
              </a:ext>
            </a:extLst>
          </p:cNvPr>
          <p:cNvSpPr txBox="1">
            <a:spLocks/>
          </p:cNvSpPr>
          <p:nvPr/>
        </p:nvSpPr>
        <p:spPr>
          <a:xfrm>
            <a:off x="5989320" y="1828800"/>
            <a:ext cx="4754880" cy="448056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3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3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26971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{FE6A9ED0-C332-164F-8762-191291CC227A}tf10001061</Template>
  <TotalTime>11580</TotalTime>
  <Words>2057</Words>
  <Application>Microsoft Macintosh PowerPoint</Application>
  <PresentationFormat>Widescreen</PresentationFormat>
  <Paragraphs>155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Tw Cen MT</vt:lpstr>
      <vt:lpstr>Tw Cen MT Condensed</vt:lpstr>
      <vt:lpstr>Wingdings</vt:lpstr>
      <vt:lpstr>Wingdings 3</vt:lpstr>
      <vt:lpstr>Integrale</vt:lpstr>
      <vt:lpstr>Sociologia dell’innovazione lEZIONE 3. Politiche della ricerca e partecipazione pubblica</vt:lpstr>
      <vt:lpstr>Struttura lezione</vt:lpstr>
      <vt:lpstr>Politiche della ricerca</vt:lpstr>
      <vt:lpstr>Il caso italiano/1</vt:lpstr>
      <vt:lpstr>Il caso italiano/2</vt:lpstr>
      <vt:lpstr>Il caso italiano/3</vt:lpstr>
      <vt:lpstr>Politiche della scienza</vt:lpstr>
      <vt:lpstr>Politiche della tecnologia</vt:lpstr>
      <vt:lpstr>Politiche dell’innovazione</vt:lpstr>
      <vt:lpstr>Modelli interpretativi della ricerca</vt:lpstr>
      <vt:lpstr>MODELLI INTERPRETATIVI E POLICIES /2 </vt:lpstr>
      <vt:lpstr>Presentazione standard di PowerPoint</vt:lpstr>
      <vt:lpstr>MODELLI INTERPRETATIVI E POLICIES /3</vt:lpstr>
      <vt:lpstr>Gli approcci partecipativi </vt:lpstr>
      <vt:lpstr>LA R.R.I./1 </vt:lpstr>
      <vt:lpstr>LA R.R.I./2</vt:lpstr>
      <vt:lpstr>#Esercizio</vt:lpstr>
      <vt:lpstr>esercizio </vt:lpstr>
      <vt:lpstr>CRITICHE ALLA R.R.I. </vt:lpstr>
      <vt:lpstr>Il participatory design/1</vt:lpstr>
      <vt:lpstr>Il participatory design/2</vt:lpstr>
      <vt:lpstr>Capitolo 4 “POLITICHE DELLA RICERCA E PARTECIPAZIONE PUBBLICA” PP 75-89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Sociologia dell’innovazione lEZIONE 1. iNNOVAZIONE TECNOLOGICA COME PROCESSO COEVOLUTIVO </dc:title>
  <dc:creator>Microsoft Office User</dc:creator>
  <cp:lastModifiedBy>Microsoft Office User</cp:lastModifiedBy>
  <cp:revision>16</cp:revision>
  <dcterms:created xsi:type="dcterms:W3CDTF">2022-11-29T10:54:23Z</dcterms:created>
  <dcterms:modified xsi:type="dcterms:W3CDTF">2023-02-23T13:49:31Z</dcterms:modified>
</cp:coreProperties>
</file>