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2" r:id="rId3"/>
    <p:sldId id="277" r:id="rId4"/>
    <p:sldId id="257" r:id="rId5"/>
    <p:sldId id="258" r:id="rId6"/>
    <p:sldId id="259" r:id="rId7"/>
    <p:sldId id="271" r:id="rId8"/>
    <p:sldId id="260" r:id="rId9"/>
    <p:sldId id="273" r:id="rId10"/>
    <p:sldId id="264" r:id="rId11"/>
    <p:sldId id="261" r:id="rId12"/>
    <p:sldId id="266" r:id="rId13"/>
    <p:sldId id="274" r:id="rId14"/>
    <p:sldId id="275" r:id="rId15"/>
    <p:sldId id="276" r:id="rId16"/>
    <p:sldId id="268" r:id="rId17"/>
    <p:sldId id="280" r:id="rId18"/>
    <p:sldId id="281" r:id="rId19"/>
    <p:sldId id="278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BE25F592-880E-49B6-B0E3-152C4CA517FB}">
          <p14:sldIdLst>
            <p14:sldId id="256"/>
            <p14:sldId id="262"/>
            <p14:sldId id="277"/>
            <p14:sldId id="257"/>
            <p14:sldId id="258"/>
            <p14:sldId id="259"/>
            <p14:sldId id="271"/>
            <p14:sldId id="260"/>
            <p14:sldId id="273"/>
            <p14:sldId id="264"/>
            <p14:sldId id="261"/>
            <p14:sldId id="266"/>
            <p14:sldId id="274"/>
            <p14:sldId id="275"/>
            <p14:sldId id="276"/>
            <p14:sldId id="268"/>
            <p14:sldId id="280"/>
            <p14:sldId id="281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86449" autoAdjust="0"/>
  </p:normalViewPr>
  <p:slideViewPr>
    <p:cSldViewPr snapToGrid="0">
      <p:cViewPr varScale="1">
        <p:scale>
          <a:sx n="71" d="100"/>
          <a:sy n="71" d="100"/>
        </p:scale>
        <p:origin x="1066" y="48"/>
      </p:cViewPr>
      <p:guideLst/>
    </p:cSldViewPr>
  </p:slideViewPr>
  <p:outlineViewPr>
    <p:cViewPr>
      <p:scale>
        <a:sx n="33" d="100"/>
        <a:sy n="33" d="100"/>
      </p:scale>
      <p:origin x="0" y="-2275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C0531-537C-472A-ADD3-D44E1036290B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00363-D854-4080-A4EE-005020471101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3302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000363-D854-4080-A4EE-00502047110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7580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000363-D854-4080-A4EE-00502047110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734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000363-D854-4080-A4EE-00502047110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4625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FA2E4C-60A9-797D-7776-E7A530155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B1B152F-B8C0-5460-A3AF-502970E51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fr-FR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668C1F-A3FC-EB16-5777-ECAC3D5F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9E9F-0877-4C31-A162-C22CE59F3891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ADD8E3-8D87-CAE1-C48D-02E4DB105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74B1300-8B72-E7DF-7783-FE176DA48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63D5-6515-4E6A-A5CA-DD08C3AA0A13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873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101AF2-1A29-AF11-6153-53B5474EF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59E5395-6520-1C56-645C-E40AE41B6A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B41B59-CB86-FE64-F495-C170CDFCC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9E9F-0877-4C31-A162-C22CE59F3891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805322-A109-2F7C-8422-DA7B391F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30E0C86-749E-0C46-5C16-7580B41E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63D5-6515-4E6A-A5CA-DD08C3AA0A13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813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126E281-F82E-48E7-7294-A919485324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35C7C11-BA54-52F7-6E9D-1BD440909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BE7995-B81F-251A-C74C-A93A1E5B3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9E9F-0877-4C31-A162-C22CE59F3891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70DED5-1FA5-03CA-2093-B56B734E1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6CF927-3880-1D10-211D-BA4DB6939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63D5-6515-4E6A-A5CA-DD08C3AA0A13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630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4630D-FCD2-4E53-78D1-FB987422A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BD127F-66E7-904D-A303-D91D09100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62B8FB-7959-91F7-CF2C-8A4764628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9E9F-0877-4C31-A162-C22CE59F3891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C9446F-3171-2779-DC9D-69C069EFA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1926AB1-DA8F-AD81-92C6-7DC375466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63D5-6515-4E6A-A5CA-DD08C3AA0A13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8689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F5D183-3B01-C99F-AA64-516FF2B15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FF54AF9-3E86-2EE4-8C2A-9F58D449F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DE65DD-3709-003E-D1C8-103ABD388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9E9F-0877-4C31-A162-C22CE59F3891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3C2FC4-E33D-5DA4-8065-E9412B6CF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96090D-0F65-916B-BCD8-78EB51F0C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63D5-6515-4E6A-A5CA-DD08C3AA0A13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50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98D1FF-4510-A814-04F4-594400D09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F55A71-D7F3-1658-E382-C4E06A2614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3564162-96A8-ECC8-EF3B-2072F9035C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1BE06FB-C7B4-AD35-F6F0-8E446ECC5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9E9F-0877-4C31-A162-C22CE59F3891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CB56739-1E50-D52A-BF9F-E6A15312E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08306B-FC2D-8E89-A010-E4A97C197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63D5-6515-4E6A-A5CA-DD08C3AA0A13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26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201949-62A9-E26E-C08C-28B42A02B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D2458E7-5EDE-72DC-D710-8ED963FC5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D90E824-14BB-FEB7-BE2C-2D06B2028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10813F5-700A-D5CE-BCC9-0EE4BAD10D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72F7D24-B7E3-AEE3-41AD-2783BCAE8C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6EF8826-02D6-04C0-7CA3-BF4135050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9E9F-0877-4C31-A162-C22CE59F3891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70CA28E-FA26-DB3E-491B-5F8D9C377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F9197B7-B6A2-C66C-BB6E-7973079EA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63D5-6515-4E6A-A5CA-DD08C3AA0A13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690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1AF1BB-A0A0-3E7C-6C8F-7DA7786C5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18E44D6-4039-F612-9C14-6B0BE409A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9E9F-0877-4C31-A162-C22CE59F3891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1BD2A6B-B62E-55C6-B6B3-B94DF49AF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1430B3C-9F66-9914-F531-50AEF13A5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63D5-6515-4E6A-A5CA-DD08C3AA0A13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1377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7CD6E45-FDE0-B6E0-C6A3-8AD00A5E1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9E9F-0877-4C31-A162-C22CE59F3891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E50E82C-CDEE-16B4-2AF2-45C71C33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1106267-EE5D-2543-8A46-37AA2A29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63D5-6515-4E6A-A5CA-DD08C3AA0A13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944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1FBA21-2B13-DAEF-2816-82184FA90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07A78B-C698-F72D-E2C3-473E06C03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D0B55EF-7060-FC7E-210A-E7A180CD3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A00B270-C5A4-6D57-A39C-2931F671C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9E9F-0877-4C31-A162-C22CE59F3891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865BEEE-46EA-E6C3-5265-FD0474DB3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CEF61E-7E0F-4D4B-5DA1-F58C43EA3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63D5-6515-4E6A-A5CA-DD08C3AA0A13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3110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1B62CC-52C5-5C57-5D84-7D4A3CC1B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665F0BB-B5DC-C73B-C9D2-44C9F6FE4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9EBF91-0363-05C1-C03F-867AD3943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AD5DF83-65C6-D423-17D5-CD9CA826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9E9F-0877-4C31-A162-C22CE59F3891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60394AD-825C-E0B9-0642-283E5808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E4AF3EF-FF69-B171-F1CD-13769EC5D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63D5-6515-4E6A-A5CA-DD08C3AA0A13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865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EA35B18-6692-8C04-C208-807FE255F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36BAD6-EAC7-B10D-9142-502374496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9408D5-A6C9-3490-A16E-169EE1A514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39E9F-0877-4C31-A162-C22CE59F3891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70FA38F-96B0-B01E-9A8E-88544B4E47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DB84E2-A0DA-B7DC-8870-26E55BEE35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C63D5-6515-4E6A-A5CA-DD08C3AA0A13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45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1wkD0MtQ2os?feature=oembed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16046D-9132-5C90-F889-C35CB2AAB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1544948"/>
          </a:xfrm>
        </p:spPr>
        <p:txBody>
          <a:bodyPr/>
          <a:lstStyle/>
          <a:p>
            <a:r>
              <a:rPr lang="fr-FR" dirty="0"/>
              <a:t>Point grammaire 1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42BD82A-F867-B1F7-92E4-91A1D1246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83943"/>
            <a:ext cx="9144000" cy="2849562"/>
          </a:xfrm>
        </p:spPr>
        <p:txBody>
          <a:bodyPr>
            <a:normAutofit/>
          </a:bodyPr>
          <a:lstStyle/>
          <a:p>
            <a:r>
              <a:rPr lang="fr-FR" dirty="0"/>
              <a:t>Les articles définis et indéfinis</a:t>
            </a:r>
          </a:p>
          <a:p>
            <a:r>
              <a:rPr lang="fr-FR" dirty="0"/>
              <a:t>Les articles contractés </a:t>
            </a:r>
          </a:p>
          <a:p>
            <a:r>
              <a:rPr lang="fr-FR" dirty="0"/>
              <a:t>L’article partitif </a:t>
            </a:r>
          </a:p>
          <a:p>
            <a:r>
              <a:rPr lang="fr-FR" dirty="0"/>
              <a:t>Les noms et les adjectifs qualificatifs : genre et nombre</a:t>
            </a:r>
          </a:p>
          <a:p>
            <a:r>
              <a:rPr lang="fr-FR" dirty="0"/>
              <a:t>Les adjectifs démonstratifs</a:t>
            </a:r>
          </a:p>
          <a:p>
            <a:r>
              <a:rPr lang="fr-FR" dirty="0"/>
              <a:t>Les adjectifs et les pronoms possessifs</a:t>
            </a:r>
          </a:p>
        </p:txBody>
      </p:sp>
    </p:spTree>
    <p:extLst>
      <p:ext uri="{BB962C8B-B14F-4D97-AF65-F5344CB8AC3E}">
        <p14:creationId xmlns:p14="http://schemas.microsoft.com/office/powerpoint/2010/main" val="3779933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32D540-9377-941A-0BEB-9584C5AD3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5836"/>
          </a:xfrm>
        </p:spPr>
        <p:txBody>
          <a:bodyPr>
            <a:normAutofit fontScale="90000"/>
          </a:bodyPr>
          <a:lstStyle/>
          <a:p>
            <a:r>
              <a:rPr lang="fr-FR" dirty="0"/>
              <a:t>Changement radical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A60525-C033-C6A5-1D02-5B4EF0C35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62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Homme – femme, garçon – fille, fils – fille, père – mère, oncle – tante, mari – femme, dieu – déesse, frais – fraîche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4000" dirty="0">
                <a:latin typeface="+mj-lt"/>
              </a:rPr>
              <a:t>Aucun changement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Un/e enfant, artiste, touriste, secrétaire, comptable, collègue, élève</a:t>
            </a:r>
          </a:p>
          <a:p>
            <a:pPr marL="0" indent="0">
              <a:buNone/>
            </a:pPr>
            <a:r>
              <a:rPr lang="fr-FR" dirty="0"/>
              <a:t>Facile, solide, utile, rare, moderne </a:t>
            </a:r>
          </a:p>
        </p:txBody>
      </p:sp>
    </p:spTree>
    <p:extLst>
      <p:ext uri="{BB962C8B-B14F-4D97-AF65-F5344CB8AC3E}">
        <p14:creationId xmlns:p14="http://schemas.microsoft.com/office/powerpoint/2010/main" val="197901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9D102C-ACA2-AF8C-AA6E-B39CFD324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751" y="148308"/>
            <a:ext cx="10515600" cy="1325563"/>
          </a:xfrm>
        </p:spPr>
        <p:txBody>
          <a:bodyPr/>
          <a:lstStyle/>
          <a:p>
            <a:r>
              <a:rPr lang="fr-FR" dirty="0"/>
              <a:t>Monsieur (homme, garçon) – </a:t>
            </a:r>
            <a:br>
              <a:rPr lang="fr-FR" dirty="0"/>
            </a:br>
            <a:r>
              <a:rPr lang="fr-FR" dirty="0"/>
              <a:t>Madame (femme, fille) – Mademoiselle </a:t>
            </a:r>
          </a:p>
        </p:txBody>
      </p:sp>
      <p:pic>
        <p:nvPicPr>
          <p:cNvPr id="4" name="Elementi multimediali online 3" title="C'est quoi l'écriture inclusive ? - 1 jour, 1 question">
            <a:hlinkClick r:id="" action="ppaction://media"/>
            <a:extLst>
              <a:ext uri="{FF2B5EF4-FFF2-40B4-BE49-F238E27FC236}">
                <a16:creationId xmlns:a16="http://schemas.microsoft.com/office/drawing/2014/main" id="{98BF8CFB-8D7C-5DFF-BFBD-51B222402D02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153849" y="2903456"/>
            <a:ext cx="5793426" cy="3273507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6587DC9B-EBC5-5979-F5E5-E69D65406B1C}"/>
              </a:ext>
            </a:extLst>
          </p:cNvPr>
          <p:cNvSpPr txBox="1"/>
          <p:nvPr/>
        </p:nvSpPr>
        <p:spPr>
          <a:xfrm>
            <a:off x="187752" y="1643553"/>
            <a:ext cx="65241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Monsieur le directeur – Madame la directrice</a:t>
            </a:r>
          </a:p>
          <a:p>
            <a:r>
              <a:rPr lang="fr-FR" dirty="0"/>
              <a:t>Monsieur le président – Madame la présidente</a:t>
            </a:r>
          </a:p>
          <a:p>
            <a:r>
              <a:rPr lang="fr-FR" dirty="0"/>
              <a:t>Monsieur le professeur – Madame le professeur / la professeure  </a:t>
            </a:r>
          </a:p>
        </p:txBody>
      </p:sp>
    </p:spTree>
    <p:extLst>
      <p:ext uri="{BB962C8B-B14F-4D97-AF65-F5344CB8AC3E}">
        <p14:creationId xmlns:p14="http://schemas.microsoft.com/office/powerpoint/2010/main" val="75954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EB1858-10A5-C6F7-1C53-FEB42A088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666" y="15351"/>
            <a:ext cx="11676668" cy="1325563"/>
          </a:xfrm>
        </p:spPr>
        <p:txBody>
          <a:bodyPr>
            <a:normAutofit/>
          </a:bodyPr>
          <a:lstStyle/>
          <a:p>
            <a:r>
              <a:rPr lang="fr-FR" dirty="0"/>
              <a:t>Le pluriel des noms et des adjectifs qualificatifs (1)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9555E8-B22B-C7F6-82E0-AE0D6C5D3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14" y="1165748"/>
            <a:ext cx="1154862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b="1" dirty="0"/>
              <a:t>Règle générale : ajout de –s sans changement de prononciation</a:t>
            </a:r>
          </a:p>
          <a:p>
            <a:pPr marL="0" indent="0">
              <a:buNone/>
            </a:pPr>
            <a:r>
              <a:rPr lang="fr-FR" dirty="0"/>
              <a:t>Jour – jours, chaussure – chaussures, grand – grands, petite – petites 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Cas particuliers</a:t>
            </a:r>
          </a:p>
          <a:p>
            <a:pPr marL="0" indent="0">
              <a:buNone/>
            </a:pPr>
            <a:r>
              <a:rPr lang="fr-FR" b="1" dirty="0"/>
              <a:t>-eau, -eu, -</a:t>
            </a:r>
            <a:r>
              <a:rPr lang="fr-FR" b="1" dirty="0" err="1"/>
              <a:t>œu</a:t>
            </a:r>
            <a:r>
              <a:rPr lang="fr-FR" b="1" dirty="0"/>
              <a:t>, -ou &gt; -x </a:t>
            </a:r>
            <a:r>
              <a:rPr lang="fr-FR" dirty="0"/>
              <a:t>: l’eau – les eaux, jeu – jeux, vœu – vœux, bijou – bijoux, beau – beaux </a:t>
            </a:r>
          </a:p>
          <a:p>
            <a:pPr marL="0" indent="0">
              <a:buNone/>
            </a:pPr>
            <a:r>
              <a:rPr lang="fr-FR" u="sng" dirty="0"/>
              <a:t>Sauf </a:t>
            </a:r>
            <a:r>
              <a:rPr lang="fr-FR" dirty="0"/>
              <a:t>: pneu – pneus, bleu – bleus, sou – sous, fou – fous. </a:t>
            </a:r>
          </a:p>
          <a:p>
            <a:pPr marL="0" indent="0">
              <a:buNone/>
            </a:pPr>
            <a:r>
              <a:rPr lang="fr-FR" b="1" dirty="0"/>
              <a:t>-s, -x, -z &gt; aucun changement </a:t>
            </a:r>
            <a:r>
              <a:rPr lang="fr-FR" dirty="0"/>
              <a:t>: les souris, les cas, les voix, les prix, les nez; ils sont joyeux, malheureux </a:t>
            </a:r>
          </a:p>
          <a:p>
            <a:pPr marL="0" indent="0">
              <a:buNone/>
            </a:pPr>
            <a:r>
              <a:rPr lang="fr-FR" b="1" dirty="0"/>
              <a:t>-al, -ail &gt; -aux </a:t>
            </a:r>
            <a:r>
              <a:rPr lang="fr-FR" dirty="0"/>
              <a:t>: animal – animaux, hôpital – hôpitaux, travail – travaux, grammatical – grammaticaux </a:t>
            </a:r>
          </a:p>
          <a:p>
            <a:pPr marL="0" indent="0">
              <a:buNone/>
            </a:pPr>
            <a:r>
              <a:rPr lang="fr-FR" u="sng" dirty="0"/>
              <a:t>Sauf</a:t>
            </a:r>
            <a:r>
              <a:rPr lang="fr-FR" dirty="0"/>
              <a:t>: bals, carnavals, festivals, détails, portails; banals, finals, fatals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4856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62358E-B2AD-5A22-150C-95B11A05E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176" y="0"/>
            <a:ext cx="11994823" cy="1325563"/>
          </a:xfrm>
        </p:spPr>
        <p:txBody>
          <a:bodyPr/>
          <a:lstStyle/>
          <a:p>
            <a:r>
              <a:rPr lang="fr-FR" dirty="0"/>
              <a:t>Le pluriel des noms et des adjectifs qualificatifs (2)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F308A1-D574-2FC9-94B1-DAA527639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176" y="1109187"/>
            <a:ext cx="11671169" cy="5395307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Un œuf / os / bœuf &gt; des œufs, des os, des bœufs (sans prononcer le s)</a:t>
            </a:r>
          </a:p>
          <a:p>
            <a:r>
              <a:rPr lang="fr-FR" dirty="0"/>
              <a:t>Un œil &gt; des yeux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Toujours au singulier </a:t>
            </a:r>
            <a:r>
              <a:rPr lang="fr-FR" dirty="0"/>
              <a:t>: la démission</a:t>
            </a:r>
          </a:p>
          <a:p>
            <a:pPr marL="0" indent="0">
              <a:buNone/>
            </a:pPr>
            <a:r>
              <a:rPr lang="fr-FR" b="1" dirty="0"/>
              <a:t>Toujours au pluriel : </a:t>
            </a:r>
            <a:r>
              <a:rPr lang="fr-FR" dirty="0"/>
              <a:t>les gens, les archives, les frais, les honoraires, les économies, les noces, les funérailles, les mathématiques, les mœurs, les alentours, les lunettes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Changement de signification</a:t>
            </a:r>
          </a:p>
          <a:p>
            <a:pPr marL="0" indent="0">
              <a:buNone/>
            </a:pPr>
            <a:r>
              <a:rPr lang="fr-FR" dirty="0"/>
              <a:t>La vacance vs les vacances</a:t>
            </a:r>
          </a:p>
          <a:p>
            <a:pPr marL="0" indent="0">
              <a:buNone/>
            </a:pPr>
            <a:r>
              <a:rPr lang="fr-FR" dirty="0"/>
              <a:t>L’échec vs les échecs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Adjectifs qui ne s’accordent pas </a:t>
            </a:r>
            <a:r>
              <a:rPr lang="fr-FR" dirty="0"/>
              <a:t>: snob, chic, standard, tabou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6357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0A1BAB-53DF-7AEF-EABA-52056BE95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6727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Adjectifs qualificatifs : avant ou après le nom 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CB485E-BDEE-89A5-6E9D-8704BFE6B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562" y="1203456"/>
            <a:ext cx="11708876" cy="54330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/>
              <a:t>Les adjectifs en français suivent généralement le nom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b="1" dirty="0"/>
              <a:t>On place avant le nom </a:t>
            </a:r>
            <a:r>
              <a:rPr lang="fr-FR" dirty="0"/>
              <a:t>: </a:t>
            </a:r>
          </a:p>
          <a:p>
            <a:pPr marL="0" indent="0">
              <a:buNone/>
            </a:pPr>
            <a:r>
              <a:rPr lang="fr-FR" dirty="0"/>
              <a:t>-</a:t>
            </a:r>
            <a:r>
              <a:rPr lang="fr-FR" b="1" dirty="0"/>
              <a:t>les adjectifs très courts et fréquemment utilisés</a:t>
            </a:r>
            <a:r>
              <a:rPr lang="fr-FR" dirty="0"/>
              <a:t>. Une jolie robe, un vieil ami, un bon repas </a:t>
            </a:r>
          </a:p>
          <a:p>
            <a:pPr marL="0" indent="0">
              <a:buNone/>
            </a:pPr>
            <a:r>
              <a:rPr lang="fr-FR" u="sng" dirty="0"/>
              <a:t>Sauf</a:t>
            </a:r>
            <a:r>
              <a:rPr lang="fr-FR" dirty="0"/>
              <a:t>: sec, chaud, neuf, dur</a:t>
            </a:r>
          </a:p>
          <a:p>
            <a:pPr marL="0" indent="0">
              <a:buNone/>
            </a:pPr>
            <a:r>
              <a:rPr lang="fr-FR" dirty="0"/>
              <a:t>-</a:t>
            </a:r>
            <a:r>
              <a:rPr lang="fr-FR" b="1" dirty="0"/>
              <a:t>les adjectifs faisant partie d’une expression figée</a:t>
            </a:r>
            <a:r>
              <a:rPr lang="fr-FR" dirty="0"/>
              <a:t>. Une jeune fille, les gros mots, en plein air, la grasse matinée</a:t>
            </a:r>
          </a:p>
          <a:p>
            <a:pPr marL="0" indent="0">
              <a:buNone/>
            </a:pPr>
            <a:r>
              <a:rPr lang="fr-FR" dirty="0"/>
              <a:t>-</a:t>
            </a:r>
            <a:r>
              <a:rPr lang="fr-FR" b="1" dirty="0"/>
              <a:t>l’adjectif dernier dans le sens de « ultimo ». </a:t>
            </a:r>
            <a:r>
              <a:rPr lang="fr-FR" dirty="0"/>
              <a:t>La dernière possibilité vs Vendredi dernier (</a:t>
            </a:r>
            <a:r>
              <a:rPr lang="fr-FR" dirty="0" err="1"/>
              <a:t>venerdì</a:t>
            </a:r>
            <a:r>
              <a:rPr lang="fr-FR" dirty="0"/>
              <a:t> </a:t>
            </a:r>
            <a:r>
              <a:rPr lang="fr-FR" dirty="0" err="1"/>
              <a:t>scorso</a:t>
            </a:r>
            <a:r>
              <a:rPr lang="fr-FR" dirty="0"/>
              <a:t>)</a:t>
            </a:r>
          </a:p>
          <a:p>
            <a:pPr marL="0" indent="0">
              <a:buNone/>
            </a:pPr>
            <a:r>
              <a:rPr lang="fr-FR" dirty="0"/>
              <a:t>-</a:t>
            </a:r>
            <a:r>
              <a:rPr lang="fr-FR" b="1" dirty="0"/>
              <a:t>l’adjectif prochain, sauf avec les expressions de temps</a:t>
            </a:r>
            <a:r>
              <a:rPr lang="fr-FR" dirty="0"/>
              <a:t>. Le prochain train vs Le mois prochain, la semaine prochaine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Attention au partitif avec le pluriel ! </a:t>
            </a:r>
            <a:r>
              <a:rPr lang="fr-FR" dirty="0"/>
              <a:t>Les belles chemises. Il porte toujours </a:t>
            </a:r>
            <a:r>
              <a:rPr lang="fr-FR" u="sng" dirty="0"/>
              <a:t>des</a:t>
            </a:r>
            <a:r>
              <a:rPr lang="fr-FR" dirty="0"/>
              <a:t> chemises belles. MAIS Il porte toujours </a:t>
            </a:r>
            <a:r>
              <a:rPr lang="fr-FR" u="sng" dirty="0"/>
              <a:t>de</a:t>
            </a:r>
            <a:r>
              <a:rPr lang="fr-FR" dirty="0"/>
              <a:t> belles chemises. </a:t>
            </a:r>
          </a:p>
        </p:txBody>
      </p:sp>
    </p:spTree>
    <p:extLst>
      <p:ext uri="{BB962C8B-B14F-4D97-AF65-F5344CB8AC3E}">
        <p14:creationId xmlns:p14="http://schemas.microsoft.com/office/powerpoint/2010/main" val="4216804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723CF43-FB30-B82F-5724-7D84B01D0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EXERCICES</a:t>
            </a:r>
          </a:p>
        </p:txBody>
      </p:sp>
      <p:pic>
        <p:nvPicPr>
          <p:cNvPr id="7" name="Graphic 6" descr="Libri">
            <a:extLst>
              <a:ext uri="{FF2B5EF4-FFF2-40B4-BE49-F238E27FC236}">
                <a16:creationId xmlns:a16="http://schemas.microsoft.com/office/drawing/2014/main" id="{80BDE75A-C4FD-4393-3B0E-5F93702DE4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6101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FBB1CE-5679-8371-30B6-761AB6AEF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adjectifs démonstratifs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EFEA49F6-6C40-393E-BAD4-905D4A5A7C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207819"/>
              </p:ext>
            </p:extLst>
          </p:nvPr>
        </p:nvGraphicFramePr>
        <p:xfrm>
          <a:off x="838200" y="1825625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17827413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949841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SINGULIER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PLURIEL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760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Masculin                                                         Féminin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5962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Ce / Cet                                                              Cette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                        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390837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B652420A-669D-A159-8E7D-0789A65E61A1}"/>
              </a:ext>
            </a:extLst>
          </p:cNvPr>
          <p:cNvSpPr txBox="1"/>
          <p:nvPr/>
        </p:nvSpPr>
        <p:spPr>
          <a:xfrm>
            <a:off x="838200" y="3429000"/>
            <a:ext cx="49310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 garçon est un très bon coiffeur. </a:t>
            </a:r>
          </a:p>
          <a:p>
            <a:r>
              <a:rPr lang="fr-FR" dirty="0"/>
              <a:t>Cette nuit, j’ai fait un cauchemar!</a:t>
            </a:r>
          </a:p>
          <a:p>
            <a:r>
              <a:rPr lang="fr-FR" dirty="0"/>
              <a:t>Cet enfant a l’air content.  </a:t>
            </a:r>
          </a:p>
          <a:p>
            <a:endParaRPr lang="fr-FR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1978A3F-27DA-9B10-8EF3-9DAEF0F3C87C}"/>
              </a:ext>
            </a:extLst>
          </p:cNvPr>
          <p:cNvSpPr txBox="1"/>
          <p:nvPr/>
        </p:nvSpPr>
        <p:spPr>
          <a:xfrm>
            <a:off x="6344239" y="3429000"/>
            <a:ext cx="49310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Tu dois rendre ces livres à la bibliothèque. </a:t>
            </a:r>
          </a:p>
          <a:p>
            <a:r>
              <a:rPr lang="fr-FR" dirty="0"/>
              <a:t>J’ai acheté ces bonbons pour ma fille. </a:t>
            </a:r>
          </a:p>
          <a:p>
            <a:r>
              <a:rPr lang="fr-FR" dirty="0"/>
              <a:t>Ces journées sont magnifiques !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6C83B2D-1E66-1136-FB59-4DA0C4F41352}"/>
              </a:ext>
            </a:extLst>
          </p:cNvPr>
          <p:cNvSpPr txBox="1"/>
          <p:nvPr/>
        </p:nvSpPr>
        <p:spPr>
          <a:xfrm>
            <a:off x="838200" y="4964305"/>
            <a:ext cx="106813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Regarde cette photo : cette femme-ci est ma mère, cette femme-là est ma tante. </a:t>
            </a:r>
          </a:p>
          <a:p>
            <a:r>
              <a:rPr lang="fr-FR" dirty="0"/>
              <a:t>Ces jours</a:t>
            </a:r>
            <a:r>
              <a:rPr lang="fr-FR" b="1" dirty="0"/>
              <a:t>-ci</a:t>
            </a:r>
            <a:r>
              <a:rPr lang="fr-FR" dirty="0"/>
              <a:t>, Anne est en vacances. </a:t>
            </a:r>
          </a:p>
          <a:p>
            <a:r>
              <a:rPr lang="fr-FR" dirty="0"/>
              <a:t>Ces jours</a:t>
            </a:r>
            <a:r>
              <a:rPr lang="fr-FR" b="1" dirty="0"/>
              <a:t>-là</a:t>
            </a:r>
            <a:r>
              <a:rPr lang="fr-FR" dirty="0"/>
              <a:t>, Marie était triste. </a:t>
            </a:r>
          </a:p>
          <a:p>
            <a:r>
              <a:rPr lang="fr-FR" dirty="0"/>
              <a:t>Il sera déjà tard à ce moment-là.</a:t>
            </a:r>
          </a:p>
        </p:txBody>
      </p:sp>
    </p:spTree>
    <p:extLst>
      <p:ext uri="{BB962C8B-B14F-4D97-AF65-F5344CB8AC3E}">
        <p14:creationId xmlns:p14="http://schemas.microsoft.com/office/powerpoint/2010/main" val="2080358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C840FF-7CD4-C4D2-4DA4-1D177724D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395"/>
          </a:xfrm>
        </p:spPr>
        <p:txBody>
          <a:bodyPr>
            <a:normAutofit fontScale="90000"/>
          </a:bodyPr>
          <a:lstStyle/>
          <a:p>
            <a:r>
              <a:rPr lang="fr-FR" dirty="0"/>
              <a:t>Les adjectifs possessifs 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D7BCD6BB-5673-B5A5-791C-DDC31A4B97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5116422"/>
              </p:ext>
            </p:extLst>
          </p:nvPr>
        </p:nvGraphicFramePr>
        <p:xfrm>
          <a:off x="515620" y="1163320"/>
          <a:ext cx="1116076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0190">
                  <a:extLst>
                    <a:ext uri="{9D8B030D-6E8A-4147-A177-3AD203B41FA5}">
                      <a16:colId xmlns:a16="http://schemas.microsoft.com/office/drawing/2014/main" val="2194436311"/>
                    </a:ext>
                  </a:extLst>
                </a:gridCol>
                <a:gridCol w="2790190">
                  <a:extLst>
                    <a:ext uri="{9D8B030D-6E8A-4147-A177-3AD203B41FA5}">
                      <a16:colId xmlns:a16="http://schemas.microsoft.com/office/drawing/2014/main" val="1779490155"/>
                    </a:ext>
                  </a:extLst>
                </a:gridCol>
                <a:gridCol w="2790190">
                  <a:extLst>
                    <a:ext uri="{9D8B030D-6E8A-4147-A177-3AD203B41FA5}">
                      <a16:colId xmlns:a16="http://schemas.microsoft.com/office/drawing/2014/main" val="1223514597"/>
                    </a:ext>
                  </a:extLst>
                </a:gridCol>
                <a:gridCol w="2790190">
                  <a:extLst>
                    <a:ext uri="{9D8B030D-6E8A-4147-A177-3AD203B41FA5}">
                      <a16:colId xmlns:a16="http://schemas.microsoft.com/office/drawing/2014/main" val="244842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Personne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Masculin singulier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Féminin singulier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Pluriel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134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  <a:r>
                        <a:rPr lang="fr-FR" baseline="30000" dirty="0"/>
                        <a:t>ère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Ma ( Mon + voyelle / h muet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361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  <a:r>
                        <a:rPr lang="fr-FR" baseline="30000" dirty="0"/>
                        <a:t>ème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Ta ( Ton + voyelle / h muet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948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  <a:r>
                        <a:rPr lang="fr-FR" baseline="30000" dirty="0"/>
                        <a:t>ème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 ( Son + voyelle / h muet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680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  <a:r>
                        <a:rPr lang="fr-FR" baseline="30000" dirty="0"/>
                        <a:t>ème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Notre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Notre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Notre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454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5</a:t>
                      </a:r>
                      <a:r>
                        <a:rPr lang="fr-FR" baseline="30000" dirty="0"/>
                        <a:t>ème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Votre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Votre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Votre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815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6</a:t>
                      </a:r>
                      <a:r>
                        <a:rPr lang="fr-FR" baseline="30000" dirty="0"/>
                        <a:t>ème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028106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1466C422-8095-C60F-3ED5-85009D7DA197}"/>
              </a:ext>
            </a:extLst>
          </p:cNvPr>
          <p:cNvSpPr txBox="1"/>
          <p:nvPr/>
        </p:nvSpPr>
        <p:spPr>
          <a:xfrm>
            <a:off x="1554480" y="4272677"/>
            <a:ext cx="11160760" cy="258532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fr-FR" b="1" dirty="0"/>
              <a:t>Attention ! </a:t>
            </a:r>
          </a:p>
          <a:p>
            <a:r>
              <a:rPr lang="fr-FR" dirty="0"/>
              <a:t>Il </a:t>
            </a:r>
            <a:r>
              <a:rPr lang="fr-FR" dirty="0" err="1"/>
              <a:t>mio</a:t>
            </a:r>
            <a:r>
              <a:rPr lang="fr-FR" dirty="0"/>
              <a:t> </a:t>
            </a:r>
            <a:r>
              <a:rPr lang="fr-FR" dirty="0" err="1"/>
              <a:t>amico</a:t>
            </a:r>
            <a:r>
              <a:rPr lang="fr-FR" dirty="0"/>
              <a:t>… &gt; Mon ami… </a:t>
            </a:r>
          </a:p>
          <a:p>
            <a:r>
              <a:rPr lang="fr-FR" dirty="0"/>
              <a:t>Una </a:t>
            </a:r>
            <a:r>
              <a:rPr lang="fr-FR" dirty="0" err="1"/>
              <a:t>mia</a:t>
            </a:r>
            <a:r>
              <a:rPr lang="fr-FR" dirty="0"/>
              <a:t> </a:t>
            </a:r>
            <a:r>
              <a:rPr lang="fr-FR" dirty="0" err="1"/>
              <a:t>cugina</a:t>
            </a:r>
            <a:r>
              <a:rPr lang="fr-FR" dirty="0"/>
              <a:t>… &gt; Une de mes cousines… </a:t>
            </a:r>
          </a:p>
          <a:p>
            <a:r>
              <a:rPr lang="fr-FR" dirty="0" err="1"/>
              <a:t>Questo</a:t>
            </a:r>
            <a:r>
              <a:rPr lang="fr-FR" dirty="0"/>
              <a:t> </a:t>
            </a:r>
            <a:r>
              <a:rPr lang="fr-FR" dirty="0" err="1"/>
              <a:t>mio</a:t>
            </a:r>
            <a:r>
              <a:rPr lang="fr-FR" dirty="0"/>
              <a:t> </a:t>
            </a:r>
            <a:r>
              <a:rPr lang="fr-FR" dirty="0" err="1"/>
              <a:t>pezzo</a:t>
            </a:r>
            <a:r>
              <a:rPr lang="fr-FR" dirty="0"/>
              <a:t>… &gt; Ce morceau (à moi)….</a:t>
            </a:r>
          </a:p>
          <a:p>
            <a:r>
              <a:rPr lang="fr-FR" dirty="0"/>
              <a:t>Due </a:t>
            </a:r>
            <a:r>
              <a:rPr lang="fr-FR" dirty="0" err="1"/>
              <a:t>miei</a:t>
            </a:r>
            <a:r>
              <a:rPr lang="fr-FR" dirty="0"/>
              <a:t> </a:t>
            </a:r>
            <a:r>
              <a:rPr lang="fr-FR" dirty="0" err="1"/>
              <a:t>amici</a:t>
            </a:r>
            <a:r>
              <a:rPr lang="fr-FR" dirty="0"/>
              <a:t> si </a:t>
            </a:r>
            <a:r>
              <a:rPr lang="fr-FR" dirty="0" err="1"/>
              <a:t>sposano</a:t>
            </a:r>
            <a:r>
              <a:rPr lang="fr-FR" dirty="0"/>
              <a:t>. &gt; Deux de mes amis se marient. </a:t>
            </a:r>
          </a:p>
          <a:p>
            <a:r>
              <a:rPr lang="fr-FR" dirty="0" err="1"/>
              <a:t>Alcuni</a:t>
            </a:r>
            <a:r>
              <a:rPr lang="fr-FR" dirty="0"/>
              <a:t> </a:t>
            </a:r>
            <a:r>
              <a:rPr lang="fr-FR" dirty="0" err="1"/>
              <a:t>miei</a:t>
            </a:r>
            <a:r>
              <a:rPr lang="fr-FR" dirty="0"/>
              <a:t> </a:t>
            </a:r>
            <a:r>
              <a:rPr lang="fr-FR" dirty="0" err="1"/>
              <a:t>sogni</a:t>
            </a:r>
            <a:r>
              <a:rPr lang="fr-FR" dirty="0"/>
              <a:t>… &gt; Certains de mes rêves</a:t>
            </a:r>
          </a:p>
          <a:p>
            <a:r>
              <a:rPr lang="fr-FR" dirty="0"/>
              <a:t>I </a:t>
            </a:r>
            <a:r>
              <a:rPr lang="fr-FR" dirty="0" err="1"/>
              <a:t>miei</a:t>
            </a:r>
            <a:r>
              <a:rPr lang="fr-FR" dirty="0"/>
              <a:t> due </a:t>
            </a:r>
            <a:r>
              <a:rPr lang="fr-FR" dirty="0" err="1"/>
              <a:t>gatti</a:t>
            </a:r>
            <a:r>
              <a:rPr lang="fr-FR" dirty="0"/>
              <a:t>… &gt; Mes deux chats… </a:t>
            </a:r>
          </a:p>
          <a:p>
            <a:r>
              <a:rPr lang="fr-FR" dirty="0"/>
              <a:t>L’</a:t>
            </a:r>
            <a:r>
              <a:rPr lang="fr-FR" dirty="0" err="1"/>
              <a:t>altra</a:t>
            </a:r>
            <a:r>
              <a:rPr lang="fr-FR" dirty="0"/>
              <a:t> </a:t>
            </a:r>
            <a:r>
              <a:rPr lang="fr-FR" dirty="0" err="1"/>
              <a:t>mia</a:t>
            </a:r>
            <a:r>
              <a:rPr lang="fr-FR" dirty="0"/>
              <a:t> </a:t>
            </a:r>
            <a:r>
              <a:rPr lang="fr-FR" dirty="0" err="1"/>
              <a:t>sorella</a:t>
            </a:r>
            <a:r>
              <a:rPr lang="fr-FR" dirty="0"/>
              <a:t>… &gt; Mon autre sœur…</a:t>
            </a:r>
          </a:p>
          <a:p>
            <a:endParaRPr lang="fr-FR" dirty="0"/>
          </a:p>
          <a:p>
            <a:r>
              <a:rPr lang="fr-FR" dirty="0"/>
              <a:t>Faires ses devoirs. </a:t>
            </a:r>
          </a:p>
          <a:p>
            <a:r>
              <a:rPr lang="fr-FR" dirty="0"/>
              <a:t>Laver ses mains. </a:t>
            </a:r>
          </a:p>
          <a:p>
            <a:r>
              <a:rPr lang="fr-FR" dirty="0"/>
              <a:t>Lire son journal. </a:t>
            </a:r>
          </a:p>
          <a:p>
            <a:r>
              <a:rPr lang="fr-FR" dirty="0"/>
              <a:t>Boire son café. </a:t>
            </a:r>
          </a:p>
          <a:p>
            <a:r>
              <a:rPr lang="fr-FR" dirty="0"/>
              <a:t>Payer ses impôts. </a:t>
            </a:r>
          </a:p>
          <a:p>
            <a:r>
              <a:rPr lang="fr-FR" dirty="0"/>
              <a:t>Prendre son bain. </a:t>
            </a:r>
          </a:p>
          <a:p>
            <a:r>
              <a:rPr lang="fr-FR" dirty="0"/>
              <a:t>Faire ses études. </a:t>
            </a:r>
          </a:p>
          <a:p>
            <a:r>
              <a:rPr lang="fr-FR" dirty="0"/>
              <a:t>Mettre ses lunettes.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6959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FEC570-6785-C2D5-111D-862C738E8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0"/>
            <a:ext cx="10515600" cy="1325563"/>
          </a:xfrm>
        </p:spPr>
        <p:txBody>
          <a:bodyPr/>
          <a:lstStyle/>
          <a:p>
            <a:r>
              <a:rPr lang="fr-FR" dirty="0"/>
              <a:t>Les pronoms possessifs 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938C642E-F446-CF19-28C1-B4D25F01AE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5472346"/>
              </p:ext>
            </p:extLst>
          </p:nvPr>
        </p:nvGraphicFramePr>
        <p:xfrm>
          <a:off x="655320" y="132556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5430447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34731715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70656733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32123940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1796202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Personne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Masculin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Féminin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Masculin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Féminin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28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  <a:r>
                        <a:rPr lang="fr-FR" baseline="30000" dirty="0"/>
                        <a:t>ère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 mien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La mienne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miens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miennes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3481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  <a:r>
                        <a:rPr lang="fr-FR" baseline="30000" dirty="0"/>
                        <a:t>ème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 tien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 tienne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tiens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tiennes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775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  <a:r>
                        <a:rPr lang="fr-FR" baseline="30000" dirty="0"/>
                        <a:t>ème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 sien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La sienne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siens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siennes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224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  <a:r>
                        <a:rPr lang="fr-FR" baseline="30000" dirty="0"/>
                        <a:t>ème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 nôtre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La nôtre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nôtres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nôtres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114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5</a:t>
                      </a:r>
                      <a:r>
                        <a:rPr lang="fr-FR" baseline="30000" dirty="0"/>
                        <a:t>ème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 vôtre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La vôtre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vôtres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vôtres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45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6</a:t>
                      </a:r>
                      <a:r>
                        <a:rPr lang="fr-FR" baseline="30000" dirty="0"/>
                        <a:t>ème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 leur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La leur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leurs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leurs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351606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39F9D521-F3E8-1164-E75E-76B885863080}"/>
              </a:ext>
            </a:extLst>
          </p:cNvPr>
          <p:cNvSpPr txBox="1"/>
          <p:nvPr/>
        </p:nvSpPr>
        <p:spPr>
          <a:xfrm>
            <a:off x="655320" y="4252277"/>
            <a:ext cx="9011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Je vois mes parents, mais je ne vois pas les tiens. </a:t>
            </a:r>
          </a:p>
          <a:p>
            <a:r>
              <a:rPr lang="fr-FR" dirty="0"/>
              <a:t>Son chien, il a 3 ans. Quel âge a le vôtre ?</a:t>
            </a:r>
          </a:p>
          <a:p>
            <a:r>
              <a:rPr lang="fr-FR" dirty="0"/>
              <a:t>Nos enfants sont partis en train, les leurs sont partis en avion.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5163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723CF43-FB30-B82F-5724-7D84B01D0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EXERCICES</a:t>
            </a:r>
          </a:p>
        </p:txBody>
      </p:sp>
      <p:pic>
        <p:nvPicPr>
          <p:cNvPr id="7" name="Graphic 6" descr="Libri">
            <a:extLst>
              <a:ext uri="{FF2B5EF4-FFF2-40B4-BE49-F238E27FC236}">
                <a16:creationId xmlns:a16="http://schemas.microsoft.com/office/drawing/2014/main" id="{80BDE75A-C4FD-4393-3B0E-5F93702DE4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5171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9B940D-83E1-1D99-E8FF-0EF34A145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423"/>
            <a:ext cx="10515600" cy="888640"/>
          </a:xfrm>
        </p:spPr>
        <p:txBody>
          <a:bodyPr/>
          <a:lstStyle/>
          <a:p>
            <a:r>
              <a:rPr lang="fr-FR" dirty="0"/>
              <a:t>Les articles définis 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3509E1C4-8FF3-9D07-C00B-507EDE4A4A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718570"/>
              </p:ext>
            </p:extLst>
          </p:nvPr>
        </p:nvGraphicFramePr>
        <p:xfrm>
          <a:off x="838200" y="1216059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683743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09858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SINGULIER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PLURIEL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14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   Masculin                                              Féminin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                 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17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     LE                                                              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                         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695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                     L’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635282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FC47BD20-9D00-A6FE-76CF-C694876D663F}"/>
              </a:ext>
            </a:extLst>
          </p:cNvPr>
          <p:cNvSpPr txBox="1"/>
          <p:nvPr/>
        </p:nvSpPr>
        <p:spPr>
          <a:xfrm>
            <a:off x="1036949" y="2967335"/>
            <a:ext cx="51344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jour                                                      La nuit</a:t>
            </a:r>
          </a:p>
          <a:p>
            <a:r>
              <a:rPr lang="fr-FR" dirty="0"/>
              <a:t>                                  L’étoile</a:t>
            </a:r>
          </a:p>
          <a:p>
            <a:r>
              <a:rPr lang="fr-FR" dirty="0"/>
              <a:t>                                  L’heure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73CF5A8-3FBE-816E-CB6D-D7468DF3FA0F}"/>
              </a:ext>
            </a:extLst>
          </p:cNvPr>
          <p:cNvSpPr txBox="1"/>
          <p:nvPr/>
        </p:nvSpPr>
        <p:spPr>
          <a:xfrm>
            <a:off x="8201320" y="2828835"/>
            <a:ext cx="34596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jours</a:t>
            </a:r>
          </a:p>
          <a:p>
            <a:r>
              <a:rPr lang="fr-FR" dirty="0"/>
              <a:t>Les nuits</a:t>
            </a:r>
          </a:p>
          <a:p>
            <a:r>
              <a:rPr lang="fr-FR" dirty="0"/>
              <a:t>Les étoiles </a:t>
            </a:r>
          </a:p>
          <a:p>
            <a:r>
              <a:rPr lang="fr-FR" dirty="0"/>
              <a:t>Les heures 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3A5815F7-5C02-A4FA-43FC-C28EE8A00EE2}"/>
              </a:ext>
            </a:extLst>
          </p:cNvPr>
          <p:cNvSpPr txBox="1"/>
          <p:nvPr/>
        </p:nvSpPr>
        <p:spPr>
          <a:xfrm>
            <a:off x="838200" y="4029164"/>
            <a:ext cx="60944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Les articles indéfinis </a:t>
            </a:r>
            <a:endParaRPr lang="fr-FR" dirty="0"/>
          </a:p>
        </p:txBody>
      </p:sp>
      <p:graphicFrame>
        <p:nvGraphicFramePr>
          <p:cNvPr id="3" name="Tabella 4">
            <a:extLst>
              <a:ext uri="{FF2B5EF4-FFF2-40B4-BE49-F238E27FC236}">
                <a16:creationId xmlns:a16="http://schemas.microsoft.com/office/drawing/2014/main" id="{F87E4164-C697-9F1F-50E3-40E4A9E9C2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0633991"/>
              </p:ext>
            </p:extLst>
          </p:nvPr>
        </p:nvGraphicFramePr>
        <p:xfrm>
          <a:off x="913615" y="4789879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683743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09858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SINGULIER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PLURIEL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14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   Masculin                                              Féminin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                 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17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     UN                                                        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                         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695625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43E4C627-5D00-ABCC-AEF0-B3D755BFE5C7}"/>
              </a:ext>
            </a:extLst>
          </p:cNvPr>
          <p:cNvSpPr txBox="1"/>
          <p:nvPr/>
        </p:nvSpPr>
        <p:spPr>
          <a:xfrm>
            <a:off x="1066800" y="5934958"/>
            <a:ext cx="10058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Un ami                                                Une amie                                                Des amis Des amies</a:t>
            </a:r>
          </a:p>
          <a:p>
            <a:endParaRPr lang="fr-FR" dirty="0"/>
          </a:p>
          <a:p>
            <a:r>
              <a:rPr lang="fr-FR" dirty="0"/>
              <a:t>                                          Sono </a:t>
            </a:r>
            <a:r>
              <a:rPr lang="fr-FR" dirty="0" err="1"/>
              <a:t>una</a:t>
            </a:r>
            <a:r>
              <a:rPr lang="fr-FR" dirty="0"/>
              <a:t> </a:t>
            </a:r>
            <a:r>
              <a:rPr lang="fr-FR" dirty="0" err="1"/>
              <a:t>scrittrice</a:t>
            </a:r>
            <a:r>
              <a:rPr lang="fr-FR" dirty="0"/>
              <a:t> / </a:t>
            </a:r>
            <a:r>
              <a:rPr lang="fr-FR" dirty="0" err="1"/>
              <a:t>faccio</a:t>
            </a:r>
            <a:r>
              <a:rPr lang="fr-FR" dirty="0"/>
              <a:t> la </a:t>
            </a:r>
            <a:r>
              <a:rPr lang="fr-FR" dirty="0" err="1"/>
              <a:t>scrittrice</a:t>
            </a:r>
            <a:r>
              <a:rPr lang="fr-FR" dirty="0"/>
              <a:t> &gt; je suis écrivaine  </a:t>
            </a:r>
          </a:p>
        </p:txBody>
      </p:sp>
    </p:spTree>
    <p:extLst>
      <p:ext uri="{BB962C8B-B14F-4D97-AF65-F5344CB8AC3E}">
        <p14:creationId xmlns:p14="http://schemas.microsoft.com/office/powerpoint/2010/main" val="460286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935111-76A9-1E55-243F-377D9CDB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8384"/>
          </a:xfrm>
        </p:spPr>
        <p:txBody>
          <a:bodyPr/>
          <a:lstStyle/>
          <a:p>
            <a:r>
              <a:rPr lang="fr-FR" dirty="0"/>
              <a:t>Les articles contractés 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DDEDE09B-AD6D-372E-1E89-57EB5C82A5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043004"/>
              </p:ext>
            </p:extLst>
          </p:nvPr>
        </p:nvGraphicFramePr>
        <p:xfrm>
          <a:off x="838200" y="1184602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82389671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472000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12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De + le : 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À + le : au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007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De + les : des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À + les : aux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829207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A484BD3C-D531-6CB7-1922-0D361C6A4BE9}"/>
              </a:ext>
            </a:extLst>
          </p:cNvPr>
          <p:cNvSpPr txBox="1"/>
          <p:nvPr/>
        </p:nvSpPr>
        <p:spPr>
          <a:xfrm>
            <a:off x="232528" y="2363166"/>
            <a:ext cx="11877773" cy="1754326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fr-FR" dirty="0"/>
              <a:t>« Tu sortais de la bibliothèque ? » </a:t>
            </a:r>
          </a:p>
          <a:p>
            <a:r>
              <a:rPr lang="fr-FR" dirty="0"/>
              <a:t>« Non, je sortais du  bar ». </a:t>
            </a:r>
          </a:p>
          <a:p>
            <a:endParaRPr lang="fr-FR" dirty="0"/>
          </a:p>
          <a:p>
            <a:r>
              <a:rPr lang="fr-FR" dirty="0"/>
              <a:t>Aujourd'hui, c’est la Journée internationale des droits des  femmes.</a:t>
            </a:r>
          </a:p>
          <a:p>
            <a:endParaRPr lang="fr-FR" dirty="0"/>
          </a:p>
          <a:p>
            <a:r>
              <a:rPr lang="fr-FR" dirty="0"/>
              <a:t>L’élève montre son travail au professeur.</a:t>
            </a:r>
          </a:p>
          <a:p>
            <a:endParaRPr lang="fr-FR" dirty="0"/>
          </a:p>
          <a:p>
            <a:r>
              <a:rPr lang="fr-FR" dirty="0"/>
              <a:t>J’apprend le français aux étudiants et aux étudiantes.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CDE1AE5-3A71-12D4-FF49-17FBF582D099}"/>
              </a:ext>
            </a:extLst>
          </p:cNvPr>
          <p:cNvSpPr txBox="1"/>
          <p:nvPr/>
        </p:nvSpPr>
        <p:spPr>
          <a:xfrm>
            <a:off x="838200" y="3798815"/>
            <a:ext cx="60944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L’article partitif </a:t>
            </a:r>
            <a:endParaRPr lang="fr-FR" dirty="0"/>
          </a:p>
        </p:txBody>
      </p:sp>
      <p:graphicFrame>
        <p:nvGraphicFramePr>
          <p:cNvPr id="9" name="Tabella 4">
            <a:extLst>
              <a:ext uri="{FF2B5EF4-FFF2-40B4-BE49-F238E27FC236}">
                <a16:creationId xmlns:a16="http://schemas.microsoft.com/office/drawing/2014/main" id="{EC9D552F-FC3A-680D-4CDF-FA70E7505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9254698"/>
              </p:ext>
            </p:extLst>
          </p:nvPr>
        </p:nvGraphicFramePr>
        <p:xfrm>
          <a:off x="913614" y="4560878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683743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09858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SINGULIER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PLURIEL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14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   Masculin                                              Féminin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                 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17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      DU                           DE L’                   DE 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                         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695625"/>
                  </a:ext>
                </a:extLst>
              </a:tr>
            </a:tbl>
          </a:graphicData>
        </a:graphic>
      </p:graphicFrame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9E22185-7B3E-EE15-B9C0-87833482D317}"/>
              </a:ext>
            </a:extLst>
          </p:cNvPr>
          <p:cNvSpPr txBox="1"/>
          <p:nvPr/>
        </p:nvSpPr>
        <p:spPr>
          <a:xfrm>
            <a:off x="160256" y="5673398"/>
            <a:ext cx="59357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Je bois de l’eau, pas du coca. </a:t>
            </a:r>
          </a:p>
          <a:p>
            <a:r>
              <a:rPr lang="fr-FR" dirty="0"/>
              <a:t>Tu veux de la tarte aux pommes? = Tu veux une tranche de tarte aux pommes? </a:t>
            </a:r>
          </a:p>
          <a:p>
            <a:r>
              <a:rPr lang="fr-FR" dirty="0"/>
              <a:t>Paul ressent de l’amour pour sa femme.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B538CE5F-2385-F6F1-DC5B-30870E76DB9D}"/>
              </a:ext>
            </a:extLst>
          </p:cNvPr>
          <p:cNvSpPr txBox="1"/>
          <p:nvPr/>
        </p:nvSpPr>
        <p:spPr>
          <a:xfrm>
            <a:off x="6257826" y="5782188"/>
            <a:ext cx="50095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Elle cuisine des pâtes pour ce soir. </a:t>
            </a:r>
          </a:p>
          <a:p>
            <a:r>
              <a:rPr lang="fr-FR" dirty="0"/>
              <a:t>Mon frère dit toujours des bêtises !</a:t>
            </a:r>
          </a:p>
          <a:p>
            <a:r>
              <a:rPr lang="fr-FR" dirty="0"/>
              <a:t>Il a des enfants. </a:t>
            </a:r>
          </a:p>
        </p:txBody>
      </p:sp>
    </p:spTree>
    <p:extLst>
      <p:ext uri="{BB962C8B-B14F-4D97-AF65-F5344CB8AC3E}">
        <p14:creationId xmlns:p14="http://schemas.microsoft.com/office/powerpoint/2010/main" val="3293585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BDC46D-0B62-4F7F-D591-F85CE69F2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r>
              <a:rPr lang="fr-FR" dirty="0"/>
              <a:t>Le nom : le genre (masculin ou féminin)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5D6812-25C4-AA46-4025-535CD57A5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79" y="633532"/>
            <a:ext cx="11008151" cy="424467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Quelques règles </a:t>
            </a:r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5EDB0CC8-C7FE-9810-12D1-8D9B8243F3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014238"/>
              </p:ext>
            </p:extLst>
          </p:nvPr>
        </p:nvGraphicFramePr>
        <p:xfrm>
          <a:off x="109979" y="1476499"/>
          <a:ext cx="11500702" cy="4597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744066">
                  <a:extLst>
                    <a:ext uri="{9D8B030D-6E8A-4147-A177-3AD203B41FA5}">
                      <a16:colId xmlns:a16="http://schemas.microsoft.com/office/drawing/2014/main" val="3178593385"/>
                    </a:ext>
                  </a:extLst>
                </a:gridCol>
                <a:gridCol w="5756636">
                  <a:extLst>
                    <a:ext uri="{9D8B030D-6E8A-4147-A177-3AD203B41FA5}">
                      <a16:colId xmlns:a16="http://schemas.microsoft.com/office/drawing/2014/main" val="15320973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dirty="0"/>
                        <a:t>Féminin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Masculin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383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  <a:r>
                        <a:rPr lang="fr-FR" dirty="0" err="1"/>
                        <a:t>tion</a:t>
                      </a:r>
                      <a:r>
                        <a:rPr lang="fr-FR" dirty="0"/>
                        <a:t> (la multiplication, la diminution…), -</a:t>
                      </a:r>
                      <a:r>
                        <a:rPr lang="fr-FR" dirty="0" err="1"/>
                        <a:t>aison</a:t>
                      </a:r>
                      <a:r>
                        <a:rPr lang="fr-FR" dirty="0"/>
                        <a:t> (la conjugaison, la livraison…)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-ment (le règlement, le comportement…)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801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-ture (la rupture, la clôture comptable…)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  <a:r>
                        <a:rPr lang="fr-FR" dirty="0" err="1"/>
                        <a:t>age</a:t>
                      </a:r>
                      <a:r>
                        <a:rPr lang="fr-FR" dirty="0"/>
                        <a:t> (le chômage, le mariage, le voyage…)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7635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-esse (la noblesse, la tristesse…)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215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  <a:r>
                        <a:rPr lang="fr-FR" dirty="0" err="1"/>
                        <a:t>eur</a:t>
                      </a:r>
                      <a:r>
                        <a:rPr lang="fr-FR" dirty="0"/>
                        <a:t> (la fleur, la couleur, la douleur, la valeur, la grandeur …)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! Non pour les noms des métiers (l’auteur, le professeur…) et quelques mots scientifique (le multiplicateur, le diviseur…) et des mots abstraits (le bonheur, le malheur, l’honneur…)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051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  <a:r>
                        <a:rPr lang="fr-FR" dirty="0" err="1"/>
                        <a:t>ée</a:t>
                      </a:r>
                      <a:r>
                        <a:rPr lang="fr-FR" dirty="0"/>
                        <a:t> (la durée, la matinée…)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820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-té (la dureté, la gravité…)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648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  <a:r>
                        <a:rPr lang="fr-FR" dirty="0" err="1"/>
                        <a:t>ence</a:t>
                      </a:r>
                      <a:r>
                        <a:rPr lang="fr-FR" dirty="0"/>
                        <a:t> (l’innocence, la patience…), -</a:t>
                      </a:r>
                      <a:r>
                        <a:rPr lang="fr-FR" dirty="0" err="1"/>
                        <a:t>ance</a:t>
                      </a:r>
                      <a:r>
                        <a:rPr lang="fr-FR" dirty="0"/>
                        <a:t> </a:t>
                      </a:r>
                      <a:r>
                        <a:rPr lang="fr-FR"/>
                        <a:t>(l’importance…)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1913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134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C5ED49-A557-35FB-4DB2-C02370814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fr-FR" dirty="0"/>
              <a:t>Attention ! En français, c’est au féminin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360B0E-980E-DDD8-3780-C30D23295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096" y="1395167"/>
            <a:ext cx="11802359" cy="4781796"/>
          </a:xfrm>
        </p:spPr>
        <p:txBody>
          <a:bodyPr numCol="3">
            <a:normAutofit fontScale="92500" lnSpcReduction="20000"/>
          </a:bodyPr>
          <a:lstStyle/>
          <a:p>
            <a:pPr marL="0" indent="0">
              <a:buNone/>
            </a:pPr>
            <a:r>
              <a:rPr lang="fr-FR" sz="3200" dirty="0"/>
              <a:t>L’affaire (une)</a:t>
            </a:r>
          </a:p>
          <a:p>
            <a:pPr marL="0" indent="0">
              <a:buNone/>
            </a:pPr>
            <a:r>
              <a:rPr lang="fr-FR" sz="3200" dirty="0"/>
              <a:t>L’aide (une)</a:t>
            </a:r>
          </a:p>
          <a:p>
            <a:pPr marL="0" indent="0">
              <a:buNone/>
            </a:pPr>
            <a:r>
              <a:rPr lang="fr-FR" sz="3200" dirty="0"/>
              <a:t>L’année (une)</a:t>
            </a:r>
          </a:p>
          <a:p>
            <a:pPr marL="0" indent="0">
              <a:buNone/>
            </a:pPr>
            <a:r>
              <a:rPr lang="fr-FR" sz="3200" dirty="0"/>
              <a:t>La bague</a:t>
            </a:r>
          </a:p>
          <a:p>
            <a:pPr marL="0" indent="0">
              <a:buNone/>
            </a:pPr>
            <a:r>
              <a:rPr lang="fr-FR" sz="3200" dirty="0"/>
              <a:t>La dent</a:t>
            </a:r>
          </a:p>
          <a:p>
            <a:pPr marL="0" indent="0">
              <a:buNone/>
            </a:pPr>
            <a:r>
              <a:rPr lang="fr-FR" sz="3200" dirty="0"/>
              <a:t>La feuille</a:t>
            </a:r>
          </a:p>
          <a:p>
            <a:pPr marL="0" indent="0">
              <a:buNone/>
            </a:pPr>
            <a:r>
              <a:rPr lang="fr-FR" sz="3200" dirty="0"/>
              <a:t>La limite</a:t>
            </a:r>
          </a:p>
          <a:p>
            <a:pPr marL="0" indent="0">
              <a:buNone/>
            </a:pPr>
            <a:r>
              <a:rPr lang="fr-FR" sz="3200" dirty="0"/>
              <a:t>La glace</a:t>
            </a:r>
          </a:p>
          <a:p>
            <a:pPr marL="0" indent="0">
              <a:buNone/>
            </a:pPr>
            <a:r>
              <a:rPr lang="fr-FR" sz="3200" dirty="0"/>
              <a:t>La haine</a:t>
            </a:r>
          </a:p>
          <a:p>
            <a:pPr marL="0" indent="0">
              <a:buNone/>
            </a:pPr>
            <a:r>
              <a:rPr lang="fr-FR" sz="3200" dirty="0"/>
              <a:t>L’horloge (une)</a:t>
            </a:r>
          </a:p>
          <a:p>
            <a:pPr marL="0" indent="0">
              <a:buNone/>
            </a:pPr>
            <a:r>
              <a:rPr lang="fr-FR" sz="3200" dirty="0"/>
              <a:t>La montre</a:t>
            </a:r>
          </a:p>
          <a:p>
            <a:pPr marL="0" indent="0">
              <a:buNone/>
            </a:pPr>
            <a:r>
              <a:rPr lang="fr-FR" sz="3200" dirty="0"/>
              <a:t>La nage</a:t>
            </a:r>
          </a:p>
          <a:p>
            <a:pPr marL="0" indent="0">
              <a:buNone/>
            </a:pPr>
            <a:r>
              <a:rPr lang="fr-FR" sz="3200" dirty="0"/>
              <a:t>La vitre</a:t>
            </a:r>
          </a:p>
          <a:p>
            <a:pPr marL="0" indent="0">
              <a:buNone/>
            </a:pPr>
            <a:r>
              <a:rPr lang="fr-FR" sz="3200" dirty="0"/>
              <a:t>La souris</a:t>
            </a:r>
          </a:p>
          <a:p>
            <a:pPr marL="0" indent="0">
              <a:buNone/>
            </a:pPr>
            <a:r>
              <a:rPr lang="fr-FR" sz="3200" dirty="0"/>
              <a:t>La rencontre</a:t>
            </a:r>
          </a:p>
          <a:p>
            <a:pPr marL="0" indent="0">
              <a:buNone/>
            </a:pPr>
            <a:r>
              <a:rPr lang="fr-FR" sz="3200" dirty="0"/>
              <a:t>L’oreille (une)</a:t>
            </a:r>
          </a:p>
          <a:p>
            <a:pPr marL="0" indent="0">
              <a:buNone/>
            </a:pPr>
            <a:r>
              <a:rPr lang="fr-FR" sz="3200" dirty="0"/>
              <a:t>La minute</a:t>
            </a:r>
          </a:p>
          <a:p>
            <a:pPr marL="0" indent="0">
              <a:buNone/>
            </a:pPr>
            <a:r>
              <a:rPr lang="fr-FR" sz="3200" dirty="0"/>
              <a:t>La seconde</a:t>
            </a:r>
          </a:p>
          <a:p>
            <a:pPr marL="0" indent="0">
              <a:buNone/>
            </a:pPr>
            <a:r>
              <a:rPr lang="fr-FR" sz="3200" dirty="0"/>
              <a:t>La méthode </a:t>
            </a:r>
          </a:p>
          <a:p>
            <a:pPr marL="0" indent="0">
              <a:buNone/>
            </a:pPr>
            <a:r>
              <a:rPr lang="fr-FR" sz="3200" dirty="0"/>
              <a:t>La paire </a:t>
            </a:r>
          </a:p>
          <a:p>
            <a:pPr marL="0" indent="0">
              <a:buNone/>
            </a:pPr>
            <a:r>
              <a:rPr lang="fr-FR" sz="3200" dirty="0"/>
              <a:t>La pensée</a:t>
            </a:r>
          </a:p>
          <a:p>
            <a:pPr marL="0" indent="0">
              <a:buNone/>
            </a:pPr>
            <a:r>
              <a:rPr lang="fr-FR" sz="3200" dirty="0"/>
              <a:t>La fumée</a:t>
            </a:r>
          </a:p>
          <a:p>
            <a:pPr marL="0" indent="0">
              <a:buNone/>
            </a:pPr>
            <a:r>
              <a:rPr lang="fr-FR" sz="3200" dirty="0"/>
              <a:t>La suite </a:t>
            </a:r>
          </a:p>
          <a:p>
            <a:pPr marL="0" indent="0">
              <a:buNone/>
            </a:pPr>
            <a:r>
              <a:rPr lang="fr-FR" sz="3200" dirty="0"/>
              <a:t>L’étude (une)</a:t>
            </a:r>
          </a:p>
          <a:p>
            <a:pPr marL="0" indent="0">
              <a:buNone/>
            </a:pPr>
            <a:r>
              <a:rPr lang="fr-FR" sz="3200" dirty="0"/>
              <a:t>La fleur</a:t>
            </a:r>
          </a:p>
          <a:p>
            <a:pPr marL="0" indent="0">
              <a:buNone/>
            </a:pPr>
            <a:r>
              <a:rPr lang="fr-FR" sz="3200" dirty="0"/>
              <a:t>La couleur </a:t>
            </a:r>
          </a:p>
          <a:p>
            <a:pPr marL="0" indent="0">
              <a:buNone/>
            </a:pPr>
            <a:r>
              <a:rPr lang="fr-FR" sz="3200" dirty="0"/>
              <a:t>La douleur</a:t>
            </a:r>
          </a:p>
          <a:p>
            <a:pPr marL="0" indent="0">
              <a:buNone/>
            </a:pPr>
            <a:r>
              <a:rPr lang="fr-FR" sz="3200" dirty="0"/>
              <a:t>L’erreur (une)</a:t>
            </a:r>
          </a:p>
          <a:p>
            <a:pPr marL="0" indent="0">
              <a:buNone/>
            </a:pPr>
            <a:endParaRPr lang="fr-FR" sz="3200" dirty="0"/>
          </a:p>
          <a:p>
            <a:pPr marL="0" indent="0">
              <a:buNone/>
            </a:pPr>
            <a:r>
              <a:rPr lang="fr-FR" sz="3200" dirty="0"/>
              <a:t>Les archives (</a:t>
            </a:r>
            <a:r>
              <a:rPr lang="fr-FR" sz="3200" dirty="0" err="1"/>
              <a:t>plur</a:t>
            </a:r>
            <a:r>
              <a:rPr lang="fr-FR" sz="3200" dirty="0"/>
              <a:t>.)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A1F5A7A-1A3C-45A2-7BE8-1D14172E8A30}"/>
              </a:ext>
            </a:extLst>
          </p:cNvPr>
          <p:cNvSpPr txBox="1"/>
          <p:nvPr/>
        </p:nvSpPr>
        <p:spPr>
          <a:xfrm>
            <a:off x="245096" y="6306532"/>
            <a:ext cx="115855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r-FR" sz="2400" dirty="0"/>
              <a:t>Quelques noms géographiques : La Belgique, l’Egypte, La Vénétie (vs Venise)…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76381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231A3A-0470-1040-EC70-98ED2B849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897" y="0"/>
            <a:ext cx="10515600" cy="1325563"/>
          </a:xfrm>
        </p:spPr>
        <p:txBody>
          <a:bodyPr/>
          <a:lstStyle/>
          <a:p>
            <a:r>
              <a:rPr lang="fr-FR" dirty="0"/>
              <a:t>Attention ! En français, c’est au masculin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AD7AC8-7EA4-8967-94FE-ADAA8736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961" y="1253331"/>
            <a:ext cx="11774078" cy="15464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/>
              <a:t>Les saisons : un printemps, un été, un automne, un hiver </a:t>
            </a:r>
          </a:p>
          <a:p>
            <a:pPr marL="0" indent="0">
              <a:buNone/>
            </a:pPr>
            <a:r>
              <a:rPr lang="fr-FR" sz="2000" dirty="0"/>
              <a:t>Les lettres de l’alphabet: le a, le b, le c… </a:t>
            </a:r>
          </a:p>
          <a:p>
            <a:pPr marL="0" indent="0">
              <a:buNone/>
            </a:pPr>
            <a:r>
              <a:rPr lang="fr-FR" sz="2000" dirty="0"/>
              <a:t>Quelques noms géographiques : Le Danemark, Le Cambodge, Les Pouilles (</a:t>
            </a:r>
            <a:r>
              <a:rPr lang="fr-FR" sz="2000" dirty="0" err="1"/>
              <a:t>plur</a:t>
            </a:r>
            <a:r>
              <a:rPr lang="fr-FR" sz="2000" dirty="0"/>
              <a:t>.) + le nom des villes (Paris, c’est beau. Paris est une belle ville).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82C020A-E3F5-5E6D-694C-1548FD1F51FA}"/>
              </a:ext>
            </a:extLst>
          </p:cNvPr>
          <p:cNvSpPr txBox="1"/>
          <p:nvPr/>
        </p:nvSpPr>
        <p:spPr>
          <a:xfrm>
            <a:off x="282805" y="2667784"/>
            <a:ext cx="11255604" cy="4093428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r>
              <a:rPr lang="fr-FR" sz="2000" dirty="0"/>
              <a:t>Le dimanche</a:t>
            </a:r>
          </a:p>
          <a:p>
            <a:r>
              <a:rPr lang="fr-FR" sz="2000" dirty="0"/>
              <a:t>L’âge (un)</a:t>
            </a:r>
          </a:p>
          <a:p>
            <a:r>
              <a:rPr lang="fr-FR" sz="2000" dirty="0"/>
              <a:t>L’air (un)</a:t>
            </a:r>
          </a:p>
          <a:p>
            <a:r>
              <a:rPr lang="fr-FR" sz="2000" dirty="0"/>
              <a:t>L’art (un)</a:t>
            </a:r>
          </a:p>
          <a:p>
            <a:r>
              <a:rPr lang="fr-FR" sz="2000" dirty="0"/>
              <a:t>Le bonheur</a:t>
            </a:r>
          </a:p>
          <a:p>
            <a:r>
              <a:rPr lang="fr-FR" sz="2000" dirty="0"/>
              <a:t>Le calme</a:t>
            </a:r>
          </a:p>
          <a:p>
            <a:r>
              <a:rPr lang="fr-FR" sz="2000" dirty="0"/>
              <a:t>Le canard</a:t>
            </a:r>
          </a:p>
          <a:p>
            <a:r>
              <a:rPr lang="fr-FR" sz="2000" dirty="0"/>
              <a:t>Le chiffre</a:t>
            </a:r>
          </a:p>
          <a:p>
            <a:r>
              <a:rPr lang="fr-FR" sz="2000" dirty="0"/>
              <a:t>Le chocolat </a:t>
            </a:r>
          </a:p>
          <a:p>
            <a:r>
              <a:rPr lang="fr-FR" sz="2000" dirty="0"/>
              <a:t>Le choix</a:t>
            </a:r>
          </a:p>
          <a:p>
            <a:r>
              <a:rPr lang="fr-FR" sz="2000" dirty="0"/>
              <a:t>Le couple </a:t>
            </a:r>
          </a:p>
          <a:p>
            <a:r>
              <a:rPr lang="fr-FR" sz="2000" dirty="0"/>
              <a:t>Le crayon</a:t>
            </a:r>
          </a:p>
          <a:p>
            <a:r>
              <a:rPr lang="fr-FR" sz="2000" dirty="0"/>
              <a:t>Le défi</a:t>
            </a:r>
          </a:p>
          <a:p>
            <a:r>
              <a:rPr lang="fr-FR" sz="2000" dirty="0"/>
              <a:t>Le déjeuner</a:t>
            </a:r>
          </a:p>
          <a:p>
            <a:r>
              <a:rPr lang="fr-FR" sz="2000" dirty="0"/>
              <a:t>Le départ</a:t>
            </a:r>
          </a:p>
          <a:p>
            <a:r>
              <a:rPr lang="fr-FR" sz="2000" dirty="0"/>
              <a:t>L’ennui (un)</a:t>
            </a:r>
          </a:p>
          <a:p>
            <a:r>
              <a:rPr lang="fr-FR" sz="2000" dirty="0"/>
              <a:t>L’escalier (un)</a:t>
            </a:r>
          </a:p>
          <a:p>
            <a:r>
              <a:rPr lang="fr-FR" sz="2000" dirty="0"/>
              <a:t>L’espoir (un)</a:t>
            </a:r>
          </a:p>
          <a:p>
            <a:r>
              <a:rPr lang="fr-FR" sz="2000" dirty="0"/>
              <a:t>L’été (un)</a:t>
            </a:r>
          </a:p>
          <a:p>
            <a:r>
              <a:rPr lang="fr-FR" sz="2000" dirty="0"/>
              <a:t>Le front </a:t>
            </a:r>
          </a:p>
          <a:p>
            <a:r>
              <a:rPr lang="fr-FR" sz="2000" dirty="0"/>
              <a:t>Le guide</a:t>
            </a:r>
          </a:p>
          <a:p>
            <a:r>
              <a:rPr lang="fr-FR" sz="2000" dirty="0"/>
              <a:t>Le manque</a:t>
            </a:r>
          </a:p>
          <a:p>
            <a:r>
              <a:rPr lang="fr-FR" sz="2000" dirty="0"/>
              <a:t>Le masque</a:t>
            </a:r>
          </a:p>
          <a:p>
            <a:r>
              <a:rPr lang="fr-FR" sz="2000" dirty="0"/>
              <a:t>Le mensonge</a:t>
            </a:r>
          </a:p>
          <a:p>
            <a:r>
              <a:rPr lang="fr-FR" sz="2000" dirty="0"/>
              <a:t>L’orchestre (un)</a:t>
            </a:r>
          </a:p>
          <a:p>
            <a:r>
              <a:rPr lang="fr-FR" sz="2000" dirty="0"/>
              <a:t>Le papier</a:t>
            </a:r>
          </a:p>
          <a:p>
            <a:r>
              <a:rPr lang="fr-FR" sz="2000" dirty="0"/>
              <a:t>Le printemps</a:t>
            </a:r>
          </a:p>
          <a:p>
            <a:r>
              <a:rPr lang="fr-FR" sz="2000" dirty="0"/>
              <a:t>Le sable</a:t>
            </a:r>
          </a:p>
          <a:p>
            <a:r>
              <a:rPr lang="fr-FR" sz="2000" dirty="0"/>
              <a:t>Le soir</a:t>
            </a:r>
          </a:p>
          <a:p>
            <a:r>
              <a:rPr lang="fr-FR" sz="2000" dirty="0"/>
              <a:t>Le sort</a:t>
            </a:r>
          </a:p>
          <a:p>
            <a:r>
              <a:rPr lang="fr-FR" sz="2000" dirty="0"/>
              <a:t>Le tarif</a:t>
            </a:r>
          </a:p>
          <a:p>
            <a:r>
              <a:rPr lang="fr-FR" sz="2000" dirty="0"/>
              <a:t>Le témoignage</a:t>
            </a:r>
          </a:p>
          <a:p>
            <a:endParaRPr lang="fr-FR" sz="2000" dirty="0"/>
          </a:p>
          <a:p>
            <a:r>
              <a:rPr lang="fr-FR" sz="2000" dirty="0"/>
              <a:t>Le mannequin</a:t>
            </a:r>
          </a:p>
          <a:p>
            <a:r>
              <a:rPr lang="fr-FR" sz="2000" dirty="0"/>
              <a:t>Les gens (</a:t>
            </a:r>
            <a:r>
              <a:rPr lang="fr-FR" sz="2000" dirty="0" err="1"/>
              <a:t>plur</a:t>
            </a:r>
            <a:r>
              <a:rPr lang="fr-FR" sz="2000" dirty="0"/>
              <a:t>.) vs Les belles gens</a:t>
            </a:r>
          </a:p>
          <a:p>
            <a:r>
              <a:rPr lang="fr-FR" sz="2000" dirty="0"/>
              <a:t>Le moustique</a:t>
            </a:r>
          </a:p>
          <a:p>
            <a:r>
              <a:rPr lang="fr-FR" sz="2000" dirty="0"/>
              <a:t>Le renard</a:t>
            </a:r>
          </a:p>
          <a:p>
            <a:r>
              <a:rPr lang="fr-FR" sz="2000" dirty="0"/>
              <a:t>Le papillon</a:t>
            </a:r>
          </a:p>
          <a:p>
            <a:r>
              <a:rPr lang="fr-FR" sz="2000" dirty="0"/>
              <a:t>Le zèbre </a:t>
            </a:r>
          </a:p>
        </p:txBody>
      </p:sp>
    </p:spTree>
    <p:extLst>
      <p:ext uri="{BB962C8B-B14F-4D97-AF65-F5344CB8AC3E}">
        <p14:creationId xmlns:p14="http://schemas.microsoft.com/office/powerpoint/2010/main" val="594061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C24878-CB2D-4A3C-AED2-9D91529F7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noms qui possèdent deux genres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3601FA-2D2C-FB19-1878-3008954D1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Le livre (il libro) – la livre (la </a:t>
            </a:r>
            <a:r>
              <a:rPr lang="fr-FR" dirty="0" err="1"/>
              <a:t>libbra</a:t>
            </a:r>
            <a:r>
              <a:rPr lang="fr-FR" dirty="0"/>
              <a:t>)</a:t>
            </a:r>
          </a:p>
          <a:p>
            <a:pPr marL="0" indent="0">
              <a:buNone/>
            </a:pPr>
            <a:r>
              <a:rPr lang="fr-FR" dirty="0"/>
              <a:t>Le manche (il </a:t>
            </a:r>
            <a:r>
              <a:rPr lang="fr-FR" dirty="0" err="1"/>
              <a:t>manico</a:t>
            </a:r>
            <a:r>
              <a:rPr lang="fr-FR" dirty="0"/>
              <a:t>) – la manche (la manica)</a:t>
            </a:r>
          </a:p>
          <a:p>
            <a:pPr marL="0" indent="0">
              <a:buNone/>
            </a:pPr>
            <a:r>
              <a:rPr lang="fr-FR" dirty="0"/>
              <a:t>Le mémoire (la </a:t>
            </a:r>
            <a:r>
              <a:rPr lang="fr-FR" dirty="0" err="1"/>
              <a:t>tesi</a:t>
            </a:r>
            <a:r>
              <a:rPr lang="fr-FR" dirty="0"/>
              <a:t>) – la mémoire (la </a:t>
            </a:r>
            <a:r>
              <a:rPr lang="fr-FR" dirty="0" err="1"/>
              <a:t>memoria</a:t>
            </a:r>
            <a:r>
              <a:rPr lang="fr-FR" dirty="0"/>
              <a:t>)</a:t>
            </a:r>
          </a:p>
          <a:p>
            <a:pPr marL="0" indent="0">
              <a:buNone/>
            </a:pPr>
            <a:r>
              <a:rPr lang="fr-FR" dirty="0"/>
              <a:t>Le mode (la </a:t>
            </a:r>
            <a:r>
              <a:rPr lang="fr-FR" dirty="0" err="1"/>
              <a:t>modalità</a:t>
            </a:r>
            <a:r>
              <a:rPr lang="fr-FR" dirty="0"/>
              <a:t>) – la mode (la </a:t>
            </a:r>
            <a:r>
              <a:rPr lang="fr-FR" dirty="0" err="1"/>
              <a:t>moda</a:t>
            </a:r>
            <a:r>
              <a:rPr lang="fr-FR" dirty="0"/>
              <a:t>)</a:t>
            </a:r>
          </a:p>
          <a:p>
            <a:pPr marL="0" indent="0">
              <a:buNone/>
            </a:pPr>
            <a:r>
              <a:rPr lang="fr-FR" dirty="0"/>
              <a:t>Le poste (il </a:t>
            </a:r>
            <a:r>
              <a:rPr lang="fr-FR" dirty="0" err="1"/>
              <a:t>posto</a:t>
            </a:r>
            <a:r>
              <a:rPr lang="fr-FR" dirty="0"/>
              <a:t> di </a:t>
            </a:r>
            <a:r>
              <a:rPr lang="fr-FR" dirty="0" err="1"/>
              <a:t>lavoro</a:t>
            </a:r>
            <a:r>
              <a:rPr lang="fr-FR" dirty="0"/>
              <a:t>) – la poste (la posta)</a:t>
            </a:r>
          </a:p>
          <a:p>
            <a:pPr marL="0" indent="0">
              <a:buNone/>
            </a:pPr>
            <a:r>
              <a:rPr lang="fr-FR" dirty="0"/>
              <a:t>Le tour (il </a:t>
            </a:r>
            <a:r>
              <a:rPr lang="fr-FR" dirty="0" err="1"/>
              <a:t>giro</a:t>
            </a:r>
            <a:r>
              <a:rPr lang="fr-FR" dirty="0"/>
              <a:t>) – la tour (la </a:t>
            </a:r>
            <a:r>
              <a:rPr lang="fr-FR" dirty="0" err="1"/>
              <a:t>torre</a:t>
            </a:r>
            <a:r>
              <a:rPr lang="fr-FR" dirty="0"/>
              <a:t>)</a:t>
            </a:r>
          </a:p>
          <a:p>
            <a:pPr marL="0" indent="0">
              <a:buNone/>
            </a:pPr>
            <a:r>
              <a:rPr lang="fr-FR" dirty="0"/>
              <a:t>Le voile (il </a:t>
            </a:r>
            <a:r>
              <a:rPr lang="fr-FR" dirty="0" err="1"/>
              <a:t>velo</a:t>
            </a:r>
            <a:r>
              <a:rPr lang="fr-FR" dirty="0"/>
              <a:t>) – la voile (la </a:t>
            </a:r>
            <a:r>
              <a:rPr lang="fr-FR" dirty="0" err="1"/>
              <a:t>vela</a:t>
            </a:r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83406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D8E16B-289D-E56D-E601-D6A3091EA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85102" y="242277"/>
            <a:ext cx="14309889" cy="464434"/>
          </a:xfrm>
        </p:spPr>
        <p:txBody>
          <a:bodyPr>
            <a:noAutofit/>
          </a:bodyPr>
          <a:lstStyle/>
          <a:p>
            <a:pPr algn="ctr"/>
            <a:r>
              <a:rPr lang="fr-FR" sz="3600" dirty="0"/>
              <a:t>Formation du féminin des noms et des adjectifs qualificatifs (1)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024C0E-5030-BE51-1ED3-1102CCF68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74" y="1265882"/>
            <a:ext cx="11906052" cy="5034896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/>
              <a:t>En ajoutant un – e </a:t>
            </a:r>
            <a:r>
              <a:rPr lang="fr-FR" dirty="0"/>
              <a:t>: ami – amie, député – députée, vrai – vraie; étudiant – étudiante, un Français – une Française, expert – experte, petit - petite</a:t>
            </a:r>
          </a:p>
          <a:p>
            <a:r>
              <a:rPr lang="fr-FR" b="1" dirty="0"/>
              <a:t>-n (nasal) &gt; -(n)e </a:t>
            </a:r>
            <a:r>
              <a:rPr lang="fr-FR" dirty="0"/>
              <a:t>: cousin – cousine, plein – pleine, lion – lionne, italien – italienne, bon – bonne </a:t>
            </a:r>
          </a:p>
          <a:p>
            <a:r>
              <a:rPr lang="fr-FR" b="1" dirty="0"/>
              <a:t>Redoublement de la consonne :</a:t>
            </a:r>
            <a:r>
              <a:rPr lang="fr-FR" dirty="0"/>
              <a:t> bas – basse, pareil – pareille, colonel – colonelle  </a:t>
            </a:r>
          </a:p>
          <a:p>
            <a:r>
              <a:rPr lang="fr-FR" b="1" dirty="0"/>
              <a:t>-er &gt; -ère </a:t>
            </a:r>
            <a:r>
              <a:rPr lang="fr-FR" dirty="0"/>
              <a:t>: boulanger – boulangère, étranger – étrangère, premier – première, cher - chère</a:t>
            </a:r>
          </a:p>
          <a:p>
            <a:r>
              <a:rPr lang="fr-FR" b="1" dirty="0"/>
              <a:t>-et &gt; -</a:t>
            </a:r>
            <a:r>
              <a:rPr lang="fr-FR" b="1" dirty="0" err="1"/>
              <a:t>ète</a:t>
            </a:r>
            <a:r>
              <a:rPr lang="fr-FR" b="1" dirty="0"/>
              <a:t>/</a:t>
            </a:r>
            <a:r>
              <a:rPr lang="fr-FR" b="1" dirty="0" err="1"/>
              <a:t>ette</a:t>
            </a:r>
            <a:r>
              <a:rPr lang="fr-FR" dirty="0"/>
              <a:t> : muet – muette, inquiet – inquiète </a:t>
            </a:r>
          </a:p>
          <a:p>
            <a:r>
              <a:rPr lang="fr-FR" b="1" dirty="0"/>
              <a:t>Dans quelques cas -e &gt; -esse </a:t>
            </a:r>
            <a:r>
              <a:rPr lang="fr-FR" dirty="0"/>
              <a:t>: prince – princesse, tigre – tigresse, comte – comtesse</a:t>
            </a:r>
          </a:p>
          <a:p>
            <a:r>
              <a:rPr lang="fr-FR" b="1" dirty="0"/>
              <a:t>-c &gt; -que : </a:t>
            </a:r>
            <a:r>
              <a:rPr lang="fr-FR" dirty="0"/>
              <a:t>Turc –Turque, Grec – Grecque, laïc – laïque / -</a:t>
            </a:r>
            <a:r>
              <a:rPr lang="fr-FR" dirty="0" err="1"/>
              <a:t>che</a:t>
            </a:r>
            <a:r>
              <a:rPr lang="fr-FR" dirty="0"/>
              <a:t>: blanc – blanche, sec - sèche</a:t>
            </a:r>
          </a:p>
          <a:p>
            <a:r>
              <a:rPr lang="fr-FR" b="1" dirty="0"/>
              <a:t>-u &gt; -</a:t>
            </a:r>
            <a:r>
              <a:rPr lang="fr-FR" b="1" dirty="0" err="1"/>
              <a:t>uë</a:t>
            </a:r>
            <a:r>
              <a:rPr lang="fr-FR" b="1" dirty="0"/>
              <a:t> : </a:t>
            </a:r>
            <a:r>
              <a:rPr lang="fr-FR" dirty="0"/>
              <a:t>aigu – aiguë, ambigu – ambiguë </a:t>
            </a:r>
          </a:p>
          <a:p>
            <a:endParaRPr lang="fr-FR" b="1" dirty="0"/>
          </a:p>
          <a:p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644961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0A1A23-0860-3936-3720-F3A470C7E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670" y="365125"/>
            <a:ext cx="12460530" cy="407873"/>
          </a:xfrm>
        </p:spPr>
        <p:txBody>
          <a:bodyPr>
            <a:noAutofit/>
          </a:bodyPr>
          <a:lstStyle/>
          <a:p>
            <a:r>
              <a:rPr lang="fr-FR" sz="3600" dirty="0"/>
              <a:t>Formation du féminin des noms et des adjectifs qualificatifs (2)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A87E70-F333-5A47-02BF-74378A2FF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670" y="986639"/>
            <a:ext cx="11557262" cy="5506236"/>
          </a:xfrm>
        </p:spPr>
        <p:txBody>
          <a:bodyPr>
            <a:normAutofit/>
          </a:bodyPr>
          <a:lstStyle/>
          <a:p>
            <a:r>
              <a:rPr lang="fr-FR" b="1" dirty="0"/>
              <a:t>-eau &gt; -elle </a:t>
            </a:r>
            <a:r>
              <a:rPr lang="fr-FR" dirty="0"/>
              <a:t>: jumeau – jumelle, beau – belle </a:t>
            </a:r>
          </a:p>
          <a:p>
            <a:r>
              <a:rPr lang="fr-FR" b="1" dirty="0"/>
              <a:t>-f &gt; -</a:t>
            </a:r>
            <a:r>
              <a:rPr lang="fr-FR" b="1" dirty="0" err="1"/>
              <a:t>ve</a:t>
            </a:r>
            <a:r>
              <a:rPr lang="fr-FR" b="1" dirty="0"/>
              <a:t> </a:t>
            </a:r>
            <a:r>
              <a:rPr lang="fr-FR" dirty="0"/>
              <a:t>: veuf – veuve, actif – active, bref – brève  </a:t>
            </a:r>
          </a:p>
          <a:p>
            <a:r>
              <a:rPr lang="fr-FR" b="1" dirty="0"/>
              <a:t>-x &gt; -se </a:t>
            </a:r>
            <a:r>
              <a:rPr lang="fr-FR" dirty="0"/>
              <a:t>: époux – épouse, ambitieux – ambitieuse, couteux – couteuse </a:t>
            </a:r>
          </a:p>
          <a:p>
            <a:pPr marL="0" indent="0">
              <a:buNone/>
            </a:pPr>
            <a:r>
              <a:rPr lang="fr-FR" u="sng" dirty="0"/>
              <a:t>Sauf: </a:t>
            </a:r>
            <a:r>
              <a:rPr lang="fr-FR" dirty="0"/>
              <a:t>roux – rousse, faux – fausse, doux – douce </a:t>
            </a:r>
            <a:endParaRPr lang="fr-FR" u="sng" dirty="0"/>
          </a:p>
          <a:p>
            <a:r>
              <a:rPr lang="fr-FR" b="1" dirty="0"/>
              <a:t>-</a:t>
            </a:r>
            <a:r>
              <a:rPr lang="fr-FR" b="1" dirty="0" err="1"/>
              <a:t>eur</a:t>
            </a:r>
            <a:r>
              <a:rPr lang="fr-FR" b="1" dirty="0"/>
              <a:t> &gt; -</a:t>
            </a:r>
            <a:r>
              <a:rPr lang="fr-FR" b="1" dirty="0" err="1"/>
              <a:t>euse</a:t>
            </a:r>
            <a:r>
              <a:rPr lang="fr-FR" b="1" dirty="0"/>
              <a:t> </a:t>
            </a:r>
            <a:r>
              <a:rPr lang="fr-FR" dirty="0"/>
              <a:t>: chercheur – chercheuse, danseur – danseuse /  </a:t>
            </a:r>
            <a:r>
              <a:rPr lang="fr-FR" b="1" dirty="0"/>
              <a:t>-</a:t>
            </a:r>
            <a:r>
              <a:rPr lang="fr-FR" b="1" dirty="0" err="1"/>
              <a:t>trice</a:t>
            </a:r>
            <a:r>
              <a:rPr lang="fr-FR" b="1" dirty="0"/>
              <a:t> </a:t>
            </a:r>
            <a:r>
              <a:rPr lang="fr-FR" dirty="0"/>
              <a:t>: sénateur – sénatrice, ambassadeur – ambassadrice (</a:t>
            </a:r>
            <a:r>
              <a:rPr lang="fr-FR" dirty="0" err="1"/>
              <a:t>empéreur</a:t>
            </a:r>
            <a:r>
              <a:rPr lang="fr-FR" dirty="0"/>
              <a:t> &gt; impératrice) / </a:t>
            </a:r>
            <a:r>
              <a:rPr lang="fr-FR" b="1" dirty="0"/>
              <a:t>-ante </a:t>
            </a:r>
            <a:r>
              <a:rPr lang="fr-FR" dirty="0"/>
              <a:t>: gouverneur – gouvernante / </a:t>
            </a:r>
            <a:r>
              <a:rPr lang="fr-FR" b="1" dirty="0"/>
              <a:t>-</a:t>
            </a:r>
            <a:r>
              <a:rPr lang="fr-FR" b="1" dirty="0" err="1"/>
              <a:t>eur</a:t>
            </a:r>
            <a:r>
              <a:rPr lang="fr-FR" b="1" dirty="0"/>
              <a:t> (</a:t>
            </a:r>
            <a:r>
              <a:rPr lang="fr-FR" b="1" dirty="0" err="1"/>
              <a:t>sense</a:t>
            </a:r>
            <a:r>
              <a:rPr lang="fr-FR" b="1" dirty="0"/>
              <a:t> comparatif) : </a:t>
            </a:r>
            <a:r>
              <a:rPr lang="fr-FR" dirty="0"/>
              <a:t>mineur – mineure, postérieur – postérieure, meilleur – meilleure </a:t>
            </a:r>
          </a:p>
          <a:p>
            <a:r>
              <a:rPr lang="fr-FR" b="1" dirty="0"/>
              <a:t>beau/bel, nouveau/nouvel, fou/fol, vieux/vieil </a:t>
            </a:r>
            <a:r>
              <a:rPr lang="fr-FR" dirty="0"/>
              <a:t>: nouveau (le nouveau camarade) / nouvel (un nouvel ami) &gt; nouvelle (</a:t>
            </a:r>
            <a:r>
              <a:rPr lang="fr-FR"/>
              <a:t>la nouvelle </a:t>
            </a:r>
            <a:r>
              <a:rPr lang="fr-FR" dirty="0"/>
              <a:t>camarade / amie)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33445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1998</Words>
  <Application>Microsoft Office PowerPoint</Application>
  <PresentationFormat>Widescreen</PresentationFormat>
  <Paragraphs>325</Paragraphs>
  <Slides>19</Slides>
  <Notes>3</Notes>
  <HiddenSlides>0</HiddenSlides>
  <MMClips>1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Tema di Office</vt:lpstr>
      <vt:lpstr>Point grammaire 1</vt:lpstr>
      <vt:lpstr>Les articles définis </vt:lpstr>
      <vt:lpstr>Les articles contractés </vt:lpstr>
      <vt:lpstr>Le nom : le genre (masculin ou féminin)</vt:lpstr>
      <vt:lpstr>Attention ! En français, c’est au féminin</vt:lpstr>
      <vt:lpstr>Attention ! En français, c’est au masculin </vt:lpstr>
      <vt:lpstr>Les noms qui possèdent deux genres</vt:lpstr>
      <vt:lpstr>Formation du féminin des noms et des adjectifs qualificatifs (1)</vt:lpstr>
      <vt:lpstr>Formation du féminin des noms et des adjectifs qualificatifs (2)</vt:lpstr>
      <vt:lpstr>Changement radical</vt:lpstr>
      <vt:lpstr>Monsieur (homme, garçon) –  Madame (femme, fille) – Mademoiselle </vt:lpstr>
      <vt:lpstr>Le pluriel des noms et des adjectifs qualificatifs (1)</vt:lpstr>
      <vt:lpstr>Le pluriel des noms et des adjectifs qualificatifs (2)</vt:lpstr>
      <vt:lpstr>Adjectifs qualificatifs : avant ou après le nom ?</vt:lpstr>
      <vt:lpstr>EXERCICES</vt:lpstr>
      <vt:lpstr>Les adjectifs démonstratifs</vt:lpstr>
      <vt:lpstr>Les adjectifs possessifs </vt:lpstr>
      <vt:lpstr>Les pronoms possessifs </vt:lpstr>
      <vt:lpstr>EXERCICES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Grammaire 1</dc:title>
  <dc:creator>Matilde Soliani</dc:creator>
  <cp:lastModifiedBy>Matilde Soliani</cp:lastModifiedBy>
  <cp:revision>14</cp:revision>
  <dcterms:created xsi:type="dcterms:W3CDTF">2023-03-03T20:12:36Z</dcterms:created>
  <dcterms:modified xsi:type="dcterms:W3CDTF">2023-03-08T18:25:10Z</dcterms:modified>
</cp:coreProperties>
</file>