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8"/>
  </p:notesMasterIdLst>
  <p:sldIdLst>
    <p:sldId id="256" r:id="rId2"/>
    <p:sldId id="272" r:id="rId3"/>
    <p:sldId id="291" r:id="rId4"/>
    <p:sldId id="258" r:id="rId5"/>
    <p:sldId id="286" r:id="rId6"/>
    <p:sldId id="316" r:id="rId7"/>
    <p:sldId id="288" r:id="rId8"/>
    <p:sldId id="287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5"/>
  </p:normalViewPr>
  <p:slideViewPr>
    <p:cSldViewPr snapToGrid="0" snapToObjects="1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34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71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6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75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83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2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33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32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07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08/03/2023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86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Territorio e Società</a:t>
            </a:r>
            <a:br>
              <a:rPr lang="it-IT" b="1" cap="small" dirty="0"/>
            </a:br>
            <a:r>
              <a:rPr lang="it-IT" b="1" cap="small" dirty="0"/>
              <a:t>225 Le</a:t>
            </a:r>
            <a:r>
              <a:rPr lang="it-IT" dirty="0"/>
              <a:t>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dirty="0"/>
              <a:t>LE08 Lettere moderne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2022-2023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 dirty="0"/>
              <a:t> 06 </a:t>
            </a:r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25777-6EC8-0447-B058-BCF1D75B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776C52A-A0EB-4049-BDF6-547F40AB1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482" y="857201"/>
            <a:ext cx="12111747" cy="373326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D59B95-C812-A94C-8283-E8B8B874A1BC}"/>
              </a:ext>
            </a:extLst>
          </p:cNvPr>
          <p:cNvSpPr txBox="1"/>
          <p:nvPr/>
        </p:nvSpPr>
        <p:spPr>
          <a:xfrm>
            <a:off x="234778" y="5774313"/>
            <a:ext cx="1054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Fonte: </a:t>
            </a: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www.researchgate.net</a:t>
            </a:r>
            <a:r>
              <a:rPr lang="it-IT" dirty="0"/>
              <a:t>/figure/Una-vista-completa-della-Tabula-Peutingeriana-Codex-Vindobonensis-n-324-conservata_fig6_349102361/download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9C514F-7D56-9F4B-ACCA-9DF866B2295D}"/>
              </a:ext>
            </a:extLst>
          </p:cNvPr>
          <p:cNvSpPr txBox="1"/>
          <p:nvPr/>
        </p:nvSpPr>
        <p:spPr>
          <a:xfrm>
            <a:off x="914400" y="4757351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12 fogli, il primo mancante</a:t>
            </a:r>
          </a:p>
        </p:txBody>
      </p:sp>
    </p:spTree>
    <p:extLst>
      <p:ext uri="{BB962C8B-B14F-4D97-AF65-F5344CB8AC3E}">
        <p14:creationId xmlns:p14="http://schemas.microsoft.com/office/powerpoint/2010/main" val="2309724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7794E23-EF91-E74F-A8C4-6F1C39A4A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0386"/>
            <a:ext cx="6475033" cy="366206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269205C-77BC-874B-B298-BCFDB7ED1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317" y="3385241"/>
            <a:ext cx="6730648" cy="347275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77D8F44-BAAE-B94C-86D9-EA7441D51F12}"/>
              </a:ext>
            </a:extLst>
          </p:cNvPr>
          <p:cNvSpPr txBox="1"/>
          <p:nvPr/>
        </p:nvSpPr>
        <p:spPr>
          <a:xfrm>
            <a:off x="6722075" y="333632"/>
            <a:ext cx="1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II Gallia </a:t>
            </a:r>
            <a:r>
              <a:rPr lang="it-IT" dirty="0" err="1"/>
              <a:t>Mauretania</a:t>
            </a:r>
            <a:r>
              <a:rPr lang="it-IT" dirty="0"/>
              <a:t> (Francia)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E89EB3-778C-464A-9BD0-FA7256593736}"/>
              </a:ext>
            </a:extLst>
          </p:cNvPr>
          <p:cNvSpPr txBox="1"/>
          <p:nvPr/>
        </p:nvSpPr>
        <p:spPr>
          <a:xfrm>
            <a:off x="3645245" y="4312675"/>
            <a:ext cx="15322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III Germania Gallia Liguria </a:t>
            </a:r>
            <a:r>
              <a:rPr lang="it-IT" dirty="0" err="1"/>
              <a:t>Mauretania</a:t>
            </a:r>
            <a:r>
              <a:rPr lang="it-IT" dirty="0"/>
              <a:t> Sardegna (Svevia </a:t>
            </a:r>
            <a:r>
              <a:rPr lang="it-IT" dirty="0" err="1"/>
              <a:t>Alamannia</a:t>
            </a:r>
            <a:r>
              <a:rPr lang="it-IT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3227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6E36B94-81E5-C14F-9769-8E792CD0C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38782" cy="33265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46E241-0FB6-7145-94D1-1D7C6796D2CF}"/>
              </a:ext>
            </a:extLst>
          </p:cNvPr>
          <p:cNvSpPr txBox="1"/>
          <p:nvPr/>
        </p:nvSpPr>
        <p:spPr>
          <a:xfrm>
            <a:off x="8365524" y="752307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IV </a:t>
            </a:r>
            <a:r>
              <a:rPr lang="it-IT" dirty="0" err="1"/>
              <a:t>Retia</a:t>
            </a:r>
            <a:r>
              <a:rPr lang="it-IT" dirty="0"/>
              <a:t> Italia Sardegna </a:t>
            </a:r>
            <a:r>
              <a:rPr lang="it-IT" dirty="0" err="1"/>
              <a:t>Mauretania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319851C-DF1C-BE46-8C0D-AA5471D5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678" y="3326560"/>
            <a:ext cx="6995322" cy="35314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0A880D-92D3-9744-A633-B75A1816C621}"/>
              </a:ext>
            </a:extLst>
          </p:cNvPr>
          <p:cNvSpPr txBox="1"/>
          <p:nvPr/>
        </p:nvSpPr>
        <p:spPr>
          <a:xfrm>
            <a:off x="2483709" y="4757351"/>
            <a:ext cx="1890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 Norico </a:t>
            </a:r>
            <a:r>
              <a:rPr lang="it-IT" dirty="0" err="1"/>
              <a:t>Illiricum</a:t>
            </a:r>
            <a:r>
              <a:rPr lang="it-IT" dirty="0"/>
              <a:t>, Italia, Africa </a:t>
            </a:r>
          </a:p>
        </p:txBody>
      </p:sp>
    </p:spTree>
    <p:extLst>
      <p:ext uri="{BB962C8B-B14F-4D97-AF65-F5344CB8AC3E}">
        <p14:creationId xmlns:p14="http://schemas.microsoft.com/office/powerpoint/2010/main" val="389086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CB74914-F7F4-E144-AD84-86E539583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018638" cy="353434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9314467-B88A-E645-86B3-52731872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22" y="3486973"/>
            <a:ext cx="6483178" cy="337102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C6FFD0-2FC4-AB41-A07C-665D6715D908}"/>
              </a:ext>
            </a:extLst>
          </p:cNvPr>
          <p:cNvSpPr txBox="1"/>
          <p:nvPr/>
        </p:nvSpPr>
        <p:spPr>
          <a:xfrm>
            <a:off x="7549978" y="494270"/>
            <a:ext cx="2323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 </a:t>
            </a:r>
            <a:r>
              <a:rPr lang="it-IT" dirty="0" err="1"/>
              <a:t>Dalmatia</a:t>
            </a:r>
            <a:r>
              <a:rPr lang="it-IT" dirty="0"/>
              <a:t> Italia Africa</a:t>
            </a:r>
          </a:p>
          <a:p>
            <a:r>
              <a:rPr lang="it-IT" dirty="0"/>
              <a:t>(Apulia, Campania)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C144C2-8E78-8342-9CA7-1811D2A65657}"/>
              </a:ext>
            </a:extLst>
          </p:cNvPr>
          <p:cNvSpPr txBox="1"/>
          <p:nvPr/>
        </p:nvSpPr>
        <p:spPr>
          <a:xfrm>
            <a:off x="3398108" y="4942703"/>
            <a:ext cx="1482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VII </a:t>
            </a:r>
            <a:r>
              <a:rPr lang="it-IT" dirty="0" err="1"/>
              <a:t>Dalmatia</a:t>
            </a:r>
            <a:r>
              <a:rPr lang="it-IT" dirty="0"/>
              <a:t> Macedonia Italia Africa (Sicilia)</a:t>
            </a:r>
          </a:p>
        </p:txBody>
      </p:sp>
    </p:spTree>
    <p:extLst>
      <p:ext uri="{BB962C8B-B14F-4D97-AF65-F5344CB8AC3E}">
        <p14:creationId xmlns:p14="http://schemas.microsoft.com/office/powerpoint/2010/main" val="299715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22D9294-595E-D24F-BCD4-B0D7177BC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030995" cy="3348651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C796FA-68FE-E14A-A46C-4D60BDCF3624}"/>
              </a:ext>
            </a:extLst>
          </p:cNvPr>
          <p:cNvSpPr txBox="1"/>
          <p:nvPr/>
        </p:nvSpPr>
        <p:spPr>
          <a:xfrm>
            <a:off x="7710616" y="593124"/>
            <a:ext cx="160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VIII  Macedonia, Tracia</a:t>
            </a:r>
          </a:p>
          <a:p>
            <a:r>
              <a:rPr lang="it-IT" dirty="0"/>
              <a:t>Africa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179F86-2511-F242-916A-26D3691F2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826" y="3341086"/>
            <a:ext cx="6656173" cy="351691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24FFB8-2481-EB43-AD13-515FAFA13A62}"/>
              </a:ext>
            </a:extLst>
          </p:cNvPr>
          <p:cNvSpPr txBox="1"/>
          <p:nvPr/>
        </p:nvSpPr>
        <p:spPr>
          <a:xfrm>
            <a:off x="3348681" y="4930346"/>
            <a:ext cx="1556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IX Asia</a:t>
            </a:r>
          </a:p>
          <a:p>
            <a:r>
              <a:rPr lang="it-IT" dirty="0" err="1"/>
              <a:t>Aegyptus</a:t>
            </a:r>
            <a:r>
              <a:rPr lang="it-IT" dirty="0"/>
              <a:t> (</a:t>
            </a:r>
            <a:r>
              <a:rPr lang="it-IT" dirty="0" err="1"/>
              <a:t>Bythinia</a:t>
            </a:r>
            <a:r>
              <a:rPr lang="it-IT" dirty="0"/>
              <a:t> </a:t>
            </a:r>
            <a:r>
              <a:rPr lang="it-IT" dirty="0" err="1"/>
              <a:t>Phrigia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6874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DEA1D3-1FC5-F145-9FAB-42B1725813F2}"/>
              </a:ext>
            </a:extLst>
          </p:cNvPr>
          <p:cNvSpPr txBox="1"/>
          <p:nvPr/>
        </p:nvSpPr>
        <p:spPr>
          <a:xfrm>
            <a:off x="8180173" y="1050324"/>
            <a:ext cx="203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 Cappadocia Syria Palestina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EFFB0483-14FC-5B4F-A7D5-90889C973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2649"/>
            <a:ext cx="7463480" cy="3599749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CCDC9F5-E2C4-8148-B59A-9FDE12D0B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557" y="3662398"/>
            <a:ext cx="7150442" cy="319560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FAA0251-D081-6649-B487-370F30115F3D}"/>
              </a:ext>
            </a:extLst>
          </p:cNvPr>
          <p:cNvSpPr txBox="1"/>
          <p:nvPr/>
        </p:nvSpPr>
        <p:spPr>
          <a:xfrm>
            <a:off x="2928551" y="5260199"/>
            <a:ext cx="1902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XI Arabia, Mesopotamia, </a:t>
            </a:r>
            <a:r>
              <a:rPr lang="it-IT" dirty="0" err="1"/>
              <a:t>Persida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1472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CC9A88EF-81D6-E845-BB12-9FCAD6BCA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299" y="835797"/>
            <a:ext cx="8824260" cy="4051300"/>
          </a:xfr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41E6BD-746A-4744-9019-2FCB17E5C23F}"/>
              </a:ext>
            </a:extLst>
          </p:cNvPr>
          <p:cNvSpPr txBox="1"/>
          <p:nvPr/>
        </p:nvSpPr>
        <p:spPr>
          <a:xfrm>
            <a:off x="9662984" y="1915297"/>
            <a:ext cx="165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XII </a:t>
            </a:r>
            <a:r>
              <a:rPr lang="it-IT" dirty="0" err="1"/>
              <a:t>Persida</a:t>
            </a:r>
            <a:r>
              <a:rPr lang="it-IT" dirty="0"/>
              <a:t>, India</a:t>
            </a:r>
          </a:p>
        </p:txBody>
      </p:sp>
    </p:spTree>
    <p:extLst>
      <p:ext uri="{BB962C8B-B14F-4D97-AF65-F5344CB8AC3E}">
        <p14:creationId xmlns:p14="http://schemas.microsoft.com/office/powerpoint/2010/main" val="937075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41E744-42AC-844A-BD31-6C9021FA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108077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/>
              <a:t>Geografia fisica è cosa diversa dalla geografia umana (uomo + terra)</a:t>
            </a:r>
          </a:p>
          <a:p>
            <a:pPr marL="2349500" lvl="8"/>
            <a:r>
              <a:rPr lang="it-IT" sz="2400" dirty="0"/>
              <a:t>Geografia umana rientra fra le scienze umane e sociali</a:t>
            </a:r>
          </a:p>
          <a:p>
            <a:pPr marL="390525" lvl="8" indent="0">
              <a:buNone/>
            </a:pPr>
            <a:r>
              <a:rPr lang="it-IT" sz="2400" dirty="0"/>
              <a:t>Natura vs. cultura </a:t>
            </a:r>
          </a:p>
          <a:p>
            <a:pPr marL="390525" lvl="8" indent="0">
              <a:buNone/>
            </a:pPr>
            <a:r>
              <a:rPr lang="it-IT" sz="2400" u="sng" dirty="0"/>
              <a:t>Natura</a:t>
            </a:r>
            <a:r>
              <a:rPr lang="it-IT" sz="2400" dirty="0"/>
              <a:t> ciò che è estraneo alla creatività umana</a:t>
            </a:r>
          </a:p>
          <a:p>
            <a:pPr marL="393700" lvl="8" indent="0">
              <a:buNone/>
            </a:pPr>
            <a:r>
              <a:rPr lang="it-IT" sz="2400" u="sng" dirty="0"/>
              <a:t>Cultura</a:t>
            </a:r>
            <a:r>
              <a:rPr lang="it-IT" sz="2400" dirty="0"/>
              <a:t> ciò che è spazio dell’espressione dell’uomo</a:t>
            </a:r>
          </a:p>
          <a:p>
            <a:pPr marL="393700" lvl="8" indent="0">
              <a:buNone/>
            </a:pPr>
            <a:endParaRPr lang="it-IT" sz="800" dirty="0"/>
          </a:p>
          <a:p>
            <a:pPr marL="838200" lvl="8" indent="-304800"/>
            <a:r>
              <a:rPr lang="it-IT" sz="2000" dirty="0"/>
              <a:t>Definizione</a:t>
            </a:r>
            <a:r>
              <a:rPr lang="it-IT" sz="2000" b="1" dirty="0"/>
              <a:t>: </a:t>
            </a:r>
            <a:r>
              <a:rPr lang="it-IT" sz="2400" b="1" dirty="0"/>
              <a:t>Cultura è una costruzione sociale fatta di pratiche e credenze condivise, che funziona come un sistema dinamico complesso, plasmato dalle persone e dalla collettività, e queste ne vengono a loro volta plasmate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0CB1CE-E55B-F645-8926-AEA3A24920CF}"/>
              </a:ext>
            </a:extLst>
          </p:cNvPr>
          <p:cNvSpPr txBox="1"/>
          <p:nvPr/>
        </p:nvSpPr>
        <p:spPr>
          <a:xfrm>
            <a:off x="1206500" y="685800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Introduzione alla  Geografia umana</a:t>
            </a:r>
          </a:p>
        </p:txBody>
      </p:sp>
    </p:spTree>
    <p:extLst>
      <p:ext uri="{BB962C8B-B14F-4D97-AF65-F5344CB8AC3E}">
        <p14:creationId xmlns:p14="http://schemas.microsoft.com/office/powerpoint/2010/main" val="16454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23"/>
    </mc:Choice>
    <mc:Fallback xmlns="">
      <p:transition spd="slow" advTm="39852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99A617-959A-C946-B7C3-3787DACA0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98" y="1184319"/>
            <a:ext cx="10827186" cy="4394413"/>
          </a:xfrm>
        </p:spPr>
        <p:txBody>
          <a:bodyPr>
            <a:normAutofit/>
          </a:bodyPr>
          <a:lstStyle/>
          <a:p>
            <a:pPr marL="219075" lvl="8" indent="0">
              <a:buNone/>
            </a:pPr>
            <a:r>
              <a:rPr lang="it-IT" sz="2200" b="1" dirty="0"/>
              <a:t>Cultura è</a:t>
            </a:r>
          </a:p>
          <a:p>
            <a:pPr marL="1562100" lvl="8" indent="-317500"/>
            <a:r>
              <a:rPr lang="it-IT" sz="2200" b="1" dirty="0"/>
              <a:t>Costruzione sociale</a:t>
            </a:r>
          </a:p>
          <a:p>
            <a:pPr marL="1562100" lvl="8" indent="-317500"/>
            <a:r>
              <a:rPr lang="it-IT" sz="2200" b="1" dirty="0"/>
              <a:t>Non fissa, cambia nel tempo</a:t>
            </a:r>
          </a:p>
          <a:p>
            <a:pPr marL="1562100" lvl="8" indent="-317500"/>
            <a:r>
              <a:rPr lang="it-IT" sz="2200" b="1" dirty="0"/>
              <a:t>È un sistema dinamico complesso</a:t>
            </a:r>
          </a:p>
          <a:p>
            <a:pPr marL="1562100" lvl="8" indent="-317500"/>
            <a:endParaRPr lang="it-IT" sz="2200" b="1" dirty="0"/>
          </a:p>
          <a:p>
            <a:pPr marL="1562100" lvl="8" indent="-317500"/>
            <a:r>
              <a:rPr lang="it-IT" sz="2200" b="1" dirty="0"/>
              <a:t>Si differenzia su base spaziale (culture locali, regionali, nazionali, sovranazionali)</a:t>
            </a:r>
          </a:p>
          <a:p>
            <a:pPr marL="1562100" lvl="8" indent="-317500"/>
            <a:r>
              <a:rPr lang="it-IT" sz="2200" b="1" dirty="0"/>
              <a:t>Si trasmette verticalmente (gerarchia) e orizzontalmente (tra simili) </a:t>
            </a:r>
          </a:p>
          <a:p>
            <a:pPr marL="1562100" lvl="8" indent="-317500"/>
            <a:endParaRPr lang="it-IT" sz="2200" b="1" dirty="0"/>
          </a:p>
          <a:p>
            <a:pPr marL="268288" lvl="8" indent="0">
              <a:buNone/>
            </a:pPr>
            <a:r>
              <a:rPr lang="it-IT" sz="2200" b="1" dirty="0"/>
              <a:t>Quindi funziona per ibridazioni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428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40E1C6-03DB-F948-953C-131A310FE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87" y="1243227"/>
            <a:ext cx="11083563" cy="4292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400" b="1" dirty="0"/>
              <a:t>Il passaggio principale è stato il superamento del dualismo fra natura e cultura (ovvero della convinzione che l’uomo controlla e gestisce la natura, superandola)</a:t>
            </a:r>
          </a:p>
          <a:p>
            <a:pPr marL="0" indent="0">
              <a:buNone/>
            </a:pPr>
            <a:r>
              <a:rPr lang="it-IT" sz="2400" b="1" dirty="0"/>
              <a:t>Ma allora se si parla di </a:t>
            </a:r>
          </a:p>
          <a:p>
            <a:pPr marL="0" indent="0">
              <a:buNone/>
            </a:pPr>
            <a:r>
              <a:rPr lang="it-IT" sz="2400" b="1" dirty="0"/>
              <a:t>geo/ grafia	 </a:t>
            </a:r>
            <a:r>
              <a:rPr lang="it-IT" sz="2400" b="1" dirty="0">
                <a:sym typeface="Wingdings" pitchFamily="2" charset="2"/>
              </a:rPr>
              <a:t> scrittura della terra		 interpretazione della terra</a:t>
            </a:r>
          </a:p>
          <a:p>
            <a:pPr marL="0" indent="0">
              <a:buNone/>
            </a:pPr>
            <a:endParaRPr lang="it-IT" sz="2400" b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sz="2400" b="1" dirty="0">
                <a:sym typeface="Wingdings" pitchFamily="2" charset="2"/>
              </a:rPr>
              <a:t>Si distingue fra </a:t>
            </a:r>
          </a:p>
          <a:p>
            <a:pPr lvl="1"/>
            <a:r>
              <a:rPr lang="it-IT" sz="2400" b="1" dirty="0">
                <a:sym typeface="Wingdings" pitchFamily="2" charset="2"/>
              </a:rPr>
              <a:t>Geografia fisica  ambienti e componenti naturali (scienze naturali)</a:t>
            </a:r>
          </a:p>
          <a:p>
            <a:pPr lvl="1"/>
            <a:r>
              <a:rPr lang="it-IT" sz="2400" b="1" dirty="0">
                <a:sym typeface="Wingdings" pitchFamily="2" charset="2"/>
              </a:rPr>
              <a:t>Geografia umana  relazione fra esseri emani e la terra (scienze sociali e umane)</a:t>
            </a:r>
          </a:p>
          <a:p>
            <a:pPr lvl="1"/>
            <a:endParaRPr lang="it-IT" sz="2400" b="1" dirty="0">
              <a:sym typeface="Wingdings" pitchFamily="2" charset="2"/>
            </a:endParaRPr>
          </a:p>
          <a:p>
            <a:pPr marL="57150" lvl="1" indent="0">
              <a:buNone/>
            </a:pPr>
            <a:r>
              <a:rPr lang="it-IT" sz="2400" b="1" dirty="0">
                <a:sym typeface="Wingdings" pitchFamily="2" charset="2"/>
              </a:rPr>
              <a:t>Perché questo è funzionale alla gestione del potere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200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25"/>
    </mc:Choice>
    <mc:Fallback xmlns="">
      <p:transition spd="slow" advTm="43742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3770C7-733A-894A-A070-8DBA47734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128016"/>
            <a:ext cx="10058400" cy="1609344"/>
          </a:xfrm>
        </p:spPr>
        <p:txBody>
          <a:bodyPr/>
          <a:lstStyle/>
          <a:p>
            <a:r>
              <a:rPr lang="it-IT" dirty="0"/>
              <a:t>Il percorso della 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DD9533-097F-F543-B889-2C991C5C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737360"/>
            <a:ext cx="11239500" cy="5120640"/>
          </a:xfrm>
        </p:spPr>
        <p:txBody>
          <a:bodyPr>
            <a:noAutofit/>
          </a:bodyPr>
          <a:lstStyle/>
          <a:p>
            <a:pPr marL="44450" lvl="1" indent="0">
              <a:buNone/>
            </a:pPr>
            <a:r>
              <a:rPr lang="it-IT" sz="2200" dirty="0"/>
              <a:t>Ed è presente fin dagli inizi della gestione della cosa pubblica</a:t>
            </a:r>
          </a:p>
          <a:p>
            <a:pPr marL="44450" lvl="1" indent="0">
              <a:buNone/>
            </a:pPr>
            <a:r>
              <a:rPr lang="it-IT" sz="2200" dirty="0"/>
              <a:t>In Egitto la conoscenza del territorio è funzionale all’amministrazione dei faraoni, e ne abbiamo ampia testimonianza. </a:t>
            </a:r>
          </a:p>
          <a:p>
            <a:pPr marL="44450" lvl="1" indent="0">
              <a:buNone/>
            </a:pPr>
            <a:r>
              <a:rPr lang="it-IT" sz="2200" dirty="0"/>
              <a:t>E questa va bene fino a quando ognuno si occupa del proprio spazio /Stato</a:t>
            </a:r>
          </a:p>
          <a:p>
            <a:pPr marL="44450" lvl="1" indent="0">
              <a:buNone/>
            </a:pPr>
            <a:r>
              <a:rPr lang="it-IT" sz="2200" dirty="0"/>
              <a:t>Nel 550 a.C. Anassimandro di Mileto fa un primo tentativo di rappresentare tutto il pianeta</a:t>
            </a:r>
          </a:p>
          <a:p>
            <a:pPr marL="44450" lvl="1" indent="0">
              <a:buNone/>
            </a:pPr>
            <a:r>
              <a:rPr lang="it-IT" sz="2200" dirty="0"/>
              <a:t>Circa un secolo dopo Erodoto di Alicarnasso produce una prima descrizione dei popoli e delle terre conosciute («Storie»). Popoli e terre assieme perché le due cose non possono stare slegate.</a:t>
            </a:r>
          </a:p>
          <a:p>
            <a:pPr marL="44450" lvl="1" indent="0">
              <a:buNone/>
            </a:pPr>
            <a:r>
              <a:rPr lang="it-IT" sz="2200" dirty="0"/>
              <a:t>IV-III secolo a.C. </a:t>
            </a:r>
            <a:r>
              <a:rPr lang="it-IT" sz="2200" dirty="0" err="1"/>
              <a:t>Erastotene</a:t>
            </a:r>
            <a:r>
              <a:rPr lang="it-IT" sz="2200" dirty="0"/>
              <a:t> di Cirene a Alessandria di Egitto calcola il valore del meridiano terrestre, quindi la conoscenze è matematica, scientifica, puntuale </a:t>
            </a:r>
          </a:p>
          <a:p>
            <a:pPr marL="44450" lvl="1" indent="0">
              <a:buNone/>
            </a:pPr>
            <a:r>
              <a:rPr lang="it-IT" sz="2200" dirty="0"/>
              <a:t>63 </a:t>
            </a:r>
            <a:r>
              <a:rPr lang="it-IT" sz="2200" dirty="0" err="1"/>
              <a:t>a.C</a:t>
            </a:r>
            <a:r>
              <a:rPr lang="it-IT" sz="2200" dirty="0"/>
              <a:t> – 19 d.C. periodo di vita di </a:t>
            </a:r>
            <a:r>
              <a:rPr lang="it-IT" sz="2200" dirty="0" err="1"/>
              <a:t>Strabone</a:t>
            </a:r>
            <a:r>
              <a:rPr lang="it-IT" sz="2200" dirty="0"/>
              <a:t>, che descrive lo spazio come condizione della vita delle persone (geografia </a:t>
            </a:r>
            <a:r>
              <a:rPr lang="it-IT" sz="2200" i="1" dirty="0"/>
              <a:t>politica)</a:t>
            </a:r>
          </a:p>
          <a:p>
            <a:pPr marL="44450" lvl="1" indent="0">
              <a:buNone/>
            </a:pPr>
            <a:r>
              <a:rPr lang="it-IT" sz="2200" dirty="0"/>
              <a:t>II secolo d.C. Tolomeo produce un Atlante con carte particolareggiate</a:t>
            </a:r>
          </a:p>
        </p:txBody>
      </p:sp>
    </p:spTree>
    <p:extLst>
      <p:ext uri="{BB962C8B-B14F-4D97-AF65-F5344CB8AC3E}">
        <p14:creationId xmlns:p14="http://schemas.microsoft.com/office/powerpoint/2010/main" val="2019912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6184A5-7C5C-4C4D-BD29-BCEA474A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46" y="705784"/>
            <a:ext cx="5375189" cy="1449695"/>
          </a:xfrm>
        </p:spPr>
        <p:txBody>
          <a:bodyPr>
            <a:normAutofit/>
          </a:bodyPr>
          <a:lstStyle/>
          <a:p>
            <a:r>
              <a:rPr lang="it-IT" sz="2400" dirty="0"/>
              <a:t>Geografia per informare il decisore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2C9C7E-293A-A646-930F-5A81EDA24BB3}"/>
              </a:ext>
            </a:extLst>
          </p:cNvPr>
          <p:cNvSpPr txBox="1"/>
          <p:nvPr/>
        </p:nvSpPr>
        <p:spPr>
          <a:xfrm>
            <a:off x="6215448" y="677053"/>
            <a:ext cx="5671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Geografia come sapere ideologico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CE8AFC-CE8C-3843-86B6-6EC371FB4BB3}"/>
              </a:ext>
            </a:extLst>
          </p:cNvPr>
          <p:cNvSpPr txBox="1"/>
          <p:nvPr/>
        </p:nvSpPr>
        <p:spPr>
          <a:xfrm>
            <a:off x="782058" y="1375322"/>
            <a:ext cx="10231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</a:t>
            </a:r>
            <a:r>
              <a:rPr lang="it-IT" sz="2400" i="1" dirty="0"/>
              <a:t>Insieme di rappresentazioni cartografiche e conoscenze statistiche, modellato sulle esigenze delle classi dominanti» (</a:t>
            </a:r>
            <a:r>
              <a:rPr lang="it-IT" sz="2400" i="1" dirty="0" err="1"/>
              <a:t>Quaini</a:t>
            </a:r>
            <a:r>
              <a:rPr lang="it-IT" sz="2400" i="1" dirty="0"/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1F865B-64FC-D046-B010-101E6A36B934}"/>
              </a:ext>
            </a:extLst>
          </p:cNvPr>
          <p:cNvSpPr txBox="1"/>
          <p:nvPr/>
        </p:nvSpPr>
        <p:spPr>
          <a:xfrm>
            <a:off x="720274" y="2877999"/>
            <a:ext cx="4729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Finalizzata a celebrare il potere e l’armonia «</a:t>
            </a:r>
            <a:r>
              <a:rPr lang="it-IT" sz="2400" dirty="0" err="1"/>
              <a:t>natuale</a:t>
            </a:r>
            <a:r>
              <a:rPr lang="it-IT" sz="2400" dirty="0"/>
              <a:t>» dell’organizzazione spaziale creata dal potere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58D82B-0135-0E48-80D7-8C0339706008}"/>
              </a:ext>
            </a:extLst>
          </p:cNvPr>
          <p:cNvSpPr txBox="1"/>
          <p:nvPr/>
        </p:nvSpPr>
        <p:spPr>
          <a:xfrm>
            <a:off x="6215448" y="2889230"/>
            <a:ext cx="539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Lettura critica del rapporto fra spazio e potere, per dare nuovi strumenti di lettura e interpretazione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DF27B0-6377-3F4D-825A-47F4D5917A1B}"/>
              </a:ext>
            </a:extLst>
          </p:cNvPr>
          <p:cNvSpPr txBox="1"/>
          <p:nvPr/>
        </p:nvSpPr>
        <p:spPr>
          <a:xfrm>
            <a:off x="720274" y="4759295"/>
            <a:ext cx="4729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Coincidenza fra stato e territorio (terreno su cui operano gli apparati del potere) quindi i rapporti spaziali sono rapporti di forza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762754-E289-1A40-BA60-3A9467DB7902}"/>
              </a:ext>
            </a:extLst>
          </p:cNvPr>
          <p:cNvSpPr txBox="1"/>
          <p:nvPr/>
        </p:nvSpPr>
        <p:spPr>
          <a:xfrm>
            <a:off x="6264875" y="4761239"/>
            <a:ext cx="530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Territorio raccontato come sinonimo di spazio, ambiente, paesaggio </a:t>
            </a:r>
            <a:r>
              <a:rPr lang="it-IT" sz="2200" dirty="0">
                <a:sym typeface="Wingdings" pitchFamily="2" charset="2"/>
              </a:rPr>
              <a:t> occultamento del ruolo della geografia nella gestione del potere</a:t>
            </a:r>
            <a:endParaRPr lang="it-IT" sz="2200" dirty="0"/>
          </a:p>
        </p:txBody>
      </p:sp>
      <p:sp>
        <p:nvSpPr>
          <p:cNvPr id="10" name="Freccia giù 9">
            <a:extLst>
              <a:ext uri="{FF2B5EF4-FFF2-40B4-BE49-F238E27FC236}">
                <a16:creationId xmlns:a16="http://schemas.microsoft.com/office/drawing/2014/main" id="{D3C77132-E8C2-994B-AE10-45127DD98F04}"/>
              </a:ext>
            </a:extLst>
          </p:cNvPr>
          <p:cNvSpPr/>
          <p:nvPr/>
        </p:nvSpPr>
        <p:spPr>
          <a:xfrm>
            <a:off x="1945262" y="2342304"/>
            <a:ext cx="1139540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giù 10">
            <a:extLst>
              <a:ext uri="{FF2B5EF4-FFF2-40B4-BE49-F238E27FC236}">
                <a16:creationId xmlns:a16="http://schemas.microsoft.com/office/drawing/2014/main" id="{D17A783E-C2FF-0540-8671-2EA9ED04CBFA}"/>
              </a:ext>
            </a:extLst>
          </p:cNvPr>
          <p:cNvSpPr/>
          <p:nvPr/>
        </p:nvSpPr>
        <p:spPr>
          <a:xfrm>
            <a:off x="8004192" y="2342304"/>
            <a:ext cx="1139540" cy="494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7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FEAA4B-9FEB-D34A-834D-DC07B922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Tabula </a:t>
            </a:r>
            <a:r>
              <a:rPr lang="it-IT" dirty="0" err="1"/>
              <a:t>peutingeriana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CF7C68-793C-A24C-9453-34E88D776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Tanto maggiore è l’estensione del potere, tanto diversa è l’esigenza di conoscenza del territorio. L’Impero romano, delle sue grandi  estensioni, ha bisogno di sapere cosa c’è dentro ma soprattutto come ci si arriva. Tabula </a:t>
            </a:r>
            <a:r>
              <a:rPr lang="it-IT" sz="2400" dirty="0" err="1"/>
              <a:t>Peutingeriana</a:t>
            </a:r>
            <a:r>
              <a:rPr lang="it-IT" sz="2400" dirty="0"/>
              <a:t> come unica testimonianza di carta di itinerari (11 pergamene, 200 mila km di strade)</a:t>
            </a:r>
          </a:p>
        </p:txBody>
      </p:sp>
    </p:spTree>
    <p:extLst>
      <p:ext uri="{BB962C8B-B14F-4D97-AF65-F5344CB8AC3E}">
        <p14:creationId xmlns:p14="http://schemas.microsoft.com/office/powerpoint/2010/main" val="87809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8F6C36-4163-FF40-9E29-68CCDC55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18" y="242612"/>
            <a:ext cx="11862882" cy="1306788"/>
          </a:xfrm>
        </p:spPr>
        <p:txBody>
          <a:bodyPr>
            <a:normAutofit fontScale="90000"/>
          </a:bodyPr>
          <a:lstStyle/>
          <a:p>
            <a:r>
              <a:rPr lang="it-IT" dirty="0"/>
              <a:t>Tabula </a:t>
            </a:r>
            <a:r>
              <a:rPr lang="it-IT" dirty="0" err="1"/>
              <a:t>peutingeriana</a:t>
            </a:r>
            <a:r>
              <a:rPr lang="it-IT" dirty="0"/>
              <a:t> </a:t>
            </a:r>
            <a:br>
              <a:rPr lang="it-IT" dirty="0"/>
            </a:br>
            <a:r>
              <a:rPr lang="it-IT" sz="2200" dirty="0"/>
              <a:t>(particolare relativo allo spazio fra Istria - in alto a sinistra-  e Napoli, in basso a destra</a:t>
            </a:r>
            <a:br>
              <a:rPr lang="it-IT" sz="2700" dirty="0"/>
            </a:br>
            <a:r>
              <a:rPr lang="it-IT" sz="1200" dirty="0"/>
              <a:t>Fonte: http://</a:t>
            </a:r>
            <a:r>
              <a:rPr lang="it-IT" sz="1200" dirty="0" err="1"/>
              <a:t>luciodp.altervista.org</a:t>
            </a:r>
            <a:r>
              <a:rPr lang="it-IT" sz="1200" dirty="0"/>
              <a:t>/scuola/storia/mappe/</a:t>
            </a:r>
            <a:r>
              <a:rPr lang="it-IT" sz="1200" dirty="0" err="1"/>
              <a:t>peutingeriana.html</a:t>
            </a:r>
            <a:r>
              <a:rPr lang="it-IT" sz="1600" dirty="0"/>
              <a:t>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CB053EC-27CE-464E-A3DE-552114049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9" y="1921283"/>
            <a:ext cx="12192000" cy="404703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C8F2FF-FE01-416F-8BDC-0F83754AF18C}"/>
              </a:ext>
            </a:extLst>
          </p:cNvPr>
          <p:cNvSpPr txBox="1"/>
          <p:nvPr/>
        </p:nvSpPr>
        <p:spPr>
          <a:xfrm>
            <a:off x="3377682" y="6251510"/>
            <a:ext cx="606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https://www.tabula-peutingeriana.de/</a:t>
            </a:r>
          </a:p>
        </p:txBody>
      </p:sp>
    </p:spTree>
    <p:extLst>
      <p:ext uri="{BB962C8B-B14F-4D97-AF65-F5344CB8AC3E}">
        <p14:creationId xmlns:p14="http://schemas.microsoft.com/office/powerpoint/2010/main" val="319251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029424F-F2F9-C340-97DF-0A148436E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38" y="1589560"/>
            <a:ext cx="4831352" cy="3890414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745E677-1CB5-6543-9CA0-57CDD7BC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954" y="1589560"/>
            <a:ext cx="6947046" cy="388339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B4C2BA-9BD6-6B47-9F7A-5703B6C1B86D}"/>
              </a:ext>
            </a:extLst>
          </p:cNvPr>
          <p:cNvSpPr txBox="1"/>
          <p:nvPr/>
        </p:nvSpPr>
        <p:spPr>
          <a:xfrm>
            <a:off x="1594022" y="5795319"/>
            <a:ext cx="365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www.omnesviae.org</a:t>
            </a:r>
            <a:r>
              <a:rPr lang="it-IT" dirty="0"/>
              <a:t>/</a:t>
            </a:r>
            <a:r>
              <a:rPr lang="it-IT" dirty="0" err="1"/>
              <a:t>it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93395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{56A1631E-CC2D-6241-96A1-7AF495E609A3}tf10001070</Template>
  <TotalTime>3689</TotalTime>
  <Words>725</Words>
  <Application>Microsoft Office PowerPoint</Application>
  <PresentationFormat>Widescreen</PresentationFormat>
  <Paragraphs>66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Calibri</vt:lpstr>
      <vt:lpstr>Rockwell</vt:lpstr>
      <vt:lpstr>Rockwell Condensed</vt:lpstr>
      <vt:lpstr>Rockwell Extra Bold</vt:lpstr>
      <vt:lpstr>Wingdings</vt:lpstr>
      <vt:lpstr>Legno</vt:lpstr>
      <vt:lpstr>Territorio e Società 225 Le   Corso di Studio  LE08 Lettere moderne</vt:lpstr>
      <vt:lpstr>Presentazione standard di PowerPoint</vt:lpstr>
      <vt:lpstr>Presentazione standard di PowerPoint</vt:lpstr>
      <vt:lpstr>Presentazione standard di PowerPoint</vt:lpstr>
      <vt:lpstr>Il percorso della geografia</vt:lpstr>
      <vt:lpstr>Presentazione standard di PowerPoint</vt:lpstr>
      <vt:lpstr>Tabula peutingeriana</vt:lpstr>
      <vt:lpstr>Tabula peutingeriana  (particolare relativo allo spazio fra Istria - in alto a sinistra-  e Napoli, in basso a destra Fonte: http://luciodp.altervista.org/scuola/storia/mappe/peutingeriana.html)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ZILLI SERGIO</cp:lastModifiedBy>
  <cp:revision>66</cp:revision>
  <dcterms:created xsi:type="dcterms:W3CDTF">2022-03-01T08:25:09Z</dcterms:created>
  <dcterms:modified xsi:type="dcterms:W3CDTF">2023-03-08T09:18:06Z</dcterms:modified>
</cp:coreProperties>
</file>