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7"/>
  </p:notesMasterIdLst>
  <p:sldIdLst>
    <p:sldId id="256" r:id="rId2"/>
    <p:sldId id="289" r:id="rId3"/>
    <p:sldId id="317" r:id="rId4"/>
    <p:sldId id="318" r:id="rId5"/>
    <p:sldId id="292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34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71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6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7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8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9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3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3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07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Territorio e Società</a:t>
            </a:r>
            <a:br>
              <a:rPr lang="it-IT" b="1" cap="small" dirty="0"/>
            </a:br>
            <a:r>
              <a:rPr lang="it-IT" b="1" cap="small" dirty="0"/>
              <a:t>225 Le</a:t>
            </a:r>
            <a:r>
              <a:rPr lang="it-IT" dirty="0"/>
              <a:t>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dirty="0"/>
              <a:t>LE08 Lettere moderne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2022-2023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/>
              <a:t> 07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0D330C-A139-FF4D-9E7C-78660703A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197" y="566695"/>
            <a:ext cx="10725586" cy="50927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La caduta dell’Impero e l’assenza di stati stabili fa venir meno l’esigenza di una conoscenza cartografica, e quindi nell’epoca medievale di fatto manca una nuova sintesi geografica. Si rielaborano le informazioni del passato, si recuperano quelle di Tolomeo (che arrivano in Europa con la caduta di Costantinopoli)</a:t>
            </a:r>
          </a:p>
          <a:p>
            <a:pPr marL="0" indent="0">
              <a:buNone/>
            </a:pPr>
            <a:r>
              <a:rPr lang="it-IT" sz="2400" dirty="0"/>
              <a:t>La successiva scoperta del mondo (circumnavigazioni Africa, arrivo in India, scoperta Americhe e Australia) crea una nuova </a:t>
            </a:r>
            <a:r>
              <a:rPr lang="it-IT" sz="2400" i="1" dirty="0"/>
              <a:t>globalizzazione</a:t>
            </a:r>
            <a:r>
              <a:rPr lang="it-IT" sz="2400" dirty="0"/>
              <a:t> che impone il recupero della geografia nella sua forma strumentale </a:t>
            </a:r>
            <a:r>
              <a:rPr lang="it-IT" sz="2400" dirty="0">
                <a:sym typeface="Wingdings" pitchFamily="2" charset="2"/>
              </a:rPr>
              <a:t> cartografia</a:t>
            </a:r>
          </a:p>
          <a:p>
            <a:pPr marL="0" indent="0">
              <a:buNone/>
            </a:pPr>
            <a:r>
              <a:rPr lang="it-IT" sz="2400" dirty="0">
                <a:sym typeface="Wingdings" pitchFamily="2" charset="2"/>
              </a:rPr>
              <a:t>Bernhard </a:t>
            </a:r>
            <a:r>
              <a:rPr lang="it-IT" sz="2400" dirty="0" err="1">
                <a:sym typeface="Wingdings" pitchFamily="2" charset="2"/>
              </a:rPr>
              <a:t>Vahren</a:t>
            </a:r>
            <a:r>
              <a:rPr lang="it-IT" sz="2400" dirty="0">
                <a:sym typeface="Wingdings" pitchFamily="2" charset="2"/>
              </a:rPr>
              <a:t> (</a:t>
            </a:r>
            <a:r>
              <a:rPr lang="it-IT" sz="2400" dirty="0" err="1">
                <a:sym typeface="Wingdings" pitchFamily="2" charset="2"/>
              </a:rPr>
              <a:t>Bernanrdo</a:t>
            </a:r>
            <a:r>
              <a:rPr lang="it-IT" sz="2400" dirty="0">
                <a:sym typeface="Wingdings" pitchFamily="2" charset="2"/>
              </a:rPr>
              <a:t> </a:t>
            </a:r>
            <a:r>
              <a:rPr lang="it-IT" sz="2400" dirty="0" err="1">
                <a:sym typeface="Wingdings" pitchFamily="2" charset="2"/>
              </a:rPr>
              <a:t>Varenio</a:t>
            </a:r>
            <a:r>
              <a:rPr lang="it-IT" sz="2400" dirty="0">
                <a:sym typeface="Wingdings" pitchFamily="2" charset="2"/>
              </a:rPr>
              <a:t>), XVIII secolo, </a:t>
            </a:r>
            <a:r>
              <a:rPr lang="it-IT" sz="2400" i="1" dirty="0" err="1">
                <a:sym typeface="Wingdings" pitchFamily="2" charset="2"/>
              </a:rPr>
              <a:t>Geographia</a:t>
            </a:r>
            <a:r>
              <a:rPr lang="it-IT" sz="2400" i="1" dirty="0">
                <a:sym typeface="Wingdings" pitchFamily="2" charset="2"/>
              </a:rPr>
              <a:t> </a:t>
            </a:r>
            <a:r>
              <a:rPr lang="it-IT" sz="2400" i="1" dirty="0" err="1">
                <a:sym typeface="Wingdings" pitchFamily="2" charset="2"/>
              </a:rPr>
              <a:t>generalis</a:t>
            </a:r>
            <a:r>
              <a:rPr lang="it-IT" sz="2400" dirty="0">
                <a:sym typeface="Wingdings" pitchFamily="2" charset="2"/>
              </a:rPr>
              <a:t>, in cui la geografia è una scienza matematica mista che studia le proprietà della Terra e le sue parti</a:t>
            </a:r>
          </a:p>
          <a:p>
            <a:pPr marL="0" indent="0">
              <a:buNone/>
            </a:pPr>
            <a:r>
              <a:rPr lang="it-IT" sz="2400" dirty="0">
                <a:sym typeface="Wingdings" pitchFamily="2" charset="2"/>
              </a:rPr>
              <a:t>Distinzione fra geografia </a:t>
            </a:r>
            <a:r>
              <a:rPr lang="it-IT" sz="2400" b="1" dirty="0">
                <a:sym typeface="Wingdings" pitchFamily="2" charset="2"/>
              </a:rPr>
              <a:t>generale</a:t>
            </a:r>
            <a:r>
              <a:rPr lang="it-IT" sz="2400" dirty="0">
                <a:sym typeface="Wingdings" pitchFamily="2" charset="2"/>
              </a:rPr>
              <a:t> (della Terra)</a:t>
            </a:r>
          </a:p>
          <a:p>
            <a:pPr marL="0" indent="0">
              <a:buNone/>
            </a:pPr>
            <a:r>
              <a:rPr lang="it-IT" sz="2400" dirty="0">
                <a:sym typeface="Wingdings" pitchFamily="2" charset="2"/>
              </a:rPr>
              <a:t>                         geografia</a:t>
            </a:r>
            <a:r>
              <a:rPr lang="it-IT" sz="2400" b="1" dirty="0">
                <a:sym typeface="Wingdings" pitchFamily="2" charset="2"/>
              </a:rPr>
              <a:t> regionale </a:t>
            </a:r>
            <a:r>
              <a:rPr lang="it-IT" sz="2400" dirty="0">
                <a:sym typeface="Wingdings" pitchFamily="2" charset="2"/>
              </a:rPr>
              <a:t>(delle singole parti)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0361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AE51BF-12E1-014C-945D-EF59FBF6A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058" y="947516"/>
            <a:ext cx="11145795" cy="1190203"/>
          </a:xfrm>
        </p:spPr>
        <p:txBody>
          <a:bodyPr>
            <a:noAutofit/>
          </a:bodyPr>
          <a:lstStyle/>
          <a:p>
            <a:r>
              <a:rPr lang="it-IT" sz="2400" dirty="0"/>
              <a:t>Tre articolazioni del sapere geografico (</a:t>
            </a:r>
            <a:r>
              <a:rPr lang="it-IT" sz="2400" dirty="0" err="1"/>
              <a:t>Quaini</a:t>
            </a:r>
            <a:r>
              <a:rPr lang="it-IT" sz="2400" dirty="0"/>
              <a:t>)</a:t>
            </a:r>
          </a:p>
          <a:p>
            <a:pPr marL="0" indent="0">
              <a:buNone/>
            </a:pPr>
            <a:r>
              <a:rPr lang="it-IT" sz="2400" dirty="0"/>
              <a:t>  A) sapere naturalistico.          B) sapere statistico            C) sapere utopistico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37FECF0-B274-B340-A77E-5D7A0974DFA3}"/>
              </a:ext>
            </a:extLst>
          </p:cNvPr>
          <p:cNvSpPr txBox="1"/>
          <p:nvPr/>
        </p:nvSpPr>
        <p:spPr>
          <a:xfrm>
            <a:off x="531341" y="2370756"/>
            <a:ext cx="37935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Insieme delle osservazioni sui fenomeni strettamente ambientali (atmosfera, clima, mondo biotico e mondo abiotico, morfologia,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F86F41E-A84E-7040-B744-4BE82D3B2480}"/>
              </a:ext>
            </a:extLst>
          </p:cNvPr>
          <p:cNvSpPr txBox="1"/>
          <p:nvPr/>
        </p:nvSpPr>
        <p:spPr>
          <a:xfrm>
            <a:off x="4448430" y="2333685"/>
            <a:ext cx="33733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La raccolta sistematica di dati omogenei su forze demografiche, militari, sulle risorse economiche («Notizie naturali e civili»).</a:t>
            </a:r>
          </a:p>
          <a:p>
            <a:r>
              <a:rPr lang="it-IT" sz="2400" dirty="0"/>
              <a:t>Quindi interessi interni agli stati.</a:t>
            </a:r>
          </a:p>
          <a:p>
            <a:r>
              <a:rPr lang="it-IT" sz="2400" dirty="0"/>
              <a:t>Quindi cartografia precisa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DD6A912-2B7B-644D-B3F0-1789243969A9}"/>
              </a:ext>
            </a:extLst>
          </p:cNvPr>
          <p:cNvSpPr txBox="1"/>
          <p:nvPr/>
        </p:nvSpPr>
        <p:spPr>
          <a:xfrm>
            <a:off x="8279027" y="2333685"/>
            <a:ext cx="35093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dirty="0"/>
              <a:t>Elementi ancora sparsi e senza nome di una geografia sociale e umana che attraverso l’analisi dell’ordine sociale e spaziale esistente si preoccupa di non rimanere prigioniera dello </a:t>
            </a:r>
            <a:r>
              <a:rPr lang="it-IT" sz="2400" i="1" dirty="0"/>
              <a:t>status quo</a:t>
            </a:r>
            <a:r>
              <a:rPr lang="it-IT" sz="2400" dirty="0"/>
              <a:t> ma di superarlo</a:t>
            </a:r>
          </a:p>
        </p:txBody>
      </p:sp>
    </p:spTree>
    <p:extLst>
      <p:ext uri="{BB962C8B-B14F-4D97-AF65-F5344CB8AC3E}">
        <p14:creationId xmlns:p14="http://schemas.microsoft.com/office/powerpoint/2010/main" val="392992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14F09-A248-9B4A-8D43-7D151C488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46460"/>
          </a:xfrm>
        </p:spPr>
        <p:txBody>
          <a:bodyPr/>
          <a:lstStyle/>
          <a:p>
            <a:r>
              <a:rPr lang="it-IT" dirty="0"/>
              <a:t>Sapere naturalistico (</a:t>
            </a:r>
            <a:r>
              <a:rPr lang="it-IT" dirty="0" err="1"/>
              <a:t>Quaini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39D1F6-E4FD-0441-9EAF-27C1724C7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757" y="1763062"/>
            <a:ext cx="10114994" cy="4872516"/>
          </a:xfrm>
        </p:spPr>
        <p:txBody>
          <a:bodyPr>
            <a:normAutofit lnSpcReduction="10000"/>
          </a:bodyPr>
          <a:lstStyle/>
          <a:p>
            <a:r>
              <a:rPr lang="it-IT" sz="2200" dirty="0"/>
              <a:t>Secondo Paul </a:t>
            </a:r>
            <a:r>
              <a:rPr lang="it-IT" sz="2200" dirty="0" err="1"/>
              <a:t>Vidal</a:t>
            </a:r>
            <a:r>
              <a:rPr lang="it-IT" sz="2200" dirty="0"/>
              <a:t> de la </a:t>
            </a:r>
            <a:r>
              <a:rPr lang="it-IT" sz="2200" dirty="0" err="1"/>
              <a:t>Blache</a:t>
            </a:r>
            <a:r>
              <a:rPr lang="it-IT" sz="2200" dirty="0"/>
              <a:t> (1845-1918) soltanto le grandi spedizioni oceaniche del XV e XVI secolo consentono di rendersi conto dei caratteri generali della circolazione atmosferica, cioè dei climi, che è funzionale all’economia.</a:t>
            </a:r>
          </a:p>
          <a:p>
            <a:r>
              <a:rPr lang="it-IT" sz="2200" dirty="0"/>
              <a:t>In questa fase parte un sapere naturalistico che subordina la geografia umana alla geografia fisica (percorso che dura fino alla prima guerra mondiale).</a:t>
            </a:r>
          </a:p>
          <a:p>
            <a:r>
              <a:rPr lang="it-IT" sz="2200" dirty="0"/>
              <a:t>Fino a quel momento non esiste una «scienza» geografica (cioè un’osservazione sistematica dei fenomeni da parte degli studiosi per capirli, interpretarli e «usarli») ma soltanto una collezione di informazioni elaborate da altri (mercanti, viaggiatori, militari…) che misurano il mondo sulla base delle proprie categorie/conoscenze / consuetudini.</a:t>
            </a:r>
          </a:p>
          <a:p>
            <a:r>
              <a:rPr lang="it-IT" sz="2200" dirty="0"/>
              <a:t>Questo produce una riduzione della conoscenza all’esperienza diretta (ed europea) e la mancanza di riferimenti alla relazione fra i fenomeni e l’uomo (conservatorismo sociale)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3189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0B7B5-8646-C34F-8B5F-5CC6568F3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064" y="113929"/>
            <a:ext cx="10058400" cy="1609344"/>
          </a:xfrm>
        </p:spPr>
        <p:txBody>
          <a:bodyPr/>
          <a:lstStyle/>
          <a:p>
            <a:r>
              <a:rPr lang="it-IT" dirty="0"/>
              <a:t>Geografia del 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BEA4D-AA0B-1247-8136-F85EF5F01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993900"/>
            <a:ext cx="11620500" cy="4864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/>
              <a:t>XVII-XVIII secoli monopolio della cartografia come strumento di controllo (anche forzoso) sugli spazi </a:t>
            </a:r>
          </a:p>
          <a:p>
            <a:pPr marL="622300" indent="0">
              <a:buNone/>
            </a:pPr>
            <a:r>
              <a:rPr lang="it-IT" sz="2200" dirty="0">
                <a:sym typeface="Wingdings" pitchFamily="2" charset="2"/>
              </a:rPr>
              <a:t> </a:t>
            </a:r>
            <a:r>
              <a:rPr lang="it-IT" sz="2200" b="1" dirty="0">
                <a:sym typeface="Wingdings" pitchFamily="2" charset="2"/>
              </a:rPr>
              <a:t>geografia del Re</a:t>
            </a:r>
          </a:p>
          <a:p>
            <a:pPr marL="0" indent="0">
              <a:buNone/>
            </a:pPr>
            <a:r>
              <a:rPr lang="it-IT" sz="2200" dirty="0">
                <a:sym typeface="Wingdings" pitchFamily="2" charset="2"/>
              </a:rPr>
              <a:t>Il riconoscimento reciproco degli Stati, distinti fra loro in base a  confini amministrativi e politici, non naturali, richiede una interpretazione che vada al di là dello sguardo generale e individui le differenze</a:t>
            </a:r>
          </a:p>
          <a:p>
            <a:pPr marL="457200" lvl="1" indent="0">
              <a:buNone/>
            </a:pPr>
            <a:r>
              <a:rPr lang="it-IT" sz="2200" dirty="0">
                <a:sym typeface="Wingdings" pitchFamily="2" charset="2"/>
              </a:rPr>
              <a:t> </a:t>
            </a:r>
            <a:r>
              <a:rPr lang="it-IT" sz="2200" b="1" dirty="0">
                <a:sym typeface="Wingdings" pitchFamily="2" charset="2"/>
              </a:rPr>
              <a:t>razionalità geografica </a:t>
            </a:r>
            <a:r>
              <a:rPr lang="it-IT" sz="2200" dirty="0">
                <a:sym typeface="Wingdings" pitchFamily="2" charset="2"/>
              </a:rPr>
              <a:t>(e poi Catasti)</a:t>
            </a:r>
          </a:p>
          <a:p>
            <a:pPr marL="136525" lvl="1" indent="0">
              <a:buNone/>
            </a:pPr>
            <a:r>
              <a:rPr lang="it-IT" sz="2200" dirty="0"/>
              <a:t>Il XIX secolo, in quanto secolo della borghesia, vuole l’allargamento della gestione del potere a chi ne era escluso e quindi la ridistribuzione della strumentazione di conoscenza</a:t>
            </a:r>
          </a:p>
          <a:p>
            <a:pPr marL="136525" lvl="1" indent="0">
              <a:buNone/>
            </a:pPr>
            <a:r>
              <a:rPr lang="it-IT" sz="2200" dirty="0"/>
              <a:t>La geografia diventa sapere accademico, disciplina studiata nelle università (in Europa)</a:t>
            </a:r>
          </a:p>
          <a:p>
            <a:pPr marL="1200150" lvl="1" indent="-342900"/>
            <a:r>
              <a:rPr lang="it-IT" sz="2200" dirty="0"/>
              <a:t>domanda di conoscenza dei meccanismi di funzionamento del mondo</a:t>
            </a:r>
          </a:p>
          <a:p>
            <a:pPr marL="1235075" lvl="1" indent="-342900"/>
            <a:r>
              <a:rPr lang="it-IT" sz="2200" dirty="0"/>
              <a:t>esigenza di «svolgere» al meglio il colonialismo</a:t>
            </a:r>
          </a:p>
        </p:txBody>
      </p:sp>
    </p:spTree>
    <p:extLst>
      <p:ext uri="{BB962C8B-B14F-4D97-AF65-F5344CB8AC3E}">
        <p14:creationId xmlns:p14="http://schemas.microsoft.com/office/powerpoint/2010/main" val="3841387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{56A1631E-CC2D-6241-96A1-7AF495E609A3}tf10001070</Template>
  <TotalTime>3689</TotalTime>
  <Words>541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Calibri</vt:lpstr>
      <vt:lpstr>Rockwell</vt:lpstr>
      <vt:lpstr>Rockwell Condensed</vt:lpstr>
      <vt:lpstr>Rockwell Extra Bold</vt:lpstr>
      <vt:lpstr>Wingdings</vt:lpstr>
      <vt:lpstr>Legno</vt:lpstr>
      <vt:lpstr>Territorio e Società 225 Le   Corso di Studio  LE08 Lettere moderne</vt:lpstr>
      <vt:lpstr>Presentazione standard di PowerPoint</vt:lpstr>
      <vt:lpstr>Presentazione standard di PowerPoint</vt:lpstr>
      <vt:lpstr>Sapere naturalistico (Quaini)</vt:lpstr>
      <vt:lpstr>Geografia del 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ZILLI SERGIO</cp:lastModifiedBy>
  <cp:revision>65</cp:revision>
  <dcterms:created xsi:type="dcterms:W3CDTF">2022-03-01T08:25:09Z</dcterms:created>
  <dcterms:modified xsi:type="dcterms:W3CDTF">2023-03-08T10:55:05Z</dcterms:modified>
</cp:coreProperties>
</file>