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notesMasterIdLst>
    <p:notesMasterId r:id="rId8"/>
  </p:notesMasterIdLst>
  <p:sldIdLst>
    <p:sldId id="256" r:id="rId2"/>
    <p:sldId id="317" r:id="rId3"/>
    <p:sldId id="318" r:id="rId4"/>
    <p:sldId id="292" r:id="rId5"/>
    <p:sldId id="319" r:id="rId6"/>
    <p:sldId id="32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5"/>
  </p:normalViewPr>
  <p:slideViewPr>
    <p:cSldViewPr snapToGrid="0" snapToObjects="1">
      <p:cViewPr varScale="1">
        <p:scale>
          <a:sx n="104" d="100"/>
          <a:sy n="104" d="100"/>
        </p:scale>
        <p:origin x="8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02876-4B35-5542-887D-D524159F491A}" type="datetimeFigureOut">
              <a:rPr lang="it-IT" smtClean="0"/>
              <a:t>08/03/23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B286B-E391-F14E-B58F-295232AADC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2433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08/03/23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9348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08/03/23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8719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08/03/23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364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08/03/23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4759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837D0E34-1ECB-5444-BD3E-69484C495800}" type="datetimeFigureOut">
              <a:rPr lang="it-IT" smtClean="0"/>
              <a:t>08/03/23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it-I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283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08/03/23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521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08/03/23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698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08/03/23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4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08/03/23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1331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08/03/23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332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08/03/23</a:t>
            </a:fld>
            <a:endParaRPr lang="it-I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0077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37D0E34-1ECB-5444-BD3E-69484C495800}" type="datetimeFigureOut">
              <a:rPr lang="it-IT" smtClean="0"/>
              <a:t>08/03/23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6865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F72A09-70BD-4F44-B969-2EBBF678DD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552668"/>
          </a:xfrm>
        </p:spPr>
        <p:txBody>
          <a:bodyPr>
            <a:normAutofit fontScale="90000"/>
          </a:bodyPr>
          <a:lstStyle/>
          <a:p>
            <a:r>
              <a:rPr lang="it-IT" b="1" cap="small" dirty="0"/>
              <a:t>Geografia</a:t>
            </a:r>
            <a:r>
              <a:rPr lang="it-IT" dirty="0"/>
              <a:t> (LE006) </a:t>
            </a:r>
            <a:br>
              <a:rPr lang="it-IT" dirty="0"/>
            </a:br>
            <a:br>
              <a:rPr lang="it-IT" dirty="0"/>
            </a:br>
            <a:r>
              <a:rPr lang="it-IT" sz="4000" dirty="0"/>
              <a:t>Corso di Studio </a:t>
            </a:r>
            <a:br>
              <a:rPr lang="it-IT" sz="4000" dirty="0"/>
            </a:br>
            <a:r>
              <a:rPr lang="it-IT" sz="4000" b="1" dirty="0"/>
              <a:t>LE01 - DISCIPLINE STORICHE E FILOSOFICHE</a:t>
            </a:r>
            <a:br>
              <a:rPr lang="it-IT" sz="4000" b="1" dirty="0"/>
            </a:br>
            <a:r>
              <a:rPr lang="it-IT" sz="4000" b="1" dirty="0"/>
              <a:t>LE04 – Lingue e </a:t>
            </a:r>
            <a:r>
              <a:rPr lang="it-IT" sz="4000" b="1"/>
              <a:t>letterature straniere </a:t>
            </a:r>
            <a:endParaRPr lang="it-IT" sz="40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78CD909-0C5A-6A42-A155-018BFBEE21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3848" y="5118995"/>
            <a:ext cx="9144000" cy="1655762"/>
          </a:xfrm>
        </p:spPr>
        <p:txBody>
          <a:bodyPr/>
          <a:lstStyle/>
          <a:p>
            <a:r>
              <a:rPr lang="it-IT" dirty="0" err="1"/>
              <a:t>a.a</a:t>
            </a:r>
            <a:r>
              <a:rPr lang="it-IT" dirty="0"/>
              <a:t>. 2022-2023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9AB6D40-5966-5446-85EB-0E1430A47B86}"/>
              </a:ext>
            </a:extLst>
          </p:cNvPr>
          <p:cNvSpPr txBox="1"/>
          <p:nvPr/>
        </p:nvSpPr>
        <p:spPr>
          <a:xfrm>
            <a:off x="10873946" y="4490365"/>
            <a:ext cx="1157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Ppt</a:t>
            </a:r>
            <a:r>
              <a:rPr lang="it-IT"/>
              <a:t> 06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17403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FAE51BF-12E1-014C-945D-EF59FBF6A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058" y="947516"/>
            <a:ext cx="11145795" cy="1190203"/>
          </a:xfrm>
        </p:spPr>
        <p:txBody>
          <a:bodyPr>
            <a:noAutofit/>
          </a:bodyPr>
          <a:lstStyle/>
          <a:p>
            <a:r>
              <a:rPr lang="it-IT" sz="2400" dirty="0"/>
              <a:t>Tre articolazioni del sapere geografico (</a:t>
            </a:r>
            <a:r>
              <a:rPr lang="it-IT" sz="2400" dirty="0" err="1"/>
              <a:t>Quaini</a:t>
            </a:r>
            <a:r>
              <a:rPr lang="it-IT" sz="2400" dirty="0"/>
              <a:t>)</a:t>
            </a:r>
          </a:p>
          <a:p>
            <a:pPr marL="0" indent="0">
              <a:buNone/>
            </a:pPr>
            <a:r>
              <a:rPr lang="it-IT" sz="2400" dirty="0"/>
              <a:t>  A) sapere naturalistico.          B) sapere statistico            C) sapere utopistico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37FECF0-B274-B340-A77E-5D7A0974DFA3}"/>
              </a:ext>
            </a:extLst>
          </p:cNvPr>
          <p:cNvSpPr txBox="1"/>
          <p:nvPr/>
        </p:nvSpPr>
        <p:spPr>
          <a:xfrm>
            <a:off x="531341" y="2370756"/>
            <a:ext cx="37935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Insieme delle osservazioni sui fenomeni strettamente ambientali (atmosfera, clima, mondo biotico e mondo abiotico, morfologia,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F86F41E-A84E-7040-B744-4BE82D3B2480}"/>
              </a:ext>
            </a:extLst>
          </p:cNvPr>
          <p:cNvSpPr txBox="1"/>
          <p:nvPr/>
        </p:nvSpPr>
        <p:spPr>
          <a:xfrm>
            <a:off x="4448430" y="2333685"/>
            <a:ext cx="337339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La raccolta sistematica di dati omogenei su forze demografiche, militari, sulle risorse economiche («Notizie naturali e civili»).</a:t>
            </a:r>
          </a:p>
          <a:p>
            <a:r>
              <a:rPr lang="it-IT" sz="2400" dirty="0"/>
              <a:t>Quindi interessi interni agli stati.</a:t>
            </a:r>
          </a:p>
          <a:p>
            <a:r>
              <a:rPr lang="it-IT" sz="2400" dirty="0"/>
              <a:t>Quindi cartografia precisa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DD6A912-2B7B-644D-B3F0-1789243969A9}"/>
              </a:ext>
            </a:extLst>
          </p:cNvPr>
          <p:cNvSpPr txBox="1"/>
          <p:nvPr/>
        </p:nvSpPr>
        <p:spPr>
          <a:xfrm>
            <a:off x="8279027" y="2333685"/>
            <a:ext cx="350931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400" dirty="0"/>
              <a:t>Elementi ancora sparsi e senza nome di una geografia sociale e umana che attraverso l’analisi dell’ordine sociale e spaziale esistente si preoccupa di non rimanere prigioniera dello </a:t>
            </a:r>
            <a:r>
              <a:rPr lang="it-IT" sz="2400" i="1" dirty="0"/>
              <a:t>status quo</a:t>
            </a:r>
            <a:r>
              <a:rPr lang="it-IT" sz="2400" dirty="0"/>
              <a:t> ma di superarlo</a:t>
            </a:r>
          </a:p>
        </p:txBody>
      </p:sp>
    </p:spTree>
    <p:extLst>
      <p:ext uri="{BB962C8B-B14F-4D97-AF65-F5344CB8AC3E}">
        <p14:creationId xmlns:p14="http://schemas.microsoft.com/office/powerpoint/2010/main" val="1297401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414F09-A248-9B4A-8D43-7D151C488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146460"/>
          </a:xfrm>
        </p:spPr>
        <p:txBody>
          <a:bodyPr/>
          <a:lstStyle/>
          <a:p>
            <a:r>
              <a:rPr lang="it-IT" dirty="0"/>
              <a:t>Sapere naturalistico (</a:t>
            </a:r>
            <a:r>
              <a:rPr lang="it-IT" dirty="0" err="1"/>
              <a:t>Quaini</a:t>
            </a:r>
            <a:r>
              <a:rPr lang="it-IT" dirty="0"/>
              <a:t>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39D1F6-E4FD-0441-9EAF-27C1724C7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6757" y="1763062"/>
            <a:ext cx="10114994" cy="4872516"/>
          </a:xfrm>
        </p:spPr>
        <p:txBody>
          <a:bodyPr>
            <a:normAutofit lnSpcReduction="10000"/>
          </a:bodyPr>
          <a:lstStyle/>
          <a:p>
            <a:r>
              <a:rPr lang="it-IT" sz="2200" dirty="0"/>
              <a:t>Secondo Paul </a:t>
            </a:r>
            <a:r>
              <a:rPr lang="it-IT" sz="2200" dirty="0" err="1"/>
              <a:t>Vidal</a:t>
            </a:r>
            <a:r>
              <a:rPr lang="it-IT" sz="2200" dirty="0"/>
              <a:t> de la </a:t>
            </a:r>
            <a:r>
              <a:rPr lang="it-IT" sz="2200" dirty="0" err="1"/>
              <a:t>Blache</a:t>
            </a:r>
            <a:r>
              <a:rPr lang="it-IT" sz="2200" dirty="0"/>
              <a:t> (1845-1918) soltanto le grandi spedizioni oceaniche del XV e XVI secolo consentono di rendersi conto dei caratteri generali della circolazione atmosferica, cioè dei climi, che è funzionale all’economia.</a:t>
            </a:r>
          </a:p>
          <a:p>
            <a:r>
              <a:rPr lang="it-IT" sz="2200" dirty="0"/>
              <a:t>In questa fase parte un sapere naturalistico che subordina la geografia umana alla geografia fisica (percorso che dura fino alla prima guerra mondiale).</a:t>
            </a:r>
          </a:p>
          <a:p>
            <a:r>
              <a:rPr lang="it-IT" sz="2200" dirty="0"/>
              <a:t>Fino a quel momento non esiste una «scienza» geografica (cioè un’osservazione sistematica dei fenomeni da parte degli studiosi per capirli, interpretarli e «usarli») ma soltanto una collezione di informazioni elaborate da altri (mercanti, viaggiatori, militari…) che misurano il mondo sulla base delle proprie categorie/conoscenze / consuetudini.</a:t>
            </a:r>
          </a:p>
          <a:p>
            <a:r>
              <a:rPr lang="it-IT" sz="2200" dirty="0"/>
              <a:t>Questo produce una riduzione della conoscenza all’esperienza diretta (ed europea) e la mancanza di riferimenti alla relazione fra i fenomeni e l’uomo (conservatorismo sociale)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23793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E0B7B5-8646-C34F-8B5F-5CC6568F3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4" y="89215"/>
            <a:ext cx="10058400" cy="1609344"/>
          </a:xfrm>
        </p:spPr>
        <p:txBody>
          <a:bodyPr/>
          <a:lstStyle/>
          <a:p>
            <a:r>
              <a:rPr lang="it-IT" dirty="0"/>
              <a:t>Geografia del 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0CBEA4D-AA0B-1247-8136-F85EF5F01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014" y="1524343"/>
            <a:ext cx="11620500" cy="48640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200" dirty="0"/>
              <a:t>XVII-XVIII secoli monopolio della cartografia come strumento di controllo (anche forzoso) sugli spazi </a:t>
            </a:r>
          </a:p>
          <a:p>
            <a:pPr marL="622300" indent="0">
              <a:buNone/>
            </a:pPr>
            <a:r>
              <a:rPr lang="it-IT" sz="2200" dirty="0">
                <a:sym typeface="Wingdings" pitchFamily="2" charset="2"/>
              </a:rPr>
              <a:t> </a:t>
            </a:r>
            <a:r>
              <a:rPr lang="it-IT" sz="2200" b="1" dirty="0">
                <a:sym typeface="Wingdings" pitchFamily="2" charset="2"/>
              </a:rPr>
              <a:t>geografia del Re</a:t>
            </a:r>
          </a:p>
          <a:p>
            <a:pPr marL="0" indent="0">
              <a:buNone/>
            </a:pPr>
            <a:r>
              <a:rPr lang="it-IT" sz="2200" dirty="0">
                <a:sym typeface="Wingdings" pitchFamily="2" charset="2"/>
              </a:rPr>
              <a:t>Il riconoscimento reciproco degli Stati, distinti fra loro in base a  confini amministrativi e politici, non naturali, richiede una interpretazione che vada al di là dello sguardo generale e individui le differenze</a:t>
            </a:r>
          </a:p>
          <a:p>
            <a:pPr marL="457200" lvl="1" indent="0">
              <a:buNone/>
            </a:pPr>
            <a:r>
              <a:rPr lang="it-IT" sz="2200" dirty="0">
                <a:sym typeface="Wingdings" pitchFamily="2" charset="2"/>
              </a:rPr>
              <a:t> </a:t>
            </a:r>
            <a:r>
              <a:rPr lang="it-IT" sz="2200" b="1" dirty="0">
                <a:sym typeface="Wingdings" pitchFamily="2" charset="2"/>
              </a:rPr>
              <a:t>razionalità geografica </a:t>
            </a:r>
            <a:r>
              <a:rPr lang="it-IT" sz="2200" dirty="0">
                <a:sym typeface="Wingdings" pitchFamily="2" charset="2"/>
              </a:rPr>
              <a:t>(e poi Catasti)</a:t>
            </a:r>
          </a:p>
          <a:p>
            <a:pPr marL="136525" lvl="1" indent="0">
              <a:buNone/>
            </a:pPr>
            <a:r>
              <a:rPr lang="it-IT" sz="2200" dirty="0"/>
              <a:t>Il XIX secolo, in quanto secolo della borghesia, vuole l’allargamento della gestione del potere a chi ne era escluso e quindi la ridistribuzione della strumentazione di conoscenza</a:t>
            </a:r>
          </a:p>
          <a:p>
            <a:pPr marL="136525" lvl="1" indent="0">
              <a:buNone/>
            </a:pPr>
            <a:r>
              <a:rPr lang="it-IT" sz="2200" dirty="0"/>
              <a:t>La geografia diventa sapere accademico, disciplina studiata nelle università (in Europa)</a:t>
            </a:r>
          </a:p>
          <a:p>
            <a:pPr marL="1200150" lvl="1" indent="-342900"/>
            <a:r>
              <a:rPr lang="it-IT" sz="2200" dirty="0"/>
              <a:t>domanda di conoscenza dei meccanismi di funzionamento del mondo</a:t>
            </a:r>
          </a:p>
          <a:p>
            <a:pPr marL="1235075" lvl="1" indent="-342900"/>
            <a:r>
              <a:rPr lang="it-IT" sz="2200" dirty="0"/>
              <a:t>esigenza di «svolgere» al meglio il colonialismo</a:t>
            </a:r>
          </a:p>
        </p:txBody>
      </p:sp>
    </p:spTree>
    <p:extLst>
      <p:ext uri="{BB962C8B-B14F-4D97-AF65-F5344CB8AC3E}">
        <p14:creationId xmlns:p14="http://schemas.microsoft.com/office/powerpoint/2010/main" val="587222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2D2FEB-D709-4449-B6D3-DA07465EC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130" y="95887"/>
            <a:ext cx="10058400" cy="1609344"/>
          </a:xfrm>
        </p:spPr>
        <p:txBody>
          <a:bodyPr/>
          <a:lstStyle/>
          <a:p>
            <a:r>
              <a:rPr lang="it-IT" dirty="0"/>
              <a:t>Sapere statistico (</a:t>
            </a:r>
            <a:r>
              <a:rPr lang="it-IT" dirty="0" err="1"/>
              <a:t>Quaini</a:t>
            </a:r>
            <a:r>
              <a:rPr lang="it-IT" dirty="0"/>
              <a:t>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135801-8A1D-344E-8361-2664FA1C3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130" y="1569306"/>
            <a:ext cx="11269362" cy="4979774"/>
          </a:xfrm>
        </p:spPr>
        <p:txBody>
          <a:bodyPr>
            <a:normAutofit/>
          </a:bodyPr>
          <a:lstStyle/>
          <a:p>
            <a:r>
              <a:rPr lang="it-IT" sz="2200" dirty="0"/>
              <a:t>Un sapere che deriva da relazioni tecniche e da inchieste (e ha tra i suoi prodotti la cartografia precisa)</a:t>
            </a:r>
          </a:p>
          <a:p>
            <a:r>
              <a:rPr lang="it-IT" sz="2200" dirty="0"/>
              <a:t>Il potere si arroga il diritto di stabilire il vero, superando il diritto feudale (basato sul giuramento e sulla transizione fra privati) ed entra nel territorio accertando gli spazi, sia privati che pubblici, e definendoli. Proprietà private e pubbliche, confini amministrativi e statali.</a:t>
            </a:r>
          </a:p>
          <a:p>
            <a:r>
              <a:rPr lang="it-IT" sz="2200" dirty="0"/>
              <a:t>È un sapere che è strumento del potere militare (soltanto loro possono misurare le distanze e i poligoni) e della sovranità dello Stato</a:t>
            </a:r>
          </a:p>
          <a:p>
            <a:r>
              <a:rPr lang="it-IT" sz="2200" dirty="0"/>
              <a:t>Deriva dalla rivoluzione scientifica del XVIII secolo quando la matematica si impone come alfabeto della scienza (metodo galileiano, via empirica alla conoscenza). Coincide con la divisione fra lavoro manuale e lavoro intellettuale (cioè campagna vs. città).</a:t>
            </a:r>
          </a:p>
          <a:p>
            <a:r>
              <a:rPr lang="it-IT" sz="2200" dirty="0"/>
              <a:t>Lo spazio matematizzato sostituisce lo spazio relativo. Il potere produce e controlla il sapere.</a:t>
            </a:r>
          </a:p>
        </p:txBody>
      </p:sp>
    </p:spTree>
    <p:extLst>
      <p:ext uri="{BB962C8B-B14F-4D97-AF65-F5344CB8AC3E}">
        <p14:creationId xmlns:p14="http://schemas.microsoft.com/office/powerpoint/2010/main" val="3325303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2D2FEB-D709-4449-B6D3-DA07465EC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130" y="95887"/>
            <a:ext cx="10058400" cy="1609344"/>
          </a:xfrm>
        </p:spPr>
        <p:txBody>
          <a:bodyPr/>
          <a:lstStyle/>
          <a:p>
            <a:r>
              <a:rPr lang="it-IT" dirty="0"/>
              <a:t>Sapere statistico (</a:t>
            </a:r>
            <a:r>
              <a:rPr lang="it-IT" dirty="0" err="1"/>
              <a:t>Quaini</a:t>
            </a:r>
            <a:r>
              <a:rPr lang="it-IT" dirty="0"/>
              <a:t>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135801-8A1D-344E-8361-2664FA1C3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130" y="1705231"/>
            <a:ext cx="11269362" cy="4979774"/>
          </a:xfrm>
        </p:spPr>
        <p:txBody>
          <a:bodyPr>
            <a:normAutofit/>
          </a:bodyPr>
          <a:lstStyle/>
          <a:p>
            <a:r>
              <a:rPr lang="it-IT" sz="2400" dirty="0"/>
              <a:t>La cartografia, che è spettacolo ma anche strumento di potere, è la prima branca della geografia a diventare scientifica, subendo una formalizzazione matematica e di linguaggio.</a:t>
            </a:r>
          </a:p>
          <a:p>
            <a:r>
              <a:rPr lang="it-IT" sz="2400" dirty="0"/>
              <a:t>Le rappresentazioni geografiche sono funzionali a un ordinamento sociale e a un progetto politico conservatore.</a:t>
            </a:r>
          </a:p>
          <a:p>
            <a:r>
              <a:rPr lang="it-IT" sz="2400" dirty="0"/>
              <a:t>L’ordinamento cosmico riflette la monarchia, in cui l’ordine è gerarchico</a:t>
            </a:r>
          </a:p>
          <a:p>
            <a:r>
              <a:rPr lang="it-IT" sz="2400" dirty="0"/>
              <a:t>Il geografo è cartografo, ma è cartografo del Re, sostegno al potere</a:t>
            </a:r>
          </a:p>
          <a:p>
            <a:r>
              <a:rPr lang="it-IT" sz="2400" dirty="0"/>
              <a:t>La carta moderna utilizza un linguaggio convenzionale e simbolico</a:t>
            </a:r>
          </a:p>
          <a:p>
            <a:r>
              <a:rPr lang="it-IT" sz="2400" dirty="0">
                <a:sym typeface="Wingdings" pitchFamily="2" charset="2"/>
              </a:rPr>
              <a:t> introduce un nuovo alfabeto e una nuova grammatica della rappresentazione dello spazio</a:t>
            </a:r>
            <a:r>
              <a:rPr lang="it-IT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134946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gno">
  <a:themeElements>
    <a:clrScheme name="Legn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Legno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egn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{56A1631E-CC2D-6241-96A1-7AF495E609A3}tf10001070</Template>
  <TotalTime>3710</TotalTime>
  <Words>674</Words>
  <Application>Microsoft Macintosh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Calibri</vt:lpstr>
      <vt:lpstr>Rockwell</vt:lpstr>
      <vt:lpstr>Rockwell Condensed</vt:lpstr>
      <vt:lpstr>Rockwell Extra Bold</vt:lpstr>
      <vt:lpstr>Wingdings</vt:lpstr>
      <vt:lpstr>Legno</vt:lpstr>
      <vt:lpstr>Geografia (LE006)   Corso di Studio  LE01 - DISCIPLINE STORICHE E FILOSOFICHE LE04 – Lingue e letterature straniere </vt:lpstr>
      <vt:lpstr>Presentazione standard di PowerPoint</vt:lpstr>
      <vt:lpstr>Sapere naturalistico (Quaini)</vt:lpstr>
      <vt:lpstr>Geografia del Re</vt:lpstr>
      <vt:lpstr>Sapere statistico (Quaini)</vt:lpstr>
      <vt:lpstr>Sapere statistico (Quaini)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Geografia (LE006)   Corso di Studio  LE01 - DISCIPLINE STORICHE E FILOSOFICHE </dc:title>
  <dc:creator>sergio zilli</dc:creator>
  <cp:lastModifiedBy>sergio zilli</cp:lastModifiedBy>
  <cp:revision>61</cp:revision>
  <dcterms:created xsi:type="dcterms:W3CDTF">2022-03-01T08:25:09Z</dcterms:created>
  <dcterms:modified xsi:type="dcterms:W3CDTF">2023-03-08T09:22:47Z</dcterms:modified>
</cp:coreProperties>
</file>