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3"/>
  </p:notesMasterIdLst>
  <p:sldIdLst>
    <p:sldId id="564" r:id="rId2"/>
    <p:sldId id="542" r:id="rId3"/>
    <p:sldId id="535" r:id="rId4"/>
    <p:sldId id="544" r:id="rId5"/>
    <p:sldId id="536" r:id="rId6"/>
    <p:sldId id="1271" r:id="rId7"/>
    <p:sldId id="1378" r:id="rId8"/>
    <p:sldId id="545" r:id="rId9"/>
    <p:sldId id="547" r:id="rId10"/>
    <p:sldId id="1379" r:id="rId11"/>
    <p:sldId id="1381" r:id="rId12"/>
    <p:sldId id="1382" r:id="rId13"/>
    <p:sldId id="548" r:id="rId14"/>
    <p:sldId id="549" r:id="rId15"/>
    <p:sldId id="550" r:id="rId16"/>
    <p:sldId id="551" r:id="rId17"/>
    <p:sldId id="552" r:id="rId18"/>
    <p:sldId id="553" r:id="rId19"/>
    <p:sldId id="1383" r:id="rId20"/>
    <p:sldId id="555" r:id="rId21"/>
    <p:sldId id="556" r:id="rId22"/>
    <p:sldId id="383" r:id="rId23"/>
    <p:sldId id="1384" r:id="rId24"/>
    <p:sldId id="1385" r:id="rId25"/>
    <p:sldId id="1386" r:id="rId26"/>
    <p:sldId id="1387" r:id="rId27"/>
    <p:sldId id="1388" r:id="rId28"/>
    <p:sldId id="1389" r:id="rId29"/>
    <p:sldId id="1390" r:id="rId30"/>
    <p:sldId id="1391" r:id="rId31"/>
    <p:sldId id="139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54" autoAdjust="0"/>
    <p:restoredTop sz="94660"/>
  </p:normalViewPr>
  <p:slideViewPr>
    <p:cSldViewPr>
      <p:cViewPr varScale="1">
        <p:scale>
          <a:sx n="72" d="100"/>
          <a:sy n="72" d="100"/>
        </p:scale>
        <p:origin x="60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5B8B25-88A8-4F46-A8E3-BF862D0ED046}" type="datetimeFigureOut">
              <a:rPr lang="en-CA"/>
              <a:pPr>
                <a:defRPr/>
              </a:pPr>
              <a:t>2023-03-06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D914212-F057-4468-897B-6A697F800100}" type="slidenum">
              <a:rPr lang="en-CA" altLang="fr-FR"/>
              <a:pPr/>
              <a:t>‹#›</a:t>
            </a:fld>
            <a:endParaRPr lang="en-CA" altLang="fr-FR"/>
          </a:p>
        </p:txBody>
      </p:sp>
    </p:spTree>
    <p:extLst>
      <p:ext uri="{BB962C8B-B14F-4D97-AF65-F5344CB8AC3E}">
        <p14:creationId xmlns:p14="http://schemas.microsoft.com/office/powerpoint/2010/main" val="34694265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75439F-83E0-6644-98DD-3F3612560BA9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085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901CD7-6917-FC43-ACEB-B2305699259C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7325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0B0FB2-F093-1742-9771-B8386965E1A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78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1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1C5CFE-A6C1-BA4F-80F1-1BCA9C0492D7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987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24E435-D445-4B31-BC0A-A7A0E39969D5}" type="slidenum">
              <a:rPr lang="en-US" altLang="en-US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6313" y="4560888"/>
            <a:ext cx="536257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6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FF749A-F6A2-4372-A0A3-0C9D0CEDE352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4489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F6FE74-27FB-4F89-A3DE-1F874316327C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2862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A4793E-0BCA-45F7-AAE7-9A03EEA2935F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55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D5E175-57AD-4A50-B9B2-A7E17DC623FB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35156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FE24A6-43A5-45EB-B140-CD8A0EB06B25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2311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5E0A56-2F77-45BB-8271-AFD329FAC43C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552385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0E664-CB2F-4EA6-B3F9-FC5518D21F46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7533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2D3E98-CAC6-46E3-9705-F71CAEF05735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69691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86364175-9C52-4950-A5FE-52969E13DB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6"/>
          </p:nvPr>
        </p:nvSpPr>
        <p:spPr>
          <a:xfrm>
            <a:off x="865188" y="6356350"/>
            <a:ext cx="16430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D195838-97EF-4874-AE32-34D5C4F02B5D}" type="datetime1">
              <a:rPr lang="fr-CA" smtClean="0"/>
              <a:t>2023-03-06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7258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olo e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80152-3833-4408-8AC1-9804EB248AED}" type="datetime1">
              <a:rPr lang="fr-CA" smtClean="0"/>
              <a:t>2023-03-06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7D8E6-D576-5546-9FD2-87D8BFD3E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7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0DABD-130A-4C92-B25A-E72602F52C2A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9682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38F733-5AD3-4A40-874D-80CA87BADB50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98661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460A8-5799-4FDA-8D27-99745323B7DF}" type="datetime1">
              <a:rPr lang="fr-CA" smtClean="0"/>
              <a:t>2023-03-06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05613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BB2766-AE19-4ACA-A7F6-A8CF1270BA34}" type="datetime1">
              <a:rPr lang="fr-CA" smtClean="0"/>
              <a:t>2023-03-06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8389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83DE6B-2EE9-4C8E-9C3B-E2114CC0DAC2}" type="datetime1">
              <a:rPr lang="fr-CA" smtClean="0"/>
              <a:t>2023-03-06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93999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83038-7FB2-4B86-B2A8-3E0F2756F970}" type="datetime1">
              <a:rPr lang="fr-CA" smtClean="0"/>
              <a:t>2023-03-06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1164A3-5E08-4EDD-9A7E-08DF1E26A1EA}" type="datetime1">
              <a:rPr lang="fr-CA" smtClean="0"/>
              <a:t>2023-03-06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89943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7792B0-065B-4C9F-A303-1E2561E1C008}" type="datetime1">
              <a:rPr lang="fr-CA" smtClean="0"/>
              <a:t>2023-03-06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6776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4E4098-9B9D-408E-8682-9C1884B8E66F}" type="datetime1">
              <a:rPr lang="fr-CA" smtClean="0"/>
              <a:t>2023-03-06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883D629-996C-479C-ABB6-6799B6219525}" type="slidenum">
              <a:rPr lang="fr-CA" altLang="fr-FR" smtClean="0"/>
              <a:pPr/>
              <a:t>‹#›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6282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federico.rosei@units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5E11-4AE0-6BB3-2318-9C0E9C06A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764704"/>
            <a:ext cx="5826719" cy="1646302"/>
          </a:xfrm>
        </p:spPr>
        <p:txBody>
          <a:bodyPr/>
          <a:lstStyle/>
          <a:p>
            <a:pPr eaLnBrk="1" hangingPunct="1"/>
            <a:r>
              <a:rPr lang="en-AU" altLang="en-US" sz="3000" b="1" dirty="0" err="1"/>
              <a:t>Energie</a:t>
            </a:r>
            <a:r>
              <a:rPr lang="en-AU" altLang="en-US" sz="3000" b="1" dirty="0"/>
              <a:t> </a:t>
            </a:r>
            <a:r>
              <a:rPr lang="en-AU" altLang="en-US" sz="3000" b="1" dirty="0" err="1"/>
              <a:t>Rinnovabili</a:t>
            </a:r>
            <a:br>
              <a:rPr lang="en-AU" altLang="en-US" sz="3000" b="1" dirty="0"/>
            </a:br>
            <a:r>
              <a:rPr lang="en-AU" altLang="en-US" sz="3000" b="1" dirty="0" err="1"/>
              <a:t>Laurea</a:t>
            </a:r>
            <a:r>
              <a:rPr lang="en-AU" altLang="en-US" sz="3000" b="1" dirty="0"/>
              <a:t> </a:t>
            </a:r>
            <a:r>
              <a:rPr lang="en-AU" altLang="en-US" sz="3000" b="1" dirty="0" err="1"/>
              <a:t>Magistrale</a:t>
            </a:r>
            <a:r>
              <a:rPr lang="en-AU" altLang="en-US" sz="3000" b="1" dirty="0"/>
              <a:t> in </a:t>
            </a:r>
            <a:r>
              <a:rPr lang="en-AU" altLang="en-US" sz="3000" b="1" dirty="0" err="1"/>
              <a:t>Chimica</a:t>
            </a:r>
            <a:br>
              <a:rPr lang="da-DK" altLang="en-US" sz="3000" dirty="0"/>
            </a:br>
            <a:endParaRPr lang="en-US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36CB9-9831-AB03-A2E4-C972D5E32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5826719" cy="448827"/>
          </a:xfrm>
        </p:spPr>
        <p:txBody>
          <a:bodyPr>
            <a:normAutofit/>
          </a:bodyPr>
          <a:lstStyle/>
          <a:p>
            <a:r>
              <a:rPr lang="en-US" dirty="0"/>
              <a:t>Trieste, </a:t>
            </a:r>
            <a:r>
              <a:rPr lang="en-US" dirty="0" err="1"/>
              <a:t>Marzo</a:t>
            </a:r>
            <a:r>
              <a:rPr lang="en-US" dirty="0"/>
              <a:t> 2023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A5DA871-C6C4-7D13-AD33-AC9AB1A3266A}"/>
              </a:ext>
            </a:extLst>
          </p:cNvPr>
          <p:cNvSpPr txBox="1"/>
          <p:nvPr/>
        </p:nvSpPr>
        <p:spPr>
          <a:xfrm>
            <a:off x="0" y="3581400"/>
            <a:ext cx="9143999" cy="254460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30"/>
              </a:spcBef>
            </a:pPr>
            <a:r>
              <a:rPr sz="2800" i="1" spc="-60" dirty="0">
                <a:solidFill>
                  <a:schemeClr val="tx1"/>
                </a:solidFill>
                <a:latin typeface="Arial Rounded MT Bold"/>
                <a:cs typeface="Arial Rounded MT Bold"/>
              </a:rPr>
              <a:t>Prof.</a:t>
            </a:r>
            <a:r>
              <a:rPr sz="2800" i="1" spc="-45" dirty="0">
                <a:solidFill>
                  <a:schemeClr val="tx1"/>
                </a:solidFill>
                <a:latin typeface="Arial Rounded MT Bold"/>
                <a:cs typeface="Arial Rounded MT Bold"/>
              </a:rPr>
              <a:t> </a:t>
            </a:r>
            <a:r>
              <a:rPr lang="en-CA" sz="2800" i="1" spc="-45" dirty="0">
                <a:solidFill>
                  <a:schemeClr val="tx1"/>
                </a:solidFill>
                <a:latin typeface="Arial Rounded MT Bold"/>
                <a:cs typeface="Arial Rounded MT Bold"/>
              </a:rPr>
              <a:t>Federico ROSEI</a:t>
            </a:r>
            <a:endParaRPr sz="2800" dirty="0">
              <a:solidFill>
                <a:schemeClr val="tx1"/>
              </a:solidFill>
              <a:latin typeface="Arial Rounded MT Bold"/>
              <a:cs typeface="Arial Rounded MT Bold"/>
            </a:endParaRPr>
          </a:p>
          <a:p>
            <a:pPr marL="12700" marR="5080" algn="ctr">
              <a:lnSpc>
                <a:spcPct val="150000"/>
              </a:lnSpc>
              <a:spcBef>
                <a:spcPts val="85"/>
              </a:spcBef>
            </a:pPr>
            <a:r>
              <a:rPr sz="2800" i="1" spc="-35" dirty="0">
                <a:solidFill>
                  <a:schemeClr val="tx1"/>
                </a:solidFill>
                <a:latin typeface="Arial Rounded MT Bold"/>
                <a:cs typeface="Arial Rounded MT Bold"/>
              </a:rPr>
              <a:t>Dipartimento</a:t>
            </a:r>
            <a:r>
              <a:rPr sz="2800" i="1" spc="-25" dirty="0">
                <a:solidFill>
                  <a:schemeClr val="tx1"/>
                </a:solidFill>
                <a:latin typeface="Arial Rounded MT Bold"/>
                <a:cs typeface="Arial Rounded MT Bold"/>
              </a:rPr>
              <a:t> </a:t>
            </a:r>
            <a:r>
              <a:rPr sz="2800" i="1" dirty="0">
                <a:solidFill>
                  <a:schemeClr val="tx1"/>
                </a:solidFill>
                <a:latin typeface="Arial Rounded MT Bold"/>
                <a:cs typeface="Arial Rounded MT Bold"/>
              </a:rPr>
              <a:t>di</a:t>
            </a:r>
            <a:r>
              <a:rPr sz="2800" i="1" spc="-40" dirty="0">
                <a:solidFill>
                  <a:schemeClr val="tx1"/>
                </a:solidFill>
                <a:latin typeface="Arial Rounded MT Bold"/>
                <a:cs typeface="Arial Rounded MT Bold"/>
              </a:rPr>
              <a:t> </a:t>
            </a:r>
            <a:r>
              <a:rPr sz="2800" i="1" spc="-35" dirty="0">
                <a:solidFill>
                  <a:schemeClr val="tx1"/>
                </a:solidFill>
                <a:latin typeface="Arial Rounded MT Bold"/>
                <a:cs typeface="Arial Rounded MT Bold"/>
              </a:rPr>
              <a:t>Scienze </a:t>
            </a:r>
            <a:r>
              <a:rPr sz="2800" i="1" spc="-40" dirty="0">
                <a:solidFill>
                  <a:schemeClr val="tx1"/>
                </a:solidFill>
                <a:latin typeface="Arial Rounded MT Bold"/>
                <a:cs typeface="Arial Rounded MT Bold"/>
              </a:rPr>
              <a:t>Chimiche</a:t>
            </a:r>
            <a:r>
              <a:rPr sz="2800" i="1" spc="-30" dirty="0">
                <a:solidFill>
                  <a:schemeClr val="tx1"/>
                </a:solidFill>
                <a:latin typeface="Arial Rounded MT Bold"/>
                <a:cs typeface="Arial Rounded MT Bold"/>
              </a:rPr>
              <a:t> </a:t>
            </a:r>
            <a:r>
              <a:rPr sz="2800" i="1" dirty="0">
                <a:solidFill>
                  <a:schemeClr val="tx1"/>
                </a:solidFill>
                <a:latin typeface="Arial Rounded MT Bold"/>
                <a:cs typeface="Arial Rounded MT Bold"/>
              </a:rPr>
              <a:t>e</a:t>
            </a:r>
            <a:r>
              <a:rPr sz="2800" i="1" spc="-45" dirty="0">
                <a:solidFill>
                  <a:schemeClr val="tx1"/>
                </a:solidFill>
                <a:latin typeface="Arial Rounded MT Bold"/>
                <a:cs typeface="Arial Rounded MT Bold"/>
              </a:rPr>
              <a:t> </a:t>
            </a:r>
            <a:r>
              <a:rPr sz="2800" i="1" spc="-30" dirty="0" err="1">
                <a:solidFill>
                  <a:schemeClr val="tx1"/>
                </a:solidFill>
                <a:latin typeface="Arial Rounded MT Bold"/>
                <a:cs typeface="Arial Rounded MT Bold"/>
              </a:rPr>
              <a:t>Farmaceutiche</a:t>
            </a:r>
            <a:r>
              <a:rPr sz="2800" i="1" spc="-30" dirty="0">
                <a:solidFill>
                  <a:schemeClr val="tx1"/>
                </a:solidFill>
                <a:latin typeface="Arial Rounded MT Bold"/>
                <a:cs typeface="Arial Rounded MT Bold"/>
              </a:rPr>
              <a:t> </a:t>
            </a:r>
            <a:r>
              <a:rPr lang="en-CA" sz="2800" i="1" spc="-30" dirty="0" err="1">
                <a:solidFill>
                  <a:schemeClr val="tx1"/>
                </a:solidFill>
                <a:latin typeface="Arial Rounded MT Bold"/>
                <a:cs typeface="Arial Rounded MT Bold"/>
                <a:hlinkClick r:id="rId2"/>
              </a:rPr>
              <a:t>federico.rosei</a:t>
            </a:r>
            <a:r>
              <a:rPr sz="2800" i="1" spc="-10" dirty="0">
                <a:solidFill>
                  <a:schemeClr val="tx1"/>
                </a:solidFill>
                <a:latin typeface="Arial Rounded MT Bold"/>
                <a:cs typeface="Arial Rounded MT Bold"/>
                <a:hlinkClick r:id="rId2"/>
              </a:rPr>
              <a:t>@units.it</a:t>
            </a:r>
            <a:endParaRPr lang="en-CA" sz="2800" i="1" spc="-10" dirty="0">
              <a:solidFill>
                <a:schemeClr val="tx1"/>
              </a:solidFill>
              <a:latin typeface="Arial Rounded MT Bold"/>
              <a:cs typeface="Arial Rounded MT Bold"/>
            </a:endParaRPr>
          </a:p>
          <a:p>
            <a:pPr marL="12700" marR="5080" algn="ctr">
              <a:lnSpc>
                <a:spcPct val="150000"/>
              </a:lnSpc>
              <a:spcBef>
                <a:spcPts val="85"/>
              </a:spcBef>
            </a:pPr>
            <a:r>
              <a:rPr lang="en-US" altLang="zh-CN" sz="2800" i="1" spc="-10" dirty="0">
                <a:solidFill>
                  <a:schemeClr val="tx1"/>
                </a:solidFill>
                <a:latin typeface="Arial Rounded MT Bold"/>
                <a:cs typeface="Arial Rounded MT Bold"/>
              </a:rPr>
              <a:t>C11, Aula 9</a:t>
            </a:r>
            <a:endParaRPr sz="28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54247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D33C78-F1CE-422F-BD2E-BE4B91A4D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7344816" cy="62326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49F631-41BB-D8E4-A5C6-471011F51F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364175-9C52-4950-A5FE-52969E13DB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8315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26A8F-0BA9-5E0D-EB7F-11B1E00F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562801" cy="1320800"/>
          </a:xfrm>
        </p:spPr>
        <p:txBody>
          <a:bodyPr>
            <a:normAutofit/>
          </a:bodyPr>
          <a:lstStyle/>
          <a:p>
            <a:r>
              <a:rPr lang="en-US" altLang="en-US" sz="3000" dirty="0"/>
              <a:t>Worldwide Societal Challenges</a:t>
            </a:r>
            <a:br>
              <a:rPr lang="en-US" altLang="en-US" sz="3000" dirty="0"/>
            </a:br>
            <a:r>
              <a:rPr lang="en-US" altLang="en-US" sz="3000" dirty="0"/>
              <a:t>(Broad, General =&gt; affect everybody)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5A848-901E-B15D-2C08-7A2CBAFA4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41" y="1772817"/>
            <a:ext cx="6347714" cy="3312368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Clean and sustainable energy</a:t>
            </a:r>
          </a:p>
          <a:p>
            <a:pPr eaLnBrk="1" hangingPunct="1"/>
            <a:endParaRPr lang="en-US" altLang="en-US" sz="800" dirty="0"/>
          </a:p>
          <a:p>
            <a:pPr eaLnBrk="1" hangingPunct="1"/>
            <a:r>
              <a:rPr lang="en-US" altLang="en-US" sz="1800" dirty="0"/>
              <a:t>Preserving and protecting the environment</a:t>
            </a:r>
          </a:p>
          <a:p>
            <a:pPr eaLnBrk="1" hangingPunct="1"/>
            <a:endParaRPr lang="en-US" altLang="en-US" sz="800" dirty="0"/>
          </a:p>
          <a:p>
            <a:pPr eaLnBrk="1" hangingPunct="1"/>
            <a:r>
              <a:rPr lang="en-US" altLang="en-US" sz="1800" dirty="0"/>
              <a:t>Improving our health and quality of life</a:t>
            </a:r>
          </a:p>
          <a:p>
            <a:pPr eaLnBrk="1" hangingPunct="1"/>
            <a:endParaRPr lang="en-US" altLang="en-US" dirty="0"/>
          </a:p>
          <a:p>
            <a:pPr marL="0" indent="0" eaLnBrk="1" hangingPunct="1">
              <a:buNone/>
            </a:pPr>
            <a:r>
              <a:rPr lang="en-CA" altLang="en-US" sz="3600" dirty="0">
                <a:cs typeface="Arial" panose="020B0604020202020204" pitchFamily="34" charset="0"/>
              </a:rPr>
              <a:t>“</a:t>
            </a:r>
            <a:r>
              <a:rPr lang="en-CA" altLang="en-US" b="1" dirty="0">
                <a:cs typeface="Arial" panose="020B0604020202020204" pitchFamily="34" charset="0"/>
              </a:rPr>
              <a:t>Our generation will ultimately be defined by how we live up to the </a:t>
            </a:r>
            <a:r>
              <a:rPr lang="en-CA" altLang="en-US" b="1" u="sng" dirty="0">
                <a:cs typeface="Arial" panose="020B0604020202020204" pitchFamily="34" charset="0"/>
              </a:rPr>
              <a:t>energy challenge</a:t>
            </a:r>
            <a:r>
              <a:rPr lang="en-CA" altLang="en-US" sz="3600" dirty="0">
                <a:cs typeface="Arial" panose="020B0604020202020204" pitchFamily="34" charset="0"/>
              </a:rPr>
              <a:t>”</a:t>
            </a:r>
            <a:endParaRPr lang="en-CA" alt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1AF94D-9006-F750-EE5A-670588E25BD4}"/>
              </a:ext>
            </a:extLst>
          </p:cNvPr>
          <p:cNvSpPr txBox="1"/>
          <p:nvPr/>
        </p:nvSpPr>
        <p:spPr>
          <a:xfrm>
            <a:off x="273041" y="5393313"/>
            <a:ext cx="689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b="1" i="1" dirty="0">
                <a:cs typeface="Arial" panose="020B0604020202020204" pitchFamily="34" charset="0"/>
              </a:rPr>
              <a:t>The Future of Energy Supply: Challenges and Opportunities; N. </a:t>
            </a:r>
            <a:r>
              <a:rPr lang="en-CA" altLang="en-US" b="1" i="1" dirty="0" err="1">
                <a:cs typeface="Arial" panose="020B0604020202020204" pitchFamily="34" charset="0"/>
              </a:rPr>
              <a:t>Armaroli</a:t>
            </a:r>
            <a:r>
              <a:rPr lang="en-CA" altLang="en-US" b="1" i="1" dirty="0">
                <a:cs typeface="Arial" panose="020B0604020202020204" pitchFamily="34" charset="0"/>
              </a:rPr>
              <a:t>, V. </a:t>
            </a:r>
            <a:r>
              <a:rPr lang="en-CA" altLang="en-US" b="1" i="1" dirty="0" err="1">
                <a:cs typeface="Arial" panose="020B0604020202020204" pitchFamily="34" charset="0"/>
              </a:rPr>
              <a:t>Balzani</a:t>
            </a:r>
            <a:r>
              <a:rPr lang="en-CA" altLang="en-US" b="1" i="1" dirty="0">
                <a:cs typeface="Arial" panose="020B0604020202020204" pitchFamily="34" charset="0"/>
              </a:rPr>
              <a:t>, </a:t>
            </a:r>
            <a:r>
              <a:rPr lang="en-CA" altLang="en-US" b="1" i="1" dirty="0" err="1">
                <a:cs typeface="Arial" panose="020B0604020202020204" pitchFamily="34" charset="0"/>
              </a:rPr>
              <a:t>Angew</a:t>
            </a:r>
            <a:r>
              <a:rPr lang="en-CA" altLang="en-US" b="1" i="1" dirty="0">
                <a:cs typeface="Arial" panose="020B0604020202020204" pitchFamily="34" charset="0"/>
              </a:rPr>
              <a:t>. Chem. </a:t>
            </a:r>
            <a:r>
              <a:rPr lang="en-US" altLang="en-US" b="1" i="1" dirty="0">
                <a:cs typeface="Arial" panose="020B0604020202020204" pitchFamily="34" charset="0"/>
              </a:rPr>
              <a:t>Int</a:t>
            </a:r>
            <a:r>
              <a:rPr lang="en-CA" altLang="en-US" b="1" i="1" dirty="0">
                <a:cs typeface="Arial" panose="020B0604020202020204" pitchFamily="34" charset="0"/>
              </a:rPr>
              <a:t>. Ed. 2007, </a:t>
            </a:r>
            <a:r>
              <a:rPr lang="en-CA" altLang="en-US" b="1" i="1" u="sng" dirty="0">
                <a:cs typeface="Arial" panose="020B0604020202020204" pitchFamily="34" charset="0"/>
              </a:rPr>
              <a:t>46</a:t>
            </a:r>
            <a:r>
              <a:rPr lang="en-CA" altLang="en-US" b="1" i="1" dirty="0">
                <a:cs typeface="Arial" panose="020B0604020202020204" pitchFamily="34" charset="0"/>
              </a:rPr>
              <a:t>, 52.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18958-6A8F-E436-0682-19CA3C9A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51464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6DECD-0D89-616F-36A8-D29F421A6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cs typeface="Tahoma"/>
              </a:rPr>
              <a:t>Energy: an essential need</a:t>
            </a:r>
            <a:br>
              <a:rPr lang="en-US" sz="3600" dirty="0">
                <a:cs typeface="Tahoma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F5886-486A-4ACC-E73B-E664FBFAF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60591"/>
            <a:ext cx="7128791" cy="3212626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cs typeface="Tahoma"/>
              </a:rPr>
              <a:t>Energy: what is it for? </a:t>
            </a:r>
          </a:p>
          <a:p>
            <a:pPr marL="342900" indent="-342900" algn="just">
              <a:buAutoNum type="arabicParenR"/>
            </a:pPr>
            <a:r>
              <a:rPr lang="en-US" sz="2400" dirty="0">
                <a:cs typeface="Tahoma"/>
              </a:rPr>
              <a:t>We take it for granted. (Not so in the past… may not be so in the future!)</a:t>
            </a:r>
          </a:p>
          <a:p>
            <a:pPr marL="342900" indent="-342900" algn="just">
              <a:buAutoNum type="arabicParenR"/>
            </a:pPr>
            <a:r>
              <a:rPr lang="en-US" sz="2400" dirty="0">
                <a:cs typeface="Tahoma"/>
              </a:rPr>
              <a:t>What happens when there’s none</a:t>
            </a:r>
            <a:endParaRPr lang="en-US" sz="2400" dirty="0">
              <a:solidFill>
                <a:srgbClr val="FFFFFF"/>
              </a:solidFill>
              <a:cs typeface="Tahoma"/>
            </a:endParaRPr>
          </a:p>
          <a:p>
            <a:pPr marL="342900" indent="-342900" algn="just">
              <a:buAutoNum type="arabicParenR"/>
            </a:pPr>
            <a:r>
              <a:rPr lang="en-US" sz="2400" dirty="0">
                <a:cs typeface="Tahoma"/>
              </a:rPr>
              <a:t>World Energy consumption vs. present sources</a:t>
            </a:r>
          </a:p>
          <a:p>
            <a:pPr marL="342900" indent="-342900" algn="just">
              <a:buAutoNum type="arabicParenR"/>
            </a:pPr>
            <a:r>
              <a:rPr lang="en-US" sz="2400" dirty="0">
                <a:cs typeface="Tahoma"/>
              </a:rPr>
              <a:t>Environmental Consequences</a:t>
            </a:r>
            <a:endParaRPr lang="it-IT" sz="2400" dirty="0">
              <a:cs typeface="Tahom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5E912-1F60-25B3-3192-DEB2B685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86284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F53D2-3660-3A4B-06B6-2EE96CDBA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0175"/>
            <a:ext cx="6347714" cy="1320800"/>
          </a:xfrm>
        </p:spPr>
        <p:txBody>
          <a:bodyPr/>
          <a:lstStyle/>
          <a:p>
            <a:r>
              <a:rPr lang="en-US" sz="3600" dirty="0"/>
              <a:t>Energy for Transport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14349" name="Picture 13"/>
          <p:cNvPicPr>
            <a:picLocks noGrp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33825"/>
            <a:ext cx="4319588" cy="2879725"/>
          </a:xfrm>
          <a:ln>
            <a:solidFill>
              <a:srgbClr val="000000"/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Grp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413" y="871538"/>
            <a:ext cx="4319587" cy="2879725"/>
          </a:xfrm>
          <a:ln>
            <a:solidFill>
              <a:srgbClr val="000000"/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Grp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85825"/>
            <a:ext cx="4319588" cy="2857500"/>
          </a:xfrm>
          <a:ln>
            <a:solidFill>
              <a:schemeClr val="tx1"/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Grp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4413" y="3933825"/>
            <a:ext cx="4319587" cy="2879725"/>
          </a:xfrm>
          <a:ln>
            <a:solidFill>
              <a:srgbClr val="000000"/>
            </a:solidFill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CC991-6A51-0A0C-39DF-D11CA901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13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225327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479A4-5F22-7F7F-FE7D-64A24277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0"/>
            <a:ext cx="6347714" cy="1320800"/>
          </a:xfrm>
        </p:spPr>
        <p:txBody>
          <a:bodyPr/>
          <a:lstStyle/>
          <a:p>
            <a:r>
              <a:rPr lang="en-US" sz="3600" dirty="0"/>
              <a:t>Energy for Industry</a:t>
            </a:r>
            <a:br>
              <a:rPr lang="en-US" sz="2400" dirty="0"/>
            </a:br>
            <a:endParaRPr lang="en-US" dirty="0"/>
          </a:p>
        </p:txBody>
      </p:sp>
      <p:pic>
        <p:nvPicPr>
          <p:cNvPr id="15367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94113"/>
            <a:ext cx="4343400" cy="30480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Grp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3325" y="584200"/>
            <a:ext cx="4130675" cy="2951163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69913"/>
            <a:ext cx="4343400" cy="2971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694113"/>
            <a:ext cx="4114800" cy="30448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B5C7C1-1835-FE47-3445-5B9C45E0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318169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52658"/>
            <a:ext cx="4184097" cy="31289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3497"/>
            <a:ext cx="4181145" cy="31289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459279"/>
            <a:ext cx="4184097" cy="31380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17418E-5B5E-5D00-1449-4F2F5F38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>
                <a:cs typeface="Times New Roman" panose="02020603050405020304" pitchFamily="18" charset="0"/>
              </a:rPr>
              <a:t>Energy for Food</a:t>
            </a:r>
            <a:br>
              <a:rPr lang="en-CA" sz="3600" dirty="0"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16990-E6EE-B9EE-201C-774D00A3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84713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96752"/>
            <a:ext cx="7380312" cy="55352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53B7E4-2BDF-324D-5B59-F0D12DD8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3" y="404664"/>
            <a:ext cx="6347714" cy="1320800"/>
          </a:xfrm>
        </p:spPr>
        <p:txBody>
          <a:bodyPr/>
          <a:lstStyle/>
          <a:p>
            <a:r>
              <a:rPr lang="en-CA" sz="3600" dirty="0"/>
              <a:t>Energy for illumination</a:t>
            </a:r>
            <a:br>
              <a:rPr lang="en-CA" sz="3600" dirty="0"/>
            </a:b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20A561-61A2-A7F5-AB33-9AD7557ED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79278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36274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"/>
            <a:ext cx="33147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213677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2" name="AutoShape 5"/>
          <p:cNvSpPr>
            <a:spLocks noChangeArrowheads="1"/>
          </p:cNvSpPr>
          <p:nvPr/>
        </p:nvSpPr>
        <p:spPr bwMode="auto">
          <a:xfrm flipH="1">
            <a:off x="3886200" y="228600"/>
            <a:ext cx="2895600" cy="1143000"/>
          </a:xfrm>
          <a:prstGeom prst="wedgeRoundRectCallout">
            <a:avLst>
              <a:gd name="adj1" fmla="val -46875"/>
              <a:gd name="adj2" fmla="val 60273"/>
              <a:gd name="adj3" fmla="val 16667"/>
            </a:avLst>
          </a:prstGeom>
          <a:solidFill>
            <a:srgbClr val="97FF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4082660" y="377017"/>
            <a:ext cx="25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latin typeface="Tahoma"/>
                <a:cs typeface="Tahoma"/>
              </a:rPr>
              <a:t>What is it, Charlie Brown?</a:t>
            </a:r>
            <a:endParaRPr lang="en-US" altLang="ja-JP" sz="2400" dirty="0">
              <a:latin typeface="Tahoma"/>
              <a:cs typeface="Tahoma"/>
            </a:endParaRPr>
          </a:p>
        </p:txBody>
      </p:sp>
      <p:sp>
        <p:nvSpPr>
          <p:cNvPr id="22534" name="AutoShape 7"/>
          <p:cNvSpPr>
            <a:spLocks noChangeArrowheads="1"/>
          </p:cNvSpPr>
          <p:nvPr/>
        </p:nvSpPr>
        <p:spPr bwMode="auto">
          <a:xfrm flipH="1">
            <a:off x="152400" y="990600"/>
            <a:ext cx="3276600" cy="990600"/>
          </a:xfrm>
          <a:prstGeom prst="wedgeRoundRectCallout">
            <a:avLst>
              <a:gd name="adj1" fmla="val -5528"/>
              <a:gd name="adj2" fmla="val 90861"/>
              <a:gd name="adj3" fmla="val 16667"/>
            </a:avLst>
          </a:prstGeom>
          <a:solidFill>
            <a:srgbClr val="97FFF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22535" name="Rectangle 8"/>
          <p:cNvSpPr>
            <a:spLocks noChangeArrowheads="1"/>
          </p:cNvSpPr>
          <p:nvPr/>
        </p:nvSpPr>
        <p:spPr bwMode="auto">
          <a:xfrm>
            <a:off x="228600" y="1066800"/>
            <a:ext cx="2850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ahoma"/>
                <a:cs typeface="Tahoma"/>
              </a:rPr>
              <a:t>I believe it is an old</a:t>
            </a:r>
          </a:p>
          <a:p>
            <a:r>
              <a:rPr lang="en-US" sz="2400" dirty="0">
                <a:latin typeface="Tahoma"/>
                <a:cs typeface="Tahoma"/>
              </a:rPr>
              <a:t>washing machine…</a:t>
            </a:r>
          </a:p>
        </p:txBody>
      </p:sp>
      <p:sp>
        <p:nvSpPr>
          <p:cNvPr id="22536" name="AutoShape 9"/>
          <p:cNvSpPr>
            <a:spLocks noChangeArrowheads="1"/>
          </p:cNvSpPr>
          <p:nvPr/>
        </p:nvSpPr>
        <p:spPr bwMode="auto">
          <a:xfrm flipH="1" flipV="1">
            <a:off x="5873518" y="4419600"/>
            <a:ext cx="3241464" cy="1143000"/>
          </a:xfrm>
          <a:prstGeom prst="wedgeRoundRectCallout">
            <a:avLst>
              <a:gd name="adj1" fmla="val -20639"/>
              <a:gd name="adj2" fmla="val 102500"/>
              <a:gd name="adj3" fmla="val 16667"/>
            </a:avLst>
          </a:prstGeom>
          <a:solidFill>
            <a:srgbClr val="97FFFC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it-IT"/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5943680" y="4567528"/>
            <a:ext cx="3168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ahoma"/>
                <a:cs typeface="Tahoma"/>
              </a:rPr>
              <a:t>Really!? </a:t>
            </a:r>
            <a:r>
              <a:rPr lang="en-US" sz="2400" b="1" dirty="0">
                <a:latin typeface="Tahoma"/>
                <a:cs typeface="Tahoma"/>
              </a:rPr>
              <a:t>And.. where </a:t>
            </a:r>
          </a:p>
          <a:p>
            <a:pPr algn="ctr"/>
            <a:r>
              <a:rPr lang="en-US" sz="2400" b="1" dirty="0">
                <a:latin typeface="Tahoma"/>
                <a:cs typeface="Tahoma"/>
              </a:rPr>
              <a:t>is the plug???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BE09D-D74F-F02F-ADBA-28D753A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763181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C852F-3EAA-B81E-6D77-186EABE3C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130753" cy="13208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cs typeface="Tahoma"/>
              </a:rPr>
              <a:t>Ascoli Piceno, Italy. Public laundry</a:t>
            </a:r>
            <a:br>
              <a:rPr lang="en-US" sz="3600" dirty="0">
                <a:cs typeface="Tahoma"/>
              </a:rPr>
            </a:b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628800"/>
            <a:ext cx="6908800" cy="4695825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435F2-45D6-F9F7-FEE6-29FAF816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18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58601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6403B-9801-8A24-A5F5-41803317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34" y="260648"/>
            <a:ext cx="4741590" cy="610540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chemeClr val="accent3"/>
                </a:solidFill>
                <a:cs typeface="Tahoma"/>
              </a:rPr>
              <a:t>Wood heater</a:t>
            </a:r>
            <a:br>
              <a:rPr lang="it-IT" sz="2800" dirty="0">
                <a:solidFill>
                  <a:schemeClr val="accent3"/>
                </a:solidFill>
                <a:cs typeface="Tahoma"/>
              </a:rPr>
            </a:br>
            <a:endParaRPr lang="en-US" sz="2800" dirty="0">
              <a:solidFill>
                <a:schemeClr val="accent3"/>
              </a:solidFill>
            </a:endParaRPr>
          </a:p>
        </p:txBody>
      </p:sp>
      <p:pic>
        <p:nvPicPr>
          <p:cNvPr id="3" name="Immagine 3" descr="111211_stufa_legna_1_07.jpg">
            <a:extLst>
              <a:ext uri="{FF2B5EF4-FFF2-40B4-BE49-F238E27FC236}">
                <a16:creationId xmlns:a16="http://schemas.microsoft.com/office/drawing/2014/main" id="{4FC147AE-C482-8E31-9386-4D6F8B92F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4" y="1268760"/>
            <a:ext cx="3795491" cy="2535931"/>
          </a:xfrm>
          <a:prstGeom prst="rect">
            <a:avLst/>
          </a:prstGeom>
        </p:spPr>
      </p:pic>
      <p:pic>
        <p:nvPicPr>
          <p:cNvPr id="4" name="Immagine 6" descr="48900511.jpg">
            <a:extLst>
              <a:ext uri="{FF2B5EF4-FFF2-40B4-BE49-F238E27FC236}">
                <a16:creationId xmlns:a16="http://schemas.microsoft.com/office/drawing/2014/main" id="{3A31CCA4-23F9-13B5-1D6A-91D971AF0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268760"/>
            <a:ext cx="3980844" cy="2535931"/>
          </a:xfrm>
          <a:prstGeom prst="rect">
            <a:avLst/>
          </a:prstGeom>
        </p:spPr>
      </p:pic>
      <p:sp>
        <p:nvSpPr>
          <p:cNvPr id="5" name="CasellaDiTesto 5">
            <a:extLst>
              <a:ext uri="{FF2B5EF4-FFF2-40B4-BE49-F238E27FC236}">
                <a16:creationId xmlns:a16="http://schemas.microsoft.com/office/drawing/2014/main" id="{3C4C3E27-931F-353D-81DC-91F8066DA0AE}"/>
              </a:ext>
            </a:extLst>
          </p:cNvPr>
          <p:cNvSpPr txBox="1"/>
          <p:nvPr/>
        </p:nvSpPr>
        <p:spPr>
          <a:xfrm>
            <a:off x="192734" y="3933056"/>
            <a:ext cx="3875210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accent1"/>
                </a:solidFill>
                <a:cs typeface="Tahoma"/>
              </a:rPr>
              <a:t>“Yesterday”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it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was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often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the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only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heating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element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in the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house</a:t>
            </a:r>
            <a:endParaRPr lang="it-IT" sz="2000" b="1" dirty="0">
              <a:solidFill>
                <a:schemeClr val="accent1"/>
              </a:solidFill>
              <a:cs typeface="Tahoma"/>
            </a:endParaRPr>
          </a:p>
          <a:p>
            <a:pPr algn="just"/>
            <a:endParaRPr lang="it-IT" sz="2000" b="1" dirty="0">
              <a:solidFill>
                <a:schemeClr val="accent1"/>
              </a:solidFill>
              <a:cs typeface="Tahoma"/>
            </a:endParaRPr>
          </a:p>
          <a:p>
            <a:pPr algn="just"/>
            <a:r>
              <a:rPr lang="it-IT" sz="2000" b="1" dirty="0">
                <a:solidFill>
                  <a:schemeClr val="accent1"/>
                </a:solidFill>
                <a:cs typeface="Tahoma"/>
              </a:rPr>
              <a:t>People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had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to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wake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up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early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to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fire</a:t>
            </a:r>
            <a:r>
              <a:rPr lang="it-IT" sz="20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000" b="1" dirty="0" err="1">
                <a:solidFill>
                  <a:schemeClr val="accent1"/>
                </a:solidFill>
                <a:cs typeface="Tahoma"/>
              </a:rPr>
              <a:t>it</a:t>
            </a:r>
            <a:endParaRPr lang="it-IT" sz="2000" b="1" dirty="0">
              <a:solidFill>
                <a:schemeClr val="accent1"/>
              </a:solidFill>
              <a:cs typeface="Tahoma"/>
            </a:endParaRPr>
          </a:p>
        </p:txBody>
      </p:sp>
      <p:sp>
        <p:nvSpPr>
          <p:cNvPr id="7" name="CasellaDiTesto 8">
            <a:extLst>
              <a:ext uri="{FF2B5EF4-FFF2-40B4-BE49-F238E27FC236}">
                <a16:creationId xmlns:a16="http://schemas.microsoft.com/office/drawing/2014/main" id="{55F9FA4A-3A05-E5BF-4703-7CA4A2FBDAC0}"/>
              </a:ext>
            </a:extLst>
          </p:cNvPr>
          <p:cNvSpPr txBox="1"/>
          <p:nvPr/>
        </p:nvSpPr>
        <p:spPr>
          <a:xfrm>
            <a:off x="4283968" y="4015177"/>
            <a:ext cx="3600400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accent1"/>
                </a:solidFill>
                <a:cs typeface="Tahoma"/>
              </a:rPr>
              <a:t>Place embers in hand-heater, then the entire contraption inside the bed half an hour before going to sleep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03FDB-3778-13D9-87E9-89814113F552}"/>
              </a:ext>
            </a:extLst>
          </p:cNvPr>
          <p:cNvSpPr txBox="1"/>
          <p:nvPr/>
        </p:nvSpPr>
        <p:spPr>
          <a:xfrm>
            <a:off x="4211961" y="304308"/>
            <a:ext cx="47415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accent3"/>
                </a:solidFill>
                <a:latin typeface="+mj-lt"/>
                <a:cs typeface="Tahoma"/>
              </a:rPr>
              <a:t>Embers bed preheater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181D5-37C6-24BB-6AC0-5B32AD70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19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0375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0C65B-E9C5-DE3C-3BFF-ED3BAE086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n.1:</a:t>
            </a:r>
            <a:br>
              <a:rPr lang="en-CA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839D2-D308-5314-2217-909B3E120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CA" dirty="0">
                <a:solidFill>
                  <a:schemeClr val="tx1"/>
                </a:solidFill>
              </a:rPr>
              <a:t>Sustainable development: UN definition</a:t>
            </a:r>
          </a:p>
          <a:p>
            <a:pPr algn="just"/>
            <a:r>
              <a:rPr lang="en-CA" dirty="0">
                <a:solidFill>
                  <a:schemeClr val="tx1"/>
                </a:solidFill>
              </a:rPr>
              <a:t>The 17 Sustainable Development Goals (SDGs): these include n.7 (affordable and clean energy) and n.13 (climate action).</a:t>
            </a:r>
          </a:p>
          <a:p>
            <a:pPr algn="just"/>
            <a:r>
              <a:rPr lang="en-CA" dirty="0">
                <a:solidFill>
                  <a:schemeClr val="tx1"/>
                </a:solidFill>
              </a:rPr>
              <a:t>Can we develop a model for sustainability?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40E6B2-0BF7-32B6-1B0D-9B035ADD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26905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162" y="2063319"/>
            <a:ext cx="4204076" cy="3076398"/>
          </a:xfrm>
          <a:prstGeom prst="rect">
            <a:avLst/>
          </a:prstGeo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36162" y="5160094"/>
            <a:ext cx="4161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chemeClr val="accent3"/>
                </a:solidFill>
                <a:cs typeface="Tahoma"/>
              </a:rPr>
              <a:t>One of my great grandfathers owned a carriage &amp; horse</a:t>
            </a:r>
          </a:p>
          <a:p>
            <a:pPr algn="just"/>
            <a:endParaRPr lang="it-IT" sz="1600" b="1" dirty="0">
              <a:solidFill>
                <a:schemeClr val="accent3"/>
              </a:solidFill>
              <a:cs typeface="Tahoma"/>
            </a:endParaRPr>
          </a:p>
          <a:p>
            <a:pPr algn="just"/>
            <a:r>
              <a:rPr lang="it-IT" sz="1600" b="1" dirty="0" err="1">
                <a:solidFill>
                  <a:schemeClr val="accent1"/>
                </a:solidFill>
                <a:cs typeface="Tahoma"/>
              </a:rPr>
              <a:t>Power</a:t>
            </a:r>
            <a:r>
              <a:rPr lang="it-IT" sz="1600" b="1" dirty="0">
                <a:solidFill>
                  <a:schemeClr val="accent1"/>
                </a:solidFill>
                <a:cs typeface="Tahoma"/>
              </a:rPr>
              <a:t> (</a:t>
            </a:r>
            <a:r>
              <a:rPr lang="it-IT" sz="1600" b="1" dirty="0" err="1">
                <a:solidFill>
                  <a:schemeClr val="accent1"/>
                </a:solidFill>
                <a:cs typeface="Tahoma"/>
              </a:rPr>
              <a:t>literally</a:t>
            </a:r>
            <a:r>
              <a:rPr lang="it-IT" sz="1600" b="1" dirty="0">
                <a:solidFill>
                  <a:schemeClr val="accent1"/>
                </a:solidFill>
                <a:cs typeface="Tahoma"/>
              </a:rPr>
              <a:t>) 1 HP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643868" y="5160094"/>
            <a:ext cx="4161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>
                <a:solidFill>
                  <a:schemeClr val="accent3"/>
                </a:solidFill>
                <a:cs typeface="Tahoma"/>
              </a:rPr>
              <a:t>I own a Toyota Yaris</a:t>
            </a:r>
          </a:p>
          <a:p>
            <a:pPr algn="just"/>
            <a:endParaRPr lang="it-IT" sz="1600" b="1" dirty="0">
              <a:solidFill>
                <a:schemeClr val="accent3"/>
              </a:solidFill>
              <a:cs typeface="Tahoma"/>
            </a:endParaRPr>
          </a:p>
          <a:p>
            <a:pPr algn="just"/>
            <a:endParaRPr lang="it-IT" sz="1600" b="1" dirty="0">
              <a:solidFill>
                <a:schemeClr val="accent3"/>
              </a:solidFill>
              <a:cs typeface="Tahoma"/>
            </a:endParaRPr>
          </a:p>
          <a:p>
            <a:pPr algn="just"/>
            <a:r>
              <a:rPr lang="it-IT" sz="1600" b="1" dirty="0">
                <a:solidFill>
                  <a:schemeClr val="accent1"/>
                </a:solidFill>
                <a:cs typeface="Tahoma"/>
              </a:rPr>
              <a:t>Power about 100 HP</a:t>
            </a:r>
          </a:p>
        </p:txBody>
      </p:sp>
      <p:pic>
        <p:nvPicPr>
          <p:cNvPr id="1026" name="Picture 2" descr="https://listings-prod.tcimg.net/listings/7748/34/68/3MYDLBYVXKY516834/57MB7MOMQO6VCAZZWXTAISNUTA-cr-5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68" y="2565408"/>
            <a:ext cx="4056924" cy="22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7DA89E-ECC7-46F4-5232-79BF7C8C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B7ECF-5B13-7D69-B8BB-771D2CA5C41C}"/>
              </a:ext>
            </a:extLst>
          </p:cNvPr>
          <p:cNvSpPr txBox="1"/>
          <p:nvPr/>
        </p:nvSpPr>
        <p:spPr>
          <a:xfrm>
            <a:off x="236162" y="1628800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yesterday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433846-1258-CC49-867C-713A17CF52A2}"/>
              </a:ext>
            </a:extLst>
          </p:cNvPr>
          <p:cNvSpPr txBox="1"/>
          <p:nvPr/>
        </p:nvSpPr>
        <p:spPr>
          <a:xfrm>
            <a:off x="4643868" y="164523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0311-F2D7-C1F5-A515-2F89E474D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20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956547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99686" y="299646"/>
            <a:ext cx="57227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  <a:cs typeface="Tahoma"/>
              </a:rPr>
              <a:t>New York City Blackout 2003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7728" y="5971128"/>
            <a:ext cx="825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  <a:cs typeface="Tahoma"/>
              </a:rPr>
              <a:t>Energy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is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like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health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…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We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sorely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miss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it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when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it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is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 </a:t>
            </a:r>
            <a:r>
              <a:rPr lang="it-IT" sz="2400" b="1" dirty="0" err="1">
                <a:solidFill>
                  <a:schemeClr val="accent1"/>
                </a:solidFill>
                <a:cs typeface="Tahoma"/>
              </a:rPr>
              <a:t>gone</a:t>
            </a:r>
            <a:r>
              <a:rPr lang="it-IT" sz="2400" b="1" dirty="0">
                <a:solidFill>
                  <a:schemeClr val="accent1"/>
                </a:solidFill>
                <a:cs typeface="Tahoma"/>
              </a:rPr>
              <a:t>!</a:t>
            </a:r>
            <a:endParaRPr lang="it-IT" b="1" dirty="0">
              <a:solidFill>
                <a:schemeClr val="accent1"/>
              </a:solidFill>
              <a:cs typeface="Tahom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F056D-A457-2876-44EA-2CD774844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7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072"/>
            <a:ext cx="4082822" cy="246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C9CA333-878D-93FB-5173-85287ABD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07729"/>
            <a:ext cx="6624736" cy="1034576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3200" dirty="0">
                <a:ea typeface="MS PGothic" panose="020B0600070205080204" pitchFamily="34" charset="-128"/>
                <a:cs typeface="Arial" panose="020B0604020202020204" pitchFamily="34" charset="0"/>
              </a:rPr>
              <a:t>World energy consumption increases continuously</a:t>
            </a:r>
            <a:endParaRPr lang="en-US" sz="3200" dirty="0"/>
          </a:p>
        </p:txBody>
      </p:sp>
      <p:pic>
        <p:nvPicPr>
          <p:cNvPr id="19460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34" y="3919582"/>
            <a:ext cx="4141861" cy="2738818"/>
          </a:xfrm>
          <a:noFill/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4778412"/>
            <a:ext cx="4859338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World population increases at a rate of ~200.000 inhabitants </a:t>
            </a:r>
            <a:r>
              <a:rPr lang="en-US" altLang="en-US" sz="2400" u="sng" dirty="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per day</a:t>
            </a:r>
            <a:endParaRPr lang="en-US" altLang="en-US" sz="2400" dirty="0">
              <a:solidFill>
                <a:schemeClr val="accent1"/>
              </a:solidFill>
              <a:latin typeface="+mn-lt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(70 million per year)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923928" y="2276254"/>
            <a:ext cx="42830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Oil (in general: *non-renewable* fossil fuels) is still the most widely used Fuel of modern society</a:t>
            </a:r>
            <a:endParaRPr lang="en-CA" altLang="en-US" sz="2400" dirty="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6532968"/>
            <a:ext cx="167507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sz="1200" i="1" dirty="0">
                <a:solidFill>
                  <a:schemeClr val="accent1"/>
                </a:solidFill>
              </a:rPr>
              <a:t>Source: Physics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D9B7B-D2E9-0E02-A327-72CFC0F2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520157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515C5-910A-914F-1B78-59A91796A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/>
              <a:t>Population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343EA-3EB3-4D44-7E05-01AD6FE9C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160591"/>
            <a:ext cx="7344816" cy="3212626"/>
          </a:xfrm>
        </p:spPr>
        <p:txBody>
          <a:bodyPr>
            <a:normAutofit/>
          </a:bodyPr>
          <a:lstStyle/>
          <a:p>
            <a:r>
              <a:rPr lang="en-CA" sz="2400" dirty="0"/>
              <a:t>Population is the key towards attaining sustainability,</a:t>
            </a:r>
          </a:p>
          <a:p>
            <a:pPr marL="0" indent="0">
              <a:buNone/>
            </a:pPr>
            <a:r>
              <a:rPr lang="en-CA" sz="2400" dirty="0"/>
              <a:t>	</a:t>
            </a:r>
            <a:r>
              <a:rPr lang="en-CA" sz="2400" i="1" dirty="0"/>
              <a:t>Or failing</a:t>
            </a:r>
          </a:p>
          <a:p>
            <a:r>
              <a:rPr lang="en-CA" sz="2400" dirty="0"/>
              <a:t>More people:</a:t>
            </a:r>
          </a:p>
          <a:p>
            <a:pPr marL="0" indent="0">
              <a:buNone/>
            </a:pPr>
            <a:r>
              <a:rPr lang="en-CA" sz="2400" i="1" dirty="0"/>
              <a:t>Need more energy, more food, more clean water, more 	jobs, will pollute more, increase carbon emissions, produce more waste…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BF2DA-49E9-F3A9-1038-BE41BCDE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23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96929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92C4-B08F-BCE3-CEC2-735E4F5E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/>
              <a:t>Can we develop a model for sustainability?</a:t>
            </a:r>
            <a:br>
              <a:rPr lang="en-CA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FB959-588A-007C-10CB-BA687CB79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519053"/>
            <a:ext cx="6842721" cy="2767011"/>
          </a:xfrm>
        </p:spPr>
        <p:txBody>
          <a:bodyPr>
            <a:normAutofit/>
          </a:bodyPr>
          <a:lstStyle/>
          <a:p>
            <a:r>
              <a:rPr lang="en-CA" sz="2400" dirty="0"/>
              <a:t>What would be the variables in the model?</a:t>
            </a:r>
          </a:p>
          <a:p>
            <a:r>
              <a:rPr lang="en-CA" sz="2400" dirty="0"/>
              <a:t>Population; Energy (renewable vs. non-renewable); Food; Land; CO</a:t>
            </a:r>
            <a:r>
              <a:rPr lang="en-CA" sz="2400" baseline="-25000" dirty="0"/>
              <a:t>2</a:t>
            </a:r>
            <a:r>
              <a:rPr lang="en-CA" sz="2400" dirty="0"/>
              <a:t> emissions; …</a:t>
            </a:r>
          </a:p>
          <a:p>
            <a:endParaRPr lang="en-CA" sz="2400" dirty="0"/>
          </a:p>
          <a:p>
            <a:r>
              <a:rPr lang="en-CA" sz="2400" b="1" dirty="0"/>
              <a:t>Predator/Pray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EB57A-44D7-B66E-94F2-A6AD5B7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51002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D612-CE0F-F4CD-C2C5-43E3F32A4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239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cs typeface="Arial" panose="020B0604020202020204" pitchFamily="34" charset="0"/>
              </a:rPr>
              <a:t>The </a:t>
            </a:r>
            <a:r>
              <a:rPr lang="en-CA" sz="4000" dirty="0" err="1">
                <a:cs typeface="Arial" panose="020B0604020202020204" pitchFamily="34" charset="0"/>
              </a:rPr>
              <a:t>Hadza</a:t>
            </a:r>
            <a:r>
              <a:rPr lang="en-CA" sz="4000" dirty="0">
                <a:cs typeface="Arial" panose="020B0604020202020204" pitchFamily="34" charset="0"/>
              </a:rPr>
              <a:t>:</a:t>
            </a:r>
            <a:br>
              <a:rPr lang="en-CA" sz="4000" dirty="0">
                <a:cs typeface="Arial" panose="020B0604020202020204" pitchFamily="34" charset="0"/>
              </a:rPr>
            </a:br>
            <a:r>
              <a:rPr lang="en-CA" sz="3100" dirty="0">
                <a:cs typeface="Arial" panose="020B0604020202020204" pitchFamily="34" charset="0"/>
              </a:rPr>
              <a:t>sustainable living</a:t>
            </a:r>
            <a:br>
              <a:rPr lang="en-CA" sz="3600" dirty="0"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FE937-9D79-FEA6-A8E8-E790E420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6" y="1700808"/>
            <a:ext cx="7668344" cy="3880773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About 1000 </a:t>
            </a:r>
            <a:r>
              <a:rPr lang="en-CA" sz="2400" dirty="0" err="1"/>
              <a:t>Hadza</a:t>
            </a:r>
            <a:r>
              <a:rPr lang="en-CA" sz="2400" dirty="0"/>
              <a:t> live in their traditional homeland, a broad plain encompassing shallow, salty Lake </a:t>
            </a:r>
            <a:r>
              <a:rPr lang="en-CA" sz="2400" dirty="0" err="1"/>
              <a:t>Eyasi</a:t>
            </a:r>
            <a:r>
              <a:rPr lang="en-CA" sz="2400" dirty="0"/>
              <a:t>, sheltered by the Great Rift Valley. </a:t>
            </a:r>
          </a:p>
          <a:p>
            <a:r>
              <a:rPr lang="en-CA" sz="2400" dirty="0"/>
              <a:t>About 25% </a:t>
            </a:r>
            <a:r>
              <a:rPr lang="en-CA" sz="2400" dirty="0" err="1"/>
              <a:t>Hadza</a:t>
            </a:r>
            <a:r>
              <a:rPr lang="en-CA" sz="2400" dirty="0"/>
              <a:t> are true hunter-gatherers. </a:t>
            </a:r>
          </a:p>
          <a:p>
            <a:r>
              <a:rPr lang="en-CA" sz="2400" dirty="0"/>
              <a:t>They maintained their lifestyle so long because their homeland has never been an inviting place. The soil is briny; fresh water is scarce; the bugs intolerable. </a:t>
            </a:r>
          </a:p>
          <a:p>
            <a:r>
              <a:rPr lang="en-CA" sz="2400" dirty="0"/>
              <a:t>For tens of thousands of years no one else wanted to live here, so they were left alone.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44479-E4CF-8BF3-967C-78ADE0A8B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25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412441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2956C-C2B7-2351-6C7C-833DDD2A8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8"/>
            <a:ext cx="7272808" cy="3880773"/>
          </a:xfrm>
        </p:spPr>
        <p:txBody>
          <a:bodyPr>
            <a:normAutofit/>
          </a:bodyPr>
          <a:lstStyle/>
          <a:p>
            <a:r>
              <a:rPr lang="en-CA" sz="2400" dirty="0"/>
              <a:t>Recent escalating population pressures brought a flood of people into </a:t>
            </a:r>
            <a:r>
              <a:rPr lang="en-CA" sz="2400" dirty="0" err="1"/>
              <a:t>Hadza</a:t>
            </a:r>
            <a:r>
              <a:rPr lang="en-CA" sz="2400" dirty="0"/>
              <a:t> lands. </a:t>
            </a:r>
          </a:p>
          <a:p>
            <a:r>
              <a:rPr lang="en-CA" sz="2400" dirty="0"/>
              <a:t>The fact that the </a:t>
            </a:r>
            <a:r>
              <a:rPr lang="en-CA" sz="2400" dirty="0" err="1"/>
              <a:t>Hadza</a:t>
            </a:r>
            <a:r>
              <a:rPr lang="en-CA" sz="2400" dirty="0"/>
              <a:t> are such gentle stewards of the land has hurt them—the region has generally been viewed by outsiders as empty and unused, in need of development. </a:t>
            </a:r>
          </a:p>
          <a:p>
            <a:r>
              <a:rPr lang="en-CA" sz="2400" dirty="0"/>
              <a:t>The </a:t>
            </a:r>
            <a:r>
              <a:rPr lang="en-CA" sz="2400" dirty="0" err="1"/>
              <a:t>Hadza</a:t>
            </a:r>
            <a:r>
              <a:rPr lang="en-CA" sz="2400" dirty="0"/>
              <a:t>, who by nature are not a combative people, almost always moved away rather than fight. Now there is nowhere to retreat.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0F3FB-0A5B-5801-FB3A-9CBA69FC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26</a:t>
            </a:fld>
            <a:endParaRPr lang="fr-CA" alt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8F96E5-A0BE-3685-649E-FA6525F4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239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cs typeface="Arial" panose="020B0604020202020204" pitchFamily="34" charset="0"/>
              </a:rPr>
              <a:t>The </a:t>
            </a:r>
            <a:r>
              <a:rPr lang="en-CA" sz="4000" dirty="0" err="1">
                <a:cs typeface="Arial" panose="020B0604020202020204" pitchFamily="34" charset="0"/>
              </a:rPr>
              <a:t>Hadza</a:t>
            </a:r>
            <a:r>
              <a:rPr lang="en-CA" sz="4000" dirty="0">
                <a:cs typeface="Arial" panose="020B0604020202020204" pitchFamily="34" charset="0"/>
              </a:rPr>
              <a:t>:</a:t>
            </a:r>
            <a:br>
              <a:rPr lang="en-CA" sz="4000" dirty="0">
                <a:cs typeface="Arial" panose="020B0604020202020204" pitchFamily="34" charset="0"/>
              </a:rPr>
            </a:br>
            <a:r>
              <a:rPr lang="en-CA" sz="3100" dirty="0">
                <a:cs typeface="Arial" panose="020B0604020202020204" pitchFamily="34" charset="0"/>
              </a:rPr>
              <a:t>sustainable living</a:t>
            </a:r>
            <a:br>
              <a:rPr lang="en-CA" sz="3600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200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35D7-3836-AC03-E918-135A3E376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2776"/>
            <a:ext cx="8892480" cy="4321870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They have no crops, no livestock, no permanent shelters. They live just south of the valley in which the oldest fossils of early humans were found. </a:t>
            </a:r>
          </a:p>
          <a:p>
            <a:r>
              <a:rPr lang="en-CA" sz="2400" dirty="0"/>
              <a:t>Gene­tic testing indicates they represent one of the primary roots of the human family tree—more than 100,000 years old.</a:t>
            </a:r>
          </a:p>
          <a:p>
            <a:r>
              <a:rPr lang="en-CA" sz="2400" dirty="0"/>
              <a:t>They offer a glimpse of what life was like before the birth of agriculture 10,000 years ago. </a:t>
            </a:r>
          </a:p>
          <a:p>
            <a:r>
              <a:rPr lang="en-CA" sz="2400" dirty="0"/>
              <a:t>They maintained their foraging lifestyle despite long exposure to surrounding agriculturalist groups. </a:t>
            </a:r>
          </a:p>
          <a:p>
            <a:r>
              <a:rPr lang="en-CA" sz="2400" dirty="0"/>
              <a:t>Their lives changed very little over the ages.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FB23C-07F9-54ED-988C-38343F19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27</a:t>
            </a:fld>
            <a:endParaRPr lang="fr-CA" alt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03A4C61-4234-A5A4-8B0F-ACD2AC56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3" y="91976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cs typeface="Arial" panose="020B0604020202020204" pitchFamily="34" charset="0"/>
              </a:rPr>
              <a:t>The </a:t>
            </a:r>
            <a:r>
              <a:rPr lang="en-CA" sz="4000" dirty="0" err="1">
                <a:cs typeface="Arial" panose="020B0604020202020204" pitchFamily="34" charset="0"/>
              </a:rPr>
              <a:t>Hadza</a:t>
            </a:r>
            <a:r>
              <a:rPr lang="en-CA" sz="4000" dirty="0">
                <a:cs typeface="Arial" panose="020B0604020202020204" pitchFamily="34" charset="0"/>
              </a:rPr>
              <a:t>:</a:t>
            </a:r>
            <a:br>
              <a:rPr lang="en-CA" sz="4000" dirty="0">
                <a:cs typeface="Arial" panose="020B0604020202020204" pitchFamily="34" charset="0"/>
              </a:rPr>
            </a:br>
            <a:r>
              <a:rPr lang="en-CA" sz="3100" dirty="0">
                <a:cs typeface="Arial" panose="020B0604020202020204" pitchFamily="34" charset="0"/>
              </a:rPr>
              <a:t>sustainable living</a:t>
            </a:r>
            <a:br>
              <a:rPr lang="en-CA" sz="3600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36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6254-AED1-C40C-2A59-2271B1C13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7" y="1700808"/>
            <a:ext cx="7942569" cy="3880773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For &gt;99% of the time since the genus </a:t>
            </a:r>
            <a:r>
              <a:rPr lang="en-CA" sz="2400" i="1" dirty="0"/>
              <a:t>Homo</a:t>
            </a:r>
            <a:r>
              <a:rPr lang="en-CA" sz="2400" dirty="0"/>
              <a:t> arose two million years ago, humans lived as hunter-gatherers. </a:t>
            </a:r>
          </a:p>
          <a:p>
            <a:r>
              <a:rPr lang="en-CA" sz="2400" dirty="0"/>
              <a:t>Domestication of plants and animals =&gt; complete reorganization of the globe. </a:t>
            </a:r>
          </a:p>
          <a:p>
            <a:r>
              <a:rPr lang="en-CA" sz="2400" dirty="0"/>
              <a:t>Food production =&gt; greater population densities =&gt; farm-based societies displaced or destroyed hunter-gatherer groups. </a:t>
            </a:r>
          </a:p>
          <a:p>
            <a:r>
              <a:rPr lang="en-CA" sz="2400" dirty="0"/>
              <a:t>Villages were formed, then cities, then nations. In a brief period, the hunter-gatherer lifestyle was almost extinguished.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4EA19-D012-1997-CD16-8F52AE86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28</a:t>
            </a:fld>
            <a:endParaRPr lang="fr-CA" alt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A11DF3-50C5-AEC1-E07A-7871C777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239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cs typeface="Arial" panose="020B0604020202020204" pitchFamily="34" charset="0"/>
              </a:rPr>
              <a:t>The </a:t>
            </a:r>
            <a:r>
              <a:rPr lang="en-CA" sz="4000" dirty="0" err="1">
                <a:cs typeface="Arial" panose="020B0604020202020204" pitchFamily="34" charset="0"/>
              </a:rPr>
              <a:t>Hadza</a:t>
            </a:r>
            <a:r>
              <a:rPr lang="en-CA" sz="4000" dirty="0">
                <a:cs typeface="Arial" panose="020B0604020202020204" pitchFamily="34" charset="0"/>
              </a:rPr>
              <a:t>:</a:t>
            </a:r>
            <a:br>
              <a:rPr lang="en-CA" sz="4000" dirty="0">
                <a:cs typeface="Arial" panose="020B0604020202020204" pitchFamily="34" charset="0"/>
              </a:rPr>
            </a:br>
            <a:r>
              <a:rPr lang="en-CA" sz="3100" dirty="0">
                <a:cs typeface="Arial" panose="020B0604020202020204" pitchFamily="34" charset="0"/>
              </a:rPr>
              <a:t>sustainable living</a:t>
            </a:r>
            <a:br>
              <a:rPr lang="en-CA" sz="3600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91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E1AAC-212F-8BDE-B351-423CF6E2F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0808"/>
            <a:ext cx="8532440" cy="3880773"/>
          </a:xfrm>
        </p:spPr>
        <p:txBody>
          <a:bodyPr>
            <a:normAutofit/>
          </a:bodyPr>
          <a:lstStyle/>
          <a:p>
            <a:r>
              <a:rPr lang="en-CA" sz="2400" dirty="0"/>
              <a:t>Today only a handful of scattered peoples—in the Amazon, the Arctic, Papua New Guinea, and a few African groups—maintain a primarily hunter-gatherer existence.</a:t>
            </a:r>
          </a:p>
          <a:p>
            <a:r>
              <a:rPr lang="en-CA" sz="2400" dirty="0"/>
              <a:t>Agriculture’s sudden rise came with a price:</a:t>
            </a:r>
          </a:p>
          <a:p>
            <a:r>
              <a:rPr lang="en-CA" sz="2400" dirty="0"/>
              <a:t>Introduced infectious-disease epidemics, social stratification, intermittent famines, and large-scale war. </a:t>
            </a:r>
          </a:p>
          <a:p>
            <a:r>
              <a:rPr lang="en-CA" sz="2400" dirty="0"/>
              <a:t>UCLA professor J. Diamond called the adoption of agriculture "the worst mistake in human history“, from which we never recovered.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4A07A1-4A10-92C0-4C30-96DD3774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29</a:t>
            </a:fld>
            <a:endParaRPr lang="fr-CA" alt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A459AFB-E94E-8BF6-189F-83B41196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239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cs typeface="Arial" panose="020B0604020202020204" pitchFamily="34" charset="0"/>
              </a:rPr>
              <a:t>The </a:t>
            </a:r>
            <a:r>
              <a:rPr lang="en-CA" sz="4000" dirty="0" err="1">
                <a:cs typeface="Arial" panose="020B0604020202020204" pitchFamily="34" charset="0"/>
              </a:rPr>
              <a:t>Hadza</a:t>
            </a:r>
            <a:r>
              <a:rPr lang="en-CA" sz="4000" dirty="0">
                <a:cs typeface="Arial" panose="020B0604020202020204" pitchFamily="34" charset="0"/>
              </a:rPr>
              <a:t>:</a:t>
            </a:r>
            <a:br>
              <a:rPr lang="en-CA" sz="4000" dirty="0">
                <a:cs typeface="Arial" panose="020B0604020202020204" pitchFamily="34" charset="0"/>
              </a:rPr>
            </a:br>
            <a:r>
              <a:rPr lang="en-CA" sz="3100" dirty="0">
                <a:cs typeface="Arial" panose="020B0604020202020204" pitchFamily="34" charset="0"/>
              </a:rPr>
              <a:t>sustainable living</a:t>
            </a:r>
            <a:br>
              <a:rPr lang="en-CA" sz="3600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324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DE1E-DD0F-E976-F5BD-89A96D872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3600" dirty="0"/>
              <a:t>United Nations Definition of Sustainable Development</a:t>
            </a:r>
            <a:br>
              <a:rPr lang="en-CA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7128792" cy="3880773"/>
          </a:xfrm>
        </p:spPr>
        <p:txBody>
          <a:bodyPr>
            <a:normAutofit/>
          </a:bodyPr>
          <a:lstStyle/>
          <a:p>
            <a:pPr marL="142240" indent="0">
              <a:buNone/>
            </a:pPr>
            <a:r>
              <a:rPr lang="en-US" sz="2000" b="1" dirty="0"/>
              <a:t>“</a:t>
            </a:r>
            <a:r>
              <a:rPr lang="en-US" sz="2000" b="1" u="sng" dirty="0"/>
              <a:t>Meeting the needs of the present without compromising the ability of future generations to meet their own needs.</a:t>
            </a:r>
            <a:r>
              <a:rPr lang="en-US" sz="2000" b="1" dirty="0"/>
              <a:t>”</a:t>
            </a:r>
            <a:endParaRPr lang="en-CA" sz="2000" b="1" dirty="0"/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2000" b="1" dirty="0" err="1"/>
              <a:t>Soddisfare</a:t>
            </a:r>
            <a:r>
              <a:rPr lang="en-CA" sz="2000" b="1" dirty="0"/>
              <a:t> </a:t>
            </a:r>
            <a:r>
              <a:rPr lang="en-CA" sz="2000" b="1" dirty="0" err="1"/>
              <a:t>i</a:t>
            </a:r>
            <a:r>
              <a:rPr lang="en-CA" sz="2000" b="1" dirty="0"/>
              <a:t> </a:t>
            </a:r>
            <a:r>
              <a:rPr lang="en-CA" sz="2000" b="1" dirty="0" err="1"/>
              <a:t>bisogni</a:t>
            </a:r>
            <a:r>
              <a:rPr lang="en-CA" sz="2000" b="1" dirty="0"/>
              <a:t> </a:t>
            </a:r>
            <a:r>
              <a:rPr lang="en-CA" sz="2000" b="1" dirty="0" err="1"/>
              <a:t>della</a:t>
            </a:r>
            <a:r>
              <a:rPr lang="en-CA" sz="2000" b="1" dirty="0"/>
              <a:t> </a:t>
            </a:r>
            <a:r>
              <a:rPr lang="en-CA" sz="2000" b="1" dirty="0" err="1"/>
              <a:t>presente</a:t>
            </a:r>
            <a:r>
              <a:rPr lang="en-CA" sz="2000" b="1" dirty="0"/>
              <a:t> </a:t>
            </a:r>
            <a:r>
              <a:rPr lang="en-CA" sz="2000" b="1" dirty="0" err="1"/>
              <a:t>generazione</a:t>
            </a:r>
            <a:r>
              <a:rPr lang="en-CA" sz="2000" b="1" dirty="0"/>
              <a:t> senza </a:t>
            </a:r>
            <a:r>
              <a:rPr lang="en-CA" sz="2000" b="1" dirty="0" err="1"/>
              <a:t>compromettere</a:t>
            </a:r>
            <a:r>
              <a:rPr lang="en-CA" sz="2000" b="1" dirty="0"/>
              <a:t> le </a:t>
            </a:r>
            <a:r>
              <a:rPr lang="en-CA" sz="2000" b="1" dirty="0" err="1"/>
              <a:t>possibilità</a:t>
            </a:r>
            <a:r>
              <a:rPr lang="en-CA" sz="2000" b="1" dirty="0"/>
              <a:t> </a:t>
            </a:r>
            <a:r>
              <a:rPr lang="en-CA" sz="2000" b="1" dirty="0" err="1"/>
              <a:t>delle</a:t>
            </a:r>
            <a:r>
              <a:rPr lang="en-CA" sz="2000" b="1" dirty="0"/>
              <a:t> future </a:t>
            </a:r>
            <a:r>
              <a:rPr lang="en-CA" sz="2000" b="1" dirty="0" err="1"/>
              <a:t>generazioni</a:t>
            </a:r>
            <a:r>
              <a:rPr lang="en-CA" sz="2000" b="1" dirty="0"/>
              <a:t> di </a:t>
            </a:r>
            <a:r>
              <a:rPr lang="en-CA" sz="2000" b="1" dirty="0" err="1"/>
              <a:t>soddisfare</a:t>
            </a:r>
            <a:r>
              <a:rPr lang="en-CA" sz="2000" b="1" dirty="0"/>
              <a:t> </a:t>
            </a:r>
            <a:r>
              <a:rPr lang="en-CA" sz="2000" b="1" dirty="0" err="1"/>
              <a:t>i</a:t>
            </a:r>
            <a:r>
              <a:rPr lang="en-CA" sz="2000" b="1" dirty="0"/>
              <a:t> loro</a:t>
            </a:r>
          </a:p>
          <a:p>
            <a:pPr marL="0" indent="0">
              <a:buNone/>
            </a:pPr>
            <a:endParaRPr lang="en-CA" sz="1800" dirty="0"/>
          </a:p>
          <a:p>
            <a:r>
              <a:rPr lang="en-CA" sz="2000" dirty="0"/>
              <a:t>An Oxymoron?</a:t>
            </a:r>
          </a:p>
          <a:p>
            <a:pPr marL="142240" indent="0">
              <a:buNone/>
            </a:pPr>
            <a:endParaRPr lang="en-CA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64175-9C52-4950-A5FE-52969E13DB7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78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B7B3-605F-23FD-889F-9530AFF4B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1010"/>
            <a:ext cx="8532440" cy="3880773"/>
          </a:xfrm>
        </p:spPr>
        <p:txBody>
          <a:bodyPr>
            <a:normAutofit lnSpcReduction="10000"/>
          </a:bodyPr>
          <a:lstStyle/>
          <a:p>
            <a:r>
              <a:rPr lang="en-CA" sz="2400" dirty="0"/>
              <a:t>The </a:t>
            </a:r>
            <a:r>
              <a:rPr lang="en-CA" sz="2400" dirty="0" err="1"/>
              <a:t>Hadza</a:t>
            </a:r>
            <a:r>
              <a:rPr lang="en-CA" sz="2400" dirty="0"/>
              <a:t> do not engage in warfare. They never lived densely enough to be seriously threatened by an infectious outbreak. </a:t>
            </a:r>
          </a:p>
          <a:p>
            <a:r>
              <a:rPr lang="en-CA" sz="2400" dirty="0"/>
              <a:t>They have no known history of famine. Their diet remains even today more stable and varied than that of most of the world’s citizens. </a:t>
            </a:r>
          </a:p>
          <a:p>
            <a:r>
              <a:rPr lang="en-CA" sz="2400" dirty="0"/>
              <a:t>They enjoy an extraordinary amount of leisure time: they “work”—actively pursue food—four to six hours a day. </a:t>
            </a:r>
          </a:p>
          <a:p>
            <a:r>
              <a:rPr lang="en-CA" sz="2400" dirty="0"/>
              <a:t>And over all these thousands of years, they left hardly more than a footprint on the land.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01315-BAE3-0EB0-660F-3AFA3F5B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30</a:t>
            </a:fld>
            <a:endParaRPr lang="fr-CA" altLang="fr-FR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8632C5-FA31-7B91-0C81-52B07C08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239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CA" sz="4000" dirty="0">
                <a:cs typeface="Arial" panose="020B0604020202020204" pitchFamily="34" charset="0"/>
              </a:rPr>
              <a:t>The </a:t>
            </a:r>
            <a:r>
              <a:rPr lang="en-CA" sz="4000" dirty="0" err="1">
                <a:cs typeface="Arial" panose="020B0604020202020204" pitchFamily="34" charset="0"/>
              </a:rPr>
              <a:t>Hadza</a:t>
            </a:r>
            <a:r>
              <a:rPr lang="en-CA" sz="4000" dirty="0">
                <a:cs typeface="Arial" panose="020B0604020202020204" pitchFamily="34" charset="0"/>
              </a:rPr>
              <a:t>:</a:t>
            </a:r>
            <a:br>
              <a:rPr lang="en-CA" sz="4000" dirty="0">
                <a:cs typeface="Arial" panose="020B0604020202020204" pitchFamily="34" charset="0"/>
              </a:rPr>
            </a:br>
            <a:r>
              <a:rPr lang="en-CA" sz="3100" dirty="0">
                <a:cs typeface="Arial" panose="020B0604020202020204" pitchFamily="34" charset="0"/>
              </a:rPr>
              <a:t>sustainable living</a:t>
            </a:r>
            <a:br>
              <a:rPr lang="en-CA" sz="3600" dirty="0"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1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4E10-CCBF-FDE1-A95E-BC2A84A66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4000" dirty="0"/>
              <a:t>Sustainable / Development</a:t>
            </a:r>
            <a:br>
              <a:rPr lang="en-CA" sz="40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FBD90-7B72-2B48-7FA5-051FAE505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2800" b="1" dirty="0"/>
              <a:t>A contradiction in terms?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5DFAE-C6BA-4CA9-7B4B-84C7819D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31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20143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EF88E-7F8E-E916-32BB-946C08E0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Sustainable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60590"/>
            <a:ext cx="7488832" cy="3880773"/>
          </a:xfrm>
        </p:spPr>
        <p:txBody>
          <a:bodyPr/>
          <a:lstStyle/>
          <a:p>
            <a:endParaRPr lang="en-CA" dirty="0"/>
          </a:p>
          <a:p>
            <a:pPr marL="0" indent="0">
              <a:buNone/>
            </a:pPr>
            <a:r>
              <a:rPr lang="en-CA" sz="2400" dirty="0"/>
              <a:t>Requires the integration of environmental, economic &amp; social priorities into policies &amp; programs</a:t>
            </a: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9B7A8-E41D-E8F0-5ACF-FEEF0F16C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4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5668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364175-9C52-4950-A5FE-52969E13DB7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AD9F92-13DE-D6BB-5655-EFFABC7223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95536" y="908720"/>
            <a:ext cx="6768752" cy="465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09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3C07FCD-DA61-8DD2-291D-027088B04189}"/>
              </a:ext>
            </a:extLst>
          </p:cNvPr>
          <p:cNvGrpSpPr/>
          <p:nvPr/>
        </p:nvGrpSpPr>
        <p:grpSpPr>
          <a:xfrm>
            <a:off x="107504" y="476672"/>
            <a:ext cx="7528197" cy="5034433"/>
            <a:chOff x="284163" y="1058863"/>
            <a:chExt cx="8518525" cy="5429250"/>
          </a:xfrm>
        </p:grpSpPr>
        <p:pic>
          <p:nvPicPr>
            <p:cNvPr id="7170" name="Picture 2" descr="File:Sustainable Development Goals.png - Wikipedia">
              <a:extLst>
                <a:ext uri="{FF2B5EF4-FFF2-40B4-BE49-F238E27FC236}">
                  <a16:creationId xmlns:a16="http://schemas.microsoft.com/office/drawing/2014/main" id="{C1D1D9D3-0A8A-4C32-A1AF-EB346E656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63" y="1058863"/>
              <a:ext cx="8518525" cy="542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7CF32D8-9227-4903-A4AB-56B49BB539D1}"/>
                </a:ext>
              </a:extLst>
            </p:cNvPr>
            <p:cNvSpPr/>
            <p:nvPr/>
          </p:nvSpPr>
          <p:spPr>
            <a:xfrm>
              <a:off x="3121025" y="2301875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D7A3D7-5BAC-43F5-9BCD-6ECCD4C25857}"/>
                </a:ext>
              </a:extLst>
            </p:cNvPr>
            <p:cNvSpPr/>
            <p:nvPr/>
          </p:nvSpPr>
          <p:spPr>
            <a:xfrm>
              <a:off x="4519613" y="2297113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CFDF5A-2466-42AD-911B-F84DA5253A6A}"/>
                </a:ext>
              </a:extLst>
            </p:cNvPr>
            <p:cNvSpPr/>
            <p:nvPr/>
          </p:nvSpPr>
          <p:spPr>
            <a:xfrm>
              <a:off x="7326313" y="2312988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60894-3508-4A0F-9C6B-7C8F4277ACBE}"/>
                </a:ext>
              </a:extLst>
            </p:cNvPr>
            <p:cNvSpPr/>
            <p:nvPr/>
          </p:nvSpPr>
          <p:spPr>
            <a:xfrm>
              <a:off x="357188" y="3652838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2433D5D-7061-4ADE-B060-16E9BADC4C4A}"/>
                </a:ext>
              </a:extLst>
            </p:cNvPr>
            <p:cNvSpPr/>
            <p:nvPr/>
          </p:nvSpPr>
          <p:spPr>
            <a:xfrm>
              <a:off x="357188" y="5024438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017BE90-7A8F-4CC6-93EE-61EF9394582B}"/>
                </a:ext>
              </a:extLst>
            </p:cNvPr>
            <p:cNvSpPr/>
            <p:nvPr/>
          </p:nvSpPr>
          <p:spPr>
            <a:xfrm>
              <a:off x="3132138" y="3652838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5BF929-8724-4EB4-AE3E-1B4710769EAF}"/>
                </a:ext>
              </a:extLst>
            </p:cNvPr>
            <p:cNvSpPr/>
            <p:nvPr/>
          </p:nvSpPr>
          <p:spPr>
            <a:xfrm>
              <a:off x="5922963" y="3668713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48B46D-3010-4EB2-9020-F4E2BD899F00}"/>
                </a:ext>
              </a:extLst>
            </p:cNvPr>
            <p:cNvSpPr/>
            <p:nvPr/>
          </p:nvSpPr>
          <p:spPr>
            <a:xfrm>
              <a:off x="7310438" y="3684588"/>
              <a:ext cx="1371600" cy="1292225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CA"/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7A0968-A876-B870-2DEF-5E77FD1B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851815" y="1556792"/>
            <a:ext cx="3466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Energy (Renewable)</a:t>
            </a: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7534275" y="3217863"/>
            <a:ext cx="12490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882322" y="4941889"/>
            <a:ext cx="2204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Environment</a:t>
            </a:r>
          </a:p>
          <a:p>
            <a:r>
              <a:rPr lang="en-CA" alt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(Water)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490518" y="3186803"/>
            <a:ext cx="9589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Food</a:t>
            </a:r>
            <a:endParaRPr lang="en-CA" altLang="en-US" dirty="0">
              <a:solidFill>
                <a:schemeClr val="accent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5601966" y="1443822"/>
            <a:ext cx="1784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en-US" sz="2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1625" y="4916159"/>
            <a:ext cx="42851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chemeClr val="accent3"/>
                </a:solidFill>
              </a:rPr>
              <a:t>Sustainable Consumption</a:t>
            </a:r>
          </a:p>
          <a:p>
            <a:r>
              <a:rPr lang="en-CA" sz="2800" dirty="0">
                <a:solidFill>
                  <a:schemeClr val="accent3"/>
                </a:solidFill>
              </a:rPr>
              <a:t>and 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1882" y="2012485"/>
            <a:ext cx="3667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>
                <a:solidFill>
                  <a:schemeClr val="accent3"/>
                </a:solidFill>
              </a:rPr>
              <a:t>(Training, knowledge transfer)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DA5395C-41BD-5EC3-A489-4BB9C070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821" y="3080683"/>
            <a:ext cx="6347713" cy="1320800"/>
          </a:xfrm>
        </p:spPr>
        <p:txBody>
          <a:bodyPr/>
          <a:lstStyle/>
          <a:p>
            <a:r>
              <a:rPr lang="en-CA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‘Simplified SDGs’</a:t>
            </a:r>
            <a:br>
              <a:rPr lang="en-CA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25D1E-0C7F-E271-07D0-9CBF5CC2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7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291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7"/>
            <a:ext cx="6696744" cy="57522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E6C29B-DC2C-34F5-A12E-F7CE76E0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2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5130879" cy="477498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2470B7B-C598-73AC-FA27-058F7F0EC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>
                <a:cs typeface="Tahoma"/>
              </a:rPr>
              <a:t>The Energy Trilemma</a:t>
            </a:r>
            <a:br>
              <a:rPr lang="it-IT" sz="3600" dirty="0">
                <a:cs typeface="Tahoma"/>
              </a:rPr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83F023-DF86-BD93-3D97-6C2503FEF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3D629-996C-479C-ABB6-6799B6219525}" type="slidenum">
              <a:rPr lang="fr-CA" altLang="fr-FR" smtClean="0"/>
              <a:pPr/>
              <a:t>9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23562757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31852</TotalTime>
  <Words>1145</Words>
  <Application>Microsoft Office PowerPoint</Application>
  <PresentationFormat>On-screen Show (4:3)</PresentationFormat>
  <Paragraphs>154</Paragraphs>
  <Slides>31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Rounded MT Bold</vt:lpstr>
      <vt:lpstr>Calibri</vt:lpstr>
      <vt:lpstr>Tahoma</vt:lpstr>
      <vt:lpstr>Trebuchet MS</vt:lpstr>
      <vt:lpstr>Wingdings 3</vt:lpstr>
      <vt:lpstr>Facet</vt:lpstr>
      <vt:lpstr>Energie Rinnovabili Laurea Magistrale in Chimica </vt:lpstr>
      <vt:lpstr>n.1: </vt:lpstr>
      <vt:lpstr>United Nations Definition of Sustainable Development </vt:lpstr>
      <vt:lpstr>Sustainable Development</vt:lpstr>
      <vt:lpstr>PowerPoint Presentation</vt:lpstr>
      <vt:lpstr>PowerPoint Presentation</vt:lpstr>
      <vt:lpstr>‘Simplified SDGs’ </vt:lpstr>
      <vt:lpstr>PowerPoint Presentation</vt:lpstr>
      <vt:lpstr>The Energy Trilemma </vt:lpstr>
      <vt:lpstr>PowerPoint Presentation</vt:lpstr>
      <vt:lpstr>Worldwide Societal Challenges (Broad, General =&gt; affect everybody)</vt:lpstr>
      <vt:lpstr>Energy: an essential need </vt:lpstr>
      <vt:lpstr>Energy for Transport </vt:lpstr>
      <vt:lpstr>Energy for Industry </vt:lpstr>
      <vt:lpstr>Energy for Food </vt:lpstr>
      <vt:lpstr>Energy for illumination </vt:lpstr>
      <vt:lpstr>PowerPoint Presentation</vt:lpstr>
      <vt:lpstr>Ascoli Piceno, Italy. Public laundry </vt:lpstr>
      <vt:lpstr>Wood heater </vt:lpstr>
      <vt:lpstr>Transportation</vt:lpstr>
      <vt:lpstr>PowerPoint Presentation</vt:lpstr>
      <vt:lpstr>World energy consumption increases continuously</vt:lpstr>
      <vt:lpstr>Population</vt:lpstr>
      <vt:lpstr>Can we develop a model for sustainability? </vt:lpstr>
      <vt:lpstr>The Hadza: sustainable living </vt:lpstr>
      <vt:lpstr>The Hadza: sustainable living </vt:lpstr>
      <vt:lpstr>The Hadza: sustainable living </vt:lpstr>
      <vt:lpstr>The Hadza: sustainable living </vt:lpstr>
      <vt:lpstr>The Hadza: sustainable living </vt:lpstr>
      <vt:lpstr>The Hadza: sustainable living </vt:lpstr>
      <vt:lpstr>Sustainable / Development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Desbiens Simon</dc:creator>
  <cp:lastModifiedBy>Rosei, Federico</cp:lastModifiedBy>
  <cp:revision>265</cp:revision>
  <cp:lastPrinted>2014-04-07T04:26:14Z</cp:lastPrinted>
  <dcterms:created xsi:type="dcterms:W3CDTF">2014-03-26T13:54:38Z</dcterms:created>
  <dcterms:modified xsi:type="dcterms:W3CDTF">2023-03-06T22:20:30Z</dcterms:modified>
</cp:coreProperties>
</file>