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6" r:id="rId6"/>
    <p:sldId id="257" r:id="rId7"/>
    <p:sldId id="258" r:id="rId8"/>
    <p:sldId id="263" r:id="rId9"/>
    <p:sldId id="264" r:id="rId10"/>
    <p:sldId id="259" r:id="rId11"/>
    <p:sldId id="260" r:id="rId12"/>
    <p:sldId id="262" r:id="rId13"/>
    <p:sldId id="265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751AC5-E611-4F11-A347-0FDE8C3CB12C}" v="60" dt="2023-03-08T18:08:48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ELLI MARCO" userId="S::8036@ds.units.it::a6151164-0b2c-4e6b-b73d-5c6967b9ac01" providerId="AD" clId="Web-{BC751AC5-E611-4F11-A347-0FDE8C3CB12C}"/>
    <pc:docChg chg="modSld">
      <pc:chgData name="FERNANDELLI MARCO" userId="S::8036@ds.units.it::a6151164-0b2c-4e6b-b73d-5c6967b9ac01" providerId="AD" clId="Web-{BC751AC5-E611-4F11-A347-0FDE8C3CB12C}" dt="2023-03-08T18:08:48.547" v="30" actId="20577"/>
      <pc:docMkLst>
        <pc:docMk/>
      </pc:docMkLst>
      <pc:sldChg chg="modSp">
        <pc:chgData name="FERNANDELLI MARCO" userId="S::8036@ds.units.it::a6151164-0b2c-4e6b-b73d-5c6967b9ac01" providerId="AD" clId="Web-{BC751AC5-E611-4F11-A347-0FDE8C3CB12C}" dt="2023-03-08T18:02:54.752" v="5" actId="20577"/>
        <pc:sldMkLst>
          <pc:docMk/>
          <pc:sldMk cId="307189358" sldId="258"/>
        </pc:sldMkLst>
        <pc:spChg chg="mod">
          <ac:chgData name="FERNANDELLI MARCO" userId="S::8036@ds.units.it::a6151164-0b2c-4e6b-b73d-5c6967b9ac01" providerId="AD" clId="Web-{BC751AC5-E611-4F11-A347-0FDE8C3CB12C}" dt="2023-03-08T18:02:54.752" v="5" actId="20577"/>
          <ac:spMkLst>
            <pc:docMk/>
            <pc:sldMk cId="307189358" sldId="258"/>
            <ac:spMk id="2" creationId="{00000000-0000-0000-0000-000000000000}"/>
          </ac:spMkLst>
        </pc:spChg>
      </pc:sldChg>
      <pc:sldChg chg="modSp">
        <pc:chgData name="FERNANDELLI MARCO" userId="S::8036@ds.units.it::a6151164-0b2c-4e6b-b73d-5c6967b9ac01" providerId="AD" clId="Web-{BC751AC5-E611-4F11-A347-0FDE8C3CB12C}" dt="2023-03-08T18:07:11.981" v="20" actId="20577"/>
        <pc:sldMkLst>
          <pc:docMk/>
          <pc:sldMk cId="3259594484" sldId="259"/>
        </pc:sldMkLst>
        <pc:spChg chg="mod">
          <ac:chgData name="FERNANDELLI MARCO" userId="S::8036@ds.units.it::a6151164-0b2c-4e6b-b73d-5c6967b9ac01" providerId="AD" clId="Web-{BC751AC5-E611-4F11-A347-0FDE8C3CB12C}" dt="2023-03-08T18:07:11.981" v="20" actId="20577"/>
          <ac:spMkLst>
            <pc:docMk/>
            <pc:sldMk cId="3259594484" sldId="259"/>
            <ac:spMk id="3" creationId="{00000000-0000-0000-0000-000000000000}"/>
          </ac:spMkLst>
        </pc:spChg>
      </pc:sldChg>
      <pc:sldChg chg="modSp">
        <pc:chgData name="FERNANDELLI MARCO" userId="S::8036@ds.units.it::a6151164-0b2c-4e6b-b73d-5c6967b9ac01" providerId="AD" clId="Web-{BC751AC5-E611-4F11-A347-0FDE8C3CB12C}" dt="2023-03-08T18:08:08.045" v="27" actId="20577"/>
        <pc:sldMkLst>
          <pc:docMk/>
          <pc:sldMk cId="2231134079" sldId="260"/>
        </pc:sldMkLst>
        <pc:spChg chg="mod">
          <ac:chgData name="FERNANDELLI MARCO" userId="S::8036@ds.units.it::a6151164-0b2c-4e6b-b73d-5c6967b9ac01" providerId="AD" clId="Web-{BC751AC5-E611-4F11-A347-0FDE8C3CB12C}" dt="2023-03-08T18:08:08.045" v="27" actId="20577"/>
          <ac:spMkLst>
            <pc:docMk/>
            <pc:sldMk cId="2231134079" sldId="260"/>
            <ac:spMk id="2" creationId="{00000000-0000-0000-0000-000000000000}"/>
          </ac:spMkLst>
        </pc:spChg>
      </pc:sldChg>
      <pc:sldChg chg="modSp">
        <pc:chgData name="FERNANDELLI MARCO" userId="S::8036@ds.units.it::a6151164-0b2c-4e6b-b73d-5c6967b9ac01" providerId="AD" clId="Web-{BC751AC5-E611-4F11-A347-0FDE8C3CB12C}" dt="2023-03-08T18:07:26.372" v="22" actId="20577"/>
        <pc:sldMkLst>
          <pc:docMk/>
          <pc:sldMk cId="1862503089" sldId="264"/>
        </pc:sldMkLst>
        <pc:spChg chg="mod">
          <ac:chgData name="FERNANDELLI MARCO" userId="S::8036@ds.units.it::a6151164-0b2c-4e6b-b73d-5c6967b9ac01" providerId="AD" clId="Web-{BC751AC5-E611-4F11-A347-0FDE8C3CB12C}" dt="2023-03-08T18:07:26.372" v="22" actId="20577"/>
          <ac:spMkLst>
            <pc:docMk/>
            <pc:sldMk cId="1862503089" sldId="264"/>
            <ac:spMk id="2" creationId="{00000000-0000-0000-0000-000000000000}"/>
          </ac:spMkLst>
        </pc:spChg>
      </pc:sldChg>
      <pc:sldChg chg="modSp">
        <pc:chgData name="FERNANDELLI MARCO" userId="S::8036@ds.units.it::a6151164-0b2c-4e6b-b73d-5c6967b9ac01" providerId="AD" clId="Web-{BC751AC5-E611-4F11-A347-0FDE8C3CB12C}" dt="2023-03-08T18:08:48.547" v="30" actId="20577"/>
        <pc:sldMkLst>
          <pc:docMk/>
          <pc:sldMk cId="3199989440" sldId="265"/>
        </pc:sldMkLst>
        <pc:spChg chg="mod">
          <ac:chgData name="FERNANDELLI MARCO" userId="S::8036@ds.units.it::a6151164-0b2c-4e6b-b73d-5c6967b9ac01" providerId="AD" clId="Web-{BC751AC5-E611-4F11-A347-0FDE8C3CB12C}" dt="2023-03-08T18:08:48.547" v="30" actId="20577"/>
          <ac:spMkLst>
            <pc:docMk/>
            <pc:sldMk cId="3199989440" sldId="26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93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11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418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4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6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7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62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7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88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12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77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BEB8FDB-B947-4D82-A443-F17FF069C98A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0753C20-621F-484A-B160-38023638C9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91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600" dirty="0">
                <a:latin typeface="Palatino Linotype" panose="02040502050505030304" pitchFamily="18" charset="0"/>
              </a:rPr>
              <a:t>Retorica e comunicazione nella letteratura latina</a:t>
            </a:r>
            <a:br>
              <a:rPr lang="it-IT" sz="3600">
                <a:latin typeface="Palatino Linotype" panose="02040502050505030304" pitchFamily="18" charset="0"/>
              </a:rPr>
            </a:br>
            <a:br>
              <a:rPr lang="it-IT" sz="2400" dirty="0">
                <a:latin typeface="Palatino Linotype" panose="02040502050505030304" pitchFamily="18" charset="0"/>
              </a:rPr>
            </a:br>
            <a:br>
              <a:rPr lang="it-IT" sz="2400" dirty="0">
                <a:latin typeface="Palatino Linotype" panose="02040502050505030304" pitchFamily="18" charset="0"/>
              </a:rPr>
            </a:br>
            <a:r>
              <a:rPr lang="it-IT" sz="2400" dirty="0">
                <a:latin typeface="Palatino Linotype" panose="02040502050505030304" pitchFamily="18" charset="0"/>
              </a:rPr>
              <a:t>Docente: Marco </a:t>
            </a:r>
            <a:r>
              <a:rPr lang="it-IT" sz="2400" dirty="0" err="1">
                <a:latin typeface="Palatino Linotype" panose="02040502050505030304" pitchFamily="18" charset="0"/>
              </a:rPr>
              <a:t>Fernandelli</a:t>
            </a:r>
            <a:r>
              <a:rPr lang="it-IT" sz="2400" dirty="0"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  <a:latin typeface="Palatino Linotype" panose="02040502050505030304" pitchFamily="18" charset="0"/>
              </a:rPr>
              <a:t>mfernandelli@units.it</a:t>
            </a:r>
          </a:p>
        </p:txBody>
      </p:sp>
    </p:spTree>
    <p:extLst>
      <p:ext uri="{BB962C8B-B14F-4D97-AF65-F5344CB8AC3E}">
        <p14:creationId xmlns:p14="http://schemas.microsoft.com/office/powerpoint/2010/main" val="236634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6571" y="1345474"/>
            <a:ext cx="8386354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b="1" cap="small" dirty="0">
                <a:solidFill>
                  <a:srgbClr val="0070C0"/>
                </a:solidFill>
                <a:latin typeface="Palatino Linotype"/>
              </a:rPr>
              <a:t>Cicerone, </a:t>
            </a:r>
            <a:r>
              <a:rPr lang="it-IT" b="1" i="1" cap="small" dirty="0">
                <a:solidFill>
                  <a:srgbClr val="0070C0"/>
                </a:solidFill>
                <a:latin typeface="Palatino Linotype"/>
              </a:rPr>
              <a:t>L’invenzione</a:t>
            </a:r>
            <a:r>
              <a:rPr lang="it-IT" b="1" cap="small" dirty="0">
                <a:solidFill>
                  <a:srgbClr val="0070C0"/>
                </a:solidFill>
                <a:latin typeface="Palatino Linotype"/>
              </a:rPr>
              <a:t>, I 7,9</a:t>
            </a:r>
          </a:p>
          <a:p>
            <a:pPr algn="just"/>
            <a:endParaRPr lang="it-IT">
              <a:latin typeface="Palatino Linotype" panose="02040502050505030304" pitchFamily="18" charset="0"/>
            </a:endParaRPr>
          </a:p>
          <a:p>
            <a:pPr algn="just"/>
            <a:r>
              <a:rPr lang="it-IT" dirty="0">
                <a:latin typeface="Palatino Linotype"/>
              </a:rPr>
              <a:t>(1) L’invenzione è l’escogitazione di cose [</a:t>
            </a:r>
            <a:r>
              <a:rPr lang="it-IT" i="1" dirty="0">
                <a:latin typeface="Palatino Linotype"/>
              </a:rPr>
              <a:t>res</a:t>
            </a:r>
            <a:r>
              <a:rPr lang="it-IT" dirty="0">
                <a:latin typeface="Palatino Linotype"/>
              </a:rPr>
              <a:t>] vere, o verosimili, atte a rendere plausibile una causa;</a:t>
            </a:r>
          </a:p>
          <a:p>
            <a:pPr algn="just"/>
            <a:r>
              <a:rPr lang="it-IT" dirty="0">
                <a:latin typeface="Palatino Linotype"/>
              </a:rPr>
              <a:t>(2) la disposizione è </a:t>
            </a:r>
            <a:r>
              <a:rPr lang="it-IT" dirty="0">
                <a:solidFill>
                  <a:srgbClr val="C00000"/>
                </a:solidFill>
                <a:latin typeface="Palatino Linotype"/>
              </a:rPr>
              <a:t>la distribuzione ordinata delle cose così scoperte </a:t>
            </a:r>
            <a:r>
              <a:rPr lang="it-IT" dirty="0">
                <a:latin typeface="Palatino Linotype"/>
              </a:rPr>
              <a:t>[cioè attraverso l’</a:t>
            </a:r>
            <a:r>
              <a:rPr lang="it-IT" i="1" dirty="0">
                <a:latin typeface="Palatino Linotype"/>
              </a:rPr>
              <a:t>inventio</a:t>
            </a:r>
            <a:r>
              <a:rPr lang="it-IT" dirty="0">
                <a:latin typeface="Palatino Linotype"/>
              </a:rPr>
              <a:t>]; </a:t>
            </a:r>
          </a:p>
          <a:p>
            <a:pPr algn="just"/>
            <a:r>
              <a:rPr lang="it-IT" dirty="0">
                <a:latin typeface="Palatino Linotype"/>
              </a:rPr>
              <a:t>(3) l’elocuzione è </a:t>
            </a:r>
            <a:r>
              <a:rPr lang="it-IT" dirty="0">
                <a:solidFill>
                  <a:srgbClr val="C00000"/>
                </a:solidFill>
                <a:latin typeface="Palatino Linotype"/>
              </a:rPr>
              <a:t>l’adattamento di parole </a:t>
            </a:r>
            <a:r>
              <a:rPr lang="it-IT" dirty="0">
                <a:latin typeface="Palatino Linotype"/>
              </a:rPr>
              <a:t>[</a:t>
            </a:r>
            <a:r>
              <a:rPr lang="it-IT" i="1" dirty="0" err="1">
                <a:latin typeface="Palatino Linotype"/>
              </a:rPr>
              <a:t>verba</a:t>
            </a:r>
            <a:r>
              <a:rPr lang="it-IT" dirty="0">
                <a:latin typeface="Palatino Linotype"/>
              </a:rPr>
              <a:t>]</a:t>
            </a:r>
            <a:r>
              <a:rPr lang="it-IT" dirty="0">
                <a:solidFill>
                  <a:srgbClr val="C00000"/>
                </a:solidFill>
                <a:latin typeface="Palatino Linotype"/>
              </a:rPr>
              <a:t> adeguate alle cose scoperte</a:t>
            </a:r>
            <a:r>
              <a:rPr lang="it-IT" dirty="0">
                <a:latin typeface="Palatino Linotype"/>
              </a:rPr>
              <a:t>; </a:t>
            </a:r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dirty="0">
                <a:latin typeface="Palatino Linotype"/>
              </a:rPr>
              <a:t>(4) la memoria è </a:t>
            </a:r>
            <a:r>
              <a:rPr lang="it-IT" dirty="0">
                <a:solidFill>
                  <a:srgbClr val="C00000"/>
                </a:solidFill>
                <a:latin typeface="Palatino Linotype"/>
              </a:rPr>
              <a:t>l’acquisizione salda </a:t>
            </a:r>
            <a:r>
              <a:rPr lang="it-IT" dirty="0">
                <a:latin typeface="Palatino Linotype"/>
              </a:rPr>
              <a:t>nella mente di cose e parole; </a:t>
            </a:r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dirty="0">
                <a:latin typeface="Palatino Linotype"/>
              </a:rPr>
              <a:t>(5) la recitazione è il controllo della voce e del corpo</a:t>
            </a:r>
            <a:r>
              <a:rPr lang="it-IT" dirty="0">
                <a:solidFill>
                  <a:srgbClr val="C00000"/>
                </a:solidFill>
                <a:latin typeface="Palatino Linotype"/>
              </a:rPr>
              <a:t> per adeguarsi</a:t>
            </a:r>
            <a:r>
              <a:rPr lang="it-IT" dirty="0">
                <a:latin typeface="Palatino Linotype"/>
              </a:rPr>
              <a:t> alla qualità delle cose e delle parole.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98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83433" y="2312125"/>
            <a:ext cx="1662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>
                <a:latin typeface="Palatino Linotype" panose="02040502050505030304" pitchFamily="18" charset="0"/>
              </a:rPr>
              <a:t>Lezione IV</a:t>
            </a:r>
          </a:p>
          <a:p>
            <a:pPr algn="ctr"/>
            <a:endParaRPr lang="it-IT" sz="2400">
              <a:latin typeface="Palatino Linotype" panose="02040502050505030304" pitchFamily="18" charset="0"/>
            </a:endParaRPr>
          </a:p>
          <a:p>
            <a:pPr algn="ctr"/>
            <a:r>
              <a:rPr lang="it-IT" sz="2400">
                <a:latin typeface="Palatino Linotype" panose="02040502050505030304" pitchFamily="18" charset="0"/>
              </a:rPr>
              <a:t>L’</a:t>
            </a:r>
            <a:r>
              <a:rPr lang="it-IT" sz="2400" i="1">
                <a:latin typeface="Palatino Linotype" panose="02040502050505030304" pitchFamily="18" charset="0"/>
              </a:rPr>
              <a:t>inventio</a:t>
            </a:r>
          </a:p>
        </p:txBody>
      </p:sp>
    </p:spTree>
    <p:extLst>
      <p:ext uri="{BB962C8B-B14F-4D97-AF65-F5344CB8AC3E}">
        <p14:creationId xmlns:p14="http://schemas.microsoft.com/office/powerpoint/2010/main" val="311766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09452" y="862149"/>
            <a:ext cx="80467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cap="small" dirty="0">
                <a:latin typeface="Palatino Linotype" panose="02040502050505030304" pitchFamily="18" charset="0"/>
              </a:rPr>
              <a:t>INVENTIO</a:t>
            </a:r>
          </a:p>
          <a:p>
            <a:endParaRPr lang="it-IT" sz="2400" dirty="0">
              <a:latin typeface="Palatino Linotype" panose="02040502050505030304" pitchFamily="18" charset="0"/>
            </a:endParaRPr>
          </a:p>
          <a:p>
            <a:endParaRPr lang="it-IT" sz="2400">
              <a:latin typeface="Palatino Linotype" panose="0204050205050503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t-IT" sz="2400">
                <a:latin typeface="Palatino Linotype" panose="02040502050505030304" pitchFamily="18" charset="0"/>
              </a:rPr>
              <a:t>«</a:t>
            </a:r>
            <a:r>
              <a:rPr lang="it-IT" sz="2400" dirty="0">
                <a:latin typeface="Palatino Linotype" panose="02040502050505030304" pitchFamily="18" charset="0"/>
              </a:rPr>
              <a:t>La prima fase della elaborazione </a:t>
            </a:r>
            <a:r>
              <a:rPr lang="it-IT" sz="2400">
                <a:latin typeface="Palatino Linotype" panose="02040502050505030304" pitchFamily="18" charset="0"/>
              </a:rPr>
              <a:t>è l’</a:t>
            </a:r>
            <a:r>
              <a:rPr lang="it-IT" sz="2400" i="1">
                <a:latin typeface="Palatino Linotype" panose="02040502050505030304" pitchFamily="18" charset="0"/>
              </a:rPr>
              <a:t>inventio</a:t>
            </a:r>
            <a:r>
              <a:rPr lang="it-IT" sz="2400" dirty="0">
                <a:latin typeface="Palatino Linotype" panose="02040502050505030304" pitchFamily="18" charset="0"/>
              </a:rPr>
              <a:t>, cioè la ricerca e il ritrovamento delle idee (</a:t>
            </a:r>
            <a:r>
              <a:rPr lang="it-IT" sz="2400" i="1">
                <a:latin typeface="Palatino Linotype" panose="02040502050505030304" pitchFamily="18" charset="0"/>
              </a:rPr>
              <a:t>res</a:t>
            </a:r>
            <a:r>
              <a:rPr lang="it-IT" sz="2400">
                <a:latin typeface="Palatino Linotype" panose="02040502050505030304" pitchFamily="18" charset="0"/>
              </a:rPr>
              <a:t>) adatte </a:t>
            </a:r>
            <a:r>
              <a:rPr lang="it-IT" sz="2400" dirty="0">
                <a:latin typeface="Palatino Linotype" panose="02040502050505030304" pitchFamily="18" charset="0"/>
              </a:rPr>
              <a:t>alla materia secondo l’interesse della parte da rappresentare (</a:t>
            </a:r>
            <a:r>
              <a:rPr lang="it-IT" sz="2400" i="1" dirty="0" err="1">
                <a:latin typeface="Palatino Linotype" panose="02040502050505030304" pitchFamily="18" charset="0"/>
              </a:rPr>
              <a:t>utilitas</a:t>
            </a:r>
            <a:r>
              <a:rPr lang="it-IT" sz="2400" i="1" dirty="0">
                <a:latin typeface="Palatino Linotype" panose="02040502050505030304" pitchFamily="18" charset="0"/>
              </a:rPr>
              <a:t> </a:t>
            </a:r>
            <a:r>
              <a:rPr lang="it-IT" sz="2400" i="1" dirty="0" err="1">
                <a:latin typeface="Palatino Linotype" panose="02040502050505030304" pitchFamily="18" charset="0"/>
              </a:rPr>
              <a:t>causae</a:t>
            </a:r>
            <a:r>
              <a:rPr lang="it-IT" sz="2400" dirty="0">
                <a:latin typeface="Palatino Linotype" panose="02040502050505030304" pitchFamily="18" charset="0"/>
              </a:rPr>
              <a:t>), idee che servano come strumenti intellettuali e </a:t>
            </a:r>
            <a:r>
              <a:rPr lang="it-IT" sz="2400">
                <a:latin typeface="Palatino Linotype" panose="02040502050505030304" pitchFamily="18" charset="0"/>
              </a:rPr>
              <a:t>affettivi [</a:t>
            </a:r>
            <a:r>
              <a:rPr lang="it-IT" sz="2400" i="1">
                <a:latin typeface="Palatino Linotype" panose="02040502050505030304" pitchFamily="18" charset="0"/>
              </a:rPr>
              <a:t>argumenta, affectus</a:t>
            </a:r>
            <a:r>
              <a:rPr lang="it-IT" sz="2400">
                <a:latin typeface="Palatino Linotype" panose="02040502050505030304" pitchFamily="18" charset="0"/>
              </a:rPr>
              <a:t>] per </a:t>
            </a:r>
            <a:r>
              <a:rPr lang="it-IT" sz="2400" dirty="0">
                <a:latin typeface="Palatino Linotype" panose="02040502050505030304" pitchFamily="18" charset="0"/>
              </a:rPr>
              <a:t>raggiungere il successo della parte con la persuasione del giudice» (</a:t>
            </a:r>
            <a:r>
              <a:rPr lang="it-IT" sz="2400" dirty="0" err="1">
                <a:latin typeface="Palatino Linotype" panose="02040502050505030304" pitchFamily="18" charset="0"/>
              </a:rPr>
              <a:t>Lausberg</a:t>
            </a:r>
            <a:r>
              <a:rPr lang="it-IT" sz="2400" dirty="0">
                <a:latin typeface="Palatino Linotype" panose="02040502050505030304" pitchFamily="18" charset="0"/>
              </a:rPr>
              <a:t>, </a:t>
            </a:r>
            <a:r>
              <a:rPr lang="it-IT" sz="2400" i="1" dirty="0">
                <a:latin typeface="Palatino Linotype" panose="02040502050505030304" pitchFamily="18" charset="0"/>
              </a:rPr>
              <a:t>Elementi</a:t>
            </a:r>
            <a:r>
              <a:rPr lang="it-IT" sz="2400" dirty="0">
                <a:latin typeface="Palatino Linotype" panose="02040502050505030304" pitchFamily="18" charset="0"/>
              </a:rPr>
              <a:t>, p. </a:t>
            </a:r>
            <a:r>
              <a:rPr lang="it-IT" sz="2400">
                <a:latin typeface="Palatino Linotype" panose="02040502050505030304" pitchFamily="18" charset="0"/>
              </a:rPr>
              <a:t>30).</a:t>
            </a:r>
          </a:p>
        </p:txBody>
      </p:sp>
    </p:spTree>
    <p:extLst>
      <p:ext uri="{BB962C8B-B14F-4D97-AF65-F5344CB8AC3E}">
        <p14:creationId xmlns:p14="http://schemas.microsoft.com/office/powerpoint/2010/main" val="251711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1700" y="284937"/>
            <a:ext cx="8347167" cy="818685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2400" cap="small" dirty="0">
                <a:latin typeface="Palatino Linotype" panose="02040502050505030304" pitchFamily="18" charset="0"/>
              </a:rPr>
              <a:t>«Esametro dell’</a:t>
            </a:r>
            <a:r>
              <a:rPr lang="it-IT" sz="2400" i="1" cap="small" dirty="0">
                <a:latin typeface="Palatino Linotype" panose="02040502050505030304" pitchFamily="18" charset="0"/>
              </a:rPr>
              <a:t>inventio</a:t>
            </a:r>
            <a:r>
              <a:rPr lang="it-IT" sz="2400" cap="small" dirty="0">
                <a:latin typeface="Palatino Linotype" panose="02040502050505030304" pitchFamily="18" charset="0"/>
              </a:rPr>
              <a:t>» (XII sec.)</a:t>
            </a:r>
          </a:p>
          <a:p>
            <a:endParaRPr lang="it-IT" sz="2400" dirty="0">
              <a:latin typeface="Palatino Linotype" panose="02040502050505030304" pitchFamily="18" charset="0"/>
            </a:endParaRPr>
          </a:p>
          <a:p>
            <a:r>
              <a:rPr lang="it-IT" sz="2000" i="1" dirty="0" err="1">
                <a:latin typeface="Palatino Linotype"/>
              </a:rPr>
              <a:t>qu</a:t>
            </a:r>
            <a:r>
              <a:rPr lang="it-IT" i="1" dirty="0" err="1">
                <a:latin typeface="Palatino Linotype"/>
              </a:rPr>
              <a:t>í</a:t>
            </a:r>
            <a:r>
              <a:rPr lang="it-IT" sz="2000" i="1" dirty="0" err="1">
                <a:latin typeface="Palatino Linotype"/>
              </a:rPr>
              <a:t>s</a:t>
            </a:r>
            <a:r>
              <a:rPr lang="it-IT" sz="2000" i="1" dirty="0">
                <a:latin typeface="Palatino Linotype"/>
              </a:rPr>
              <a:t>, quid, </a:t>
            </a:r>
            <a:r>
              <a:rPr lang="it-IT" sz="2000" i="1" dirty="0" err="1">
                <a:latin typeface="Palatino Linotype"/>
              </a:rPr>
              <a:t>ub</a:t>
            </a:r>
            <a:r>
              <a:rPr lang="it-IT" i="1" dirty="0" err="1">
                <a:latin typeface="Palatino Linotype"/>
              </a:rPr>
              <a:t>í</a:t>
            </a:r>
            <a:r>
              <a:rPr lang="it-IT" sz="2000" i="1" dirty="0">
                <a:latin typeface="Palatino Linotype"/>
              </a:rPr>
              <a:t>, </a:t>
            </a:r>
            <a:r>
              <a:rPr lang="it-IT" sz="2000" i="1" dirty="0" err="1">
                <a:latin typeface="Palatino Linotype"/>
              </a:rPr>
              <a:t>quibus</a:t>
            </a:r>
            <a:r>
              <a:rPr lang="it-IT" sz="2000" i="1" dirty="0">
                <a:latin typeface="Palatino Linotype"/>
              </a:rPr>
              <a:t> </a:t>
            </a:r>
            <a:r>
              <a:rPr lang="it-IT" sz="2000" i="1" dirty="0" err="1">
                <a:latin typeface="Palatino Linotype"/>
              </a:rPr>
              <a:t>áuxiliís</a:t>
            </a:r>
            <a:r>
              <a:rPr lang="it-IT" sz="2000" i="1" dirty="0">
                <a:latin typeface="Palatino Linotype"/>
              </a:rPr>
              <a:t>, </a:t>
            </a:r>
            <a:r>
              <a:rPr lang="it-IT" sz="2000" i="1" dirty="0" err="1">
                <a:latin typeface="Palatino Linotype"/>
              </a:rPr>
              <a:t>cur</a:t>
            </a:r>
            <a:r>
              <a:rPr lang="it-IT" sz="2000" i="1" dirty="0">
                <a:latin typeface="Palatino Linotype"/>
              </a:rPr>
              <a:t>, </a:t>
            </a:r>
            <a:r>
              <a:rPr lang="it-IT" sz="2000" i="1" dirty="0" err="1">
                <a:latin typeface="Palatino Linotype"/>
              </a:rPr>
              <a:t>qu</a:t>
            </a:r>
            <a:r>
              <a:rPr lang="it-IT" i="1" dirty="0" err="1">
                <a:latin typeface="Palatino Linotype"/>
              </a:rPr>
              <a:t>ó</a:t>
            </a:r>
            <a:r>
              <a:rPr lang="it-IT" sz="2000" i="1" dirty="0" err="1">
                <a:latin typeface="Palatino Linotype"/>
              </a:rPr>
              <a:t>modo</a:t>
            </a:r>
            <a:r>
              <a:rPr lang="it-IT" sz="2000" i="1" dirty="0">
                <a:latin typeface="Palatino Linotype"/>
              </a:rPr>
              <a:t>, </a:t>
            </a:r>
            <a:r>
              <a:rPr lang="it-IT" sz="2000" i="1" dirty="0" err="1">
                <a:latin typeface="Palatino Linotype"/>
              </a:rPr>
              <a:t>quándo</a:t>
            </a:r>
            <a:r>
              <a:rPr lang="it-IT" sz="2000" i="1" dirty="0">
                <a:latin typeface="Palatino Linotype"/>
              </a:rPr>
              <a:t>?</a:t>
            </a:r>
          </a:p>
          <a:p>
            <a:r>
              <a:rPr lang="it-IT" sz="2000" dirty="0">
                <a:latin typeface="Palatino Linotype"/>
              </a:rPr>
              <a:t>[chi, che cosa, dove, con quali mezzi, perché, come, quando?]</a:t>
            </a:r>
          </a:p>
          <a:p>
            <a:endParaRPr lang="it-IT" sz="2000" dirty="0">
              <a:latin typeface="Palatino Linotype" panose="02040502050505030304" pitchFamily="18" charset="0"/>
            </a:endParaRPr>
          </a:p>
          <a:p>
            <a:r>
              <a:rPr lang="it-IT" sz="2000" i="1" cap="small" dirty="0">
                <a:latin typeface="Palatino Linotype"/>
              </a:rPr>
              <a:t>Loci</a:t>
            </a:r>
            <a:r>
              <a:rPr lang="it-IT" sz="2000" cap="small" dirty="0">
                <a:latin typeface="Palatino Linotype"/>
              </a:rPr>
              <a:t> (</a:t>
            </a:r>
            <a:r>
              <a:rPr lang="it-IT" sz="2000" dirty="0">
                <a:latin typeface="Palatino Linotype"/>
              </a:rPr>
              <a:t>luoghi argomentativi, cioè luoghi in cui «si nascondono» le idee adatte alla causa, gli argomenti, da «trovare» per mezzo delle domande</a:t>
            </a:r>
            <a:r>
              <a:rPr lang="it-IT" sz="2000" cap="small" dirty="0">
                <a:latin typeface="Palatino Linotype"/>
              </a:rPr>
              <a:t>):</a:t>
            </a:r>
          </a:p>
          <a:p>
            <a:endParaRPr lang="it-IT" sz="2000" cap="small" dirty="0">
              <a:latin typeface="Palatino Linotype" panose="02040502050505030304" pitchFamily="18" charset="0"/>
            </a:endParaRPr>
          </a:p>
          <a:p>
            <a:r>
              <a:rPr lang="it-IT" sz="2000" i="1" dirty="0" err="1">
                <a:latin typeface="Palatino Linotype"/>
              </a:rPr>
              <a:t>Quis</a:t>
            </a:r>
            <a:r>
              <a:rPr lang="it-IT" sz="2000" dirty="0">
                <a:latin typeface="Palatino Linotype"/>
              </a:rPr>
              <a:t>? </a:t>
            </a:r>
            <a:r>
              <a:rPr lang="it-IT" sz="2000" i="1" dirty="0">
                <a:latin typeface="Palatino Linotype"/>
              </a:rPr>
              <a:t>locus a persona</a:t>
            </a:r>
          </a:p>
          <a:p>
            <a:r>
              <a:rPr lang="it-IT" sz="2000" i="1" dirty="0">
                <a:latin typeface="Palatino Linotype"/>
              </a:rPr>
              <a:t>Quid</a:t>
            </a:r>
            <a:r>
              <a:rPr lang="it-IT" sz="2000" dirty="0">
                <a:latin typeface="Palatino Linotype"/>
              </a:rPr>
              <a:t>? </a:t>
            </a:r>
            <a:r>
              <a:rPr lang="it-IT" sz="2000" i="1" dirty="0">
                <a:latin typeface="Palatino Linotype"/>
              </a:rPr>
              <a:t>locus a re</a:t>
            </a:r>
          </a:p>
          <a:p>
            <a:r>
              <a:rPr lang="it-IT" sz="2000" i="1" dirty="0">
                <a:latin typeface="Palatino Linotype"/>
              </a:rPr>
              <a:t>Ubi</a:t>
            </a:r>
            <a:r>
              <a:rPr lang="it-IT" sz="2000" dirty="0">
                <a:latin typeface="Palatino Linotype"/>
              </a:rPr>
              <a:t>? </a:t>
            </a:r>
            <a:r>
              <a:rPr lang="it-IT" sz="2000" i="1" dirty="0">
                <a:latin typeface="Palatino Linotype"/>
              </a:rPr>
              <a:t>locus a loco</a:t>
            </a:r>
          </a:p>
          <a:p>
            <a:r>
              <a:rPr lang="it-IT" sz="2000" i="1" dirty="0" err="1">
                <a:latin typeface="Palatino Linotype"/>
              </a:rPr>
              <a:t>Quibus</a:t>
            </a:r>
            <a:r>
              <a:rPr lang="it-IT" sz="2000" i="1" dirty="0">
                <a:latin typeface="Palatino Linotype"/>
              </a:rPr>
              <a:t> </a:t>
            </a:r>
            <a:r>
              <a:rPr lang="it-IT" sz="2000" i="1" dirty="0" err="1">
                <a:latin typeface="Palatino Linotype"/>
              </a:rPr>
              <a:t>auxiliis</a:t>
            </a:r>
            <a:r>
              <a:rPr lang="it-IT" sz="2000" dirty="0">
                <a:latin typeface="Palatino Linotype"/>
              </a:rPr>
              <a:t>? [con quali mezzi/risorse?] </a:t>
            </a:r>
            <a:r>
              <a:rPr lang="it-IT" sz="2000" i="1" dirty="0">
                <a:latin typeface="Palatino Linotype"/>
              </a:rPr>
              <a:t>locus ab instrumento</a:t>
            </a:r>
          </a:p>
          <a:p>
            <a:r>
              <a:rPr lang="it-IT" sz="2000" i="1" dirty="0" err="1">
                <a:latin typeface="Palatino Linotype"/>
              </a:rPr>
              <a:t>Cur</a:t>
            </a:r>
            <a:r>
              <a:rPr lang="it-IT" sz="2000" dirty="0">
                <a:latin typeface="Palatino Linotype"/>
              </a:rPr>
              <a:t>? </a:t>
            </a:r>
            <a:r>
              <a:rPr lang="it-IT" sz="2000" i="1" dirty="0">
                <a:latin typeface="Palatino Linotype"/>
              </a:rPr>
              <a:t>locus a causa</a:t>
            </a:r>
          </a:p>
          <a:p>
            <a:r>
              <a:rPr lang="it-IT" sz="2000" i="1" dirty="0" err="1">
                <a:latin typeface="Palatino Linotype"/>
              </a:rPr>
              <a:t>Quomodo</a:t>
            </a:r>
            <a:r>
              <a:rPr lang="it-IT" sz="2000" dirty="0">
                <a:latin typeface="Palatino Linotype"/>
              </a:rPr>
              <a:t>? [in che modo?] </a:t>
            </a:r>
            <a:r>
              <a:rPr lang="it-IT" sz="2000" i="1" dirty="0">
                <a:latin typeface="Palatino Linotype"/>
              </a:rPr>
              <a:t>locus a modo</a:t>
            </a:r>
          </a:p>
          <a:p>
            <a:r>
              <a:rPr lang="it-IT" sz="2000" i="1" dirty="0">
                <a:latin typeface="Palatino Linotype"/>
              </a:rPr>
              <a:t>Quando</a:t>
            </a:r>
            <a:r>
              <a:rPr lang="it-IT" sz="2000" dirty="0">
                <a:latin typeface="Palatino Linotype"/>
              </a:rPr>
              <a:t>? </a:t>
            </a:r>
            <a:r>
              <a:rPr lang="it-IT" sz="2000" i="1" dirty="0">
                <a:latin typeface="Palatino Linotype"/>
              </a:rPr>
              <a:t>locus a tempore</a:t>
            </a:r>
          </a:p>
          <a:p>
            <a:endParaRPr lang="it-IT" sz="2000" i="1" dirty="0">
              <a:latin typeface="Palatino Linotype" panose="02040502050505030304" pitchFamily="18" charset="0"/>
            </a:endParaRPr>
          </a:p>
          <a:p>
            <a:r>
              <a:rPr lang="it-IT" sz="2000" i="1" dirty="0">
                <a:latin typeface="Palatino Linotype"/>
              </a:rPr>
              <a:t>locus a simili </a:t>
            </a:r>
            <a:r>
              <a:rPr lang="it-IT" sz="2000" dirty="0">
                <a:latin typeface="Palatino Linotype"/>
              </a:rPr>
              <a:t>(paragone)</a:t>
            </a:r>
          </a:p>
          <a:p>
            <a:r>
              <a:rPr lang="it-IT" sz="2000" i="1" dirty="0">
                <a:latin typeface="Palatino Linotype" panose="02040502050505030304" pitchFamily="18" charset="0"/>
              </a:rPr>
              <a:t>locus a contrario </a:t>
            </a:r>
            <a:r>
              <a:rPr lang="it-IT" sz="2000" dirty="0">
                <a:latin typeface="Palatino Linotype" panose="02040502050505030304" pitchFamily="18" charset="0"/>
              </a:rPr>
              <a:t>(paragone con l’opposto)</a:t>
            </a:r>
          </a:p>
          <a:p>
            <a:r>
              <a:rPr lang="it-IT" sz="2000" i="1" dirty="0">
                <a:latin typeface="Palatino Linotype" panose="02040502050505030304" pitchFamily="18" charset="0"/>
              </a:rPr>
              <a:t>locus a simili impari</a:t>
            </a:r>
          </a:p>
          <a:p>
            <a:endParaRPr lang="it-IT" sz="2400" i="1" dirty="0">
              <a:latin typeface="Palatino Linotype" panose="02040502050505030304" pitchFamily="18" charset="0"/>
            </a:endParaRPr>
          </a:p>
          <a:p>
            <a:endParaRPr lang="it-IT" sz="2400" i="1" dirty="0"/>
          </a:p>
          <a:p>
            <a:endParaRPr lang="it-IT" sz="2400" i="1" dirty="0"/>
          </a:p>
          <a:p>
            <a:endParaRPr lang="it-IT" sz="2400" dirty="0"/>
          </a:p>
          <a:p>
            <a:endParaRPr lang="it-IT" sz="2400" dirty="0"/>
          </a:p>
          <a:p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2935280" y="6123076"/>
            <a:ext cx="6531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935280" y="6123076"/>
            <a:ext cx="653142" cy="262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118434" y="5613457"/>
            <a:ext cx="254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 flipH="1">
            <a:off x="3601852" y="5931348"/>
            <a:ext cx="410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latin typeface="Palatino Linotype" panose="02040502050505030304" pitchFamily="18" charset="0"/>
              </a:rPr>
              <a:t>locus a maiore ad </a:t>
            </a:r>
            <a:r>
              <a:rPr lang="it-IT" i="1" dirty="0" err="1">
                <a:latin typeface="Palatino Linotype" panose="02040502050505030304" pitchFamily="18" charset="0"/>
              </a:rPr>
              <a:t>minus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dirty="0">
                <a:latin typeface="Palatino Linotype" panose="02040502050505030304" pitchFamily="18" charset="0"/>
              </a:rPr>
              <a:t>(deduzione)</a:t>
            </a:r>
          </a:p>
          <a:p>
            <a:r>
              <a:rPr lang="it-IT" i="1" dirty="0">
                <a:latin typeface="Palatino Linotype" panose="02040502050505030304" pitchFamily="18" charset="0"/>
              </a:rPr>
              <a:t>locus a minore ad </a:t>
            </a:r>
            <a:r>
              <a:rPr lang="it-IT" i="1" dirty="0" err="1">
                <a:latin typeface="Palatino Linotype" panose="02040502050505030304" pitchFamily="18" charset="0"/>
              </a:rPr>
              <a:t>maius</a:t>
            </a:r>
            <a:r>
              <a:rPr lang="it-IT" i="1" dirty="0">
                <a:latin typeface="Palatino Linotype" panose="02040502050505030304" pitchFamily="18" charset="0"/>
              </a:rPr>
              <a:t> </a:t>
            </a:r>
            <a:r>
              <a:rPr lang="it-IT" dirty="0">
                <a:latin typeface="Palatino Linotype" panose="02040502050505030304" pitchFamily="18" charset="0"/>
              </a:rPr>
              <a:t>(induzione)</a:t>
            </a:r>
          </a:p>
        </p:txBody>
      </p:sp>
    </p:spTree>
    <p:extLst>
      <p:ext uri="{BB962C8B-B14F-4D97-AF65-F5344CB8AC3E}">
        <p14:creationId xmlns:p14="http://schemas.microsoft.com/office/powerpoint/2010/main" val="30718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2046" y="201706"/>
            <a:ext cx="8592671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>
                <a:latin typeface="Palatino Linotype" panose="02040502050505030304" pitchFamily="18" charset="0"/>
              </a:rPr>
              <a:t> </a:t>
            </a:r>
            <a:r>
              <a:rPr lang="it-IT" sz="2000" cap="small">
                <a:latin typeface="Palatino Linotype" panose="02040502050505030304" pitchFamily="18" charset="0"/>
              </a:rPr>
              <a:t>Quintiliano</a:t>
            </a:r>
            <a:r>
              <a:rPr lang="it-IT" sz="2000" cap="small" dirty="0">
                <a:latin typeface="Palatino Linotype" panose="02040502050505030304" pitchFamily="18" charset="0"/>
              </a:rPr>
              <a:t>, </a:t>
            </a:r>
            <a:r>
              <a:rPr lang="it-IT" sz="2000" i="1" cap="small" dirty="0">
                <a:latin typeface="Palatino Linotype" panose="02040502050505030304" pitchFamily="18" charset="0"/>
              </a:rPr>
              <a:t>La formazione del retore</a:t>
            </a:r>
            <a:r>
              <a:rPr lang="it-IT" sz="2000" cap="small" dirty="0">
                <a:latin typeface="Palatino Linotype" panose="02040502050505030304" pitchFamily="18" charset="0"/>
              </a:rPr>
              <a:t>, V 10,24-30</a:t>
            </a: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i="1" cap="small">
                <a:latin typeface="Palatino Linotype" panose="02040502050505030304" pitchFamily="18" charset="0"/>
              </a:rPr>
              <a:t>Loci</a:t>
            </a:r>
            <a:r>
              <a:rPr lang="it-IT" cap="small">
                <a:latin typeface="Palatino Linotype" panose="02040502050505030304" pitchFamily="18" charset="0"/>
              </a:rPr>
              <a:t> (</a:t>
            </a:r>
            <a:r>
              <a:rPr lang="it-IT">
                <a:latin typeface="Palatino Linotype" panose="02040502050505030304" pitchFamily="18" charset="0"/>
              </a:rPr>
              <a:t>luoghi argomentativi, cioè in cui «si nascondono» gli argomenti, da «trovare» per mezzo di domande</a:t>
            </a:r>
            <a:r>
              <a:rPr lang="it-IT" cap="small">
                <a:latin typeface="Palatino Linotype" panose="02040502050505030304" pitchFamily="18" charset="0"/>
              </a:rPr>
              <a:t>): </a:t>
            </a:r>
            <a:r>
              <a:rPr lang="it-IT">
                <a:latin typeface="Palatino Linotype" panose="02040502050505030304" pitchFamily="18" charset="0"/>
              </a:rPr>
              <a:t>ad es. </a:t>
            </a:r>
            <a:r>
              <a:rPr lang="it-IT" i="1">
                <a:latin typeface="Palatino Linotype" panose="02040502050505030304" pitchFamily="18" charset="0"/>
              </a:rPr>
              <a:t>quis?</a:t>
            </a:r>
            <a:r>
              <a:rPr lang="it-IT">
                <a:latin typeface="Palatino Linotype" panose="02040502050505030304" pitchFamily="18" charset="0"/>
              </a:rPr>
              <a:t> [chi?] o </a:t>
            </a:r>
            <a:r>
              <a:rPr lang="it-IT" i="1">
                <a:latin typeface="Palatino Linotype" panose="02040502050505030304" pitchFamily="18" charset="0"/>
              </a:rPr>
              <a:t>quid?</a:t>
            </a:r>
            <a:r>
              <a:rPr lang="it-IT">
                <a:latin typeface="Palatino Linotype" panose="02040502050505030304" pitchFamily="18" charset="0"/>
              </a:rPr>
              <a:t> [che cosa?]</a:t>
            </a:r>
          </a:p>
          <a:p>
            <a:pPr algn="just"/>
            <a:endParaRPr lang="it-IT" i="1">
              <a:latin typeface="Palatino Linotype" panose="02040502050505030304" pitchFamily="18" charset="0"/>
            </a:endParaRPr>
          </a:p>
          <a:p>
            <a:pPr algn="just"/>
            <a:r>
              <a:rPr lang="it-IT" i="1">
                <a:latin typeface="Palatino Linotype" panose="02040502050505030304" pitchFamily="18" charset="0"/>
              </a:rPr>
              <a:t>Argumenta</a:t>
            </a:r>
            <a:r>
              <a:rPr lang="it-IT">
                <a:latin typeface="Palatino Linotype" panose="02040502050505030304" pitchFamily="18" charset="0"/>
              </a:rPr>
              <a:t> </a:t>
            </a:r>
            <a:r>
              <a:rPr lang="it-IT" dirty="0">
                <a:latin typeface="Palatino Linotype" panose="02040502050505030304" pitchFamily="18" charset="0"/>
              </a:rPr>
              <a:t>(o </a:t>
            </a:r>
            <a:r>
              <a:rPr lang="it-IT" i="1" dirty="0">
                <a:latin typeface="Palatino Linotype" panose="02040502050505030304" pitchFamily="18" charset="0"/>
              </a:rPr>
              <a:t>loci</a:t>
            </a:r>
            <a:r>
              <a:rPr lang="it-IT" dirty="0">
                <a:latin typeface="Palatino Linotype" panose="02040502050505030304" pitchFamily="18" charset="0"/>
              </a:rPr>
              <a:t>) </a:t>
            </a:r>
            <a:r>
              <a:rPr lang="it-IT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a persona </a:t>
            </a:r>
            <a:r>
              <a:rPr lang="it-IT" dirty="0">
                <a:latin typeface="Palatino Linotype" panose="02040502050505030304" pitchFamily="18" charset="0"/>
              </a:rPr>
              <a:t>[15 </a:t>
            </a:r>
            <a:r>
              <a:rPr lang="it-IT" i="1" dirty="0">
                <a:latin typeface="Palatino Linotype" panose="02040502050505030304" pitchFamily="18" charset="0"/>
              </a:rPr>
              <a:t>loci</a:t>
            </a:r>
            <a:r>
              <a:rPr lang="it-IT" dirty="0">
                <a:latin typeface="Palatino Linotype" panose="02040502050505030304" pitchFamily="18" charset="0"/>
              </a:rPr>
              <a:t>], </a:t>
            </a:r>
            <a:r>
              <a:rPr lang="it-IT" i="1" dirty="0" err="1">
                <a:latin typeface="Palatino Linotype" panose="02040502050505030304" pitchFamily="18" charset="0"/>
              </a:rPr>
              <a:t>argumenta</a:t>
            </a:r>
            <a:r>
              <a:rPr lang="it-IT" dirty="0">
                <a:latin typeface="Palatino Linotype" panose="02040502050505030304" pitchFamily="18" charset="0"/>
              </a:rPr>
              <a:t> (o </a:t>
            </a:r>
            <a:r>
              <a:rPr lang="it-IT" i="1" dirty="0">
                <a:latin typeface="Palatino Linotype" panose="02040502050505030304" pitchFamily="18" charset="0"/>
              </a:rPr>
              <a:t>loci</a:t>
            </a:r>
            <a:r>
              <a:rPr lang="it-IT" dirty="0">
                <a:latin typeface="Palatino Linotype" panose="02040502050505030304" pitchFamily="18" charset="0"/>
              </a:rPr>
              <a:t>) </a:t>
            </a:r>
            <a:r>
              <a:rPr lang="it-IT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a re</a:t>
            </a:r>
            <a:r>
              <a:rPr lang="it-IT" dirty="0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dirty="0">
                <a:latin typeface="Palatino Linotype" panose="02040502050505030304" pitchFamily="18" charset="0"/>
              </a:rPr>
              <a:t>[10 </a:t>
            </a:r>
            <a:r>
              <a:rPr lang="it-IT" i="1" dirty="0">
                <a:latin typeface="Palatino Linotype" panose="02040502050505030304" pitchFamily="18" charset="0"/>
              </a:rPr>
              <a:t>loci</a:t>
            </a:r>
            <a:r>
              <a:rPr lang="it-IT" dirty="0">
                <a:latin typeface="Palatino Linotype" panose="02040502050505030304" pitchFamily="18" charset="0"/>
              </a:rPr>
              <a:t>].</a:t>
            </a:r>
          </a:p>
          <a:p>
            <a:pPr algn="just"/>
            <a:r>
              <a:rPr lang="it-IT">
                <a:latin typeface="Palatino Linotype" panose="02040502050505030304" pitchFamily="18" charset="0"/>
              </a:rPr>
              <a:t>Si </a:t>
            </a:r>
            <a:r>
              <a:rPr lang="it-IT" dirty="0">
                <a:latin typeface="Palatino Linotype" panose="02040502050505030304" pitchFamily="18" charset="0"/>
              </a:rPr>
              <a:t>può difendere o accusare </a:t>
            </a:r>
            <a:r>
              <a:rPr lang="it-IT" dirty="0" err="1">
                <a:latin typeface="Palatino Linotype" panose="02040502050505030304" pitchFamily="18" charset="0"/>
              </a:rPr>
              <a:t>qno</a:t>
            </a:r>
            <a:r>
              <a:rPr lang="it-IT" dirty="0">
                <a:latin typeface="Palatino Linotype" panose="02040502050505030304" pitchFamily="18" charset="0"/>
              </a:rPr>
              <a:t> traendo argomenti </a:t>
            </a:r>
            <a:r>
              <a:rPr lang="it-IT">
                <a:latin typeface="Palatino Linotype" panose="02040502050505030304" pitchFamily="18" charset="0"/>
              </a:rPr>
              <a:t>da:</a:t>
            </a: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pPr algn="just"/>
            <a:r>
              <a:rPr lang="it-IT" sz="1600" i="1" dirty="0" err="1">
                <a:latin typeface="Palatino Linotype" panose="02040502050505030304" pitchFamily="18" charset="0"/>
              </a:rPr>
              <a:t>Argumenta</a:t>
            </a:r>
            <a:r>
              <a:rPr lang="it-IT" sz="1600" i="1" dirty="0">
                <a:latin typeface="Palatino Linotype" panose="02040502050505030304" pitchFamily="18" charset="0"/>
              </a:rPr>
              <a:t>/loci a persona</a:t>
            </a:r>
            <a:r>
              <a:rPr lang="it-IT" sz="1600" dirty="0">
                <a:latin typeface="Palatino Linotype" panose="02040502050505030304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La famiglia: «i figli sono creduti simili ai genitori o agli antenati, e talora da qui nascono le tendenze alla vita onesta o disonesta»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La nazionalità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La patria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Il sesso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L’età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L’educazione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L’aspetto fisico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La fortuna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La condizione sociale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L’indole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La professione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Ciò che si mostra di essere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Azioni e detti precedenti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Un moto temporaneo dell’animo</a:t>
            </a:r>
          </a:p>
          <a:p>
            <a:pPr marL="342900" indent="-342900" algn="just">
              <a:buAutoNum type="arabicPeriod"/>
            </a:pPr>
            <a:r>
              <a:rPr lang="it-IT" sz="1600" dirty="0">
                <a:latin typeface="Palatino Linotype" panose="02040502050505030304" pitchFamily="18" charset="0"/>
              </a:rPr>
              <a:t>Il nome che si porta (</a:t>
            </a:r>
            <a:r>
              <a:rPr lang="it-IT" sz="1600" i="1" dirty="0">
                <a:latin typeface="Palatino Linotype" panose="02040502050505030304" pitchFamily="18" charset="0"/>
              </a:rPr>
              <a:t>e.g.</a:t>
            </a:r>
            <a:r>
              <a:rPr lang="it-IT" sz="1600" dirty="0">
                <a:latin typeface="Palatino Linotype" panose="02040502050505030304" pitchFamily="18" charset="0"/>
              </a:rPr>
              <a:t> Pompeo il Grande)</a:t>
            </a:r>
          </a:p>
          <a:p>
            <a:pPr marL="342900" indent="-342900" algn="just">
              <a:buAutoNum type="arabicPeriod"/>
            </a:pPr>
            <a:endParaRPr lang="it-IT" dirty="0">
              <a:latin typeface="Palatino Linotype" panose="02040502050505030304" pitchFamily="18" charset="0"/>
            </a:endParaRPr>
          </a:p>
          <a:p>
            <a:pPr algn="just"/>
            <a:endParaRPr lang="it-IT" dirty="0">
              <a:latin typeface="Palatino Linotype" panose="02040502050505030304" pitchFamily="18" charset="0"/>
            </a:endParaRPr>
          </a:p>
          <a:p>
            <a:pPr algn="just"/>
            <a:endParaRPr lang="it-IT" sz="1400" dirty="0">
              <a:latin typeface="Palatino Linotype" panose="02040502050505030304" pitchFamily="18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2601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9281" y="150556"/>
            <a:ext cx="8565777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600" b="1" i="1" dirty="0" err="1">
                <a:solidFill>
                  <a:srgbClr val="0070C0"/>
                </a:solidFill>
                <a:latin typeface="Palatino Linotype"/>
              </a:rPr>
              <a:t>Argumenta</a:t>
            </a:r>
            <a:r>
              <a:rPr lang="it-IT" sz="1600" b="1" i="1" dirty="0">
                <a:solidFill>
                  <a:srgbClr val="0070C0"/>
                </a:solidFill>
                <a:latin typeface="Palatino Linotype"/>
              </a:rPr>
              <a:t>/loci a re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causa (quare/</a:t>
            </a:r>
            <a:r>
              <a:rPr lang="it-IT" sz="1400" i="1" dirty="0" err="1">
                <a:latin typeface="Palatino Linotype" panose="02040502050505030304" pitchFamily="18" charset="0"/>
              </a:rPr>
              <a:t>cur</a:t>
            </a:r>
            <a:r>
              <a:rPr lang="it-IT" sz="1400" i="1" dirty="0"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A loco (</a:t>
            </a:r>
            <a:r>
              <a:rPr lang="it-IT" sz="1400" i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ubi</a:t>
            </a:r>
            <a:r>
              <a:rPr lang="it-IT" sz="1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tempore (quando?)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modo (</a:t>
            </a:r>
            <a:r>
              <a:rPr lang="it-IT" sz="1400" i="1" dirty="0" err="1">
                <a:latin typeface="Palatino Linotype" panose="02040502050505030304" pitchFamily="18" charset="0"/>
              </a:rPr>
              <a:t>quomodo</a:t>
            </a:r>
            <a:r>
              <a:rPr lang="it-IT" sz="1400" i="1" dirty="0"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</a:t>
            </a:r>
            <a:r>
              <a:rPr lang="it-IT" sz="1400" i="1" dirty="0" err="1">
                <a:latin typeface="Palatino Linotype" panose="02040502050505030304" pitchFamily="18" charset="0"/>
              </a:rPr>
              <a:t>facultate</a:t>
            </a:r>
            <a:r>
              <a:rPr lang="it-IT" sz="1400" i="1" dirty="0">
                <a:latin typeface="Palatino Linotype" panose="02040502050505030304" pitchFamily="18" charset="0"/>
              </a:rPr>
              <a:t> (</a:t>
            </a:r>
            <a:r>
              <a:rPr lang="it-IT" sz="1400" i="1" dirty="0" err="1">
                <a:latin typeface="Palatino Linotype" panose="02040502050505030304" pitchFamily="18" charset="0"/>
              </a:rPr>
              <a:t>quibus</a:t>
            </a:r>
            <a:r>
              <a:rPr lang="it-IT" sz="1400" i="1" dirty="0">
                <a:latin typeface="Palatino Linotype" panose="02040502050505030304" pitchFamily="18" charset="0"/>
              </a:rPr>
              <a:t> </a:t>
            </a:r>
            <a:r>
              <a:rPr lang="it-IT" sz="1400" i="1" dirty="0" err="1">
                <a:latin typeface="Palatino Linotype" panose="02040502050505030304" pitchFamily="18" charset="0"/>
              </a:rPr>
              <a:t>auxiliis</a:t>
            </a:r>
            <a:r>
              <a:rPr lang="it-IT" sz="1400" i="1" dirty="0">
                <a:latin typeface="Palatino Linotype" panose="02040502050505030304" pitchFamily="18" charset="0"/>
              </a:rPr>
              <a:t>?)</a:t>
            </a:r>
          </a:p>
          <a:p>
            <a:pPr marL="342900" indent="-342900" algn="just">
              <a:buAutoNum type="arabicPeriod"/>
            </a:pPr>
            <a:endParaRPr lang="it-IT" sz="1400" i="1" dirty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</a:t>
            </a:r>
            <a:r>
              <a:rPr lang="it-IT" sz="1400" i="1" dirty="0" err="1">
                <a:latin typeface="Palatino Linotype" panose="02040502050505030304" pitchFamily="18" charset="0"/>
              </a:rPr>
              <a:t>finitione</a:t>
            </a:r>
            <a:r>
              <a:rPr lang="it-IT" sz="1400" dirty="0">
                <a:latin typeface="Palatino Linotype" panose="02040502050505030304" pitchFamily="18" charset="0"/>
              </a:rPr>
              <a:t> (a partire dalla definizione)</a:t>
            </a:r>
            <a:endParaRPr lang="it-IT" sz="1400" i="1" dirty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simili</a:t>
            </a:r>
            <a:r>
              <a:rPr lang="it-IT" sz="1400" dirty="0">
                <a:latin typeface="Palatino Linotype" panose="02040502050505030304" pitchFamily="18" charset="0"/>
              </a:rPr>
              <a:t> (a partire dalla somiglianza)</a:t>
            </a:r>
            <a:endParaRPr lang="it-IT" sz="1400" i="1" dirty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</a:t>
            </a:r>
            <a:r>
              <a:rPr lang="it-IT" sz="1400" i="1" dirty="0" err="1">
                <a:latin typeface="Palatino Linotype" panose="02040502050505030304" pitchFamily="18" charset="0"/>
              </a:rPr>
              <a:t>comparatione</a:t>
            </a:r>
            <a:r>
              <a:rPr lang="it-IT" sz="1400" dirty="0">
                <a:latin typeface="Palatino Linotype" panose="02040502050505030304" pitchFamily="18" charset="0"/>
              </a:rPr>
              <a:t> (a partire dal confronto)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solidFill>
                  <a:srgbClr val="C00000"/>
                </a:solidFill>
                <a:latin typeface="Palatino Linotype" panose="02040502050505030304" pitchFamily="18" charset="0"/>
              </a:rPr>
              <a:t>A </a:t>
            </a:r>
            <a:r>
              <a:rPr lang="it-IT" sz="1400" i="1" dirty="0" err="1">
                <a:solidFill>
                  <a:srgbClr val="C00000"/>
                </a:solidFill>
                <a:latin typeface="Palatino Linotype" panose="02040502050505030304" pitchFamily="18" charset="0"/>
              </a:rPr>
              <a:t>fictione</a:t>
            </a:r>
            <a:r>
              <a:rPr lang="it-IT" sz="1400" dirty="0">
                <a:solidFill>
                  <a:srgbClr val="C00000"/>
                </a:solidFill>
                <a:latin typeface="Palatino Linotype" panose="02040502050505030304" pitchFamily="18" charset="0"/>
              </a:rPr>
              <a:t> (a partire dalla supposizione)</a:t>
            </a:r>
          </a:p>
          <a:p>
            <a:pPr marL="342900" indent="-342900" algn="just">
              <a:buAutoNum type="arabicPeriod"/>
            </a:pPr>
            <a:r>
              <a:rPr lang="it-IT" sz="1400" i="1" dirty="0">
                <a:latin typeface="Palatino Linotype" panose="02040502050505030304" pitchFamily="18" charset="0"/>
              </a:rPr>
              <a:t>A </a:t>
            </a:r>
            <a:r>
              <a:rPr lang="it-IT" sz="1400" i="1" dirty="0" err="1">
                <a:latin typeface="Palatino Linotype" panose="02040502050505030304" pitchFamily="18" charset="0"/>
              </a:rPr>
              <a:t>circumstantia</a:t>
            </a:r>
            <a:r>
              <a:rPr lang="it-IT" sz="1400" dirty="0">
                <a:latin typeface="Palatino Linotype" panose="02040502050505030304" pitchFamily="18" charset="0"/>
              </a:rPr>
              <a:t> (a partire dalla circostanza)</a:t>
            </a:r>
          </a:p>
          <a:p>
            <a:pPr algn="just"/>
            <a:endParaRPr lang="it-IT" sz="1400">
              <a:latin typeface="Palatino Linotype" panose="02040502050505030304" pitchFamily="18" charset="0"/>
            </a:endParaRPr>
          </a:p>
          <a:p>
            <a:pPr algn="just"/>
            <a:r>
              <a:rPr lang="it-IT" sz="1400" dirty="0">
                <a:latin typeface="Palatino Linotype"/>
              </a:rPr>
              <a:t>Es. di </a:t>
            </a:r>
            <a:r>
              <a:rPr lang="it-IT" sz="1400" i="1" dirty="0">
                <a:latin typeface="Palatino Linotype"/>
              </a:rPr>
              <a:t>locus/</a:t>
            </a:r>
            <a:r>
              <a:rPr lang="it-IT" sz="1400" i="1" dirty="0" err="1">
                <a:latin typeface="Palatino Linotype"/>
              </a:rPr>
              <a:t>argumentum</a:t>
            </a:r>
            <a:r>
              <a:rPr lang="it-IT" sz="1400" i="1" dirty="0">
                <a:latin typeface="Palatino Linotype"/>
              </a:rPr>
              <a:t> a causa</a:t>
            </a:r>
            <a:r>
              <a:rPr lang="it-IT" sz="1400" dirty="0">
                <a:latin typeface="Palatino Linotype"/>
              </a:rPr>
              <a:t>:</a:t>
            </a:r>
          </a:p>
          <a:p>
            <a:pPr algn="just"/>
            <a:r>
              <a:rPr lang="it-IT" sz="1400" dirty="0">
                <a:latin typeface="Palatino Linotype" panose="02040502050505030304" pitchFamily="18" charset="0"/>
              </a:rPr>
              <a:t>Comprende i moventi delle azioni: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latin typeface="Palatino Linotype" panose="02040502050505030304" pitchFamily="18" charset="0"/>
              </a:rPr>
              <a:t>motivi psicologici, che risiedono (a) nel raggiungimento di vantaggi, nel loro incremento, nella conservazione, nell’uso o (b) nell’evitare i danni, nel liberarsene, nel diminuirli, nel tollerarli;</a:t>
            </a:r>
          </a:p>
          <a:p>
            <a:pPr marL="285750" indent="-285750" algn="just">
              <a:buFontTx/>
              <a:buChar char="-"/>
            </a:pPr>
            <a:r>
              <a:rPr lang="it-IT" sz="1400" dirty="0">
                <a:latin typeface="Palatino Linotype"/>
              </a:rPr>
              <a:t>cause generali, fisiche o di altro tipo, da cui si deducono effetti (come nel modello: il corpo, alla luce, fa sempre ombra).</a:t>
            </a:r>
          </a:p>
          <a:p>
            <a:pPr algn="just"/>
            <a:r>
              <a:rPr lang="it-IT" sz="1400" dirty="0">
                <a:latin typeface="Palatino Linotype" panose="02040502050505030304" pitchFamily="18" charset="0"/>
              </a:rPr>
              <a:t>Es. di </a:t>
            </a:r>
            <a:r>
              <a:rPr lang="it-IT" sz="1400" i="1" dirty="0">
                <a:latin typeface="Palatino Linotype" panose="02040502050505030304" pitchFamily="18" charset="0"/>
              </a:rPr>
              <a:t>locus/</a:t>
            </a:r>
            <a:r>
              <a:rPr lang="it-IT" sz="1400" i="1" dirty="0" err="1">
                <a:latin typeface="Palatino Linotype" panose="02040502050505030304" pitchFamily="18" charset="0"/>
              </a:rPr>
              <a:t>argumentum</a:t>
            </a:r>
            <a:r>
              <a:rPr lang="it-IT" sz="1400" i="1" dirty="0">
                <a:latin typeface="Palatino Linotype" panose="02040502050505030304" pitchFamily="18" charset="0"/>
              </a:rPr>
              <a:t> a loco:</a:t>
            </a:r>
          </a:p>
          <a:p>
            <a:pPr algn="just"/>
            <a:r>
              <a:rPr lang="it-IT" sz="1400" dirty="0">
                <a:latin typeface="Palatino Linotype" panose="02040502050505030304" pitchFamily="18" charset="0"/>
              </a:rPr>
              <a:t>«Hai sottratto denaro privato, ma poiché l’hai sottratto </a:t>
            </a:r>
            <a:r>
              <a:rPr lang="it-IT" sz="1400" dirty="0">
                <a:solidFill>
                  <a:srgbClr val="C00000"/>
                </a:solidFill>
                <a:latin typeface="Palatino Linotype" panose="02040502050505030304" pitchFamily="18" charset="0"/>
              </a:rPr>
              <a:t>da un tempio </a:t>
            </a:r>
            <a:r>
              <a:rPr lang="it-IT" sz="1400" dirty="0">
                <a:latin typeface="Palatino Linotype" panose="02040502050505030304" pitchFamily="18" charset="0"/>
              </a:rPr>
              <a:t>non si tratta di un furto ma di un sacrilegio».</a:t>
            </a:r>
          </a:p>
          <a:p>
            <a:pPr algn="just"/>
            <a:r>
              <a:rPr lang="it-IT" sz="1400" dirty="0">
                <a:latin typeface="Palatino Linotype" panose="02040502050505030304" pitchFamily="18" charset="0"/>
              </a:rPr>
              <a:t>Es. di </a:t>
            </a:r>
            <a:r>
              <a:rPr lang="it-IT" sz="1400" i="1" dirty="0">
                <a:latin typeface="Palatino Linotype" panose="02040502050505030304" pitchFamily="18" charset="0"/>
              </a:rPr>
              <a:t>locus a </a:t>
            </a:r>
            <a:r>
              <a:rPr lang="it-IT" sz="1400" i="1" dirty="0" err="1">
                <a:latin typeface="Palatino Linotype" panose="02040502050505030304" pitchFamily="18" charset="0"/>
              </a:rPr>
              <a:t>fictione</a:t>
            </a:r>
            <a:r>
              <a:rPr lang="it-IT" sz="1400" dirty="0">
                <a:latin typeface="Palatino Linotype" panose="02040502050505030304" pitchFamily="18" charset="0"/>
              </a:rPr>
              <a:t> [importante per l’analisi della </a:t>
            </a:r>
            <a:r>
              <a:rPr lang="it-IT" sz="1400" i="1" dirty="0">
                <a:latin typeface="Palatino Linotype" panose="02040502050505030304" pitchFamily="18" charset="0"/>
              </a:rPr>
              <a:t>pro Milone</a:t>
            </a:r>
            <a:r>
              <a:rPr lang="it-IT" sz="1400" dirty="0">
                <a:latin typeface="Palatino Linotype" panose="02040502050505030304" pitchFamily="18" charset="0"/>
              </a:rPr>
              <a:t>]</a:t>
            </a:r>
          </a:p>
          <a:p>
            <a:pPr algn="just"/>
            <a:r>
              <a:rPr lang="it-IT" sz="1400" dirty="0">
                <a:latin typeface="Palatino Linotype"/>
              </a:rPr>
              <a:t>«</a:t>
            </a:r>
            <a:r>
              <a:rPr lang="it-IT" sz="1400" dirty="0">
                <a:solidFill>
                  <a:srgbClr val="C00000"/>
                </a:solidFill>
                <a:latin typeface="Palatino Linotype"/>
              </a:rPr>
              <a:t>se </a:t>
            </a:r>
            <a:r>
              <a:rPr lang="it-IT" sz="1400" dirty="0">
                <a:latin typeface="Palatino Linotype"/>
              </a:rPr>
              <a:t>costoro [anche persone estinte o personaggi  storici o mitici] </a:t>
            </a:r>
            <a:r>
              <a:rPr lang="it-IT" sz="1400" dirty="0">
                <a:solidFill>
                  <a:srgbClr val="C00000"/>
                </a:solidFill>
                <a:latin typeface="Palatino Linotype"/>
              </a:rPr>
              <a:t>potessero parlare</a:t>
            </a:r>
            <a:r>
              <a:rPr lang="it-IT" sz="1400" dirty="0">
                <a:latin typeface="Palatino Linotype"/>
              </a:rPr>
              <a:t>, direbbero…».</a:t>
            </a:r>
          </a:p>
          <a:p>
            <a:pPr algn="just"/>
            <a:endParaRPr lang="it-IT" sz="1400" dirty="0">
              <a:latin typeface="Palatino Linotype" panose="02040502050505030304" pitchFamily="18" charset="0"/>
            </a:endParaRPr>
          </a:p>
          <a:p>
            <a:pPr algn="just"/>
            <a:r>
              <a:rPr lang="it-IT" sz="1400" b="1" dirty="0">
                <a:solidFill>
                  <a:srgbClr val="0070C0"/>
                </a:solidFill>
                <a:latin typeface="Palatino Linotype" panose="02040502050505030304" pitchFamily="18" charset="0"/>
              </a:rPr>
              <a:t>Questionario:</a:t>
            </a:r>
            <a:r>
              <a:rPr lang="it-IT" sz="1400" dirty="0">
                <a:latin typeface="Palatino Linotype" panose="02040502050505030304" pitchFamily="18" charset="0"/>
              </a:rPr>
              <a:t> una domenica, qui a Trieste, un ragazzo di nazionalità rumena, con permesso di soggiorno, viene trovato senza biglietto dell’autobus da un controllore; i due scendono, lui fugge dopo essersi rifiutato di esibire il documento di identità, prima dell’arrivo della polizia. Da quali </a:t>
            </a:r>
            <a:r>
              <a:rPr lang="it-IT" sz="1400" i="1" dirty="0">
                <a:latin typeface="Palatino Linotype" panose="02040502050505030304" pitchFamily="18" charset="0"/>
              </a:rPr>
              <a:t>loci</a:t>
            </a:r>
            <a:r>
              <a:rPr lang="it-IT" sz="1400" dirty="0">
                <a:latin typeface="Palatino Linotype" panose="02040502050505030304" pitchFamily="18" charset="0"/>
              </a:rPr>
              <a:t> trarreste i vostri </a:t>
            </a:r>
            <a:r>
              <a:rPr lang="it-IT" sz="1400" i="1" dirty="0" err="1">
                <a:latin typeface="Palatino Linotype" panose="02040502050505030304" pitchFamily="18" charset="0"/>
              </a:rPr>
              <a:t>argumenta</a:t>
            </a:r>
            <a:r>
              <a:rPr lang="it-IT" sz="1400" i="1" dirty="0">
                <a:latin typeface="Palatino Linotype" panose="02040502050505030304" pitchFamily="18" charset="0"/>
              </a:rPr>
              <a:t> </a:t>
            </a:r>
            <a:r>
              <a:rPr lang="it-IT" sz="1400" dirty="0">
                <a:latin typeface="Palatino Linotype" panose="02040502050505030304" pitchFamily="18" charset="0"/>
              </a:rPr>
              <a:t>per difendere o accusare questo ragazzo? [non tenete conto dei </a:t>
            </a:r>
            <a:r>
              <a:rPr lang="it-IT" sz="1400" i="1" dirty="0">
                <a:latin typeface="Palatino Linotype" panose="02040502050505030304" pitchFamily="18" charset="0"/>
              </a:rPr>
              <a:t>loci a re</a:t>
            </a:r>
            <a:r>
              <a:rPr lang="it-IT" sz="1400" dirty="0">
                <a:latin typeface="Palatino Linotype" panose="02040502050505030304" pitchFamily="18" charset="0"/>
              </a:rPr>
              <a:t> 6-10]</a:t>
            </a:r>
          </a:p>
        </p:txBody>
      </p:sp>
    </p:spTree>
    <p:extLst>
      <p:ext uri="{BB962C8B-B14F-4D97-AF65-F5344CB8AC3E}">
        <p14:creationId xmlns:p14="http://schemas.microsoft.com/office/powerpoint/2010/main" val="186250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31519" y="731520"/>
            <a:ext cx="7367451" cy="64633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b="1" cap="small" dirty="0">
                <a:solidFill>
                  <a:srgbClr val="0070C0"/>
                </a:solidFill>
                <a:latin typeface="Palatino Linotype"/>
              </a:rPr>
              <a:t>«Luoghi comuni»</a:t>
            </a:r>
          </a:p>
          <a:p>
            <a:endParaRPr lang="it-IT" dirty="0">
              <a:latin typeface="Palatino Linotype" panose="02040502050505030304" pitchFamily="18" charset="0"/>
            </a:endParaRPr>
          </a:p>
          <a:p>
            <a:pPr marL="342900" indent="-342900">
              <a:buAutoNum type="arabicParenR"/>
            </a:pPr>
            <a:r>
              <a:rPr lang="it-IT" dirty="0">
                <a:latin typeface="Palatino Linotype"/>
              </a:rPr>
              <a:t>Del moderno discorso argomentativo.</a:t>
            </a:r>
          </a:p>
          <a:p>
            <a:endParaRPr lang="it-IT" dirty="0">
              <a:latin typeface="Palatino Linotype" panose="02040502050505030304" pitchFamily="18" charset="0"/>
            </a:endParaRPr>
          </a:p>
          <a:p>
            <a:r>
              <a:rPr lang="it-IT" dirty="0">
                <a:latin typeface="Palatino Linotype" panose="02040502050505030304" pitchFamily="18" charset="0"/>
              </a:rPr>
              <a:t>Luoghi: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/>
              </a:rPr>
              <a:t>della quantità: x migliore di y [=preferibile] per ragioni quantitative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della qualità: c.s. per ragioni qualitative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dell’ordine: c.s. per ragioni di precedenza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dell’esistente: c.s. per ragioni di esistenza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dell’essenza: riconoscimento di eccellenza a chi soddisfa i requisiti di un determinato «tipo» 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/>
              </a:rPr>
              <a:t>della persona: valori della dignità, del merito, dell’autosufficienza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b="1" dirty="0">
                <a:solidFill>
                  <a:srgbClr val="0070C0"/>
                </a:solidFill>
                <a:latin typeface="Palatino Linotype"/>
              </a:rPr>
              <a:t>Questionario</a:t>
            </a:r>
            <a:r>
              <a:rPr lang="it-IT" dirty="0">
                <a:latin typeface="Palatino Linotype"/>
              </a:rPr>
              <a:t>: suggerite un esercizio. </a:t>
            </a:r>
            <a:endParaRPr lang="it-IT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endParaRPr lang="it-IT" dirty="0">
              <a:latin typeface="Palatino Linotype" panose="02040502050505030304" pitchFamily="18" charset="0"/>
            </a:endParaRPr>
          </a:p>
          <a:p>
            <a:endParaRPr lang="it-IT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9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8458" y="222067"/>
            <a:ext cx="7889966" cy="71711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dirty="0">
                <a:latin typeface="Palatino Linotype"/>
              </a:rPr>
              <a:t>2) Dell’iniziare e del finire</a:t>
            </a:r>
          </a:p>
          <a:p>
            <a:endParaRPr lang="it-IT" b="1" i="1" dirty="0">
              <a:solidFill>
                <a:srgbClr val="0070C0"/>
              </a:solidFill>
              <a:latin typeface="Palatino Linotype" panose="02040502050505030304" pitchFamily="18" charset="0"/>
            </a:endParaRPr>
          </a:p>
          <a:p>
            <a:pPr fontAlgn="base"/>
            <a:r>
              <a:rPr lang="it-IT" i="1" dirty="0">
                <a:latin typeface="Palatino Linotype" panose="02040502050505030304" pitchFamily="18" charset="0"/>
              </a:rPr>
              <a:t>Come scrivere un incipit</a:t>
            </a:r>
          </a:p>
          <a:p>
            <a:pPr fontAlgn="base"/>
            <a:r>
              <a:rPr lang="it-IT" dirty="0">
                <a:latin typeface="Palatino Linotype"/>
              </a:rPr>
              <a:t>da Michele Renzullo| </a:t>
            </a:r>
            <a:r>
              <a:rPr lang="it-IT" dirty="0" err="1">
                <a:latin typeface="Palatino Linotype"/>
              </a:rPr>
              <a:t>Gen</a:t>
            </a:r>
            <a:r>
              <a:rPr lang="it-IT" dirty="0">
                <a:latin typeface="Palatino Linotype"/>
              </a:rPr>
              <a:t> 10, 2019 | Guide scrittura creativa</a:t>
            </a:r>
          </a:p>
          <a:p>
            <a:endParaRPr lang="it-IT" dirty="0">
              <a:latin typeface="Palatino Linotype" panose="02040502050505030304" pitchFamily="18" charset="0"/>
            </a:endParaRP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descrittivo (</a:t>
            </a:r>
            <a:r>
              <a:rPr lang="it-IT" i="1" dirty="0">
                <a:latin typeface="Palatino Linotype" panose="02040502050505030304" pitchFamily="18" charset="0"/>
              </a:rPr>
              <a:t>Promessi sposi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che introduce un personaggio (</a:t>
            </a:r>
            <a:r>
              <a:rPr lang="it-IT" i="1" dirty="0">
                <a:latin typeface="Palatino Linotype" panose="02040502050505030304" pitchFamily="18" charset="0"/>
              </a:rPr>
              <a:t>Lolita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informativo (</a:t>
            </a:r>
            <a:r>
              <a:rPr lang="it-IT" i="1" dirty="0">
                <a:latin typeface="Palatino Linotype" panose="02040502050505030304" pitchFamily="18" charset="0"/>
              </a:rPr>
              <a:t>Lo straniero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(auto)biografico (</a:t>
            </a:r>
            <a:r>
              <a:rPr lang="it-IT" i="1" dirty="0">
                <a:latin typeface="Palatino Linotype" panose="02040502050505030304" pitchFamily="18" charset="0"/>
              </a:rPr>
              <a:t>Moby Dick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con una riflessione (</a:t>
            </a:r>
            <a:r>
              <a:rPr lang="it-IT" i="1" dirty="0">
                <a:latin typeface="Palatino Linotype" panose="02040502050505030304" pitchFamily="18" charset="0"/>
              </a:rPr>
              <a:t>Anna Karenina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narrativo (</a:t>
            </a:r>
            <a:r>
              <a:rPr lang="it-IT" i="1" dirty="0">
                <a:latin typeface="Palatino Linotype" panose="02040502050505030304" pitchFamily="18" charset="0"/>
              </a:rPr>
              <a:t>Trilogia della città di K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dialogico (</a:t>
            </a:r>
            <a:r>
              <a:rPr lang="it-IT" i="1" dirty="0">
                <a:latin typeface="Palatino Linotype" panose="02040502050505030304" pitchFamily="18" charset="0"/>
              </a:rPr>
              <a:t>Se una notte d’inverno un viaggiatore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r>
              <a:rPr lang="it-IT" dirty="0">
                <a:latin typeface="Palatino Linotype" panose="02040502050505030304" pitchFamily="18" charset="0"/>
              </a:rPr>
              <a:t>Incipit </a:t>
            </a:r>
            <a:r>
              <a:rPr lang="it-IT" i="1" dirty="0">
                <a:latin typeface="Palatino Linotype" panose="02040502050505030304" pitchFamily="18" charset="0"/>
              </a:rPr>
              <a:t>in </a:t>
            </a:r>
            <a:r>
              <a:rPr lang="it-IT" i="1" dirty="0" err="1">
                <a:latin typeface="Palatino Linotype" panose="02040502050505030304" pitchFamily="18" charset="0"/>
              </a:rPr>
              <a:t>medias</a:t>
            </a:r>
            <a:r>
              <a:rPr lang="it-IT" i="1" dirty="0">
                <a:latin typeface="Palatino Linotype" panose="02040502050505030304" pitchFamily="18" charset="0"/>
              </a:rPr>
              <a:t> res</a:t>
            </a:r>
            <a:r>
              <a:rPr lang="it-IT" dirty="0">
                <a:latin typeface="Palatino Linotype" panose="02040502050505030304" pitchFamily="18" charset="0"/>
              </a:rPr>
              <a:t> (</a:t>
            </a:r>
            <a:r>
              <a:rPr lang="it-IT" i="1" dirty="0">
                <a:latin typeface="Palatino Linotype" panose="02040502050505030304" pitchFamily="18" charset="0"/>
              </a:rPr>
              <a:t>Iliade</a:t>
            </a:r>
            <a:r>
              <a:rPr lang="it-IT" dirty="0">
                <a:latin typeface="Palatino Linotype" panose="02040502050505030304" pitchFamily="18" charset="0"/>
              </a:rPr>
              <a:t>, </a:t>
            </a:r>
            <a:r>
              <a:rPr lang="it-IT" i="1" dirty="0">
                <a:latin typeface="Palatino Linotype" panose="02040502050505030304" pitchFamily="18" charset="0"/>
              </a:rPr>
              <a:t>Odissea</a:t>
            </a:r>
            <a:r>
              <a:rPr lang="it-IT" dirty="0">
                <a:latin typeface="Palatino Linotype" panose="02040502050505030304" pitchFamily="18" charset="0"/>
              </a:rPr>
              <a:t>; </a:t>
            </a:r>
            <a:r>
              <a:rPr lang="it-IT" i="1" dirty="0">
                <a:latin typeface="Palatino Linotype" panose="02040502050505030304" pitchFamily="18" charset="0"/>
              </a:rPr>
              <a:t>La metamorfosi</a:t>
            </a:r>
            <a:r>
              <a:rPr lang="it-IT" dirty="0">
                <a:latin typeface="Palatino Linotype" panose="02040502050505030304" pitchFamily="18" charset="0"/>
              </a:rPr>
              <a:t>)</a:t>
            </a:r>
          </a:p>
          <a:p>
            <a:pPr fontAlgn="base">
              <a:spcAft>
                <a:spcPts val="1200"/>
              </a:spcAft>
            </a:pPr>
            <a:endParaRPr lang="it-IT" dirty="0">
              <a:latin typeface="Palatino Linotype" panose="02040502050505030304" pitchFamily="18" charset="0"/>
            </a:endParaRPr>
          </a:p>
          <a:p>
            <a:pPr fontAlgn="base"/>
            <a:r>
              <a:rPr lang="it-IT" dirty="0">
                <a:latin typeface="Palatino Linotype"/>
              </a:rPr>
              <a:t>Topica* della </a:t>
            </a:r>
            <a:r>
              <a:rPr lang="it-IT" i="1" dirty="0" err="1">
                <a:latin typeface="Palatino Linotype"/>
              </a:rPr>
              <a:t>peroratio</a:t>
            </a:r>
            <a:r>
              <a:rPr lang="it-IT" dirty="0">
                <a:latin typeface="Palatino Linotype"/>
              </a:rPr>
              <a:t>:</a:t>
            </a:r>
          </a:p>
          <a:p>
            <a:pPr fontAlgn="base"/>
            <a:r>
              <a:rPr lang="it-IT" i="1" dirty="0" err="1">
                <a:latin typeface="Palatino Linotype" panose="02040502050505030304" pitchFamily="18" charset="0"/>
              </a:rPr>
              <a:t>indignatio</a:t>
            </a:r>
            <a:endParaRPr lang="it-IT" i="1" dirty="0">
              <a:latin typeface="Palatino Linotype" panose="02040502050505030304" pitchFamily="18" charset="0"/>
            </a:endParaRPr>
          </a:p>
          <a:p>
            <a:pPr fontAlgn="base"/>
            <a:r>
              <a:rPr lang="it-IT" i="1" dirty="0" err="1">
                <a:latin typeface="Palatino Linotype"/>
              </a:rPr>
              <a:t>conquestio</a:t>
            </a:r>
            <a:r>
              <a:rPr lang="it-IT" dirty="0">
                <a:latin typeface="Palatino Linotype"/>
              </a:rPr>
              <a:t>, (</a:t>
            </a:r>
            <a:r>
              <a:rPr lang="it-IT" i="1" dirty="0" err="1">
                <a:latin typeface="Palatino Linotype"/>
              </a:rPr>
              <a:t>com</a:t>
            </a:r>
            <a:r>
              <a:rPr lang="it-IT" dirty="0">
                <a:latin typeface="Palatino Linotype"/>
              </a:rPr>
              <a:t>)</a:t>
            </a:r>
            <a:r>
              <a:rPr lang="it-IT" i="1" dirty="0" err="1">
                <a:latin typeface="Palatino Linotype"/>
              </a:rPr>
              <a:t>miseratio</a:t>
            </a:r>
            <a:endParaRPr lang="it-IT" i="1">
              <a:latin typeface="Palatino Linotype"/>
            </a:endParaRPr>
          </a:p>
          <a:p>
            <a:pPr fontAlgn="base"/>
            <a:r>
              <a:rPr lang="it-IT" i="1" dirty="0">
                <a:latin typeface="Palatino Linotype"/>
              </a:rPr>
              <a:t>*</a:t>
            </a:r>
            <a:r>
              <a:rPr lang="it-IT" dirty="0">
                <a:latin typeface="Palatino Linotype"/>
              </a:rPr>
              <a:t> da topos, luogo: dunque complesso dei </a:t>
            </a:r>
            <a:r>
              <a:rPr lang="it-IT" i="1" dirty="0">
                <a:latin typeface="Palatino Linotype"/>
              </a:rPr>
              <a:t>loci</a:t>
            </a:r>
            <a:r>
              <a:rPr lang="it-IT" dirty="0">
                <a:latin typeface="Palatino Linotype"/>
              </a:rPr>
              <a:t> utili nella </a:t>
            </a:r>
            <a:r>
              <a:rPr lang="it-IT" i="1" dirty="0" err="1">
                <a:latin typeface="Palatino Linotype"/>
              </a:rPr>
              <a:t>peroratio</a:t>
            </a:r>
            <a:r>
              <a:rPr lang="it-IT" dirty="0">
                <a:latin typeface="Palatino Linotype"/>
              </a:rPr>
              <a:t> </a:t>
            </a:r>
            <a:endParaRPr lang="it-IT" i="1" dirty="0">
              <a:latin typeface="Palatino Linotype" panose="02040502050505030304" pitchFamily="18" charset="0"/>
            </a:endParaRPr>
          </a:p>
          <a:p>
            <a:pPr fontAlgn="base">
              <a:spcAft>
                <a:spcPts val="1200"/>
              </a:spcAft>
            </a:pPr>
            <a:endParaRPr lang="it-IT" dirty="0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113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73829" y="1267097"/>
            <a:ext cx="3708259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latin typeface="Palatino Linotype" panose="02040502050505030304" pitchFamily="18" charset="0"/>
              </a:rPr>
              <a:t>3) Della </a:t>
            </a:r>
            <a:r>
              <a:rPr lang="it-IT" dirty="0">
                <a:latin typeface="Palatino Linotype" panose="02040502050505030304" pitchFamily="18" charset="0"/>
              </a:rPr>
              <a:t>descrizione poetica.</a:t>
            </a:r>
          </a:p>
          <a:p>
            <a:endParaRPr lang="it-IT" dirty="0">
              <a:latin typeface="Palatino Linotype" panose="02040502050505030304" pitchFamily="18" charset="0"/>
            </a:endParaRPr>
          </a:p>
          <a:p>
            <a:r>
              <a:rPr lang="it-IT" i="1" dirty="0">
                <a:latin typeface="Palatino Linotype" panose="02040502050505030304" pitchFamily="18" charset="0"/>
              </a:rPr>
              <a:t>Locus </a:t>
            </a:r>
            <a:r>
              <a:rPr lang="it-IT" i="1" dirty="0" err="1">
                <a:latin typeface="Palatino Linotype" panose="02040502050505030304" pitchFamily="18" charset="0"/>
              </a:rPr>
              <a:t>amoenus</a:t>
            </a:r>
            <a:r>
              <a:rPr lang="it-IT" dirty="0">
                <a:latin typeface="Palatino Linotype" panose="02040502050505030304" pitchFamily="18" charset="0"/>
              </a:rPr>
              <a:t>:</a:t>
            </a:r>
          </a:p>
          <a:p>
            <a:endParaRPr lang="it-IT" dirty="0">
              <a:latin typeface="Palatino Linotype" panose="02040502050505030304" pitchFamily="18" charset="0"/>
            </a:endParaRPr>
          </a:p>
          <a:p>
            <a:pPr>
              <a:spcAft>
                <a:spcPts val="1200"/>
              </a:spcAft>
            </a:pPr>
            <a:r>
              <a:rPr lang="it-IT" i="1" dirty="0">
                <a:latin typeface="Palatino Linotype" panose="02040502050505030304" pitchFamily="18" charset="0"/>
              </a:rPr>
              <a:t>Odissea </a:t>
            </a:r>
            <a:r>
              <a:rPr lang="it-IT" dirty="0">
                <a:latin typeface="Palatino Linotype" panose="02040502050505030304" pitchFamily="18" charset="0"/>
              </a:rPr>
              <a:t>V 55-75: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grotta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bosco con varie specie di piante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uccelli canori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vite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quattro fonti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dirty="0">
                <a:latin typeface="Palatino Linotype" panose="02040502050505030304" pitchFamily="18" charset="0"/>
              </a:rPr>
              <a:t>prati fioriti.</a:t>
            </a:r>
          </a:p>
        </p:txBody>
      </p:sp>
    </p:spTree>
    <p:extLst>
      <p:ext uri="{BB962C8B-B14F-4D97-AF65-F5344CB8AC3E}">
        <p14:creationId xmlns:p14="http://schemas.microsoft.com/office/powerpoint/2010/main" val="1865888145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20135F62A5FF44C940F933874E03321" ma:contentTypeVersion="2" ma:contentTypeDescription="Creare un nuovo documento." ma:contentTypeScope="" ma:versionID="cf5351c516d4fcf2959aaa0bb7fd5206">
  <xsd:schema xmlns:xsd="http://www.w3.org/2001/XMLSchema" xmlns:xs="http://www.w3.org/2001/XMLSchema" xmlns:p="http://schemas.microsoft.com/office/2006/metadata/properties" xmlns:ns2="4299fbd5-0309-42f3-9139-a8c4808ecd40" targetNamespace="http://schemas.microsoft.com/office/2006/metadata/properties" ma:root="true" ma:fieldsID="effa7a77bc12ffa1b928284dd53cdd7f" ns2:_="">
    <xsd:import namespace="4299fbd5-0309-42f3-9139-a8c4808ecd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99fbd5-0309-42f3-9139-a8c4808ecd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079C50-070D-411F-B509-F12AA7A558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6F4D9C-2CD3-4CCE-A142-2C80DA0FA7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2C5CA64-5AFF-4394-B94E-34A5E92FF2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99fbd5-0309-42f3-9139-a8c4808ecd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261</TotalTime>
  <Words>895</Words>
  <Application>Microsoft Office PowerPoint</Application>
  <PresentationFormat>Presentazione su schermo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Base</vt:lpstr>
      <vt:lpstr>Retorica e comunicazione nella letteratura latina   Docente: Marco Fernandelli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DISU 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Retorica e comunicazione nella letteratura latina Lezione 6 – 31 marzo 2020  Docente: Marco Fernandelli</dc:title>
  <dc:creator>8036</dc:creator>
  <cp:lastModifiedBy>Marco Fernandelli</cp:lastModifiedBy>
  <cp:revision>55</cp:revision>
  <dcterms:created xsi:type="dcterms:W3CDTF">2020-04-01T18:45:13Z</dcterms:created>
  <dcterms:modified xsi:type="dcterms:W3CDTF">2023-03-08T18:08:52Z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0x010100C20135F62A5FF44C940F933874E03321</vt:lpwstr>
  </property>
</Properties>
</file>