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1C768-4DEF-12FC-AE38-9AD41C9D6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BAEE4-73DE-AB9D-4AD5-45E8DBD1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BF73C-5D4D-92EB-9588-D9020857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332C4-AA9F-A83D-73EF-DA947091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F0AAB-0043-4332-4F8B-1580AFCC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1623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0706-C111-DC0D-500E-2F047ADA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D448E-6618-FB49-AE7B-5D2AC1BA1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F7946-B045-11C0-371A-6E123753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FC180-7744-8D77-2089-E31ECE4A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1DB2D-35F3-58BF-225D-80FA36669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752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6CEAF-7ACF-81B9-B054-062C238D3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C721A-7495-D04C-85C5-8C31D5060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8C0D-352E-CC43-DC9C-92215566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0D4C6-A094-F2F2-0BF4-0D72F62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B8E93-CE70-AD72-F2FF-B4539201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4936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991AD-C9DC-086B-55E5-3E4EF7E2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C9E89-2DDF-6A41-4BA4-14436064D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06535-24A8-BCCB-CDFB-51C0ACC6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B46DB-8368-C0FC-5282-C639D9966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C9EA-6BC7-9047-ECA7-8811236F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6380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B4800-6090-8D9B-B7CF-DE768C84E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47A22-A139-53C4-2141-420F1A6B1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F0C75-F38C-2063-D136-2D555DDB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E2309-5C34-C872-9446-76F7C0AF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542EA-0CD4-09A5-29D7-E8DBAE83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7432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F5A4-D79C-6380-A7C7-9302CB85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6C9D1-9C66-C3AD-BE51-7C5D4174B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12552-C8F3-2714-E13B-0E9597D16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9C0DB-3D6A-4A81-37E8-52C5EFFE7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E4335-330E-3821-DAC5-4856F7CA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54754-8CA9-6D71-E854-2D3293E7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9650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696B3-A808-B563-9267-8906B471C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CC24D-9F87-5C11-2B1E-17E85F087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FB2DE-B802-0BD9-1D6C-BD12ED135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052EA1-A067-679C-05BF-5CFCF6850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D8F89D-C114-440B-AEF4-68F40A179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6FB0A1-DB67-5A79-7FB0-94F70FF1D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5C0CE7-BFB3-C904-796D-6424A1C6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49D99-387C-43FD-C275-9FB35D0A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4059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0EF7-79A8-712E-FED3-0C144743B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1C8383-B3F3-2A28-6F1A-FA6EE14B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2C2FAB-4FA3-C943-6821-CC3379E7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231E5-362B-70AA-09C1-F1183FCA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5246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1E1ED6-5D68-020A-5F6B-0E71176B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8547E-108F-EF87-4A0E-44E9505D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8CF13-693E-D8FE-4F72-2C3B2677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669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B7EBD-2C57-0415-02E5-93DFDAE7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980A7-70C4-B770-F64E-92C57058A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4F655-9CE6-C814-567D-BCDD72FE6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9515E-F1EC-7570-383A-BFD445DC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C7235-8448-6F4A-46DC-D369C187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BEAD0-061F-532F-CD6C-A9AD415A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4812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1384-B854-FB11-F55E-DFCFB439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9765B-CFEA-395A-A298-B99E70F0C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05260-047B-02A4-E4A8-2C9E9023B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9CA17-46AC-278D-F325-9F05B77D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2EC1E-BBD7-3EC8-FA74-93715A77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DF1A-A16D-A2EC-57D3-54F48F1E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609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A1336-EBD4-0432-8F7F-B366D58E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119-5348-D805-EF5F-949F51167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5198C-4F89-3D73-80EF-60147F135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B3F7-6879-6449-875B-69E25E5854C2}" type="datetimeFigureOut">
              <a:rPr lang="en-IT" smtClean="0"/>
              <a:t>28/02/23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AC705-372E-A9DD-3525-072525CB5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D64B-A343-D8EE-D2E9-10B6E9161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8209-B1C9-3345-897D-B2BD74D4FE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0081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55603&amp;picture=microscop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3F7A8F-5EF3-9316-0E32-1615EF38CB78}"/>
              </a:ext>
            </a:extLst>
          </p:cNvPr>
          <p:cNvSpPr txBox="1"/>
          <p:nvPr/>
        </p:nvSpPr>
        <p:spPr>
          <a:xfrm>
            <a:off x="818598" y="355840"/>
            <a:ext cx="10934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i="0" dirty="0">
                <a:solidFill>
                  <a:srgbClr val="282828"/>
                </a:solidFill>
                <a:effectLst/>
              </a:rPr>
              <a:t>MICROSCOPIA OTTICA IN BIOLOGIA CELLULARE [675SM]</a:t>
            </a:r>
            <a:endParaRPr lang="en-IT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51AA1B-730E-3A15-6D54-8FD98474D6A1}"/>
              </a:ext>
            </a:extLst>
          </p:cNvPr>
          <p:cNvSpPr txBox="1"/>
          <p:nvPr/>
        </p:nvSpPr>
        <p:spPr>
          <a:xfrm>
            <a:off x="818598" y="1987198"/>
            <a:ext cx="5292859" cy="1964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T" sz="2800" b="1" dirty="0"/>
              <a:t>MICROSCOPY IN CELL BIOLOGY –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a</a:t>
            </a:r>
            <a:r>
              <a:rPr lang="en-IT" sz="2800" dirty="0"/>
              <a:t>a 2022/2023, 2</a:t>
            </a:r>
            <a:r>
              <a:rPr lang="en-IT" sz="2800" baseline="30000" dirty="0"/>
              <a:t>nd</a:t>
            </a:r>
            <a:r>
              <a:rPr lang="en-IT" sz="2800" dirty="0"/>
              <a:t> semester</a:t>
            </a:r>
          </a:p>
          <a:p>
            <a:pPr>
              <a:lnSpc>
                <a:spcPct val="150000"/>
              </a:lnSpc>
            </a:pPr>
            <a:r>
              <a:rPr lang="en-IT" sz="2800" dirty="0"/>
              <a:t>Aula 5A, edificio H2bis </a:t>
            </a:r>
            <a:r>
              <a:rPr lang="en-IT" sz="2800" strike="sngStrike" dirty="0"/>
              <a:t>14-17</a:t>
            </a:r>
            <a:r>
              <a:rPr lang="en-IT" sz="2800" dirty="0"/>
              <a:t> </a:t>
            </a:r>
            <a:r>
              <a:rPr lang="en-IT" sz="2800" dirty="0">
                <a:solidFill>
                  <a:srgbClr val="FF0000"/>
                </a:solidFill>
              </a:rPr>
              <a:t>15-18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C17DE6-0DC2-99A4-EEE0-6F750EA78B22}"/>
              </a:ext>
            </a:extLst>
          </p:cNvPr>
          <p:cNvSpPr txBox="1"/>
          <p:nvPr/>
        </p:nvSpPr>
        <p:spPr>
          <a:xfrm>
            <a:off x="3575294" y="4902280"/>
            <a:ext cx="42518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T" sz="2800" dirty="0"/>
              <a:t>Agnes Thalhammer</a:t>
            </a:r>
          </a:p>
          <a:p>
            <a:pPr algn="ctr"/>
            <a:r>
              <a:rPr lang="en-GB" sz="2800" dirty="0"/>
              <a:t>a</a:t>
            </a:r>
            <a:r>
              <a:rPr lang="en-IT" sz="2800" dirty="0"/>
              <a:t>gnes.thalhammer@units.it</a:t>
            </a: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4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281789"/>
            <a:ext cx="453628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3F7A8F-5EF3-9316-0E32-1615EF38CB78}"/>
              </a:ext>
            </a:extLst>
          </p:cNvPr>
          <p:cNvSpPr txBox="1"/>
          <p:nvPr/>
        </p:nvSpPr>
        <p:spPr>
          <a:xfrm>
            <a:off x="818598" y="355840"/>
            <a:ext cx="10934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i="0" dirty="0">
                <a:solidFill>
                  <a:srgbClr val="282828"/>
                </a:solidFill>
                <a:effectLst/>
              </a:rPr>
              <a:t>MICROSCOPIA OTTICA IN BIOLOGIA CELLULARE [675SM]</a:t>
            </a:r>
            <a:endParaRPr lang="en-IT" sz="3600" b="1" dirty="0"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48BC91B-B945-BC15-970C-F34156022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23319"/>
              </p:ext>
            </p:extLst>
          </p:nvPr>
        </p:nvGraphicFramePr>
        <p:xfrm>
          <a:off x="842515" y="1460857"/>
          <a:ext cx="6322545" cy="4206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165">
                  <a:extLst>
                    <a:ext uri="{9D8B030D-6E8A-4147-A177-3AD203B41FA5}">
                      <a16:colId xmlns:a16="http://schemas.microsoft.com/office/drawing/2014/main" val="123665285"/>
                    </a:ext>
                  </a:extLst>
                </a:gridCol>
                <a:gridCol w="1156580">
                  <a:extLst>
                    <a:ext uri="{9D8B030D-6E8A-4147-A177-3AD203B41FA5}">
                      <a16:colId xmlns:a16="http://schemas.microsoft.com/office/drawing/2014/main" val="2984418123"/>
                    </a:ext>
                  </a:extLst>
                </a:gridCol>
                <a:gridCol w="2295939">
                  <a:extLst>
                    <a:ext uri="{9D8B030D-6E8A-4147-A177-3AD203B41FA5}">
                      <a16:colId xmlns:a16="http://schemas.microsoft.com/office/drawing/2014/main" val="663052756"/>
                    </a:ext>
                  </a:extLst>
                </a:gridCol>
                <a:gridCol w="1818861">
                  <a:extLst>
                    <a:ext uri="{9D8B030D-6E8A-4147-A177-3AD203B41FA5}">
                      <a16:colId xmlns:a16="http://schemas.microsoft.com/office/drawing/2014/main" val="2269724166"/>
                    </a:ext>
                  </a:extLst>
                </a:gridCol>
              </a:tblGrid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date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lesson/lab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aula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time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722927"/>
                  </a:ext>
                </a:extLst>
              </a:tr>
              <a:tr h="59473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01/03/23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intro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14-15 (GF and BT), 16-17 (NS)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21139792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08/03/23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lesson1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>
                          <a:effectLst/>
                        </a:rPr>
                        <a:t>15-18</a:t>
                      </a:r>
                      <a:endParaRPr lang="en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2371307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15/03/23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lab1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err="1">
                          <a:effectLst/>
                        </a:rPr>
                        <a:t>sala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microscopia</a:t>
                      </a:r>
                      <a:r>
                        <a:rPr lang="en-GB" sz="1800" u="none" strike="noStrike" dirty="0">
                          <a:effectLst/>
                        </a:rPr>
                        <a:t> F2, C1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>
                          <a:effectLst/>
                        </a:rPr>
                        <a:t>15-18</a:t>
                      </a:r>
                      <a:endParaRPr lang="en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9118481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22/03/23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lesson2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15-18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13993415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29/03/23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lab2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err="1">
                          <a:effectLst/>
                        </a:rPr>
                        <a:t>sala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microscopia</a:t>
                      </a:r>
                      <a:r>
                        <a:rPr lang="en-GB" sz="1800" u="none" strike="noStrike" dirty="0">
                          <a:effectLst/>
                        </a:rPr>
                        <a:t> F2, C1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15-18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9430967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05/04/23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lesson3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15-18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82243154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19/04/23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lesson4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15-18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1825477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tbn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lesson5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aula5A, H2bis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tbn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16583722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IT" sz="1800" u="none" strike="noStrike" dirty="0">
                          <a:effectLst/>
                        </a:rPr>
                        <a:t>tbn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lab3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err="1">
                          <a:effectLst/>
                        </a:rPr>
                        <a:t>sala</a:t>
                      </a:r>
                      <a:r>
                        <a:rPr lang="en-GB" sz="1800" u="none" strike="noStrike" dirty="0">
                          <a:effectLst/>
                        </a:rPr>
                        <a:t> </a:t>
                      </a:r>
                      <a:r>
                        <a:rPr lang="en-GB" sz="1800" u="none" strike="noStrike" dirty="0" err="1">
                          <a:effectLst/>
                        </a:rPr>
                        <a:t>microscopia</a:t>
                      </a:r>
                      <a:r>
                        <a:rPr lang="en-GB" sz="1800" u="none" strike="noStrike" dirty="0">
                          <a:effectLst/>
                        </a:rPr>
                        <a:t> F2, C1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800" u="none" strike="noStrike" dirty="0">
                          <a:effectLst/>
                        </a:rPr>
                        <a:t>tbn</a:t>
                      </a:r>
                      <a:endParaRPr lang="en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87332321"/>
                  </a:ext>
                </a:extLst>
              </a:tr>
              <a:tr h="3611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err="1">
                          <a:effectLst/>
                        </a:rPr>
                        <a:t>tbn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lab4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CIMA center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err="1">
                          <a:effectLst/>
                        </a:rPr>
                        <a:t>tbn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624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6EFEC24-D56D-C042-E645-C98B1AB60F8B}"/>
              </a:ext>
            </a:extLst>
          </p:cNvPr>
          <p:cNvSpPr txBox="1"/>
          <p:nvPr/>
        </p:nvSpPr>
        <p:spPr>
          <a:xfrm>
            <a:off x="818598" y="5784490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12 h lab + 16 h lessons</a:t>
            </a:r>
          </a:p>
        </p:txBody>
      </p:sp>
    </p:spTree>
    <p:extLst>
      <p:ext uri="{BB962C8B-B14F-4D97-AF65-F5344CB8AC3E}">
        <p14:creationId xmlns:p14="http://schemas.microsoft.com/office/powerpoint/2010/main" val="183601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C1760F-7671-AD20-F827-4C95168834A7}"/>
              </a:ext>
            </a:extLst>
          </p:cNvPr>
          <p:cNvSpPr txBox="1"/>
          <p:nvPr/>
        </p:nvSpPr>
        <p:spPr>
          <a:xfrm>
            <a:off x="417447" y="194428"/>
            <a:ext cx="6843348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/>
              <a:t>Lesson 1 - H</a:t>
            </a:r>
            <a:r>
              <a:rPr lang="en-IT" sz="2800" b="1" dirty="0"/>
              <a:t>ow a microscope works</a:t>
            </a:r>
          </a:p>
          <a:p>
            <a:r>
              <a:rPr lang="en-IT" sz="2800" dirty="0"/>
              <a:t>1.1. Image formation</a:t>
            </a:r>
          </a:p>
          <a:p>
            <a:r>
              <a:rPr lang="en-IT" sz="2800" dirty="0"/>
              <a:t>1.2. </a:t>
            </a:r>
            <a:r>
              <a:rPr lang="en-GB" sz="2800" dirty="0"/>
              <a:t>M</a:t>
            </a:r>
            <a:r>
              <a:rPr lang="en-IT" sz="2800" dirty="0"/>
              <a:t>agnification vs resolution</a:t>
            </a:r>
          </a:p>
          <a:p>
            <a:r>
              <a:rPr lang="en-IT" sz="2800" dirty="0"/>
              <a:t>1.3. </a:t>
            </a:r>
            <a:r>
              <a:rPr lang="en-GB" sz="2800" dirty="0"/>
              <a:t>N</a:t>
            </a:r>
            <a:r>
              <a:rPr lang="en-IT" sz="2800" dirty="0"/>
              <a:t>umerical aperture and working distance</a:t>
            </a:r>
          </a:p>
          <a:p>
            <a:r>
              <a:rPr lang="en-IT" sz="2800" dirty="0"/>
              <a:t>1.4. </a:t>
            </a:r>
            <a:r>
              <a:rPr lang="en-GB" sz="2800" dirty="0"/>
              <a:t>O</a:t>
            </a:r>
            <a:r>
              <a:rPr lang="en-IT" sz="2800" dirty="0"/>
              <a:t>bjectives</a:t>
            </a:r>
          </a:p>
          <a:p>
            <a:r>
              <a:rPr lang="en-IT" sz="2800" dirty="0"/>
              <a:t>1.5. Point-spread function and Airy disk</a:t>
            </a:r>
          </a:p>
          <a:p>
            <a:r>
              <a:rPr lang="en-IT" sz="2800" dirty="0"/>
              <a:t>1.6. Optical abberations</a:t>
            </a:r>
          </a:p>
          <a:p>
            <a:endParaRPr lang="en-IT" sz="2800" dirty="0"/>
          </a:p>
          <a:p>
            <a:r>
              <a:rPr lang="en-IT" sz="2800" b="1" dirty="0"/>
              <a:t>2. Lab1 – Contrasting techniques</a:t>
            </a:r>
          </a:p>
          <a:p>
            <a:pPr marL="12065">
              <a:buSzPct val="125000"/>
              <a:tabLst>
                <a:tab pos="241935" algn="l"/>
              </a:tabLst>
            </a:pPr>
            <a:r>
              <a:rPr lang="en-IT" sz="2800" dirty="0"/>
              <a:t>2.1. </a:t>
            </a:r>
            <a:r>
              <a:rPr lang="en-GB" sz="2800" spc="-10" dirty="0">
                <a:latin typeface="Tw Cen MT"/>
                <a:cs typeface="Tw Cen MT"/>
              </a:rPr>
              <a:t>Brightfield</a:t>
            </a:r>
            <a:endParaRPr lang="en-GB" sz="2800" dirty="0">
              <a:latin typeface="Tw Cen MT"/>
              <a:cs typeface="Tw Cen MT"/>
            </a:endParaRPr>
          </a:p>
          <a:p>
            <a:pPr marL="12065">
              <a:buSzPct val="125000"/>
              <a:tabLst>
                <a:tab pos="241935" algn="l"/>
              </a:tabLst>
            </a:pPr>
            <a:r>
              <a:rPr lang="en-GB" sz="2800" spc="-10" dirty="0">
                <a:latin typeface="Tw Cen MT"/>
                <a:cs typeface="Tw Cen MT"/>
              </a:rPr>
              <a:t>2.2. Darkfield</a:t>
            </a:r>
          </a:p>
          <a:p>
            <a:pPr marL="12065">
              <a:buSzPct val="125000"/>
              <a:tabLst>
                <a:tab pos="241935" algn="l"/>
              </a:tabLst>
            </a:pPr>
            <a:r>
              <a:rPr lang="en-GB" sz="2800" spc="-10" dirty="0">
                <a:latin typeface="Tw Cen MT"/>
                <a:cs typeface="Tw Cen MT"/>
              </a:rPr>
              <a:t>2.3. </a:t>
            </a:r>
            <a:r>
              <a:rPr lang="en-GB" sz="2800" dirty="0">
                <a:latin typeface="Tw Cen MT"/>
                <a:cs typeface="Tw Cen MT"/>
              </a:rPr>
              <a:t>Phase</a:t>
            </a:r>
            <a:r>
              <a:rPr lang="en-GB" sz="2800" spc="-15" dirty="0">
                <a:latin typeface="Tw Cen MT"/>
                <a:cs typeface="Tw Cen MT"/>
              </a:rPr>
              <a:t> </a:t>
            </a:r>
            <a:r>
              <a:rPr lang="en-GB" sz="2800" spc="-10" dirty="0">
                <a:latin typeface="Tw Cen MT"/>
                <a:cs typeface="Tw Cen MT"/>
              </a:rPr>
              <a:t>Contrast</a:t>
            </a:r>
          </a:p>
          <a:p>
            <a:pPr marL="12065">
              <a:buSzPct val="125000"/>
              <a:tabLst>
                <a:tab pos="241935" algn="l"/>
              </a:tabLst>
            </a:pPr>
            <a:r>
              <a:rPr lang="en-GB" sz="2800" spc="-10" dirty="0">
                <a:latin typeface="Tw Cen MT"/>
                <a:cs typeface="Tw Cen MT"/>
              </a:rPr>
              <a:t>2.4. </a:t>
            </a:r>
            <a:r>
              <a:rPr lang="en-GB" sz="2800" dirty="0">
                <a:latin typeface="Tw Cen MT"/>
                <a:cs typeface="Tw Cen MT"/>
              </a:rPr>
              <a:t>Polarization</a:t>
            </a:r>
            <a:r>
              <a:rPr lang="en-GB" sz="2800" spc="-215" dirty="0">
                <a:latin typeface="Tw Cen MT"/>
                <a:cs typeface="Tw Cen MT"/>
              </a:rPr>
              <a:t> </a:t>
            </a:r>
            <a:r>
              <a:rPr lang="en-GB" sz="2800" spc="-10" dirty="0">
                <a:latin typeface="Tw Cen MT"/>
                <a:cs typeface="Tw Cen MT"/>
              </a:rPr>
              <a:t>Contrast</a:t>
            </a:r>
          </a:p>
          <a:p>
            <a:pPr marL="12065">
              <a:buSzPct val="125000"/>
              <a:tabLst>
                <a:tab pos="241935" algn="l"/>
              </a:tabLst>
            </a:pPr>
            <a:r>
              <a:rPr lang="en-GB" sz="2800" spc="-10" dirty="0">
                <a:latin typeface="Tw Cen MT"/>
                <a:cs typeface="Tw Cen MT"/>
              </a:rPr>
              <a:t>2.5. </a:t>
            </a:r>
            <a:r>
              <a:rPr lang="en-GB" sz="2800" dirty="0">
                <a:latin typeface="Tw Cen MT"/>
                <a:cs typeface="Tw Cen MT"/>
              </a:rPr>
              <a:t>Differential</a:t>
            </a:r>
            <a:r>
              <a:rPr lang="en-GB" sz="2800" spc="-75" dirty="0">
                <a:latin typeface="Tw Cen MT"/>
                <a:cs typeface="Tw Cen MT"/>
              </a:rPr>
              <a:t> </a:t>
            </a:r>
            <a:r>
              <a:rPr lang="en-GB" sz="2800" dirty="0">
                <a:latin typeface="Tw Cen MT"/>
                <a:cs typeface="Tw Cen MT"/>
              </a:rPr>
              <a:t>Interference</a:t>
            </a:r>
            <a:r>
              <a:rPr lang="en-GB" sz="2800" spc="-60" dirty="0">
                <a:latin typeface="Tw Cen MT"/>
                <a:cs typeface="Tw Cen MT"/>
              </a:rPr>
              <a:t> </a:t>
            </a:r>
            <a:r>
              <a:rPr lang="en-GB" sz="2800" dirty="0">
                <a:latin typeface="Tw Cen MT"/>
                <a:cs typeface="Tw Cen MT"/>
              </a:rPr>
              <a:t>Contrast</a:t>
            </a:r>
            <a:r>
              <a:rPr lang="en-GB" sz="2800" spc="-55" dirty="0">
                <a:latin typeface="Tw Cen MT"/>
                <a:cs typeface="Tw Cen MT"/>
              </a:rPr>
              <a:t> </a:t>
            </a:r>
            <a:r>
              <a:rPr lang="en-GB" sz="2800" spc="-10" dirty="0">
                <a:latin typeface="Tw Cen MT"/>
                <a:cs typeface="Tw Cen MT"/>
              </a:rPr>
              <a:t>(DIC)</a:t>
            </a:r>
            <a:endParaRPr lang="en-GB" sz="2800" dirty="0">
              <a:latin typeface="Tw Cen MT"/>
              <a:cs typeface="Tw Cen MT"/>
            </a:endParaRPr>
          </a:p>
          <a:p>
            <a:endParaRPr lang="en-IT" sz="2800" dirty="0"/>
          </a:p>
        </p:txBody>
      </p:sp>
    </p:spTree>
    <p:extLst>
      <p:ext uri="{BB962C8B-B14F-4D97-AF65-F5344CB8AC3E}">
        <p14:creationId xmlns:p14="http://schemas.microsoft.com/office/powerpoint/2010/main" val="132020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C1760F-7671-AD20-F827-4C95168834A7}"/>
              </a:ext>
            </a:extLst>
          </p:cNvPr>
          <p:cNvSpPr txBox="1"/>
          <p:nvPr/>
        </p:nvSpPr>
        <p:spPr>
          <a:xfrm>
            <a:off x="385009" y="887524"/>
            <a:ext cx="7763344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3. Lesson 2 - Flourescence microscopy</a:t>
            </a:r>
          </a:p>
          <a:p>
            <a:r>
              <a:rPr lang="en-IT" sz="2800" dirty="0"/>
              <a:t>3.1. Flourescence principle</a:t>
            </a:r>
          </a:p>
          <a:p>
            <a:r>
              <a:rPr lang="en-IT" sz="2800" dirty="0"/>
              <a:t>3.2. Absorption and Emission spectra - Stoke’s shift</a:t>
            </a:r>
          </a:p>
          <a:p>
            <a:r>
              <a:rPr lang="en-IT" sz="2800" dirty="0"/>
              <a:t>3.3. The flourescence microscope –</a:t>
            </a:r>
          </a:p>
          <a:p>
            <a:r>
              <a:rPr lang="en-IT" sz="2800" dirty="0"/>
              <a:t>			light sources, filter, dicroic mirror</a:t>
            </a:r>
          </a:p>
          <a:p>
            <a:r>
              <a:rPr lang="en-IT" sz="2800" dirty="0"/>
              <a:t>3.4. Fluorophores</a:t>
            </a:r>
          </a:p>
          <a:p>
            <a:r>
              <a:rPr lang="en-IT" sz="2800" dirty="0"/>
              <a:t>3.5. Staining with flourophores</a:t>
            </a:r>
          </a:p>
          <a:p>
            <a:r>
              <a:rPr lang="en-IT" sz="2800" dirty="0"/>
              <a:t>3.6. Problems with flourescence imaging</a:t>
            </a:r>
          </a:p>
          <a:p>
            <a:r>
              <a:rPr lang="en-IT" sz="2800" dirty="0"/>
              <a:t>3.7. Multichannel imaging</a:t>
            </a:r>
          </a:p>
          <a:p>
            <a:endParaRPr lang="en-IT" sz="2800" dirty="0"/>
          </a:p>
          <a:p>
            <a:r>
              <a:rPr lang="en-IT" sz="2800" b="1" dirty="0"/>
              <a:t>4. Lab2 - Flourescence microscopy</a:t>
            </a:r>
          </a:p>
        </p:txBody>
      </p:sp>
    </p:spTree>
    <p:extLst>
      <p:ext uri="{BB962C8B-B14F-4D97-AF65-F5344CB8AC3E}">
        <p14:creationId xmlns:p14="http://schemas.microsoft.com/office/powerpoint/2010/main" val="297355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C1760F-7671-AD20-F827-4C95168834A7}"/>
              </a:ext>
            </a:extLst>
          </p:cNvPr>
          <p:cNvSpPr txBox="1"/>
          <p:nvPr/>
        </p:nvSpPr>
        <p:spPr>
          <a:xfrm>
            <a:off x="385009" y="887524"/>
            <a:ext cx="995496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5. Lesson 3 – Confocal, super-resolution and 2-photon microscopy</a:t>
            </a:r>
          </a:p>
          <a:p>
            <a:r>
              <a:rPr lang="en-IT" sz="2800" dirty="0"/>
              <a:t>5.1. TIRF microscopy</a:t>
            </a:r>
          </a:p>
          <a:p>
            <a:r>
              <a:rPr lang="en-IT" sz="2800" dirty="0"/>
              <a:t>5.2. Confocal microscopy</a:t>
            </a:r>
          </a:p>
          <a:p>
            <a:r>
              <a:rPr lang="en-IT" sz="2800" dirty="0"/>
              <a:t>5.3. 2-photon microscopy</a:t>
            </a:r>
          </a:p>
          <a:p>
            <a:r>
              <a:rPr lang="en-IT" sz="2800" dirty="0"/>
              <a:t>5.4. Superresolution microscopy</a:t>
            </a:r>
          </a:p>
          <a:p>
            <a:r>
              <a:rPr lang="en-IT" sz="2800" dirty="0"/>
              <a:t>	5.4.1. SIM microscopy</a:t>
            </a:r>
          </a:p>
          <a:p>
            <a:r>
              <a:rPr lang="en-IT" sz="2800" dirty="0"/>
              <a:t>	5.4.2. STED microscopy</a:t>
            </a:r>
          </a:p>
          <a:p>
            <a:r>
              <a:rPr lang="en-IT" sz="2800" dirty="0"/>
              <a:t>	5.4.3. PALM microscopy</a:t>
            </a:r>
          </a:p>
          <a:p>
            <a:r>
              <a:rPr lang="en-IT" sz="2800" dirty="0"/>
              <a:t>	5.4.4. STORM microscopy</a:t>
            </a:r>
          </a:p>
          <a:p>
            <a:r>
              <a:rPr lang="en-IT" sz="2800" dirty="0"/>
              <a:t>5.5. FRET microscopy</a:t>
            </a:r>
          </a:p>
          <a:p>
            <a:r>
              <a:rPr lang="en-IT" sz="2800" dirty="0"/>
              <a:t>5.6. FRAP microscopy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906EF7B-6FC8-BB0B-2A39-5E0CB69029C9}"/>
              </a:ext>
            </a:extLst>
          </p:cNvPr>
          <p:cNvSpPr/>
          <p:nvPr/>
        </p:nvSpPr>
        <p:spPr>
          <a:xfrm>
            <a:off x="385009" y="1789043"/>
            <a:ext cx="3958391" cy="88458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D06D669-7F22-A25C-45A8-AD5242940C20}"/>
              </a:ext>
            </a:extLst>
          </p:cNvPr>
          <p:cNvSpPr/>
          <p:nvPr/>
        </p:nvSpPr>
        <p:spPr>
          <a:xfrm>
            <a:off x="1292087" y="3081130"/>
            <a:ext cx="3399183" cy="4505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3CCF624-8937-C1DE-1EF0-514308174E2C}"/>
              </a:ext>
            </a:extLst>
          </p:cNvPr>
          <p:cNvGrpSpPr/>
          <p:nvPr/>
        </p:nvGrpSpPr>
        <p:grpSpPr>
          <a:xfrm>
            <a:off x="4691270" y="2186609"/>
            <a:ext cx="1454092" cy="1133061"/>
            <a:chOff x="4691270" y="2186609"/>
            <a:chExt cx="1454092" cy="113306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5D6C8E9-ACC6-325D-89EB-84C732ADEB3D}"/>
                </a:ext>
              </a:extLst>
            </p:cNvPr>
            <p:cNvCxnSpPr>
              <a:cxnSpLocks/>
            </p:cNvCxnSpPr>
            <p:nvPr/>
          </p:nvCxnSpPr>
          <p:spPr>
            <a:xfrm>
              <a:off x="4691270" y="2186609"/>
              <a:ext cx="1454092" cy="5565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85CC674-BA82-B5C6-B9A2-C9E81F7644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9930" y="3113532"/>
              <a:ext cx="1210389" cy="2061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413598B-E79C-3663-C3FE-977A14CB191C}"/>
              </a:ext>
            </a:extLst>
          </p:cNvPr>
          <p:cNvSpPr txBox="1"/>
          <p:nvPr/>
        </p:nvSpPr>
        <p:spPr>
          <a:xfrm>
            <a:off x="6689034" y="2981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T" dirty="0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2C88080-91B7-BC26-3582-E36044845E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0092" y="2590356"/>
            <a:ext cx="2489690" cy="67339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DBEE9A7-7B72-15E7-B368-3E4D6695CB25}"/>
              </a:ext>
            </a:extLst>
          </p:cNvPr>
          <p:cNvSpPr txBox="1"/>
          <p:nvPr/>
        </p:nvSpPr>
        <p:spPr>
          <a:xfrm>
            <a:off x="6906558" y="3428359"/>
            <a:ext cx="809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dirty="0"/>
              <a:t>lab4</a:t>
            </a:r>
          </a:p>
        </p:txBody>
      </p:sp>
    </p:spTree>
    <p:extLst>
      <p:ext uri="{BB962C8B-B14F-4D97-AF65-F5344CB8AC3E}">
        <p14:creationId xmlns:p14="http://schemas.microsoft.com/office/powerpoint/2010/main" val="164354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C1760F-7671-AD20-F827-4C95168834A7}"/>
              </a:ext>
            </a:extLst>
          </p:cNvPr>
          <p:cNvSpPr txBox="1"/>
          <p:nvPr/>
        </p:nvSpPr>
        <p:spPr>
          <a:xfrm>
            <a:off x="365131" y="1794628"/>
            <a:ext cx="551657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6. Lesson4- Live-imaging techniques</a:t>
            </a:r>
          </a:p>
          <a:p>
            <a:r>
              <a:rPr lang="en-IT" sz="2800" dirty="0"/>
              <a:t>6.1. Incubation</a:t>
            </a:r>
          </a:p>
          <a:p>
            <a:r>
              <a:rPr lang="en-IT" sz="2800" dirty="0"/>
              <a:t>6.2. The life-imaging microscope</a:t>
            </a:r>
          </a:p>
          <a:p>
            <a:r>
              <a:rPr lang="en-IT" sz="2800" dirty="0"/>
              <a:t>6.3. Contrasting techniques</a:t>
            </a:r>
          </a:p>
          <a:p>
            <a:r>
              <a:rPr lang="en-IT" sz="2800" dirty="0"/>
              <a:t>6.4. Flourescent labelling of live cells</a:t>
            </a:r>
          </a:p>
          <a:p>
            <a:r>
              <a:rPr lang="en-IT" sz="2800" dirty="0"/>
              <a:t>6.5. Resolution – Speed – Sensitivity</a:t>
            </a:r>
          </a:p>
          <a:p>
            <a:r>
              <a:rPr lang="en-IT" sz="2800" dirty="0"/>
              <a:t>6.6. Examples</a:t>
            </a:r>
          </a:p>
          <a:p>
            <a:endParaRPr lang="en-GB" sz="2800" spc="-20" dirty="0"/>
          </a:p>
        </p:txBody>
      </p:sp>
    </p:spTree>
    <p:extLst>
      <p:ext uri="{BB962C8B-B14F-4D97-AF65-F5344CB8AC3E}">
        <p14:creationId xmlns:p14="http://schemas.microsoft.com/office/powerpoint/2010/main" val="287851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icroscope, indoor&#10;&#10;Description automatically generated">
            <a:extLst>
              <a:ext uri="{FF2B5EF4-FFF2-40B4-BE49-F238E27FC236}">
                <a16:creationId xmlns:a16="http://schemas.microsoft.com/office/drawing/2014/main" id="{BE7DECAE-0C53-0312-8551-EC7563CA8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55719" y="43249"/>
            <a:ext cx="4536281" cy="6858000"/>
          </a:xfrm>
          <a:prstGeom prst="rect">
            <a:avLst/>
          </a:prstGeom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4EE88C0D-1F6C-E67B-2148-571005C7E8C7}"/>
              </a:ext>
            </a:extLst>
          </p:cNvPr>
          <p:cNvSpPr/>
          <p:nvPr/>
        </p:nvSpPr>
        <p:spPr>
          <a:xfrm>
            <a:off x="0" y="6271214"/>
            <a:ext cx="5096256" cy="598278"/>
          </a:xfrm>
          <a:custGeom>
            <a:avLst/>
            <a:gdLst/>
            <a:ahLst/>
            <a:cxnLst/>
            <a:rect l="l" t="t" r="r" b="b"/>
            <a:pathLst>
              <a:path w="5277485" h="2526029">
                <a:moveTo>
                  <a:pt x="5277027" y="0"/>
                </a:moveTo>
                <a:lnTo>
                  <a:pt x="0" y="0"/>
                </a:lnTo>
                <a:lnTo>
                  <a:pt x="0" y="2526004"/>
                </a:lnTo>
                <a:lnTo>
                  <a:pt x="5277027" y="2526004"/>
                </a:lnTo>
                <a:lnTo>
                  <a:pt x="5277027" y="0"/>
                </a:lnTo>
                <a:close/>
              </a:path>
            </a:pathLst>
          </a:custGeom>
          <a:solidFill>
            <a:srgbClr val="19375D"/>
          </a:solidFill>
          <a:effectLst>
            <a:glow>
              <a:schemeClr val="accent1"/>
            </a:glow>
          </a:effectLst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E4F25737-B19C-8699-32C9-036BE4E46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947" y="6342959"/>
            <a:ext cx="3575053" cy="52653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4EF123B-0170-DE3F-8E64-93AA35D665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409" y="6198499"/>
            <a:ext cx="2489690" cy="6733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C1760F-7671-AD20-F827-4C95168834A7}"/>
              </a:ext>
            </a:extLst>
          </p:cNvPr>
          <p:cNvSpPr txBox="1"/>
          <p:nvPr/>
        </p:nvSpPr>
        <p:spPr>
          <a:xfrm>
            <a:off x="295557" y="146460"/>
            <a:ext cx="7915693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b="1" dirty="0"/>
              <a:t>7. Lesson5 -  Quantitative microscopy – </a:t>
            </a:r>
          </a:p>
          <a:p>
            <a:r>
              <a:rPr lang="en-IT" sz="2800" b="1" dirty="0"/>
              <a:t>		Imaging processing and analysis</a:t>
            </a:r>
          </a:p>
          <a:p>
            <a:r>
              <a:rPr lang="en-IT" sz="2800" dirty="0"/>
              <a:t>7.1. Digital images</a:t>
            </a:r>
          </a:p>
          <a:p>
            <a:r>
              <a:rPr lang="en-IT" sz="2800" dirty="0"/>
              <a:t>7.2. Resolution</a:t>
            </a:r>
          </a:p>
          <a:p>
            <a:r>
              <a:rPr lang="en-IT" sz="2800" dirty="0"/>
              <a:t>7.3. Signal-to-noise</a:t>
            </a:r>
          </a:p>
          <a:p>
            <a:r>
              <a:rPr lang="en-IT" sz="2800" dirty="0"/>
              <a:t>7.4. Sampling</a:t>
            </a:r>
          </a:p>
          <a:p>
            <a:r>
              <a:rPr lang="en-IT" sz="2800" dirty="0"/>
              <a:t>7.5. </a:t>
            </a:r>
            <a:r>
              <a:rPr lang="en-GB" sz="2800" spc="-20" dirty="0"/>
              <a:t>Quantization</a:t>
            </a:r>
          </a:p>
          <a:p>
            <a:endParaRPr lang="en-GB" sz="2800" spc="-20" dirty="0"/>
          </a:p>
          <a:p>
            <a:r>
              <a:rPr lang="en-GB" sz="2800" b="1" spc="-20" dirty="0"/>
              <a:t>8. Lab3 – Image processing and analysis using ImageJ</a:t>
            </a:r>
          </a:p>
          <a:p>
            <a:r>
              <a:rPr lang="en-GB" sz="2800" spc="-20" dirty="0"/>
              <a:t>8.1. Histogram and LUTs</a:t>
            </a:r>
          </a:p>
          <a:p>
            <a:r>
              <a:rPr lang="en-GB" sz="2800" spc="-20" dirty="0"/>
              <a:t>8.2. Noise, Filters and Background</a:t>
            </a:r>
          </a:p>
          <a:p>
            <a:r>
              <a:rPr lang="en-GB" sz="2800" spc="-20" dirty="0"/>
              <a:t>8.4. ROIs and measurements</a:t>
            </a:r>
          </a:p>
          <a:p>
            <a:r>
              <a:rPr lang="en-GB" sz="2800" spc="-20" dirty="0"/>
              <a:t>8.5. Threshold, watershed and particle analysis</a:t>
            </a:r>
          </a:p>
          <a:p>
            <a:r>
              <a:rPr lang="en-GB" sz="2800" spc="-20" dirty="0"/>
              <a:t>8.6. Live imaging analysis</a:t>
            </a:r>
          </a:p>
        </p:txBody>
      </p:sp>
    </p:spTree>
    <p:extLst>
      <p:ext uri="{BB962C8B-B14F-4D97-AF65-F5344CB8AC3E}">
        <p14:creationId xmlns:p14="http://schemas.microsoft.com/office/powerpoint/2010/main" val="39074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419</Words>
  <Application>Microsoft Macintosh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 Thalhammer</dc:creator>
  <cp:lastModifiedBy>Agnes Thalhammer</cp:lastModifiedBy>
  <cp:revision>5</cp:revision>
  <dcterms:created xsi:type="dcterms:W3CDTF">2023-02-28T12:43:46Z</dcterms:created>
  <dcterms:modified xsi:type="dcterms:W3CDTF">2023-02-28T20:55:55Z</dcterms:modified>
</cp:coreProperties>
</file>