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8.jpg" ContentType="image/jpg"/>
  <Override PartName="/ppt/media/image19.jpg" ContentType="image/jpg"/>
  <Override PartName="/ppt/media/image21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66.jpg" ContentType="image/jpg"/>
  <Override PartName="/ppt/media/image73.jpg" ContentType="image/jpg"/>
  <Override PartName="/ppt/media/image78.jpg" ContentType="image/jpg"/>
  <Override PartName="/ppt/media/image81.jpg" ContentType="image/jpg"/>
  <Override PartName="/ppt/media/image82.jpg" ContentType="image/jpg"/>
  <Override PartName="/ppt/media/image83.jpg" ContentType="image/jpg"/>
  <Override PartName="/ppt/media/image84.jpg" ContentType="image/jpg"/>
  <Override PartName="/ppt/media/image85.jpg" ContentType="image/jpg"/>
  <Override PartName="/ppt/media/image86.jpg" ContentType="image/jpg"/>
  <Override PartName="/ppt/media/image88.jpg" ContentType="image/jpg"/>
  <Override PartName="/ppt/media/image89.jpg" ContentType="image/jpg"/>
  <Override PartName="/ppt/media/image90.jpg" ContentType="image/jpg"/>
  <Override PartName="/ppt/media/image91.jpg" ContentType="image/jpg"/>
  <Override PartName="/ppt/media/image92.jpg" ContentType="image/jpg"/>
  <Override PartName="/ppt/media/image93.jpg" ContentType="image/jpg"/>
  <Override PartName="/ppt/media/image94.jpg" ContentType="image/jpg"/>
  <Override PartName="/ppt/media/image97.jpg" ContentType="image/jpg"/>
  <Override PartName="/ppt/media/image98.jpg" ContentType="image/jpg"/>
  <Override PartName="/ppt/media/image99.jpg" ContentType="image/jpg"/>
  <Override PartName="/ppt/media/image100.jpg" ContentType="image/jpg"/>
  <Override PartName="/ppt/media/image101.jpg" ContentType="image/jpg"/>
  <Override PartName="/ppt/media/image102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61" r:id="rId3"/>
    <p:sldId id="259" r:id="rId4"/>
    <p:sldId id="260" r:id="rId5"/>
    <p:sldId id="325" r:id="rId6"/>
    <p:sldId id="261" r:id="rId7"/>
    <p:sldId id="262" r:id="rId8"/>
    <p:sldId id="336" r:id="rId9"/>
    <p:sldId id="318" r:id="rId10"/>
    <p:sldId id="346" r:id="rId11"/>
    <p:sldId id="347" r:id="rId12"/>
    <p:sldId id="349" r:id="rId13"/>
    <p:sldId id="348" r:id="rId14"/>
    <p:sldId id="350" r:id="rId15"/>
    <p:sldId id="342" r:id="rId16"/>
    <p:sldId id="343" r:id="rId17"/>
    <p:sldId id="344" r:id="rId18"/>
    <p:sldId id="345" r:id="rId19"/>
    <p:sldId id="351" r:id="rId20"/>
    <p:sldId id="263" r:id="rId21"/>
    <p:sldId id="264" r:id="rId22"/>
    <p:sldId id="265" r:id="rId23"/>
    <p:sldId id="267" r:id="rId24"/>
    <p:sldId id="319" r:id="rId25"/>
    <p:sldId id="317" r:id="rId26"/>
    <p:sldId id="326" r:id="rId27"/>
    <p:sldId id="320" r:id="rId28"/>
    <p:sldId id="321" r:id="rId29"/>
    <p:sldId id="322" r:id="rId30"/>
    <p:sldId id="323" r:id="rId31"/>
    <p:sldId id="324" r:id="rId32"/>
    <p:sldId id="333" r:id="rId33"/>
    <p:sldId id="266" r:id="rId34"/>
    <p:sldId id="270" r:id="rId35"/>
    <p:sldId id="268" r:id="rId36"/>
    <p:sldId id="271" r:id="rId37"/>
    <p:sldId id="328" r:id="rId38"/>
    <p:sldId id="329" r:id="rId39"/>
    <p:sldId id="331" r:id="rId40"/>
    <p:sldId id="337" r:id="rId41"/>
    <p:sldId id="360" r:id="rId42"/>
    <p:sldId id="330" r:id="rId43"/>
    <p:sldId id="355" r:id="rId44"/>
    <p:sldId id="352" r:id="rId45"/>
    <p:sldId id="332" r:id="rId46"/>
    <p:sldId id="356" r:id="rId47"/>
    <p:sldId id="357" r:id="rId48"/>
    <p:sldId id="358" r:id="rId49"/>
    <p:sldId id="359" r:id="rId50"/>
    <p:sldId id="335" r:id="rId51"/>
    <p:sldId id="334" r:id="rId52"/>
    <p:sldId id="272" r:id="rId53"/>
    <p:sldId id="353" r:id="rId54"/>
    <p:sldId id="362" r:id="rId55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1400C7"/>
    <a:srgbClr val="1404FA"/>
    <a:srgbClr val="005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6327"/>
  </p:normalViewPr>
  <p:slideViewPr>
    <p:cSldViewPr snapToGrid="0">
      <p:cViewPr varScale="1">
        <p:scale>
          <a:sx n="109" d="100"/>
          <a:sy n="109" d="100"/>
        </p:scale>
        <p:origin x="21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D794-16EB-BD41-4A5A-D360F83DB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465345-3544-D95C-CEA0-6CCFFAF1C1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0F616-2A9C-AC0D-67A5-B7E91C591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25B2-62F4-C744-87C7-339910D198DA}" type="datetimeFigureOut">
              <a:rPr lang="en-IT" smtClean="0"/>
              <a:t>08/03/23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B541A-F036-B85C-5530-4A632DE60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59ADC-E5C1-FCE8-28C5-3C55ACFF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304CB-C79F-CF4D-BF2A-90D7F8FBAF1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45472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74FF0-7B03-173C-1980-E57BE283C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14118-E852-7A30-AC9F-C7F927417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0E7F-4B52-5A89-2520-C5ADA081A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25B2-62F4-C744-87C7-339910D198DA}" type="datetimeFigureOut">
              <a:rPr lang="en-IT" smtClean="0"/>
              <a:t>08/03/23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F9-F13C-F54B-1398-6FDCCBBB3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AEAB4-ADBF-DB12-17C7-6D31E84AC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304CB-C79F-CF4D-BF2A-90D7F8FBAF1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48235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2CD5F3-F388-9585-B355-A04D944BB4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E8AB7-4A5E-809C-6878-13322BAE28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3D576-F9FC-3752-A592-D70E8ED1E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25B2-62F4-C744-87C7-339910D198DA}" type="datetimeFigureOut">
              <a:rPr lang="en-IT" smtClean="0"/>
              <a:t>08/03/23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E182F-D240-61CA-343D-8C771608E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BFBB-492E-15DE-A13D-9CE432DEC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304CB-C79F-CF4D-BF2A-90D7F8FBAF1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58507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4711" y="4021835"/>
            <a:ext cx="190500" cy="18897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8783" y="0"/>
            <a:ext cx="1335531" cy="270814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7155" y="4572"/>
            <a:ext cx="237744" cy="108966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44"/>
            <a:ext cx="524256" cy="466343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2355" y="5480303"/>
            <a:ext cx="513588" cy="1373123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4944" y="4572"/>
            <a:ext cx="385572" cy="1740407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4881371"/>
            <a:ext cx="443484" cy="195833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95883" y="4572"/>
            <a:ext cx="813816" cy="4026407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19783" y="4867655"/>
            <a:ext cx="978819" cy="1990344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04444" y="9144"/>
            <a:ext cx="833628" cy="683513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32330" y="19304"/>
            <a:ext cx="7927339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376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D4199-04DA-67BE-FDF8-21110564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56511-017A-9E94-241C-4120F2D05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64D0D-7B6F-D94F-4755-2AE7F798F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25B2-62F4-C744-87C7-339910D198DA}" type="datetimeFigureOut">
              <a:rPr lang="en-IT" smtClean="0"/>
              <a:t>08/03/23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CACFC-DB6F-B2CA-3DDF-0427B5B39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3E640-B6CF-93B0-9447-08DB1662C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304CB-C79F-CF4D-BF2A-90D7F8FBAF1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47768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8E6C5-B679-C33E-8021-22B19F2E1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BD1F2-AB0C-8CC2-7CB0-88994113F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E957B-0FDA-3862-D639-FDD13E790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25B2-62F4-C744-87C7-339910D198DA}" type="datetimeFigureOut">
              <a:rPr lang="en-IT" smtClean="0"/>
              <a:t>08/03/23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D661E-B4FD-C846-C23B-F8D366CEC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0DB44-643D-78E5-1A0D-CC4B44A1B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304CB-C79F-CF4D-BF2A-90D7F8FBAF1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75458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110F7-2512-39BC-7E2F-901B24BA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D3AF8-D987-8E19-5D3B-4C66538D1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E9535A-3CF2-A729-59F3-C06A91C32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5B4FE-842D-4D21-AB20-AA6D7B39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25B2-62F4-C744-87C7-339910D198DA}" type="datetimeFigureOut">
              <a:rPr lang="en-IT" smtClean="0"/>
              <a:t>08/03/23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835AA-D03E-5A35-75B5-72C501D96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68023E-6A87-BF58-A030-2A2EEF75B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304CB-C79F-CF4D-BF2A-90D7F8FBAF1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39691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EC76F-975A-7AFD-99F3-9B3AA7BCF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182C2-43D4-F228-0A71-4A55CC3A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A3FB2-67F8-25BD-E894-C1FC0F6E3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85D8C2-84A9-46C3-E7B3-B5EA1A3C31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8E4DB4-E2A4-508C-2DD1-60201A1C4E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24EF3-13C7-B821-AD8D-674A7F5D1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25B2-62F4-C744-87C7-339910D198DA}" type="datetimeFigureOut">
              <a:rPr lang="en-IT" smtClean="0"/>
              <a:t>08/03/23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CB2F79-9469-BCA3-F14D-AABF06674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219FEF-F7C4-65A4-7AE7-53419C8EB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304CB-C79F-CF4D-BF2A-90D7F8FBAF1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06273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82CD7-233B-EA39-82A0-D23B8E229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4BC145-C4F1-37D7-1B38-60820FFDF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25B2-62F4-C744-87C7-339910D198DA}" type="datetimeFigureOut">
              <a:rPr lang="en-IT" smtClean="0"/>
              <a:t>08/03/23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59882F-6206-E4F2-DABB-6795B18FA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7D153A-9E1E-FFC3-A4F2-7654A4AC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304CB-C79F-CF4D-BF2A-90D7F8FBAF1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27161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A7BD13-A572-646C-2434-6B8038658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25B2-62F4-C744-87C7-339910D198DA}" type="datetimeFigureOut">
              <a:rPr lang="en-IT" smtClean="0"/>
              <a:t>08/03/23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370D4E-E969-E379-0D9E-E887E9132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1C54-616F-06C5-4F53-D2B33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304CB-C79F-CF4D-BF2A-90D7F8FBAF1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2178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43C06-A134-0004-A38D-FC8F70281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30651-A391-2357-B470-937CA4613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F65C8D-F810-4E4D-EDD0-E50C7569B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07EAC-9E9A-DC09-D418-2BBD83D5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25B2-62F4-C744-87C7-339910D198DA}" type="datetimeFigureOut">
              <a:rPr lang="en-IT" smtClean="0"/>
              <a:t>08/03/23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D4E138-E5AB-933E-49A0-EA2609C8D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B53FE5-8F61-902B-929E-523B5D899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304CB-C79F-CF4D-BF2A-90D7F8FBAF1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83786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0A667-4B98-D858-A5F5-3F8B385D3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0B7F99-54D4-F1A7-1DE2-06787A942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500D9-0B19-5051-46A2-9E95DD19D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0C2A3-A613-A22B-33D9-1F34670A3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25B2-62F4-C744-87C7-339910D198DA}" type="datetimeFigureOut">
              <a:rPr lang="en-IT" smtClean="0"/>
              <a:t>08/03/23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3500A-5ED0-B611-EED3-8B023E106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957D7-DC16-B2E7-7941-A8F1B519A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304CB-C79F-CF4D-BF2A-90D7F8FBAF1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03294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B61A46-5C06-FC80-177B-6CEB804D9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352E8-D6E0-FF70-07EE-CDCB993E7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72CA4-3429-E81C-2B55-391CF6BDA9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F25B2-62F4-C744-87C7-339910D198DA}" type="datetimeFigureOut">
              <a:rPr lang="en-IT" smtClean="0"/>
              <a:t>08/03/23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6D24B-505F-EC78-261E-1700983E5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1B07F-5AE0-E521-6563-E3FA7F17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304CB-C79F-CF4D-BF2A-90D7F8FBAF1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5984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55603&amp;picture=microscope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1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hyperlink" Target="http://zeiss-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://zeiss-campus.magnet.fsu.edu/tutorials/index.htm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15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5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image" Target="../media/image66.jp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55603&amp;picture=microscope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icroscopyu.com/articles/optics/index.html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://www.microscopyu.com/tutorials/java/aberrations/slipcorrection/index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icroscopyu.com/tutorials/java/objectives/immersion/index.html" TargetMode="External"/><Relationship Id="rId5" Type="http://schemas.openxmlformats.org/officeDocument/2006/relationships/hyperlink" Target="http://www.microscopyu.com/tutorials/java/objectives/nuaperture/index.html" TargetMode="External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8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82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8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g"/><Relationship Id="rId5" Type="http://schemas.openxmlformats.org/officeDocument/2006/relationships/image" Target="../media/image87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g"/><Relationship Id="rId5" Type="http://schemas.openxmlformats.org/officeDocument/2006/relationships/image" Target="../media/image87.png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g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9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g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g"/><Relationship Id="rId4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8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00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9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icroscope, indoor&#10;&#10;Description automatically generated">
            <a:extLst>
              <a:ext uri="{FF2B5EF4-FFF2-40B4-BE49-F238E27FC236}">
                <a16:creationId xmlns:a16="http://schemas.microsoft.com/office/drawing/2014/main" id="{BE7DECAE-0C53-0312-8551-EC7563CA8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55719" y="43249"/>
            <a:ext cx="453628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F7A8F-5EF3-9316-0E32-1615EF38CB78}"/>
              </a:ext>
            </a:extLst>
          </p:cNvPr>
          <p:cNvSpPr txBox="1"/>
          <p:nvPr/>
        </p:nvSpPr>
        <p:spPr>
          <a:xfrm>
            <a:off x="818598" y="355840"/>
            <a:ext cx="10934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0" dirty="0">
                <a:solidFill>
                  <a:srgbClr val="282828"/>
                </a:solidFill>
                <a:effectLst/>
              </a:rPr>
              <a:t>MICROSCOPIA OTTICA IN BIOLOGIA CELLULARE [675SM]</a:t>
            </a:r>
            <a:endParaRPr lang="en-IT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51AA1B-730E-3A15-6D54-8FD98474D6A1}"/>
              </a:ext>
            </a:extLst>
          </p:cNvPr>
          <p:cNvSpPr txBox="1"/>
          <p:nvPr/>
        </p:nvSpPr>
        <p:spPr>
          <a:xfrm>
            <a:off x="818598" y="1987198"/>
            <a:ext cx="5049011" cy="1964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T" sz="2800" b="1" dirty="0"/>
              <a:t>MICROSCOPY IN CELL BIOLOGY –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a</a:t>
            </a:r>
            <a:r>
              <a:rPr lang="en-IT" sz="2800" dirty="0"/>
              <a:t>a 2022/2023, 2</a:t>
            </a:r>
            <a:r>
              <a:rPr lang="en-IT" sz="2800" baseline="30000" dirty="0"/>
              <a:t>nd</a:t>
            </a:r>
            <a:r>
              <a:rPr lang="en-IT" sz="2800" dirty="0"/>
              <a:t> semester</a:t>
            </a:r>
          </a:p>
          <a:p>
            <a:pPr>
              <a:lnSpc>
                <a:spcPct val="150000"/>
              </a:lnSpc>
            </a:pPr>
            <a:r>
              <a:rPr lang="en-IT" sz="2800" dirty="0"/>
              <a:t>Aula 5A, edificio H2bis 15-18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C17DE6-0DC2-99A4-EEE0-6F750EA78B22}"/>
              </a:ext>
            </a:extLst>
          </p:cNvPr>
          <p:cNvSpPr txBox="1"/>
          <p:nvPr/>
        </p:nvSpPr>
        <p:spPr>
          <a:xfrm>
            <a:off x="3575294" y="4902280"/>
            <a:ext cx="42518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800" dirty="0"/>
              <a:t>Agnes Thalhammer</a:t>
            </a:r>
          </a:p>
          <a:p>
            <a:pPr algn="ctr"/>
            <a:r>
              <a:rPr lang="en-GB" sz="2800" dirty="0"/>
              <a:t>a</a:t>
            </a:r>
            <a:r>
              <a:rPr lang="en-IT" sz="2800" dirty="0"/>
              <a:t>gnes.thalhammer@units.it</a:t>
            </a: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46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797553" y="712673"/>
            <a:ext cx="38696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FFFFFF"/>
                </a:solidFill>
                <a:latin typeface="Arial Unicode MS"/>
                <a:cs typeface="Arial Unicode MS"/>
              </a:rPr>
              <a:t>Image</a:t>
            </a:r>
            <a:r>
              <a:rPr sz="4000" b="1" spc="-1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4000" b="1" spc="-10" dirty="0">
                <a:solidFill>
                  <a:srgbClr val="FFFFFF"/>
                </a:solidFill>
                <a:latin typeface="Arial Unicode MS"/>
                <a:cs typeface="Arial Unicode MS"/>
              </a:rPr>
              <a:t>Formation</a:t>
            </a:r>
            <a:endParaRPr sz="4000">
              <a:latin typeface="Arial Unicode MS"/>
              <a:cs typeface="Arial Unicode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9467" y="1498091"/>
            <a:ext cx="4334256" cy="138226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35579" y="3127248"/>
            <a:ext cx="3438144" cy="139141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16935" y="4779264"/>
            <a:ext cx="3256788" cy="139903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08064" y="3098292"/>
            <a:ext cx="3323844" cy="142036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65323" y="594105"/>
            <a:ext cx="66357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FFFFFF"/>
                </a:solidFill>
                <a:latin typeface="Arial Unicode MS"/>
                <a:cs typeface="Arial Unicode MS"/>
              </a:rPr>
              <a:t>Lenses</a:t>
            </a:r>
            <a:r>
              <a:rPr sz="4000" b="1" spc="-1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4000" b="1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4000" b="1" spc="-9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4000" b="1" dirty="0">
                <a:solidFill>
                  <a:srgbClr val="FFFFFF"/>
                </a:solidFill>
                <a:latin typeface="Arial Unicode MS"/>
                <a:cs typeface="Arial Unicode MS"/>
              </a:rPr>
              <a:t>Image</a:t>
            </a:r>
            <a:r>
              <a:rPr sz="4000" b="1" spc="-1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4000" b="1" spc="-10" dirty="0">
                <a:solidFill>
                  <a:srgbClr val="FFFFFF"/>
                </a:solidFill>
                <a:latin typeface="Arial Unicode MS"/>
                <a:cs typeface="Arial Unicode MS"/>
              </a:rPr>
              <a:t>Formation</a:t>
            </a:r>
            <a:endParaRPr sz="4000">
              <a:latin typeface="Arial Unicode MS"/>
              <a:cs typeface="Arial Unicode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31208" y="1363980"/>
            <a:ext cx="2971799" cy="53492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65323" y="594105"/>
            <a:ext cx="66357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FFFFFF"/>
                </a:solidFill>
                <a:latin typeface="Arial Unicode MS"/>
                <a:cs typeface="Arial Unicode MS"/>
              </a:rPr>
              <a:t>Lenses</a:t>
            </a:r>
            <a:r>
              <a:rPr sz="4000" b="1" spc="-1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4000" b="1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4000" b="1" spc="-9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4000" b="1" dirty="0">
                <a:solidFill>
                  <a:srgbClr val="FFFFFF"/>
                </a:solidFill>
                <a:latin typeface="Arial Unicode MS"/>
                <a:cs typeface="Arial Unicode MS"/>
              </a:rPr>
              <a:t>Image</a:t>
            </a:r>
            <a:r>
              <a:rPr sz="4000" b="1" spc="-1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4000" b="1" spc="-10" dirty="0">
                <a:solidFill>
                  <a:srgbClr val="FFFFFF"/>
                </a:solidFill>
                <a:latin typeface="Arial Unicode MS"/>
                <a:cs typeface="Arial Unicode MS"/>
              </a:rPr>
              <a:t>Formation</a:t>
            </a:r>
            <a:endParaRPr sz="4000">
              <a:latin typeface="Arial Unicode MS"/>
              <a:cs typeface="Arial Unicode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40507" y="1356226"/>
            <a:ext cx="6169782" cy="523812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4711" y="4021835"/>
            <a:ext cx="190500" cy="18897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67155" y="0"/>
            <a:ext cx="1407160" cy="2708275"/>
            <a:chOff x="867155" y="0"/>
            <a:chExt cx="1407160" cy="270827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8783" y="0"/>
              <a:ext cx="1335531" cy="27081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7155" y="4572"/>
              <a:ext cx="237744" cy="108966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44"/>
            <a:ext cx="524256" cy="466343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2355" y="5480303"/>
            <a:ext cx="513588" cy="137312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4944" y="4572"/>
            <a:ext cx="385572" cy="174040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4881371"/>
            <a:ext cx="443484" cy="195833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95883" y="4572"/>
            <a:ext cx="813816" cy="402640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28015" y="9144"/>
            <a:ext cx="5593080" cy="6849109"/>
            <a:chOff x="128015" y="9144"/>
            <a:chExt cx="5593080" cy="6849109"/>
          </a:xfrm>
        </p:grpSpPr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19784" y="4867655"/>
              <a:ext cx="978819" cy="199034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4444" y="9144"/>
              <a:ext cx="833628" cy="68351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8015" y="2421569"/>
              <a:ext cx="5593001" cy="3677478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465323" y="594105"/>
            <a:ext cx="66357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FFFFFF"/>
                </a:solidFill>
                <a:latin typeface="Arial Unicode MS"/>
                <a:cs typeface="Arial Unicode MS"/>
              </a:rPr>
              <a:t>Lenses</a:t>
            </a:r>
            <a:r>
              <a:rPr sz="4000" b="1" spc="-1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4000" b="1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4000" b="1" spc="-9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4000" b="1" dirty="0">
                <a:solidFill>
                  <a:srgbClr val="FFFFFF"/>
                </a:solidFill>
                <a:latin typeface="Arial Unicode MS"/>
                <a:cs typeface="Arial Unicode MS"/>
              </a:rPr>
              <a:t>Image</a:t>
            </a:r>
            <a:r>
              <a:rPr sz="4000" b="1" spc="-1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4000" b="1" spc="-10" dirty="0">
                <a:solidFill>
                  <a:srgbClr val="FFFFFF"/>
                </a:solidFill>
                <a:latin typeface="Arial Unicode MS"/>
                <a:cs typeface="Arial Unicode MS"/>
              </a:rPr>
              <a:t>Formation</a:t>
            </a:r>
            <a:endParaRPr sz="4000">
              <a:latin typeface="Arial Unicode MS"/>
              <a:cs typeface="Arial Unicode MS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817107" y="2415549"/>
            <a:ext cx="5781017" cy="3680362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916429" y="1934717"/>
            <a:ext cx="182181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 Unicode MS"/>
                <a:cs typeface="Arial Unicode MS"/>
              </a:rPr>
              <a:t>OUT</a:t>
            </a:r>
            <a:r>
              <a:rPr sz="2400" b="1" spc="-6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 Unicode MS"/>
                <a:cs typeface="Arial Unicode MS"/>
              </a:rPr>
              <a:t>of</a:t>
            </a:r>
            <a:r>
              <a:rPr sz="2400" b="1" spc="-5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 Unicode MS"/>
                <a:cs typeface="Arial Unicode MS"/>
              </a:rPr>
              <a:t>focus</a:t>
            </a:r>
            <a:endParaRPr sz="2400">
              <a:latin typeface="Arial Unicode MS"/>
              <a:cs typeface="Arial Unicode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29118" y="1857247"/>
            <a:ext cx="15894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Arial Unicode MS"/>
                <a:cs typeface="Arial Unicode MS"/>
              </a:rPr>
              <a:t>Aberrations</a:t>
            </a:r>
            <a:endParaRPr sz="24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4711" y="4021835"/>
            <a:ext cx="190500" cy="18897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67155" y="0"/>
            <a:ext cx="1407160" cy="2708275"/>
            <a:chOff x="867155" y="0"/>
            <a:chExt cx="1407160" cy="270827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8783" y="0"/>
              <a:ext cx="1335531" cy="27081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7155" y="4572"/>
              <a:ext cx="237744" cy="108966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44"/>
            <a:ext cx="524256" cy="466343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2355" y="5480303"/>
            <a:ext cx="513588" cy="137312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4944" y="4572"/>
            <a:ext cx="385572" cy="174040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4881371"/>
            <a:ext cx="443484" cy="195833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95883" y="4572"/>
            <a:ext cx="813816" cy="402640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504444" y="9144"/>
            <a:ext cx="1794510" cy="6849109"/>
            <a:chOff x="504444" y="9144"/>
            <a:chExt cx="1794510" cy="6849109"/>
          </a:xfrm>
        </p:grpSpPr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19783" y="4867655"/>
              <a:ext cx="978819" cy="199034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4444" y="9144"/>
              <a:ext cx="833628" cy="6835139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353180" y="712673"/>
            <a:ext cx="45745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chemeClr val="bg1"/>
                </a:solidFill>
                <a:latin typeface="Arial Unicode MS"/>
                <a:cs typeface="Arial Unicode MS"/>
              </a:rPr>
              <a:t>Microscope</a:t>
            </a:r>
            <a:r>
              <a:rPr sz="4000" b="1" spc="-235" dirty="0">
                <a:solidFill>
                  <a:schemeClr val="bg1"/>
                </a:solidFill>
                <a:latin typeface="Arial Unicode MS"/>
                <a:cs typeface="Arial Unicode MS"/>
              </a:rPr>
              <a:t> </a:t>
            </a:r>
            <a:r>
              <a:rPr sz="4000" b="1" spc="-10" dirty="0">
                <a:solidFill>
                  <a:schemeClr val="bg1"/>
                </a:solidFill>
                <a:latin typeface="Arial Unicode MS"/>
                <a:cs typeface="Arial Unicode MS"/>
              </a:rPr>
              <a:t>Imaging</a:t>
            </a:r>
            <a:endParaRPr sz="4000" dirty="0">
              <a:solidFill>
                <a:schemeClr val="bg1"/>
              </a:solidFill>
              <a:latin typeface="Arial Unicode MS"/>
              <a:cs typeface="Arial Unicode MS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852676" y="2500071"/>
            <a:ext cx="791590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solidFill>
                  <a:srgbClr val="00B0F0"/>
                </a:solidFill>
                <a:latin typeface="Tw Cen MT"/>
                <a:cs typeface="Tw Cen M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http://zeiss-</a:t>
            </a:r>
            <a:r>
              <a:rPr sz="2800" spc="-10" dirty="0">
                <a:solidFill>
                  <a:srgbClr val="00B0F0"/>
                </a:solidFill>
                <a:latin typeface="Tw Cen MT"/>
                <a:cs typeface="Tw Cen M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campus.magnet.fsu.edu/tutorials/index.html</a:t>
            </a:r>
            <a:endParaRPr sz="2800" dirty="0">
              <a:solidFill>
                <a:srgbClr val="00B0F0"/>
              </a:solidFill>
              <a:latin typeface="Tw Cen MT"/>
              <a:cs typeface="Tw Cen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52676" y="4052697"/>
            <a:ext cx="862457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00B0F0"/>
                </a:solidFill>
                <a:latin typeface="Tw Cen MT"/>
                <a:cs typeface="Tw Cen MT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http://zeiss-</a:t>
            </a:r>
            <a:r>
              <a:rPr sz="2800" spc="-10" dirty="0">
                <a:solidFill>
                  <a:srgbClr val="00B0F0"/>
                </a:solidFill>
                <a:latin typeface="Tw Cen MT"/>
                <a:cs typeface="Tw Cen MT"/>
              </a:rPr>
              <a:t> campus.magnet.fsu.edu/tutorials/basics/transmittedlightoptic alpathway/indexflash.html</a:t>
            </a:r>
            <a:endParaRPr sz="2800" dirty="0">
              <a:solidFill>
                <a:srgbClr val="00B0F0"/>
              </a:solidFill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8386" y="356220"/>
            <a:ext cx="9293444" cy="650178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241300" indent="-229235" algn="just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400" b="1" spc="-10" dirty="0">
                <a:cs typeface="Arial Unicode MS"/>
              </a:rPr>
              <a:t>Absorption</a:t>
            </a:r>
            <a:endParaRPr sz="2400" dirty="0">
              <a:cs typeface="Arial Unicode MS"/>
            </a:endParaRPr>
          </a:p>
          <a:p>
            <a:pPr marL="469265" lvl="1" algn="just">
              <a:spcBef>
                <a:spcPts val="280"/>
              </a:spcBef>
              <a:tabLst>
                <a:tab pos="698500" algn="l"/>
                <a:tab pos="699135" algn="l"/>
              </a:tabLst>
            </a:pPr>
            <a:r>
              <a:rPr sz="2400" dirty="0">
                <a:cs typeface="Arial Unicode MS"/>
              </a:rPr>
              <a:t>When</a:t>
            </a:r>
            <a:r>
              <a:rPr sz="2400" spc="-3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light</a:t>
            </a:r>
            <a:r>
              <a:rPr sz="2400" spc="-1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passes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through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an</a:t>
            </a:r>
            <a:r>
              <a:rPr sz="2400" spc="-3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object</a:t>
            </a:r>
            <a:r>
              <a:rPr sz="2400" spc="-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the</a:t>
            </a:r>
            <a:r>
              <a:rPr sz="2400" spc="-2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intensity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is</a:t>
            </a:r>
            <a:r>
              <a:rPr sz="2400" spc="-2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reduced depending</a:t>
            </a:r>
            <a:r>
              <a:rPr sz="2400" spc="-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upon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the</a:t>
            </a:r>
            <a:r>
              <a:rPr sz="2400" spc="-20" dirty="0">
                <a:cs typeface="Arial Unicode MS"/>
              </a:rPr>
              <a:t> </a:t>
            </a:r>
            <a:r>
              <a:rPr sz="2400" spc="-10" dirty="0">
                <a:cs typeface="Arial Unicode MS"/>
              </a:rPr>
              <a:t>color</a:t>
            </a:r>
            <a:r>
              <a:rPr lang="it-IT" sz="2400" spc="-1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absorbed.</a:t>
            </a:r>
            <a:r>
              <a:rPr sz="2400" spc="-3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Thus</a:t>
            </a:r>
            <a:r>
              <a:rPr sz="2400" spc="-3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the</a:t>
            </a:r>
            <a:r>
              <a:rPr sz="2400" spc="-4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selective</a:t>
            </a:r>
            <a:r>
              <a:rPr sz="2400" spc="-3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absorption</a:t>
            </a:r>
            <a:r>
              <a:rPr sz="2400" spc="-1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of</a:t>
            </a:r>
            <a:r>
              <a:rPr sz="2400" spc="-2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white</a:t>
            </a:r>
            <a:r>
              <a:rPr sz="2400" spc="-4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light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produces</a:t>
            </a:r>
            <a:r>
              <a:rPr sz="2400" spc="-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colored</a:t>
            </a:r>
            <a:r>
              <a:rPr sz="2400" spc="-10" dirty="0">
                <a:cs typeface="Arial Unicode MS"/>
              </a:rPr>
              <a:t> light.</a:t>
            </a:r>
            <a:endParaRPr sz="2400" dirty="0">
              <a:cs typeface="Arial Unicode MS"/>
            </a:endParaRPr>
          </a:p>
          <a:p>
            <a:pPr marL="241300" indent="-229235" algn="just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400" b="1" spc="-10" dirty="0">
                <a:cs typeface="Arial Unicode MS"/>
              </a:rPr>
              <a:t>Refraction</a:t>
            </a:r>
            <a:endParaRPr sz="2400" dirty="0">
              <a:cs typeface="Arial Unicode MS"/>
            </a:endParaRPr>
          </a:p>
          <a:p>
            <a:pPr marL="469900" marR="5080" lvl="1" algn="just">
              <a:spcBef>
                <a:spcPts val="530"/>
              </a:spcBef>
              <a:tabLst>
                <a:tab pos="698500" algn="l"/>
                <a:tab pos="699135" algn="l"/>
              </a:tabLst>
            </a:pPr>
            <a:r>
              <a:rPr sz="2400" dirty="0">
                <a:cs typeface="Arial Unicode MS"/>
              </a:rPr>
              <a:t>Direction</a:t>
            </a:r>
            <a:r>
              <a:rPr sz="2400" spc="-2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change</a:t>
            </a:r>
            <a:r>
              <a:rPr sz="2400" spc="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of</a:t>
            </a:r>
            <a:r>
              <a:rPr sz="2400" spc="-3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a</a:t>
            </a:r>
            <a:r>
              <a:rPr sz="2400" spc="-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ray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of</a:t>
            </a:r>
            <a:r>
              <a:rPr sz="2400" spc="-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light passing</a:t>
            </a:r>
            <a:r>
              <a:rPr sz="2400" spc="-1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from</a:t>
            </a:r>
            <a:r>
              <a:rPr sz="2400" spc="-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one</a:t>
            </a:r>
            <a:r>
              <a:rPr sz="2400" spc="-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transparent medium</a:t>
            </a:r>
            <a:r>
              <a:rPr sz="2400" spc="-1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to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another</a:t>
            </a:r>
            <a:r>
              <a:rPr sz="2400" spc="-10" dirty="0">
                <a:cs typeface="Arial Unicode MS"/>
              </a:rPr>
              <a:t> </a:t>
            </a:r>
            <a:r>
              <a:rPr sz="2400" spc="-20" dirty="0">
                <a:cs typeface="Arial Unicode MS"/>
              </a:rPr>
              <a:t>with </a:t>
            </a:r>
            <a:r>
              <a:rPr sz="2400" dirty="0">
                <a:cs typeface="Arial Unicode MS"/>
              </a:rPr>
              <a:t>different</a:t>
            </a:r>
            <a:r>
              <a:rPr sz="2400" spc="-3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optical</a:t>
            </a:r>
            <a:r>
              <a:rPr sz="2400" spc="-1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density.</a:t>
            </a:r>
            <a:r>
              <a:rPr sz="2400" spc="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A</a:t>
            </a:r>
            <a:r>
              <a:rPr sz="2400" spc="-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ray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from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less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to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more</a:t>
            </a:r>
            <a:r>
              <a:rPr sz="2400" spc="-2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dense</a:t>
            </a:r>
            <a:r>
              <a:rPr sz="2400" spc="-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medium</a:t>
            </a:r>
            <a:r>
              <a:rPr sz="2400" spc="-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is</a:t>
            </a:r>
            <a:r>
              <a:rPr sz="2400" spc="-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bent </a:t>
            </a:r>
            <a:r>
              <a:rPr sz="2400" spc="-10" dirty="0">
                <a:cs typeface="Arial Unicode MS"/>
              </a:rPr>
              <a:t>perpendicular </a:t>
            </a:r>
            <a:r>
              <a:rPr sz="2400" dirty="0">
                <a:cs typeface="Arial Unicode MS"/>
              </a:rPr>
              <a:t>to</a:t>
            </a:r>
            <a:r>
              <a:rPr sz="2400" spc="-2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the</a:t>
            </a:r>
            <a:r>
              <a:rPr sz="2400" spc="-2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surface,</a:t>
            </a:r>
            <a:r>
              <a:rPr sz="2400" spc="-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with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greater</a:t>
            </a:r>
            <a:r>
              <a:rPr sz="2400" spc="-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deviation</a:t>
            </a:r>
            <a:r>
              <a:rPr sz="2400" spc="-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for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shorter</a:t>
            </a:r>
            <a:r>
              <a:rPr sz="2400" spc="-10" dirty="0">
                <a:cs typeface="Arial Unicode MS"/>
              </a:rPr>
              <a:t> wavelengths</a:t>
            </a:r>
            <a:endParaRPr sz="2400" dirty="0">
              <a:cs typeface="Arial Unicode MS"/>
            </a:endParaRPr>
          </a:p>
          <a:p>
            <a:pPr marL="241300" indent="-229235" algn="just">
              <a:lnSpc>
                <a:spcPct val="100000"/>
              </a:lnSpc>
              <a:spcBef>
                <a:spcPts val="74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400" b="1" spc="-10" dirty="0">
                <a:cs typeface="Arial Unicode MS"/>
              </a:rPr>
              <a:t>Diffraction</a:t>
            </a:r>
            <a:endParaRPr sz="2400" dirty="0">
              <a:cs typeface="Arial Unicode MS"/>
            </a:endParaRPr>
          </a:p>
          <a:p>
            <a:pPr marL="469900" marR="357505" lvl="1" algn="just">
              <a:spcBef>
                <a:spcPts val="535"/>
              </a:spcBef>
              <a:tabLst>
                <a:tab pos="698500" algn="l"/>
                <a:tab pos="699135" algn="l"/>
              </a:tabLst>
            </a:pPr>
            <a:r>
              <a:rPr sz="2400" dirty="0">
                <a:cs typeface="Arial Unicode MS"/>
              </a:rPr>
              <a:t>Light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rays</a:t>
            </a:r>
            <a:r>
              <a:rPr sz="2400" spc="-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bend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around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edges -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new</a:t>
            </a:r>
            <a:r>
              <a:rPr sz="2400" spc="-2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wavefronts</a:t>
            </a:r>
            <a:r>
              <a:rPr sz="2400" spc="-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are</a:t>
            </a:r>
            <a:r>
              <a:rPr sz="2400" spc="-3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generated</a:t>
            </a:r>
            <a:r>
              <a:rPr sz="2400" spc="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at</a:t>
            </a:r>
            <a:r>
              <a:rPr sz="2400" spc="-2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sharp</a:t>
            </a:r>
            <a:r>
              <a:rPr sz="2400" spc="-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edges</a:t>
            </a:r>
            <a:r>
              <a:rPr sz="2400" spc="-1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-</a:t>
            </a:r>
            <a:r>
              <a:rPr sz="2400" spc="-15" dirty="0">
                <a:cs typeface="Arial Unicode MS"/>
              </a:rPr>
              <a:t> </a:t>
            </a:r>
            <a:r>
              <a:rPr sz="2400" spc="-25" dirty="0">
                <a:cs typeface="Arial Unicode MS"/>
              </a:rPr>
              <a:t>the </a:t>
            </a:r>
            <a:r>
              <a:rPr sz="2400" dirty="0">
                <a:cs typeface="Arial Unicode MS"/>
              </a:rPr>
              <a:t>smaller</a:t>
            </a:r>
            <a:r>
              <a:rPr sz="2400" spc="-1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the</a:t>
            </a:r>
            <a:r>
              <a:rPr sz="2400" spc="-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aperture</a:t>
            </a:r>
            <a:r>
              <a:rPr sz="2400" spc="-1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the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lower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the</a:t>
            </a:r>
            <a:r>
              <a:rPr sz="2400" spc="-15" dirty="0">
                <a:cs typeface="Arial Unicode MS"/>
              </a:rPr>
              <a:t> </a:t>
            </a:r>
            <a:r>
              <a:rPr sz="2400" spc="-10" dirty="0">
                <a:cs typeface="Arial Unicode MS"/>
              </a:rPr>
              <a:t>definition</a:t>
            </a:r>
            <a:endParaRPr sz="2400" dirty="0">
              <a:cs typeface="Arial Unicode MS"/>
            </a:endParaRPr>
          </a:p>
          <a:p>
            <a:pPr marL="241300" indent="-229235" algn="just">
              <a:spcBef>
                <a:spcPts val="735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400" b="1" spc="-10" dirty="0">
                <a:cs typeface="Arial Unicode MS"/>
              </a:rPr>
              <a:t>Dispersion</a:t>
            </a:r>
            <a:endParaRPr lang="it-IT" sz="2400" b="1" spc="-10" dirty="0">
              <a:cs typeface="Arial Unicode MS"/>
            </a:endParaRPr>
          </a:p>
          <a:p>
            <a:pPr marL="12065" algn="just">
              <a:spcBef>
                <a:spcPts val="735"/>
              </a:spcBef>
              <a:tabLst>
                <a:tab pos="241300" algn="l"/>
                <a:tab pos="241935" algn="l"/>
              </a:tabLst>
            </a:pPr>
            <a:r>
              <a:rPr lang="it-IT" sz="2400" b="1" spc="-10" dirty="0">
                <a:cs typeface="Arial Unicode MS"/>
              </a:rPr>
              <a:t>		</a:t>
            </a:r>
            <a:r>
              <a:rPr sz="2400" dirty="0">
                <a:cs typeface="Arial Unicode MS"/>
              </a:rPr>
              <a:t>Separation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of</a:t>
            </a:r>
            <a:r>
              <a:rPr sz="2400" spc="-3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light</a:t>
            </a:r>
            <a:r>
              <a:rPr sz="2400" spc="-1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into</a:t>
            </a:r>
            <a:r>
              <a:rPr sz="2400" spc="-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its</a:t>
            </a:r>
            <a:r>
              <a:rPr sz="2400" spc="-2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constituent</a:t>
            </a:r>
            <a:r>
              <a:rPr sz="2400" spc="-1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wavelengths when</a:t>
            </a:r>
            <a:r>
              <a:rPr sz="2400" spc="-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entering</a:t>
            </a:r>
            <a:r>
              <a:rPr sz="2400" spc="-15" dirty="0">
                <a:cs typeface="Arial Unicode MS"/>
              </a:rPr>
              <a:t> </a:t>
            </a:r>
            <a:r>
              <a:rPr lang="it-IT" sz="2400" spc="-15" dirty="0">
                <a:cs typeface="Arial Unicode MS"/>
              </a:rPr>
              <a:t>a</a:t>
            </a:r>
            <a:r>
              <a:rPr lang="it-IT" sz="2400" spc="-25" dirty="0">
                <a:cs typeface="Arial Unicode MS"/>
              </a:rPr>
              <a:t> 	</a:t>
            </a:r>
            <a:r>
              <a:rPr sz="2400" spc="-10" dirty="0">
                <a:cs typeface="Arial Unicode MS"/>
              </a:rPr>
              <a:t>transparent </a:t>
            </a:r>
            <a:r>
              <a:rPr sz="2400" dirty="0">
                <a:cs typeface="Arial Unicode MS"/>
              </a:rPr>
              <a:t>medium</a:t>
            </a:r>
            <a:r>
              <a:rPr sz="2400" spc="-2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-</a:t>
            </a:r>
            <a:r>
              <a:rPr sz="2400" spc="-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the</a:t>
            </a:r>
            <a:r>
              <a:rPr sz="2400" spc="-2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change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of</a:t>
            </a:r>
            <a:r>
              <a:rPr sz="2400" spc="-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refractive</a:t>
            </a:r>
            <a:r>
              <a:rPr sz="2400" spc="-2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index</a:t>
            </a:r>
            <a:r>
              <a:rPr sz="2400" spc="-1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with</a:t>
            </a:r>
            <a:r>
              <a:rPr sz="2400" spc="-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wavelength, </a:t>
            </a:r>
            <a:r>
              <a:rPr lang="it-IT" sz="2400" dirty="0">
                <a:cs typeface="Arial Unicode MS"/>
              </a:rPr>
              <a:t>	</a:t>
            </a:r>
            <a:r>
              <a:rPr sz="2400" dirty="0">
                <a:cs typeface="Arial Unicode MS"/>
              </a:rPr>
              <a:t>such</a:t>
            </a:r>
            <a:r>
              <a:rPr sz="2400" spc="-3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as</a:t>
            </a:r>
            <a:r>
              <a:rPr sz="2400" spc="-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the</a:t>
            </a:r>
            <a:r>
              <a:rPr sz="2400" spc="-25" dirty="0">
                <a:cs typeface="Arial Unicode MS"/>
              </a:rPr>
              <a:t> </a:t>
            </a:r>
            <a:r>
              <a:rPr sz="2400" spc="-10" dirty="0">
                <a:cs typeface="Arial Unicode MS"/>
              </a:rPr>
              <a:t>spectrum </a:t>
            </a:r>
            <a:r>
              <a:rPr sz="2400" dirty="0">
                <a:cs typeface="Arial Unicode MS"/>
              </a:rPr>
              <a:t>produced by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a</a:t>
            </a:r>
            <a:r>
              <a:rPr sz="2400" spc="-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prism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or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a</a:t>
            </a:r>
            <a:r>
              <a:rPr sz="2400" spc="-15" dirty="0">
                <a:cs typeface="Arial Unicode MS"/>
              </a:rPr>
              <a:t> </a:t>
            </a:r>
            <a:r>
              <a:rPr sz="2400" spc="-10" dirty="0">
                <a:cs typeface="Arial Unicode MS"/>
              </a:rPr>
              <a:t>rainbow</a:t>
            </a:r>
            <a:endParaRPr sz="2400" dirty="0">
              <a:cs typeface="Arial Unicode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31907" y="159790"/>
            <a:ext cx="1551219" cy="154926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1653" y="85018"/>
            <a:ext cx="2696845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spc="-10" dirty="0">
                <a:latin typeface="+mn-lt"/>
                <a:cs typeface="Arial Unicode MS"/>
              </a:rPr>
              <a:t>ABSORPTION</a:t>
            </a:r>
            <a:endParaRPr sz="3600" dirty="0">
              <a:latin typeface="+mn-lt"/>
              <a:cs typeface="Arial Unicode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48684" y="912875"/>
            <a:ext cx="4738370" cy="5516880"/>
            <a:chOff x="3948684" y="912875"/>
            <a:chExt cx="4738370" cy="55168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48684" y="2223515"/>
              <a:ext cx="1714500" cy="12664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66972" y="2162555"/>
              <a:ext cx="1729739" cy="12252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5260" y="2095500"/>
              <a:ext cx="1755648" cy="12070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09644" y="2033015"/>
              <a:ext cx="1764792" cy="11795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32504" y="1965959"/>
              <a:ext cx="1787652" cy="11673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58412" y="1900427"/>
              <a:ext cx="1807464" cy="114147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94732" y="1251203"/>
              <a:ext cx="1170432" cy="25267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17108" y="1584959"/>
              <a:ext cx="2781299" cy="258775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21680" y="1456943"/>
              <a:ext cx="2772155" cy="248869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24728" y="1316735"/>
              <a:ext cx="2791968" cy="24414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836920" y="1188719"/>
              <a:ext cx="2782824" cy="236981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46064" y="1046987"/>
              <a:ext cx="2804160" cy="233934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61304" y="912875"/>
              <a:ext cx="2808731" cy="22707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965448" y="4873752"/>
              <a:ext cx="1716024" cy="12664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83736" y="4812791"/>
              <a:ext cx="1731264" cy="122682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003548" y="4745735"/>
              <a:ext cx="1755648" cy="12085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026408" y="4684775"/>
              <a:ext cx="1764791" cy="117805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049268" y="4616196"/>
              <a:ext cx="1789176" cy="116890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075176" y="4552187"/>
              <a:ext cx="1807464" cy="113995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113020" y="3901440"/>
              <a:ext cx="1170431" cy="252831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530596" y="3941063"/>
              <a:ext cx="728980" cy="2423160"/>
            </a:xfrm>
            <a:custGeom>
              <a:avLst/>
              <a:gdLst/>
              <a:ahLst/>
              <a:cxnLst/>
              <a:rect l="l" t="t" r="r" b="b"/>
              <a:pathLst>
                <a:path w="728979" h="2423160">
                  <a:moveTo>
                    <a:pt x="364236" y="0"/>
                  </a:moveTo>
                  <a:lnTo>
                    <a:pt x="321757" y="8150"/>
                  </a:lnTo>
                  <a:lnTo>
                    <a:pt x="280718" y="31997"/>
                  </a:lnTo>
                  <a:lnTo>
                    <a:pt x="241391" y="70630"/>
                  </a:lnTo>
                  <a:lnTo>
                    <a:pt x="204051" y="123141"/>
                  </a:lnTo>
                  <a:lnTo>
                    <a:pt x="168970" y="188622"/>
                  </a:lnTo>
                  <a:lnTo>
                    <a:pt x="152362" y="225941"/>
                  </a:lnTo>
                  <a:lnTo>
                    <a:pt x="136422" y="266162"/>
                  </a:lnTo>
                  <a:lnTo>
                    <a:pt x="121183" y="309171"/>
                  </a:lnTo>
                  <a:lnTo>
                    <a:pt x="106679" y="354853"/>
                  </a:lnTo>
                  <a:lnTo>
                    <a:pt x="92946" y="403097"/>
                  </a:lnTo>
                  <a:lnTo>
                    <a:pt x="80016" y="453787"/>
                  </a:lnTo>
                  <a:lnTo>
                    <a:pt x="67925" y="506811"/>
                  </a:lnTo>
                  <a:lnTo>
                    <a:pt x="56705" y="562054"/>
                  </a:lnTo>
                  <a:lnTo>
                    <a:pt x="46392" y="619404"/>
                  </a:lnTo>
                  <a:lnTo>
                    <a:pt x="37020" y="678746"/>
                  </a:lnTo>
                  <a:lnTo>
                    <a:pt x="28622" y="739967"/>
                  </a:lnTo>
                  <a:lnTo>
                    <a:pt x="21233" y="802953"/>
                  </a:lnTo>
                  <a:lnTo>
                    <a:pt x="14888" y="867591"/>
                  </a:lnTo>
                  <a:lnTo>
                    <a:pt x="9619" y="933767"/>
                  </a:lnTo>
                  <a:lnTo>
                    <a:pt x="5462" y="1001368"/>
                  </a:lnTo>
                  <a:lnTo>
                    <a:pt x="2450" y="1070279"/>
                  </a:lnTo>
                  <a:lnTo>
                    <a:pt x="618" y="1140387"/>
                  </a:lnTo>
                  <a:lnTo>
                    <a:pt x="0" y="1211580"/>
                  </a:lnTo>
                  <a:lnTo>
                    <a:pt x="618" y="1282769"/>
                  </a:lnTo>
                  <a:lnTo>
                    <a:pt x="2450" y="1352875"/>
                  </a:lnTo>
                  <a:lnTo>
                    <a:pt x="5462" y="1421785"/>
                  </a:lnTo>
                  <a:lnTo>
                    <a:pt x="9619" y="1489384"/>
                  </a:lnTo>
                  <a:lnTo>
                    <a:pt x="14888" y="1555559"/>
                  </a:lnTo>
                  <a:lnTo>
                    <a:pt x="21233" y="1620196"/>
                  </a:lnTo>
                  <a:lnTo>
                    <a:pt x="28622" y="1683181"/>
                  </a:lnTo>
                  <a:lnTo>
                    <a:pt x="37020" y="1744402"/>
                  </a:lnTo>
                  <a:lnTo>
                    <a:pt x="46392" y="1803744"/>
                  </a:lnTo>
                  <a:lnTo>
                    <a:pt x="56705" y="1861093"/>
                  </a:lnTo>
                  <a:lnTo>
                    <a:pt x="67925" y="1916337"/>
                  </a:lnTo>
                  <a:lnTo>
                    <a:pt x="80016" y="1969361"/>
                  </a:lnTo>
                  <a:lnTo>
                    <a:pt x="92946" y="2020052"/>
                  </a:lnTo>
                  <a:lnTo>
                    <a:pt x="106680" y="2068296"/>
                  </a:lnTo>
                  <a:lnTo>
                    <a:pt x="121183" y="2113980"/>
                  </a:lnTo>
                  <a:lnTo>
                    <a:pt x="136422" y="2156989"/>
                  </a:lnTo>
                  <a:lnTo>
                    <a:pt x="152362" y="2197211"/>
                  </a:lnTo>
                  <a:lnTo>
                    <a:pt x="168970" y="2234531"/>
                  </a:lnTo>
                  <a:lnTo>
                    <a:pt x="186211" y="2268837"/>
                  </a:lnTo>
                  <a:lnTo>
                    <a:pt x="222456" y="2327948"/>
                  </a:lnTo>
                  <a:lnTo>
                    <a:pt x="260823" y="2373635"/>
                  </a:lnTo>
                  <a:lnTo>
                    <a:pt x="301040" y="2404990"/>
                  </a:lnTo>
                  <a:lnTo>
                    <a:pt x="342833" y="2421103"/>
                  </a:lnTo>
                  <a:lnTo>
                    <a:pt x="364236" y="2423160"/>
                  </a:lnTo>
                  <a:lnTo>
                    <a:pt x="385638" y="2421103"/>
                  </a:lnTo>
                  <a:lnTo>
                    <a:pt x="427431" y="2404990"/>
                  </a:lnTo>
                  <a:lnTo>
                    <a:pt x="467648" y="2373635"/>
                  </a:lnTo>
                  <a:lnTo>
                    <a:pt x="506015" y="2327948"/>
                  </a:lnTo>
                  <a:lnTo>
                    <a:pt x="542260" y="2268837"/>
                  </a:lnTo>
                  <a:lnTo>
                    <a:pt x="559501" y="2234531"/>
                  </a:lnTo>
                  <a:lnTo>
                    <a:pt x="576109" y="2197211"/>
                  </a:lnTo>
                  <a:lnTo>
                    <a:pt x="592049" y="2156989"/>
                  </a:lnTo>
                  <a:lnTo>
                    <a:pt x="607288" y="2113980"/>
                  </a:lnTo>
                  <a:lnTo>
                    <a:pt x="621792" y="2068296"/>
                  </a:lnTo>
                  <a:lnTo>
                    <a:pt x="635525" y="2020052"/>
                  </a:lnTo>
                  <a:lnTo>
                    <a:pt x="648455" y="1969361"/>
                  </a:lnTo>
                  <a:lnTo>
                    <a:pt x="660546" y="1916337"/>
                  </a:lnTo>
                  <a:lnTo>
                    <a:pt x="671766" y="1861093"/>
                  </a:lnTo>
                  <a:lnTo>
                    <a:pt x="682079" y="1803744"/>
                  </a:lnTo>
                  <a:lnTo>
                    <a:pt x="691451" y="1744402"/>
                  </a:lnTo>
                  <a:lnTo>
                    <a:pt x="699849" y="1683181"/>
                  </a:lnTo>
                  <a:lnTo>
                    <a:pt x="707238" y="1620196"/>
                  </a:lnTo>
                  <a:lnTo>
                    <a:pt x="713583" y="1555559"/>
                  </a:lnTo>
                  <a:lnTo>
                    <a:pt x="718852" y="1489384"/>
                  </a:lnTo>
                  <a:lnTo>
                    <a:pt x="723009" y="1421785"/>
                  </a:lnTo>
                  <a:lnTo>
                    <a:pt x="726021" y="1352875"/>
                  </a:lnTo>
                  <a:lnTo>
                    <a:pt x="727853" y="1282769"/>
                  </a:lnTo>
                  <a:lnTo>
                    <a:pt x="728471" y="1211580"/>
                  </a:lnTo>
                  <a:lnTo>
                    <a:pt x="727853" y="1140387"/>
                  </a:lnTo>
                  <a:lnTo>
                    <a:pt x="726021" y="1070279"/>
                  </a:lnTo>
                  <a:lnTo>
                    <a:pt x="723009" y="1001368"/>
                  </a:lnTo>
                  <a:lnTo>
                    <a:pt x="718852" y="933767"/>
                  </a:lnTo>
                  <a:lnTo>
                    <a:pt x="713583" y="867591"/>
                  </a:lnTo>
                  <a:lnTo>
                    <a:pt x="707238" y="802953"/>
                  </a:lnTo>
                  <a:lnTo>
                    <a:pt x="699849" y="739967"/>
                  </a:lnTo>
                  <a:lnTo>
                    <a:pt x="691451" y="678746"/>
                  </a:lnTo>
                  <a:lnTo>
                    <a:pt x="682079" y="619404"/>
                  </a:lnTo>
                  <a:lnTo>
                    <a:pt x="671766" y="562054"/>
                  </a:lnTo>
                  <a:lnTo>
                    <a:pt x="660546" y="506811"/>
                  </a:lnTo>
                  <a:lnTo>
                    <a:pt x="648455" y="453787"/>
                  </a:lnTo>
                  <a:lnTo>
                    <a:pt x="635525" y="403097"/>
                  </a:lnTo>
                  <a:lnTo>
                    <a:pt x="621791" y="354853"/>
                  </a:lnTo>
                  <a:lnTo>
                    <a:pt x="607288" y="309171"/>
                  </a:lnTo>
                  <a:lnTo>
                    <a:pt x="592049" y="266162"/>
                  </a:lnTo>
                  <a:lnTo>
                    <a:pt x="576109" y="225941"/>
                  </a:lnTo>
                  <a:lnTo>
                    <a:pt x="559501" y="188622"/>
                  </a:lnTo>
                  <a:lnTo>
                    <a:pt x="542260" y="154317"/>
                  </a:lnTo>
                  <a:lnTo>
                    <a:pt x="506015" y="95208"/>
                  </a:lnTo>
                  <a:lnTo>
                    <a:pt x="467648" y="49522"/>
                  </a:lnTo>
                  <a:lnTo>
                    <a:pt x="427431" y="18168"/>
                  </a:lnTo>
                  <a:lnTo>
                    <a:pt x="385638" y="2056"/>
                  </a:lnTo>
                  <a:lnTo>
                    <a:pt x="36423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530596" y="3941063"/>
              <a:ext cx="728980" cy="2423160"/>
            </a:xfrm>
            <a:custGeom>
              <a:avLst/>
              <a:gdLst/>
              <a:ahLst/>
              <a:cxnLst/>
              <a:rect l="l" t="t" r="r" b="b"/>
              <a:pathLst>
                <a:path w="728979" h="2423160">
                  <a:moveTo>
                    <a:pt x="0" y="1211580"/>
                  </a:moveTo>
                  <a:lnTo>
                    <a:pt x="618" y="1140387"/>
                  </a:lnTo>
                  <a:lnTo>
                    <a:pt x="2450" y="1070279"/>
                  </a:lnTo>
                  <a:lnTo>
                    <a:pt x="5462" y="1001368"/>
                  </a:lnTo>
                  <a:lnTo>
                    <a:pt x="9619" y="933767"/>
                  </a:lnTo>
                  <a:lnTo>
                    <a:pt x="14888" y="867591"/>
                  </a:lnTo>
                  <a:lnTo>
                    <a:pt x="21233" y="802953"/>
                  </a:lnTo>
                  <a:lnTo>
                    <a:pt x="28622" y="739967"/>
                  </a:lnTo>
                  <a:lnTo>
                    <a:pt x="37020" y="678746"/>
                  </a:lnTo>
                  <a:lnTo>
                    <a:pt x="46392" y="619404"/>
                  </a:lnTo>
                  <a:lnTo>
                    <a:pt x="56705" y="562054"/>
                  </a:lnTo>
                  <a:lnTo>
                    <a:pt x="67925" y="506811"/>
                  </a:lnTo>
                  <a:lnTo>
                    <a:pt x="80016" y="453787"/>
                  </a:lnTo>
                  <a:lnTo>
                    <a:pt x="92946" y="403097"/>
                  </a:lnTo>
                  <a:lnTo>
                    <a:pt x="106679" y="354853"/>
                  </a:lnTo>
                  <a:lnTo>
                    <a:pt x="121183" y="309171"/>
                  </a:lnTo>
                  <a:lnTo>
                    <a:pt x="136422" y="266162"/>
                  </a:lnTo>
                  <a:lnTo>
                    <a:pt x="152362" y="225941"/>
                  </a:lnTo>
                  <a:lnTo>
                    <a:pt x="168970" y="188622"/>
                  </a:lnTo>
                  <a:lnTo>
                    <a:pt x="186211" y="154317"/>
                  </a:lnTo>
                  <a:lnTo>
                    <a:pt x="222456" y="95208"/>
                  </a:lnTo>
                  <a:lnTo>
                    <a:pt x="260823" y="49522"/>
                  </a:lnTo>
                  <a:lnTo>
                    <a:pt x="301040" y="18168"/>
                  </a:lnTo>
                  <a:lnTo>
                    <a:pt x="342833" y="2056"/>
                  </a:lnTo>
                  <a:lnTo>
                    <a:pt x="364236" y="0"/>
                  </a:lnTo>
                  <a:lnTo>
                    <a:pt x="385638" y="2056"/>
                  </a:lnTo>
                  <a:lnTo>
                    <a:pt x="427431" y="18168"/>
                  </a:lnTo>
                  <a:lnTo>
                    <a:pt x="467648" y="49522"/>
                  </a:lnTo>
                  <a:lnTo>
                    <a:pt x="506015" y="95208"/>
                  </a:lnTo>
                  <a:lnTo>
                    <a:pt x="542260" y="154317"/>
                  </a:lnTo>
                  <a:lnTo>
                    <a:pt x="559501" y="188622"/>
                  </a:lnTo>
                  <a:lnTo>
                    <a:pt x="576109" y="225941"/>
                  </a:lnTo>
                  <a:lnTo>
                    <a:pt x="592049" y="266162"/>
                  </a:lnTo>
                  <a:lnTo>
                    <a:pt x="607288" y="309171"/>
                  </a:lnTo>
                  <a:lnTo>
                    <a:pt x="621791" y="354853"/>
                  </a:lnTo>
                  <a:lnTo>
                    <a:pt x="635525" y="403097"/>
                  </a:lnTo>
                  <a:lnTo>
                    <a:pt x="648455" y="453787"/>
                  </a:lnTo>
                  <a:lnTo>
                    <a:pt x="660546" y="506811"/>
                  </a:lnTo>
                  <a:lnTo>
                    <a:pt x="671766" y="562054"/>
                  </a:lnTo>
                  <a:lnTo>
                    <a:pt x="682079" y="619404"/>
                  </a:lnTo>
                  <a:lnTo>
                    <a:pt x="691451" y="678746"/>
                  </a:lnTo>
                  <a:lnTo>
                    <a:pt x="699849" y="739967"/>
                  </a:lnTo>
                  <a:lnTo>
                    <a:pt x="707238" y="802953"/>
                  </a:lnTo>
                  <a:lnTo>
                    <a:pt x="713583" y="867591"/>
                  </a:lnTo>
                  <a:lnTo>
                    <a:pt x="718852" y="933767"/>
                  </a:lnTo>
                  <a:lnTo>
                    <a:pt x="723009" y="1001368"/>
                  </a:lnTo>
                  <a:lnTo>
                    <a:pt x="726021" y="1070279"/>
                  </a:lnTo>
                  <a:lnTo>
                    <a:pt x="727853" y="1140387"/>
                  </a:lnTo>
                  <a:lnTo>
                    <a:pt x="728471" y="1211580"/>
                  </a:lnTo>
                  <a:lnTo>
                    <a:pt x="727853" y="1282769"/>
                  </a:lnTo>
                  <a:lnTo>
                    <a:pt x="726021" y="1352875"/>
                  </a:lnTo>
                  <a:lnTo>
                    <a:pt x="723009" y="1421785"/>
                  </a:lnTo>
                  <a:lnTo>
                    <a:pt x="718852" y="1489384"/>
                  </a:lnTo>
                  <a:lnTo>
                    <a:pt x="713583" y="1555559"/>
                  </a:lnTo>
                  <a:lnTo>
                    <a:pt x="707238" y="1620196"/>
                  </a:lnTo>
                  <a:lnTo>
                    <a:pt x="699849" y="1683181"/>
                  </a:lnTo>
                  <a:lnTo>
                    <a:pt x="691451" y="1744402"/>
                  </a:lnTo>
                  <a:lnTo>
                    <a:pt x="682079" y="1803744"/>
                  </a:lnTo>
                  <a:lnTo>
                    <a:pt x="671766" y="1861093"/>
                  </a:lnTo>
                  <a:lnTo>
                    <a:pt x="660546" y="1916337"/>
                  </a:lnTo>
                  <a:lnTo>
                    <a:pt x="648455" y="1969361"/>
                  </a:lnTo>
                  <a:lnTo>
                    <a:pt x="635525" y="2020052"/>
                  </a:lnTo>
                  <a:lnTo>
                    <a:pt x="621792" y="2068296"/>
                  </a:lnTo>
                  <a:lnTo>
                    <a:pt x="607288" y="2113980"/>
                  </a:lnTo>
                  <a:lnTo>
                    <a:pt x="592049" y="2156989"/>
                  </a:lnTo>
                  <a:lnTo>
                    <a:pt x="576109" y="2197211"/>
                  </a:lnTo>
                  <a:lnTo>
                    <a:pt x="559501" y="2234531"/>
                  </a:lnTo>
                  <a:lnTo>
                    <a:pt x="542260" y="2268837"/>
                  </a:lnTo>
                  <a:lnTo>
                    <a:pt x="506015" y="2327948"/>
                  </a:lnTo>
                  <a:lnTo>
                    <a:pt x="467648" y="2373635"/>
                  </a:lnTo>
                  <a:lnTo>
                    <a:pt x="427431" y="2404990"/>
                  </a:lnTo>
                  <a:lnTo>
                    <a:pt x="385638" y="2421103"/>
                  </a:lnTo>
                  <a:lnTo>
                    <a:pt x="364236" y="2423160"/>
                  </a:lnTo>
                  <a:lnTo>
                    <a:pt x="342833" y="2421103"/>
                  </a:lnTo>
                  <a:lnTo>
                    <a:pt x="301040" y="2404990"/>
                  </a:lnTo>
                  <a:lnTo>
                    <a:pt x="260823" y="2373635"/>
                  </a:lnTo>
                  <a:lnTo>
                    <a:pt x="222456" y="2327948"/>
                  </a:lnTo>
                  <a:lnTo>
                    <a:pt x="186211" y="2268837"/>
                  </a:lnTo>
                  <a:lnTo>
                    <a:pt x="168970" y="2234531"/>
                  </a:lnTo>
                  <a:lnTo>
                    <a:pt x="152362" y="2197211"/>
                  </a:lnTo>
                  <a:lnTo>
                    <a:pt x="136422" y="2156989"/>
                  </a:lnTo>
                  <a:lnTo>
                    <a:pt x="121183" y="2113980"/>
                  </a:lnTo>
                  <a:lnTo>
                    <a:pt x="106680" y="2068296"/>
                  </a:lnTo>
                  <a:lnTo>
                    <a:pt x="92946" y="2020052"/>
                  </a:lnTo>
                  <a:lnTo>
                    <a:pt x="80016" y="1969361"/>
                  </a:lnTo>
                  <a:lnTo>
                    <a:pt x="67925" y="1916337"/>
                  </a:lnTo>
                  <a:lnTo>
                    <a:pt x="56705" y="1861093"/>
                  </a:lnTo>
                  <a:lnTo>
                    <a:pt x="46392" y="1803744"/>
                  </a:lnTo>
                  <a:lnTo>
                    <a:pt x="37020" y="1744402"/>
                  </a:lnTo>
                  <a:lnTo>
                    <a:pt x="28622" y="1683181"/>
                  </a:lnTo>
                  <a:lnTo>
                    <a:pt x="21233" y="1620196"/>
                  </a:lnTo>
                  <a:lnTo>
                    <a:pt x="14888" y="1555559"/>
                  </a:lnTo>
                  <a:lnTo>
                    <a:pt x="9619" y="1489384"/>
                  </a:lnTo>
                  <a:lnTo>
                    <a:pt x="5462" y="1421785"/>
                  </a:lnTo>
                  <a:lnTo>
                    <a:pt x="2450" y="1352875"/>
                  </a:lnTo>
                  <a:lnTo>
                    <a:pt x="618" y="1282769"/>
                  </a:lnTo>
                  <a:lnTo>
                    <a:pt x="0" y="121158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853684" y="3840480"/>
              <a:ext cx="2782823" cy="236829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861304" y="3697224"/>
              <a:ext cx="2804159" cy="234086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878068" y="3564636"/>
              <a:ext cx="2808732" cy="2269236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2952750" y="4053916"/>
            <a:ext cx="17335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cs typeface="Arial Unicode MS"/>
              </a:rPr>
              <a:t>Absorption</a:t>
            </a:r>
            <a:endParaRPr sz="2800">
              <a:cs typeface="Arial Unicode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968498" y="1769491"/>
            <a:ext cx="11772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cs typeface="Arial Unicode MS"/>
              </a:rPr>
              <a:t>Control</a:t>
            </a:r>
            <a:endParaRPr sz="2800">
              <a:cs typeface="Arial Unicode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410580" y="5890368"/>
            <a:ext cx="4044950" cy="83883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2112645">
              <a:lnSpc>
                <a:spcPct val="100000"/>
              </a:lnSpc>
              <a:spcBef>
                <a:spcPts val="965"/>
              </a:spcBef>
            </a:pPr>
            <a:r>
              <a:rPr sz="1800" b="1" dirty="0">
                <a:cs typeface="Arial Unicode MS"/>
              </a:rPr>
              <a:t>No</a:t>
            </a:r>
            <a:r>
              <a:rPr sz="1800" b="1" spc="-70" dirty="0">
                <a:cs typeface="Arial Unicode MS"/>
              </a:rPr>
              <a:t> </a:t>
            </a:r>
            <a:r>
              <a:rPr sz="1800" b="1" dirty="0">
                <a:cs typeface="Arial Unicode MS"/>
              </a:rPr>
              <a:t>blue/green</a:t>
            </a:r>
            <a:r>
              <a:rPr sz="1800" b="1" spc="-85" dirty="0">
                <a:cs typeface="Arial Unicode MS"/>
              </a:rPr>
              <a:t> </a:t>
            </a:r>
            <a:r>
              <a:rPr sz="1800" b="1" spc="-10" dirty="0">
                <a:cs typeface="Arial Unicode MS"/>
              </a:rPr>
              <a:t>light</a:t>
            </a:r>
            <a:endParaRPr sz="1800"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2000" b="1" dirty="0">
                <a:cs typeface="Arial Unicode MS"/>
              </a:rPr>
              <a:t>red</a:t>
            </a:r>
            <a:r>
              <a:rPr sz="2000" b="1" spc="-25" dirty="0">
                <a:cs typeface="Arial Unicode MS"/>
              </a:rPr>
              <a:t> </a:t>
            </a:r>
            <a:r>
              <a:rPr sz="2000" b="1" spc="-10" dirty="0">
                <a:cs typeface="Arial Unicode MS"/>
              </a:rPr>
              <a:t>filter</a:t>
            </a:r>
            <a:endParaRPr sz="2000">
              <a:cs typeface="Arial Unicode MS"/>
            </a:endParaRPr>
          </a:p>
        </p:txBody>
      </p:sp>
      <p:pic>
        <p:nvPicPr>
          <p:cNvPr id="33" name="object 3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351" y="173845"/>
            <a:ext cx="51796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+mn-lt"/>
                <a:cs typeface="Tw Cen MT"/>
              </a:rPr>
              <a:t>REFRACTION</a:t>
            </a:r>
            <a:r>
              <a:rPr sz="3600" spc="-100" dirty="0">
                <a:latin typeface="+mn-lt"/>
                <a:cs typeface="Tw Cen MT"/>
              </a:rPr>
              <a:t> </a:t>
            </a:r>
            <a:r>
              <a:rPr sz="3600" dirty="0">
                <a:latin typeface="+mn-lt"/>
                <a:cs typeface="Tw Cen MT"/>
              </a:rPr>
              <a:t>&amp;</a:t>
            </a:r>
            <a:r>
              <a:rPr sz="3600" spc="-90" dirty="0">
                <a:latin typeface="+mn-lt"/>
                <a:cs typeface="Tw Cen MT"/>
              </a:rPr>
              <a:t> </a:t>
            </a:r>
            <a:r>
              <a:rPr sz="3600" spc="-10" dirty="0">
                <a:latin typeface="+mn-lt"/>
                <a:cs typeface="Tw Cen MT"/>
              </a:rPr>
              <a:t>DISPERSION</a:t>
            </a:r>
            <a:endParaRPr sz="3600" dirty="0">
              <a:latin typeface="+mn-lt"/>
              <a:cs typeface="Tw Cen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342388" y="2476500"/>
            <a:ext cx="7766609" cy="2964687"/>
            <a:chOff x="2342388" y="2476500"/>
            <a:chExt cx="7766609" cy="2964687"/>
          </a:xfrm>
        </p:grpSpPr>
        <p:sp>
          <p:nvSpPr>
            <p:cNvPr id="4" name="object 4"/>
            <p:cNvSpPr/>
            <p:nvPr/>
          </p:nvSpPr>
          <p:spPr>
            <a:xfrm>
              <a:off x="3727704" y="2485644"/>
              <a:ext cx="2738755" cy="1667510"/>
            </a:xfrm>
            <a:custGeom>
              <a:avLst/>
              <a:gdLst/>
              <a:ahLst/>
              <a:cxnLst/>
              <a:rect l="l" t="t" r="r" b="b"/>
              <a:pathLst>
                <a:path w="2738754" h="1667510">
                  <a:moveTo>
                    <a:pt x="1927352" y="0"/>
                  </a:moveTo>
                  <a:lnTo>
                    <a:pt x="893826" y="238125"/>
                  </a:lnTo>
                  <a:lnTo>
                    <a:pt x="0" y="1348104"/>
                  </a:lnTo>
                  <a:lnTo>
                    <a:pt x="1667002" y="1667128"/>
                  </a:lnTo>
                  <a:lnTo>
                    <a:pt x="2738501" y="1370329"/>
                  </a:lnTo>
                  <a:lnTo>
                    <a:pt x="1927352" y="0"/>
                  </a:lnTo>
                  <a:close/>
                </a:path>
              </a:pathLst>
            </a:custGeom>
            <a:solidFill>
              <a:srgbClr val="FBFD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27704" y="2485644"/>
              <a:ext cx="2738755" cy="1667510"/>
            </a:xfrm>
            <a:custGeom>
              <a:avLst/>
              <a:gdLst/>
              <a:ahLst/>
              <a:cxnLst/>
              <a:rect l="l" t="t" r="r" b="b"/>
              <a:pathLst>
                <a:path w="2738754" h="1667510">
                  <a:moveTo>
                    <a:pt x="1927352" y="0"/>
                  </a:moveTo>
                  <a:lnTo>
                    <a:pt x="893826" y="238125"/>
                  </a:lnTo>
                  <a:lnTo>
                    <a:pt x="0" y="1348104"/>
                  </a:lnTo>
                  <a:lnTo>
                    <a:pt x="1667002" y="1667128"/>
                  </a:lnTo>
                  <a:lnTo>
                    <a:pt x="2738501" y="1370329"/>
                  </a:lnTo>
                  <a:lnTo>
                    <a:pt x="1927352" y="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39055" y="2720340"/>
              <a:ext cx="741045" cy="1417320"/>
            </a:xfrm>
            <a:custGeom>
              <a:avLst/>
              <a:gdLst/>
              <a:ahLst/>
              <a:cxnLst/>
              <a:rect l="l" t="t" r="r" b="b"/>
              <a:pathLst>
                <a:path w="741045" h="1417320">
                  <a:moveTo>
                    <a:pt x="0" y="0"/>
                  </a:moveTo>
                  <a:lnTo>
                    <a:pt x="740664" y="141732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59708" y="2476500"/>
              <a:ext cx="1886585" cy="1330325"/>
            </a:xfrm>
            <a:custGeom>
              <a:avLst/>
              <a:gdLst/>
              <a:ahLst/>
              <a:cxnLst/>
              <a:rect l="l" t="t" r="r" b="b"/>
              <a:pathLst>
                <a:path w="1886585" h="1330325">
                  <a:moveTo>
                    <a:pt x="0" y="1330325"/>
                  </a:moveTo>
                  <a:lnTo>
                    <a:pt x="1270507" y="1130300"/>
                  </a:lnTo>
                  <a:lnTo>
                    <a:pt x="1886584" y="0"/>
                  </a:lnTo>
                </a:path>
              </a:pathLst>
            </a:custGeom>
            <a:ln w="12192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003292" y="3601211"/>
              <a:ext cx="1460500" cy="273050"/>
            </a:xfrm>
            <a:custGeom>
              <a:avLst/>
              <a:gdLst/>
              <a:ahLst/>
              <a:cxnLst/>
              <a:rect l="l" t="t" r="r" b="b"/>
              <a:pathLst>
                <a:path w="1460500" h="273050">
                  <a:moveTo>
                    <a:pt x="1459992" y="272795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629707" y="3253740"/>
              <a:ext cx="4479290" cy="1438910"/>
            </a:xfrm>
            <a:custGeom>
              <a:avLst/>
              <a:gdLst/>
              <a:ahLst/>
              <a:cxnLst/>
              <a:rect l="l" t="t" r="r" b="b"/>
              <a:pathLst>
                <a:path w="4479290" h="1438910">
                  <a:moveTo>
                    <a:pt x="0" y="0"/>
                  </a:moveTo>
                  <a:lnTo>
                    <a:pt x="42925" y="58800"/>
                  </a:lnTo>
                  <a:lnTo>
                    <a:pt x="4407534" y="1438656"/>
                  </a:lnTo>
                  <a:lnTo>
                    <a:pt x="4443983" y="1376807"/>
                  </a:lnTo>
                  <a:lnTo>
                    <a:pt x="4478908" y="1318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67172" y="3229355"/>
              <a:ext cx="4490085" cy="1583690"/>
            </a:xfrm>
            <a:custGeom>
              <a:avLst/>
              <a:gdLst/>
              <a:ahLst/>
              <a:cxnLst/>
              <a:rect l="l" t="t" r="r" b="b"/>
              <a:pathLst>
                <a:path w="4490084" h="1583689">
                  <a:moveTo>
                    <a:pt x="19050" y="0"/>
                  </a:moveTo>
                  <a:lnTo>
                    <a:pt x="0" y="28575"/>
                  </a:lnTo>
                  <a:lnTo>
                    <a:pt x="99949" y="52324"/>
                  </a:lnTo>
                  <a:lnTo>
                    <a:pt x="4413504" y="1583436"/>
                  </a:lnTo>
                  <a:lnTo>
                    <a:pt x="4451604" y="1523111"/>
                  </a:lnTo>
                  <a:lnTo>
                    <a:pt x="4489704" y="1464437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38216" y="3253740"/>
              <a:ext cx="4418330" cy="1751330"/>
            </a:xfrm>
            <a:custGeom>
              <a:avLst/>
              <a:gdLst/>
              <a:ahLst/>
              <a:cxnLst/>
              <a:rect l="l" t="t" r="r" b="b"/>
              <a:pathLst>
                <a:path w="4418330" h="1751329">
                  <a:moveTo>
                    <a:pt x="12700" y="0"/>
                  </a:moveTo>
                  <a:lnTo>
                    <a:pt x="0" y="12700"/>
                  </a:lnTo>
                  <a:lnTo>
                    <a:pt x="28575" y="36575"/>
                  </a:lnTo>
                  <a:lnTo>
                    <a:pt x="4284726" y="1751076"/>
                  </a:lnTo>
                  <a:lnTo>
                    <a:pt x="4386326" y="1598676"/>
                  </a:lnTo>
                  <a:lnTo>
                    <a:pt x="4418076" y="1547876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21452" y="3154680"/>
              <a:ext cx="4495800" cy="1362710"/>
            </a:xfrm>
            <a:custGeom>
              <a:avLst/>
              <a:gdLst/>
              <a:ahLst/>
              <a:cxnLst/>
              <a:rect l="l" t="t" r="r" b="b"/>
              <a:pathLst>
                <a:path w="4495800" h="1362710">
                  <a:moveTo>
                    <a:pt x="0" y="0"/>
                  </a:moveTo>
                  <a:lnTo>
                    <a:pt x="45974" y="57277"/>
                  </a:lnTo>
                  <a:lnTo>
                    <a:pt x="4427474" y="1362456"/>
                  </a:lnTo>
                  <a:lnTo>
                    <a:pt x="4460875" y="1300480"/>
                  </a:lnTo>
                  <a:lnTo>
                    <a:pt x="4495673" y="12386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76316" y="3272027"/>
              <a:ext cx="4311650" cy="2169160"/>
            </a:xfrm>
            <a:custGeom>
              <a:avLst/>
              <a:gdLst/>
              <a:ahLst/>
              <a:cxnLst/>
              <a:rect l="l" t="t" r="r" b="b"/>
              <a:pathLst>
                <a:path w="4311650" h="2169160">
                  <a:moveTo>
                    <a:pt x="4699" y="0"/>
                  </a:moveTo>
                  <a:lnTo>
                    <a:pt x="4699" y="21477"/>
                  </a:lnTo>
                  <a:lnTo>
                    <a:pt x="4160647" y="2168652"/>
                  </a:lnTo>
                  <a:lnTo>
                    <a:pt x="4252722" y="1911477"/>
                  </a:lnTo>
                  <a:lnTo>
                    <a:pt x="4311395" y="1771777"/>
                  </a:lnTo>
                  <a:lnTo>
                    <a:pt x="4699" y="0"/>
                  </a:lnTo>
                  <a:close/>
                </a:path>
                <a:path w="4311650" h="2169160">
                  <a:moveTo>
                    <a:pt x="0" y="19050"/>
                  </a:moveTo>
                  <a:lnTo>
                    <a:pt x="0" y="23875"/>
                  </a:lnTo>
                  <a:lnTo>
                    <a:pt x="4699" y="23875"/>
                  </a:lnTo>
                  <a:lnTo>
                    <a:pt x="4699" y="21477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D39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342388" y="3462527"/>
              <a:ext cx="1667510" cy="905510"/>
            </a:xfrm>
            <a:custGeom>
              <a:avLst/>
              <a:gdLst/>
              <a:ahLst/>
              <a:cxnLst/>
              <a:rect l="l" t="t" r="r" b="b"/>
              <a:pathLst>
                <a:path w="1667510" h="905510">
                  <a:moveTo>
                    <a:pt x="1667256" y="0"/>
                  </a:moveTo>
                  <a:lnTo>
                    <a:pt x="47625" y="609854"/>
                  </a:lnTo>
                  <a:lnTo>
                    <a:pt x="0" y="905256"/>
                  </a:lnTo>
                  <a:lnTo>
                    <a:pt x="1467231" y="304927"/>
                  </a:lnTo>
                  <a:lnTo>
                    <a:pt x="1667256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42388" y="3462527"/>
              <a:ext cx="1667510" cy="905510"/>
            </a:xfrm>
            <a:custGeom>
              <a:avLst/>
              <a:gdLst/>
              <a:ahLst/>
              <a:cxnLst/>
              <a:rect l="l" t="t" r="r" b="b"/>
              <a:pathLst>
                <a:path w="1667510" h="905510">
                  <a:moveTo>
                    <a:pt x="1667256" y="0"/>
                  </a:moveTo>
                  <a:lnTo>
                    <a:pt x="1467231" y="304927"/>
                  </a:lnTo>
                  <a:lnTo>
                    <a:pt x="0" y="905256"/>
                  </a:lnTo>
                  <a:lnTo>
                    <a:pt x="47625" y="609854"/>
                  </a:lnTo>
                </a:path>
              </a:pathLst>
            </a:custGeom>
            <a:ln w="12192">
              <a:solidFill>
                <a:srgbClr val="CECECE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643627" y="2717291"/>
              <a:ext cx="711835" cy="1397635"/>
            </a:xfrm>
            <a:custGeom>
              <a:avLst/>
              <a:gdLst/>
              <a:ahLst/>
              <a:cxnLst/>
              <a:rect l="l" t="t" r="r" b="b"/>
              <a:pathLst>
                <a:path w="711835" h="1397635">
                  <a:moveTo>
                    <a:pt x="0" y="0"/>
                  </a:moveTo>
                  <a:lnTo>
                    <a:pt x="711708" y="1397508"/>
                  </a:lnTo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059680" y="2499359"/>
              <a:ext cx="594360" cy="1015365"/>
            </a:xfrm>
            <a:custGeom>
              <a:avLst/>
              <a:gdLst/>
              <a:ahLst/>
              <a:cxnLst/>
              <a:rect l="l" t="t" r="r" b="b"/>
              <a:pathLst>
                <a:path w="594360" h="1015364">
                  <a:moveTo>
                    <a:pt x="594360" y="0"/>
                  </a:moveTo>
                  <a:lnTo>
                    <a:pt x="0" y="1014984"/>
                  </a:lnTo>
                </a:path>
              </a:pathLst>
            </a:custGeom>
            <a:ln w="12192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310633" y="2719577"/>
              <a:ext cx="321945" cy="411480"/>
            </a:xfrm>
            <a:custGeom>
              <a:avLst/>
              <a:gdLst/>
              <a:ahLst/>
              <a:cxnLst/>
              <a:rect l="l" t="t" r="r" b="b"/>
              <a:pathLst>
                <a:path w="321945" h="411480">
                  <a:moveTo>
                    <a:pt x="321563" y="0"/>
                  </a:moveTo>
                  <a:lnTo>
                    <a:pt x="0" y="411480"/>
                  </a:lnTo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013269" y="5115760"/>
            <a:ext cx="679894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cs typeface="Arial Unicode MS"/>
              </a:rPr>
              <a:t>Light</a:t>
            </a:r>
            <a:r>
              <a:rPr sz="2400" spc="-4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is</a:t>
            </a:r>
            <a:r>
              <a:rPr sz="2400" spc="-1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“bent”</a:t>
            </a:r>
            <a:r>
              <a:rPr sz="2400" spc="-5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and</a:t>
            </a:r>
            <a:r>
              <a:rPr sz="2400" spc="-2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the</a:t>
            </a:r>
            <a:r>
              <a:rPr sz="2400" spc="-3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resultant</a:t>
            </a:r>
            <a:r>
              <a:rPr sz="2400" spc="-5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colors</a:t>
            </a:r>
            <a:r>
              <a:rPr sz="2400" spc="-4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separate</a:t>
            </a:r>
            <a:r>
              <a:rPr sz="2400" spc="-55" dirty="0">
                <a:cs typeface="Arial Unicode MS"/>
              </a:rPr>
              <a:t> </a:t>
            </a:r>
            <a:r>
              <a:rPr sz="2400" spc="-10" dirty="0">
                <a:cs typeface="Arial Unicode MS"/>
              </a:rPr>
              <a:t>(dispersion). </a:t>
            </a:r>
            <a:r>
              <a:rPr sz="2400" dirty="0">
                <a:cs typeface="Arial Unicode MS"/>
              </a:rPr>
              <a:t>Red</a:t>
            </a:r>
            <a:r>
              <a:rPr sz="2400" spc="-3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is</a:t>
            </a:r>
            <a:r>
              <a:rPr sz="2400" spc="-1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least</a:t>
            </a:r>
            <a:r>
              <a:rPr sz="2400" spc="-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refracted,</a:t>
            </a:r>
            <a:r>
              <a:rPr sz="2400" spc="-5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violet</a:t>
            </a:r>
            <a:r>
              <a:rPr sz="2400" spc="-3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most</a:t>
            </a:r>
            <a:r>
              <a:rPr sz="2400" spc="-40" dirty="0">
                <a:cs typeface="Arial Unicode MS"/>
              </a:rPr>
              <a:t> </a:t>
            </a:r>
            <a:r>
              <a:rPr sz="2400" spc="-10" dirty="0">
                <a:cs typeface="Arial Unicode MS"/>
              </a:rPr>
              <a:t>refracted.</a:t>
            </a:r>
            <a:endParaRPr sz="2400" dirty="0">
              <a:cs typeface="Arial Unicode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732021" y="2046922"/>
            <a:ext cx="6003925" cy="2079625"/>
            <a:chOff x="3732021" y="2046922"/>
            <a:chExt cx="6003925" cy="2079625"/>
          </a:xfrm>
        </p:grpSpPr>
        <p:sp>
          <p:nvSpPr>
            <p:cNvPr id="21" name="object 21"/>
            <p:cNvSpPr/>
            <p:nvPr/>
          </p:nvSpPr>
          <p:spPr>
            <a:xfrm>
              <a:off x="3738371" y="2724912"/>
              <a:ext cx="894715" cy="1104900"/>
            </a:xfrm>
            <a:custGeom>
              <a:avLst/>
              <a:gdLst/>
              <a:ahLst/>
              <a:cxnLst/>
              <a:rect l="l" t="t" r="r" b="b"/>
              <a:pathLst>
                <a:path w="894714" h="1104900">
                  <a:moveTo>
                    <a:pt x="894588" y="0"/>
                  </a:moveTo>
                  <a:lnTo>
                    <a:pt x="0" y="110490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868649" y="3382899"/>
              <a:ext cx="360680" cy="333375"/>
            </a:xfrm>
            <a:custGeom>
              <a:avLst/>
              <a:gdLst/>
              <a:ahLst/>
              <a:cxnLst/>
              <a:rect l="l" t="t" r="r" b="b"/>
              <a:pathLst>
                <a:path w="360679" h="333375">
                  <a:moveTo>
                    <a:pt x="278780" y="132714"/>
                  </a:moveTo>
                  <a:lnTo>
                    <a:pt x="229504" y="318262"/>
                  </a:lnTo>
                  <a:lnTo>
                    <a:pt x="284749" y="332867"/>
                  </a:lnTo>
                  <a:lnTo>
                    <a:pt x="334025" y="147320"/>
                  </a:lnTo>
                  <a:lnTo>
                    <a:pt x="278780" y="132714"/>
                  </a:lnTo>
                  <a:close/>
                </a:path>
                <a:path w="360679" h="333375">
                  <a:moveTo>
                    <a:pt x="183896" y="256539"/>
                  </a:moveTo>
                  <a:lnTo>
                    <a:pt x="124856" y="256539"/>
                  </a:lnTo>
                  <a:lnTo>
                    <a:pt x="125618" y="256794"/>
                  </a:lnTo>
                  <a:lnTo>
                    <a:pt x="117236" y="288544"/>
                  </a:lnTo>
                  <a:lnTo>
                    <a:pt x="171592" y="302894"/>
                  </a:lnTo>
                  <a:lnTo>
                    <a:pt x="183896" y="256539"/>
                  </a:lnTo>
                  <a:close/>
                </a:path>
                <a:path w="360679" h="333375">
                  <a:moveTo>
                    <a:pt x="92811" y="80881"/>
                  </a:moveTo>
                  <a:lnTo>
                    <a:pt x="45608" y="96900"/>
                  </a:lnTo>
                  <a:lnTo>
                    <a:pt x="10783" y="140281"/>
                  </a:lnTo>
                  <a:lnTo>
                    <a:pt x="547" y="178577"/>
                  </a:lnTo>
                  <a:lnTo>
                    <a:pt x="0" y="197739"/>
                  </a:lnTo>
                  <a:lnTo>
                    <a:pt x="2724" y="215836"/>
                  </a:lnTo>
                  <a:lnTo>
                    <a:pt x="28003" y="260603"/>
                  </a:lnTo>
                  <a:lnTo>
                    <a:pt x="73404" y="277792"/>
                  </a:lnTo>
                  <a:lnTo>
                    <a:pt x="90868" y="275431"/>
                  </a:lnTo>
                  <a:lnTo>
                    <a:pt x="108023" y="268354"/>
                  </a:lnTo>
                  <a:lnTo>
                    <a:pt x="124856" y="256539"/>
                  </a:lnTo>
                  <a:lnTo>
                    <a:pt x="183896" y="256539"/>
                  </a:lnTo>
                  <a:lnTo>
                    <a:pt x="190643" y="231124"/>
                  </a:lnTo>
                  <a:lnTo>
                    <a:pt x="94962" y="231124"/>
                  </a:lnTo>
                  <a:lnTo>
                    <a:pt x="86248" y="229743"/>
                  </a:lnTo>
                  <a:lnTo>
                    <a:pt x="59928" y="195532"/>
                  </a:lnTo>
                  <a:lnTo>
                    <a:pt x="59955" y="187426"/>
                  </a:lnTo>
                  <a:lnTo>
                    <a:pt x="82311" y="148336"/>
                  </a:lnTo>
                  <a:lnTo>
                    <a:pt x="104153" y="141495"/>
                  </a:lnTo>
                  <a:lnTo>
                    <a:pt x="214433" y="141495"/>
                  </a:lnTo>
                  <a:lnTo>
                    <a:pt x="218179" y="127380"/>
                  </a:lnTo>
                  <a:lnTo>
                    <a:pt x="158511" y="127380"/>
                  </a:lnTo>
                  <a:lnTo>
                    <a:pt x="153820" y="118496"/>
                  </a:lnTo>
                  <a:lnTo>
                    <a:pt x="148891" y="110696"/>
                  </a:lnTo>
                  <a:lnTo>
                    <a:pt x="117744" y="86046"/>
                  </a:lnTo>
                  <a:lnTo>
                    <a:pt x="108981" y="83312"/>
                  </a:lnTo>
                  <a:lnTo>
                    <a:pt x="92811" y="80881"/>
                  </a:lnTo>
                  <a:close/>
                </a:path>
                <a:path w="360679" h="333375">
                  <a:moveTo>
                    <a:pt x="214433" y="141495"/>
                  </a:moveTo>
                  <a:lnTo>
                    <a:pt x="104153" y="141495"/>
                  </a:lnTo>
                  <a:lnTo>
                    <a:pt x="111013" y="142493"/>
                  </a:lnTo>
                  <a:lnTo>
                    <a:pt x="118870" y="145397"/>
                  </a:lnTo>
                  <a:lnTo>
                    <a:pt x="140970" y="178577"/>
                  </a:lnTo>
                  <a:lnTo>
                    <a:pt x="141009" y="187426"/>
                  </a:lnTo>
                  <a:lnTo>
                    <a:pt x="139715" y="195072"/>
                  </a:lnTo>
                  <a:lnTo>
                    <a:pt x="111484" y="228457"/>
                  </a:lnTo>
                  <a:lnTo>
                    <a:pt x="94962" y="231124"/>
                  </a:lnTo>
                  <a:lnTo>
                    <a:pt x="190643" y="231124"/>
                  </a:lnTo>
                  <a:lnTo>
                    <a:pt x="214433" y="141495"/>
                  </a:lnTo>
                  <a:close/>
                </a:path>
                <a:path w="360679" h="333375">
                  <a:moveTo>
                    <a:pt x="192293" y="0"/>
                  </a:moveTo>
                  <a:lnTo>
                    <a:pt x="158511" y="127380"/>
                  </a:lnTo>
                  <a:lnTo>
                    <a:pt x="218179" y="127380"/>
                  </a:lnTo>
                  <a:lnTo>
                    <a:pt x="248046" y="14859"/>
                  </a:lnTo>
                  <a:lnTo>
                    <a:pt x="192293" y="0"/>
                  </a:lnTo>
                  <a:close/>
                </a:path>
                <a:path w="360679" h="333375">
                  <a:moveTo>
                    <a:pt x="326469" y="35637"/>
                  </a:moveTo>
                  <a:lnTo>
                    <a:pt x="292286" y="55461"/>
                  </a:lnTo>
                  <a:lnTo>
                    <a:pt x="288637" y="69151"/>
                  </a:lnTo>
                  <a:lnTo>
                    <a:pt x="288861" y="76009"/>
                  </a:lnTo>
                  <a:lnTo>
                    <a:pt x="315229" y="105790"/>
                  </a:lnTo>
                  <a:lnTo>
                    <a:pt x="322224" y="106983"/>
                  </a:lnTo>
                  <a:lnTo>
                    <a:pt x="329088" y="106759"/>
                  </a:lnTo>
                  <a:lnTo>
                    <a:pt x="358917" y="80390"/>
                  </a:lnTo>
                  <a:lnTo>
                    <a:pt x="360056" y="73415"/>
                  </a:lnTo>
                  <a:lnTo>
                    <a:pt x="359838" y="66595"/>
                  </a:lnTo>
                  <a:lnTo>
                    <a:pt x="333517" y="36829"/>
                  </a:lnTo>
                  <a:lnTo>
                    <a:pt x="326469" y="3563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214740" y="3557000"/>
              <a:ext cx="406400" cy="321310"/>
            </a:xfrm>
            <a:custGeom>
              <a:avLst/>
              <a:gdLst/>
              <a:ahLst/>
              <a:cxnLst/>
              <a:rect l="l" t="t" r="r" b="b"/>
              <a:pathLst>
                <a:path w="406400" h="321310">
                  <a:moveTo>
                    <a:pt x="234695" y="39131"/>
                  </a:moveTo>
                  <a:lnTo>
                    <a:pt x="163956" y="305958"/>
                  </a:lnTo>
                  <a:lnTo>
                    <a:pt x="220090" y="320944"/>
                  </a:lnTo>
                  <a:lnTo>
                    <a:pt x="249681" y="209057"/>
                  </a:lnTo>
                  <a:lnTo>
                    <a:pt x="392937" y="209057"/>
                  </a:lnTo>
                  <a:lnTo>
                    <a:pt x="395217" y="204930"/>
                  </a:lnTo>
                  <a:lnTo>
                    <a:pt x="303299" y="204930"/>
                  </a:lnTo>
                  <a:lnTo>
                    <a:pt x="295275" y="203596"/>
                  </a:lnTo>
                  <a:lnTo>
                    <a:pt x="266642" y="175250"/>
                  </a:lnTo>
                  <a:lnTo>
                    <a:pt x="264876" y="158434"/>
                  </a:lnTo>
                  <a:lnTo>
                    <a:pt x="266445" y="149621"/>
                  </a:lnTo>
                  <a:lnTo>
                    <a:pt x="293356" y="117101"/>
                  </a:lnTo>
                  <a:lnTo>
                    <a:pt x="308631" y="114244"/>
                  </a:lnTo>
                  <a:lnTo>
                    <a:pt x="399170" y="114244"/>
                  </a:lnTo>
                  <a:lnTo>
                    <a:pt x="397382" y="108981"/>
                  </a:lnTo>
                  <a:lnTo>
                    <a:pt x="388457" y="93003"/>
                  </a:lnTo>
                  <a:lnTo>
                    <a:pt x="377846" y="80914"/>
                  </a:lnTo>
                  <a:lnTo>
                    <a:pt x="283717" y="80914"/>
                  </a:lnTo>
                  <a:lnTo>
                    <a:pt x="282828" y="80660"/>
                  </a:lnTo>
                  <a:lnTo>
                    <a:pt x="289940" y="53736"/>
                  </a:lnTo>
                  <a:lnTo>
                    <a:pt x="234695" y="39131"/>
                  </a:lnTo>
                  <a:close/>
                </a:path>
                <a:path w="406400" h="321310">
                  <a:moveTo>
                    <a:pt x="392937" y="209057"/>
                  </a:moveTo>
                  <a:lnTo>
                    <a:pt x="249681" y="209057"/>
                  </a:lnTo>
                  <a:lnTo>
                    <a:pt x="250570" y="209311"/>
                  </a:lnTo>
                  <a:lnTo>
                    <a:pt x="255258" y="219287"/>
                  </a:lnTo>
                  <a:lnTo>
                    <a:pt x="283464" y="251777"/>
                  </a:lnTo>
                  <a:lnTo>
                    <a:pt x="316158" y="260721"/>
                  </a:lnTo>
                  <a:lnTo>
                    <a:pt x="331565" y="259302"/>
                  </a:lnTo>
                  <a:lnTo>
                    <a:pt x="346829" y="254192"/>
                  </a:lnTo>
                  <a:lnTo>
                    <a:pt x="361950" y="245379"/>
                  </a:lnTo>
                  <a:lnTo>
                    <a:pt x="375667" y="233735"/>
                  </a:lnTo>
                  <a:lnTo>
                    <a:pt x="386921" y="219948"/>
                  </a:lnTo>
                  <a:lnTo>
                    <a:pt x="392937" y="209057"/>
                  </a:lnTo>
                  <a:close/>
                </a:path>
                <a:path w="406400" h="321310">
                  <a:moveTo>
                    <a:pt x="399170" y="114244"/>
                  </a:moveTo>
                  <a:lnTo>
                    <a:pt x="308631" y="114244"/>
                  </a:lnTo>
                  <a:lnTo>
                    <a:pt x="316483" y="115458"/>
                  </a:lnTo>
                  <a:lnTo>
                    <a:pt x="324080" y="118385"/>
                  </a:lnTo>
                  <a:lnTo>
                    <a:pt x="345821" y="152574"/>
                  </a:lnTo>
                  <a:lnTo>
                    <a:pt x="345868" y="161266"/>
                  </a:lnTo>
                  <a:lnTo>
                    <a:pt x="344297" y="170195"/>
                  </a:lnTo>
                  <a:lnTo>
                    <a:pt x="318349" y="202453"/>
                  </a:lnTo>
                  <a:lnTo>
                    <a:pt x="303299" y="204930"/>
                  </a:lnTo>
                  <a:lnTo>
                    <a:pt x="395217" y="204930"/>
                  </a:lnTo>
                  <a:lnTo>
                    <a:pt x="395722" y="204017"/>
                  </a:lnTo>
                  <a:lnTo>
                    <a:pt x="402081" y="185943"/>
                  </a:lnTo>
                  <a:lnTo>
                    <a:pt x="405866" y="165560"/>
                  </a:lnTo>
                  <a:lnTo>
                    <a:pt x="406286" y="148605"/>
                  </a:lnTo>
                  <a:lnTo>
                    <a:pt x="406249" y="145252"/>
                  </a:lnTo>
                  <a:lnTo>
                    <a:pt x="403528" y="127079"/>
                  </a:lnTo>
                  <a:lnTo>
                    <a:pt x="399170" y="114244"/>
                  </a:lnTo>
                  <a:close/>
                </a:path>
                <a:path w="406400" h="321310">
                  <a:moveTo>
                    <a:pt x="50037" y="120665"/>
                  </a:moveTo>
                  <a:lnTo>
                    <a:pt x="0" y="129047"/>
                  </a:lnTo>
                  <a:lnTo>
                    <a:pt x="4593" y="142079"/>
                  </a:lnTo>
                  <a:lnTo>
                    <a:pt x="10366" y="153765"/>
                  </a:lnTo>
                  <a:lnTo>
                    <a:pt x="43560" y="187213"/>
                  </a:lnTo>
                  <a:lnTo>
                    <a:pt x="92487" y="198612"/>
                  </a:lnTo>
                  <a:lnTo>
                    <a:pt x="106322" y="196540"/>
                  </a:lnTo>
                  <a:lnTo>
                    <a:pt x="140795" y="177482"/>
                  </a:lnTo>
                  <a:lnTo>
                    <a:pt x="152214" y="156352"/>
                  </a:lnTo>
                  <a:lnTo>
                    <a:pt x="79375" y="156352"/>
                  </a:lnTo>
                  <a:lnTo>
                    <a:pt x="74422" y="155082"/>
                  </a:lnTo>
                  <a:lnTo>
                    <a:pt x="66825" y="151294"/>
                  </a:lnTo>
                  <a:lnTo>
                    <a:pt x="60229" y="144303"/>
                  </a:lnTo>
                  <a:lnTo>
                    <a:pt x="54633" y="134098"/>
                  </a:lnTo>
                  <a:lnTo>
                    <a:pt x="50037" y="120665"/>
                  </a:lnTo>
                  <a:close/>
                </a:path>
                <a:path w="406400" h="321310">
                  <a:moveTo>
                    <a:pt x="87852" y="0"/>
                  </a:moveTo>
                  <a:lnTo>
                    <a:pt x="50796" y="11650"/>
                  </a:lnTo>
                  <a:lnTo>
                    <a:pt x="29543" y="60434"/>
                  </a:lnTo>
                  <a:lnTo>
                    <a:pt x="35686" y="79374"/>
                  </a:lnTo>
                  <a:lnTo>
                    <a:pt x="49545" y="97339"/>
                  </a:lnTo>
                  <a:lnTo>
                    <a:pt x="71119" y="114315"/>
                  </a:lnTo>
                  <a:lnTo>
                    <a:pt x="79882" y="119776"/>
                  </a:lnTo>
                  <a:lnTo>
                    <a:pt x="84454" y="123205"/>
                  </a:lnTo>
                  <a:lnTo>
                    <a:pt x="85089" y="124475"/>
                  </a:lnTo>
                  <a:lnTo>
                    <a:pt x="87249" y="124983"/>
                  </a:lnTo>
                  <a:lnTo>
                    <a:pt x="90169" y="127269"/>
                  </a:lnTo>
                  <a:lnTo>
                    <a:pt x="97789" y="134889"/>
                  </a:lnTo>
                  <a:lnTo>
                    <a:pt x="98932" y="139461"/>
                  </a:lnTo>
                  <a:lnTo>
                    <a:pt x="97535" y="144541"/>
                  </a:lnTo>
                  <a:lnTo>
                    <a:pt x="96519" y="148605"/>
                  </a:lnTo>
                  <a:lnTo>
                    <a:pt x="93599" y="151653"/>
                  </a:lnTo>
                  <a:lnTo>
                    <a:pt x="84200" y="155971"/>
                  </a:lnTo>
                  <a:lnTo>
                    <a:pt x="79375" y="156352"/>
                  </a:lnTo>
                  <a:lnTo>
                    <a:pt x="152214" y="156352"/>
                  </a:lnTo>
                  <a:lnTo>
                    <a:pt x="154093" y="145938"/>
                  </a:lnTo>
                  <a:lnTo>
                    <a:pt x="154032" y="134098"/>
                  </a:lnTo>
                  <a:lnTo>
                    <a:pt x="151931" y="124765"/>
                  </a:lnTo>
                  <a:lnTo>
                    <a:pt x="124749" y="91120"/>
                  </a:lnTo>
                  <a:lnTo>
                    <a:pt x="103977" y="76450"/>
                  </a:lnTo>
                  <a:lnTo>
                    <a:pt x="96043" y="70659"/>
                  </a:lnTo>
                  <a:lnTo>
                    <a:pt x="90348" y="66059"/>
                  </a:lnTo>
                  <a:lnTo>
                    <a:pt x="86820" y="62571"/>
                  </a:lnTo>
                  <a:lnTo>
                    <a:pt x="83692" y="58943"/>
                  </a:lnTo>
                  <a:lnTo>
                    <a:pt x="82974" y="54276"/>
                  </a:lnTo>
                  <a:lnTo>
                    <a:pt x="83001" y="53736"/>
                  </a:lnTo>
                  <a:lnTo>
                    <a:pt x="84581" y="48021"/>
                  </a:lnTo>
                  <a:lnTo>
                    <a:pt x="85598" y="44211"/>
                  </a:lnTo>
                  <a:lnTo>
                    <a:pt x="88137" y="41544"/>
                  </a:lnTo>
                  <a:lnTo>
                    <a:pt x="92075" y="39893"/>
                  </a:lnTo>
                  <a:lnTo>
                    <a:pt x="96138" y="38115"/>
                  </a:lnTo>
                  <a:lnTo>
                    <a:pt x="100456" y="37861"/>
                  </a:lnTo>
                  <a:lnTo>
                    <a:pt x="166021" y="37861"/>
                  </a:lnTo>
                  <a:lnTo>
                    <a:pt x="163220" y="33686"/>
                  </a:lnTo>
                  <a:lnTo>
                    <a:pt x="149971" y="20208"/>
                  </a:lnTo>
                  <a:lnTo>
                    <a:pt x="134887" y="10255"/>
                  </a:lnTo>
                  <a:lnTo>
                    <a:pt x="117982" y="3825"/>
                  </a:lnTo>
                  <a:lnTo>
                    <a:pt x="102405" y="728"/>
                  </a:lnTo>
                  <a:lnTo>
                    <a:pt x="87852" y="0"/>
                  </a:lnTo>
                  <a:close/>
                </a:path>
                <a:path w="406400" h="321310">
                  <a:moveTo>
                    <a:pt x="330930" y="62214"/>
                  </a:moveTo>
                  <a:lnTo>
                    <a:pt x="291816" y="74989"/>
                  </a:lnTo>
                  <a:lnTo>
                    <a:pt x="283717" y="80914"/>
                  </a:lnTo>
                  <a:lnTo>
                    <a:pt x="377846" y="80914"/>
                  </a:lnTo>
                  <a:lnTo>
                    <a:pt x="339482" y="62952"/>
                  </a:lnTo>
                  <a:lnTo>
                    <a:pt x="330930" y="62214"/>
                  </a:lnTo>
                  <a:close/>
                </a:path>
                <a:path w="406400" h="321310">
                  <a:moveTo>
                    <a:pt x="166021" y="37861"/>
                  </a:moveTo>
                  <a:lnTo>
                    <a:pt x="100456" y="37861"/>
                  </a:lnTo>
                  <a:lnTo>
                    <a:pt x="105028" y="39131"/>
                  </a:lnTo>
                  <a:lnTo>
                    <a:pt x="111936" y="42084"/>
                  </a:lnTo>
                  <a:lnTo>
                    <a:pt x="118570" y="47132"/>
                  </a:lnTo>
                  <a:lnTo>
                    <a:pt x="124942" y="54276"/>
                  </a:lnTo>
                  <a:lnTo>
                    <a:pt x="131063" y="63515"/>
                  </a:lnTo>
                  <a:lnTo>
                    <a:pt x="174625" y="50688"/>
                  </a:lnTo>
                  <a:lnTo>
                    <a:pt x="166021" y="3786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638507" y="3671286"/>
              <a:ext cx="360045" cy="242570"/>
            </a:xfrm>
            <a:custGeom>
              <a:avLst/>
              <a:gdLst/>
              <a:ahLst/>
              <a:cxnLst/>
              <a:rect l="l" t="t" r="r" b="b"/>
              <a:pathLst>
                <a:path w="360045" h="242570">
                  <a:moveTo>
                    <a:pt x="104334" y="0"/>
                  </a:moveTo>
                  <a:lnTo>
                    <a:pt x="49434" y="12983"/>
                  </a:lnTo>
                  <a:lnTo>
                    <a:pt x="20875" y="38209"/>
                  </a:lnTo>
                  <a:lnTo>
                    <a:pt x="4222" y="73435"/>
                  </a:lnTo>
                  <a:lnTo>
                    <a:pt x="0" y="115472"/>
                  </a:lnTo>
                  <a:lnTo>
                    <a:pt x="3686" y="134336"/>
                  </a:lnTo>
                  <a:lnTo>
                    <a:pt x="36274" y="179703"/>
                  </a:lnTo>
                  <a:lnTo>
                    <a:pt x="73818" y="196752"/>
                  </a:lnTo>
                  <a:lnTo>
                    <a:pt x="102488" y="201058"/>
                  </a:lnTo>
                  <a:lnTo>
                    <a:pt x="128873" y="198149"/>
                  </a:lnTo>
                  <a:lnTo>
                    <a:pt x="152971" y="188001"/>
                  </a:lnTo>
                  <a:lnTo>
                    <a:pt x="174783" y="170590"/>
                  </a:lnTo>
                  <a:lnTo>
                    <a:pt x="150407" y="154652"/>
                  </a:lnTo>
                  <a:lnTo>
                    <a:pt x="94908" y="154652"/>
                  </a:lnTo>
                  <a:lnTo>
                    <a:pt x="82454" y="152937"/>
                  </a:lnTo>
                  <a:lnTo>
                    <a:pt x="55641" y="119949"/>
                  </a:lnTo>
                  <a:lnTo>
                    <a:pt x="55322" y="111634"/>
                  </a:lnTo>
                  <a:lnTo>
                    <a:pt x="56419" y="102772"/>
                  </a:lnTo>
                  <a:lnTo>
                    <a:pt x="194940" y="102772"/>
                  </a:lnTo>
                  <a:lnTo>
                    <a:pt x="194897" y="87691"/>
                  </a:lnTo>
                  <a:lnTo>
                    <a:pt x="194481" y="85627"/>
                  </a:lnTo>
                  <a:lnTo>
                    <a:pt x="141382" y="85627"/>
                  </a:lnTo>
                  <a:lnTo>
                    <a:pt x="66706" y="65815"/>
                  </a:lnTo>
                  <a:lnTo>
                    <a:pt x="99837" y="39828"/>
                  </a:lnTo>
                  <a:lnTo>
                    <a:pt x="176558" y="39828"/>
                  </a:lnTo>
                  <a:lnTo>
                    <a:pt x="172364" y="33531"/>
                  </a:lnTo>
                  <a:lnTo>
                    <a:pt x="158829" y="20302"/>
                  </a:lnTo>
                  <a:lnTo>
                    <a:pt x="142698" y="10239"/>
                  </a:lnTo>
                  <a:lnTo>
                    <a:pt x="123983" y="3331"/>
                  </a:lnTo>
                  <a:lnTo>
                    <a:pt x="104334" y="0"/>
                  </a:lnTo>
                  <a:close/>
                </a:path>
                <a:path w="360045" h="242570">
                  <a:moveTo>
                    <a:pt x="128555" y="140364"/>
                  </a:moveTo>
                  <a:lnTo>
                    <a:pt x="117959" y="148365"/>
                  </a:lnTo>
                  <a:lnTo>
                    <a:pt x="106743" y="153128"/>
                  </a:lnTo>
                  <a:lnTo>
                    <a:pt x="94908" y="154652"/>
                  </a:lnTo>
                  <a:lnTo>
                    <a:pt x="150407" y="154652"/>
                  </a:lnTo>
                  <a:lnTo>
                    <a:pt x="128555" y="140364"/>
                  </a:lnTo>
                  <a:close/>
                </a:path>
                <a:path w="360045" h="242570">
                  <a:moveTo>
                    <a:pt x="194940" y="102772"/>
                  </a:moveTo>
                  <a:lnTo>
                    <a:pt x="56419" y="102772"/>
                  </a:lnTo>
                  <a:lnTo>
                    <a:pt x="188753" y="137824"/>
                  </a:lnTo>
                  <a:lnTo>
                    <a:pt x="191166" y="129061"/>
                  </a:lnTo>
                  <a:lnTo>
                    <a:pt x="194954" y="107912"/>
                  </a:lnTo>
                  <a:lnTo>
                    <a:pt x="194940" y="102772"/>
                  </a:lnTo>
                  <a:close/>
                </a:path>
                <a:path w="360045" h="242570">
                  <a:moveTo>
                    <a:pt x="176558" y="39828"/>
                  </a:moveTo>
                  <a:lnTo>
                    <a:pt x="99837" y="39828"/>
                  </a:lnTo>
                  <a:lnTo>
                    <a:pt x="107229" y="39981"/>
                  </a:lnTo>
                  <a:lnTo>
                    <a:pt x="114966" y="41431"/>
                  </a:lnTo>
                  <a:lnTo>
                    <a:pt x="127113" y="46980"/>
                  </a:lnTo>
                  <a:lnTo>
                    <a:pt x="135556" y="56195"/>
                  </a:lnTo>
                  <a:lnTo>
                    <a:pt x="140309" y="69078"/>
                  </a:lnTo>
                  <a:lnTo>
                    <a:pt x="141382" y="85627"/>
                  </a:lnTo>
                  <a:lnTo>
                    <a:pt x="194481" y="85627"/>
                  </a:lnTo>
                  <a:lnTo>
                    <a:pt x="191006" y="68375"/>
                  </a:lnTo>
                  <a:lnTo>
                    <a:pt x="183292" y="49940"/>
                  </a:lnTo>
                  <a:lnTo>
                    <a:pt x="176558" y="39828"/>
                  </a:lnTo>
                  <a:close/>
                </a:path>
                <a:path w="360045" h="242570">
                  <a:moveTo>
                    <a:pt x="253523" y="41685"/>
                  </a:moveTo>
                  <a:lnTo>
                    <a:pt x="204374" y="227232"/>
                  </a:lnTo>
                  <a:lnTo>
                    <a:pt x="260508" y="242091"/>
                  </a:lnTo>
                  <a:lnTo>
                    <a:pt x="282352" y="159414"/>
                  </a:lnTo>
                  <a:lnTo>
                    <a:pt x="285638" y="149393"/>
                  </a:lnTo>
                  <a:lnTo>
                    <a:pt x="314340" y="122410"/>
                  </a:lnTo>
                  <a:lnTo>
                    <a:pt x="322018" y="122015"/>
                  </a:lnTo>
                  <a:lnTo>
                    <a:pt x="345116" y="122015"/>
                  </a:lnTo>
                  <a:lnTo>
                    <a:pt x="355265" y="83976"/>
                  </a:lnTo>
                  <a:lnTo>
                    <a:pt x="302418" y="83976"/>
                  </a:lnTo>
                  <a:lnTo>
                    <a:pt x="301529" y="83722"/>
                  </a:lnTo>
                  <a:lnTo>
                    <a:pt x="308768" y="56290"/>
                  </a:lnTo>
                  <a:lnTo>
                    <a:pt x="253523" y="41685"/>
                  </a:lnTo>
                  <a:close/>
                </a:path>
                <a:path w="360045" h="242570">
                  <a:moveTo>
                    <a:pt x="345116" y="122015"/>
                  </a:moveTo>
                  <a:lnTo>
                    <a:pt x="322018" y="122015"/>
                  </a:lnTo>
                  <a:lnTo>
                    <a:pt x="330231" y="123346"/>
                  </a:lnTo>
                  <a:lnTo>
                    <a:pt x="334676" y="124616"/>
                  </a:lnTo>
                  <a:lnTo>
                    <a:pt x="339121" y="126267"/>
                  </a:lnTo>
                  <a:lnTo>
                    <a:pt x="343439" y="128299"/>
                  </a:lnTo>
                  <a:lnTo>
                    <a:pt x="345116" y="122015"/>
                  </a:lnTo>
                  <a:close/>
                </a:path>
                <a:path w="360045" h="242570">
                  <a:moveTo>
                    <a:pt x="343439" y="62640"/>
                  </a:moveTo>
                  <a:lnTo>
                    <a:pt x="308397" y="78497"/>
                  </a:lnTo>
                  <a:lnTo>
                    <a:pt x="302418" y="83976"/>
                  </a:lnTo>
                  <a:lnTo>
                    <a:pt x="355265" y="83976"/>
                  </a:lnTo>
                  <a:lnTo>
                    <a:pt x="359568" y="67847"/>
                  </a:lnTo>
                  <a:lnTo>
                    <a:pt x="356647" y="66450"/>
                  </a:lnTo>
                  <a:lnTo>
                    <a:pt x="353345" y="65307"/>
                  </a:lnTo>
                  <a:lnTo>
                    <a:pt x="349662" y="64291"/>
                  </a:lnTo>
                  <a:lnTo>
                    <a:pt x="343439" y="62640"/>
                  </a:lnTo>
                  <a:close/>
                </a:path>
              </a:pathLst>
            </a:custGeom>
            <a:solidFill>
              <a:srgbClr val="00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988170" y="3703905"/>
              <a:ext cx="317500" cy="297815"/>
            </a:xfrm>
            <a:custGeom>
              <a:avLst/>
              <a:gdLst/>
              <a:ahLst/>
              <a:cxnLst/>
              <a:rect l="l" t="t" r="r" b="b"/>
              <a:pathLst>
                <a:path w="317500" h="297814">
                  <a:moveTo>
                    <a:pt x="50037" y="178738"/>
                  </a:moveTo>
                  <a:lnTo>
                    <a:pt x="0" y="187120"/>
                  </a:lnTo>
                  <a:lnTo>
                    <a:pt x="4593" y="200152"/>
                  </a:lnTo>
                  <a:lnTo>
                    <a:pt x="10398" y="211885"/>
                  </a:lnTo>
                  <a:lnTo>
                    <a:pt x="43513" y="245286"/>
                  </a:lnTo>
                  <a:lnTo>
                    <a:pt x="92440" y="256684"/>
                  </a:lnTo>
                  <a:lnTo>
                    <a:pt x="106269" y="254613"/>
                  </a:lnTo>
                  <a:lnTo>
                    <a:pt x="140779" y="235555"/>
                  </a:lnTo>
                  <a:lnTo>
                    <a:pt x="152087" y="214425"/>
                  </a:lnTo>
                  <a:lnTo>
                    <a:pt x="79375" y="214425"/>
                  </a:lnTo>
                  <a:lnTo>
                    <a:pt x="74422" y="213155"/>
                  </a:lnTo>
                  <a:lnTo>
                    <a:pt x="66825" y="209367"/>
                  </a:lnTo>
                  <a:lnTo>
                    <a:pt x="60229" y="202376"/>
                  </a:lnTo>
                  <a:lnTo>
                    <a:pt x="54633" y="192170"/>
                  </a:lnTo>
                  <a:lnTo>
                    <a:pt x="50037" y="178738"/>
                  </a:lnTo>
                  <a:close/>
                </a:path>
                <a:path w="317500" h="297814">
                  <a:moveTo>
                    <a:pt x="87852" y="58072"/>
                  </a:moveTo>
                  <a:lnTo>
                    <a:pt x="50742" y="69723"/>
                  </a:lnTo>
                  <a:lnTo>
                    <a:pt x="29543" y="118506"/>
                  </a:lnTo>
                  <a:lnTo>
                    <a:pt x="35686" y="137447"/>
                  </a:lnTo>
                  <a:lnTo>
                    <a:pt x="49545" y="155412"/>
                  </a:lnTo>
                  <a:lnTo>
                    <a:pt x="71120" y="172388"/>
                  </a:lnTo>
                  <a:lnTo>
                    <a:pt x="79882" y="177849"/>
                  </a:lnTo>
                  <a:lnTo>
                    <a:pt x="84454" y="181278"/>
                  </a:lnTo>
                  <a:lnTo>
                    <a:pt x="85089" y="182548"/>
                  </a:lnTo>
                  <a:lnTo>
                    <a:pt x="87249" y="183056"/>
                  </a:lnTo>
                  <a:lnTo>
                    <a:pt x="90170" y="185342"/>
                  </a:lnTo>
                  <a:lnTo>
                    <a:pt x="93979" y="189152"/>
                  </a:lnTo>
                  <a:lnTo>
                    <a:pt x="97662" y="192962"/>
                  </a:lnTo>
                  <a:lnTo>
                    <a:pt x="98932" y="197534"/>
                  </a:lnTo>
                  <a:lnTo>
                    <a:pt x="97535" y="202614"/>
                  </a:lnTo>
                  <a:lnTo>
                    <a:pt x="96520" y="206678"/>
                  </a:lnTo>
                  <a:lnTo>
                    <a:pt x="93599" y="209726"/>
                  </a:lnTo>
                  <a:lnTo>
                    <a:pt x="88900" y="211885"/>
                  </a:lnTo>
                  <a:lnTo>
                    <a:pt x="84074" y="214044"/>
                  </a:lnTo>
                  <a:lnTo>
                    <a:pt x="79375" y="214425"/>
                  </a:lnTo>
                  <a:lnTo>
                    <a:pt x="152087" y="214425"/>
                  </a:lnTo>
                  <a:lnTo>
                    <a:pt x="154092" y="203325"/>
                  </a:lnTo>
                  <a:lnTo>
                    <a:pt x="154035" y="192676"/>
                  </a:lnTo>
                  <a:lnTo>
                    <a:pt x="151858" y="182838"/>
                  </a:lnTo>
                  <a:lnTo>
                    <a:pt x="124696" y="149193"/>
                  </a:lnTo>
                  <a:lnTo>
                    <a:pt x="103959" y="134522"/>
                  </a:lnTo>
                  <a:lnTo>
                    <a:pt x="95996" y="128732"/>
                  </a:lnTo>
                  <a:lnTo>
                    <a:pt x="90295" y="124132"/>
                  </a:lnTo>
                  <a:lnTo>
                    <a:pt x="86868" y="120699"/>
                  </a:lnTo>
                  <a:lnTo>
                    <a:pt x="83693" y="117016"/>
                  </a:lnTo>
                  <a:lnTo>
                    <a:pt x="82930" y="112063"/>
                  </a:lnTo>
                  <a:lnTo>
                    <a:pt x="84581" y="106094"/>
                  </a:lnTo>
                  <a:lnTo>
                    <a:pt x="85598" y="102284"/>
                  </a:lnTo>
                  <a:lnTo>
                    <a:pt x="88010" y="99617"/>
                  </a:lnTo>
                  <a:lnTo>
                    <a:pt x="92075" y="97966"/>
                  </a:lnTo>
                  <a:lnTo>
                    <a:pt x="96011" y="96188"/>
                  </a:lnTo>
                  <a:lnTo>
                    <a:pt x="100329" y="95934"/>
                  </a:lnTo>
                  <a:lnTo>
                    <a:pt x="166021" y="95934"/>
                  </a:lnTo>
                  <a:lnTo>
                    <a:pt x="163220" y="91759"/>
                  </a:lnTo>
                  <a:lnTo>
                    <a:pt x="149971" y="78281"/>
                  </a:lnTo>
                  <a:lnTo>
                    <a:pt x="134887" y="68327"/>
                  </a:lnTo>
                  <a:lnTo>
                    <a:pt x="117982" y="61898"/>
                  </a:lnTo>
                  <a:lnTo>
                    <a:pt x="102405" y="58801"/>
                  </a:lnTo>
                  <a:lnTo>
                    <a:pt x="87852" y="58072"/>
                  </a:lnTo>
                  <a:close/>
                </a:path>
                <a:path w="317500" h="297814">
                  <a:moveTo>
                    <a:pt x="166021" y="95934"/>
                  </a:moveTo>
                  <a:lnTo>
                    <a:pt x="100329" y="95934"/>
                  </a:lnTo>
                  <a:lnTo>
                    <a:pt x="105028" y="97204"/>
                  </a:lnTo>
                  <a:lnTo>
                    <a:pt x="111936" y="100157"/>
                  </a:lnTo>
                  <a:lnTo>
                    <a:pt x="118570" y="105205"/>
                  </a:lnTo>
                  <a:lnTo>
                    <a:pt x="124942" y="112349"/>
                  </a:lnTo>
                  <a:lnTo>
                    <a:pt x="131063" y="121588"/>
                  </a:lnTo>
                  <a:lnTo>
                    <a:pt x="174625" y="108761"/>
                  </a:lnTo>
                  <a:lnTo>
                    <a:pt x="166021" y="95934"/>
                  </a:lnTo>
                  <a:close/>
                </a:path>
                <a:path w="317500" h="297814">
                  <a:moveTo>
                    <a:pt x="283781" y="0"/>
                  </a:moveTo>
                  <a:lnTo>
                    <a:pt x="249598" y="19841"/>
                  </a:lnTo>
                  <a:lnTo>
                    <a:pt x="245949" y="33516"/>
                  </a:lnTo>
                  <a:lnTo>
                    <a:pt x="246173" y="40387"/>
                  </a:lnTo>
                  <a:lnTo>
                    <a:pt x="272542" y="70280"/>
                  </a:lnTo>
                  <a:lnTo>
                    <a:pt x="279590" y="71473"/>
                  </a:lnTo>
                  <a:lnTo>
                    <a:pt x="286448" y="71248"/>
                  </a:lnTo>
                  <a:lnTo>
                    <a:pt x="316229" y="44753"/>
                  </a:lnTo>
                  <a:lnTo>
                    <a:pt x="317422" y="37796"/>
                  </a:lnTo>
                  <a:lnTo>
                    <a:pt x="317198" y="31005"/>
                  </a:lnTo>
                  <a:lnTo>
                    <a:pt x="290829" y="1192"/>
                  </a:lnTo>
                  <a:lnTo>
                    <a:pt x="283781" y="0"/>
                  </a:lnTo>
                  <a:close/>
                </a:path>
                <a:path w="317500" h="297814">
                  <a:moveTo>
                    <a:pt x="236093" y="97077"/>
                  </a:moveTo>
                  <a:lnTo>
                    <a:pt x="186944" y="282624"/>
                  </a:lnTo>
                  <a:lnTo>
                    <a:pt x="242188" y="297356"/>
                  </a:lnTo>
                  <a:lnTo>
                    <a:pt x="291337" y="111682"/>
                  </a:lnTo>
                  <a:lnTo>
                    <a:pt x="236093" y="97077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303706" y="3847514"/>
              <a:ext cx="431800" cy="278765"/>
            </a:xfrm>
            <a:custGeom>
              <a:avLst/>
              <a:gdLst/>
              <a:ahLst/>
              <a:cxnLst/>
              <a:rect l="l" t="t" r="r" b="b"/>
              <a:pathLst>
                <a:path w="431800" h="278764">
                  <a:moveTo>
                    <a:pt x="105822" y="0"/>
                  </a:moveTo>
                  <a:lnTo>
                    <a:pt x="67048" y="4242"/>
                  </a:lnTo>
                  <a:lnTo>
                    <a:pt x="33327" y="23699"/>
                  </a:lnTo>
                  <a:lnTo>
                    <a:pt x="10328" y="55131"/>
                  </a:lnTo>
                  <a:lnTo>
                    <a:pt x="53" y="93168"/>
                  </a:lnTo>
                  <a:lnTo>
                    <a:pt x="0" y="102268"/>
                  </a:lnTo>
                  <a:lnTo>
                    <a:pt x="91" y="112456"/>
                  </a:lnTo>
                  <a:lnTo>
                    <a:pt x="21477" y="165425"/>
                  </a:lnTo>
                  <a:lnTo>
                    <a:pt x="53342" y="189480"/>
                  </a:lnTo>
                  <a:lnTo>
                    <a:pt x="94589" y="200529"/>
                  </a:lnTo>
                  <a:lnTo>
                    <a:pt x="113772" y="200086"/>
                  </a:lnTo>
                  <a:lnTo>
                    <a:pt x="149792" y="187402"/>
                  </a:lnTo>
                  <a:lnTo>
                    <a:pt x="178335" y="161621"/>
                  </a:lnTo>
                  <a:lnTo>
                    <a:pt x="186395" y="147897"/>
                  </a:lnTo>
                  <a:lnTo>
                    <a:pt x="95603" y="147897"/>
                  </a:lnTo>
                  <a:lnTo>
                    <a:pt x="87435" y="146635"/>
                  </a:lnTo>
                  <a:lnTo>
                    <a:pt x="58374" y="116028"/>
                  </a:lnTo>
                  <a:lnTo>
                    <a:pt x="56717" y="106884"/>
                  </a:lnTo>
                  <a:lnTo>
                    <a:pt x="56798" y="97359"/>
                  </a:lnTo>
                  <a:lnTo>
                    <a:pt x="79180" y="59259"/>
                  </a:lnTo>
                  <a:lnTo>
                    <a:pt x="103594" y="52544"/>
                  </a:lnTo>
                  <a:lnTo>
                    <a:pt x="187854" y="52544"/>
                  </a:lnTo>
                  <a:lnTo>
                    <a:pt x="186368" y="49226"/>
                  </a:lnTo>
                  <a:lnTo>
                    <a:pt x="175276" y="33299"/>
                  </a:lnTo>
                  <a:lnTo>
                    <a:pt x="161635" y="20397"/>
                  </a:lnTo>
                  <a:lnTo>
                    <a:pt x="145470" y="10542"/>
                  </a:lnTo>
                  <a:lnTo>
                    <a:pt x="126805" y="3760"/>
                  </a:lnTo>
                  <a:lnTo>
                    <a:pt x="105822" y="0"/>
                  </a:lnTo>
                  <a:close/>
                </a:path>
                <a:path w="431800" h="278764">
                  <a:moveTo>
                    <a:pt x="187854" y="52544"/>
                  </a:moveTo>
                  <a:lnTo>
                    <a:pt x="103594" y="52544"/>
                  </a:lnTo>
                  <a:lnTo>
                    <a:pt x="112073" y="53925"/>
                  </a:lnTo>
                  <a:lnTo>
                    <a:pt x="119787" y="56852"/>
                  </a:lnTo>
                  <a:lnTo>
                    <a:pt x="142252" y="93168"/>
                  </a:lnTo>
                  <a:lnTo>
                    <a:pt x="142289" y="102268"/>
                  </a:lnTo>
                  <a:lnTo>
                    <a:pt x="140648" y="111583"/>
                  </a:lnTo>
                  <a:lnTo>
                    <a:pt x="111795" y="144849"/>
                  </a:lnTo>
                  <a:lnTo>
                    <a:pt x="95603" y="147897"/>
                  </a:lnTo>
                  <a:lnTo>
                    <a:pt x="186395" y="147897"/>
                  </a:lnTo>
                  <a:lnTo>
                    <a:pt x="188261" y="144718"/>
                  </a:lnTo>
                  <a:lnTo>
                    <a:pt x="195258" y="125172"/>
                  </a:lnTo>
                  <a:lnTo>
                    <a:pt x="198781" y="105001"/>
                  </a:lnTo>
                  <a:lnTo>
                    <a:pt x="198481" y="85627"/>
                  </a:lnTo>
                  <a:lnTo>
                    <a:pt x="194347" y="67040"/>
                  </a:lnTo>
                  <a:lnTo>
                    <a:pt x="187854" y="52544"/>
                  </a:lnTo>
                  <a:close/>
                </a:path>
                <a:path w="431800" h="278764">
                  <a:moveTo>
                    <a:pt x="427760" y="112968"/>
                  </a:moveTo>
                  <a:lnTo>
                    <a:pt x="342136" y="112968"/>
                  </a:lnTo>
                  <a:lnTo>
                    <a:pt x="349563" y="113996"/>
                  </a:lnTo>
                  <a:lnTo>
                    <a:pt x="357945" y="116282"/>
                  </a:lnTo>
                  <a:lnTo>
                    <a:pt x="364041" y="121870"/>
                  </a:lnTo>
                  <a:lnTo>
                    <a:pt x="367851" y="130760"/>
                  </a:lnTo>
                  <a:lnTo>
                    <a:pt x="370163" y="137521"/>
                  </a:lnTo>
                  <a:lnTo>
                    <a:pt x="371201" y="144651"/>
                  </a:lnTo>
                  <a:lnTo>
                    <a:pt x="370977" y="152138"/>
                  </a:lnTo>
                  <a:lnTo>
                    <a:pt x="369502" y="159970"/>
                  </a:lnTo>
                  <a:lnTo>
                    <a:pt x="341943" y="263729"/>
                  </a:lnTo>
                  <a:lnTo>
                    <a:pt x="398077" y="278715"/>
                  </a:lnTo>
                  <a:lnTo>
                    <a:pt x="427922" y="166066"/>
                  </a:lnTo>
                  <a:lnTo>
                    <a:pt x="431133" y="149586"/>
                  </a:lnTo>
                  <a:lnTo>
                    <a:pt x="431796" y="134046"/>
                  </a:lnTo>
                  <a:lnTo>
                    <a:pt x="429887" y="119435"/>
                  </a:lnTo>
                  <a:lnTo>
                    <a:pt x="427760" y="112968"/>
                  </a:lnTo>
                  <a:close/>
                </a:path>
                <a:path w="431800" h="278764">
                  <a:moveTo>
                    <a:pt x="271458" y="46432"/>
                  </a:moveTo>
                  <a:lnTo>
                    <a:pt x="222182" y="231979"/>
                  </a:lnTo>
                  <a:lnTo>
                    <a:pt x="277427" y="246711"/>
                  </a:lnTo>
                  <a:lnTo>
                    <a:pt x="301811" y="154763"/>
                  </a:lnTo>
                  <a:lnTo>
                    <a:pt x="305220" y="144400"/>
                  </a:lnTo>
                  <a:lnTo>
                    <a:pt x="334911" y="113869"/>
                  </a:lnTo>
                  <a:lnTo>
                    <a:pt x="342136" y="112968"/>
                  </a:lnTo>
                  <a:lnTo>
                    <a:pt x="427760" y="112968"/>
                  </a:lnTo>
                  <a:lnTo>
                    <a:pt x="425382" y="105741"/>
                  </a:lnTo>
                  <a:lnTo>
                    <a:pt x="418641" y="93735"/>
                  </a:lnTo>
                  <a:lnTo>
                    <a:pt x="410031" y="84183"/>
                  </a:lnTo>
                  <a:lnTo>
                    <a:pt x="408488" y="83135"/>
                  </a:lnTo>
                  <a:lnTo>
                    <a:pt x="320861" y="83135"/>
                  </a:lnTo>
                  <a:lnTo>
                    <a:pt x="326703" y="61164"/>
                  </a:lnTo>
                  <a:lnTo>
                    <a:pt x="271458" y="46432"/>
                  </a:lnTo>
                  <a:close/>
                </a:path>
                <a:path w="431800" h="278764">
                  <a:moveTo>
                    <a:pt x="371368" y="69883"/>
                  </a:moveTo>
                  <a:lnTo>
                    <a:pt x="355056" y="70879"/>
                  </a:lnTo>
                  <a:lnTo>
                    <a:pt x="338221" y="75305"/>
                  </a:lnTo>
                  <a:lnTo>
                    <a:pt x="320861" y="83135"/>
                  </a:lnTo>
                  <a:lnTo>
                    <a:pt x="408488" y="83135"/>
                  </a:lnTo>
                  <a:lnTo>
                    <a:pt x="399540" y="77059"/>
                  </a:lnTo>
                  <a:lnTo>
                    <a:pt x="387155" y="72340"/>
                  </a:lnTo>
                  <a:lnTo>
                    <a:pt x="371368" y="69883"/>
                  </a:lnTo>
                  <a:close/>
                </a:path>
              </a:pathLst>
            </a:custGeom>
            <a:solidFill>
              <a:srgbClr val="993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742687" y="3157727"/>
              <a:ext cx="876300" cy="228600"/>
            </a:xfrm>
            <a:custGeom>
              <a:avLst/>
              <a:gdLst/>
              <a:ahLst/>
              <a:cxnLst/>
              <a:rect l="l" t="t" r="r" b="b"/>
              <a:pathLst>
                <a:path w="876300" h="228600">
                  <a:moveTo>
                    <a:pt x="876300" y="0"/>
                  </a:moveTo>
                  <a:lnTo>
                    <a:pt x="9525" y="47625"/>
                  </a:lnTo>
                  <a:lnTo>
                    <a:pt x="0" y="228600"/>
                  </a:lnTo>
                  <a:lnTo>
                    <a:pt x="857250" y="180975"/>
                  </a:lnTo>
                  <a:lnTo>
                    <a:pt x="876300" y="0"/>
                  </a:lnTo>
                  <a:close/>
                </a:path>
              </a:pathLst>
            </a:custGeom>
            <a:solidFill>
              <a:srgbClr val="B1B1B1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806951" y="3214116"/>
              <a:ext cx="972819" cy="533400"/>
            </a:xfrm>
            <a:custGeom>
              <a:avLst/>
              <a:gdLst/>
              <a:ahLst/>
              <a:cxnLst/>
              <a:rect l="l" t="t" r="r" b="b"/>
              <a:pathLst>
                <a:path w="972820" h="533400">
                  <a:moveTo>
                    <a:pt x="972312" y="0"/>
                  </a:moveTo>
                  <a:lnTo>
                    <a:pt x="228726" y="228600"/>
                  </a:lnTo>
                  <a:lnTo>
                    <a:pt x="0" y="533400"/>
                  </a:lnTo>
                  <a:lnTo>
                    <a:pt x="943737" y="142875"/>
                  </a:lnTo>
                  <a:lnTo>
                    <a:pt x="972312" y="0"/>
                  </a:lnTo>
                  <a:close/>
                </a:path>
              </a:pathLst>
            </a:custGeom>
            <a:solidFill>
              <a:srgbClr val="4FD09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437546" y="2046922"/>
              <a:ext cx="467359" cy="452755"/>
            </a:xfrm>
            <a:custGeom>
              <a:avLst/>
              <a:gdLst/>
              <a:ahLst/>
              <a:cxnLst/>
              <a:rect l="l" t="t" r="r" b="b"/>
              <a:pathLst>
                <a:path w="467360" h="452755">
                  <a:moveTo>
                    <a:pt x="16906" y="273629"/>
                  </a:moveTo>
                  <a:lnTo>
                    <a:pt x="9358" y="274891"/>
                  </a:lnTo>
                  <a:lnTo>
                    <a:pt x="3619" y="278558"/>
                  </a:lnTo>
                  <a:lnTo>
                    <a:pt x="500" y="283463"/>
                  </a:lnTo>
                  <a:lnTo>
                    <a:pt x="0" y="289607"/>
                  </a:lnTo>
                  <a:lnTo>
                    <a:pt x="2119" y="296989"/>
                  </a:lnTo>
                  <a:lnTo>
                    <a:pt x="3643" y="300545"/>
                  </a:lnTo>
                  <a:lnTo>
                    <a:pt x="5802" y="305879"/>
                  </a:lnTo>
                  <a:lnTo>
                    <a:pt x="62444" y="441007"/>
                  </a:lnTo>
                  <a:lnTo>
                    <a:pt x="76749" y="452687"/>
                  </a:lnTo>
                  <a:lnTo>
                    <a:pt x="83272" y="451040"/>
                  </a:lnTo>
                  <a:lnTo>
                    <a:pt x="89771" y="447113"/>
                  </a:lnTo>
                  <a:lnTo>
                    <a:pt x="93448" y="442007"/>
                  </a:lnTo>
                  <a:lnTo>
                    <a:pt x="94291" y="435735"/>
                  </a:lnTo>
                  <a:lnTo>
                    <a:pt x="92289" y="428307"/>
                  </a:lnTo>
                  <a:lnTo>
                    <a:pt x="54824" y="340931"/>
                  </a:lnTo>
                  <a:lnTo>
                    <a:pt x="55610" y="328999"/>
                  </a:lnTo>
                  <a:lnTo>
                    <a:pt x="57586" y="318150"/>
                  </a:lnTo>
                  <a:lnTo>
                    <a:pt x="60753" y="308373"/>
                  </a:lnTo>
                  <a:lnTo>
                    <a:pt x="65111" y="299656"/>
                  </a:lnTo>
                  <a:lnTo>
                    <a:pt x="68578" y="294703"/>
                  </a:lnTo>
                  <a:lnTo>
                    <a:pt x="36409" y="294703"/>
                  </a:lnTo>
                  <a:lnTo>
                    <a:pt x="30432" y="283535"/>
                  </a:lnTo>
                  <a:lnTo>
                    <a:pt x="23931" y="276510"/>
                  </a:lnTo>
                  <a:lnTo>
                    <a:pt x="16906" y="273629"/>
                  </a:lnTo>
                  <a:close/>
                </a:path>
                <a:path w="467360" h="452755">
                  <a:moveTo>
                    <a:pt x="135794" y="268287"/>
                  </a:moveTo>
                  <a:lnTo>
                    <a:pt x="99401" y="268287"/>
                  </a:lnTo>
                  <a:lnTo>
                    <a:pt x="108164" y="286829"/>
                  </a:lnTo>
                  <a:lnTo>
                    <a:pt x="109942" y="290385"/>
                  </a:lnTo>
                  <a:lnTo>
                    <a:pt x="110831" y="292417"/>
                  </a:lnTo>
                  <a:lnTo>
                    <a:pt x="114615" y="298967"/>
                  </a:lnTo>
                  <a:lnTo>
                    <a:pt x="119292" y="302815"/>
                  </a:lnTo>
                  <a:lnTo>
                    <a:pt x="124850" y="303972"/>
                  </a:lnTo>
                  <a:lnTo>
                    <a:pt x="131278" y="302450"/>
                  </a:lnTo>
                  <a:lnTo>
                    <a:pt x="137306" y="298406"/>
                  </a:lnTo>
                  <a:lnTo>
                    <a:pt x="140549" y="292576"/>
                  </a:lnTo>
                  <a:lnTo>
                    <a:pt x="141029" y="284984"/>
                  </a:lnTo>
                  <a:lnTo>
                    <a:pt x="138771" y="275653"/>
                  </a:lnTo>
                  <a:lnTo>
                    <a:pt x="136485" y="269938"/>
                  </a:lnTo>
                  <a:lnTo>
                    <a:pt x="135794" y="268287"/>
                  </a:lnTo>
                  <a:close/>
                </a:path>
                <a:path w="467360" h="452755">
                  <a:moveTo>
                    <a:pt x="100417" y="232600"/>
                  </a:moveTo>
                  <a:lnTo>
                    <a:pt x="59285" y="258825"/>
                  </a:lnTo>
                  <a:lnTo>
                    <a:pt x="36409" y="294703"/>
                  </a:lnTo>
                  <a:lnTo>
                    <a:pt x="68578" y="294703"/>
                  </a:lnTo>
                  <a:lnTo>
                    <a:pt x="71129" y="291058"/>
                  </a:lnTo>
                  <a:lnTo>
                    <a:pt x="78874" y="282971"/>
                  </a:lnTo>
                  <a:lnTo>
                    <a:pt x="88310" y="275385"/>
                  </a:lnTo>
                  <a:lnTo>
                    <a:pt x="99401" y="268287"/>
                  </a:lnTo>
                  <a:lnTo>
                    <a:pt x="135794" y="268287"/>
                  </a:lnTo>
                  <a:lnTo>
                    <a:pt x="134199" y="264477"/>
                  </a:lnTo>
                  <a:lnTo>
                    <a:pt x="108291" y="233108"/>
                  </a:lnTo>
                  <a:lnTo>
                    <a:pt x="100417" y="232600"/>
                  </a:lnTo>
                  <a:close/>
                </a:path>
                <a:path w="467360" h="452755">
                  <a:moveTo>
                    <a:pt x="257518" y="173424"/>
                  </a:moveTo>
                  <a:lnTo>
                    <a:pt x="204571" y="192276"/>
                  </a:lnTo>
                  <a:lnTo>
                    <a:pt x="175728" y="238442"/>
                  </a:lnTo>
                  <a:lnTo>
                    <a:pt x="173251" y="257040"/>
                  </a:lnTo>
                  <a:lnTo>
                    <a:pt x="174013" y="276256"/>
                  </a:lnTo>
                  <a:lnTo>
                    <a:pt x="185253" y="316547"/>
                  </a:lnTo>
                  <a:lnTo>
                    <a:pt x="218025" y="355605"/>
                  </a:lnTo>
                  <a:lnTo>
                    <a:pt x="248741" y="364801"/>
                  </a:lnTo>
                  <a:lnTo>
                    <a:pt x="264882" y="364601"/>
                  </a:lnTo>
                  <a:lnTo>
                    <a:pt x="310812" y="349617"/>
                  </a:lnTo>
                  <a:lnTo>
                    <a:pt x="333499" y="332827"/>
                  </a:lnTo>
                  <a:lnTo>
                    <a:pt x="261496" y="332827"/>
                  </a:lnTo>
                  <a:lnTo>
                    <a:pt x="253325" y="332803"/>
                  </a:lnTo>
                  <a:lnTo>
                    <a:pt x="245326" y="331783"/>
                  </a:lnTo>
                  <a:lnTo>
                    <a:pt x="237529" y="329691"/>
                  </a:lnTo>
                  <a:lnTo>
                    <a:pt x="229947" y="326552"/>
                  </a:lnTo>
                  <a:lnTo>
                    <a:pt x="222591" y="322389"/>
                  </a:lnTo>
                  <a:lnTo>
                    <a:pt x="247587" y="294195"/>
                  </a:lnTo>
                  <a:lnTo>
                    <a:pt x="207351" y="294195"/>
                  </a:lnTo>
                  <a:lnTo>
                    <a:pt x="204922" y="278427"/>
                  </a:lnTo>
                  <a:lnTo>
                    <a:pt x="204115" y="264209"/>
                  </a:lnTo>
                  <a:lnTo>
                    <a:pt x="204922" y="251654"/>
                  </a:lnTo>
                  <a:lnTo>
                    <a:pt x="224407" y="216652"/>
                  </a:lnTo>
                  <a:lnTo>
                    <a:pt x="256674" y="205549"/>
                  </a:lnTo>
                  <a:lnTo>
                    <a:pt x="304971" y="205549"/>
                  </a:lnTo>
                  <a:lnTo>
                    <a:pt x="303109" y="198564"/>
                  </a:lnTo>
                  <a:lnTo>
                    <a:pt x="297277" y="188493"/>
                  </a:lnTo>
                  <a:lnTo>
                    <a:pt x="289504" y="180959"/>
                  </a:lnTo>
                  <a:lnTo>
                    <a:pt x="279802" y="175972"/>
                  </a:lnTo>
                  <a:lnTo>
                    <a:pt x="268184" y="173545"/>
                  </a:lnTo>
                  <a:lnTo>
                    <a:pt x="257518" y="173424"/>
                  </a:lnTo>
                  <a:close/>
                </a:path>
                <a:path w="467360" h="452755">
                  <a:moveTo>
                    <a:pt x="345273" y="271970"/>
                  </a:moveTo>
                  <a:lnTo>
                    <a:pt x="341336" y="271970"/>
                  </a:lnTo>
                  <a:lnTo>
                    <a:pt x="337653" y="273621"/>
                  </a:lnTo>
                  <a:lnTo>
                    <a:pt x="333462" y="275399"/>
                  </a:lnTo>
                  <a:lnTo>
                    <a:pt x="330795" y="279844"/>
                  </a:lnTo>
                  <a:lnTo>
                    <a:pt x="329652" y="287083"/>
                  </a:lnTo>
                  <a:lnTo>
                    <a:pt x="327792" y="292657"/>
                  </a:lnTo>
                  <a:lnTo>
                    <a:pt x="298648" y="320246"/>
                  </a:lnTo>
                  <a:lnTo>
                    <a:pt x="261496" y="332827"/>
                  </a:lnTo>
                  <a:lnTo>
                    <a:pt x="333499" y="332827"/>
                  </a:lnTo>
                  <a:lnTo>
                    <a:pt x="342352" y="324167"/>
                  </a:lnTo>
                  <a:lnTo>
                    <a:pt x="352064" y="312102"/>
                  </a:lnTo>
                  <a:lnTo>
                    <a:pt x="357878" y="301021"/>
                  </a:lnTo>
                  <a:lnTo>
                    <a:pt x="359854" y="290806"/>
                  </a:lnTo>
                  <a:lnTo>
                    <a:pt x="357973" y="281495"/>
                  </a:lnTo>
                  <a:lnTo>
                    <a:pt x="356449" y="277812"/>
                  </a:lnTo>
                  <a:lnTo>
                    <a:pt x="353528" y="275145"/>
                  </a:lnTo>
                  <a:lnTo>
                    <a:pt x="349464" y="273621"/>
                  </a:lnTo>
                  <a:lnTo>
                    <a:pt x="345273" y="271970"/>
                  </a:lnTo>
                  <a:close/>
                </a:path>
                <a:path w="467360" h="452755">
                  <a:moveTo>
                    <a:pt x="414117" y="162496"/>
                  </a:moveTo>
                  <a:lnTo>
                    <a:pt x="378293" y="162496"/>
                  </a:lnTo>
                  <a:lnTo>
                    <a:pt x="397851" y="208851"/>
                  </a:lnTo>
                  <a:lnTo>
                    <a:pt x="416901" y="252158"/>
                  </a:lnTo>
                  <a:lnTo>
                    <a:pt x="421827" y="264255"/>
                  </a:lnTo>
                  <a:lnTo>
                    <a:pt x="426162" y="276256"/>
                  </a:lnTo>
                  <a:lnTo>
                    <a:pt x="429724" y="287502"/>
                  </a:lnTo>
                  <a:lnTo>
                    <a:pt x="432776" y="298767"/>
                  </a:lnTo>
                  <a:lnTo>
                    <a:pt x="433030" y="300164"/>
                  </a:lnTo>
                  <a:lnTo>
                    <a:pt x="433411" y="301180"/>
                  </a:lnTo>
                  <a:lnTo>
                    <a:pt x="435570" y="306260"/>
                  </a:lnTo>
                  <a:lnTo>
                    <a:pt x="438618" y="309181"/>
                  </a:lnTo>
                  <a:lnTo>
                    <a:pt x="447254" y="312229"/>
                  </a:lnTo>
                  <a:lnTo>
                    <a:pt x="451572" y="312102"/>
                  </a:lnTo>
                  <a:lnTo>
                    <a:pt x="455890" y="310197"/>
                  </a:lnTo>
                  <a:lnTo>
                    <a:pt x="464018" y="306768"/>
                  </a:lnTo>
                  <a:lnTo>
                    <a:pt x="467066" y="300418"/>
                  </a:lnTo>
                  <a:lnTo>
                    <a:pt x="465288" y="291147"/>
                  </a:lnTo>
                  <a:lnTo>
                    <a:pt x="462887" y="281170"/>
                  </a:lnTo>
                  <a:lnTo>
                    <a:pt x="448778" y="242379"/>
                  </a:lnTo>
                  <a:lnTo>
                    <a:pt x="431325" y="203975"/>
                  </a:lnTo>
                  <a:lnTo>
                    <a:pt x="427712" y="196008"/>
                  </a:lnTo>
                  <a:lnTo>
                    <a:pt x="422235" y="183705"/>
                  </a:lnTo>
                  <a:lnTo>
                    <a:pt x="414117" y="162496"/>
                  </a:lnTo>
                  <a:close/>
                </a:path>
                <a:path w="467360" h="452755">
                  <a:moveTo>
                    <a:pt x="304971" y="205549"/>
                  </a:moveTo>
                  <a:lnTo>
                    <a:pt x="256674" y="205549"/>
                  </a:lnTo>
                  <a:lnTo>
                    <a:pt x="267301" y="205736"/>
                  </a:lnTo>
                  <a:lnTo>
                    <a:pt x="277201" y="208089"/>
                  </a:lnTo>
                  <a:lnTo>
                    <a:pt x="246467" y="249999"/>
                  </a:lnTo>
                  <a:lnTo>
                    <a:pt x="207351" y="294195"/>
                  </a:lnTo>
                  <a:lnTo>
                    <a:pt x="247587" y="294195"/>
                  </a:lnTo>
                  <a:lnTo>
                    <a:pt x="280650" y="256786"/>
                  </a:lnTo>
                  <a:lnTo>
                    <a:pt x="302466" y="225246"/>
                  </a:lnTo>
                  <a:lnTo>
                    <a:pt x="305323" y="206871"/>
                  </a:lnTo>
                  <a:lnTo>
                    <a:pt x="304971" y="205549"/>
                  </a:lnTo>
                  <a:close/>
                </a:path>
                <a:path w="467360" h="452755">
                  <a:moveTo>
                    <a:pt x="416758" y="0"/>
                  </a:moveTo>
                  <a:lnTo>
                    <a:pt x="369530" y="21462"/>
                  </a:lnTo>
                  <a:lnTo>
                    <a:pt x="352561" y="57896"/>
                  </a:lnTo>
                  <a:lnTo>
                    <a:pt x="352528" y="71945"/>
                  </a:lnTo>
                  <a:lnTo>
                    <a:pt x="354709" y="87804"/>
                  </a:lnTo>
                  <a:lnTo>
                    <a:pt x="365277" y="125743"/>
                  </a:lnTo>
                  <a:lnTo>
                    <a:pt x="366990" y="130746"/>
                  </a:lnTo>
                  <a:lnTo>
                    <a:pt x="351877" y="137731"/>
                  </a:lnTo>
                  <a:lnTo>
                    <a:pt x="340211" y="144283"/>
                  </a:lnTo>
                  <a:lnTo>
                    <a:pt x="332843" y="151193"/>
                  </a:lnTo>
                  <a:lnTo>
                    <a:pt x="329785" y="158484"/>
                  </a:lnTo>
                  <a:lnTo>
                    <a:pt x="331049" y="166179"/>
                  </a:lnTo>
                  <a:lnTo>
                    <a:pt x="334902" y="172565"/>
                  </a:lnTo>
                  <a:lnTo>
                    <a:pt x="339971" y="176117"/>
                  </a:lnTo>
                  <a:lnTo>
                    <a:pt x="346229" y="176859"/>
                  </a:lnTo>
                  <a:lnTo>
                    <a:pt x="353655" y="174815"/>
                  </a:lnTo>
                  <a:lnTo>
                    <a:pt x="357183" y="173247"/>
                  </a:lnTo>
                  <a:lnTo>
                    <a:pt x="362450" y="170656"/>
                  </a:lnTo>
                  <a:lnTo>
                    <a:pt x="378293" y="162496"/>
                  </a:lnTo>
                  <a:lnTo>
                    <a:pt x="414117" y="162496"/>
                  </a:lnTo>
                  <a:lnTo>
                    <a:pt x="438927" y="131159"/>
                  </a:lnTo>
                  <a:lnTo>
                    <a:pt x="448905" y="127190"/>
                  </a:lnTo>
                  <a:lnTo>
                    <a:pt x="452969" y="125031"/>
                  </a:lnTo>
                  <a:lnTo>
                    <a:pt x="456398" y="122872"/>
                  </a:lnTo>
                  <a:lnTo>
                    <a:pt x="464018" y="117919"/>
                  </a:lnTo>
                  <a:lnTo>
                    <a:pt x="464881" y="115379"/>
                  </a:lnTo>
                  <a:lnTo>
                    <a:pt x="396454" y="115379"/>
                  </a:lnTo>
                  <a:lnTo>
                    <a:pt x="392771" y="105346"/>
                  </a:lnTo>
                  <a:lnTo>
                    <a:pt x="387197" y="79986"/>
                  </a:lnTo>
                  <a:lnTo>
                    <a:pt x="388754" y="59531"/>
                  </a:lnTo>
                  <a:lnTo>
                    <a:pt x="397432" y="43981"/>
                  </a:lnTo>
                  <a:lnTo>
                    <a:pt x="413218" y="33337"/>
                  </a:lnTo>
                  <a:lnTo>
                    <a:pt x="421834" y="28531"/>
                  </a:lnTo>
                  <a:lnTo>
                    <a:pt x="427093" y="22891"/>
                  </a:lnTo>
                  <a:lnTo>
                    <a:pt x="428970" y="16442"/>
                  </a:lnTo>
                  <a:lnTo>
                    <a:pt x="427442" y="9207"/>
                  </a:lnTo>
                  <a:lnTo>
                    <a:pt x="423106" y="3044"/>
                  </a:lnTo>
                  <a:lnTo>
                    <a:pt x="416758" y="0"/>
                  </a:lnTo>
                  <a:close/>
                </a:path>
                <a:path w="467360" h="452755">
                  <a:moveTo>
                    <a:pt x="451429" y="94487"/>
                  </a:moveTo>
                  <a:lnTo>
                    <a:pt x="396454" y="115379"/>
                  </a:lnTo>
                  <a:lnTo>
                    <a:pt x="464881" y="115379"/>
                  </a:lnTo>
                  <a:lnTo>
                    <a:pt x="466177" y="111569"/>
                  </a:lnTo>
                  <a:lnTo>
                    <a:pt x="462875" y="103695"/>
                  </a:lnTo>
                  <a:lnTo>
                    <a:pt x="458301" y="97436"/>
                  </a:lnTo>
                  <a:lnTo>
                    <a:pt x="451429" y="944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6641338" y="2149805"/>
            <a:ext cx="306006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cs typeface="Arial Unicode MS"/>
              </a:rPr>
              <a:t>Short</a:t>
            </a:r>
            <a:r>
              <a:rPr sz="2400" spc="-4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wavelengths</a:t>
            </a:r>
            <a:r>
              <a:rPr sz="2400" spc="-5" dirty="0">
                <a:cs typeface="Arial Unicode MS"/>
              </a:rPr>
              <a:t> </a:t>
            </a:r>
            <a:r>
              <a:rPr sz="2400" spc="-25" dirty="0">
                <a:cs typeface="Arial Unicode MS"/>
              </a:rPr>
              <a:t>are </a:t>
            </a:r>
            <a:r>
              <a:rPr sz="2400" dirty="0">
                <a:cs typeface="Arial Unicode MS"/>
              </a:rPr>
              <a:t>“bent”</a:t>
            </a:r>
            <a:r>
              <a:rPr sz="2400" spc="-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more</a:t>
            </a:r>
            <a:r>
              <a:rPr sz="2400" spc="-1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than</a:t>
            </a:r>
            <a:r>
              <a:rPr sz="2400" spc="-15" dirty="0">
                <a:cs typeface="Arial Unicode MS"/>
              </a:rPr>
              <a:t> </a:t>
            </a:r>
            <a:r>
              <a:rPr sz="2400" spc="-20" dirty="0">
                <a:cs typeface="Arial Unicode MS"/>
              </a:rPr>
              <a:t>long </a:t>
            </a:r>
            <a:r>
              <a:rPr sz="2400" spc="-10" dirty="0">
                <a:cs typeface="Arial Unicode MS"/>
              </a:rPr>
              <a:t>wavelengths</a:t>
            </a:r>
            <a:endParaRPr sz="2400" dirty="0">
              <a:cs typeface="Arial Unicode M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528300" y="2078989"/>
            <a:ext cx="576580" cy="400050"/>
          </a:xfrm>
          <a:custGeom>
            <a:avLst/>
            <a:gdLst/>
            <a:ahLst/>
            <a:cxnLst/>
            <a:rect l="l" t="t" r="r" b="b"/>
            <a:pathLst>
              <a:path w="576579" h="400050">
                <a:moveTo>
                  <a:pt x="326856" y="140692"/>
                </a:moveTo>
                <a:lnTo>
                  <a:pt x="272170" y="158623"/>
                </a:lnTo>
                <a:lnTo>
                  <a:pt x="239595" y="201021"/>
                </a:lnTo>
                <a:lnTo>
                  <a:pt x="229691" y="237898"/>
                </a:lnTo>
                <a:lnTo>
                  <a:pt x="229441" y="256353"/>
                </a:lnTo>
                <a:lnTo>
                  <a:pt x="232199" y="272161"/>
                </a:lnTo>
                <a:lnTo>
                  <a:pt x="255692" y="309752"/>
                </a:lnTo>
                <a:lnTo>
                  <a:pt x="297263" y="325921"/>
                </a:lnTo>
                <a:lnTo>
                  <a:pt x="313874" y="324897"/>
                </a:lnTo>
                <a:lnTo>
                  <a:pt x="329890" y="319635"/>
                </a:lnTo>
                <a:lnTo>
                  <a:pt x="345322" y="310134"/>
                </a:lnTo>
                <a:lnTo>
                  <a:pt x="357653" y="298920"/>
                </a:lnTo>
                <a:lnTo>
                  <a:pt x="363972" y="290945"/>
                </a:lnTo>
                <a:lnTo>
                  <a:pt x="298801" y="290945"/>
                </a:lnTo>
                <a:lnTo>
                  <a:pt x="290204" y="289179"/>
                </a:lnTo>
                <a:lnTo>
                  <a:pt x="264324" y="261215"/>
                </a:lnTo>
                <a:lnTo>
                  <a:pt x="262963" y="249491"/>
                </a:lnTo>
                <a:lnTo>
                  <a:pt x="263407" y="241391"/>
                </a:lnTo>
                <a:lnTo>
                  <a:pt x="282076" y="197617"/>
                </a:lnTo>
                <a:lnTo>
                  <a:pt x="322826" y="175426"/>
                </a:lnTo>
                <a:lnTo>
                  <a:pt x="383220" y="175426"/>
                </a:lnTo>
                <a:lnTo>
                  <a:pt x="382676" y="173851"/>
                </a:lnTo>
                <a:lnTo>
                  <a:pt x="373961" y="160877"/>
                </a:lnTo>
                <a:lnTo>
                  <a:pt x="362102" y="151094"/>
                </a:lnTo>
                <a:lnTo>
                  <a:pt x="347100" y="144525"/>
                </a:lnTo>
                <a:lnTo>
                  <a:pt x="326856" y="140692"/>
                </a:lnTo>
                <a:close/>
              </a:path>
              <a:path w="576579" h="400050">
                <a:moveTo>
                  <a:pt x="383220" y="175426"/>
                </a:moveTo>
                <a:lnTo>
                  <a:pt x="322826" y="175426"/>
                </a:lnTo>
                <a:lnTo>
                  <a:pt x="334781" y="177546"/>
                </a:lnTo>
                <a:lnTo>
                  <a:pt x="349593" y="186447"/>
                </a:lnTo>
                <a:lnTo>
                  <a:pt x="357070" y="201898"/>
                </a:lnTo>
                <a:lnTo>
                  <a:pt x="357213" y="223873"/>
                </a:lnTo>
                <a:lnTo>
                  <a:pt x="350021" y="252349"/>
                </a:lnTo>
                <a:lnTo>
                  <a:pt x="323732" y="285623"/>
                </a:lnTo>
                <a:lnTo>
                  <a:pt x="298801" y="290945"/>
                </a:lnTo>
                <a:lnTo>
                  <a:pt x="363972" y="290945"/>
                </a:lnTo>
                <a:lnTo>
                  <a:pt x="383549" y="253111"/>
                </a:lnTo>
                <a:lnTo>
                  <a:pt x="390240" y="204660"/>
                </a:lnTo>
                <a:lnTo>
                  <a:pt x="388248" y="189992"/>
                </a:lnTo>
                <a:lnTo>
                  <a:pt x="383220" y="175426"/>
                </a:lnTo>
                <a:close/>
              </a:path>
              <a:path w="576579" h="400050">
                <a:moveTo>
                  <a:pt x="198764" y="102108"/>
                </a:moveTo>
                <a:lnTo>
                  <a:pt x="194319" y="102488"/>
                </a:lnTo>
                <a:lnTo>
                  <a:pt x="186445" y="106807"/>
                </a:lnTo>
                <a:lnTo>
                  <a:pt x="183651" y="110362"/>
                </a:lnTo>
                <a:lnTo>
                  <a:pt x="179562" y="123578"/>
                </a:lnTo>
                <a:lnTo>
                  <a:pt x="176460" y="132746"/>
                </a:lnTo>
                <a:lnTo>
                  <a:pt x="172858" y="142819"/>
                </a:lnTo>
                <a:lnTo>
                  <a:pt x="168792" y="153797"/>
                </a:lnTo>
                <a:lnTo>
                  <a:pt x="164671" y="164754"/>
                </a:lnTo>
                <a:lnTo>
                  <a:pt x="161061" y="174783"/>
                </a:lnTo>
                <a:lnTo>
                  <a:pt x="148934" y="214757"/>
                </a:lnTo>
                <a:lnTo>
                  <a:pt x="146948" y="222123"/>
                </a:lnTo>
                <a:lnTo>
                  <a:pt x="140162" y="246501"/>
                </a:lnTo>
                <a:lnTo>
                  <a:pt x="138488" y="252349"/>
                </a:lnTo>
                <a:lnTo>
                  <a:pt x="137042" y="257048"/>
                </a:lnTo>
                <a:lnTo>
                  <a:pt x="137423" y="261493"/>
                </a:lnTo>
                <a:lnTo>
                  <a:pt x="154695" y="275082"/>
                </a:lnTo>
                <a:lnTo>
                  <a:pt x="159013" y="274700"/>
                </a:lnTo>
                <a:lnTo>
                  <a:pt x="177991" y="237489"/>
                </a:lnTo>
                <a:lnTo>
                  <a:pt x="182002" y="222648"/>
                </a:lnTo>
                <a:lnTo>
                  <a:pt x="184384" y="214122"/>
                </a:lnTo>
                <a:lnTo>
                  <a:pt x="197183" y="174553"/>
                </a:lnTo>
                <a:lnTo>
                  <a:pt x="205424" y="152600"/>
                </a:lnTo>
                <a:lnTo>
                  <a:pt x="209020" y="142541"/>
                </a:lnTo>
                <a:lnTo>
                  <a:pt x="212091" y="133411"/>
                </a:lnTo>
                <a:lnTo>
                  <a:pt x="214639" y="125222"/>
                </a:lnTo>
                <a:lnTo>
                  <a:pt x="216163" y="120142"/>
                </a:lnTo>
                <a:lnTo>
                  <a:pt x="215909" y="115697"/>
                </a:lnTo>
                <a:lnTo>
                  <a:pt x="213750" y="111633"/>
                </a:lnTo>
                <a:lnTo>
                  <a:pt x="211718" y="107696"/>
                </a:lnTo>
                <a:lnTo>
                  <a:pt x="208289" y="104901"/>
                </a:lnTo>
                <a:lnTo>
                  <a:pt x="198764" y="102108"/>
                </a:lnTo>
                <a:close/>
              </a:path>
              <a:path w="576579" h="400050">
                <a:moveTo>
                  <a:pt x="17408" y="41401"/>
                </a:moveTo>
                <a:lnTo>
                  <a:pt x="0" y="61602"/>
                </a:lnTo>
                <a:lnTo>
                  <a:pt x="1295" y="67341"/>
                </a:lnTo>
                <a:lnTo>
                  <a:pt x="40112" y="87284"/>
                </a:lnTo>
                <a:lnTo>
                  <a:pt x="46872" y="89662"/>
                </a:lnTo>
                <a:lnTo>
                  <a:pt x="20964" y="187706"/>
                </a:lnTo>
                <a:lnTo>
                  <a:pt x="19606" y="192150"/>
                </a:lnTo>
                <a:lnTo>
                  <a:pt x="17492" y="198247"/>
                </a:lnTo>
                <a:lnTo>
                  <a:pt x="14741" y="206375"/>
                </a:lnTo>
                <a:lnTo>
                  <a:pt x="11820" y="214757"/>
                </a:lnTo>
                <a:lnTo>
                  <a:pt x="9788" y="220980"/>
                </a:lnTo>
                <a:lnTo>
                  <a:pt x="8518" y="225171"/>
                </a:lnTo>
                <a:lnTo>
                  <a:pt x="7121" y="229488"/>
                </a:lnTo>
                <a:lnTo>
                  <a:pt x="28900" y="245358"/>
                </a:lnTo>
                <a:lnTo>
                  <a:pt x="36506" y="240204"/>
                </a:lnTo>
                <a:lnTo>
                  <a:pt x="51453" y="204660"/>
                </a:lnTo>
                <a:lnTo>
                  <a:pt x="79638" y="99313"/>
                </a:lnTo>
                <a:lnTo>
                  <a:pt x="139920" y="99313"/>
                </a:lnTo>
                <a:lnTo>
                  <a:pt x="140471" y="97409"/>
                </a:lnTo>
                <a:lnTo>
                  <a:pt x="143011" y="89154"/>
                </a:lnTo>
                <a:lnTo>
                  <a:pt x="141233" y="82931"/>
                </a:lnTo>
                <a:lnTo>
                  <a:pt x="135137" y="78739"/>
                </a:lnTo>
                <a:lnTo>
                  <a:pt x="131962" y="76454"/>
                </a:lnTo>
                <a:lnTo>
                  <a:pt x="124596" y="73660"/>
                </a:lnTo>
                <a:lnTo>
                  <a:pt x="113039" y="70231"/>
                </a:lnTo>
                <a:lnTo>
                  <a:pt x="111007" y="69596"/>
                </a:lnTo>
                <a:lnTo>
                  <a:pt x="102879" y="68072"/>
                </a:lnTo>
                <a:lnTo>
                  <a:pt x="88655" y="65786"/>
                </a:lnTo>
                <a:lnTo>
                  <a:pt x="91754" y="56134"/>
                </a:lnTo>
                <a:lnTo>
                  <a:pt x="56143" y="56134"/>
                </a:lnTo>
                <a:lnTo>
                  <a:pt x="22107" y="42799"/>
                </a:lnTo>
                <a:lnTo>
                  <a:pt x="17408" y="41401"/>
                </a:lnTo>
                <a:close/>
              </a:path>
              <a:path w="576579" h="400050">
                <a:moveTo>
                  <a:pt x="139920" y="99313"/>
                </a:moveTo>
                <a:lnTo>
                  <a:pt x="79638" y="99313"/>
                </a:lnTo>
                <a:lnTo>
                  <a:pt x="92592" y="101346"/>
                </a:lnTo>
                <a:lnTo>
                  <a:pt x="100466" y="102870"/>
                </a:lnTo>
                <a:lnTo>
                  <a:pt x="103006" y="103632"/>
                </a:lnTo>
                <a:lnTo>
                  <a:pt x="105292" y="104267"/>
                </a:lnTo>
                <a:lnTo>
                  <a:pt x="107959" y="105156"/>
                </a:lnTo>
                <a:lnTo>
                  <a:pt x="123961" y="110617"/>
                </a:lnTo>
                <a:lnTo>
                  <a:pt x="128279" y="110236"/>
                </a:lnTo>
                <a:lnTo>
                  <a:pt x="132343" y="107950"/>
                </a:lnTo>
                <a:lnTo>
                  <a:pt x="136280" y="105790"/>
                </a:lnTo>
                <a:lnTo>
                  <a:pt x="139074" y="102235"/>
                </a:lnTo>
                <a:lnTo>
                  <a:pt x="139920" y="99313"/>
                </a:lnTo>
                <a:close/>
              </a:path>
              <a:path w="576579" h="400050">
                <a:moveTo>
                  <a:pt x="227339" y="24892"/>
                </a:moveTo>
                <a:lnTo>
                  <a:pt x="205749" y="45085"/>
                </a:lnTo>
                <a:lnTo>
                  <a:pt x="206233" y="50037"/>
                </a:lnTo>
                <a:lnTo>
                  <a:pt x="206331" y="50419"/>
                </a:lnTo>
                <a:lnTo>
                  <a:pt x="209051" y="55118"/>
                </a:lnTo>
                <a:lnTo>
                  <a:pt x="211718" y="60071"/>
                </a:lnTo>
                <a:lnTo>
                  <a:pt x="215782" y="63373"/>
                </a:lnTo>
                <a:lnTo>
                  <a:pt x="221116" y="65024"/>
                </a:lnTo>
                <a:lnTo>
                  <a:pt x="226450" y="66548"/>
                </a:lnTo>
                <a:lnTo>
                  <a:pt x="231530" y="66039"/>
                </a:lnTo>
                <a:lnTo>
                  <a:pt x="236483" y="63500"/>
                </a:lnTo>
                <a:lnTo>
                  <a:pt x="241436" y="60833"/>
                </a:lnTo>
                <a:lnTo>
                  <a:pt x="244738" y="56896"/>
                </a:lnTo>
                <a:lnTo>
                  <a:pt x="246262" y="51562"/>
                </a:lnTo>
                <a:lnTo>
                  <a:pt x="247835" y="46482"/>
                </a:lnTo>
                <a:lnTo>
                  <a:pt x="232673" y="26415"/>
                </a:lnTo>
                <a:lnTo>
                  <a:pt x="227339" y="24892"/>
                </a:lnTo>
                <a:close/>
              </a:path>
              <a:path w="576579" h="400050">
                <a:moveTo>
                  <a:pt x="84464" y="0"/>
                </a:moveTo>
                <a:lnTo>
                  <a:pt x="80019" y="381"/>
                </a:lnTo>
                <a:lnTo>
                  <a:pt x="75955" y="2412"/>
                </a:lnTo>
                <a:lnTo>
                  <a:pt x="71764" y="4445"/>
                </a:lnTo>
                <a:lnTo>
                  <a:pt x="59826" y="42799"/>
                </a:lnTo>
                <a:lnTo>
                  <a:pt x="57794" y="50419"/>
                </a:lnTo>
                <a:lnTo>
                  <a:pt x="56143" y="56134"/>
                </a:lnTo>
                <a:lnTo>
                  <a:pt x="91754" y="56134"/>
                </a:lnTo>
                <a:lnTo>
                  <a:pt x="100359" y="19827"/>
                </a:lnTo>
                <a:lnTo>
                  <a:pt x="99069" y="11112"/>
                </a:lnTo>
                <a:lnTo>
                  <a:pt x="95303" y="4968"/>
                </a:lnTo>
                <a:lnTo>
                  <a:pt x="89036" y="1397"/>
                </a:lnTo>
                <a:lnTo>
                  <a:pt x="84464" y="0"/>
                </a:lnTo>
                <a:close/>
              </a:path>
              <a:path w="576579" h="400050">
                <a:moveTo>
                  <a:pt x="575205" y="230852"/>
                </a:moveTo>
                <a:lnTo>
                  <a:pt x="526198" y="230852"/>
                </a:lnTo>
                <a:lnTo>
                  <a:pt x="535822" y="232283"/>
                </a:lnTo>
                <a:lnTo>
                  <a:pt x="540968" y="236261"/>
                </a:lnTo>
                <a:lnTo>
                  <a:pt x="543077" y="244205"/>
                </a:lnTo>
                <a:lnTo>
                  <a:pt x="542163" y="256125"/>
                </a:lnTo>
                <a:lnTo>
                  <a:pt x="538235" y="272034"/>
                </a:lnTo>
                <a:lnTo>
                  <a:pt x="537346" y="275209"/>
                </a:lnTo>
                <a:lnTo>
                  <a:pt x="535568" y="280415"/>
                </a:lnTo>
                <a:lnTo>
                  <a:pt x="532901" y="287655"/>
                </a:lnTo>
                <a:lnTo>
                  <a:pt x="528583" y="300227"/>
                </a:lnTo>
                <a:lnTo>
                  <a:pt x="518846" y="340868"/>
                </a:lnTo>
                <a:lnTo>
                  <a:pt x="512224" y="385435"/>
                </a:lnTo>
                <a:lnTo>
                  <a:pt x="514010" y="391302"/>
                </a:lnTo>
                <a:lnTo>
                  <a:pt x="517939" y="395670"/>
                </a:lnTo>
                <a:lnTo>
                  <a:pt x="524011" y="398525"/>
                </a:lnTo>
                <a:lnTo>
                  <a:pt x="528710" y="399923"/>
                </a:lnTo>
                <a:lnTo>
                  <a:pt x="533155" y="399669"/>
                </a:lnTo>
                <a:lnTo>
                  <a:pt x="537219" y="397510"/>
                </a:lnTo>
                <a:lnTo>
                  <a:pt x="541283" y="395477"/>
                </a:lnTo>
                <a:lnTo>
                  <a:pt x="554307" y="339715"/>
                </a:lnTo>
                <a:lnTo>
                  <a:pt x="556031" y="329961"/>
                </a:lnTo>
                <a:lnTo>
                  <a:pt x="557875" y="321375"/>
                </a:lnTo>
                <a:lnTo>
                  <a:pt x="559825" y="313944"/>
                </a:lnTo>
                <a:lnTo>
                  <a:pt x="564651" y="298576"/>
                </a:lnTo>
                <a:lnTo>
                  <a:pt x="569731" y="281813"/>
                </a:lnTo>
                <a:lnTo>
                  <a:pt x="573327" y="267213"/>
                </a:lnTo>
                <a:lnTo>
                  <a:pt x="575542" y="254269"/>
                </a:lnTo>
                <a:lnTo>
                  <a:pt x="576375" y="242968"/>
                </a:lnTo>
                <a:lnTo>
                  <a:pt x="575827" y="233299"/>
                </a:lnTo>
                <a:lnTo>
                  <a:pt x="575205" y="230852"/>
                </a:lnTo>
                <a:close/>
              </a:path>
              <a:path w="576579" h="400050">
                <a:moveTo>
                  <a:pt x="467877" y="170942"/>
                </a:moveTo>
                <a:lnTo>
                  <a:pt x="463559" y="171323"/>
                </a:lnTo>
                <a:lnTo>
                  <a:pt x="459495" y="173482"/>
                </a:lnTo>
                <a:lnTo>
                  <a:pt x="455431" y="175513"/>
                </a:lnTo>
                <a:lnTo>
                  <a:pt x="452637" y="178943"/>
                </a:lnTo>
                <a:lnTo>
                  <a:pt x="451240" y="183642"/>
                </a:lnTo>
                <a:lnTo>
                  <a:pt x="450097" y="187198"/>
                </a:lnTo>
                <a:lnTo>
                  <a:pt x="448700" y="192532"/>
                </a:lnTo>
                <a:lnTo>
                  <a:pt x="447049" y="199644"/>
                </a:lnTo>
                <a:lnTo>
                  <a:pt x="445271" y="206756"/>
                </a:lnTo>
                <a:lnTo>
                  <a:pt x="431500" y="248255"/>
                </a:lnTo>
                <a:lnTo>
                  <a:pt x="426094" y="262255"/>
                </a:lnTo>
                <a:lnTo>
                  <a:pt x="420762" y="276252"/>
                </a:lnTo>
                <a:lnTo>
                  <a:pt x="407298" y="317373"/>
                </a:lnTo>
                <a:lnTo>
                  <a:pt x="404758" y="331088"/>
                </a:lnTo>
                <a:lnTo>
                  <a:pt x="403615" y="336169"/>
                </a:lnTo>
                <a:lnTo>
                  <a:pt x="401075" y="344424"/>
                </a:lnTo>
                <a:lnTo>
                  <a:pt x="401329" y="348869"/>
                </a:lnTo>
                <a:lnTo>
                  <a:pt x="403361" y="352933"/>
                </a:lnTo>
                <a:lnTo>
                  <a:pt x="405393" y="356870"/>
                </a:lnTo>
                <a:lnTo>
                  <a:pt x="408949" y="359663"/>
                </a:lnTo>
                <a:lnTo>
                  <a:pt x="413775" y="361061"/>
                </a:lnTo>
                <a:lnTo>
                  <a:pt x="418601" y="362585"/>
                </a:lnTo>
                <a:lnTo>
                  <a:pt x="439937" y="327151"/>
                </a:lnTo>
                <a:lnTo>
                  <a:pt x="441080" y="322072"/>
                </a:lnTo>
                <a:lnTo>
                  <a:pt x="450732" y="296672"/>
                </a:lnTo>
                <a:lnTo>
                  <a:pt x="452891" y="291464"/>
                </a:lnTo>
                <a:lnTo>
                  <a:pt x="483205" y="252106"/>
                </a:lnTo>
                <a:lnTo>
                  <a:pt x="515979" y="232267"/>
                </a:lnTo>
                <a:lnTo>
                  <a:pt x="526198" y="230852"/>
                </a:lnTo>
                <a:lnTo>
                  <a:pt x="575205" y="230852"/>
                </a:lnTo>
                <a:lnTo>
                  <a:pt x="572736" y="221150"/>
                </a:lnTo>
                <a:lnTo>
                  <a:pt x="571147" y="218567"/>
                </a:lnTo>
                <a:lnTo>
                  <a:pt x="477402" y="218567"/>
                </a:lnTo>
                <a:lnTo>
                  <a:pt x="482801" y="199231"/>
                </a:lnTo>
                <a:lnTo>
                  <a:pt x="482894" y="198755"/>
                </a:lnTo>
                <a:lnTo>
                  <a:pt x="484078" y="189073"/>
                </a:lnTo>
                <a:lnTo>
                  <a:pt x="482768" y="181340"/>
                </a:lnTo>
                <a:lnTo>
                  <a:pt x="478934" y="175773"/>
                </a:lnTo>
                <a:lnTo>
                  <a:pt x="472576" y="172338"/>
                </a:lnTo>
                <a:lnTo>
                  <a:pt x="467877" y="170942"/>
                </a:lnTo>
                <a:close/>
              </a:path>
              <a:path w="576579" h="400050">
                <a:moveTo>
                  <a:pt x="530641" y="196635"/>
                </a:moveTo>
                <a:lnTo>
                  <a:pt x="514121" y="199231"/>
                </a:lnTo>
                <a:lnTo>
                  <a:pt x="496387" y="206541"/>
                </a:lnTo>
                <a:lnTo>
                  <a:pt x="477402" y="218567"/>
                </a:lnTo>
                <a:lnTo>
                  <a:pt x="571147" y="218567"/>
                </a:lnTo>
                <a:lnTo>
                  <a:pt x="566715" y="211359"/>
                </a:lnTo>
                <a:lnTo>
                  <a:pt x="557789" y="203902"/>
                </a:lnTo>
                <a:lnTo>
                  <a:pt x="545982" y="198755"/>
                </a:lnTo>
                <a:lnTo>
                  <a:pt x="530641" y="1966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31907" y="159790"/>
            <a:ext cx="1551219" cy="154926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17470" y="4134611"/>
            <a:ext cx="6362598" cy="22352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8150352" y="3973067"/>
            <a:ext cx="1371600" cy="2426335"/>
          </a:xfrm>
          <a:custGeom>
            <a:avLst/>
            <a:gdLst/>
            <a:ahLst/>
            <a:cxnLst/>
            <a:rect l="l" t="t" r="r" b="b"/>
            <a:pathLst>
              <a:path w="1371600" h="2426335">
                <a:moveTo>
                  <a:pt x="1371600" y="0"/>
                </a:moveTo>
                <a:lnTo>
                  <a:pt x="0" y="0"/>
                </a:lnTo>
                <a:lnTo>
                  <a:pt x="0" y="2426207"/>
                </a:lnTo>
                <a:lnTo>
                  <a:pt x="1371600" y="2426207"/>
                </a:lnTo>
                <a:lnTo>
                  <a:pt x="1371600" y="0"/>
                </a:lnTo>
                <a:close/>
              </a:path>
            </a:pathLst>
          </a:custGeom>
          <a:solidFill>
            <a:srgbClr val="99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50352" y="3973067"/>
            <a:ext cx="1371600" cy="2426335"/>
          </a:xfrm>
          <a:custGeom>
            <a:avLst/>
            <a:gdLst/>
            <a:ahLst/>
            <a:cxnLst/>
            <a:rect l="l" t="t" r="r" b="b"/>
            <a:pathLst>
              <a:path w="1371600" h="2426335">
                <a:moveTo>
                  <a:pt x="0" y="2426207"/>
                </a:moveTo>
                <a:lnTo>
                  <a:pt x="1371600" y="2426207"/>
                </a:lnTo>
                <a:lnTo>
                  <a:pt x="1371600" y="0"/>
                </a:lnTo>
                <a:lnTo>
                  <a:pt x="0" y="0"/>
                </a:lnTo>
                <a:lnTo>
                  <a:pt x="0" y="2426207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6843" y="4334250"/>
            <a:ext cx="819918" cy="616015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957828" y="1819655"/>
            <a:ext cx="5351145" cy="2159635"/>
          </a:xfrm>
          <a:custGeom>
            <a:avLst/>
            <a:gdLst/>
            <a:ahLst/>
            <a:cxnLst/>
            <a:rect l="l" t="t" r="r" b="b"/>
            <a:pathLst>
              <a:path w="5351145" h="2159635">
                <a:moveTo>
                  <a:pt x="554736" y="725424"/>
                </a:moveTo>
                <a:lnTo>
                  <a:pt x="542036" y="731774"/>
                </a:lnTo>
                <a:lnTo>
                  <a:pt x="524510" y="739648"/>
                </a:lnTo>
                <a:lnTo>
                  <a:pt x="502285" y="742823"/>
                </a:lnTo>
                <a:lnTo>
                  <a:pt x="480060" y="750824"/>
                </a:lnTo>
                <a:lnTo>
                  <a:pt x="457835" y="753999"/>
                </a:lnTo>
                <a:lnTo>
                  <a:pt x="435483" y="758698"/>
                </a:lnTo>
                <a:lnTo>
                  <a:pt x="418084" y="760349"/>
                </a:lnTo>
                <a:lnTo>
                  <a:pt x="383032" y="776097"/>
                </a:lnTo>
                <a:lnTo>
                  <a:pt x="354457" y="814197"/>
                </a:lnTo>
                <a:lnTo>
                  <a:pt x="348107" y="826897"/>
                </a:lnTo>
                <a:lnTo>
                  <a:pt x="340106" y="841121"/>
                </a:lnTo>
                <a:lnTo>
                  <a:pt x="338582" y="849122"/>
                </a:lnTo>
                <a:lnTo>
                  <a:pt x="332232" y="864997"/>
                </a:lnTo>
                <a:lnTo>
                  <a:pt x="317881" y="882396"/>
                </a:lnTo>
                <a:lnTo>
                  <a:pt x="305181" y="898271"/>
                </a:lnTo>
                <a:lnTo>
                  <a:pt x="294005" y="906145"/>
                </a:lnTo>
                <a:lnTo>
                  <a:pt x="289306" y="893445"/>
                </a:lnTo>
                <a:lnTo>
                  <a:pt x="286131" y="871347"/>
                </a:lnTo>
                <a:lnTo>
                  <a:pt x="287655" y="852297"/>
                </a:lnTo>
                <a:lnTo>
                  <a:pt x="300355" y="837946"/>
                </a:lnTo>
                <a:lnTo>
                  <a:pt x="297180" y="836422"/>
                </a:lnTo>
                <a:lnTo>
                  <a:pt x="294005" y="833247"/>
                </a:lnTo>
                <a:lnTo>
                  <a:pt x="287655" y="833247"/>
                </a:lnTo>
                <a:lnTo>
                  <a:pt x="278130" y="841121"/>
                </a:lnTo>
                <a:lnTo>
                  <a:pt x="265430" y="841121"/>
                </a:lnTo>
                <a:lnTo>
                  <a:pt x="249555" y="844296"/>
                </a:lnTo>
                <a:lnTo>
                  <a:pt x="236855" y="853821"/>
                </a:lnTo>
                <a:lnTo>
                  <a:pt x="230505" y="871347"/>
                </a:lnTo>
                <a:lnTo>
                  <a:pt x="227330" y="891921"/>
                </a:lnTo>
                <a:lnTo>
                  <a:pt x="227330" y="904621"/>
                </a:lnTo>
                <a:lnTo>
                  <a:pt x="225679" y="914146"/>
                </a:lnTo>
                <a:lnTo>
                  <a:pt x="224155" y="920496"/>
                </a:lnTo>
                <a:lnTo>
                  <a:pt x="214630" y="910971"/>
                </a:lnTo>
                <a:lnTo>
                  <a:pt x="203454" y="898271"/>
                </a:lnTo>
                <a:lnTo>
                  <a:pt x="198628" y="882396"/>
                </a:lnTo>
                <a:lnTo>
                  <a:pt x="203454" y="858647"/>
                </a:lnTo>
                <a:lnTo>
                  <a:pt x="203454" y="844296"/>
                </a:lnTo>
                <a:lnTo>
                  <a:pt x="181229" y="801497"/>
                </a:lnTo>
                <a:lnTo>
                  <a:pt x="130302" y="771398"/>
                </a:lnTo>
                <a:lnTo>
                  <a:pt x="85852" y="765048"/>
                </a:lnTo>
                <a:lnTo>
                  <a:pt x="66802" y="763524"/>
                </a:lnTo>
                <a:lnTo>
                  <a:pt x="49276" y="760349"/>
                </a:lnTo>
                <a:lnTo>
                  <a:pt x="20701" y="757174"/>
                </a:lnTo>
                <a:lnTo>
                  <a:pt x="9525" y="752348"/>
                </a:lnTo>
                <a:lnTo>
                  <a:pt x="0" y="745998"/>
                </a:lnTo>
                <a:lnTo>
                  <a:pt x="1651" y="758698"/>
                </a:lnTo>
                <a:lnTo>
                  <a:pt x="9525" y="774573"/>
                </a:lnTo>
                <a:lnTo>
                  <a:pt x="17526" y="793623"/>
                </a:lnTo>
                <a:lnTo>
                  <a:pt x="27051" y="814197"/>
                </a:lnTo>
                <a:lnTo>
                  <a:pt x="34925" y="833247"/>
                </a:lnTo>
                <a:lnTo>
                  <a:pt x="46101" y="852297"/>
                </a:lnTo>
                <a:lnTo>
                  <a:pt x="57277" y="864997"/>
                </a:lnTo>
                <a:lnTo>
                  <a:pt x="68326" y="871347"/>
                </a:lnTo>
                <a:lnTo>
                  <a:pt x="63627" y="874522"/>
                </a:lnTo>
                <a:lnTo>
                  <a:pt x="63627" y="882396"/>
                </a:lnTo>
                <a:lnTo>
                  <a:pt x="71501" y="891921"/>
                </a:lnTo>
                <a:lnTo>
                  <a:pt x="82677" y="902970"/>
                </a:lnTo>
                <a:lnTo>
                  <a:pt x="92202" y="914146"/>
                </a:lnTo>
                <a:lnTo>
                  <a:pt x="111252" y="922020"/>
                </a:lnTo>
                <a:lnTo>
                  <a:pt x="128778" y="926846"/>
                </a:lnTo>
                <a:lnTo>
                  <a:pt x="146177" y="928370"/>
                </a:lnTo>
                <a:lnTo>
                  <a:pt x="146177" y="933069"/>
                </a:lnTo>
                <a:lnTo>
                  <a:pt x="179578" y="961644"/>
                </a:lnTo>
                <a:lnTo>
                  <a:pt x="192278" y="964819"/>
                </a:lnTo>
                <a:lnTo>
                  <a:pt x="205105" y="964819"/>
                </a:lnTo>
                <a:lnTo>
                  <a:pt x="216154" y="960120"/>
                </a:lnTo>
                <a:lnTo>
                  <a:pt x="219329" y="967994"/>
                </a:lnTo>
                <a:lnTo>
                  <a:pt x="238379" y="1001268"/>
                </a:lnTo>
                <a:lnTo>
                  <a:pt x="287655" y="1015619"/>
                </a:lnTo>
                <a:lnTo>
                  <a:pt x="289306" y="1021969"/>
                </a:lnTo>
                <a:lnTo>
                  <a:pt x="294005" y="1026668"/>
                </a:lnTo>
                <a:lnTo>
                  <a:pt x="303657" y="1026668"/>
                </a:lnTo>
                <a:lnTo>
                  <a:pt x="310007" y="1023493"/>
                </a:lnTo>
                <a:lnTo>
                  <a:pt x="317881" y="1018794"/>
                </a:lnTo>
                <a:lnTo>
                  <a:pt x="332232" y="1017143"/>
                </a:lnTo>
                <a:lnTo>
                  <a:pt x="340106" y="1015619"/>
                </a:lnTo>
                <a:lnTo>
                  <a:pt x="338582" y="1010793"/>
                </a:lnTo>
                <a:lnTo>
                  <a:pt x="348107" y="1017143"/>
                </a:lnTo>
                <a:lnTo>
                  <a:pt x="356108" y="1033018"/>
                </a:lnTo>
                <a:lnTo>
                  <a:pt x="356108" y="1055243"/>
                </a:lnTo>
                <a:lnTo>
                  <a:pt x="344932" y="1078992"/>
                </a:lnTo>
                <a:lnTo>
                  <a:pt x="362458" y="1078992"/>
                </a:lnTo>
                <a:lnTo>
                  <a:pt x="413258" y="1063117"/>
                </a:lnTo>
                <a:lnTo>
                  <a:pt x="449834" y="1040892"/>
                </a:lnTo>
                <a:lnTo>
                  <a:pt x="456184" y="1034542"/>
                </a:lnTo>
                <a:lnTo>
                  <a:pt x="438658" y="1023493"/>
                </a:lnTo>
                <a:lnTo>
                  <a:pt x="419608" y="1010793"/>
                </a:lnTo>
                <a:lnTo>
                  <a:pt x="402082" y="998093"/>
                </a:lnTo>
                <a:lnTo>
                  <a:pt x="391033" y="987044"/>
                </a:lnTo>
                <a:lnTo>
                  <a:pt x="379857" y="979043"/>
                </a:lnTo>
                <a:lnTo>
                  <a:pt x="365633" y="967994"/>
                </a:lnTo>
                <a:lnTo>
                  <a:pt x="349631" y="960120"/>
                </a:lnTo>
                <a:lnTo>
                  <a:pt x="338582" y="950595"/>
                </a:lnTo>
                <a:lnTo>
                  <a:pt x="354457" y="950595"/>
                </a:lnTo>
                <a:lnTo>
                  <a:pt x="365633" y="942594"/>
                </a:lnTo>
                <a:lnTo>
                  <a:pt x="371983" y="931545"/>
                </a:lnTo>
                <a:lnTo>
                  <a:pt x="371983" y="920496"/>
                </a:lnTo>
                <a:lnTo>
                  <a:pt x="383032" y="920496"/>
                </a:lnTo>
                <a:lnTo>
                  <a:pt x="424434" y="893445"/>
                </a:lnTo>
                <a:lnTo>
                  <a:pt x="449834" y="858647"/>
                </a:lnTo>
                <a:lnTo>
                  <a:pt x="445008" y="849122"/>
                </a:lnTo>
                <a:lnTo>
                  <a:pt x="453009" y="847471"/>
                </a:lnTo>
                <a:lnTo>
                  <a:pt x="486410" y="826897"/>
                </a:lnTo>
                <a:lnTo>
                  <a:pt x="521335" y="790448"/>
                </a:lnTo>
                <a:lnTo>
                  <a:pt x="548386" y="747649"/>
                </a:lnTo>
                <a:lnTo>
                  <a:pt x="554736" y="725424"/>
                </a:lnTo>
                <a:close/>
              </a:path>
              <a:path w="5351145" h="2159635">
                <a:moveTo>
                  <a:pt x="995172" y="9525"/>
                </a:moveTo>
                <a:lnTo>
                  <a:pt x="977646" y="6350"/>
                </a:lnTo>
                <a:lnTo>
                  <a:pt x="955421" y="1524"/>
                </a:lnTo>
                <a:lnTo>
                  <a:pt x="931672" y="0"/>
                </a:lnTo>
                <a:lnTo>
                  <a:pt x="906272" y="0"/>
                </a:lnTo>
                <a:lnTo>
                  <a:pt x="884047" y="1524"/>
                </a:lnTo>
                <a:lnTo>
                  <a:pt x="861822" y="7874"/>
                </a:lnTo>
                <a:lnTo>
                  <a:pt x="844296" y="17399"/>
                </a:lnTo>
                <a:lnTo>
                  <a:pt x="833247" y="31623"/>
                </a:lnTo>
                <a:lnTo>
                  <a:pt x="818896" y="63373"/>
                </a:lnTo>
                <a:lnTo>
                  <a:pt x="807847" y="82296"/>
                </a:lnTo>
                <a:lnTo>
                  <a:pt x="798322" y="96520"/>
                </a:lnTo>
                <a:lnTo>
                  <a:pt x="796671" y="101346"/>
                </a:lnTo>
                <a:lnTo>
                  <a:pt x="768096" y="104521"/>
                </a:lnTo>
                <a:lnTo>
                  <a:pt x="757047" y="109220"/>
                </a:lnTo>
                <a:lnTo>
                  <a:pt x="752221" y="112395"/>
                </a:lnTo>
                <a:lnTo>
                  <a:pt x="729996" y="93345"/>
                </a:lnTo>
                <a:lnTo>
                  <a:pt x="717296" y="85471"/>
                </a:lnTo>
                <a:lnTo>
                  <a:pt x="703072" y="79121"/>
                </a:lnTo>
                <a:lnTo>
                  <a:pt x="685546" y="74422"/>
                </a:lnTo>
                <a:lnTo>
                  <a:pt x="668147" y="74422"/>
                </a:lnTo>
                <a:lnTo>
                  <a:pt x="622046" y="90170"/>
                </a:lnTo>
                <a:lnTo>
                  <a:pt x="577596" y="115570"/>
                </a:lnTo>
                <a:lnTo>
                  <a:pt x="549021" y="136144"/>
                </a:lnTo>
                <a:lnTo>
                  <a:pt x="526796" y="152019"/>
                </a:lnTo>
                <a:lnTo>
                  <a:pt x="499872" y="158242"/>
                </a:lnTo>
                <a:lnTo>
                  <a:pt x="515747" y="164592"/>
                </a:lnTo>
                <a:lnTo>
                  <a:pt x="537972" y="169418"/>
                </a:lnTo>
                <a:lnTo>
                  <a:pt x="561721" y="175768"/>
                </a:lnTo>
                <a:lnTo>
                  <a:pt x="588772" y="177292"/>
                </a:lnTo>
                <a:lnTo>
                  <a:pt x="615696" y="181991"/>
                </a:lnTo>
                <a:lnTo>
                  <a:pt x="656971" y="181991"/>
                </a:lnTo>
                <a:lnTo>
                  <a:pt x="669671" y="180467"/>
                </a:lnTo>
                <a:lnTo>
                  <a:pt x="679196" y="175768"/>
                </a:lnTo>
                <a:lnTo>
                  <a:pt x="690372" y="169418"/>
                </a:lnTo>
                <a:lnTo>
                  <a:pt x="701421" y="159893"/>
                </a:lnTo>
                <a:lnTo>
                  <a:pt x="712597" y="153543"/>
                </a:lnTo>
                <a:lnTo>
                  <a:pt x="723646" y="144018"/>
                </a:lnTo>
                <a:lnTo>
                  <a:pt x="731647" y="137668"/>
                </a:lnTo>
                <a:lnTo>
                  <a:pt x="739521" y="132969"/>
                </a:lnTo>
                <a:lnTo>
                  <a:pt x="742696" y="132969"/>
                </a:lnTo>
                <a:lnTo>
                  <a:pt x="734822" y="164592"/>
                </a:lnTo>
                <a:lnTo>
                  <a:pt x="729996" y="204216"/>
                </a:lnTo>
                <a:lnTo>
                  <a:pt x="731647" y="264287"/>
                </a:lnTo>
                <a:lnTo>
                  <a:pt x="771271" y="286512"/>
                </a:lnTo>
                <a:lnTo>
                  <a:pt x="782447" y="286512"/>
                </a:lnTo>
                <a:lnTo>
                  <a:pt x="796671" y="281813"/>
                </a:lnTo>
                <a:lnTo>
                  <a:pt x="807847" y="272288"/>
                </a:lnTo>
                <a:lnTo>
                  <a:pt x="818896" y="256413"/>
                </a:lnTo>
                <a:lnTo>
                  <a:pt x="803021" y="239014"/>
                </a:lnTo>
                <a:lnTo>
                  <a:pt x="791972" y="216916"/>
                </a:lnTo>
                <a:lnTo>
                  <a:pt x="785622" y="199390"/>
                </a:lnTo>
                <a:lnTo>
                  <a:pt x="782447" y="191516"/>
                </a:lnTo>
                <a:lnTo>
                  <a:pt x="801497" y="183642"/>
                </a:lnTo>
                <a:lnTo>
                  <a:pt x="818896" y="174117"/>
                </a:lnTo>
                <a:lnTo>
                  <a:pt x="831596" y="158242"/>
                </a:lnTo>
                <a:lnTo>
                  <a:pt x="836422" y="140843"/>
                </a:lnTo>
                <a:lnTo>
                  <a:pt x="841121" y="131445"/>
                </a:lnTo>
                <a:lnTo>
                  <a:pt x="849122" y="132969"/>
                </a:lnTo>
                <a:lnTo>
                  <a:pt x="858647" y="142494"/>
                </a:lnTo>
                <a:lnTo>
                  <a:pt x="861822" y="152019"/>
                </a:lnTo>
                <a:lnTo>
                  <a:pt x="866521" y="142494"/>
                </a:lnTo>
                <a:lnTo>
                  <a:pt x="871347" y="131445"/>
                </a:lnTo>
                <a:lnTo>
                  <a:pt x="872871" y="125095"/>
                </a:lnTo>
                <a:lnTo>
                  <a:pt x="872871" y="120269"/>
                </a:lnTo>
                <a:lnTo>
                  <a:pt x="887222" y="120269"/>
                </a:lnTo>
                <a:lnTo>
                  <a:pt x="898271" y="118745"/>
                </a:lnTo>
                <a:lnTo>
                  <a:pt x="909447" y="109220"/>
                </a:lnTo>
                <a:lnTo>
                  <a:pt x="920496" y="101346"/>
                </a:lnTo>
                <a:lnTo>
                  <a:pt x="928497" y="90170"/>
                </a:lnTo>
                <a:lnTo>
                  <a:pt x="934847" y="79121"/>
                </a:lnTo>
                <a:lnTo>
                  <a:pt x="942721" y="69596"/>
                </a:lnTo>
                <a:lnTo>
                  <a:pt x="945896" y="61722"/>
                </a:lnTo>
                <a:lnTo>
                  <a:pt x="960247" y="39624"/>
                </a:lnTo>
                <a:lnTo>
                  <a:pt x="974471" y="20574"/>
                </a:lnTo>
                <a:lnTo>
                  <a:pt x="988822" y="12700"/>
                </a:lnTo>
                <a:lnTo>
                  <a:pt x="995172" y="9525"/>
                </a:lnTo>
                <a:close/>
              </a:path>
              <a:path w="5351145" h="2159635">
                <a:moveTo>
                  <a:pt x="1744980" y="927989"/>
                </a:moveTo>
                <a:lnTo>
                  <a:pt x="1727454" y="924814"/>
                </a:lnTo>
                <a:lnTo>
                  <a:pt x="1705229" y="923163"/>
                </a:lnTo>
                <a:lnTo>
                  <a:pt x="1681353" y="924814"/>
                </a:lnTo>
                <a:lnTo>
                  <a:pt x="1655953" y="929513"/>
                </a:lnTo>
                <a:lnTo>
                  <a:pt x="1632077" y="939165"/>
                </a:lnTo>
                <a:lnTo>
                  <a:pt x="1609852" y="947039"/>
                </a:lnTo>
                <a:lnTo>
                  <a:pt x="1587627" y="958215"/>
                </a:lnTo>
                <a:lnTo>
                  <a:pt x="1568577" y="974217"/>
                </a:lnTo>
                <a:lnTo>
                  <a:pt x="1552702" y="985266"/>
                </a:lnTo>
                <a:lnTo>
                  <a:pt x="1536827" y="998093"/>
                </a:lnTo>
                <a:lnTo>
                  <a:pt x="1520825" y="1005967"/>
                </a:lnTo>
                <a:lnTo>
                  <a:pt x="1517650" y="1009142"/>
                </a:lnTo>
                <a:lnTo>
                  <a:pt x="1509776" y="1005967"/>
                </a:lnTo>
                <a:lnTo>
                  <a:pt x="1498600" y="1002792"/>
                </a:lnTo>
                <a:lnTo>
                  <a:pt x="1490726" y="1001268"/>
                </a:lnTo>
                <a:lnTo>
                  <a:pt x="1485900" y="1001268"/>
                </a:lnTo>
                <a:lnTo>
                  <a:pt x="1481201" y="986917"/>
                </a:lnTo>
                <a:lnTo>
                  <a:pt x="1455674" y="947039"/>
                </a:lnTo>
                <a:lnTo>
                  <a:pt x="1406398" y="900938"/>
                </a:lnTo>
                <a:lnTo>
                  <a:pt x="1339723" y="867410"/>
                </a:lnTo>
                <a:lnTo>
                  <a:pt x="1299972" y="861060"/>
                </a:lnTo>
                <a:lnTo>
                  <a:pt x="1317498" y="876935"/>
                </a:lnTo>
                <a:lnTo>
                  <a:pt x="1333373" y="894461"/>
                </a:lnTo>
                <a:lnTo>
                  <a:pt x="1344422" y="910463"/>
                </a:lnTo>
                <a:lnTo>
                  <a:pt x="1349248" y="923163"/>
                </a:lnTo>
                <a:lnTo>
                  <a:pt x="1353947" y="935863"/>
                </a:lnTo>
                <a:lnTo>
                  <a:pt x="1365123" y="953389"/>
                </a:lnTo>
                <a:lnTo>
                  <a:pt x="1379474" y="972566"/>
                </a:lnTo>
                <a:lnTo>
                  <a:pt x="1406398" y="986917"/>
                </a:lnTo>
                <a:lnTo>
                  <a:pt x="1428750" y="996442"/>
                </a:lnTo>
                <a:lnTo>
                  <a:pt x="1439799" y="998093"/>
                </a:lnTo>
                <a:lnTo>
                  <a:pt x="1446149" y="1002792"/>
                </a:lnTo>
                <a:lnTo>
                  <a:pt x="1452499" y="1012444"/>
                </a:lnTo>
                <a:lnTo>
                  <a:pt x="1439799" y="1018794"/>
                </a:lnTo>
                <a:lnTo>
                  <a:pt x="1428750" y="1034669"/>
                </a:lnTo>
                <a:lnTo>
                  <a:pt x="1422400" y="1053846"/>
                </a:lnTo>
                <a:lnTo>
                  <a:pt x="1430274" y="1077722"/>
                </a:lnTo>
                <a:lnTo>
                  <a:pt x="1433449" y="1074547"/>
                </a:lnTo>
                <a:lnTo>
                  <a:pt x="1435100" y="1071372"/>
                </a:lnTo>
                <a:lnTo>
                  <a:pt x="1438275" y="1069721"/>
                </a:lnTo>
                <a:lnTo>
                  <a:pt x="1446149" y="1071372"/>
                </a:lnTo>
                <a:lnTo>
                  <a:pt x="1450975" y="1074547"/>
                </a:lnTo>
                <a:lnTo>
                  <a:pt x="1455674" y="1076071"/>
                </a:lnTo>
                <a:lnTo>
                  <a:pt x="1462024" y="1085596"/>
                </a:lnTo>
                <a:lnTo>
                  <a:pt x="1470025" y="1093597"/>
                </a:lnTo>
                <a:lnTo>
                  <a:pt x="1478026" y="1099947"/>
                </a:lnTo>
                <a:lnTo>
                  <a:pt x="1479550" y="1103122"/>
                </a:lnTo>
                <a:lnTo>
                  <a:pt x="1473200" y="1114298"/>
                </a:lnTo>
                <a:lnTo>
                  <a:pt x="1468501" y="1120648"/>
                </a:lnTo>
                <a:lnTo>
                  <a:pt x="1463675" y="1125474"/>
                </a:lnTo>
                <a:lnTo>
                  <a:pt x="1463675" y="1127125"/>
                </a:lnTo>
                <a:lnTo>
                  <a:pt x="1470025" y="1131824"/>
                </a:lnTo>
                <a:lnTo>
                  <a:pt x="1479550" y="1133475"/>
                </a:lnTo>
                <a:lnTo>
                  <a:pt x="1489075" y="1138174"/>
                </a:lnTo>
                <a:lnTo>
                  <a:pt x="1498600" y="1139825"/>
                </a:lnTo>
                <a:lnTo>
                  <a:pt x="1509776" y="1143000"/>
                </a:lnTo>
                <a:lnTo>
                  <a:pt x="1535176" y="1143000"/>
                </a:lnTo>
                <a:lnTo>
                  <a:pt x="1541526" y="1125474"/>
                </a:lnTo>
                <a:lnTo>
                  <a:pt x="1543177" y="1096772"/>
                </a:lnTo>
                <a:lnTo>
                  <a:pt x="1543177" y="1069721"/>
                </a:lnTo>
                <a:lnTo>
                  <a:pt x="1543177" y="1068197"/>
                </a:lnTo>
                <a:lnTo>
                  <a:pt x="1536827" y="1045845"/>
                </a:lnTo>
                <a:lnTo>
                  <a:pt x="1552702" y="1041019"/>
                </a:lnTo>
                <a:lnTo>
                  <a:pt x="1570101" y="1034669"/>
                </a:lnTo>
                <a:lnTo>
                  <a:pt x="1587627" y="1029843"/>
                </a:lnTo>
                <a:lnTo>
                  <a:pt x="1601978" y="1026668"/>
                </a:lnTo>
                <a:lnTo>
                  <a:pt x="1609852" y="1026668"/>
                </a:lnTo>
                <a:lnTo>
                  <a:pt x="1621028" y="1023493"/>
                </a:lnTo>
                <a:lnTo>
                  <a:pt x="1632077" y="1013968"/>
                </a:lnTo>
                <a:lnTo>
                  <a:pt x="1639811" y="1009142"/>
                </a:lnTo>
                <a:lnTo>
                  <a:pt x="1644904" y="1005967"/>
                </a:lnTo>
                <a:lnTo>
                  <a:pt x="1659128" y="994918"/>
                </a:lnTo>
                <a:lnTo>
                  <a:pt x="1670304" y="985266"/>
                </a:lnTo>
                <a:lnTo>
                  <a:pt x="1678178" y="975741"/>
                </a:lnTo>
                <a:lnTo>
                  <a:pt x="1683004" y="969391"/>
                </a:lnTo>
                <a:lnTo>
                  <a:pt x="1692529" y="956691"/>
                </a:lnTo>
                <a:lnTo>
                  <a:pt x="1710055" y="943864"/>
                </a:lnTo>
                <a:lnTo>
                  <a:pt x="1729105" y="932688"/>
                </a:lnTo>
                <a:lnTo>
                  <a:pt x="1744980" y="927989"/>
                </a:lnTo>
                <a:close/>
              </a:path>
              <a:path w="5351145" h="2159635">
                <a:moveTo>
                  <a:pt x="4497324" y="2007235"/>
                </a:moveTo>
                <a:lnTo>
                  <a:pt x="4457700" y="1985010"/>
                </a:lnTo>
                <a:lnTo>
                  <a:pt x="4446524" y="1996059"/>
                </a:lnTo>
                <a:lnTo>
                  <a:pt x="4436999" y="1997710"/>
                </a:lnTo>
                <a:lnTo>
                  <a:pt x="4440174" y="1980184"/>
                </a:lnTo>
                <a:lnTo>
                  <a:pt x="4389501" y="1996059"/>
                </a:lnTo>
                <a:lnTo>
                  <a:pt x="4379976" y="1989709"/>
                </a:lnTo>
                <a:lnTo>
                  <a:pt x="4367276" y="1985010"/>
                </a:lnTo>
                <a:lnTo>
                  <a:pt x="4356100" y="1978660"/>
                </a:lnTo>
                <a:lnTo>
                  <a:pt x="4343400" y="1975485"/>
                </a:lnTo>
                <a:lnTo>
                  <a:pt x="4327525" y="1972310"/>
                </a:lnTo>
                <a:lnTo>
                  <a:pt x="4316476" y="1969135"/>
                </a:lnTo>
                <a:lnTo>
                  <a:pt x="4294251" y="1969135"/>
                </a:lnTo>
                <a:lnTo>
                  <a:pt x="4272026" y="1965960"/>
                </a:lnTo>
                <a:lnTo>
                  <a:pt x="4251452" y="1965960"/>
                </a:lnTo>
                <a:lnTo>
                  <a:pt x="4205478" y="1985010"/>
                </a:lnTo>
                <a:lnTo>
                  <a:pt x="4191127" y="2000885"/>
                </a:lnTo>
                <a:lnTo>
                  <a:pt x="4191127" y="2005584"/>
                </a:lnTo>
                <a:lnTo>
                  <a:pt x="4172077" y="2016760"/>
                </a:lnTo>
                <a:lnTo>
                  <a:pt x="4157853" y="2034159"/>
                </a:lnTo>
                <a:lnTo>
                  <a:pt x="4148328" y="2056384"/>
                </a:lnTo>
                <a:lnTo>
                  <a:pt x="4157853" y="2075434"/>
                </a:lnTo>
                <a:lnTo>
                  <a:pt x="4157853" y="2078609"/>
                </a:lnTo>
                <a:lnTo>
                  <a:pt x="4154678" y="2086483"/>
                </a:lnTo>
                <a:lnTo>
                  <a:pt x="4157853" y="2096008"/>
                </a:lnTo>
                <a:lnTo>
                  <a:pt x="4159377" y="2102358"/>
                </a:lnTo>
                <a:lnTo>
                  <a:pt x="4159377" y="2099183"/>
                </a:lnTo>
                <a:lnTo>
                  <a:pt x="4168902" y="2086483"/>
                </a:lnTo>
                <a:lnTo>
                  <a:pt x="4176903" y="2084959"/>
                </a:lnTo>
                <a:lnTo>
                  <a:pt x="4187952" y="2086483"/>
                </a:lnTo>
                <a:lnTo>
                  <a:pt x="4199128" y="2081784"/>
                </a:lnTo>
                <a:lnTo>
                  <a:pt x="4205478" y="2078609"/>
                </a:lnTo>
                <a:lnTo>
                  <a:pt x="4215003" y="2075434"/>
                </a:lnTo>
                <a:lnTo>
                  <a:pt x="4219702" y="2078609"/>
                </a:lnTo>
                <a:lnTo>
                  <a:pt x="4230878" y="2089658"/>
                </a:lnTo>
                <a:lnTo>
                  <a:pt x="4241927" y="2096008"/>
                </a:lnTo>
                <a:lnTo>
                  <a:pt x="4256151" y="2102358"/>
                </a:lnTo>
                <a:lnTo>
                  <a:pt x="4278376" y="2108708"/>
                </a:lnTo>
                <a:lnTo>
                  <a:pt x="4305427" y="2113534"/>
                </a:lnTo>
                <a:lnTo>
                  <a:pt x="4340225" y="2113534"/>
                </a:lnTo>
                <a:lnTo>
                  <a:pt x="4345051" y="2126234"/>
                </a:lnTo>
                <a:lnTo>
                  <a:pt x="4300601" y="2135759"/>
                </a:lnTo>
                <a:lnTo>
                  <a:pt x="4306951" y="2142109"/>
                </a:lnTo>
                <a:lnTo>
                  <a:pt x="4299077" y="2151634"/>
                </a:lnTo>
                <a:lnTo>
                  <a:pt x="4335526" y="2146808"/>
                </a:lnTo>
                <a:lnTo>
                  <a:pt x="4327525" y="2159508"/>
                </a:lnTo>
                <a:lnTo>
                  <a:pt x="4345051" y="2153158"/>
                </a:lnTo>
                <a:lnTo>
                  <a:pt x="4357751" y="2129409"/>
                </a:lnTo>
                <a:lnTo>
                  <a:pt x="4356100" y="2110359"/>
                </a:lnTo>
                <a:lnTo>
                  <a:pt x="4367276" y="2108708"/>
                </a:lnTo>
                <a:lnTo>
                  <a:pt x="4405376" y="2086483"/>
                </a:lnTo>
                <a:lnTo>
                  <a:pt x="4430649" y="2053209"/>
                </a:lnTo>
                <a:lnTo>
                  <a:pt x="4436999" y="2051685"/>
                </a:lnTo>
                <a:lnTo>
                  <a:pt x="4452874" y="2045335"/>
                </a:lnTo>
                <a:lnTo>
                  <a:pt x="4495800" y="2035810"/>
                </a:lnTo>
                <a:lnTo>
                  <a:pt x="4497324" y="2007235"/>
                </a:lnTo>
                <a:close/>
              </a:path>
              <a:path w="5351145" h="2159635">
                <a:moveTo>
                  <a:pt x="5350764" y="1975612"/>
                </a:moveTo>
                <a:lnTo>
                  <a:pt x="5334889" y="1937512"/>
                </a:lnTo>
                <a:lnTo>
                  <a:pt x="5336540" y="1899412"/>
                </a:lnTo>
                <a:lnTo>
                  <a:pt x="5341239" y="1848612"/>
                </a:lnTo>
                <a:lnTo>
                  <a:pt x="5341239" y="1785124"/>
                </a:lnTo>
                <a:lnTo>
                  <a:pt x="5336540" y="1734324"/>
                </a:lnTo>
                <a:lnTo>
                  <a:pt x="5323840" y="1683524"/>
                </a:lnTo>
                <a:lnTo>
                  <a:pt x="5306314" y="1607324"/>
                </a:lnTo>
                <a:lnTo>
                  <a:pt x="5288915" y="1543824"/>
                </a:lnTo>
                <a:lnTo>
                  <a:pt x="5277739" y="1505724"/>
                </a:lnTo>
                <a:lnTo>
                  <a:pt x="5263515" y="1467624"/>
                </a:lnTo>
                <a:lnTo>
                  <a:pt x="5254752" y="1429524"/>
                </a:lnTo>
                <a:lnTo>
                  <a:pt x="5245989" y="1391424"/>
                </a:lnTo>
                <a:lnTo>
                  <a:pt x="5231765" y="1315224"/>
                </a:lnTo>
                <a:lnTo>
                  <a:pt x="5223764" y="1251724"/>
                </a:lnTo>
                <a:lnTo>
                  <a:pt x="5220589" y="1200924"/>
                </a:lnTo>
                <a:lnTo>
                  <a:pt x="5209540" y="1137424"/>
                </a:lnTo>
                <a:lnTo>
                  <a:pt x="5193665" y="1073924"/>
                </a:lnTo>
                <a:lnTo>
                  <a:pt x="5176139" y="1048524"/>
                </a:lnTo>
                <a:lnTo>
                  <a:pt x="5179314" y="1035824"/>
                </a:lnTo>
                <a:lnTo>
                  <a:pt x="5179314" y="1023124"/>
                </a:lnTo>
                <a:lnTo>
                  <a:pt x="5171440" y="1010424"/>
                </a:lnTo>
                <a:lnTo>
                  <a:pt x="5155565" y="1010424"/>
                </a:lnTo>
                <a:lnTo>
                  <a:pt x="5169789" y="985024"/>
                </a:lnTo>
                <a:lnTo>
                  <a:pt x="5169789" y="946924"/>
                </a:lnTo>
                <a:lnTo>
                  <a:pt x="5158740" y="883424"/>
                </a:lnTo>
                <a:lnTo>
                  <a:pt x="5136515" y="845324"/>
                </a:lnTo>
                <a:lnTo>
                  <a:pt x="5120640" y="819924"/>
                </a:lnTo>
                <a:lnTo>
                  <a:pt x="5103114" y="794524"/>
                </a:lnTo>
                <a:lnTo>
                  <a:pt x="5085715" y="769124"/>
                </a:lnTo>
                <a:lnTo>
                  <a:pt x="5065014" y="743724"/>
                </a:lnTo>
                <a:lnTo>
                  <a:pt x="5045964" y="718324"/>
                </a:lnTo>
                <a:lnTo>
                  <a:pt x="5026914" y="705624"/>
                </a:lnTo>
                <a:lnTo>
                  <a:pt x="5009515" y="680224"/>
                </a:lnTo>
                <a:lnTo>
                  <a:pt x="4996815" y="667524"/>
                </a:lnTo>
                <a:lnTo>
                  <a:pt x="4996815" y="642124"/>
                </a:lnTo>
                <a:lnTo>
                  <a:pt x="4979289" y="591324"/>
                </a:lnTo>
                <a:lnTo>
                  <a:pt x="4947539" y="553224"/>
                </a:lnTo>
                <a:lnTo>
                  <a:pt x="4914265" y="527824"/>
                </a:lnTo>
                <a:lnTo>
                  <a:pt x="4884039" y="502424"/>
                </a:lnTo>
                <a:lnTo>
                  <a:pt x="4852289" y="477024"/>
                </a:lnTo>
                <a:lnTo>
                  <a:pt x="4828997" y="451624"/>
                </a:lnTo>
                <a:lnTo>
                  <a:pt x="4817364" y="438924"/>
                </a:lnTo>
                <a:lnTo>
                  <a:pt x="4788789" y="413524"/>
                </a:lnTo>
                <a:lnTo>
                  <a:pt x="4765040" y="400824"/>
                </a:lnTo>
                <a:lnTo>
                  <a:pt x="4749165" y="388124"/>
                </a:lnTo>
                <a:lnTo>
                  <a:pt x="4737989" y="375424"/>
                </a:lnTo>
                <a:lnTo>
                  <a:pt x="4722114" y="362724"/>
                </a:lnTo>
                <a:lnTo>
                  <a:pt x="4704715" y="362724"/>
                </a:lnTo>
                <a:lnTo>
                  <a:pt x="4687189" y="350024"/>
                </a:lnTo>
                <a:lnTo>
                  <a:pt x="4668266" y="337324"/>
                </a:lnTo>
                <a:lnTo>
                  <a:pt x="4649216" y="326440"/>
                </a:lnTo>
                <a:lnTo>
                  <a:pt x="4649216" y="934224"/>
                </a:lnTo>
                <a:lnTo>
                  <a:pt x="4638040" y="959624"/>
                </a:lnTo>
                <a:lnTo>
                  <a:pt x="4612640" y="1010424"/>
                </a:lnTo>
                <a:lnTo>
                  <a:pt x="4607941" y="1023124"/>
                </a:lnTo>
                <a:lnTo>
                  <a:pt x="4585716" y="1035824"/>
                </a:lnTo>
                <a:lnTo>
                  <a:pt x="4550791" y="1035824"/>
                </a:lnTo>
                <a:lnTo>
                  <a:pt x="4543285" y="1029195"/>
                </a:lnTo>
                <a:lnTo>
                  <a:pt x="4556252" y="992886"/>
                </a:lnTo>
                <a:lnTo>
                  <a:pt x="4567301" y="969137"/>
                </a:lnTo>
                <a:lnTo>
                  <a:pt x="4576826" y="945261"/>
                </a:lnTo>
                <a:lnTo>
                  <a:pt x="4588002" y="923036"/>
                </a:lnTo>
                <a:lnTo>
                  <a:pt x="4600702" y="905637"/>
                </a:lnTo>
                <a:lnTo>
                  <a:pt x="4611751" y="891413"/>
                </a:lnTo>
                <a:lnTo>
                  <a:pt x="4616069" y="886498"/>
                </a:lnTo>
                <a:lnTo>
                  <a:pt x="4636516" y="921524"/>
                </a:lnTo>
                <a:lnTo>
                  <a:pt x="4649216" y="934224"/>
                </a:lnTo>
                <a:lnTo>
                  <a:pt x="4649216" y="326440"/>
                </a:lnTo>
                <a:lnTo>
                  <a:pt x="4646041" y="324624"/>
                </a:lnTo>
                <a:lnTo>
                  <a:pt x="4587240" y="324624"/>
                </a:lnTo>
                <a:lnTo>
                  <a:pt x="4569841" y="311924"/>
                </a:lnTo>
                <a:lnTo>
                  <a:pt x="4541266" y="311924"/>
                </a:lnTo>
                <a:lnTo>
                  <a:pt x="4533265" y="299224"/>
                </a:lnTo>
                <a:lnTo>
                  <a:pt x="4484116" y="299224"/>
                </a:lnTo>
                <a:lnTo>
                  <a:pt x="4474591" y="286524"/>
                </a:lnTo>
                <a:lnTo>
                  <a:pt x="4484116" y="286524"/>
                </a:lnTo>
                <a:lnTo>
                  <a:pt x="4495165" y="273824"/>
                </a:lnTo>
                <a:lnTo>
                  <a:pt x="4501515" y="261124"/>
                </a:lnTo>
                <a:lnTo>
                  <a:pt x="4499991" y="248424"/>
                </a:lnTo>
                <a:lnTo>
                  <a:pt x="4484116" y="261124"/>
                </a:lnTo>
                <a:lnTo>
                  <a:pt x="4472940" y="261124"/>
                </a:lnTo>
                <a:lnTo>
                  <a:pt x="4465066" y="248424"/>
                </a:lnTo>
                <a:lnTo>
                  <a:pt x="4460240" y="235724"/>
                </a:lnTo>
                <a:lnTo>
                  <a:pt x="4471416" y="235724"/>
                </a:lnTo>
                <a:lnTo>
                  <a:pt x="4472940" y="223024"/>
                </a:lnTo>
                <a:lnTo>
                  <a:pt x="4472940" y="210324"/>
                </a:lnTo>
                <a:lnTo>
                  <a:pt x="4465066" y="210324"/>
                </a:lnTo>
                <a:lnTo>
                  <a:pt x="4471416" y="197624"/>
                </a:lnTo>
                <a:lnTo>
                  <a:pt x="4472940" y="184924"/>
                </a:lnTo>
                <a:lnTo>
                  <a:pt x="4472940" y="159524"/>
                </a:lnTo>
                <a:lnTo>
                  <a:pt x="4468241" y="146824"/>
                </a:lnTo>
                <a:lnTo>
                  <a:pt x="4461891" y="121424"/>
                </a:lnTo>
                <a:lnTo>
                  <a:pt x="4449191" y="108724"/>
                </a:lnTo>
                <a:lnTo>
                  <a:pt x="4431665" y="96024"/>
                </a:lnTo>
                <a:lnTo>
                  <a:pt x="4409440" y="70624"/>
                </a:lnTo>
                <a:lnTo>
                  <a:pt x="4377690" y="70624"/>
                </a:lnTo>
                <a:lnTo>
                  <a:pt x="4344416" y="57924"/>
                </a:lnTo>
                <a:lnTo>
                  <a:pt x="4280916" y="57924"/>
                </a:lnTo>
                <a:lnTo>
                  <a:pt x="4228465" y="83324"/>
                </a:lnTo>
                <a:lnTo>
                  <a:pt x="4195191" y="134124"/>
                </a:lnTo>
                <a:lnTo>
                  <a:pt x="4190365" y="159524"/>
                </a:lnTo>
                <a:lnTo>
                  <a:pt x="4014216" y="159524"/>
                </a:lnTo>
                <a:lnTo>
                  <a:pt x="4014216" y="172224"/>
                </a:lnTo>
                <a:lnTo>
                  <a:pt x="4031615" y="197624"/>
                </a:lnTo>
                <a:lnTo>
                  <a:pt x="4044315" y="197624"/>
                </a:lnTo>
                <a:lnTo>
                  <a:pt x="4061841" y="210324"/>
                </a:lnTo>
                <a:lnTo>
                  <a:pt x="4082415" y="223024"/>
                </a:lnTo>
                <a:lnTo>
                  <a:pt x="4122166" y="223024"/>
                </a:lnTo>
                <a:lnTo>
                  <a:pt x="4141216" y="235724"/>
                </a:lnTo>
                <a:lnTo>
                  <a:pt x="4169791" y="235724"/>
                </a:lnTo>
                <a:lnTo>
                  <a:pt x="4158615" y="248424"/>
                </a:lnTo>
                <a:lnTo>
                  <a:pt x="4152265" y="261124"/>
                </a:lnTo>
                <a:lnTo>
                  <a:pt x="4150741" y="286524"/>
                </a:lnTo>
                <a:lnTo>
                  <a:pt x="4150741" y="311924"/>
                </a:lnTo>
                <a:lnTo>
                  <a:pt x="4144391" y="311924"/>
                </a:lnTo>
                <a:lnTo>
                  <a:pt x="4144391" y="337324"/>
                </a:lnTo>
                <a:lnTo>
                  <a:pt x="4126865" y="337324"/>
                </a:lnTo>
                <a:lnTo>
                  <a:pt x="4128516" y="350024"/>
                </a:lnTo>
                <a:lnTo>
                  <a:pt x="4139565" y="362724"/>
                </a:lnTo>
                <a:lnTo>
                  <a:pt x="4168140" y="362724"/>
                </a:lnTo>
                <a:lnTo>
                  <a:pt x="4169791" y="375424"/>
                </a:lnTo>
                <a:lnTo>
                  <a:pt x="4172966" y="375424"/>
                </a:lnTo>
                <a:lnTo>
                  <a:pt x="4169791" y="388124"/>
                </a:lnTo>
                <a:lnTo>
                  <a:pt x="4169791" y="400824"/>
                </a:lnTo>
                <a:lnTo>
                  <a:pt x="4168140" y="413524"/>
                </a:lnTo>
                <a:lnTo>
                  <a:pt x="4163441" y="426224"/>
                </a:lnTo>
                <a:lnTo>
                  <a:pt x="4158615" y="426224"/>
                </a:lnTo>
                <a:lnTo>
                  <a:pt x="4155440" y="438924"/>
                </a:lnTo>
                <a:lnTo>
                  <a:pt x="4157091" y="451624"/>
                </a:lnTo>
                <a:lnTo>
                  <a:pt x="4168140" y="464324"/>
                </a:lnTo>
                <a:lnTo>
                  <a:pt x="4188841" y="464324"/>
                </a:lnTo>
                <a:lnTo>
                  <a:pt x="4195191" y="451624"/>
                </a:lnTo>
                <a:lnTo>
                  <a:pt x="4196715" y="451624"/>
                </a:lnTo>
                <a:lnTo>
                  <a:pt x="4201541" y="464324"/>
                </a:lnTo>
                <a:lnTo>
                  <a:pt x="4206240" y="477024"/>
                </a:lnTo>
                <a:lnTo>
                  <a:pt x="4217416" y="477024"/>
                </a:lnTo>
                <a:lnTo>
                  <a:pt x="4217416" y="489724"/>
                </a:lnTo>
                <a:lnTo>
                  <a:pt x="4218940" y="489724"/>
                </a:lnTo>
                <a:lnTo>
                  <a:pt x="4220591" y="502424"/>
                </a:lnTo>
                <a:lnTo>
                  <a:pt x="4218940" y="502424"/>
                </a:lnTo>
                <a:lnTo>
                  <a:pt x="4217416" y="515124"/>
                </a:lnTo>
                <a:lnTo>
                  <a:pt x="4217416" y="527824"/>
                </a:lnTo>
                <a:lnTo>
                  <a:pt x="4214241" y="540524"/>
                </a:lnTo>
                <a:lnTo>
                  <a:pt x="4209415" y="540524"/>
                </a:lnTo>
                <a:lnTo>
                  <a:pt x="4209415" y="553224"/>
                </a:lnTo>
                <a:lnTo>
                  <a:pt x="4214241" y="578624"/>
                </a:lnTo>
                <a:lnTo>
                  <a:pt x="4223766" y="565924"/>
                </a:lnTo>
                <a:lnTo>
                  <a:pt x="4263390" y="565924"/>
                </a:lnTo>
                <a:lnTo>
                  <a:pt x="4279265" y="553224"/>
                </a:lnTo>
                <a:lnTo>
                  <a:pt x="4291965" y="553224"/>
                </a:lnTo>
                <a:lnTo>
                  <a:pt x="4301490" y="527824"/>
                </a:lnTo>
                <a:lnTo>
                  <a:pt x="4307840" y="502424"/>
                </a:lnTo>
                <a:lnTo>
                  <a:pt x="4315841" y="502424"/>
                </a:lnTo>
                <a:lnTo>
                  <a:pt x="4325366" y="489724"/>
                </a:lnTo>
                <a:lnTo>
                  <a:pt x="4344416" y="489724"/>
                </a:lnTo>
                <a:lnTo>
                  <a:pt x="4353941" y="502424"/>
                </a:lnTo>
                <a:lnTo>
                  <a:pt x="4364990" y="502424"/>
                </a:lnTo>
                <a:lnTo>
                  <a:pt x="4358640" y="515124"/>
                </a:lnTo>
                <a:lnTo>
                  <a:pt x="4355465" y="527824"/>
                </a:lnTo>
                <a:lnTo>
                  <a:pt x="4353941" y="540524"/>
                </a:lnTo>
                <a:lnTo>
                  <a:pt x="4371340" y="565924"/>
                </a:lnTo>
                <a:lnTo>
                  <a:pt x="4369816" y="578624"/>
                </a:lnTo>
                <a:lnTo>
                  <a:pt x="4371340" y="591324"/>
                </a:lnTo>
                <a:lnTo>
                  <a:pt x="4377690" y="616724"/>
                </a:lnTo>
                <a:lnTo>
                  <a:pt x="4387215" y="629424"/>
                </a:lnTo>
                <a:lnTo>
                  <a:pt x="4399915" y="654824"/>
                </a:lnTo>
                <a:lnTo>
                  <a:pt x="4415790" y="680224"/>
                </a:lnTo>
                <a:lnTo>
                  <a:pt x="4431665" y="692924"/>
                </a:lnTo>
                <a:lnTo>
                  <a:pt x="4449191" y="718324"/>
                </a:lnTo>
                <a:lnTo>
                  <a:pt x="4451947" y="720178"/>
                </a:lnTo>
                <a:lnTo>
                  <a:pt x="4443603" y="732663"/>
                </a:lnTo>
                <a:lnTo>
                  <a:pt x="4430903" y="764413"/>
                </a:lnTo>
                <a:lnTo>
                  <a:pt x="4416679" y="804037"/>
                </a:lnTo>
                <a:lnTo>
                  <a:pt x="4408678" y="845312"/>
                </a:lnTo>
                <a:lnTo>
                  <a:pt x="4402328" y="894588"/>
                </a:lnTo>
                <a:lnTo>
                  <a:pt x="4399153" y="945261"/>
                </a:lnTo>
                <a:lnTo>
                  <a:pt x="4381754" y="950087"/>
                </a:lnTo>
                <a:lnTo>
                  <a:pt x="4365879" y="962787"/>
                </a:lnTo>
                <a:lnTo>
                  <a:pt x="4359529" y="980186"/>
                </a:lnTo>
                <a:lnTo>
                  <a:pt x="4362704" y="992886"/>
                </a:lnTo>
                <a:lnTo>
                  <a:pt x="4326255" y="992886"/>
                </a:lnTo>
                <a:lnTo>
                  <a:pt x="4319905" y="996061"/>
                </a:lnTo>
                <a:lnTo>
                  <a:pt x="4313555" y="1000887"/>
                </a:lnTo>
                <a:lnTo>
                  <a:pt x="4304030" y="1004062"/>
                </a:lnTo>
                <a:lnTo>
                  <a:pt x="4294505" y="1013460"/>
                </a:lnTo>
                <a:lnTo>
                  <a:pt x="4280281" y="1024636"/>
                </a:lnTo>
                <a:lnTo>
                  <a:pt x="4245356" y="1046861"/>
                </a:lnTo>
                <a:lnTo>
                  <a:pt x="4224655" y="1059561"/>
                </a:lnTo>
                <a:lnTo>
                  <a:pt x="4210431" y="1069086"/>
                </a:lnTo>
                <a:lnTo>
                  <a:pt x="4196080" y="1076960"/>
                </a:lnTo>
                <a:lnTo>
                  <a:pt x="4188206" y="1084961"/>
                </a:lnTo>
                <a:lnTo>
                  <a:pt x="4183507" y="1086485"/>
                </a:lnTo>
                <a:lnTo>
                  <a:pt x="4165981" y="1084961"/>
                </a:lnTo>
                <a:lnTo>
                  <a:pt x="4148582" y="1084961"/>
                </a:lnTo>
                <a:lnTo>
                  <a:pt x="4139057" y="1092835"/>
                </a:lnTo>
                <a:lnTo>
                  <a:pt x="4140581" y="1110361"/>
                </a:lnTo>
                <a:lnTo>
                  <a:pt x="4110482" y="1124585"/>
                </a:lnTo>
                <a:lnTo>
                  <a:pt x="4089908" y="1116711"/>
                </a:lnTo>
                <a:lnTo>
                  <a:pt x="4061333" y="1097661"/>
                </a:lnTo>
                <a:lnTo>
                  <a:pt x="4050157" y="1102360"/>
                </a:lnTo>
                <a:lnTo>
                  <a:pt x="4043807" y="1107186"/>
                </a:lnTo>
                <a:lnTo>
                  <a:pt x="4032758" y="1110361"/>
                </a:lnTo>
                <a:lnTo>
                  <a:pt x="4021582" y="1110361"/>
                </a:lnTo>
                <a:lnTo>
                  <a:pt x="4010533" y="1113536"/>
                </a:lnTo>
                <a:lnTo>
                  <a:pt x="3999484" y="1110361"/>
                </a:lnTo>
                <a:lnTo>
                  <a:pt x="3988308" y="1110361"/>
                </a:lnTo>
                <a:lnTo>
                  <a:pt x="3980434" y="1107186"/>
                </a:lnTo>
                <a:lnTo>
                  <a:pt x="3970909" y="1104011"/>
                </a:lnTo>
                <a:lnTo>
                  <a:pt x="3958209" y="1102360"/>
                </a:lnTo>
                <a:lnTo>
                  <a:pt x="3951859" y="1108710"/>
                </a:lnTo>
                <a:lnTo>
                  <a:pt x="3951859" y="1116711"/>
                </a:lnTo>
                <a:lnTo>
                  <a:pt x="3962908" y="1130935"/>
                </a:lnTo>
                <a:lnTo>
                  <a:pt x="3970909" y="1137285"/>
                </a:lnTo>
                <a:lnTo>
                  <a:pt x="3980434" y="1138809"/>
                </a:lnTo>
                <a:lnTo>
                  <a:pt x="3986784" y="1137285"/>
                </a:lnTo>
                <a:lnTo>
                  <a:pt x="3993134" y="1137285"/>
                </a:lnTo>
                <a:lnTo>
                  <a:pt x="4002659" y="1138809"/>
                </a:lnTo>
                <a:lnTo>
                  <a:pt x="4009009" y="1141984"/>
                </a:lnTo>
                <a:lnTo>
                  <a:pt x="4013708" y="1146810"/>
                </a:lnTo>
                <a:lnTo>
                  <a:pt x="4015232" y="1153160"/>
                </a:lnTo>
                <a:lnTo>
                  <a:pt x="4018407" y="1157859"/>
                </a:lnTo>
                <a:lnTo>
                  <a:pt x="4013708" y="1161034"/>
                </a:lnTo>
                <a:lnTo>
                  <a:pt x="4007358" y="1164209"/>
                </a:lnTo>
                <a:lnTo>
                  <a:pt x="3980434" y="1169035"/>
                </a:lnTo>
                <a:lnTo>
                  <a:pt x="3964559" y="1175385"/>
                </a:lnTo>
                <a:lnTo>
                  <a:pt x="3948684" y="1183259"/>
                </a:lnTo>
                <a:lnTo>
                  <a:pt x="3937508" y="1172210"/>
                </a:lnTo>
                <a:lnTo>
                  <a:pt x="3924808" y="1161034"/>
                </a:lnTo>
                <a:lnTo>
                  <a:pt x="3907409" y="1153160"/>
                </a:lnTo>
                <a:lnTo>
                  <a:pt x="3894709" y="1149985"/>
                </a:lnTo>
                <a:lnTo>
                  <a:pt x="3883660" y="1153160"/>
                </a:lnTo>
                <a:lnTo>
                  <a:pt x="3878834" y="1157859"/>
                </a:lnTo>
                <a:lnTo>
                  <a:pt x="3880485" y="1164209"/>
                </a:lnTo>
                <a:lnTo>
                  <a:pt x="3890010" y="1172210"/>
                </a:lnTo>
                <a:lnTo>
                  <a:pt x="3875659" y="1175385"/>
                </a:lnTo>
                <a:lnTo>
                  <a:pt x="3862959" y="1178560"/>
                </a:lnTo>
                <a:lnTo>
                  <a:pt x="3851910" y="1186434"/>
                </a:lnTo>
                <a:lnTo>
                  <a:pt x="3840734" y="1192784"/>
                </a:lnTo>
                <a:lnTo>
                  <a:pt x="3834384" y="1199134"/>
                </a:lnTo>
                <a:lnTo>
                  <a:pt x="3832860" y="1210310"/>
                </a:lnTo>
                <a:lnTo>
                  <a:pt x="3836035" y="1216660"/>
                </a:lnTo>
                <a:lnTo>
                  <a:pt x="3847084" y="1215009"/>
                </a:lnTo>
                <a:lnTo>
                  <a:pt x="3856609" y="1211834"/>
                </a:lnTo>
                <a:lnTo>
                  <a:pt x="3862959" y="1210310"/>
                </a:lnTo>
                <a:lnTo>
                  <a:pt x="3872484" y="1208659"/>
                </a:lnTo>
                <a:lnTo>
                  <a:pt x="3891534" y="1208659"/>
                </a:lnTo>
                <a:lnTo>
                  <a:pt x="3929634" y="1221359"/>
                </a:lnTo>
                <a:lnTo>
                  <a:pt x="3942334" y="1227709"/>
                </a:lnTo>
                <a:lnTo>
                  <a:pt x="3956558" y="1230884"/>
                </a:lnTo>
                <a:lnTo>
                  <a:pt x="3974084" y="1227709"/>
                </a:lnTo>
                <a:lnTo>
                  <a:pt x="3988308" y="1232535"/>
                </a:lnTo>
                <a:lnTo>
                  <a:pt x="4004183" y="1238885"/>
                </a:lnTo>
                <a:lnTo>
                  <a:pt x="4018407" y="1243584"/>
                </a:lnTo>
                <a:lnTo>
                  <a:pt x="4027932" y="1243584"/>
                </a:lnTo>
                <a:lnTo>
                  <a:pt x="4037457" y="1240409"/>
                </a:lnTo>
                <a:lnTo>
                  <a:pt x="4072382" y="1226185"/>
                </a:lnTo>
                <a:lnTo>
                  <a:pt x="4094607" y="1216660"/>
                </a:lnTo>
                <a:lnTo>
                  <a:pt x="4116832" y="1210310"/>
                </a:lnTo>
                <a:lnTo>
                  <a:pt x="4139057" y="1200785"/>
                </a:lnTo>
                <a:lnTo>
                  <a:pt x="4156456" y="1194435"/>
                </a:lnTo>
                <a:lnTo>
                  <a:pt x="4172331" y="1192784"/>
                </a:lnTo>
                <a:lnTo>
                  <a:pt x="4178681" y="1203960"/>
                </a:lnTo>
                <a:lnTo>
                  <a:pt x="4185031" y="1216660"/>
                </a:lnTo>
                <a:lnTo>
                  <a:pt x="4196080" y="1227709"/>
                </a:lnTo>
                <a:lnTo>
                  <a:pt x="4205605" y="1232535"/>
                </a:lnTo>
                <a:lnTo>
                  <a:pt x="4218305" y="1230884"/>
                </a:lnTo>
                <a:lnTo>
                  <a:pt x="4232656" y="1227709"/>
                </a:lnTo>
                <a:lnTo>
                  <a:pt x="4240530" y="1221359"/>
                </a:lnTo>
                <a:lnTo>
                  <a:pt x="4245356" y="1211834"/>
                </a:lnTo>
                <a:lnTo>
                  <a:pt x="4253230" y="1215009"/>
                </a:lnTo>
                <a:lnTo>
                  <a:pt x="4273931" y="1215009"/>
                </a:lnTo>
                <a:lnTo>
                  <a:pt x="4286504" y="1210310"/>
                </a:lnTo>
                <a:lnTo>
                  <a:pt x="4300855" y="1208659"/>
                </a:lnTo>
                <a:lnTo>
                  <a:pt x="4323080" y="1192784"/>
                </a:lnTo>
                <a:lnTo>
                  <a:pt x="4345305" y="1165860"/>
                </a:lnTo>
                <a:lnTo>
                  <a:pt x="4351655" y="1159510"/>
                </a:lnTo>
                <a:lnTo>
                  <a:pt x="4359529" y="1154684"/>
                </a:lnTo>
                <a:lnTo>
                  <a:pt x="4365879" y="1149985"/>
                </a:lnTo>
                <a:lnTo>
                  <a:pt x="4375404" y="1148334"/>
                </a:lnTo>
                <a:lnTo>
                  <a:pt x="4410329" y="1148334"/>
                </a:lnTo>
                <a:lnTo>
                  <a:pt x="4424553" y="1143635"/>
                </a:lnTo>
                <a:lnTo>
                  <a:pt x="4449953" y="1130935"/>
                </a:lnTo>
                <a:lnTo>
                  <a:pt x="4450181" y="1130808"/>
                </a:lnTo>
                <a:lnTo>
                  <a:pt x="4453890" y="1137424"/>
                </a:lnTo>
                <a:lnTo>
                  <a:pt x="4449191" y="1137424"/>
                </a:lnTo>
                <a:lnTo>
                  <a:pt x="4449191" y="1150124"/>
                </a:lnTo>
                <a:lnTo>
                  <a:pt x="4453890" y="1162824"/>
                </a:lnTo>
                <a:lnTo>
                  <a:pt x="4466590" y="1162824"/>
                </a:lnTo>
                <a:lnTo>
                  <a:pt x="4465066" y="1175524"/>
                </a:lnTo>
                <a:lnTo>
                  <a:pt x="4466590" y="1188224"/>
                </a:lnTo>
                <a:lnTo>
                  <a:pt x="4472940" y="1188224"/>
                </a:lnTo>
                <a:lnTo>
                  <a:pt x="4485640" y="1200924"/>
                </a:lnTo>
                <a:lnTo>
                  <a:pt x="4488815" y="1200924"/>
                </a:lnTo>
                <a:lnTo>
                  <a:pt x="4493641" y="1213624"/>
                </a:lnTo>
                <a:lnTo>
                  <a:pt x="4504690" y="1213624"/>
                </a:lnTo>
                <a:lnTo>
                  <a:pt x="4517390" y="1226324"/>
                </a:lnTo>
                <a:lnTo>
                  <a:pt x="4525391" y="1226324"/>
                </a:lnTo>
                <a:lnTo>
                  <a:pt x="4536440" y="1213624"/>
                </a:lnTo>
                <a:lnTo>
                  <a:pt x="4576191" y="1213624"/>
                </a:lnTo>
                <a:lnTo>
                  <a:pt x="4587240" y="1200924"/>
                </a:lnTo>
                <a:lnTo>
                  <a:pt x="4603115" y="1200924"/>
                </a:lnTo>
                <a:lnTo>
                  <a:pt x="4614291" y="1188224"/>
                </a:lnTo>
                <a:lnTo>
                  <a:pt x="4630166" y="1175524"/>
                </a:lnTo>
                <a:lnTo>
                  <a:pt x="4642866" y="1162824"/>
                </a:lnTo>
                <a:lnTo>
                  <a:pt x="4652391" y="1162824"/>
                </a:lnTo>
                <a:lnTo>
                  <a:pt x="4660265" y="1175524"/>
                </a:lnTo>
                <a:lnTo>
                  <a:pt x="4674616" y="1175524"/>
                </a:lnTo>
                <a:lnTo>
                  <a:pt x="4685665" y="1162824"/>
                </a:lnTo>
                <a:lnTo>
                  <a:pt x="4687189" y="1175524"/>
                </a:lnTo>
                <a:lnTo>
                  <a:pt x="4693539" y="1188224"/>
                </a:lnTo>
                <a:lnTo>
                  <a:pt x="4711065" y="1213624"/>
                </a:lnTo>
                <a:lnTo>
                  <a:pt x="4737989" y="1213624"/>
                </a:lnTo>
                <a:lnTo>
                  <a:pt x="4737989" y="1226324"/>
                </a:lnTo>
                <a:lnTo>
                  <a:pt x="4742815" y="1239024"/>
                </a:lnTo>
                <a:lnTo>
                  <a:pt x="4771390" y="1239024"/>
                </a:lnTo>
                <a:lnTo>
                  <a:pt x="4760214" y="1264424"/>
                </a:lnTo>
                <a:lnTo>
                  <a:pt x="4750689" y="1315224"/>
                </a:lnTo>
                <a:lnTo>
                  <a:pt x="4744339" y="1353324"/>
                </a:lnTo>
                <a:lnTo>
                  <a:pt x="4731639" y="1404124"/>
                </a:lnTo>
                <a:lnTo>
                  <a:pt x="4726940" y="1442224"/>
                </a:lnTo>
                <a:lnTo>
                  <a:pt x="4726940" y="1493024"/>
                </a:lnTo>
                <a:lnTo>
                  <a:pt x="4733290" y="1518424"/>
                </a:lnTo>
                <a:lnTo>
                  <a:pt x="4744339" y="1569224"/>
                </a:lnTo>
                <a:lnTo>
                  <a:pt x="4758690" y="1645424"/>
                </a:lnTo>
                <a:lnTo>
                  <a:pt x="4765040" y="1708924"/>
                </a:lnTo>
                <a:lnTo>
                  <a:pt x="4769739" y="1759724"/>
                </a:lnTo>
                <a:lnTo>
                  <a:pt x="4760214" y="1759724"/>
                </a:lnTo>
                <a:lnTo>
                  <a:pt x="4753864" y="1772424"/>
                </a:lnTo>
                <a:lnTo>
                  <a:pt x="4750689" y="1785124"/>
                </a:lnTo>
                <a:lnTo>
                  <a:pt x="4750689" y="1810512"/>
                </a:lnTo>
                <a:lnTo>
                  <a:pt x="4731639" y="1810512"/>
                </a:lnTo>
                <a:lnTo>
                  <a:pt x="4722114" y="1823212"/>
                </a:lnTo>
                <a:lnTo>
                  <a:pt x="4722114" y="1848612"/>
                </a:lnTo>
                <a:lnTo>
                  <a:pt x="4720590" y="1874012"/>
                </a:lnTo>
                <a:lnTo>
                  <a:pt x="4715764" y="1886712"/>
                </a:lnTo>
                <a:lnTo>
                  <a:pt x="4704715" y="1912112"/>
                </a:lnTo>
                <a:lnTo>
                  <a:pt x="4693539" y="1924812"/>
                </a:lnTo>
                <a:lnTo>
                  <a:pt x="4692015" y="1937512"/>
                </a:lnTo>
                <a:lnTo>
                  <a:pt x="4696714" y="1950212"/>
                </a:lnTo>
                <a:lnTo>
                  <a:pt x="4709414" y="1950212"/>
                </a:lnTo>
                <a:lnTo>
                  <a:pt x="4693539" y="1962912"/>
                </a:lnTo>
                <a:lnTo>
                  <a:pt x="4680839" y="1975612"/>
                </a:lnTo>
                <a:lnTo>
                  <a:pt x="4665091" y="2001012"/>
                </a:lnTo>
                <a:lnTo>
                  <a:pt x="4649216" y="2013712"/>
                </a:lnTo>
                <a:lnTo>
                  <a:pt x="4641215" y="2013712"/>
                </a:lnTo>
                <a:lnTo>
                  <a:pt x="4628515" y="2026412"/>
                </a:lnTo>
                <a:lnTo>
                  <a:pt x="4614291" y="2039112"/>
                </a:lnTo>
                <a:lnTo>
                  <a:pt x="4598416" y="2051812"/>
                </a:lnTo>
                <a:lnTo>
                  <a:pt x="4584065" y="2051812"/>
                </a:lnTo>
                <a:lnTo>
                  <a:pt x="4569841" y="2064512"/>
                </a:lnTo>
                <a:lnTo>
                  <a:pt x="4557141" y="2064512"/>
                </a:lnTo>
                <a:lnTo>
                  <a:pt x="4545965" y="2077212"/>
                </a:lnTo>
                <a:lnTo>
                  <a:pt x="4525391" y="2077212"/>
                </a:lnTo>
                <a:lnTo>
                  <a:pt x="4507865" y="2089912"/>
                </a:lnTo>
                <a:lnTo>
                  <a:pt x="4493641" y="2102612"/>
                </a:lnTo>
                <a:lnTo>
                  <a:pt x="4488815" y="2115312"/>
                </a:lnTo>
                <a:lnTo>
                  <a:pt x="4490466" y="2128012"/>
                </a:lnTo>
                <a:lnTo>
                  <a:pt x="4499991" y="2140712"/>
                </a:lnTo>
                <a:lnTo>
                  <a:pt x="4511040" y="2140712"/>
                </a:lnTo>
                <a:lnTo>
                  <a:pt x="4525391" y="2153412"/>
                </a:lnTo>
                <a:lnTo>
                  <a:pt x="4923790" y="2153412"/>
                </a:lnTo>
                <a:lnTo>
                  <a:pt x="4930140" y="2140712"/>
                </a:lnTo>
                <a:lnTo>
                  <a:pt x="4933315" y="2128012"/>
                </a:lnTo>
                <a:lnTo>
                  <a:pt x="4933315" y="2102612"/>
                </a:lnTo>
                <a:lnTo>
                  <a:pt x="4930140" y="2089912"/>
                </a:lnTo>
                <a:lnTo>
                  <a:pt x="4928489" y="2064512"/>
                </a:lnTo>
                <a:lnTo>
                  <a:pt x="4928489" y="2051812"/>
                </a:lnTo>
                <a:lnTo>
                  <a:pt x="4936490" y="2064512"/>
                </a:lnTo>
                <a:lnTo>
                  <a:pt x="4947539" y="2077212"/>
                </a:lnTo>
                <a:lnTo>
                  <a:pt x="4957064" y="2077212"/>
                </a:lnTo>
                <a:lnTo>
                  <a:pt x="4961890" y="2089912"/>
                </a:lnTo>
                <a:lnTo>
                  <a:pt x="4972939" y="2051812"/>
                </a:lnTo>
                <a:lnTo>
                  <a:pt x="4991989" y="2001012"/>
                </a:lnTo>
                <a:lnTo>
                  <a:pt x="5009515" y="1950212"/>
                </a:lnTo>
                <a:lnTo>
                  <a:pt x="5019040" y="1912112"/>
                </a:lnTo>
                <a:lnTo>
                  <a:pt x="5019040" y="1861312"/>
                </a:lnTo>
                <a:lnTo>
                  <a:pt x="5015865" y="1772424"/>
                </a:lnTo>
                <a:lnTo>
                  <a:pt x="5014214" y="1683524"/>
                </a:lnTo>
                <a:lnTo>
                  <a:pt x="5007864" y="1632724"/>
                </a:lnTo>
                <a:lnTo>
                  <a:pt x="5003165" y="1581924"/>
                </a:lnTo>
                <a:lnTo>
                  <a:pt x="4998339" y="1518424"/>
                </a:lnTo>
                <a:lnTo>
                  <a:pt x="4996815" y="1454924"/>
                </a:lnTo>
                <a:lnTo>
                  <a:pt x="4996815" y="1429524"/>
                </a:lnTo>
                <a:lnTo>
                  <a:pt x="5007864" y="1454924"/>
                </a:lnTo>
                <a:lnTo>
                  <a:pt x="5020564" y="1493024"/>
                </a:lnTo>
                <a:lnTo>
                  <a:pt x="5034915" y="1518424"/>
                </a:lnTo>
                <a:lnTo>
                  <a:pt x="5047615" y="1569224"/>
                </a:lnTo>
                <a:lnTo>
                  <a:pt x="5058664" y="1594624"/>
                </a:lnTo>
                <a:lnTo>
                  <a:pt x="5069840" y="1607324"/>
                </a:lnTo>
                <a:lnTo>
                  <a:pt x="5074539" y="1620024"/>
                </a:lnTo>
                <a:lnTo>
                  <a:pt x="5082540" y="1658124"/>
                </a:lnTo>
                <a:lnTo>
                  <a:pt x="5096764" y="1696224"/>
                </a:lnTo>
                <a:lnTo>
                  <a:pt x="5107940" y="1721624"/>
                </a:lnTo>
                <a:lnTo>
                  <a:pt x="5111115" y="1759724"/>
                </a:lnTo>
                <a:lnTo>
                  <a:pt x="5111115" y="1848612"/>
                </a:lnTo>
                <a:lnTo>
                  <a:pt x="5114290" y="1886712"/>
                </a:lnTo>
                <a:lnTo>
                  <a:pt x="5115814" y="1899412"/>
                </a:lnTo>
                <a:lnTo>
                  <a:pt x="5107940" y="1912112"/>
                </a:lnTo>
                <a:lnTo>
                  <a:pt x="5093589" y="1924812"/>
                </a:lnTo>
                <a:lnTo>
                  <a:pt x="5082540" y="1937512"/>
                </a:lnTo>
                <a:lnTo>
                  <a:pt x="5077714" y="1962912"/>
                </a:lnTo>
                <a:lnTo>
                  <a:pt x="5068189" y="1975612"/>
                </a:lnTo>
                <a:lnTo>
                  <a:pt x="5063490" y="1988312"/>
                </a:lnTo>
                <a:lnTo>
                  <a:pt x="5060315" y="1988312"/>
                </a:lnTo>
                <a:lnTo>
                  <a:pt x="5063490" y="2001012"/>
                </a:lnTo>
                <a:lnTo>
                  <a:pt x="5063490" y="2039112"/>
                </a:lnTo>
                <a:lnTo>
                  <a:pt x="5065014" y="2051812"/>
                </a:lnTo>
                <a:lnTo>
                  <a:pt x="5077714" y="2051812"/>
                </a:lnTo>
                <a:lnTo>
                  <a:pt x="5069840" y="2064512"/>
                </a:lnTo>
                <a:lnTo>
                  <a:pt x="5060315" y="2077212"/>
                </a:lnTo>
                <a:lnTo>
                  <a:pt x="5049139" y="2089912"/>
                </a:lnTo>
                <a:lnTo>
                  <a:pt x="5041265" y="2102612"/>
                </a:lnTo>
                <a:lnTo>
                  <a:pt x="5030089" y="2115312"/>
                </a:lnTo>
                <a:lnTo>
                  <a:pt x="5020564" y="2128012"/>
                </a:lnTo>
                <a:lnTo>
                  <a:pt x="5023739" y="2153412"/>
                </a:lnTo>
                <a:lnTo>
                  <a:pt x="5255514" y="2153412"/>
                </a:lnTo>
                <a:lnTo>
                  <a:pt x="5266690" y="2140712"/>
                </a:lnTo>
                <a:lnTo>
                  <a:pt x="5285740" y="2140712"/>
                </a:lnTo>
                <a:lnTo>
                  <a:pt x="5295265" y="2128012"/>
                </a:lnTo>
                <a:lnTo>
                  <a:pt x="5314315" y="2128012"/>
                </a:lnTo>
                <a:lnTo>
                  <a:pt x="5328539" y="2115312"/>
                </a:lnTo>
                <a:lnTo>
                  <a:pt x="5336540" y="2115312"/>
                </a:lnTo>
                <a:lnTo>
                  <a:pt x="5342890" y="2102612"/>
                </a:lnTo>
                <a:lnTo>
                  <a:pt x="5347589" y="2102612"/>
                </a:lnTo>
                <a:lnTo>
                  <a:pt x="5347589" y="2089912"/>
                </a:lnTo>
                <a:lnTo>
                  <a:pt x="5341239" y="2064512"/>
                </a:lnTo>
                <a:lnTo>
                  <a:pt x="5336540" y="2051812"/>
                </a:lnTo>
                <a:lnTo>
                  <a:pt x="5334889" y="2039112"/>
                </a:lnTo>
                <a:lnTo>
                  <a:pt x="5342890" y="2039112"/>
                </a:lnTo>
                <a:lnTo>
                  <a:pt x="5350764" y="2013712"/>
                </a:lnTo>
                <a:lnTo>
                  <a:pt x="5350764" y="19756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61354" y="1829180"/>
            <a:ext cx="3670935" cy="2146300"/>
          </a:xfrm>
          <a:custGeom>
            <a:avLst/>
            <a:gdLst/>
            <a:ahLst/>
            <a:cxnLst/>
            <a:rect l="l" t="t" r="r" b="b"/>
            <a:pathLst>
              <a:path w="3670934" h="2146300">
                <a:moveTo>
                  <a:pt x="53212" y="2064893"/>
                </a:moveTo>
                <a:lnTo>
                  <a:pt x="0" y="2146173"/>
                </a:lnTo>
                <a:lnTo>
                  <a:pt x="96900" y="2139950"/>
                </a:lnTo>
                <a:lnTo>
                  <a:pt x="86625" y="2122297"/>
                </a:lnTo>
                <a:lnTo>
                  <a:pt x="69850" y="2122297"/>
                </a:lnTo>
                <a:lnTo>
                  <a:pt x="55245" y="2097278"/>
                </a:lnTo>
                <a:lnTo>
                  <a:pt x="67805" y="2089963"/>
                </a:lnTo>
                <a:lnTo>
                  <a:pt x="53212" y="2064893"/>
                </a:lnTo>
                <a:close/>
              </a:path>
              <a:path w="3670934" h="2146300">
                <a:moveTo>
                  <a:pt x="67805" y="2089963"/>
                </a:moveTo>
                <a:lnTo>
                  <a:pt x="55245" y="2097278"/>
                </a:lnTo>
                <a:lnTo>
                  <a:pt x="69850" y="2122297"/>
                </a:lnTo>
                <a:lnTo>
                  <a:pt x="82378" y="2115000"/>
                </a:lnTo>
                <a:lnTo>
                  <a:pt x="67805" y="2089963"/>
                </a:lnTo>
                <a:close/>
              </a:path>
              <a:path w="3670934" h="2146300">
                <a:moveTo>
                  <a:pt x="82378" y="2115000"/>
                </a:moveTo>
                <a:lnTo>
                  <a:pt x="69850" y="2122297"/>
                </a:lnTo>
                <a:lnTo>
                  <a:pt x="86625" y="2122297"/>
                </a:lnTo>
                <a:lnTo>
                  <a:pt x="82378" y="2115000"/>
                </a:lnTo>
                <a:close/>
              </a:path>
              <a:path w="3670934" h="2146300">
                <a:moveTo>
                  <a:pt x="3656456" y="0"/>
                </a:moveTo>
                <a:lnTo>
                  <a:pt x="67805" y="2089963"/>
                </a:lnTo>
                <a:lnTo>
                  <a:pt x="82378" y="2115000"/>
                </a:lnTo>
                <a:lnTo>
                  <a:pt x="3670935" y="25146"/>
                </a:lnTo>
                <a:lnTo>
                  <a:pt x="3656456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66666" y="3952494"/>
            <a:ext cx="1740535" cy="1740535"/>
          </a:xfrm>
          <a:custGeom>
            <a:avLst/>
            <a:gdLst/>
            <a:ahLst/>
            <a:cxnLst/>
            <a:rect l="l" t="t" r="r" b="b"/>
            <a:pathLst>
              <a:path w="1740535" h="1740535">
                <a:moveTo>
                  <a:pt x="1740408" y="0"/>
                </a:moveTo>
                <a:lnTo>
                  <a:pt x="295656" y="1740407"/>
                </a:lnTo>
              </a:path>
              <a:path w="1740535" h="1740535">
                <a:moveTo>
                  <a:pt x="1682496" y="28955"/>
                </a:moveTo>
                <a:lnTo>
                  <a:pt x="0" y="537971"/>
                </a:lnTo>
              </a:path>
            </a:pathLst>
          </a:custGeom>
          <a:ln w="28956">
            <a:solidFill>
              <a:schemeClr val="tx1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>
              <a:highlight>
                <a:srgbClr val="000000"/>
              </a:highlight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56430" y="6403644"/>
            <a:ext cx="18319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w Cen MT"/>
                <a:cs typeface="Tw Cen MT"/>
              </a:rPr>
              <a:t>But it</a:t>
            </a:r>
            <a:r>
              <a:rPr sz="1800" spc="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is</a:t>
            </a:r>
            <a:r>
              <a:rPr sz="1800" spc="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really </a:t>
            </a:r>
            <a:r>
              <a:rPr sz="1800" spc="-10" dirty="0">
                <a:latin typeface="Tw Cen MT"/>
                <a:cs typeface="Tw Cen MT"/>
              </a:rPr>
              <a:t>here!!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67077" y="4141089"/>
            <a:ext cx="119253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w Cen MT"/>
                <a:cs typeface="Tw Cen MT"/>
              </a:rPr>
              <a:t>He</a:t>
            </a:r>
            <a:r>
              <a:rPr sz="2000" spc="-10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sees</a:t>
            </a:r>
            <a:r>
              <a:rPr sz="2000" spc="-25" dirty="0">
                <a:latin typeface="Tw Cen MT"/>
                <a:cs typeface="Tw Cen MT"/>
              </a:rPr>
              <a:t> the </a:t>
            </a:r>
            <a:r>
              <a:rPr sz="2000" dirty="0">
                <a:latin typeface="Tw Cen MT"/>
                <a:cs typeface="Tw Cen MT"/>
              </a:rPr>
              <a:t>fish</a:t>
            </a:r>
            <a:r>
              <a:rPr sz="2000" spc="-30" dirty="0">
                <a:latin typeface="Tw Cen MT"/>
                <a:cs typeface="Tw Cen MT"/>
              </a:rPr>
              <a:t> </a:t>
            </a:r>
            <a:r>
              <a:rPr sz="2000" spc="-10" dirty="0">
                <a:latin typeface="Tw Cen MT"/>
                <a:cs typeface="Tw Cen MT"/>
              </a:rPr>
              <a:t>here….</a:t>
            </a:r>
            <a:endParaRPr sz="2000">
              <a:latin typeface="Tw Cen MT"/>
              <a:cs typeface="Tw Cen M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" y="0"/>
            <a:ext cx="1166352" cy="23667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549396"/>
            <a:ext cx="219456" cy="66141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0" y="4482084"/>
            <a:ext cx="1200150" cy="2376170"/>
            <a:chOff x="0" y="4482084"/>
            <a:chExt cx="1200150" cy="237617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482084"/>
              <a:ext cx="242315" cy="23622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4027" y="4867656"/>
              <a:ext cx="975844" cy="1990343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71612" y="0"/>
            <a:ext cx="529304" cy="62636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532107" y="5551932"/>
            <a:ext cx="507492" cy="129692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631168" y="4572"/>
            <a:ext cx="384048" cy="172516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440668" y="4867655"/>
            <a:ext cx="384048" cy="19811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229756" y="1032212"/>
            <a:ext cx="7334867" cy="581207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92320" y="388081"/>
            <a:ext cx="399404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4000" spc="-10" dirty="0">
                <a:solidFill>
                  <a:srgbClr val="FFFFFF"/>
                </a:solidFill>
                <a:cs typeface="Arial Unicode MS"/>
              </a:rPr>
              <a:t>DIFFRACTION</a:t>
            </a:r>
            <a:endParaRPr sz="4000" dirty="0">
              <a:cs typeface="Arial Unicode MS"/>
            </a:endParaRPr>
          </a:p>
        </p:txBody>
      </p:sp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icroscope, indoor&#10;&#10;Description automatically generated">
            <a:extLst>
              <a:ext uri="{FF2B5EF4-FFF2-40B4-BE49-F238E27FC236}">
                <a16:creationId xmlns:a16="http://schemas.microsoft.com/office/drawing/2014/main" id="{BE7DECAE-0C53-0312-8551-EC7563CA8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55719" y="281789"/>
            <a:ext cx="453628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F7A8F-5EF3-9316-0E32-1615EF38CB78}"/>
              </a:ext>
            </a:extLst>
          </p:cNvPr>
          <p:cNvSpPr txBox="1"/>
          <p:nvPr/>
        </p:nvSpPr>
        <p:spPr>
          <a:xfrm>
            <a:off x="818598" y="355840"/>
            <a:ext cx="10934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0" dirty="0">
                <a:solidFill>
                  <a:srgbClr val="282828"/>
                </a:solidFill>
                <a:effectLst/>
              </a:rPr>
              <a:t>MICROSCOPIA OTTICA IN BIOLOGIA CELLULARE [675SM]</a:t>
            </a:r>
            <a:endParaRPr lang="en-IT" sz="3600" b="1" dirty="0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48BC91B-B945-BC15-970C-F34156022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950701"/>
              </p:ext>
            </p:extLst>
          </p:nvPr>
        </p:nvGraphicFramePr>
        <p:xfrm>
          <a:off x="842515" y="1460857"/>
          <a:ext cx="6322545" cy="4206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165">
                  <a:extLst>
                    <a:ext uri="{9D8B030D-6E8A-4147-A177-3AD203B41FA5}">
                      <a16:colId xmlns:a16="http://schemas.microsoft.com/office/drawing/2014/main" val="123665285"/>
                    </a:ext>
                  </a:extLst>
                </a:gridCol>
                <a:gridCol w="1156580">
                  <a:extLst>
                    <a:ext uri="{9D8B030D-6E8A-4147-A177-3AD203B41FA5}">
                      <a16:colId xmlns:a16="http://schemas.microsoft.com/office/drawing/2014/main" val="2984418123"/>
                    </a:ext>
                  </a:extLst>
                </a:gridCol>
                <a:gridCol w="2295939">
                  <a:extLst>
                    <a:ext uri="{9D8B030D-6E8A-4147-A177-3AD203B41FA5}">
                      <a16:colId xmlns:a16="http://schemas.microsoft.com/office/drawing/2014/main" val="663052756"/>
                    </a:ext>
                  </a:extLst>
                </a:gridCol>
                <a:gridCol w="1818861">
                  <a:extLst>
                    <a:ext uri="{9D8B030D-6E8A-4147-A177-3AD203B41FA5}">
                      <a16:colId xmlns:a16="http://schemas.microsoft.com/office/drawing/2014/main" val="2269724166"/>
                    </a:ext>
                  </a:extLst>
                </a:gridCol>
              </a:tblGrid>
              <a:tr h="36115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effectLst/>
                        </a:rPr>
                        <a:t>date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effectLst/>
                        </a:rPr>
                        <a:t>lesson/lab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effectLst/>
                        </a:rPr>
                        <a:t>aula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effectLst/>
                        </a:rPr>
                        <a:t>time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722927"/>
                  </a:ext>
                </a:extLst>
              </a:tr>
              <a:tr h="594731">
                <a:tc>
                  <a:txBody>
                    <a:bodyPr/>
                    <a:lstStyle/>
                    <a:p>
                      <a:pPr algn="ctr" fontAlgn="b"/>
                      <a:r>
                        <a:rPr lang="en-IT" sz="1800" u="none" strike="noStrike" dirty="0">
                          <a:effectLst/>
                        </a:rPr>
                        <a:t>01/03/23</a:t>
                      </a:r>
                      <a:endParaRPr lang="en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intro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aula5A, H2bis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14-15 (GF and BT), 16-17 (NS)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21139792"/>
                  </a:ext>
                </a:extLst>
              </a:tr>
              <a:tr h="361151">
                <a:tc>
                  <a:txBody>
                    <a:bodyPr/>
                    <a:lstStyle/>
                    <a:p>
                      <a:pPr algn="ctr" fontAlgn="b"/>
                      <a:r>
                        <a:rPr lang="en-IT" sz="1800" u="none" strike="noStrike" dirty="0">
                          <a:effectLst/>
                        </a:rPr>
                        <a:t>08/03/23</a:t>
                      </a:r>
                      <a:endParaRPr lang="en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lesson1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aula5A, H2bis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800" u="none" strike="noStrike">
                          <a:effectLst/>
                        </a:rPr>
                        <a:t>15-18</a:t>
                      </a:r>
                      <a:endParaRPr lang="en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92371307"/>
                  </a:ext>
                </a:extLst>
              </a:tr>
              <a:tr h="361151">
                <a:tc>
                  <a:txBody>
                    <a:bodyPr/>
                    <a:lstStyle/>
                    <a:p>
                      <a:pPr algn="ctr" fontAlgn="b"/>
                      <a:r>
                        <a:rPr lang="en-IT" sz="1800" u="none" strike="noStrike" dirty="0">
                          <a:effectLst/>
                        </a:rPr>
                        <a:t>15/03/23</a:t>
                      </a:r>
                      <a:endParaRPr lang="en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lab1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</a:rPr>
                        <a:t>sala</a:t>
                      </a:r>
                      <a:r>
                        <a:rPr lang="en-GB" sz="1800" u="none" strike="noStrike" dirty="0">
                          <a:effectLst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</a:rPr>
                        <a:t>microscopia</a:t>
                      </a:r>
                      <a:r>
                        <a:rPr lang="en-GB" sz="1800" u="none" strike="noStrike" dirty="0">
                          <a:effectLst/>
                        </a:rPr>
                        <a:t> F2, C1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800" u="none" strike="noStrike">
                          <a:effectLst/>
                        </a:rPr>
                        <a:t>15-18</a:t>
                      </a:r>
                      <a:endParaRPr lang="en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59118481"/>
                  </a:ext>
                </a:extLst>
              </a:tr>
              <a:tr h="361151">
                <a:tc>
                  <a:txBody>
                    <a:bodyPr/>
                    <a:lstStyle/>
                    <a:p>
                      <a:pPr algn="ctr" fontAlgn="b"/>
                      <a:r>
                        <a:rPr lang="en-IT" sz="1800" u="none" strike="noStrike" dirty="0">
                          <a:effectLst/>
                        </a:rPr>
                        <a:t>22/03/23</a:t>
                      </a:r>
                      <a:endParaRPr lang="en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lesson2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aula5A, H2bis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800" u="none" strike="noStrike" dirty="0">
                          <a:effectLst/>
                        </a:rPr>
                        <a:t>15-18</a:t>
                      </a:r>
                      <a:endParaRPr lang="en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13993415"/>
                  </a:ext>
                </a:extLst>
              </a:tr>
              <a:tr h="361151">
                <a:tc>
                  <a:txBody>
                    <a:bodyPr/>
                    <a:lstStyle/>
                    <a:p>
                      <a:pPr algn="ctr" fontAlgn="b"/>
                      <a:r>
                        <a:rPr lang="en-IT" sz="1800" u="none" strike="noStrike" dirty="0">
                          <a:effectLst/>
                        </a:rPr>
                        <a:t>29/03/23</a:t>
                      </a:r>
                      <a:endParaRPr lang="en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lab2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</a:rPr>
                        <a:t>sala</a:t>
                      </a:r>
                      <a:r>
                        <a:rPr lang="en-GB" sz="1800" u="none" strike="noStrike" dirty="0">
                          <a:effectLst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</a:rPr>
                        <a:t>microscopia</a:t>
                      </a:r>
                      <a:r>
                        <a:rPr lang="en-GB" sz="1800" u="none" strike="noStrike" dirty="0">
                          <a:effectLst/>
                        </a:rPr>
                        <a:t> F2, C1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800" u="none" strike="noStrike" dirty="0">
                          <a:effectLst/>
                        </a:rPr>
                        <a:t>15-18</a:t>
                      </a:r>
                      <a:endParaRPr lang="en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39430967"/>
                  </a:ext>
                </a:extLst>
              </a:tr>
              <a:tr h="361151">
                <a:tc>
                  <a:txBody>
                    <a:bodyPr/>
                    <a:lstStyle/>
                    <a:p>
                      <a:pPr algn="ctr" fontAlgn="b"/>
                      <a:r>
                        <a:rPr lang="en-IT" sz="1800" u="none" strike="noStrike" dirty="0">
                          <a:effectLst/>
                        </a:rPr>
                        <a:t>05/04/23</a:t>
                      </a:r>
                      <a:endParaRPr lang="en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lesson3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aula5A, H2bis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800" u="none" strike="noStrike" dirty="0">
                          <a:effectLst/>
                        </a:rPr>
                        <a:t>15-18</a:t>
                      </a:r>
                      <a:endParaRPr lang="en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82243154"/>
                  </a:ext>
                </a:extLst>
              </a:tr>
              <a:tr h="361151">
                <a:tc>
                  <a:txBody>
                    <a:bodyPr/>
                    <a:lstStyle/>
                    <a:p>
                      <a:pPr algn="ctr" fontAlgn="b"/>
                      <a:r>
                        <a:rPr lang="en-IT" sz="1800" u="none" strike="noStrike" dirty="0">
                          <a:effectLst/>
                        </a:rPr>
                        <a:t>19/04/23</a:t>
                      </a:r>
                      <a:endParaRPr lang="en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lesson4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aula5A, H2bis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800" u="none" strike="noStrike" dirty="0">
                          <a:effectLst/>
                        </a:rPr>
                        <a:t>15-18</a:t>
                      </a:r>
                      <a:endParaRPr lang="en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01825477"/>
                  </a:ext>
                </a:extLst>
              </a:tr>
              <a:tr h="361151">
                <a:tc>
                  <a:txBody>
                    <a:bodyPr/>
                    <a:lstStyle/>
                    <a:p>
                      <a:pPr algn="ctr" fontAlgn="b"/>
                      <a:r>
                        <a:rPr lang="en-IT" sz="1800" u="none" strike="noStrike" dirty="0">
                          <a:effectLst/>
                        </a:rPr>
                        <a:t>26/04/23</a:t>
                      </a:r>
                      <a:endParaRPr lang="en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lesson5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aula5A, H2bis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16583722"/>
                  </a:ext>
                </a:extLst>
              </a:tr>
              <a:tr h="361151">
                <a:tc>
                  <a:txBody>
                    <a:bodyPr/>
                    <a:lstStyle/>
                    <a:p>
                      <a:pPr algn="ctr" fontAlgn="b"/>
                      <a:r>
                        <a:rPr lang="en-IT" sz="1800" u="none" strike="noStrike" dirty="0">
                          <a:effectLst/>
                        </a:rPr>
                        <a:t>tbn</a:t>
                      </a:r>
                      <a:endParaRPr lang="en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lab3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</a:rPr>
                        <a:t>sala</a:t>
                      </a:r>
                      <a:r>
                        <a:rPr lang="en-GB" sz="1800" u="none" strike="noStrike" dirty="0">
                          <a:effectLst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</a:rPr>
                        <a:t>microscopia</a:t>
                      </a:r>
                      <a:r>
                        <a:rPr lang="en-GB" sz="1800" u="none" strike="noStrike" dirty="0">
                          <a:effectLst/>
                        </a:rPr>
                        <a:t> F2, C1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800" u="none" strike="noStrike" dirty="0">
                          <a:effectLst/>
                        </a:rPr>
                        <a:t>tbn</a:t>
                      </a:r>
                      <a:endParaRPr lang="en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87332321"/>
                  </a:ext>
                </a:extLst>
              </a:tr>
              <a:tr h="36115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 err="1">
                          <a:effectLst/>
                        </a:rPr>
                        <a:t>tbn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lab4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CIMA center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</a:rPr>
                        <a:t>tbn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396245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6EFEC24-D56D-C042-E645-C98B1AB60F8B}"/>
              </a:ext>
            </a:extLst>
          </p:cNvPr>
          <p:cNvSpPr txBox="1"/>
          <p:nvPr/>
        </p:nvSpPr>
        <p:spPr>
          <a:xfrm>
            <a:off x="818598" y="5784490"/>
            <a:ext cx="229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12 h lab + 16 h lessons</a:t>
            </a:r>
          </a:p>
        </p:txBody>
      </p:sp>
    </p:spTree>
    <p:extLst>
      <p:ext uri="{BB962C8B-B14F-4D97-AF65-F5344CB8AC3E}">
        <p14:creationId xmlns:p14="http://schemas.microsoft.com/office/powerpoint/2010/main" val="1836012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3" name="object 2">
            <a:extLst>
              <a:ext uri="{FF2B5EF4-FFF2-40B4-BE49-F238E27FC236}">
                <a16:creationId xmlns:a16="http://schemas.microsoft.com/office/drawing/2014/main" id="{3F95F3F1-F6C1-E774-5A51-2912F094CEB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71800" y="215665"/>
            <a:ext cx="6248400" cy="5858256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6ECAB05F-6970-FE9E-691B-3965ED62CE62}"/>
              </a:ext>
            </a:extLst>
          </p:cNvPr>
          <p:cNvSpPr txBox="1"/>
          <p:nvPr/>
        </p:nvSpPr>
        <p:spPr>
          <a:xfrm>
            <a:off x="3318984" y="2208003"/>
            <a:ext cx="9042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uFill>
                  <a:solidFill>
                    <a:srgbClr val="21FFFF"/>
                  </a:solidFill>
                </a:uFill>
                <a:cs typeface="Tw Cen MT"/>
              </a:rPr>
              <a:t>Objective</a:t>
            </a:r>
            <a:endParaRPr sz="1800" dirty="0">
              <a:cs typeface="Tw Cen MT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A4A1DA14-2F32-6C60-03AF-B7A157BCD855}"/>
              </a:ext>
            </a:extLst>
          </p:cNvPr>
          <p:cNvSpPr txBox="1"/>
          <p:nvPr/>
        </p:nvSpPr>
        <p:spPr>
          <a:xfrm>
            <a:off x="3372295" y="3097285"/>
            <a:ext cx="56578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uFill>
                  <a:solidFill>
                    <a:srgbClr val="21FFFF"/>
                  </a:solidFill>
                </a:uFill>
                <a:cs typeface="Tw Cen MT"/>
              </a:rPr>
              <a:t>Stage</a:t>
            </a:r>
            <a:endParaRPr sz="1800" dirty="0">
              <a:cs typeface="Tw Cen MT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69698965-128D-1134-53A2-5191F5CC6DF1}"/>
              </a:ext>
            </a:extLst>
          </p:cNvPr>
          <p:cNvSpPr txBox="1"/>
          <p:nvPr/>
        </p:nvSpPr>
        <p:spPr>
          <a:xfrm>
            <a:off x="3086103" y="4037244"/>
            <a:ext cx="161789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dirty="0" err="1">
                <a:cs typeface="Tw Cen MT"/>
              </a:rPr>
              <a:t>Diaphragm</a:t>
            </a:r>
            <a:r>
              <a:rPr lang="it-IT" sz="1800" dirty="0">
                <a:cs typeface="Tw Cen MT"/>
              </a:rPr>
              <a:t> (Iris)</a:t>
            </a:r>
            <a:endParaRPr sz="1800" dirty="0">
              <a:cs typeface="Tw Cen MT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C12DE49F-E85D-B5F3-CE98-24B9AECB85DF}"/>
              </a:ext>
            </a:extLst>
          </p:cNvPr>
          <p:cNvSpPr txBox="1"/>
          <p:nvPr/>
        </p:nvSpPr>
        <p:spPr>
          <a:xfrm>
            <a:off x="3247864" y="4523914"/>
            <a:ext cx="120161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dirty="0">
                <a:uFill>
                  <a:solidFill>
                    <a:srgbClr val="21FFFF"/>
                  </a:solidFill>
                </a:uFill>
                <a:cs typeface="Tw Cen MT"/>
              </a:rPr>
              <a:t>Light Source</a:t>
            </a:r>
            <a:endParaRPr sz="1800" dirty="0">
              <a:cs typeface="Tw Cen MT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23A9EF47-B910-1D1F-C2A5-BCA0CA3161AC}"/>
              </a:ext>
            </a:extLst>
          </p:cNvPr>
          <p:cNvSpPr txBox="1">
            <a:spLocks/>
          </p:cNvSpPr>
          <p:nvPr/>
        </p:nvSpPr>
        <p:spPr>
          <a:xfrm>
            <a:off x="7838006" y="294823"/>
            <a:ext cx="14333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800" dirty="0">
                <a:latin typeface="+mn-lt"/>
                <a:cs typeface="Tw Cen MT"/>
              </a:rPr>
              <a:t>Ocular Lens</a:t>
            </a: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9A353979-1985-8FF1-EB21-39867D0819CC}"/>
              </a:ext>
            </a:extLst>
          </p:cNvPr>
          <p:cNvSpPr txBox="1"/>
          <p:nvPr/>
        </p:nvSpPr>
        <p:spPr>
          <a:xfrm>
            <a:off x="7968778" y="1943417"/>
            <a:ext cx="39751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25" dirty="0">
                <a:uFill>
                  <a:solidFill>
                    <a:srgbClr val="21FFFF"/>
                  </a:solidFill>
                </a:uFill>
                <a:cs typeface="Tw Cen MT"/>
              </a:rPr>
              <a:t>Arm</a:t>
            </a:r>
            <a:endParaRPr sz="1800" dirty="0">
              <a:cs typeface="Tw Cen MT"/>
            </a:endParaRPr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D6DE8E14-9243-AE3F-2781-5F4687B999EC}"/>
              </a:ext>
            </a:extLst>
          </p:cNvPr>
          <p:cNvSpPr txBox="1"/>
          <p:nvPr/>
        </p:nvSpPr>
        <p:spPr>
          <a:xfrm>
            <a:off x="7989506" y="2935006"/>
            <a:ext cx="565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spc="-10" dirty="0">
                <a:uFill>
                  <a:solidFill>
                    <a:srgbClr val="21FFFF"/>
                  </a:solidFill>
                </a:uFill>
                <a:cs typeface="Tw Cen MT"/>
              </a:rPr>
              <a:t>Stage</a:t>
            </a:r>
            <a:endParaRPr sz="1800" dirty="0">
              <a:cs typeface="Tw Cen MT"/>
            </a:endParaRPr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4E811A3D-FD92-CAC3-EEAA-E231C4F154A1}"/>
              </a:ext>
            </a:extLst>
          </p:cNvPr>
          <p:cNvSpPr txBox="1"/>
          <p:nvPr/>
        </p:nvSpPr>
        <p:spPr>
          <a:xfrm>
            <a:off x="7909723" y="4918534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20" dirty="0">
                <a:uFill>
                  <a:solidFill>
                    <a:srgbClr val="21FFFF"/>
                  </a:solidFill>
                </a:uFill>
                <a:cs typeface="Tw Cen MT"/>
              </a:rPr>
              <a:t>Base</a:t>
            </a:r>
            <a:endParaRPr sz="1800" dirty="0">
              <a:cs typeface="Tw Cen M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25E2E9-F4D1-19DF-F9FC-8483DC0512DE}"/>
              </a:ext>
            </a:extLst>
          </p:cNvPr>
          <p:cNvSpPr txBox="1"/>
          <p:nvPr/>
        </p:nvSpPr>
        <p:spPr>
          <a:xfrm>
            <a:off x="3247865" y="1641824"/>
            <a:ext cx="120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uFill>
                  <a:solidFill>
                    <a:srgbClr val="21FFFF"/>
                  </a:solidFill>
                </a:uFill>
                <a:cs typeface="Tw Cen MT"/>
              </a:rPr>
              <a:t>Nose</a:t>
            </a:r>
            <a:r>
              <a:rPr lang="en-GB" sz="1800" spc="5" dirty="0">
                <a:uFill>
                  <a:solidFill>
                    <a:srgbClr val="21FFFF"/>
                  </a:solidFill>
                </a:uFill>
                <a:cs typeface="Tw Cen MT"/>
              </a:rPr>
              <a:t> </a:t>
            </a:r>
            <a:r>
              <a:rPr lang="en-GB" sz="1800" spc="-20" dirty="0">
                <a:uFill>
                  <a:solidFill>
                    <a:srgbClr val="21FFFF"/>
                  </a:solidFill>
                </a:uFill>
                <a:cs typeface="Tw Cen MT"/>
              </a:rPr>
              <a:t>Piece</a:t>
            </a:r>
            <a:endParaRPr lang="en-GB" sz="1800" dirty="0">
              <a:cs typeface="Tw Cen M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F148B1-663C-16D5-F20D-FDA5521F33DB}"/>
              </a:ext>
            </a:extLst>
          </p:cNvPr>
          <p:cNvSpPr txBox="1"/>
          <p:nvPr/>
        </p:nvSpPr>
        <p:spPr>
          <a:xfrm>
            <a:off x="3247865" y="2623805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Lenses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8C3843-C38D-C0EA-600E-7E03D156A10E}"/>
              </a:ext>
            </a:extLst>
          </p:cNvPr>
          <p:cNvSpPr txBox="1"/>
          <p:nvPr/>
        </p:nvSpPr>
        <p:spPr>
          <a:xfrm>
            <a:off x="3286615" y="3514786"/>
            <a:ext cx="624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Clips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C009A2-E728-0ED3-9BB3-8A863DE14BC5}"/>
              </a:ext>
            </a:extLst>
          </p:cNvPr>
          <p:cNvSpPr txBox="1"/>
          <p:nvPr/>
        </p:nvSpPr>
        <p:spPr>
          <a:xfrm>
            <a:off x="3187387" y="748418"/>
            <a:ext cx="116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Body Tube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413262-5E2C-DAE9-AE26-13AB06F02057}"/>
              </a:ext>
            </a:extLst>
          </p:cNvPr>
          <p:cNvSpPr txBox="1"/>
          <p:nvPr/>
        </p:nvSpPr>
        <p:spPr>
          <a:xfrm>
            <a:off x="7875107" y="3497295"/>
            <a:ext cx="1276440" cy="467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IT" dirty="0"/>
              <a:t>Coarse</a:t>
            </a:r>
          </a:p>
          <a:p>
            <a:pPr>
              <a:lnSpc>
                <a:spcPts val="1400"/>
              </a:lnSpc>
            </a:pPr>
            <a:r>
              <a:rPr lang="en-IT" dirty="0"/>
              <a:t>Adjustment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78D8C4-F20E-ECAB-7AF2-4CA11E6EC445}"/>
              </a:ext>
            </a:extLst>
          </p:cNvPr>
          <p:cNvSpPr txBox="1"/>
          <p:nvPr/>
        </p:nvSpPr>
        <p:spPr>
          <a:xfrm>
            <a:off x="7806454" y="3957891"/>
            <a:ext cx="1276440" cy="467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IT" dirty="0"/>
              <a:t>Fine</a:t>
            </a:r>
          </a:p>
          <a:p>
            <a:pPr>
              <a:lnSpc>
                <a:spcPts val="1400"/>
              </a:lnSpc>
            </a:pPr>
            <a:r>
              <a:rPr lang="en-IT" dirty="0"/>
              <a:t>Adjustment</a:t>
            </a:r>
          </a:p>
        </p:txBody>
      </p:sp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6" name="object 2">
            <a:extLst>
              <a:ext uri="{FF2B5EF4-FFF2-40B4-BE49-F238E27FC236}">
                <a16:creationId xmlns:a16="http://schemas.microsoft.com/office/drawing/2014/main" id="{1669F43D-C2C6-C4B7-B247-A9C8DC1BC0AF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58616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MICROSCOPE</a:t>
            </a:r>
          </a:p>
        </p:txBody>
      </p:sp>
    </p:spTree>
    <p:extLst>
      <p:ext uri="{BB962C8B-B14F-4D97-AF65-F5344CB8AC3E}">
        <p14:creationId xmlns:p14="http://schemas.microsoft.com/office/powerpoint/2010/main" val="28050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EDE0362-C201-342C-CA50-BE25AD9B1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950" y="787400"/>
            <a:ext cx="6896100" cy="5283200"/>
          </a:xfrm>
          <a:prstGeom prst="rect">
            <a:avLst/>
          </a:prstGeom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id="{74233F7C-4F1D-1EE6-0342-1D0F877E2305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767584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MICROSCOPE – upright, transmitted light</a:t>
            </a:r>
          </a:p>
        </p:txBody>
      </p:sp>
    </p:spTree>
    <p:extLst>
      <p:ext uri="{BB962C8B-B14F-4D97-AF65-F5344CB8AC3E}">
        <p14:creationId xmlns:p14="http://schemas.microsoft.com/office/powerpoint/2010/main" val="2615827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2541FDDA-92C1-1686-120E-F07BBCEB0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700" y="768350"/>
            <a:ext cx="7772400" cy="5269636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83D203AC-0EDE-CF97-31D1-8D06D121BEA0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765112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MICROSCOPE – upright, reflected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03B08-E224-3AEF-55D5-0BE0D8AA34DB}"/>
              </a:ext>
            </a:extLst>
          </p:cNvPr>
          <p:cNvSpPr txBox="1"/>
          <p:nvPr/>
        </p:nvSpPr>
        <p:spPr>
          <a:xfrm>
            <a:off x="0" y="5236365"/>
            <a:ext cx="39273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800" dirty="0"/>
              <a:t>Fluorescent microscopy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O</a:t>
            </a:r>
            <a:r>
              <a:rPr lang="en-IT" sz="2800" dirty="0"/>
              <a:t>paque, thicker sample</a:t>
            </a:r>
          </a:p>
        </p:txBody>
      </p:sp>
    </p:spTree>
    <p:extLst>
      <p:ext uri="{BB962C8B-B14F-4D97-AF65-F5344CB8AC3E}">
        <p14:creationId xmlns:p14="http://schemas.microsoft.com/office/powerpoint/2010/main" val="2490231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E2DEE36-5277-7C83-9E33-0EFAB08CD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552" y="-5154"/>
            <a:ext cx="6394378" cy="6059965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CFCC9741-C5DC-3FA4-0094-42CB9B82CEC4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765112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MICROSCOPE</a:t>
            </a:r>
          </a:p>
        </p:txBody>
      </p:sp>
    </p:spTree>
    <p:extLst>
      <p:ext uri="{BB962C8B-B14F-4D97-AF65-F5344CB8AC3E}">
        <p14:creationId xmlns:p14="http://schemas.microsoft.com/office/powerpoint/2010/main" val="1726567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B35772C-E94D-557B-65E5-9A507446914C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95267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MAGNIFICATION vs. RESOLUTION</a:t>
            </a: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315DF444-D1DD-C980-6AA0-E742203BF781}"/>
              </a:ext>
            </a:extLst>
          </p:cNvPr>
          <p:cNvSpPr txBox="1"/>
          <p:nvPr/>
        </p:nvSpPr>
        <p:spPr>
          <a:xfrm>
            <a:off x="1035333" y="1773605"/>
            <a:ext cx="9213215" cy="27026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marR="679450" indent="-229235">
              <a:lnSpc>
                <a:spcPct val="150100"/>
              </a:lnSpc>
              <a:spcBef>
                <a:spcPts val="95"/>
              </a:spcBef>
              <a:buFont typeface="Arial"/>
              <a:buChar char="•"/>
              <a:tabLst>
                <a:tab pos="241935" algn="l"/>
              </a:tabLst>
            </a:pPr>
            <a:r>
              <a:rPr sz="2800" dirty="0">
                <a:solidFill>
                  <a:srgbClr val="1400C7"/>
                </a:solidFill>
                <a:cs typeface="Tw Cen MT"/>
              </a:rPr>
              <a:t>Magnification:</a:t>
            </a:r>
            <a:r>
              <a:rPr sz="2800" spc="-65" dirty="0">
                <a:solidFill>
                  <a:srgbClr val="1400C7"/>
                </a:solidFill>
                <a:cs typeface="Tw Cen MT"/>
              </a:rPr>
              <a:t> </a:t>
            </a:r>
            <a:r>
              <a:rPr sz="2800" dirty="0">
                <a:cs typeface="Tw Cen MT"/>
              </a:rPr>
              <a:t>increase</a:t>
            </a:r>
            <a:r>
              <a:rPr sz="2800" spc="-50" dirty="0">
                <a:cs typeface="Tw Cen MT"/>
              </a:rPr>
              <a:t> </a:t>
            </a:r>
            <a:r>
              <a:rPr sz="2800" dirty="0">
                <a:cs typeface="Tw Cen MT"/>
              </a:rPr>
              <a:t>of</a:t>
            </a:r>
            <a:r>
              <a:rPr sz="2800" spc="95" dirty="0">
                <a:cs typeface="Tw Cen MT"/>
              </a:rPr>
              <a:t> </a:t>
            </a:r>
            <a:r>
              <a:rPr sz="2800" dirty="0">
                <a:cs typeface="Tw Cen MT"/>
              </a:rPr>
              <a:t>an</a:t>
            </a:r>
            <a:r>
              <a:rPr lang="it-IT" sz="2800" spc="-1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object’s </a:t>
            </a:r>
            <a:r>
              <a:rPr sz="2800" dirty="0">
                <a:cs typeface="Tw Cen MT"/>
              </a:rPr>
              <a:t>apparent</a:t>
            </a:r>
            <a:r>
              <a:rPr sz="2800" spc="-70" dirty="0">
                <a:cs typeface="Tw Cen MT"/>
              </a:rPr>
              <a:t> </a:t>
            </a:r>
            <a:r>
              <a:rPr sz="2800" spc="-20" dirty="0">
                <a:cs typeface="Tw Cen MT"/>
              </a:rPr>
              <a:t>size</a:t>
            </a:r>
            <a:endParaRPr sz="2800" dirty="0">
              <a:cs typeface="Tw Cen MT"/>
            </a:endParaRPr>
          </a:p>
          <a:p>
            <a:pPr marL="241300" indent="-229235">
              <a:lnSpc>
                <a:spcPct val="100000"/>
              </a:lnSpc>
              <a:spcBef>
                <a:spcPts val="3635"/>
              </a:spcBef>
              <a:buFont typeface="Arial"/>
              <a:buChar char="•"/>
              <a:tabLst>
                <a:tab pos="241935" algn="l"/>
              </a:tabLst>
            </a:pPr>
            <a:r>
              <a:rPr sz="2800" dirty="0">
                <a:solidFill>
                  <a:srgbClr val="1400C7"/>
                </a:solidFill>
                <a:cs typeface="Tw Cen MT"/>
              </a:rPr>
              <a:t>Resolution:</a:t>
            </a:r>
            <a:r>
              <a:rPr sz="2800" spc="-160" dirty="0">
                <a:solidFill>
                  <a:srgbClr val="1400C7"/>
                </a:solidFill>
                <a:cs typeface="Tw Cen MT"/>
              </a:rPr>
              <a:t> </a:t>
            </a:r>
            <a:r>
              <a:rPr sz="2800" dirty="0">
                <a:cs typeface="Tw Cen MT"/>
              </a:rPr>
              <a:t>power</a:t>
            </a:r>
            <a:r>
              <a:rPr sz="2800" spc="-130" dirty="0">
                <a:cs typeface="Tw Cen MT"/>
              </a:rPr>
              <a:t> </a:t>
            </a:r>
            <a:r>
              <a:rPr sz="2800" dirty="0">
                <a:cs typeface="Tw Cen MT"/>
              </a:rPr>
              <a:t>to</a:t>
            </a:r>
            <a:r>
              <a:rPr sz="2800" spc="-125" dirty="0">
                <a:cs typeface="Tw Cen MT"/>
              </a:rPr>
              <a:t> </a:t>
            </a:r>
            <a:r>
              <a:rPr sz="2800" dirty="0">
                <a:cs typeface="Tw Cen MT"/>
              </a:rPr>
              <a:t>show</a:t>
            </a:r>
            <a:r>
              <a:rPr sz="2800" spc="-120" dirty="0">
                <a:cs typeface="Tw Cen MT"/>
              </a:rPr>
              <a:t> </a:t>
            </a:r>
            <a:r>
              <a:rPr sz="2800" dirty="0">
                <a:cs typeface="Tw Cen MT"/>
              </a:rPr>
              <a:t>details</a:t>
            </a:r>
            <a:r>
              <a:rPr sz="2800" spc="-114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clearly</a:t>
            </a:r>
            <a:endParaRPr sz="2800" dirty="0">
              <a:cs typeface="Tw Cen MT"/>
            </a:endParaRPr>
          </a:p>
          <a:p>
            <a:pPr marL="241300" indent="-229235">
              <a:lnSpc>
                <a:spcPct val="100000"/>
              </a:lnSpc>
              <a:spcBef>
                <a:spcPts val="3650"/>
              </a:spcBef>
              <a:buFont typeface="Arial"/>
              <a:buChar char="•"/>
              <a:tabLst>
                <a:tab pos="241935" algn="l"/>
              </a:tabLst>
            </a:pPr>
            <a:r>
              <a:rPr sz="2800" dirty="0">
                <a:cs typeface="Tw Cen MT"/>
              </a:rPr>
              <a:t>Both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are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needed</a:t>
            </a:r>
            <a:r>
              <a:rPr sz="2800" spc="-35" dirty="0">
                <a:cs typeface="Tw Cen MT"/>
              </a:rPr>
              <a:t> </a:t>
            </a:r>
            <a:r>
              <a:rPr sz="4400" dirty="0">
                <a:solidFill>
                  <a:srgbClr val="FFFFFF"/>
                </a:solidFill>
                <a:cs typeface="Tw Cen MT"/>
              </a:rPr>
              <a:t>to</a:t>
            </a:r>
            <a:r>
              <a:rPr sz="4400" spc="-15" dirty="0">
                <a:solidFill>
                  <a:srgbClr val="FFFFFF"/>
                </a:solidFill>
                <a:cs typeface="Tw Cen MT"/>
              </a:rPr>
              <a:t> </a:t>
            </a:r>
            <a:r>
              <a:rPr sz="4400" dirty="0">
                <a:solidFill>
                  <a:srgbClr val="FFFFFF"/>
                </a:solidFill>
                <a:cs typeface="Tw Cen MT"/>
              </a:rPr>
              <a:t>see a</a:t>
            </a:r>
            <a:r>
              <a:rPr sz="4400" spc="-15" dirty="0">
                <a:solidFill>
                  <a:srgbClr val="FFFFFF"/>
                </a:solidFill>
                <a:cs typeface="Tw Cen MT"/>
              </a:rPr>
              <a:t> </a:t>
            </a:r>
            <a:r>
              <a:rPr sz="4400" dirty="0">
                <a:solidFill>
                  <a:srgbClr val="FFFFFF"/>
                </a:solidFill>
                <a:cs typeface="Tw Cen MT"/>
              </a:rPr>
              <a:t>clear</a:t>
            </a:r>
            <a:r>
              <a:rPr sz="4400" spc="-25" dirty="0">
                <a:solidFill>
                  <a:srgbClr val="FFFFFF"/>
                </a:solidFill>
                <a:cs typeface="Tw Cen MT"/>
              </a:rPr>
              <a:t> </a:t>
            </a:r>
            <a:r>
              <a:rPr sz="4400" spc="-10" dirty="0">
                <a:solidFill>
                  <a:srgbClr val="FFFFFF"/>
                </a:solidFill>
                <a:cs typeface="Tw Cen MT"/>
              </a:rPr>
              <a:t>image</a:t>
            </a:r>
            <a:endParaRPr sz="4400" dirty="0"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4102993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B35772C-E94D-557B-65E5-9A507446914C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95267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MAGNIFICATION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47137B-81DB-4C94-7A93-02D8D2D5FC65}"/>
              </a:ext>
            </a:extLst>
          </p:cNvPr>
          <p:cNvGrpSpPr/>
          <p:nvPr/>
        </p:nvGrpSpPr>
        <p:grpSpPr>
          <a:xfrm>
            <a:off x="275952" y="1893993"/>
            <a:ext cx="10275933" cy="3605757"/>
            <a:chOff x="1520880" y="2258014"/>
            <a:chExt cx="7871560" cy="2598054"/>
          </a:xfrm>
        </p:grpSpPr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DC4F7A7E-5231-5582-0A4A-69BF6CA20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0880" y="3389165"/>
              <a:ext cx="7772400" cy="1466903"/>
            </a:xfrm>
            <a:prstGeom prst="rect">
              <a:avLst/>
            </a:prstGeom>
          </p:spPr>
        </p:pic>
        <p:pic>
          <p:nvPicPr>
            <p:cNvPr id="7" name="Picture 6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35A1CF61-6B0D-D8B4-E6BD-DBF73DEDA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7674"/>
            <a:stretch/>
          </p:blipFill>
          <p:spPr>
            <a:xfrm>
              <a:off x="1993446" y="2306536"/>
              <a:ext cx="3289757" cy="107666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792FA70-420F-6D90-E950-C0C5625813DE}"/>
                </a:ext>
              </a:extLst>
            </p:cNvPr>
            <p:cNvSpPr/>
            <p:nvPr/>
          </p:nvSpPr>
          <p:spPr>
            <a:xfrm>
              <a:off x="5631544" y="2391174"/>
              <a:ext cx="1770743" cy="8103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rgbClr val="1400C7"/>
                </a:solidFill>
              </a:endParaRPr>
            </a:p>
          </p:txBody>
        </p:sp>
        <p:pic>
          <p:nvPicPr>
            <p:cNvPr id="13" name="Picture 12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0A434A56-54BD-7E77-94F8-09B61BCFA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5041"/>
            <a:stretch/>
          </p:blipFill>
          <p:spPr>
            <a:xfrm>
              <a:off x="7452514" y="2258014"/>
              <a:ext cx="1939926" cy="10766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6246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B35772C-E94D-557B-65E5-9A507446914C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95267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MAGNIFICATION</a:t>
            </a:r>
          </a:p>
        </p:txBody>
      </p:sp>
      <p:pic>
        <p:nvPicPr>
          <p:cNvPr id="3" name="object 5">
            <a:extLst>
              <a:ext uri="{FF2B5EF4-FFF2-40B4-BE49-F238E27FC236}">
                <a16:creationId xmlns:a16="http://schemas.microsoft.com/office/drawing/2014/main" id="{322245FA-D988-DC2D-D5AD-236B94D67C4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4332" y="1575559"/>
            <a:ext cx="6490212" cy="37068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C8DB59-CBB0-0FAD-CE0B-0A68386E28E5}"/>
              </a:ext>
            </a:extLst>
          </p:cNvPr>
          <p:cNvSpPr txBox="1"/>
          <p:nvPr/>
        </p:nvSpPr>
        <p:spPr>
          <a:xfrm>
            <a:off x="7271779" y="2813447"/>
            <a:ext cx="4415889" cy="1757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1400C7"/>
                </a:solidFill>
              </a:rPr>
              <a:t>Magnification</a:t>
            </a:r>
            <a:r>
              <a:rPr lang="en-GB" sz="2800" spc="-80" dirty="0">
                <a:solidFill>
                  <a:srgbClr val="1400C7"/>
                </a:solidFill>
              </a:rPr>
              <a:t> </a:t>
            </a:r>
            <a:r>
              <a:rPr lang="en-GB" sz="2800" dirty="0">
                <a:solidFill>
                  <a:srgbClr val="1400C7"/>
                </a:solidFill>
              </a:rPr>
              <a:t>is</a:t>
            </a:r>
            <a:r>
              <a:rPr lang="en-GB" sz="2800" spc="-95" dirty="0">
                <a:solidFill>
                  <a:srgbClr val="1400C7"/>
                </a:solidFill>
              </a:rPr>
              <a:t> </a:t>
            </a:r>
            <a:r>
              <a:rPr lang="en-GB" sz="2800" spc="-25" dirty="0">
                <a:solidFill>
                  <a:srgbClr val="1400C7"/>
                </a:solidFill>
              </a:rPr>
              <a:t>NOT </a:t>
            </a:r>
            <a:r>
              <a:rPr lang="en-GB" sz="2800" spc="-95" dirty="0">
                <a:solidFill>
                  <a:srgbClr val="1400C7"/>
                </a:solidFill>
              </a:rPr>
              <a:t>ALWAYS 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1400C7"/>
                </a:solidFill>
              </a:rPr>
              <a:t>related</a:t>
            </a:r>
            <a:r>
              <a:rPr lang="en-GB" sz="2800" spc="-65" dirty="0">
                <a:solidFill>
                  <a:srgbClr val="1400C7"/>
                </a:solidFill>
              </a:rPr>
              <a:t> </a:t>
            </a:r>
            <a:r>
              <a:rPr lang="en-GB" sz="2800" spc="-20" dirty="0">
                <a:solidFill>
                  <a:srgbClr val="1400C7"/>
                </a:solidFill>
              </a:rPr>
              <a:t>with </a:t>
            </a:r>
            <a:r>
              <a:rPr lang="en-GB" sz="2800" spc="-10" dirty="0">
                <a:solidFill>
                  <a:srgbClr val="1400C7"/>
                </a:solidFill>
              </a:rPr>
              <a:t>resolution</a:t>
            </a:r>
            <a:endParaRPr lang="en-GB" sz="2800" dirty="0">
              <a:solidFill>
                <a:srgbClr val="1400C7"/>
              </a:solidFill>
            </a:endParaRPr>
          </a:p>
          <a:p>
            <a:pPr>
              <a:lnSpc>
                <a:spcPct val="150000"/>
              </a:lnSpc>
            </a:pPr>
            <a:endParaRPr lang="en-IT" dirty="0">
              <a:solidFill>
                <a:srgbClr val="1400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22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2E21C7-0782-FF6F-9CC8-596BC87BAE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71"/>
          <a:stretch/>
        </p:blipFill>
        <p:spPr>
          <a:xfrm>
            <a:off x="2126630" y="791166"/>
            <a:ext cx="7772400" cy="6078326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B35772C-E94D-557B-65E5-9A507446914C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95267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RESOLUTION</a:t>
            </a:r>
          </a:p>
        </p:txBody>
      </p:sp>
    </p:spTree>
    <p:extLst>
      <p:ext uri="{BB962C8B-B14F-4D97-AF65-F5344CB8AC3E}">
        <p14:creationId xmlns:p14="http://schemas.microsoft.com/office/powerpoint/2010/main" val="3151279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B35772C-E94D-557B-65E5-9A507446914C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95267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RESOLUTION of two points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39BB2D0-11D0-603C-91ED-1EEABC8BE9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03"/>
          <a:stretch/>
        </p:blipFill>
        <p:spPr>
          <a:xfrm>
            <a:off x="1713911" y="735343"/>
            <a:ext cx="8764178" cy="5374519"/>
          </a:xfrm>
          <a:prstGeom prst="rect">
            <a:avLst/>
          </a:prstGeom>
        </p:spPr>
      </p:pic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46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B35772C-E94D-557B-65E5-9A507446914C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95267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RESOLUTION CRITERION</a:t>
            </a:r>
          </a:p>
        </p:txBody>
      </p:sp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F468CF2-1FDE-4864-B080-B7BDB663E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906" y="965487"/>
            <a:ext cx="8500001" cy="591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51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080087-16C2-5388-3C70-59E11532B9C0}"/>
              </a:ext>
            </a:extLst>
          </p:cNvPr>
          <p:cNvSpPr txBox="1"/>
          <p:nvPr/>
        </p:nvSpPr>
        <p:spPr>
          <a:xfrm>
            <a:off x="1627400" y="1014898"/>
            <a:ext cx="6732741" cy="5142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GB" sz="2800" dirty="0"/>
              <a:t>H</a:t>
            </a:r>
            <a:r>
              <a:rPr lang="en-IT" sz="2800" dirty="0"/>
              <a:t>ow a microscope works</a:t>
            </a:r>
          </a:p>
          <a:p>
            <a:pPr>
              <a:lnSpc>
                <a:spcPct val="200000"/>
              </a:lnSpc>
            </a:pPr>
            <a:r>
              <a:rPr lang="en-IT" sz="2800" dirty="0"/>
              <a:t>2.   </a:t>
            </a:r>
            <a:r>
              <a:rPr lang="en-GB" sz="2800" dirty="0"/>
              <a:t>M</a:t>
            </a:r>
            <a:r>
              <a:rPr lang="en-IT" sz="2800" dirty="0"/>
              <a:t>agnification vs resolution</a:t>
            </a:r>
          </a:p>
          <a:p>
            <a:pPr marL="514350" indent="-514350">
              <a:lnSpc>
                <a:spcPct val="200000"/>
              </a:lnSpc>
              <a:buFontTx/>
              <a:buAutoNum type="arabicPeriod" startAt="3"/>
            </a:pPr>
            <a:r>
              <a:rPr lang="en-GB" sz="2800" dirty="0"/>
              <a:t>N</a:t>
            </a:r>
            <a:r>
              <a:rPr lang="en-IT" sz="2800" dirty="0"/>
              <a:t>umerical aperture and working distance</a:t>
            </a:r>
          </a:p>
          <a:p>
            <a:pPr marL="514350" indent="-514350">
              <a:lnSpc>
                <a:spcPct val="200000"/>
              </a:lnSpc>
              <a:buFontTx/>
              <a:buAutoNum type="arabicPeriod" startAt="3"/>
            </a:pPr>
            <a:r>
              <a:rPr lang="en-GB" sz="2800" dirty="0"/>
              <a:t>O</a:t>
            </a:r>
            <a:r>
              <a:rPr lang="en-IT" sz="2800" dirty="0"/>
              <a:t>bjectives</a:t>
            </a:r>
          </a:p>
          <a:p>
            <a:pPr marL="514350" indent="-514350">
              <a:lnSpc>
                <a:spcPct val="200000"/>
              </a:lnSpc>
              <a:buFontTx/>
              <a:buAutoNum type="arabicPeriod" startAt="3"/>
            </a:pPr>
            <a:r>
              <a:rPr lang="en-IT" sz="2800" dirty="0"/>
              <a:t>Point-spread function and Airy disk</a:t>
            </a:r>
          </a:p>
          <a:p>
            <a:pPr marL="514350" indent="-514350">
              <a:lnSpc>
                <a:spcPct val="200000"/>
              </a:lnSpc>
              <a:buFontTx/>
              <a:buAutoNum type="arabicPeriod" startAt="3"/>
            </a:pPr>
            <a:r>
              <a:rPr lang="en-IT" sz="2800" dirty="0"/>
              <a:t>Optical abberations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022203C-4990-A30D-0FAF-8028490E766E}"/>
              </a:ext>
            </a:extLst>
          </p:cNvPr>
          <p:cNvSpPr txBox="1">
            <a:spLocks/>
          </p:cNvSpPr>
          <p:nvPr/>
        </p:nvSpPr>
        <p:spPr>
          <a:xfrm>
            <a:off x="404177" y="326212"/>
            <a:ext cx="58616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OPTICAL MICROSCOPY</a:t>
            </a:r>
          </a:p>
        </p:txBody>
      </p:sp>
    </p:spTree>
    <p:extLst>
      <p:ext uri="{BB962C8B-B14F-4D97-AF65-F5344CB8AC3E}">
        <p14:creationId xmlns:p14="http://schemas.microsoft.com/office/powerpoint/2010/main" val="2953222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B35772C-E94D-557B-65E5-9A507446914C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95267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NUMERICAL APERTURE &amp; WORKING DISTANCE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64466C86-37AB-83B0-B73F-51344BE8A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939" y="744234"/>
            <a:ext cx="8843950" cy="6128280"/>
          </a:xfrm>
          <a:prstGeom prst="rect">
            <a:avLst/>
          </a:prstGeom>
        </p:spPr>
      </p:pic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39">
            <a:extLst>
              <a:ext uri="{FF2B5EF4-FFF2-40B4-BE49-F238E27FC236}">
                <a16:creationId xmlns:a16="http://schemas.microsoft.com/office/drawing/2014/main" id="{5E758083-F8E3-80C4-E806-373A04A4C8A9}"/>
              </a:ext>
            </a:extLst>
          </p:cNvPr>
          <p:cNvSpPr txBox="1"/>
          <p:nvPr/>
        </p:nvSpPr>
        <p:spPr>
          <a:xfrm>
            <a:off x="8288009" y="2721243"/>
            <a:ext cx="3575053" cy="906017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dirty="0">
                <a:cs typeface="Tw Cen MT"/>
              </a:rPr>
              <a:t>n</a:t>
            </a:r>
            <a:r>
              <a:rPr sz="2000" spc="-25" dirty="0">
                <a:cs typeface="Tw Cen MT"/>
              </a:rPr>
              <a:t> </a:t>
            </a:r>
            <a:r>
              <a:rPr sz="2000" dirty="0">
                <a:cs typeface="Tw Cen MT"/>
              </a:rPr>
              <a:t>=</a:t>
            </a:r>
            <a:r>
              <a:rPr sz="2000" spc="-10" dirty="0">
                <a:cs typeface="Tw Cen MT"/>
              </a:rPr>
              <a:t> </a:t>
            </a:r>
            <a:r>
              <a:rPr sz="2000" dirty="0">
                <a:cs typeface="Tw Cen MT"/>
              </a:rPr>
              <a:t>refractive</a:t>
            </a:r>
            <a:r>
              <a:rPr sz="2000" spc="-45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index</a:t>
            </a:r>
            <a:endParaRPr sz="2000" dirty="0">
              <a:cs typeface="Tw Cen MT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2000" dirty="0">
                <a:cs typeface="Calibri"/>
              </a:rPr>
              <a:t>α</a:t>
            </a:r>
            <a:r>
              <a:rPr sz="2000" spc="90" dirty="0">
                <a:cs typeface="Calibri"/>
              </a:rPr>
              <a:t> </a:t>
            </a:r>
            <a:r>
              <a:rPr sz="2000" dirty="0">
                <a:cs typeface="Tw Cen MT"/>
              </a:rPr>
              <a:t>= angle</a:t>
            </a:r>
            <a:r>
              <a:rPr sz="2000" spc="-15" dirty="0">
                <a:cs typeface="Tw Cen MT"/>
              </a:rPr>
              <a:t> </a:t>
            </a:r>
            <a:r>
              <a:rPr sz="2000" dirty="0">
                <a:cs typeface="Tw Cen MT"/>
              </a:rPr>
              <a:t>of</a:t>
            </a:r>
            <a:r>
              <a:rPr sz="2000" spc="45" dirty="0">
                <a:cs typeface="Tw Cen MT"/>
              </a:rPr>
              <a:t> </a:t>
            </a:r>
            <a:r>
              <a:rPr sz="2000" dirty="0">
                <a:cs typeface="Tw Cen MT"/>
              </a:rPr>
              <a:t>incident</a:t>
            </a:r>
            <a:r>
              <a:rPr sz="2000" spc="-15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illumination</a:t>
            </a:r>
            <a:endParaRPr sz="2000" dirty="0"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976812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B35772C-E94D-557B-65E5-9A507446914C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58616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OBJECTIVES</a:t>
            </a:r>
          </a:p>
        </p:txBody>
      </p:sp>
      <p:pic>
        <p:nvPicPr>
          <p:cNvPr id="13" name="object 12">
            <a:extLst>
              <a:ext uri="{FF2B5EF4-FFF2-40B4-BE49-F238E27FC236}">
                <a16:creationId xmlns:a16="http://schemas.microsoft.com/office/drawing/2014/main" id="{691C7B24-22BA-66C1-CFD7-96CFB1C92A2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48839" y="1711452"/>
            <a:ext cx="7016495" cy="42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42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B35772C-E94D-557B-65E5-9A507446914C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58616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OBJECTIVE SPECIFICATIONS</a:t>
            </a:r>
          </a:p>
        </p:txBody>
      </p:sp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7B1CB53-AB77-B64E-68AC-A539D89670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29" t="20571" r="30448" b="7146"/>
          <a:stretch/>
        </p:blipFill>
        <p:spPr>
          <a:xfrm>
            <a:off x="1669143" y="990979"/>
            <a:ext cx="7319099" cy="587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911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B35772C-E94D-557B-65E5-9A507446914C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58616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OBJECTIVE SPECIFICATIONS</a:t>
            </a:r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11ABAF9D-C7DA-0D8F-5A21-8C858F5E9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805" y="859744"/>
            <a:ext cx="7772400" cy="5136147"/>
          </a:xfrm>
          <a:prstGeom prst="rect">
            <a:avLst/>
          </a:prstGeom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B7F287BD-E36C-4617-C0E6-D421AC27255F}"/>
              </a:ext>
            </a:extLst>
          </p:cNvPr>
          <p:cNvSpPr/>
          <p:nvPr/>
        </p:nvSpPr>
        <p:spPr>
          <a:xfrm>
            <a:off x="9622971" y="2772229"/>
            <a:ext cx="231953" cy="194491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13E27D02-D6B5-9184-B135-391E3BCE8A77}"/>
              </a:ext>
            </a:extLst>
          </p:cNvPr>
          <p:cNvSpPr/>
          <p:nvPr/>
        </p:nvSpPr>
        <p:spPr>
          <a:xfrm>
            <a:off x="9622971" y="5023434"/>
            <a:ext cx="186234" cy="84033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8CB3EC-627A-F1A8-3161-8EC0A8471DBA}"/>
              </a:ext>
            </a:extLst>
          </p:cNvPr>
          <p:cNvSpPr txBox="1"/>
          <p:nvPr/>
        </p:nvSpPr>
        <p:spPr>
          <a:xfrm>
            <a:off x="10018494" y="3543942"/>
            <a:ext cx="1464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magnification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62B2C7-66CB-1B98-0D50-0F5EFFC7042D}"/>
              </a:ext>
            </a:extLst>
          </p:cNvPr>
          <p:cNvSpPr txBox="1"/>
          <p:nvPr/>
        </p:nvSpPr>
        <p:spPr>
          <a:xfrm>
            <a:off x="9975200" y="5258936"/>
            <a:ext cx="118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immersion</a:t>
            </a:r>
          </a:p>
        </p:txBody>
      </p:sp>
    </p:spTree>
    <p:extLst>
      <p:ext uri="{BB962C8B-B14F-4D97-AF65-F5344CB8AC3E}">
        <p14:creationId xmlns:p14="http://schemas.microsoft.com/office/powerpoint/2010/main" val="30777167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B35772C-E94D-557B-65E5-9A507446914C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58616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OBJECTIVE TYPES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6B9EBE6-67B3-9ACD-A1C5-9675D9324721}"/>
              </a:ext>
            </a:extLst>
          </p:cNvPr>
          <p:cNvSpPr txBox="1"/>
          <p:nvPr/>
        </p:nvSpPr>
        <p:spPr>
          <a:xfrm>
            <a:off x="708874" y="1202397"/>
            <a:ext cx="238219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400" spc="-10" dirty="0">
                <a:cs typeface="Tw Cen MT"/>
              </a:rPr>
              <a:t>CP-Achromat</a:t>
            </a:r>
            <a:endParaRPr sz="2400" dirty="0">
              <a:cs typeface="Tw Cen MT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B33A4CBE-8F03-F9CA-41B0-CDA42C973559}"/>
              </a:ext>
            </a:extLst>
          </p:cNvPr>
          <p:cNvSpPr txBox="1"/>
          <p:nvPr/>
        </p:nvSpPr>
        <p:spPr>
          <a:xfrm>
            <a:off x="708874" y="1554863"/>
            <a:ext cx="10774252" cy="4656403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241300" marR="14604">
              <a:spcBef>
                <a:spcPts val="600"/>
              </a:spcBef>
              <a:spcAft>
                <a:spcPts val="1200"/>
              </a:spcAft>
            </a:pPr>
            <a:r>
              <a:rPr sz="2000" dirty="0">
                <a:solidFill>
                  <a:srgbClr val="00B050"/>
                </a:solidFill>
                <a:cs typeface="Tw Cen MT"/>
              </a:rPr>
              <a:t>Good</a:t>
            </a:r>
            <a:r>
              <a:rPr sz="2000" spc="-70" dirty="0">
                <a:solidFill>
                  <a:srgbClr val="00B050"/>
                </a:solidFill>
                <a:cs typeface="Tw Cen MT"/>
              </a:rPr>
              <a:t> </a:t>
            </a:r>
            <a:r>
              <a:rPr sz="2000" dirty="0">
                <a:solidFill>
                  <a:srgbClr val="00B050"/>
                </a:solidFill>
                <a:cs typeface="Tw Cen MT"/>
              </a:rPr>
              <a:t>colour</a:t>
            </a:r>
            <a:r>
              <a:rPr sz="2000" spc="-60" dirty="0">
                <a:solidFill>
                  <a:srgbClr val="00B050"/>
                </a:solidFill>
                <a:cs typeface="Tw Cen MT"/>
              </a:rPr>
              <a:t> </a:t>
            </a:r>
            <a:r>
              <a:rPr sz="2000" dirty="0">
                <a:solidFill>
                  <a:srgbClr val="00B050"/>
                </a:solidFill>
                <a:cs typeface="Tw Cen MT"/>
              </a:rPr>
              <a:t>correction</a:t>
            </a:r>
            <a:r>
              <a:rPr sz="2000" spc="-40" dirty="0">
                <a:solidFill>
                  <a:srgbClr val="00B050"/>
                </a:solidFill>
                <a:cs typeface="Tw Cen MT"/>
              </a:rPr>
              <a:t> </a:t>
            </a:r>
            <a:r>
              <a:rPr sz="2000" dirty="0">
                <a:cs typeface="Tw Cen MT"/>
              </a:rPr>
              <a:t>–</a:t>
            </a:r>
            <a:r>
              <a:rPr sz="2000" spc="-60" dirty="0">
                <a:cs typeface="Tw Cen MT"/>
              </a:rPr>
              <a:t> </a:t>
            </a:r>
            <a:r>
              <a:rPr sz="2000" dirty="0">
                <a:cs typeface="Tw Cen MT"/>
              </a:rPr>
              <a:t>exactly</a:t>
            </a:r>
            <a:r>
              <a:rPr sz="2000" spc="-55" dirty="0">
                <a:cs typeface="Tw Cen MT"/>
              </a:rPr>
              <a:t> </a:t>
            </a:r>
            <a:r>
              <a:rPr sz="2000" dirty="0">
                <a:cs typeface="Tw Cen MT"/>
              </a:rPr>
              <a:t>for</a:t>
            </a:r>
            <a:r>
              <a:rPr sz="2000" spc="-50" dirty="0">
                <a:cs typeface="Tw Cen MT"/>
              </a:rPr>
              <a:t> </a:t>
            </a:r>
            <a:r>
              <a:rPr sz="2000" dirty="0">
                <a:cs typeface="Tw Cen MT"/>
              </a:rPr>
              <a:t>two</a:t>
            </a:r>
            <a:r>
              <a:rPr sz="2000" spc="-55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wavelengths.</a:t>
            </a:r>
            <a:r>
              <a:rPr sz="2000" spc="-30" dirty="0"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Field</a:t>
            </a:r>
            <a:r>
              <a:rPr sz="2000" spc="-55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flatness</a:t>
            </a:r>
            <a:r>
              <a:rPr sz="2000" spc="-2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in</a:t>
            </a:r>
            <a:r>
              <a:rPr sz="2000" spc="-6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the</a:t>
            </a:r>
            <a:r>
              <a:rPr sz="2000" spc="-65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image</a:t>
            </a:r>
            <a:r>
              <a:rPr sz="2000" spc="-25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spc="-10" dirty="0">
                <a:solidFill>
                  <a:srgbClr val="FF0000"/>
                </a:solidFill>
                <a:cs typeface="Tw Cen MT"/>
              </a:rPr>
              <a:t>center</a:t>
            </a:r>
            <a:r>
              <a:rPr sz="2000" spc="-10" dirty="0">
                <a:cs typeface="Tw Cen MT"/>
              </a:rPr>
              <a:t>,</a:t>
            </a:r>
            <a:r>
              <a:rPr sz="2000" spc="-65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refocusing </a:t>
            </a:r>
            <a:r>
              <a:rPr sz="2000" dirty="0">
                <a:cs typeface="Tw Cen MT"/>
              </a:rPr>
              <a:t>also</a:t>
            </a:r>
            <a:r>
              <a:rPr sz="2000" spc="-35" dirty="0">
                <a:cs typeface="Tw Cen MT"/>
              </a:rPr>
              <a:t> </a:t>
            </a:r>
            <a:r>
              <a:rPr sz="2000" dirty="0">
                <a:cs typeface="Tw Cen MT"/>
              </a:rPr>
              <a:t>covers</a:t>
            </a:r>
            <a:r>
              <a:rPr sz="2000" spc="-40" dirty="0">
                <a:cs typeface="Tw Cen MT"/>
              </a:rPr>
              <a:t> </a:t>
            </a:r>
            <a:r>
              <a:rPr sz="2000" dirty="0">
                <a:cs typeface="Tw Cen MT"/>
              </a:rPr>
              <a:t>the</a:t>
            </a:r>
            <a:r>
              <a:rPr sz="2000" spc="-45" dirty="0">
                <a:cs typeface="Tw Cen MT"/>
              </a:rPr>
              <a:t> </a:t>
            </a:r>
            <a:r>
              <a:rPr sz="2000" dirty="0">
                <a:cs typeface="Tw Cen MT"/>
              </a:rPr>
              <a:t>peripheral</a:t>
            </a:r>
            <a:r>
              <a:rPr sz="2000" spc="-5" dirty="0">
                <a:cs typeface="Tw Cen MT"/>
              </a:rPr>
              <a:t> </a:t>
            </a:r>
            <a:r>
              <a:rPr sz="2000" dirty="0">
                <a:cs typeface="Tw Cen MT"/>
              </a:rPr>
              <a:t>areas.</a:t>
            </a:r>
            <a:r>
              <a:rPr sz="2000" spc="-30" dirty="0">
                <a:cs typeface="Tw Cen MT"/>
              </a:rPr>
              <a:t> </a:t>
            </a:r>
            <a:r>
              <a:rPr sz="2000" dirty="0">
                <a:cs typeface="Tw Cen MT"/>
              </a:rPr>
              <a:t>For</a:t>
            </a:r>
            <a:r>
              <a:rPr sz="2000" spc="-50" dirty="0">
                <a:cs typeface="Tw Cen MT"/>
              </a:rPr>
              <a:t> </a:t>
            </a:r>
            <a:r>
              <a:rPr sz="2000" dirty="0">
                <a:cs typeface="Tw Cen MT"/>
              </a:rPr>
              <a:t>fields</a:t>
            </a:r>
            <a:r>
              <a:rPr sz="2000" spc="-25" dirty="0">
                <a:cs typeface="Tw Cen MT"/>
              </a:rPr>
              <a:t> </a:t>
            </a:r>
            <a:r>
              <a:rPr sz="2000" dirty="0">
                <a:cs typeface="Tw Cen MT"/>
              </a:rPr>
              <a:t>of</a:t>
            </a:r>
            <a:r>
              <a:rPr sz="2000" spc="-10" dirty="0">
                <a:cs typeface="Tw Cen MT"/>
              </a:rPr>
              <a:t> </a:t>
            </a:r>
            <a:r>
              <a:rPr sz="2000" dirty="0">
                <a:cs typeface="Tw Cen MT"/>
              </a:rPr>
              <a:t>view</a:t>
            </a:r>
            <a:r>
              <a:rPr sz="2000" spc="-45" dirty="0">
                <a:cs typeface="Tw Cen MT"/>
              </a:rPr>
              <a:t> </a:t>
            </a:r>
            <a:r>
              <a:rPr sz="2000" dirty="0">
                <a:cs typeface="Tw Cen MT"/>
              </a:rPr>
              <a:t>up</a:t>
            </a:r>
            <a:r>
              <a:rPr sz="2000" spc="-55" dirty="0">
                <a:cs typeface="Tw Cen MT"/>
              </a:rPr>
              <a:t> </a:t>
            </a:r>
            <a:r>
              <a:rPr sz="2000" dirty="0">
                <a:cs typeface="Tw Cen MT"/>
              </a:rPr>
              <a:t>to</a:t>
            </a:r>
            <a:r>
              <a:rPr sz="2000" spc="-20" dirty="0">
                <a:cs typeface="Tw Cen MT"/>
              </a:rPr>
              <a:t> </a:t>
            </a:r>
            <a:r>
              <a:rPr lang="it-IT" sz="2000" dirty="0">
                <a:solidFill>
                  <a:srgbClr val="FF0000"/>
                </a:solidFill>
                <a:cs typeface="Tw Cen MT"/>
              </a:rPr>
              <a:t>⌀ </a:t>
            </a:r>
            <a:r>
              <a:rPr sz="2000" dirty="0">
                <a:solidFill>
                  <a:srgbClr val="FF0000"/>
                </a:solidFill>
                <a:cs typeface="Tw Cen MT"/>
              </a:rPr>
              <a:t>18</a:t>
            </a:r>
            <a:r>
              <a:rPr sz="2000" spc="-4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mm</a:t>
            </a:r>
            <a:r>
              <a:rPr sz="2000" dirty="0">
                <a:cs typeface="Tw Cen MT"/>
              </a:rPr>
              <a:t>.</a:t>
            </a:r>
            <a:r>
              <a:rPr sz="2000" spc="-60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Versions</a:t>
            </a:r>
            <a:r>
              <a:rPr sz="2000" spc="-25" dirty="0">
                <a:cs typeface="Tw Cen MT"/>
              </a:rPr>
              <a:t> </a:t>
            </a:r>
            <a:r>
              <a:rPr sz="2000" dirty="0">
                <a:cs typeface="Tw Cen MT"/>
              </a:rPr>
              <a:t>for</a:t>
            </a:r>
            <a:r>
              <a:rPr sz="2000" spc="-40" dirty="0">
                <a:cs typeface="Tw Cen MT"/>
              </a:rPr>
              <a:t> </a:t>
            </a:r>
            <a:r>
              <a:rPr sz="2000" dirty="0">
                <a:cs typeface="Tw Cen MT"/>
              </a:rPr>
              <a:t>phase</a:t>
            </a:r>
            <a:r>
              <a:rPr sz="2000" spc="-20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contrast.</a:t>
            </a:r>
            <a:endParaRPr sz="2150" dirty="0">
              <a:cs typeface="Tw Cen MT"/>
            </a:endParaRPr>
          </a:p>
          <a:p>
            <a:pPr marL="241300" indent="-228600">
              <a:lnSpc>
                <a:spcPct val="100000"/>
              </a:lnSpc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400" spc="-10" dirty="0">
                <a:cs typeface="Tw Cen MT"/>
              </a:rPr>
              <a:t>Achroplan</a:t>
            </a:r>
            <a:endParaRPr sz="2400" dirty="0">
              <a:cs typeface="Tw Cen MT"/>
            </a:endParaRPr>
          </a:p>
          <a:p>
            <a:pPr marL="241300">
              <a:spcBef>
                <a:spcPts val="600"/>
              </a:spcBef>
              <a:spcAft>
                <a:spcPts val="1200"/>
              </a:spcAft>
            </a:pPr>
            <a:r>
              <a:rPr sz="2000" spc="-10" dirty="0">
                <a:cs typeface="Tw Cen MT"/>
              </a:rPr>
              <a:t>Improved</a:t>
            </a:r>
            <a:r>
              <a:rPr sz="2000" spc="-25" dirty="0">
                <a:cs typeface="Tw Cen MT"/>
              </a:rPr>
              <a:t> </a:t>
            </a:r>
            <a:r>
              <a:rPr sz="2000" dirty="0">
                <a:cs typeface="Tw Cen MT"/>
              </a:rPr>
              <a:t>Achromat</a:t>
            </a:r>
            <a:r>
              <a:rPr sz="2000" spc="-25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objectives</a:t>
            </a:r>
            <a:r>
              <a:rPr sz="2000" spc="-25" dirty="0">
                <a:cs typeface="Tw Cen MT"/>
              </a:rPr>
              <a:t> </a:t>
            </a:r>
            <a:r>
              <a:rPr sz="2000" dirty="0">
                <a:cs typeface="Tw Cen MT"/>
              </a:rPr>
              <a:t>with</a:t>
            </a:r>
            <a:r>
              <a:rPr sz="2000" spc="-40" dirty="0"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good</a:t>
            </a:r>
            <a:r>
              <a:rPr sz="2000" spc="-45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image</a:t>
            </a:r>
            <a:r>
              <a:rPr sz="2000" spc="-3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flatness</a:t>
            </a:r>
            <a:r>
              <a:rPr sz="2000" spc="-1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cs typeface="Tw Cen MT"/>
              </a:rPr>
              <a:t>for</a:t>
            </a:r>
            <a:r>
              <a:rPr sz="2000" spc="-35" dirty="0">
                <a:cs typeface="Tw Cen MT"/>
              </a:rPr>
              <a:t> </a:t>
            </a:r>
            <a:r>
              <a:rPr sz="2000" dirty="0">
                <a:cs typeface="Tw Cen MT"/>
              </a:rPr>
              <a:t>fields</a:t>
            </a:r>
            <a:r>
              <a:rPr sz="2000" spc="-30" dirty="0">
                <a:cs typeface="Tw Cen MT"/>
              </a:rPr>
              <a:t> </a:t>
            </a:r>
            <a:r>
              <a:rPr sz="2000" dirty="0">
                <a:cs typeface="Tw Cen MT"/>
              </a:rPr>
              <a:t>of</a:t>
            </a:r>
            <a:r>
              <a:rPr sz="2000" spc="-10" dirty="0">
                <a:cs typeface="Tw Cen MT"/>
              </a:rPr>
              <a:t> </a:t>
            </a:r>
            <a:r>
              <a:rPr sz="2000" dirty="0">
                <a:cs typeface="Tw Cen MT"/>
              </a:rPr>
              <a:t>view</a:t>
            </a:r>
            <a:r>
              <a:rPr sz="2000" spc="-45" dirty="0">
                <a:cs typeface="Tw Cen MT"/>
              </a:rPr>
              <a:t> </a:t>
            </a:r>
            <a:r>
              <a:rPr sz="2000" dirty="0">
                <a:cs typeface="Tw Cen MT"/>
              </a:rPr>
              <a:t>with</a:t>
            </a:r>
            <a:r>
              <a:rPr sz="2000" spc="-50" dirty="0">
                <a:cs typeface="Tw Cen MT"/>
              </a:rPr>
              <a:t> </a:t>
            </a:r>
            <a:r>
              <a:rPr lang="it-IT" sz="2000" dirty="0">
                <a:solidFill>
                  <a:srgbClr val="FF0000"/>
                </a:solidFill>
                <a:cs typeface="Tw Cen MT"/>
              </a:rPr>
              <a:t>⌀ </a:t>
            </a:r>
            <a:r>
              <a:rPr sz="2000" dirty="0">
                <a:solidFill>
                  <a:srgbClr val="FF0000"/>
                </a:solidFill>
                <a:cs typeface="Tw Cen MT"/>
              </a:rPr>
              <a:t>20</a:t>
            </a:r>
            <a:r>
              <a:rPr sz="2000" spc="-3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or</a:t>
            </a:r>
            <a:r>
              <a:rPr sz="2000" spc="-5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even</a:t>
            </a:r>
            <a:r>
              <a:rPr sz="2000" spc="-6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spc="-25" dirty="0">
                <a:solidFill>
                  <a:srgbClr val="FF0000"/>
                </a:solidFill>
                <a:cs typeface="Tw Cen MT"/>
              </a:rPr>
              <a:t>23</a:t>
            </a:r>
            <a:r>
              <a:rPr lang="it-IT" sz="2000" spc="-25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mm</a:t>
            </a:r>
            <a:r>
              <a:rPr sz="2000" dirty="0">
                <a:cs typeface="Tw Cen MT"/>
              </a:rPr>
              <a:t>.</a:t>
            </a:r>
            <a:r>
              <a:rPr sz="2000" spc="-75" dirty="0">
                <a:cs typeface="Tw Cen MT"/>
              </a:rPr>
              <a:t> </a:t>
            </a:r>
            <a:r>
              <a:rPr sz="2000" dirty="0">
                <a:cs typeface="Tw Cen MT"/>
              </a:rPr>
              <a:t>Achroplan</a:t>
            </a:r>
            <a:r>
              <a:rPr sz="2000" spc="-20" dirty="0">
                <a:cs typeface="Tw Cen MT"/>
              </a:rPr>
              <a:t> </a:t>
            </a:r>
            <a:r>
              <a:rPr sz="2000" dirty="0">
                <a:cs typeface="Tw Cen MT"/>
              </a:rPr>
              <a:t>for</a:t>
            </a:r>
            <a:r>
              <a:rPr sz="2000" spc="-55" dirty="0">
                <a:cs typeface="Tw Cen MT"/>
              </a:rPr>
              <a:t> </a:t>
            </a:r>
            <a:r>
              <a:rPr sz="2000" dirty="0">
                <a:cs typeface="Tw Cen MT"/>
              </a:rPr>
              <a:t>transmitted</a:t>
            </a:r>
            <a:r>
              <a:rPr sz="2000" spc="-20" dirty="0">
                <a:cs typeface="Tw Cen MT"/>
              </a:rPr>
              <a:t> </a:t>
            </a:r>
            <a:r>
              <a:rPr sz="2000" dirty="0">
                <a:cs typeface="Tw Cen MT"/>
              </a:rPr>
              <a:t>light</a:t>
            </a:r>
            <a:r>
              <a:rPr sz="2000" spc="-40" dirty="0">
                <a:cs typeface="Tw Cen MT"/>
              </a:rPr>
              <a:t> </a:t>
            </a:r>
            <a:r>
              <a:rPr sz="2000" dirty="0">
                <a:cs typeface="Tw Cen MT"/>
              </a:rPr>
              <a:t>and</a:t>
            </a:r>
            <a:r>
              <a:rPr sz="2000" spc="-50" dirty="0">
                <a:cs typeface="Tw Cen MT"/>
              </a:rPr>
              <a:t> </a:t>
            </a:r>
            <a:r>
              <a:rPr sz="2000" dirty="0">
                <a:cs typeface="Tw Cen MT"/>
              </a:rPr>
              <a:t>Achroplan</a:t>
            </a:r>
            <a:r>
              <a:rPr sz="2000" spc="-15" dirty="0">
                <a:cs typeface="Tw Cen MT"/>
              </a:rPr>
              <a:t> </a:t>
            </a:r>
            <a:r>
              <a:rPr sz="2000" dirty="0">
                <a:cs typeface="Tw Cen MT"/>
              </a:rPr>
              <a:t>Ph</a:t>
            </a:r>
            <a:r>
              <a:rPr sz="2000" spc="-70" dirty="0">
                <a:cs typeface="Tw Cen MT"/>
              </a:rPr>
              <a:t> </a:t>
            </a:r>
            <a:r>
              <a:rPr sz="2000" dirty="0">
                <a:cs typeface="Tw Cen MT"/>
              </a:rPr>
              <a:t>for</a:t>
            </a:r>
            <a:r>
              <a:rPr sz="2000" spc="-50" dirty="0">
                <a:cs typeface="Tw Cen MT"/>
              </a:rPr>
              <a:t> </a:t>
            </a:r>
            <a:r>
              <a:rPr sz="2000" dirty="0">
                <a:cs typeface="Tw Cen MT"/>
              </a:rPr>
              <a:t>phase</a:t>
            </a:r>
            <a:r>
              <a:rPr sz="2000" spc="-30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contrast.</a:t>
            </a:r>
            <a:endParaRPr sz="2150" dirty="0">
              <a:cs typeface="Tw Cen MT"/>
            </a:endParaRPr>
          </a:p>
          <a:p>
            <a:pPr marL="241300" indent="-228600">
              <a:lnSpc>
                <a:spcPct val="100000"/>
              </a:lnSpc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cs typeface="Tw Cen MT"/>
              </a:rPr>
              <a:t>Plan-</a:t>
            </a:r>
            <a:r>
              <a:rPr sz="2400" spc="-10" dirty="0">
                <a:cs typeface="Tw Cen MT"/>
              </a:rPr>
              <a:t>Neofluar</a:t>
            </a:r>
            <a:endParaRPr sz="2400" dirty="0">
              <a:cs typeface="Tw Cen MT"/>
            </a:endParaRPr>
          </a:p>
          <a:p>
            <a:pPr marL="241300" marR="80645">
              <a:spcBef>
                <a:spcPts val="600"/>
              </a:spcBef>
              <a:spcAft>
                <a:spcPts val="1200"/>
              </a:spcAft>
            </a:pPr>
            <a:r>
              <a:rPr sz="2000" dirty="0">
                <a:solidFill>
                  <a:srgbClr val="00B050"/>
                </a:solidFill>
                <a:cs typeface="Tw Cen MT"/>
              </a:rPr>
              <a:t>Excellent</a:t>
            </a:r>
            <a:r>
              <a:rPr sz="2000" spc="-55" dirty="0">
                <a:solidFill>
                  <a:srgbClr val="00B050"/>
                </a:solidFill>
                <a:cs typeface="Tw Cen MT"/>
              </a:rPr>
              <a:t> </a:t>
            </a:r>
            <a:r>
              <a:rPr sz="2000" dirty="0">
                <a:solidFill>
                  <a:srgbClr val="00B050"/>
                </a:solidFill>
                <a:cs typeface="Tw Cen MT"/>
              </a:rPr>
              <a:t>colour</a:t>
            </a:r>
            <a:r>
              <a:rPr sz="2000" spc="-60" dirty="0">
                <a:solidFill>
                  <a:srgbClr val="00B050"/>
                </a:solidFill>
                <a:cs typeface="Tw Cen MT"/>
              </a:rPr>
              <a:t> </a:t>
            </a:r>
            <a:r>
              <a:rPr sz="2000" dirty="0">
                <a:solidFill>
                  <a:srgbClr val="00B050"/>
                </a:solidFill>
                <a:cs typeface="Tw Cen MT"/>
              </a:rPr>
              <a:t>correction</a:t>
            </a:r>
            <a:r>
              <a:rPr sz="2000" spc="-30" dirty="0">
                <a:cs typeface="Tw Cen MT"/>
              </a:rPr>
              <a:t> </a:t>
            </a:r>
            <a:r>
              <a:rPr sz="2000" dirty="0">
                <a:cs typeface="Tw Cen MT"/>
              </a:rPr>
              <a:t>for</a:t>
            </a:r>
            <a:r>
              <a:rPr sz="2000" spc="-40" dirty="0">
                <a:cs typeface="Tw Cen MT"/>
              </a:rPr>
              <a:t> </a:t>
            </a:r>
            <a:r>
              <a:rPr sz="2000" dirty="0">
                <a:cs typeface="Tw Cen MT"/>
              </a:rPr>
              <a:t>at</a:t>
            </a:r>
            <a:r>
              <a:rPr sz="2000" spc="-55" dirty="0">
                <a:cs typeface="Tw Cen MT"/>
              </a:rPr>
              <a:t> </a:t>
            </a:r>
            <a:r>
              <a:rPr sz="2000" dirty="0">
                <a:cs typeface="Tw Cen MT"/>
              </a:rPr>
              <a:t>least</a:t>
            </a:r>
            <a:r>
              <a:rPr sz="2000" spc="-30" dirty="0">
                <a:cs typeface="Tw Cen MT"/>
              </a:rPr>
              <a:t> </a:t>
            </a:r>
            <a:r>
              <a:rPr sz="2000" dirty="0">
                <a:cs typeface="Tw Cen MT"/>
              </a:rPr>
              <a:t>three</a:t>
            </a:r>
            <a:r>
              <a:rPr sz="2000" spc="-50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wavelengths.</a:t>
            </a:r>
            <a:r>
              <a:rPr sz="2000" spc="-20" dirty="0">
                <a:cs typeface="Tw Cen MT"/>
              </a:rPr>
              <a:t> </a:t>
            </a:r>
            <a:r>
              <a:rPr sz="2000" dirty="0">
                <a:cs typeface="Tw Cen MT"/>
              </a:rPr>
              <a:t>Field</a:t>
            </a:r>
            <a:r>
              <a:rPr sz="2000" spc="-45" dirty="0">
                <a:cs typeface="Tw Cen MT"/>
              </a:rPr>
              <a:t> </a:t>
            </a:r>
            <a:r>
              <a:rPr sz="2000" dirty="0">
                <a:cs typeface="Tw Cen MT"/>
              </a:rPr>
              <a:t>flattening</a:t>
            </a:r>
            <a:r>
              <a:rPr sz="2000" spc="-20" dirty="0">
                <a:cs typeface="Tw Cen MT"/>
              </a:rPr>
              <a:t> </a:t>
            </a:r>
            <a:r>
              <a:rPr sz="2000" dirty="0">
                <a:cs typeface="Tw Cen MT"/>
              </a:rPr>
              <a:t>for</a:t>
            </a:r>
            <a:r>
              <a:rPr sz="2000" spc="-45" dirty="0"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the</a:t>
            </a:r>
            <a:r>
              <a:rPr sz="2000" spc="-25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field</a:t>
            </a:r>
            <a:r>
              <a:rPr sz="2000" spc="-4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of</a:t>
            </a:r>
            <a:r>
              <a:rPr sz="2000" spc="-2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view</a:t>
            </a:r>
            <a:r>
              <a:rPr sz="2000" spc="-5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spc="-20" dirty="0">
                <a:solidFill>
                  <a:srgbClr val="FF0000"/>
                </a:solidFill>
                <a:cs typeface="Tw Cen MT"/>
              </a:rPr>
              <a:t>with </a:t>
            </a:r>
            <a:r>
              <a:rPr lang="it-IT" sz="2000" dirty="0">
                <a:solidFill>
                  <a:srgbClr val="FF0000"/>
                </a:solidFill>
                <a:cs typeface="Tw Cen MT"/>
              </a:rPr>
              <a:t>⌀ </a:t>
            </a:r>
            <a:r>
              <a:rPr sz="2000" dirty="0">
                <a:solidFill>
                  <a:srgbClr val="FF0000"/>
                </a:solidFill>
                <a:cs typeface="Tw Cen MT"/>
              </a:rPr>
              <a:t>25</a:t>
            </a:r>
            <a:r>
              <a:rPr sz="2000" spc="-4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mm</a:t>
            </a:r>
            <a:r>
              <a:rPr sz="2000" dirty="0">
                <a:cs typeface="Tw Cen MT"/>
              </a:rPr>
              <a:t>.</a:t>
            </a:r>
            <a:r>
              <a:rPr sz="2000" spc="-55" dirty="0">
                <a:cs typeface="Tw Cen MT"/>
              </a:rPr>
              <a:t> </a:t>
            </a:r>
            <a:r>
              <a:rPr sz="2000" dirty="0">
                <a:cs typeface="Tw Cen MT"/>
              </a:rPr>
              <a:t>Highly</a:t>
            </a:r>
            <a:r>
              <a:rPr sz="2000" spc="-30" dirty="0">
                <a:cs typeface="Tw Cen MT"/>
              </a:rPr>
              <a:t> </a:t>
            </a:r>
            <a:r>
              <a:rPr sz="2000" dirty="0">
                <a:cs typeface="Tw Cen MT"/>
              </a:rPr>
              <a:t>transmitting</a:t>
            </a:r>
            <a:r>
              <a:rPr sz="2000" spc="-5" dirty="0">
                <a:cs typeface="Tw Cen MT"/>
              </a:rPr>
              <a:t> </a:t>
            </a:r>
            <a:r>
              <a:rPr sz="2000" dirty="0">
                <a:cs typeface="Tw Cen MT"/>
              </a:rPr>
              <a:t>for</a:t>
            </a:r>
            <a:r>
              <a:rPr sz="2000" spc="-35" dirty="0">
                <a:cs typeface="Tw Cen MT"/>
              </a:rPr>
              <a:t> </a:t>
            </a:r>
            <a:r>
              <a:rPr sz="2000" dirty="0">
                <a:cs typeface="Tw Cen MT"/>
              </a:rPr>
              <a:t>UV</a:t>
            </a:r>
            <a:r>
              <a:rPr sz="2000" spc="-50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excitation</a:t>
            </a:r>
            <a:r>
              <a:rPr sz="2000" spc="-20" dirty="0">
                <a:cs typeface="Tw Cen MT"/>
              </a:rPr>
              <a:t> </a:t>
            </a:r>
            <a:r>
              <a:rPr sz="2000" dirty="0">
                <a:cs typeface="Tw Cen MT"/>
              </a:rPr>
              <a:t>at</a:t>
            </a:r>
            <a:r>
              <a:rPr sz="2000" spc="-30" dirty="0">
                <a:cs typeface="Tw Cen MT"/>
              </a:rPr>
              <a:t> </a:t>
            </a:r>
            <a:r>
              <a:rPr sz="2000" dirty="0">
                <a:cs typeface="Tw Cen MT"/>
              </a:rPr>
              <a:t>365</a:t>
            </a:r>
            <a:r>
              <a:rPr sz="2000" spc="-25" dirty="0">
                <a:cs typeface="Tw Cen MT"/>
              </a:rPr>
              <a:t> </a:t>
            </a:r>
            <a:r>
              <a:rPr sz="2000" dirty="0">
                <a:cs typeface="Tw Cen MT"/>
              </a:rPr>
              <a:t>nm</a:t>
            </a:r>
            <a:r>
              <a:rPr sz="2000" spc="-50" dirty="0">
                <a:cs typeface="Tw Cen MT"/>
              </a:rPr>
              <a:t> </a:t>
            </a:r>
            <a:r>
              <a:rPr sz="2000" dirty="0">
                <a:cs typeface="Tw Cen MT"/>
              </a:rPr>
              <a:t>in</a:t>
            </a:r>
            <a:r>
              <a:rPr sz="2000" spc="-50" dirty="0">
                <a:cs typeface="Tw Cen MT"/>
              </a:rPr>
              <a:t> </a:t>
            </a:r>
            <a:r>
              <a:rPr sz="2000" dirty="0">
                <a:cs typeface="Tw Cen MT"/>
              </a:rPr>
              <a:t>fluorescence.</a:t>
            </a:r>
            <a:r>
              <a:rPr sz="2000" spc="-30" dirty="0">
                <a:cs typeface="Tw Cen MT"/>
              </a:rPr>
              <a:t> </a:t>
            </a:r>
            <a:r>
              <a:rPr sz="2000" dirty="0">
                <a:cs typeface="Tw Cen MT"/>
              </a:rPr>
              <a:t>All</a:t>
            </a:r>
            <a:r>
              <a:rPr sz="2000" spc="-50" dirty="0">
                <a:cs typeface="Tw Cen MT"/>
              </a:rPr>
              <a:t> </a:t>
            </a:r>
            <a:r>
              <a:rPr sz="2000" dirty="0">
                <a:cs typeface="Tw Cen MT"/>
              </a:rPr>
              <a:t>methods</a:t>
            </a:r>
            <a:r>
              <a:rPr sz="2000" spc="-35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possible, </a:t>
            </a:r>
            <a:r>
              <a:rPr sz="2000" dirty="0">
                <a:cs typeface="Tw Cen MT"/>
              </a:rPr>
              <a:t>special</a:t>
            </a:r>
            <a:r>
              <a:rPr sz="2000" spc="-50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high-</a:t>
            </a:r>
            <a:r>
              <a:rPr sz="2000" dirty="0">
                <a:cs typeface="Tw Cen MT"/>
              </a:rPr>
              <a:t>quality</a:t>
            </a:r>
            <a:r>
              <a:rPr sz="2000" spc="-25" dirty="0">
                <a:cs typeface="Tw Cen MT"/>
              </a:rPr>
              <a:t> </a:t>
            </a:r>
            <a:r>
              <a:rPr sz="2000" dirty="0">
                <a:cs typeface="Tw Cen MT"/>
              </a:rPr>
              <a:t>variants</a:t>
            </a:r>
            <a:r>
              <a:rPr sz="2000" spc="-15" dirty="0">
                <a:cs typeface="Tw Cen MT"/>
              </a:rPr>
              <a:t> </a:t>
            </a:r>
            <a:r>
              <a:rPr sz="2000" dirty="0">
                <a:cs typeface="Tw Cen MT"/>
              </a:rPr>
              <a:t>are</a:t>
            </a:r>
            <a:r>
              <a:rPr sz="2000" spc="-65" dirty="0">
                <a:cs typeface="Tw Cen MT"/>
              </a:rPr>
              <a:t> </a:t>
            </a:r>
            <a:r>
              <a:rPr sz="2000" dirty="0">
                <a:cs typeface="Tw Cen MT"/>
              </a:rPr>
              <a:t>available</a:t>
            </a:r>
            <a:r>
              <a:rPr sz="2000" spc="-10" dirty="0">
                <a:cs typeface="Tw Cen MT"/>
              </a:rPr>
              <a:t> </a:t>
            </a:r>
            <a:r>
              <a:rPr sz="2000" dirty="0">
                <a:cs typeface="Tw Cen MT"/>
              </a:rPr>
              <a:t>for</a:t>
            </a:r>
            <a:r>
              <a:rPr sz="2000" spc="-60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Pol</a:t>
            </a:r>
            <a:r>
              <a:rPr sz="2000" spc="-75" dirty="0">
                <a:cs typeface="Tw Cen MT"/>
              </a:rPr>
              <a:t> </a:t>
            </a:r>
            <a:r>
              <a:rPr sz="2000" dirty="0">
                <a:cs typeface="Tw Cen MT"/>
              </a:rPr>
              <a:t>and</a:t>
            </a:r>
            <a:r>
              <a:rPr sz="2000" spc="-55" dirty="0">
                <a:cs typeface="Tw Cen MT"/>
              </a:rPr>
              <a:t> </a:t>
            </a:r>
            <a:r>
              <a:rPr sz="2000" spc="-20" dirty="0">
                <a:cs typeface="Tw Cen MT"/>
              </a:rPr>
              <a:t>DIC.</a:t>
            </a:r>
            <a:endParaRPr sz="1950" dirty="0">
              <a:cs typeface="Tw Cen MT"/>
            </a:endParaRPr>
          </a:p>
          <a:p>
            <a:pPr marL="241300" indent="-228600">
              <a:lnSpc>
                <a:spcPct val="100000"/>
              </a:lnSpc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cs typeface="Tw Cen MT"/>
              </a:rPr>
              <a:t>Plan-</a:t>
            </a:r>
            <a:r>
              <a:rPr sz="2400" spc="-10" dirty="0">
                <a:cs typeface="Tw Cen MT"/>
              </a:rPr>
              <a:t>Apochromat</a:t>
            </a:r>
            <a:endParaRPr sz="2400" dirty="0">
              <a:cs typeface="Tw Cen MT"/>
            </a:endParaRPr>
          </a:p>
          <a:p>
            <a:pPr marL="241300" marR="5080">
              <a:spcBef>
                <a:spcPts val="600"/>
              </a:spcBef>
            </a:pPr>
            <a:r>
              <a:rPr sz="2000" spc="-10" dirty="0">
                <a:solidFill>
                  <a:srgbClr val="00B050"/>
                </a:solidFill>
                <a:cs typeface="Tw Cen MT"/>
              </a:rPr>
              <a:t>Perfect</a:t>
            </a:r>
            <a:r>
              <a:rPr sz="2000" spc="-55" dirty="0">
                <a:solidFill>
                  <a:srgbClr val="00B050"/>
                </a:solidFill>
                <a:cs typeface="Tw Cen MT"/>
              </a:rPr>
              <a:t> </a:t>
            </a:r>
            <a:r>
              <a:rPr sz="2000" dirty="0">
                <a:solidFill>
                  <a:srgbClr val="00B050"/>
                </a:solidFill>
                <a:cs typeface="Tw Cen MT"/>
              </a:rPr>
              <a:t>colour</a:t>
            </a:r>
            <a:r>
              <a:rPr sz="2000" spc="-70" dirty="0">
                <a:solidFill>
                  <a:srgbClr val="00B050"/>
                </a:solidFill>
                <a:cs typeface="Tw Cen MT"/>
              </a:rPr>
              <a:t> </a:t>
            </a:r>
            <a:r>
              <a:rPr sz="2000" dirty="0">
                <a:solidFill>
                  <a:srgbClr val="00B050"/>
                </a:solidFill>
                <a:cs typeface="Tw Cen MT"/>
              </a:rPr>
              <a:t>rendition</a:t>
            </a:r>
            <a:r>
              <a:rPr sz="2000" spc="-35" dirty="0">
                <a:solidFill>
                  <a:srgbClr val="00B050"/>
                </a:solidFill>
                <a:cs typeface="Tw Cen MT"/>
              </a:rPr>
              <a:t> </a:t>
            </a:r>
            <a:r>
              <a:rPr sz="2000" dirty="0">
                <a:cs typeface="Tw Cen MT"/>
              </a:rPr>
              <a:t>(correction</a:t>
            </a:r>
            <a:r>
              <a:rPr sz="2000" spc="-50" dirty="0">
                <a:cs typeface="Tw Cen MT"/>
              </a:rPr>
              <a:t> </a:t>
            </a:r>
            <a:r>
              <a:rPr sz="2000" dirty="0">
                <a:cs typeface="Tw Cen MT"/>
              </a:rPr>
              <a:t>for</a:t>
            </a:r>
            <a:r>
              <a:rPr sz="2000" spc="-55" dirty="0">
                <a:cs typeface="Tw Cen MT"/>
              </a:rPr>
              <a:t> </a:t>
            </a:r>
            <a:r>
              <a:rPr sz="2000" dirty="0">
                <a:cs typeface="Tw Cen MT"/>
              </a:rPr>
              <a:t>four</a:t>
            </a:r>
            <a:r>
              <a:rPr sz="2000" spc="-45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wavelengths!).</a:t>
            </a:r>
            <a:r>
              <a:rPr sz="2000" spc="-25" dirty="0"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Flawless</a:t>
            </a:r>
            <a:r>
              <a:rPr sz="2000" spc="-45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image</a:t>
            </a:r>
            <a:r>
              <a:rPr sz="2000" spc="-5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flatness</a:t>
            </a:r>
            <a:r>
              <a:rPr sz="2000" spc="-35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for</a:t>
            </a:r>
            <a:r>
              <a:rPr sz="2000" spc="-45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fields</a:t>
            </a:r>
            <a:r>
              <a:rPr sz="2000" spc="-45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of</a:t>
            </a:r>
            <a:r>
              <a:rPr sz="2000" spc="-35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spc="-20" dirty="0">
                <a:solidFill>
                  <a:srgbClr val="FF0000"/>
                </a:solidFill>
                <a:cs typeface="Tw Cen MT"/>
              </a:rPr>
              <a:t>view </a:t>
            </a:r>
            <a:r>
              <a:rPr sz="2000" dirty="0">
                <a:solidFill>
                  <a:srgbClr val="FF0000"/>
                </a:solidFill>
                <a:cs typeface="Tw Cen MT"/>
              </a:rPr>
              <a:t>with</a:t>
            </a:r>
            <a:r>
              <a:rPr sz="2000" spc="-50" dirty="0">
                <a:solidFill>
                  <a:srgbClr val="FF0000"/>
                </a:solidFill>
                <a:cs typeface="Tw Cen MT"/>
              </a:rPr>
              <a:t> </a:t>
            </a:r>
            <a:r>
              <a:rPr lang="it-IT" sz="2000" dirty="0">
                <a:solidFill>
                  <a:srgbClr val="FF0000"/>
                </a:solidFill>
                <a:cs typeface="Tw Cen MT"/>
              </a:rPr>
              <a:t>⌀ </a:t>
            </a:r>
            <a:r>
              <a:rPr sz="2000" dirty="0">
                <a:solidFill>
                  <a:srgbClr val="FF0000"/>
                </a:solidFill>
                <a:cs typeface="Tw Cen MT"/>
              </a:rPr>
              <a:t>25</a:t>
            </a:r>
            <a:r>
              <a:rPr sz="2000" spc="-35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mm</a:t>
            </a:r>
            <a:r>
              <a:rPr sz="2000" dirty="0">
                <a:cs typeface="Tw Cen MT"/>
              </a:rPr>
              <a:t>.</a:t>
            </a:r>
            <a:r>
              <a:rPr sz="2000" spc="-55" dirty="0">
                <a:cs typeface="Tw Cen MT"/>
              </a:rPr>
              <a:t> </a:t>
            </a:r>
            <a:r>
              <a:rPr sz="2000" dirty="0">
                <a:cs typeface="Tw Cen MT"/>
              </a:rPr>
              <a:t>Highest</a:t>
            </a:r>
            <a:r>
              <a:rPr sz="2000" spc="-25" dirty="0">
                <a:cs typeface="Tw Cen MT"/>
              </a:rPr>
              <a:t> </a:t>
            </a:r>
            <a:r>
              <a:rPr lang="it-IT" sz="2000" dirty="0" err="1">
                <a:cs typeface="Tw Cen MT"/>
              </a:rPr>
              <a:t>NAs</a:t>
            </a:r>
            <a:r>
              <a:rPr lang="it-IT" sz="2000" dirty="0">
                <a:cs typeface="Tw Cen MT"/>
              </a:rPr>
              <a:t> </a:t>
            </a:r>
            <a:r>
              <a:rPr sz="2000" dirty="0">
                <a:cs typeface="Tw Cen MT"/>
              </a:rPr>
              <a:t>for</a:t>
            </a:r>
            <a:r>
              <a:rPr sz="2000" spc="-35" dirty="0">
                <a:cs typeface="Tw Cen MT"/>
              </a:rPr>
              <a:t> </a:t>
            </a:r>
            <a:r>
              <a:rPr sz="2000" dirty="0">
                <a:cs typeface="Tw Cen MT"/>
              </a:rPr>
              <a:t>a</a:t>
            </a:r>
            <a:r>
              <a:rPr sz="2000" spc="-50" dirty="0">
                <a:cs typeface="Tw Cen MT"/>
              </a:rPr>
              <a:t> </a:t>
            </a:r>
            <a:r>
              <a:rPr sz="2000" dirty="0">
                <a:cs typeface="Tw Cen MT"/>
              </a:rPr>
              <a:t>resolving</a:t>
            </a:r>
            <a:r>
              <a:rPr sz="2000" spc="-10" dirty="0">
                <a:cs typeface="Tw Cen MT"/>
              </a:rPr>
              <a:t> power</a:t>
            </a:r>
            <a:r>
              <a:rPr sz="2000" spc="-50" dirty="0">
                <a:cs typeface="Tw Cen MT"/>
              </a:rPr>
              <a:t> </a:t>
            </a:r>
            <a:r>
              <a:rPr sz="2000" dirty="0">
                <a:cs typeface="Tw Cen MT"/>
              </a:rPr>
              <a:t>at</a:t>
            </a:r>
            <a:r>
              <a:rPr sz="2000" spc="-30" dirty="0">
                <a:cs typeface="Tw Cen MT"/>
              </a:rPr>
              <a:t> </a:t>
            </a:r>
            <a:r>
              <a:rPr sz="2000" dirty="0">
                <a:cs typeface="Tw Cen MT"/>
              </a:rPr>
              <a:t>the</a:t>
            </a:r>
            <a:r>
              <a:rPr sz="2000" spc="-40" dirty="0">
                <a:cs typeface="Tw Cen MT"/>
              </a:rPr>
              <a:t> </a:t>
            </a:r>
            <a:r>
              <a:rPr sz="2000" dirty="0">
                <a:cs typeface="Tw Cen MT"/>
              </a:rPr>
              <a:t>very</a:t>
            </a:r>
            <a:r>
              <a:rPr sz="2000" spc="-40" dirty="0">
                <a:cs typeface="Tw Cen MT"/>
              </a:rPr>
              <a:t> </a:t>
            </a:r>
            <a:r>
              <a:rPr sz="2000" dirty="0">
                <a:cs typeface="Tw Cen MT"/>
              </a:rPr>
              <a:t>limits</a:t>
            </a:r>
            <a:r>
              <a:rPr sz="2000" spc="-40" dirty="0">
                <a:cs typeface="Tw Cen MT"/>
              </a:rPr>
              <a:t> </a:t>
            </a:r>
            <a:r>
              <a:rPr sz="2000" dirty="0">
                <a:cs typeface="Tw Cen MT"/>
              </a:rPr>
              <a:t>of</a:t>
            </a:r>
            <a:r>
              <a:rPr sz="2000" spc="-5" dirty="0">
                <a:cs typeface="Tw Cen MT"/>
              </a:rPr>
              <a:t> </a:t>
            </a:r>
            <a:r>
              <a:rPr sz="2000" spc="-25" dirty="0">
                <a:cs typeface="Tw Cen MT"/>
              </a:rPr>
              <a:t>the </a:t>
            </a:r>
            <a:r>
              <a:rPr sz="2000" dirty="0">
                <a:cs typeface="Tw Cen MT"/>
              </a:rPr>
              <a:t>physically</a:t>
            </a:r>
            <a:r>
              <a:rPr sz="2000" spc="-100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possible.</a:t>
            </a:r>
            <a:endParaRPr sz="2000" dirty="0"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7289273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B35772C-E94D-557B-65E5-9A507446914C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58616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OBJECTIVES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08D73C0A-0900-B064-721F-27DBD7918732}"/>
              </a:ext>
            </a:extLst>
          </p:cNvPr>
          <p:cNvSpPr txBox="1"/>
          <p:nvPr/>
        </p:nvSpPr>
        <p:spPr>
          <a:xfrm>
            <a:off x="993139" y="1494299"/>
            <a:ext cx="10375900" cy="4050029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u="sng" spc="-10" dirty="0">
                <a:solidFill>
                  <a:srgbClr val="21FFFF"/>
                </a:solidFill>
                <a:uFill>
                  <a:solidFill>
                    <a:srgbClr val="21FFFF"/>
                  </a:solidFill>
                </a:uFill>
                <a:latin typeface="Tw Cen MT"/>
                <a:cs typeface="Tw Cen MT"/>
                <a:hlinkClick r:id="rId5"/>
              </a:rPr>
              <a:t>http://zeiss-</a:t>
            </a:r>
            <a:r>
              <a:rPr sz="2400" u="sng" spc="-10" dirty="0">
                <a:solidFill>
                  <a:srgbClr val="21FFFF"/>
                </a:solidFill>
                <a:latin typeface="Tw Cen MT"/>
                <a:cs typeface="Tw Cen MT"/>
                <a:hlinkClick r:id="rId5"/>
              </a:rPr>
              <a:t> </a:t>
            </a:r>
            <a:r>
              <a:rPr sz="2400" u="sng" spc="-10" dirty="0">
                <a:solidFill>
                  <a:srgbClr val="21FFFF"/>
                </a:solidFill>
                <a:uFill>
                  <a:solidFill>
                    <a:srgbClr val="21FFFF"/>
                  </a:solidFill>
                </a:uFill>
                <a:latin typeface="Tw Cen MT"/>
                <a:cs typeface="Tw Cen MT"/>
                <a:hlinkClick r:id="rId5"/>
              </a:rPr>
              <a:t>campus.magnet.fsu.edu/tutorials/basics/transmittedlightopticalpathway/indexflash.ht</a:t>
            </a:r>
            <a:r>
              <a:rPr sz="2400" u="sng" spc="-10" dirty="0">
                <a:solidFill>
                  <a:srgbClr val="21FFFF"/>
                </a:solidFill>
                <a:latin typeface="Tw Cen MT"/>
                <a:cs typeface="Tw Cen MT"/>
                <a:hlinkClick r:id="rId5"/>
              </a:rPr>
              <a:t> </a:t>
            </a:r>
            <a:r>
              <a:rPr sz="2400" u="sng" spc="-25" dirty="0">
                <a:solidFill>
                  <a:srgbClr val="21FFFF"/>
                </a:solidFill>
                <a:uFill>
                  <a:solidFill>
                    <a:srgbClr val="21FFFF"/>
                  </a:solidFill>
                </a:uFill>
                <a:latin typeface="Tw Cen MT"/>
                <a:cs typeface="Tw Cen MT"/>
                <a:hlinkClick r:id="rId5"/>
              </a:rPr>
              <a:t>ml</a:t>
            </a:r>
            <a:endParaRPr sz="2400" u="sng" dirty="0">
              <a:latin typeface="Tw Cen MT"/>
              <a:cs typeface="Tw Cen MT"/>
            </a:endParaRPr>
          </a:p>
          <a:p>
            <a:pPr marL="12700" marR="427355">
              <a:lnSpc>
                <a:spcPct val="200000"/>
              </a:lnSpc>
            </a:pPr>
            <a:r>
              <a:rPr sz="2400" u="sng" spc="-10" dirty="0">
                <a:solidFill>
                  <a:srgbClr val="21FFFF"/>
                </a:solidFill>
                <a:uFill>
                  <a:solidFill>
                    <a:srgbClr val="21FFFF"/>
                  </a:solidFill>
                </a:uFill>
                <a:latin typeface="Tw Cen MT"/>
                <a:cs typeface="Tw Cen MT"/>
                <a:hlinkClick r:id="rId5"/>
              </a:rPr>
              <a:t>http://www.microscopyu.com/tutorials/java/objectives/nuaperture/index.html</a:t>
            </a:r>
            <a:r>
              <a:rPr sz="2400" u="sng" spc="-10" dirty="0">
                <a:solidFill>
                  <a:srgbClr val="21FFFF"/>
                </a:solidFill>
                <a:latin typeface="Tw Cen MT"/>
                <a:cs typeface="Tw Cen MT"/>
              </a:rPr>
              <a:t> </a:t>
            </a:r>
            <a:r>
              <a:rPr sz="2400" u="sng" spc="-10" dirty="0">
                <a:solidFill>
                  <a:srgbClr val="FFFFFF"/>
                </a:solidFill>
                <a:latin typeface="Tw Cen MT"/>
                <a:cs typeface="Tw Cen MT"/>
                <a:hlinkClick r:id="rId6"/>
              </a:rPr>
              <a:t>http://www.microscopyu.com/tutorials/java/objectives/immersion/index.html</a:t>
            </a:r>
            <a:r>
              <a:rPr sz="2400" u="sng" spc="-1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spc="-10" dirty="0">
                <a:solidFill>
                  <a:srgbClr val="21FFFF"/>
                </a:solidFill>
                <a:uFill>
                  <a:solidFill>
                    <a:srgbClr val="21FFFF"/>
                  </a:solidFill>
                </a:uFill>
                <a:latin typeface="Tw Cen MT"/>
                <a:cs typeface="Tw Cen MT"/>
                <a:hlinkClick r:id="rId7"/>
              </a:rPr>
              <a:t>http://www.microscopyu.com/tutorials/java/aberrations/slipcorrection/index.html</a:t>
            </a:r>
            <a:r>
              <a:rPr sz="2400" spc="-10" dirty="0">
                <a:solidFill>
                  <a:srgbClr val="21FFFF"/>
                </a:solidFill>
                <a:latin typeface="Tw Cen MT"/>
                <a:cs typeface="Tw Cen MT"/>
              </a:rPr>
              <a:t> </a:t>
            </a:r>
            <a:r>
              <a:rPr sz="2400" u="sng" spc="-10" dirty="0">
                <a:solidFill>
                  <a:srgbClr val="21FFFF"/>
                </a:solidFill>
                <a:uFill>
                  <a:solidFill>
                    <a:srgbClr val="21FFFF"/>
                  </a:solidFill>
                </a:uFill>
                <a:latin typeface="Tw Cen MT"/>
                <a:cs typeface="Tw Cen MT"/>
                <a:hlinkClick r:id="rId8"/>
              </a:rPr>
              <a:t>http://www.microscopyu.com/articles/optics/index.html</a:t>
            </a:r>
            <a:endParaRPr sz="2400" u="sng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467088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B35772C-E94D-557B-65E5-9A507446914C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95267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POINT SPREAD FUNCTION</a:t>
            </a:r>
          </a:p>
        </p:txBody>
      </p:sp>
      <p:pic>
        <p:nvPicPr>
          <p:cNvPr id="3" name="object 12">
            <a:extLst>
              <a:ext uri="{FF2B5EF4-FFF2-40B4-BE49-F238E27FC236}">
                <a16:creationId xmlns:a16="http://schemas.microsoft.com/office/drawing/2014/main" id="{4BC7BD17-369C-E657-10DE-9DF95BE5D21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8874" y="1291771"/>
            <a:ext cx="9804569" cy="5566229"/>
          </a:xfrm>
          <a:prstGeom prst="rect">
            <a:avLst/>
          </a:prstGeom>
        </p:spPr>
      </p:pic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982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B35772C-E94D-557B-65E5-9A507446914C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95267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>
                <a:latin typeface="+mn-lt"/>
                <a:cs typeface="Tw Cen MT"/>
              </a:rPr>
              <a:t>POINT SPREAD FUNCTION</a:t>
            </a:r>
            <a:endParaRPr lang="en-GB" sz="3600" dirty="0">
              <a:latin typeface="+mn-lt"/>
              <a:cs typeface="Tw Cen MT"/>
            </a:endParaRPr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58ED5692-FCFA-BF12-3E6B-3AFFEEFFA98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8875" y="930396"/>
            <a:ext cx="9526734" cy="4788233"/>
          </a:xfrm>
          <a:prstGeom prst="rect">
            <a:avLst/>
          </a:prstGeom>
        </p:spPr>
      </p:pic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175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B35772C-E94D-557B-65E5-9A507446914C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95267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POINT SPREAD FUNCTION</a:t>
            </a:r>
          </a:p>
        </p:txBody>
      </p:sp>
      <p:grpSp>
        <p:nvGrpSpPr>
          <p:cNvPr id="3" name="object 2">
            <a:extLst>
              <a:ext uri="{FF2B5EF4-FFF2-40B4-BE49-F238E27FC236}">
                <a16:creationId xmlns:a16="http://schemas.microsoft.com/office/drawing/2014/main" id="{00B5CBA4-6510-2BFA-2932-AE596FAFBC31}"/>
              </a:ext>
            </a:extLst>
          </p:cNvPr>
          <p:cNvGrpSpPr/>
          <p:nvPr/>
        </p:nvGrpSpPr>
        <p:grpSpPr>
          <a:xfrm>
            <a:off x="708874" y="1187075"/>
            <a:ext cx="10224801" cy="5084139"/>
            <a:chOff x="1018031" y="1350004"/>
            <a:chExt cx="10224801" cy="5084139"/>
          </a:xfrm>
        </p:grpSpPr>
        <p:pic>
          <p:nvPicPr>
            <p:cNvPr id="5" name="object 3">
              <a:extLst>
                <a:ext uri="{FF2B5EF4-FFF2-40B4-BE49-F238E27FC236}">
                  <a16:creationId xmlns:a16="http://schemas.microsoft.com/office/drawing/2014/main" id="{71B46A6F-A077-FBA6-9F03-FC3C44FD390C}"/>
                </a:ext>
              </a:extLst>
            </p:cNvPr>
            <p:cNvPicPr/>
            <p:nvPr/>
          </p:nvPicPr>
          <p:blipFill rotWithShape="1">
            <a:blip r:embed="rId4" cstate="print"/>
            <a:srcRect t="10113"/>
            <a:stretch/>
          </p:blipFill>
          <p:spPr>
            <a:xfrm>
              <a:off x="1018031" y="1350004"/>
              <a:ext cx="10146297" cy="4684977"/>
            </a:xfrm>
            <a:prstGeom prst="rect">
              <a:avLst/>
            </a:prstGeom>
          </p:spPr>
        </p:pic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1134492F-28E4-2DA7-8169-DAEB8CA2A82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8031" y="1510289"/>
              <a:ext cx="10126321" cy="4724394"/>
            </a:xfrm>
            <a:prstGeom prst="rect">
              <a:avLst/>
            </a:prstGeom>
          </p:spPr>
        </p:pic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6054C24A-C3A1-A323-9A19-612C6EAF95E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8031" y="1510267"/>
              <a:ext cx="10224801" cy="4923876"/>
            </a:xfrm>
            <a:prstGeom prst="rect">
              <a:avLst/>
            </a:prstGeom>
          </p:spPr>
        </p:pic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D4F8C99B-5E88-BAE6-6654-C4C1BC04F7A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8427" y="1510341"/>
              <a:ext cx="9996181" cy="4893506"/>
            </a:xfrm>
            <a:prstGeom prst="rect">
              <a:avLst/>
            </a:prstGeom>
          </p:spPr>
        </p:pic>
      </p:grpSp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643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B35772C-E94D-557B-65E5-9A507446914C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95267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POINT SPREAD FUNCTION</a:t>
            </a:r>
          </a:p>
        </p:txBody>
      </p:sp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4" name="object 5">
            <a:extLst>
              <a:ext uri="{FF2B5EF4-FFF2-40B4-BE49-F238E27FC236}">
                <a16:creationId xmlns:a16="http://schemas.microsoft.com/office/drawing/2014/main" id="{1D0629A0-A201-5F12-994A-927C2535DCE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4332" y="2654507"/>
            <a:ext cx="6046017" cy="2788845"/>
          </a:xfrm>
          <a:prstGeom prst="rect">
            <a:avLst/>
          </a:prstGeom>
        </p:spPr>
      </p:pic>
      <p:pic>
        <p:nvPicPr>
          <p:cNvPr id="5" name="object 6">
            <a:extLst>
              <a:ext uri="{FF2B5EF4-FFF2-40B4-BE49-F238E27FC236}">
                <a16:creationId xmlns:a16="http://schemas.microsoft.com/office/drawing/2014/main" id="{86AFF537-DC7F-051C-6CA8-9AAC1DE4005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38888" y="1773605"/>
            <a:ext cx="4401230" cy="394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20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6D397213-AC6C-1277-F735-4BFAB0CD5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16" y="18498"/>
            <a:ext cx="9340370" cy="6224201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E42992C7-4429-DA94-C3A4-59060E863E8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437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B35772C-E94D-557B-65E5-9A507446914C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95267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RESOLUTION CRITERION</a:t>
            </a:r>
          </a:p>
        </p:txBody>
      </p:sp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F468CF2-1FDE-4864-B080-B7BDB663E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906" y="965487"/>
            <a:ext cx="8500001" cy="591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730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B35772C-E94D-557B-65E5-9A507446914C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95267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POINT SPREAD FUNCTION (PSF)</a:t>
            </a:r>
          </a:p>
        </p:txBody>
      </p:sp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4" name="object 5">
            <a:extLst>
              <a:ext uri="{FF2B5EF4-FFF2-40B4-BE49-F238E27FC236}">
                <a16:creationId xmlns:a16="http://schemas.microsoft.com/office/drawing/2014/main" id="{1D0629A0-A201-5F12-994A-927C2535DCE5}"/>
              </a:ext>
            </a:extLst>
          </p:cNvPr>
          <p:cNvPicPr/>
          <p:nvPr/>
        </p:nvPicPr>
        <p:blipFill rotWithShape="1">
          <a:blip r:embed="rId5" cstate="print"/>
          <a:srcRect t="24261" b="29941"/>
          <a:stretch/>
        </p:blipFill>
        <p:spPr>
          <a:xfrm>
            <a:off x="879324" y="2469895"/>
            <a:ext cx="6046017" cy="1277258"/>
          </a:xfrm>
          <a:prstGeom prst="rect">
            <a:avLst/>
          </a:prstGeom>
        </p:spPr>
      </p:pic>
      <p:pic>
        <p:nvPicPr>
          <p:cNvPr id="5" name="object 6">
            <a:extLst>
              <a:ext uri="{FF2B5EF4-FFF2-40B4-BE49-F238E27FC236}">
                <a16:creationId xmlns:a16="http://schemas.microsoft.com/office/drawing/2014/main" id="{86AFF537-DC7F-051C-6CA8-9AAC1DE4005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38888" y="1773605"/>
            <a:ext cx="4401230" cy="3947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E46929-0D18-E199-1635-5CDC33A4640C}"/>
              </a:ext>
            </a:extLst>
          </p:cNvPr>
          <p:cNvSpPr txBox="1"/>
          <p:nvPr/>
        </p:nvSpPr>
        <p:spPr>
          <a:xfrm>
            <a:off x="161840" y="5570165"/>
            <a:ext cx="8243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>
                <a:solidFill>
                  <a:srgbClr val="FF0000"/>
                </a:solidFill>
              </a:rPr>
              <a:t>The size of the airy disk depends on the size of the objective lens</a:t>
            </a:r>
          </a:p>
        </p:txBody>
      </p:sp>
    </p:spTree>
    <p:extLst>
      <p:ext uri="{BB962C8B-B14F-4D97-AF65-F5344CB8AC3E}">
        <p14:creationId xmlns:p14="http://schemas.microsoft.com/office/powerpoint/2010/main" val="11955867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B35772C-E94D-557B-65E5-9A507446914C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95267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NUMERICAL APERTURE AND IMAGE RESOLUTION</a:t>
            </a:r>
          </a:p>
        </p:txBody>
      </p:sp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4" name="object 2">
            <a:extLst>
              <a:ext uri="{FF2B5EF4-FFF2-40B4-BE49-F238E27FC236}">
                <a16:creationId xmlns:a16="http://schemas.microsoft.com/office/drawing/2014/main" id="{803D7588-F862-9696-650D-32C9E73E1B5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9847" y="1955292"/>
            <a:ext cx="9710928" cy="381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353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49643" y="365584"/>
            <a:ext cx="7343775" cy="112268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1125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Arial"/>
                <a:cs typeface="Arial"/>
              </a:rPr>
              <a:t>Numerical</a:t>
            </a:r>
            <a:r>
              <a:rPr sz="3600" spc="-14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aperture,</a:t>
            </a:r>
            <a:r>
              <a:rPr sz="3600" spc="-114" dirty="0">
                <a:latin typeface="Arial"/>
                <a:cs typeface="Arial"/>
              </a:rPr>
              <a:t> </a:t>
            </a:r>
            <a:r>
              <a:rPr sz="3600" spc="-25" dirty="0">
                <a:latin typeface="Arial"/>
                <a:cs typeface="Arial"/>
              </a:rPr>
              <a:t>NOT</a:t>
            </a:r>
            <a:r>
              <a:rPr lang="en-IT" sz="3600" spc="-2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magnification</a:t>
            </a:r>
            <a:r>
              <a:rPr sz="3600" spc="-3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determines</a:t>
            </a:r>
            <a:r>
              <a:rPr sz="3600" spc="-25" dirty="0">
                <a:latin typeface="Arial"/>
                <a:cs typeface="Arial"/>
              </a:rPr>
              <a:t> </a:t>
            </a:r>
            <a:r>
              <a:rPr sz="3600" spc="-10" dirty="0">
                <a:latin typeface="Arial"/>
                <a:cs typeface="Arial"/>
              </a:rPr>
              <a:t>resolution!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91054" y="2287497"/>
            <a:ext cx="3743325" cy="3082290"/>
            <a:chOff x="1591054" y="2287497"/>
            <a:chExt cx="3743325" cy="3082290"/>
          </a:xfrm>
        </p:grpSpPr>
        <p:sp>
          <p:nvSpPr>
            <p:cNvPr id="4" name="object 4"/>
            <p:cNvSpPr/>
            <p:nvPr/>
          </p:nvSpPr>
          <p:spPr>
            <a:xfrm>
              <a:off x="1594185" y="2290621"/>
              <a:ext cx="3740150" cy="3079115"/>
            </a:xfrm>
            <a:custGeom>
              <a:avLst/>
              <a:gdLst/>
              <a:ahLst/>
              <a:cxnLst/>
              <a:rect l="l" t="t" r="r" b="b"/>
              <a:pathLst>
                <a:path w="3740150" h="3079115">
                  <a:moveTo>
                    <a:pt x="3739757" y="0"/>
                  </a:moveTo>
                  <a:lnTo>
                    <a:pt x="0" y="0"/>
                  </a:lnTo>
                  <a:lnTo>
                    <a:pt x="0" y="3078683"/>
                  </a:lnTo>
                  <a:lnTo>
                    <a:pt x="3739757" y="3078683"/>
                  </a:lnTo>
                  <a:lnTo>
                    <a:pt x="37397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92641" y="2289085"/>
              <a:ext cx="3738245" cy="3079115"/>
            </a:xfrm>
            <a:custGeom>
              <a:avLst/>
              <a:gdLst/>
              <a:ahLst/>
              <a:cxnLst/>
              <a:rect l="l" t="t" r="r" b="b"/>
              <a:pathLst>
                <a:path w="3738245" h="3079115">
                  <a:moveTo>
                    <a:pt x="0" y="3078683"/>
                  </a:moveTo>
                  <a:lnTo>
                    <a:pt x="3738170" y="3078683"/>
                  </a:lnTo>
                  <a:lnTo>
                    <a:pt x="3738170" y="0"/>
                  </a:lnTo>
                  <a:lnTo>
                    <a:pt x="0" y="0"/>
                  </a:lnTo>
                  <a:lnTo>
                    <a:pt x="0" y="307868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66800" y="2783402"/>
              <a:ext cx="2623820" cy="2002155"/>
            </a:xfrm>
            <a:custGeom>
              <a:avLst/>
              <a:gdLst/>
              <a:ahLst/>
              <a:cxnLst/>
              <a:rect l="l" t="t" r="r" b="b"/>
              <a:pathLst>
                <a:path w="2623820" h="2002154">
                  <a:moveTo>
                    <a:pt x="2623611" y="0"/>
                  </a:moveTo>
                  <a:lnTo>
                    <a:pt x="0" y="0"/>
                  </a:lnTo>
                  <a:lnTo>
                    <a:pt x="0" y="2001613"/>
                  </a:lnTo>
                  <a:lnTo>
                    <a:pt x="2623611" y="2001613"/>
                  </a:lnTo>
                  <a:lnTo>
                    <a:pt x="2623611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66800" y="2783370"/>
              <a:ext cx="2623820" cy="1820545"/>
            </a:xfrm>
            <a:custGeom>
              <a:avLst/>
              <a:gdLst/>
              <a:ahLst/>
              <a:cxnLst/>
              <a:rect l="l" t="t" r="r" b="b"/>
              <a:pathLst>
                <a:path w="2623820" h="1820545">
                  <a:moveTo>
                    <a:pt x="0" y="1820167"/>
                  </a:moveTo>
                  <a:lnTo>
                    <a:pt x="2623643" y="1820167"/>
                  </a:lnTo>
                </a:path>
                <a:path w="2623820" h="1820545">
                  <a:moveTo>
                    <a:pt x="0" y="1636945"/>
                  </a:moveTo>
                  <a:lnTo>
                    <a:pt x="2062746" y="1636945"/>
                  </a:lnTo>
                </a:path>
                <a:path w="2623820" h="1820545">
                  <a:moveTo>
                    <a:pt x="0" y="1455436"/>
                  </a:moveTo>
                  <a:lnTo>
                    <a:pt x="2062746" y="1455436"/>
                  </a:lnTo>
                </a:path>
                <a:path w="2623820" h="1820545">
                  <a:moveTo>
                    <a:pt x="0" y="1273926"/>
                  </a:moveTo>
                  <a:lnTo>
                    <a:pt x="2062746" y="1273926"/>
                  </a:lnTo>
                </a:path>
                <a:path w="2623820" h="1820545">
                  <a:moveTo>
                    <a:pt x="0" y="1092290"/>
                  </a:moveTo>
                  <a:lnTo>
                    <a:pt x="2062746" y="1092290"/>
                  </a:lnTo>
                </a:path>
                <a:path w="2623820" h="1820545">
                  <a:moveTo>
                    <a:pt x="0" y="909259"/>
                  </a:moveTo>
                  <a:lnTo>
                    <a:pt x="2062746" y="909259"/>
                  </a:lnTo>
                </a:path>
                <a:path w="2623820" h="1820545">
                  <a:moveTo>
                    <a:pt x="0" y="727749"/>
                  </a:moveTo>
                  <a:lnTo>
                    <a:pt x="2062746" y="727749"/>
                  </a:lnTo>
                </a:path>
                <a:path w="2623820" h="1820545">
                  <a:moveTo>
                    <a:pt x="0" y="546240"/>
                  </a:moveTo>
                  <a:lnTo>
                    <a:pt x="2062746" y="546240"/>
                  </a:lnTo>
                </a:path>
                <a:path w="2623820" h="1820545">
                  <a:moveTo>
                    <a:pt x="0" y="364540"/>
                  </a:moveTo>
                  <a:lnTo>
                    <a:pt x="2062746" y="364540"/>
                  </a:lnTo>
                </a:path>
                <a:path w="2623820" h="1820545">
                  <a:moveTo>
                    <a:pt x="0" y="181509"/>
                  </a:moveTo>
                  <a:lnTo>
                    <a:pt x="2062746" y="181509"/>
                  </a:lnTo>
                </a:path>
                <a:path w="2623820" h="1820545">
                  <a:moveTo>
                    <a:pt x="0" y="0"/>
                  </a:moveTo>
                  <a:lnTo>
                    <a:pt x="26236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063711" y="2780296"/>
              <a:ext cx="2630170" cy="2007870"/>
            </a:xfrm>
            <a:custGeom>
              <a:avLst/>
              <a:gdLst/>
              <a:ahLst/>
              <a:cxnLst/>
              <a:rect l="l" t="t" r="r" b="b"/>
              <a:pathLst>
                <a:path w="2630170" h="2007870">
                  <a:moveTo>
                    <a:pt x="2629814" y="3086"/>
                  </a:moveTo>
                  <a:lnTo>
                    <a:pt x="2626728" y="3086"/>
                  </a:lnTo>
                  <a:lnTo>
                    <a:pt x="2626728" y="0"/>
                  </a:lnTo>
                  <a:lnTo>
                    <a:pt x="3086" y="0"/>
                  </a:lnTo>
                  <a:lnTo>
                    <a:pt x="3086" y="3086"/>
                  </a:lnTo>
                  <a:lnTo>
                    <a:pt x="0" y="3086"/>
                  </a:lnTo>
                  <a:lnTo>
                    <a:pt x="0" y="2004720"/>
                  </a:lnTo>
                  <a:lnTo>
                    <a:pt x="3086" y="2004720"/>
                  </a:lnTo>
                  <a:lnTo>
                    <a:pt x="3086" y="2007806"/>
                  </a:lnTo>
                  <a:lnTo>
                    <a:pt x="2626728" y="2007806"/>
                  </a:lnTo>
                  <a:lnTo>
                    <a:pt x="2626728" y="2004720"/>
                  </a:lnTo>
                  <a:lnTo>
                    <a:pt x="2629814" y="2004720"/>
                  </a:lnTo>
                  <a:lnTo>
                    <a:pt x="2629814" y="1810943"/>
                  </a:lnTo>
                  <a:lnTo>
                    <a:pt x="2623642" y="1810943"/>
                  </a:lnTo>
                  <a:lnTo>
                    <a:pt x="2623642" y="2001634"/>
                  </a:lnTo>
                  <a:lnTo>
                    <a:pt x="6172" y="2001634"/>
                  </a:lnTo>
                  <a:lnTo>
                    <a:pt x="6172" y="6159"/>
                  </a:lnTo>
                  <a:lnTo>
                    <a:pt x="2623642" y="6159"/>
                  </a:lnTo>
                  <a:lnTo>
                    <a:pt x="2623642" y="170954"/>
                  </a:lnTo>
                  <a:lnTo>
                    <a:pt x="2629814" y="170954"/>
                  </a:lnTo>
                  <a:lnTo>
                    <a:pt x="2629814" y="3086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34700" y="2783370"/>
              <a:ext cx="2656205" cy="2033905"/>
            </a:xfrm>
            <a:custGeom>
              <a:avLst/>
              <a:gdLst/>
              <a:ahLst/>
              <a:cxnLst/>
              <a:rect l="l" t="t" r="r" b="b"/>
              <a:pathLst>
                <a:path w="2656204" h="2033904">
                  <a:moveTo>
                    <a:pt x="32100" y="0"/>
                  </a:moveTo>
                  <a:lnTo>
                    <a:pt x="32100" y="2001644"/>
                  </a:lnTo>
                </a:path>
                <a:path w="2656204" h="2033904">
                  <a:moveTo>
                    <a:pt x="0" y="2001644"/>
                  </a:moveTo>
                  <a:lnTo>
                    <a:pt x="32100" y="2001644"/>
                  </a:lnTo>
                </a:path>
                <a:path w="2656204" h="2033904">
                  <a:moveTo>
                    <a:pt x="0" y="1820167"/>
                  </a:moveTo>
                  <a:lnTo>
                    <a:pt x="32100" y="1820167"/>
                  </a:lnTo>
                </a:path>
                <a:path w="2656204" h="2033904">
                  <a:moveTo>
                    <a:pt x="0" y="1636945"/>
                  </a:moveTo>
                  <a:lnTo>
                    <a:pt x="32100" y="1636945"/>
                  </a:lnTo>
                </a:path>
                <a:path w="2656204" h="2033904">
                  <a:moveTo>
                    <a:pt x="0" y="1455436"/>
                  </a:moveTo>
                  <a:lnTo>
                    <a:pt x="32100" y="1455436"/>
                  </a:lnTo>
                </a:path>
                <a:path w="2656204" h="2033904">
                  <a:moveTo>
                    <a:pt x="0" y="1273926"/>
                  </a:moveTo>
                  <a:lnTo>
                    <a:pt x="32100" y="1273926"/>
                  </a:lnTo>
                </a:path>
                <a:path w="2656204" h="2033904">
                  <a:moveTo>
                    <a:pt x="0" y="1092290"/>
                  </a:moveTo>
                  <a:lnTo>
                    <a:pt x="32100" y="1092290"/>
                  </a:lnTo>
                </a:path>
                <a:path w="2656204" h="2033904">
                  <a:moveTo>
                    <a:pt x="0" y="909259"/>
                  </a:moveTo>
                  <a:lnTo>
                    <a:pt x="32100" y="909259"/>
                  </a:lnTo>
                </a:path>
                <a:path w="2656204" h="2033904">
                  <a:moveTo>
                    <a:pt x="0" y="727749"/>
                  </a:moveTo>
                  <a:lnTo>
                    <a:pt x="32100" y="727749"/>
                  </a:lnTo>
                </a:path>
                <a:path w="2656204" h="2033904">
                  <a:moveTo>
                    <a:pt x="0" y="546240"/>
                  </a:moveTo>
                  <a:lnTo>
                    <a:pt x="32100" y="546240"/>
                  </a:lnTo>
                </a:path>
                <a:path w="2656204" h="2033904">
                  <a:moveTo>
                    <a:pt x="0" y="364540"/>
                  </a:moveTo>
                  <a:lnTo>
                    <a:pt x="32100" y="364540"/>
                  </a:lnTo>
                </a:path>
                <a:path w="2656204" h="2033904">
                  <a:moveTo>
                    <a:pt x="0" y="181509"/>
                  </a:moveTo>
                  <a:lnTo>
                    <a:pt x="32100" y="181509"/>
                  </a:lnTo>
                </a:path>
                <a:path w="2656204" h="2033904">
                  <a:moveTo>
                    <a:pt x="0" y="0"/>
                  </a:moveTo>
                  <a:lnTo>
                    <a:pt x="32100" y="0"/>
                  </a:lnTo>
                </a:path>
                <a:path w="2656204" h="2033904">
                  <a:moveTo>
                    <a:pt x="32100" y="2001644"/>
                  </a:moveTo>
                  <a:lnTo>
                    <a:pt x="2655743" y="2001645"/>
                  </a:lnTo>
                </a:path>
                <a:path w="2656204" h="2033904">
                  <a:moveTo>
                    <a:pt x="32100" y="2033589"/>
                  </a:moveTo>
                  <a:lnTo>
                    <a:pt x="32100" y="2001644"/>
                  </a:lnTo>
                </a:path>
                <a:path w="2656204" h="2033904">
                  <a:moveTo>
                    <a:pt x="114368" y="2033589"/>
                  </a:moveTo>
                  <a:lnTo>
                    <a:pt x="114368" y="2001644"/>
                  </a:lnTo>
                </a:path>
                <a:path w="2656204" h="2033904">
                  <a:moveTo>
                    <a:pt x="196631" y="2033589"/>
                  </a:moveTo>
                  <a:lnTo>
                    <a:pt x="196631" y="2001644"/>
                  </a:lnTo>
                </a:path>
                <a:path w="2656204" h="2033904">
                  <a:moveTo>
                    <a:pt x="277548" y="2033589"/>
                  </a:moveTo>
                  <a:lnTo>
                    <a:pt x="277548" y="2001644"/>
                  </a:lnTo>
                </a:path>
                <a:path w="2656204" h="2033904">
                  <a:moveTo>
                    <a:pt x="359797" y="2033589"/>
                  </a:moveTo>
                  <a:lnTo>
                    <a:pt x="359797" y="2001644"/>
                  </a:lnTo>
                </a:path>
                <a:path w="2656204" h="2033904">
                  <a:moveTo>
                    <a:pt x="442237" y="2033589"/>
                  </a:moveTo>
                  <a:lnTo>
                    <a:pt x="442237" y="2001645"/>
                  </a:lnTo>
                </a:path>
                <a:path w="2656204" h="2033904">
                  <a:moveTo>
                    <a:pt x="524487" y="2033589"/>
                  </a:moveTo>
                  <a:lnTo>
                    <a:pt x="524487" y="2001645"/>
                  </a:lnTo>
                </a:path>
                <a:path w="2656204" h="2033904">
                  <a:moveTo>
                    <a:pt x="605214" y="2033589"/>
                  </a:moveTo>
                  <a:lnTo>
                    <a:pt x="605214" y="2001645"/>
                  </a:lnTo>
                </a:path>
                <a:path w="2656204" h="2033904">
                  <a:moveTo>
                    <a:pt x="687654" y="2033589"/>
                  </a:moveTo>
                  <a:lnTo>
                    <a:pt x="687654" y="2001645"/>
                  </a:lnTo>
                </a:path>
                <a:path w="2656204" h="2033904">
                  <a:moveTo>
                    <a:pt x="769903" y="2033589"/>
                  </a:moveTo>
                  <a:lnTo>
                    <a:pt x="769903" y="2001645"/>
                  </a:lnTo>
                </a:path>
                <a:path w="2656204" h="2033904">
                  <a:moveTo>
                    <a:pt x="852343" y="2033589"/>
                  </a:moveTo>
                  <a:lnTo>
                    <a:pt x="852343" y="2001645"/>
                  </a:lnTo>
                </a:path>
                <a:path w="2656204" h="2033904">
                  <a:moveTo>
                    <a:pt x="934593" y="2033589"/>
                  </a:moveTo>
                  <a:lnTo>
                    <a:pt x="934593" y="2001645"/>
                  </a:lnTo>
                </a:path>
                <a:path w="2656204" h="2033904">
                  <a:moveTo>
                    <a:pt x="1015320" y="2033589"/>
                  </a:moveTo>
                  <a:lnTo>
                    <a:pt x="1015320" y="2001645"/>
                  </a:lnTo>
                </a:path>
                <a:path w="2656204" h="2033904">
                  <a:moveTo>
                    <a:pt x="1097760" y="2033589"/>
                  </a:moveTo>
                  <a:lnTo>
                    <a:pt x="1097760" y="2001645"/>
                  </a:lnTo>
                </a:path>
                <a:path w="2656204" h="2033904">
                  <a:moveTo>
                    <a:pt x="1180009" y="2033589"/>
                  </a:moveTo>
                  <a:lnTo>
                    <a:pt x="1180009" y="2001645"/>
                  </a:lnTo>
                </a:path>
                <a:path w="2656204" h="2033904">
                  <a:moveTo>
                    <a:pt x="1262449" y="2033589"/>
                  </a:moveTo>
                  <a:lnTo>
                    <a:pt x="1262449" y="2001645"/>
                  </a:lnTo>
                </a:path>
                <a:path w="2656204" h="2033904">
                  <a:moveTo>
                    <a:pt x="1344699" y="2033589"/>
                  </a:moveTo>
                  <a:lnTo>
                    <a:pt x="1344699" y="2001645"/>
                  </a:lnTo>
                </a:path>
                <a:path w="2656204" h="2033904">
                  <a:moveTo>
                    <a:pt x="1425425" y="2033589"/>
                  </a:moveTo>
                  <a:lnTo>
                    <a:pt x="1425425" y="2001645"/>
                  </a:lnTo>
                </a:path>
                <a:path w="2656204" h="2033904">
                  <a:moveTo>
                    <a:pt x="1507866" y="2033589"/>
                  </a:moveTo>
                  <a:lnTo>
                    <a:pt x="1507866" y="2001645"/>
                  </a:lnTo>
                </a:path>
                <a:path w="2656204" h="2033904">
                  <a:moveTo>
                    <a:pt x="1590115" y="2033589"/>
                  </a:moveTo>
                  <a:lnTo>
                    <a:pt x="1590115" y="2001645"/>
                  </a:lnTo>
                </a:path>
                <a:path w="2656204" h="2033904">
                  <a:moveTo>
                    <a:pt x="1672555" y="2033589"/>
                  </a:moveTo>
                  <a:lnTo>
                    <a:pt x="1672555" y="2001645"/>
                  </a:lnTo>
                </a:path>
                <a:path w="2656204" h="2033904">
                  <a:moveTo>
                    <a:pt x="1753282" y="2033589"/>
                  </a:moveTo>
                  <a:lnTo>
                    <a:pt x="1753282" y="2001645"/>
                  </a:lnTo>
                </a:path>
                <a:path w="2656204" h="2033904">
                  <a:moveTo>
                    <a:pt x="1835531" y="2033589"/>
                  </a:moveTo>
                  <a:lnTo>
                    <a:pt x="1835531" y="2001645"/>
                  </a:lnTo>
                </a:path>
                <a:path w="2656204" h="2033904">
                  <a:moveTo>
                    <a:pt x="1917971" y="2033589"/>
                  </a:moveTo>
                  <a:lnTo>
                    <a:pt x="1917971" y="2001645"/>
                  </a:lnTo>
                </a:path>
                <a:path w="2656204" h="2033904">
                  <a:moveTo>
                    <a:pt x="2000221" y="2033589"/>
                  </a:moveTo>
                  <a:lnTo>
                    <a:pt x="2000221" y="2001645"/>
                  </a:lnTo>
                </a:path>
                <a:path w="2656204" h="2033904">
                  <a:moveTo>
                    <a:pt x="2082661" y="2033589"/>
                  </a:moveTo>
                  <a:lnTo>
                    <a:pt x="2082661" y="2001645"/>
                  </a:lnTo>
                </a:path>
                <a:path w="2656204" h="2033904">
                  <a:moveTo>
                    <a:pt x="2163388" y="2033589"/>
                  </a:moveTo>
                  <a:lnTo>
                    <a:pt x="2163388" y="2001645"/>
                  </a:lnTo>
                </a:path>
                <a:path w="2656204" h="2033904">
                  <a:moveTo>
                    <a:pt x="2245637" y="2033589"/>
                  </a:moveTo>
                  <a:lnTo>
                    <a:pt x="2245637" y="2001645"/>
                  </a:lnTo>
                </a:path>
                <a:path w="2656204" h="2033904">
                  <a:moveTo>
                    <a:pt x="2328077" y="2033589"/>
                  </a:moveTo>
                  <a:lnTo>
                    <a:pt x="2328077" y="2001645"/>
                  </a:lnTo>
                </a:path>
                <a:path w="2656204" h="2033904">
                  <a:moveTo>
                    <a:pt x="2410327" y="2033589"/>
                  </a:moveTo>
                  <a:lnTo>
                    <a:pt x="2410327" y="2001645"/>
                  </a:lnTo>
                </a:path>
                <a:path w="2656204" h="2033904">
                  <a:moveTo>
                    <a:pt x="2491181" y="2033589"/>
                  </a:moveTo>
                  <a:lnTo>
                    <a:pt x="2491181" y="2001645"/>
                  </a:lnTo>
                </a:path>
                <a:path w="2656204" h="2033904">
                  <a:moveTo>
                    <a:pt x="2573494" y="2033589"/>
                  </a:moveTo>
                  <a:lnTo>
                    <a:pt x="2573494" y="2001645"/>
                  </a:lnTo>
                </a:path>
                <a:path w="2656204" h="2033904">
                  <a:moveTo>
                    <a:pt x="2655743" y="2033589"/>
                  </a:moveTo>
                  <a:lnTo>
                    <a:pt x="2655743" y="20016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07861" y="4726954"/>
              <a:ext cx="573405" cy="55244"/>
            </a:xfrm>
            <a:custGeom>
              <a:avLst/>
              <a:gdLst/>
              <a:ahLst/>
              <a:cxnLst/>
              <a:rect l="l" t="t" r="r" b="b"/>
              <a:pathLst>
                <a:path w="573405" h="55245">
                  <a:moveTo>
                    <a:pt x="0" y="54991"/>
                  </a:moveTo>
                  <a:lnTo>
                    <a:pt x="82421" y="35198"/>
                  </a:lnTo>
                </a:path>
                <a:path w="573405" h="55245">
                  <a:moveTo>
                    <a:pt x="82421" y="35198"/>
                  </a:moveTo>
                  <a:lnTo>
                    <a:pt x="163134" y="39789"/>
                  </a:lnTo>
                </a:path>
                <a:path w="573405" h="55245">
                  <a:moveTo>
                    <a:pt x="163134" y="39789"/>
                  </a:moveTo>
                  <a:lnTo>
                    <a:pt x="245384" y="24416"/>
                  </a:lnTo>
                </a:path>
                <a:path w="573405" h="55245">
                  <a:moveTo>
                    <a:pt x="245384" y="24416"/>
                  </a:moveTo>
                  <a:lnTo>
                    <a:pt x="327824" y="25938"/>
                  </a:lnTo>
                </a:path>
                <a:path w="573405" h="55245">
                  <a:moveTo>
                    <a:pt x="327824" y="25938"/>
                  </a:moveTo>
                  <a:lnTo>
                    <a:pt x="410074" y="21372"/>
                  </a:lnTo>
                </a:path>
                <a:path w="573405" h="55245">
                  <a:moveTo>
                    <a:pt x="410074" y="21372"/>
                  </a:moveTo>
                  <a:lnTo>
                    <a:pt x="492514" y="18265"/>
                  </a:lnTo>
                </a:path>
                <a:path w="573405" h="55245">
                  <a:moveTo>
                    <a:pt x="492514" y="18265"/>
                  </a:moveTo>
                  <a:lnTo>
                    <a:pt x="573240" y="0"/>
                  </a:lnTo>
                </a:path>
              </a:pathLst>
            </a:custGeom>
            <a:ln w="6171">
              <a:solidFill>
                <a:srgbClr val="0000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81102" y="4563773"/>
              <a:ext cx="247015" cy="163195"/>
            </a:xfrm>
            <a:custGeom>
              <a:avLst/>
              <a:gdLst/>
              <a:ahLst/>
              <a:cxnLst/>
              <a:rect l="l" t="t" r="r" b="b"/>
              <a:pathLst>
                <a:path w="247014" h="163195">
                  <a:moveTo>
                    <a:pt x="0" y="163180"/>
                  </a:moveTo>
                  <a:lnTo>
                    <a:pt x="82249" y="128172"/>
                  </a:lnTo>
                </a:path>
                <a:path w="247014" h="163195">
                  <a:moveTo>
                    <a:pt x="82249" y="128172"/>
                  </a:moveTo>
                  <a:lnTo>
                    <a:pt x="164689" y="94559"/>
                  </a:lnTo>
                </a:path>
                <a:path w="247014" h="163195">
                  <a:moveTo>
                    <a:pt x="164689" y="94559"/>
                  </a:moveTo>
                  <a:lnTo>
                    <a:pt x="246939" y="0"/>
                  </a:lnTo>
                </a:path>
              </a:pathLst>
            </a:custGeom>
            <a:ln w="7560">
              <a:solidFill>
                <a:srgbClr val="0000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928041" y="3112903"/>
              <a:ext cx="245745" cy="1450975"/>
            </a:xfrm>
            <a:custGeom>
              <a:avLst/>
              <a:gdLst/>
              <a:ahLst/>
              <a:cxnLst/>
              <a:rect l="l" t="t" r="r" b="b"/>
              <a:pathLst>
                <a:path w="245744" h="1450975">
                  <a:moveTo>
                    <a:pt x="0" y="1450869"/>
                  </a:moveTo>
                  <a:lnTo>
                    <a:pt x="80916" y="1138016"/>
                  </a:lnTo>
                </a:path>
                <a:path w="245744" h="1450975">
                  <a:moveTo>
                    <a:pt x="80916" y="1138016"/>
                  </a:moveTo>
                  <a:lnTo>
                    <a:pt x="163166" y="555309"/>
                  </a:lnTo>
                </a:path>
                <a:path w="245744" h="1450975">
                  <a:moveTo>
                    <a:pt x="163166" y="555309"/>
                  </a:moveTo>
                  <a:lnTo>
                    <a:pt x="245416" y="0"/>
                  </a:lnTo>
                </a:path>
              </a:pathLst>
            </a:custGeom>
            <a:ln w="6171">
              <a:solidFill>
                <a:srgbClr val="0000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73458" y="2967987"/>
              <a:ext cx="328295" cy="393700"/>
            </a:xfrm>
            <a:custGeom>
              <a:avLst/>
              <a:gdLst/>
              <a:ahLst/>
              <a:cxnLst/>
              <a:rect l="l" t="t" r="r" b="b"/>
              <a:pathLst>
                <a:path w="328295" h="393700">
                  <a:moveTo>
                    <a:pt x="0" y="144915"/>
                  </a:moveTo>
                  <a:lnTo>
                    <a:pt x="82440" y="193749"/>
                  </a:lnTo>
                </a:path>
                <a:path w="328295" h="393700">
                  <a:moveTo>
                    <a:pt x="82440" y="193749"/>
                  </a:moveTo>
                  <a:lnTo>
                    <a:pt x="164689" y="393523"/>
                  </a:lnTo>
                </a:path>
                <a:path w="328295" h="393700">
                  <a:moveTo>
                    <a:pt x="164689" y="393523"/>
                  </a:moveTo>
                  <a:lnTo>
                    <a:pt x="245606" y="160136"/>
                  </a:lnTo>
                </a:path>
                <a:path w="328295" h="393700">
                  <a:moveTo>
                    <a:pt x="245606" y="160136"/>
                  </a:moveTo>
                  <a:lnTo>
                    <a:pt x="327856" y="0"/>
                  </a:lnTo>
                </a:path>
              </a:pathLst>
            </a:custGeom>
            <a:ln w="7560">
              <a:solidFill>
                <a:srgbClr val="0000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01314" y="2964880"/>
              <a:ext cx="328295" cy="1678305"/>
            </a:xfrm>
            <a:custGeom>
              <a:avLst/>
              <a:gdLst/>
              <a:ahLst/>
              <a:cxnLst/>
              <a:rect l="l" t="t" r="r" b="b"/>
              <a:pathLst>
                <a:path w="328295" h="1678304">
                  <a:moveTo>
                    <a:pt x="0" y="3107"/>
                  </a:moveTo>
                  <a:lnTo>
                    <a:pt x="82249" y="0"/>
                  </a:lnTo>
                </a:path>
                <a:path w="328295" h="1678304">
                  <a:moveTo>
                    <a:pt x="82249" y="0"/>
                  </a:moveTo>
                  <a:lnTo>
                    <a:pt x="164689" y="691156"/>
                  </a:lnTo>
                </a:path>
                <a:path w="328295" h="1678304">
                  <a:moveTo>
                    <a:pt x="164689" y="691156"/>
                  </a:moveTo>
                  <a:lnTo>
                    <a:pt x="246939" y="1339503"/>
                  </a:lnTo>
                </a:path>
                <a:path w="328295" h="1678304">
                  <a:moveTo>
                    <a:pt x="246939" y="1339503"/>
                  </a:moveTo>
                  <a:lnTo>
                    <a:pt x="327856" y="1678232"/>
                  </a:lnTo>
                </a:path>
              </a:pathLst>
            </a:custGeom>
            <a:ln w="6171">
              <a:solidFill>
                <a:srgbClr val="0000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829170" y="4643112"/>
              <a:ext cx="82550" cy="99695"/>
            </a:xfrm>
            <a:custGeom>
              <a:avLst/>
              <a:gdLst/>
              <a:ahLst/>
              <a:cxnLst/>
              <a:rect l="l" t="t" r="r" b="b"/>
              <a:pathLst>
                <a:path w="82550" h="99695">
                  <a:moveTo>
                    <a:pt x="0" y="0"/>
                  </a:moveTo>
                  <a:lnTo>
                    <a:pt x="82249" y="99189"/>
                  </a:lnTo>
                </a:path>
              </a:pathLst>
            </a:custGeom>
            <a:ln w="7560">
              <a:solidFill>
                <a:srgbClr val="0000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11420" y="4742302"/>
              <a:ext cx="738505" cy="41275"/>
            </a:xfrm>
            <a:custGeom>
              <a:avLst/>
              <a:gdLst/>
              <a:ahLst/>
              <a:cxnLst/>
              <a:rect l="l" t="t" r="r" b="b"/>
              <a:pathLst>
                <a:path w="738504" h="41275">
                  <a:moveTo>
                    <a:pt x="0" y="0"/>
                  </a:moveTo>
                  <a:lnTo>
                    <a:pt x="82249" y="16743"/>
                  </a:lnTo>
                </a:path>
                <a:path w="738504" h="41275">
                  <a:moveTo>
                    <a:pt x="82249" y="16743"/>
                  </a:moveTo>
                  <a:lnTo>
                    <a:pt x="164689" y="24442"/>
                  </a:lnTo>
                </a:path>
                <a:path w="738504" h="41275">
                  <a:moveTo>
                    <a:pt x="164689" y="24442"/>
                  </a:moveTo>
                  <a:lnTo>
                    <a:pt x="245416" y="36574"/>
                  </a:lnTo>
                </a:path>
                <a:path w="738504" h="41275">
                  <a:moveTo>
                    <a:pt x="245416" y="36574"/>
                  </a:moveTo>
                  <a:lnTo>
                    <a:pt x="327856" y="27359"/>
                  </a:lnTo>
                </a:path>
                <a:path w="738504" h="41275">
                  <a:moveTo>
                    <a:pt x="327856" y="27359"/>
                  </a:moveTo>
                  <a:lnTo>
                    <a:pt x="410105" y="35039"/>
                  </a:lnTo>
                </a:path>
                <a:path w="738504" h="41275">
                  <a:moveTo>
                    <a:pt x="410105" y="35039"/>
                  </a:moveTo>
                  <a:lnTo>
                    <a:pt x="492355" y="31970"/>
                  </a:lnTo>
                </a:path>
                <a:path w="738504" h="41275">
                  <a:moveTo>
                    <a:pt x="492355" y="31970"/>
                  </a:moveTo>
                  <a:lnTo>
                    <a:pt x="574795" y="27359"/>
                  </a:lnTo>
                </a:path>
                <a:path w="738504" h="41275">
                  <a:moveTo>
                    <a:pt x="574795" y="27359"/>
                  </a:moveTo>
                  <a:lnTo>
                    <a:pt x="655522" y="41178"/>
                  </a:lnTo>
                </a:path>
                <a:path w="738504" h="41275">
                  <a:moveTo>
                    <a:pt x="655522" y="41178"/>
                  </a:moveTo>
                  <a:lnTo>
                    <a:pt x="737962" y="31970"/>
                  </a:lnTo>
                </a:path>
              </a:pathLst>
            </a:custGeom>
            <a:ln w="6171">
              <a:solidFill>
                <a:srgbClr val="0000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07861" y="4728539"/>
              <a:ext cx="410209" cy="47625"/>
            </a:xfrm>
            <a:custGeom>
              <a:avLst/>
              <a:gdLst/>
              <a:ahLst/>
              <a:cxnLst/>
              <a:rect l="l" t="t" r="r" b="b"/>
              <a:pathLst>
                <a:path w="410210" h="47625">
                  <a:moveTo>
                    <a:pt x="0" y="35134"/>
                  </a:moveTo>
                  <a:lnTo>
                    <a:pt x="82421" y="38204"/>
                  </a:lnTo>
                </a:path>
                <a:path w="410210" h="47625">
                  <a:moveTo>
                    <a:pt x="82421" y="38204"/>
                  </a:moveTo>
                  <a:lnTo>
                    <a:pt x="163134" y="47267"/>
                  </a:lnTo>
                </a:path>
                <a:path w="410210" h="47625">
                  <a:moveTo>
                    <a:pt x="163134" y="47267"/>
                  </a:moveTo>
                  <a:lnTo>
                    <a:pt x="245384" y="35134"/>
                  </a:lnTo>
                </a:path>
                <a:path w="410210" h="47625">
                  <a:moveTo>
                    <a:pt x="245384" y="35134"/>
                  </a:moveTo>
                  <a:lnTo>
                    <a:pt x="327824" y="24353"/>
                  </a:lnTo>
                </a:path>
                <a:path w="410210" h="47625">
                  <a:moveTo>
                    <a:pt x="327824" y="24353"/>
                  </a:moveTo>
                  <a:lnTo>
                    <a:pt x="410074" y="0"/>
                  </a:lnTo>
                </a:path>
              </a:pathLst>
            </a:custGeom>
            <a:ln w="6171">
              <a:solidFill>
                <a:srgbClr val="DD080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517935" y="3855810"/>
              <a:ext cx="491490" cy="873125"/>
            </a:xfrm>
            <a:custGeom>
              <a:avLst/>
              <a:gdLst/>
              <a:ahLst/>
              <a:cxnLst/>
              <a:rect l="l" t="t" r="r" b="b"/>
              <a:pathLst>
                <a:path w="491489" h="873125">
                  <a:moveTo>
                    <a:pt x="0" y="872728"/>
                  </a:moveTo>
                  <a:lnTo>
                    <a:pt x="82440" y="840765"/>
                  </a:lnTo>
                </a:path>
                <a:path w="491489" h="873125">
                  <a:moveTo>
                    <a:pt x="82440" y="840765"/>
                  </a:moveTo>
                  <a:lnTo>
                    <a:pt x="163166" y="753688"/>
                  </a:lnTo>
                </a:path>
                <a:path w="491489" h="873125">
                  <a:moveTo>
                    <a:pt x="163166" y="753688"/>
                  </a:moveTo>
                  <a:lnTo>
                    <a:pt x="245416" y="633126"/>
                  </a:lnTo>
                </a:path>
                <a:path w="491489" h="873125">
                  <a:moveTo>
                    <a:pt x="245416" y="633126"/>
                  </a:moveTo>
                  <a:lnTo>
                    <a:pt x="327856" y="474511"/>
                  </a:lnTo>
                </a:path>
                <a:path w="491489" h="873125">
                  <a:moveTo>
                    <a:pt x="327856" y="474511"/>
                  </a:moveTo>
                  <a:lnTo>
                    <a:pt x="410105" y="247276"/>
                  </a:lnTo>
                </a:path>
                <a:path w="491489" h="873125">
                  <a:moveTo>
                    <a:pt x="410105" y="247276"/>
                  </a:moveTo>
                  <a:lnTo>
                    <a:pt x="491022" y="0"/>
                  </a:lnTo>
                </a:path>
              </a:pathLst>
            </a:custGeom>
            <a:ln w="7560">
              <a:solidFill>
                <a:srgbClr val="DD080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008958" y="3297520"/>
              <a:ext cx="165100" cy="558800"/>
            </a:xfrm>
            <a:custGeom>
              <a:avLst/>
              <a:gdLst/>
              <a:ahLst/>
              <a:cxnLst/>
              <a:rect l="l" t="t" r="r" b="b"/>
              <a:pathLst>
                <a:path w="165100" h="558800">
                  <a:moveTo>
                    <a:pt x="0" y="558290"/>
                  </a:moveTo>
                  <a:lnTo>
                    <a:pt x="82249" y="283743"/>
                  </a:lnTo>
                </a:path>
                <a:path w="165100" h="558800">
                  <a:moveTo>
                    <a:pt x="82249" y="283743"/>
                  </a:moveTo>
                  <a:lnTo>
                    <a:pt x="164499" y="0"/>
                  </a:lnTo>
                </a:path>
              </a:pathLst>
            </a:custGeom>
            <a:ln w="6171">
              <a:solidFill>
                <a:srgbClr val="DD080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173458" y="2964880"/>
              <a:ext cx="165100" cy="332740"/>
            </a:xfrm>
            <a:custGeom>
              <a:avLst/>
              <a:gdLst/>
              <a:ahLst/>
              <a:cxnLst/>
              <a:rect l="l" t="t" r="r" b="b"/>
              <a:pathLst>
                <a:path w="165100" h="332739">
                  <a:moveTo>
                    <a:pt x="0" y="332640"/>
                  </a:moveTo>
                  <a:lnTo>
                    <a:pt x="82440" y="123606"/>
                  </a:lnTo>
                </a:path>
                <a:path w="165100" h="332739">
                  <a:moveTo>
                    <a:pt x="82440" y="123606"/>
                  </a:moveTo>
                  <a:lnTo>
                    <a:pt x="164689" y="0"/>
                  </a:lnTo>
                </a:path>
              </a:pathLst>
            </a:custGeom>
            <a:ln w="7560">
              <a:solidFill>
                <a:srgbClr val="DD080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338147" y="2964880"/>
              <a:ext cx="81280" cy="21590"/>
            </a:xfrm>
            <a:custGeom>
              <a:avLst/>
              <a:gdLst/>
              <a:ahLst/>
              <a:cxnLst/>
              <a:rect l="l" t="t" r="r" b="b"/>
              <a:pathLst>
                <a:path w="81279" h="21589">
                  <a:moveTo>
                    <a:pt x="0" y="0"/>
                  </a:moveTo>
                  <a:lnTo>
                    <a:pt x="80916" y="21372"/>
                  </a:lnTo>
                </a:path>
              </a:pathLst>
            </a:custGeom>
            <a:ln w="6170">
              <a:solidFill>
                <a:srgbClr val="DD080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419064" y="2986252"/>
              <a:ext cx="247015" cy="487045"/>
            </a:xfrm>
            <a:custGeom>
              <a:avLst/>
              <a:gdLst/>
              <a:ahLst/>
              <a:cxnLst/>
              <a:rect l="l" t="t" r="r" b="b"/>
              <a:pathLst>
                <a:path w="247014" h="487045">
                  <a:moveTo>
                    <a:pt x="0" y="0"/>
                  </a:moveTo>
                  <a:lnTo>
                    <a:pt x="82249" y="45726"/>
                  </a:lnTo>
                </a:path>
                <a:path w="247014" h="487045">
                  <a:moveTo>
                    <a:pt x="82249" y="45726"/>
                  </a:moveTo>
                  <a:lnTo>
                    <a:pt x="164499" y="253237"/>
                  </a:lnTo>
                </a:path>
                <a:path w="247014" h="487045">
                  <a:moveTo>
                    <a:pt x="164499" y="253237"/>
                  </a:moveTo>
                  <a:lnTo>
                    <a:pt x="246939" y="486752"/>
                  </a:lnTo>
                </a:path>
              </a:pathLst>
            </a:custGeom>
            <a:ln w="7560">
              <a:solidFill>
                <a:srgbClr val="DD080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666003" y="3473004"/>
              <a:ext cx="163195" cy="600075"/>
            </a:xfrm>
            <a:custGeom>
              <a:avLst/>
              <a:gdLst/>
              <a:ahLst/>
              <a:cxnLst/>
              <a:rect l="l" t="t" r="r" b="b"/>
              <a:pathLst>
                <a:path w="163195" h="600075">
                  <a:moveTo>
                    <a:pt x="0" y="0"/>
                  </a:moveTo>
                  <a:lnTo>
                    <a:pt x="82249" y="303593"/>
                  </a:lnTo>
                </a:path>
                <a:path w="163195" h="600075">
                  <a:moveTo>
                    <a:pt x="82249" y="303593"/>
                  </a:moveTo>
                  <a:lnTo>
                    <a:pt x="163166" y="599513"/>
                  </a:lnTo>
                </a:path>
              </a:pathLst>
            </a:custGeom>
            <a:ln w="6171">
              <a:solidFill>
                <a:srgbClr val="DD080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829170" y="4072518"/>
              <a:ext cx="327660" cy="650240"/>
            </a:xfrm>
            <a:custGeom>
              <a:avLst/>
              <a:gdLst/>
              <a:ahLst/>
              <a:cxnLst/>
              <a:rect l="l" t="t" r="r" b="b"/>
              <a:pathLst>
                <a:path w="327660" h="650239">
                  <a:moveTo>
                    <a:pt x="0" y="0"/>
                  </a:moveTo>
                  <a:lnTo>
                    <a:pt x="82249" y="251652"/>
                  </a:lnTo>
                </a:path>
                <a:path w="327660" h="650239">
                  <a:moveTo>
                    <a:pt x="82249" y="251652"/>
                  </a:moveTo>
                  <a:lnTo>
                    <a:pt x="164499" y="439313"/>
                  </a:lnTo>
                </a:path>
                <a:path w="327660" h="650239">
                  <a:moveTo>
                    <a:pt x="164499" y="439313"/>
                  </a:moveTo>
                  <a:lnTo>
                    <a:pt x="246939" y="573701"/>
                  </a:lnTo>
                </a:path>
                <a:path w="327660" h="650239">
                  <a:moveTo>
                    <a:pt x="246939" y="573701"/>
                  </a:moveTo>
                  <a:lnTo>
                    <a:pt x="327665" y="649869"/>
                  </a:lnTo>
                </a:path>
              </a:pathLst>
            </a:custGeom>
            <a:ln w="7560">
              <a:solidFill>
                <a:srgbClr val="DD080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156836" y="4722387"/>
              <a:ext cx="492759" cy="62865"/>
            </a:xfrm>
            <a:custGeom>
              <a:avLst/>
              <a:gdLst/>
              <a:ahLst/>
              <a:cxnLst/>
              <a:rect l="l" t="t" r="r" b="b"/>
              <a:pathLst>
                <a:path w="492760" h="62864">
                  <a:moveTo>
                    <a:pt x="0" y="0"/>
                  </a:moveTo>
                  <a:lnTo>
                    <a:pt x="82440" y="24416"/>
                  </a:lnTo>
                </a:path>
                <a:path w="492760" h="62864">
                  <a:moveTo>
                    <a:pt x="82440" y="24416"/>
                  </a:moveTo>
                  <a:lnTo>
                    <a:pt x="164689" y="48808"/>
                  </a:lnTo>
                </a:path>
                <a:path w="492760" h="62864">
                  <a:moveTo>
                    <a:pt x="164689" y="48808"/>
                  </a:moveTo>
                  <a:lnTo>
                    <a:pt x="246939" y="41286"/>
                  </a:lnTo>
                </a:path>
                <a:path w="492760" h="62864">
                  <a:moveTo>
                    <a:pt x="246939" y="41286"/>
                  </a:moveTo>
                  <a:lnTo>
                    <a:pt x="329379" y="42821"/>
                  </a:lnTo>
                </a:path>
                <a:path w="492760" h="62864">
                  <a:moveTo>
                    <a:pt x="329379" y="42821"/>
                  </a:moveTo>
                  <a:lnTo>
                    <a:pt x="410105" y="56488"/>
                  </a:lnTo>
                </a:path>
                <a:path w="492760" h="62864">
                  <a:moveTo>
                    <a:pt x="410105" y="56488"/>
                  </a:moveTo>
                  <a:lnTo>
                    <a:pt x="492545" y="62627"/>
                  </a:lnTo>
                </a:path>
              </a:pathLst>
            </a:custGeom>
            <a:ln w="6171">
              <a:solidFill>
                <a:srgbClr val="DD080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256773" y="2359623"/>
            <a:ext cx="2439670" cy="178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b="1" dirty="0">
                <a:latin typeface="Verdana"/>
                <a:cs typeface="Verdana"/>
              </a:rPr>
              <a:t>Resolution</a:t>
            </a:r>
            <a:r>
              <a:rPr sz="1050" b="1" spc="135" dirty="0">
                <a:latin typeface="Verdana"/>
                <a:cs typeface="Verdana"/>
              </a:rPr>
              <a:t> </a:t>
            </a:r>
            <a:r>
              <a:rPr sz="1050" b="1" dirty="0">
                <a:latin typeface="Verdana"/>
                <a:cs typeface="Verdana"/>
              </a:rPr>
              <a:t>of</a:t>
            </a:r>
            <a:r>
              <a:rPr sz="1050" b="1" spc="135" dirty="0">
                <a:latin typeface="Verdana"/>
                <a:cs typeface="Verdana"/>
              </a:rPr>
              <a:t> </a:t>
            </a:r>
            <a:r>
              <a:rPr sz="1050" b="1" dirty="0">
                <a:latin typeface="Verdana"/>
                <a:cs typeface="Verdana"/>
              </a:rPr>
              <a:t>0.175µ</a:t>
            </a:r>
            <a:r>
              <a:rPr sz="1050" b="1" spc="145" dirty="0">
                <a:latin typeface="Verdana"/>
                <a:cs typeface="Verdana"/>
              </a:rPr>
              <a:t> </a:t>
            </a:r>
            <a:r>
              <a:rPr sz="1050" b="1" dirty="0">
                <a:latin typeface="Verdana"/>
                <a:cs typeface="Verdana"/>
              </a:rPr>
              <a:t>Bead</a:t>
            </a:r>
            <a:r>
              <a:rPr sz="1050" b="1" spc="110" dirty="0">
                <a:latin typeface="Verdana"/>
                <a:cs typeface="Verdana"/>
              </a:rPr>
              <a:t> </a:t>
            </a:r>
            <a:r>
              <a:rPr sz="1050" b="1" spc="-20" dirty="0">
                <a:latin typeface="Verdana"/>
                <a:cs typeface="Verdana"/>
              </a:rPr>
              <a:t>Pair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811622" y="2643907"/>
            <a:ext cx="189865" cy="220916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750" spc="-25" dirty="0">
                <a:latin typeface="Verdana"/>
                <a:cs typeface="Verdana"/>
              </a:rPr>
              <a:t>1.1</a:t>
            </a:r>
            <a:endParaRPr sz="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750" spc="-25" dirty="0">
                <a:latin typeface="Verdana"/>
                <a:cs typeface="Verdana"/>
              </a:rPr>
              <a:t>1.0</a:t>
            </a:r>
            <a:endParaRPr sz="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750" spc="-25" dirty="0">
                <a:latin typeface="Verdana"/>
                <a:cs typeface="Verdana"/>
              </a:rPr>
              <a:t>0.9</a:t>
            </a:r>
            <a:endParaRPr sz="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750" spc="-25" dirty="0">
                <a:latin typeface="Verdana"/>
                <a:cs typeface="Verdana"/>
              </a:rPr>
              <a:t>0.8</a:t>
            </a:r>
            <a:endParaRPr sz="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750" spc="-25" dirty="0">
                <a:latin typeface="Verdana"/>
                <a:cs typeface="Verdana"/>
              </a:rPr>
              <a:t>0.7</a:t>
            </a:r>
            <a:endParaRPr sz="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750" spc="-25" dirty="0">
                <a:latin typeface="Verdana"/>
                <a:cs typeface="Verdana"/>
              </a:rPr>
              <a:t>0.6</a:t>
            </a:r>
            <a:endParaRPr sz="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750" spc="-25" dirty="0">
                <a:latin typeface="Verdana"/>
                <a:cs typeface="Verdana"/>
              </a:rPr>
              <a:t>0.5</a:t>
            </a:r>
            <a:endParaRPr sz="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750" spc="-25" dirty="0">
                <a:latin typeface="Verdana"/>
                <a:cs typeface="Verdana"/>
              </a:rPr>
              <a:t>0.4</a:t>
            </a:r>
            <a:endParaRPr sz="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750" spc="-25" dirty="0">
                <a:latin typeface="Verdana"/>
                <a:cs typeface="Verdana"/>
              </a:rPr>
              <a:t>0.3</a:t>
            </a:r>
            <a:endParaRPr sz="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750" spc="-25" dirty="0">
                <a:latin typeface="Verdana"/>
                <a:cs typeface="Verdana"/>
              </a:rPr>
              <a:t>0.2</a:t>
            </a:r>
            <a:endParaRPr sz="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750" spc="-25" dirty="0">
                <a:latin typeface="Verdana"/>
                <a:cs typeface="Verdana"/>
              </a:rPr>
              <a:t>0.1</a:t>
            </a:r>
            <a:endParaRPr sz="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750" spc="-25" dirty="0">
                <a:latin typeface="Verdana"/>
                <a:cs typeface="Verdana"/>
              </a:rPr>
              <a:t>0.0</a:t>
            </a:r>
            <a:endParaRPr sz="75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33040" y="4855887"/>
            <a:ext cx="2616101" cy="292735"/>
          </a:xfrm>
          <a:prstGeom prst="rect">
            <a:avLst/>
          </a:prstGeom>
        </p:spPr>
        <p:txBody>
          <a:bodyPr vert="vert270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dirty="0">
                <a:latin typeface="Verdana"/>
                <a:cs typeface="Verdana"/>
              </a:rPr>
              <a:t>-</a:t>
            </a:r>
            <a:r>
              <a:rPr sz="750" spc="-20" dirty="0">
                <a:latin typeface="Verdana"/>
                <a:cs typeface="Verdana"/>
              </a:rPr>
              <a:t>1.10</a:t>
            </a:r>
            <a:endParaRPr sz="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750" dirty="0">
                <a:latin typeface="Verdana"/>
                <a:cs typeface="Verdana"/>
              </a:rPr>
              <a:t>-</a:t>
            </a:r>
            <a:r>
              <a:rPr sz="750" spc="-20" dirty="0">
                <a:latin typeface="Verdana"/>
                <a:cs typeface="Verdana"/>
              </a:rPr>
              <a:t>0.96</a:t>
            </a:r>
            <a:endParaRPr sz="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750" dirty="0">
                <a:latin typeface="Verdana"/>
                <a:cs typeface="Verdana"/>
              </a:rPr>
              <a:t>-</a:t>
            </a:r>
            <a:r>
              <a:rPr sz="750" spc="-20" dirty="0">
                <a:latin typeface="Verdana"/>
                <a:cs typeface="Verdana"/>
              </a:rPr>
              <a:t>0.81</a:t>
            </a:r>
            <a:endParaRPr sz="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750" dirty="0">
                <a:latin typeface="Verdana"/>
                <a:cs typeface="Verdana"/>
              </a:rPr>
              <a:t>-</a:t>
            </a:r>
            <a:r>
              <a:rPr sz="750" spc="-20" dirty="0">
                <a:latin typeface="Verdana"/>
                <a:cs typeface="Verdana"/>
              </a:rPr>
              <a:t>0.66</a:t>
            </a:r>
            <a:endParaRPr sz="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750" dirty="0">
                <a:latin typeface="Verdana"/>
                <a:cs typeface="Verdana"/>
              </a:rPr>
              <a:t>-</a:t>
            </a:r>
            <a:r>
              <a:rPr sz="750" spc="-20" dirty="0">
                <a:latin typeface="Verdana"/>
                <a:cs typeface="Verdana"/>
              </a:rPr>
              <a:t>0.51</a:t>
            </a:r>
            <a:endParaRPr sz="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750" dirty="0">
                <a:latin typeface="Verdana"/>
                <a:cs typeface="Verdana"/>
              </a:rPr>
              <a:t>-</a:t>
            </a:r>
            <a:r>
              <a:rPr sz="750" spc="-20" dirty="0">
                <a:latin typeface="Verdana"/>
                <a:cs typeface="Verdana"/>
              </a:rPr>
              <a:t>0.37</a:t>
            </a:r>
            <a:endParaRPr sz="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750" dirty="0">
                <a:latin typeface="Verdana"/>
                <a:cs typeface="Verdana"/>
              </a:rPr>
              <a:t>-</a:t>
            </a:r>
            <a:r>
              <a:rPr sz="750" spc="-20" dirty="0">
                <a:latin typeface="Verdana"/>
                <a:cs typeface="Verdana"/>
              </a:rPr>
              <a:t>0.22</a:t>
            </a:r>
            <a:endParaRPr sz="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750" dirty="0">
                <a:latin typeface="Verdana"/>
                <a:cs typeface="Verdana"/>
              </a:rPr>
              <a:t>-</a:t>
            </a:r>
            <a:r>
              <a:rPr sz="750" spc="-20" dirty="0">
                <a:latin typeface="Verdana"/>
                <a:cs typeface="Verdana"/>
              </a:rPr>
              <a:t>0.07</a:t>
            </a:r>
            <a:endParaRPr sz="750">
              <a:latin typeface="Verdana"/>
              <a:cs typeface="Verdana"/>
            </a:endParaRPr>
          </a:p>
          <a:p>
            <a:pPr marL="58419">
              <a:lnSpc>
                <a:spcPct val="100000"/>
              </a:lnSpc>
              <a:spcBef>
                <a:spcPts val="380"/>
              </a:spcBef>
            </a:pPr>
            <a:r>
              <a:rPr sz="750" spc="-20" dirty="0">
                <a:latin typeface="Verdana"/>
                <a:cs typeface="Verdana"/>
              </a:rPr>
              <a:t>0.07</a:t>
            </a:r>
            <a:endParaRPr sz="750">
              <a:latin typeface="Verdana"/>
              <a:cs typeface="Verdana"/>
            </a:endParaRPr>
          </a:p>
          <a:p>
            <a:pPr marL="58419">
              <a:lnSpc>
                <a:spcPct val="100000"/>
              </a:lnSpc>
              <a:spcBef>
                <a:spcPts val="400"/>
              </a:spcBef>
            </a:pPr>
            <a:r>
              <a:rPr sz="750" spc="-20" dirty="0">
                <a:latin typeface="Verdana"/>
                <a:cs typeface="Verdana"/>
              </a:rPr>
              <a:t>0.22</a:t>
            </a:r>
            <a:endParaRPr sz="750">
              <a:latin typeface="Verdana"/>
              <a:cs typeface="Verdana"/>
            </a:endParaRPr>
          </a:p>
          <a:p>
            <a:pPr marL="58419">
              <a:lnSpc>
                <a:spcPct val="100000"/>
              </a:lnSpc>
              <a:spcBef>
                <a:spcPts val="395"/>
              </a:spcBef>
            </a:pPr>
            <a:r>
              <a:rPr sz="750" spc="-20" dirty="0">
                <a:latin typeface="Verdana"/>
                <a:cs typeface="Verdana"/>
              </a:rPr>
              <a:t>0.37</a:t>
            </a:r>
            <a:endParaRPr sz="750">
              <a:latin typeface="Verdana"/>
              <a:cs typeface="Verdana"/>
            </a:endParaRPr>
          </a:p>
          <a:p>
            <a:pPr marL="58419">
              <a:lnSpc>
                <a:spcPct val="100000"/>
              </a:lnSpc>
              <a:spcBef>
                <a:spcPts val="385"/>
              </a:spcBef>
            </a:pPr>
            <a:r>
              <a:rPr sz="750" spc="-20" dirty="0">
                <a:latin typeface="Verdana"/>
                <a:cs typeface="Verdana"/>
              </a:rPr>
              <a:t>0.51</a:t>
            </a:r>
            <a:endParaRPr sz="750">
              <a:latin typeface="Verdana"/>
              <a:cs typeface="Verdana"/>
            </a:endParaRPr>
          </a:p>
          <a:p>
            <a:pPr marL="58419">
              <a:lnSpc>
                <a:spcPct val="100000"/>
              </a:lnSpc>
              <a:spcBef>
                <a:spcPts val="395"/>
              </a:spcBef>
            </a:pPr>
            <a:r>
              <a:rPr sz="750" spc="-20" dirty="0">
                <a:latin typeface="Verdana"/>
                <a:cs typeface="Verdana"/>
              </a:rPr>
              <a:t>0.66</a:t>
            </a:r>
            <a:endParaRPr sz="750">
              <a:latin typeface="Verdana"/>
              <a:cs typeface="Verdana"/>
            </a:endParaRPr>
          </a:p>
          <a:p>
            <a:pPr marL="58419">
              <a:lnSpc>
                <a:spcPct val="100000"/>
              </a:lnSpc>
              <a:spcBef>
                <a:spcPts val="385"/>
              </a:spcBef>
            </a:pPr>
            <a:r>
              <a:rPr sz="750" spc="-20" dirty="0">
                <a:latin typeface="Verdana"/>
                <a:cs typeface="Verdana"/>
              </a:rPr>
              <a:t>0.81</a:t>
            </a:r>
            <a:endParaRPr sz="750">
              <a:latin typeface="Verdana"/>
              <a:cs typeface="Verdana"/>
            </a:endParaRPr>
          </a:p>
          <a:p>
            <a:pPr marL="58419">
              <a:lnSpc>
                <a:spcPct val="100000"/>
              </a:lnSpc>
              <a:spcBef>
                <a:spcPts val="395"/>
              </a:spcBef>
            </a:pPr>
            <a:r>
              <a:rPr sz="750" spc="-20" dirty="0">
                <a:latin typeface="Verdana"/>
                <a:cs typeface="Verdana"/>
              </a:rPr>
              <a:t>0.96</a:t>
            </a:r>
            <a:endParaRPr sz="750">
              <a:latin typeface="Verdana"/>
              <a:cs typeface="Verdana"/>
            </a:endParaRPr>
          </a:p>
          <a:p>
            <a:pPr marL="58419">
              <a:lnSpc>
                <a:spcPct val="100000"/>
              </a:lnSpc>
              <a:spcBef>
                <a:spcPts val="385"/>
              </a:spcBef>
            </a:pPr>
            <a:r>
              <a:rPr sz="750" spc="-20" dirty="0">
                <a:latin typeface="Verdana"/>
                <a:cs typeface="Verdana"/>
              </a:rPr>
              <a:t>1.10</a:t>
            </a:r>
            <a:endParaRPr sz="75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150159" y="5156231"/>
            <a:ext cx="466725" cy="13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b="1" spc="-10" dirty="0">
                <a:latin typeface="Verdana"/>
                <a:cs typeface="Verdana"/>
              </a:rPr>
              <a:t>Microns</a:t>
            </a:r>
            <a:endParaRPr sz="750">
              <a:latin typeface="Verdana"/>
              <a:cs typeface="Verdana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127959" y="2949657"/>
            <a:ext cx="572135" cy="1642110"/>
            <a:chOff x="4127959" y="2949657"/>
            <a:chExt cx="572135" cy="1642110"/>
          </a:xfrm>
        </p:grpSpPr>
        <p:sp>
          <p:nvSpPr>
            <p:cNvPr id="31" name="object 31"/>
            <p:cNvSpPr/>
            <p:nvPr/>
          </p:nvSpPr>
          <p:spPr>
            <a:xfrm>
              <a:off x="4130942" y="2952766"/>
              <a:ext cx="568960" cy="1638935"/>
            </a:xfrm>
            <a:custGeom>
              <a:avLst/>
              <a:gdLst/>
              <a:ahLst/>
              <a:cxnLst/>
              <a:rect l="l" t="t" r="r" b="b"/>
              <a:pathLst>
                <a:path w="568960" h="1638935">
                  <a:moveTo>
                    <a:pt x="568779" y="0"/>
                  </a:moveTo>
                  <a:lnTo>
                    <a:pt x="0" y="0"/>
                  </a:lnTo>
                  <a:lnTo>
                    <a:pt x="0" y="1638467"/>
                  </a:lnTo>
                  <a:lnTo>
                    <a:pt x="568779" y="1638467"/>
                  </a:lnTo>
                  <a:lnTo>
                    <a:pt x="5687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129546" y="2951244"/>
              <a:ext cx="567690" cy="1638935"/>
            </a:xfrm>
            <a:custGeom>
              <a:avLst/>
              <a:gdLst/>
              <a:ahLst/>
              <a:cxnLst/>
              <a:rect l="l" t="t" r="r" b="b"/>
              <a:pathLst>
                <a:path w="567689" h="1638935">
                  <a:moveTo>
                    <a:pt x="0" y="1638467"/>
                  </a:moveTo>
                  <a:lnTo>
                    <a:pt x="567078" y="1638467"/>
                  </a:lnTo>
                  <a:lnTo>
                    <a:pt x="567078" y="0"/>
                  </a:lnTo>
                  <a:lnTo>
                    <a:pt x="0" y="0"/>
                  </a:lnTo>
                  <a:lnTo>
                    <a:pt x="0" y="163846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173654" y="3366141"/>
              <a:ext cx="134620" cy="0"/>
            </a:xfrm>
            <a:custGeom>
              <a:avLst/>
              <a:gdLst/>
              <a:ahLst/>
              <a:cxnLst/>
              <a:rect l="l" t="t" r="r" b="b"/>
              <a:pathLst>
                <a:path w="134620">
                  <a:moveTo>
                    <a:pt x="0" y="0"/>
                  </a:moveTo>
                  <a:lnTo>
                    <a:pt x="134163" y="0"/>
                  </a:lnTo>
                </a:path>
              </a:pathLst>
            </a:custGeom>
            <a:ln w="6169">
              <a:solidFill>
                <a:srgbClr val="0000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4319488" y="3287414"/>
            <a:ext cx="368300" cy="13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dirty="0">
                <a:latin typeface="Verdana"/>
                <a:cs typeface="Verdana"/>
              </a:rPr>
              <a:t>1.4</a:t>
            </a:r>
            <a:r>
              <a:rPr sz="750" spc="75" dirty="0">
                <a:latin typeface="Verdana"/>
                <a:cs typeface="Verdana"/>
              </a:rPr>
              <a:t> </a:t>
            </a:r>
            <a:r>
              <a:rPr sz="750" spc="-25" dirty="0">
                <a:latin typeface="Verdana"/>
                <a:cs typeface="Verdana"/>
              </a:rPr>
              <a:t>NA</a:t>
            </a:r>
            <a:endParaRPr sz="750">
              <a:latin typeface="Verdana"/>
              <a:cs typeface="Verdana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173654" y="4185406"/>
            <a:ext cx="134620" cy="0"/>
          </a:xfrm>
          <a:custGeom>
            <a:avLst/>
            <a:gdLst/>
            <a:ahLst/>
            <a:cxnLst/>
            <a:rect l="l" t="t" r="r" b="b"/>
            <a:pathLst>
              <a:path w="134620">
                <a:moveTo>
                  <a:pt x="0" y="0"/>
                </a:moveTo>
                <a:lnTo>
                  <a:pt x="134163" y="0"/>
                </a:lnTo>
              </a:path>
            </a:pathLst>
          </a:custGeom>
          <a:ln w="6169">
            <a:solidFill>
              <a:srgbClr val="DD08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4319488" y="4106679"/>
            <a:ext cx="368300" cy="13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dirty="0">
                <a:latin typeface="Verdana"/>
                <a:cs typeface="Verdana"/>
              </a:rPr>
              <a:t>0.7</a:t>
            </a:r>
            <a:r>
              <a:rPr sz="750" spc="75" dirty="0">
                <a:latin typeface="Verdana"/>
                <a:cs typeface="Verdana"/>
              </a:rPr>
              <a:t> </a:t>
            </a:r>
            <a:r>
              <a:rPr sz="750" spc="-25" dirty="0">
                <a:latin typeface="Verdana"/>
                <a:cs typeface="Verdana"/>
              </a:rPr>
              <a:t>NA</a:t>
            </a:r>
            <a:endParaRPr sz="750">
              <a:latin typeface="Verdana"/>
              <a:cs typeface="Verdana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616857" y="2287549"/>
            <a:ext cx="4261485" cy="3082290"/>
            <a:chOff x="1591098" y="2287542"/>
            <a:chExt cx="4261485" cy="3082290"/>
          </a:xfrm>
        </p:grpSpPr>
        <p:sp>
          <p:nvSpPr>
            <p:cNvPr id="38" name="object 38"/>
            <p:cNvSpPr/>
            <p:nvPr/>
          </p:nvSpPr>
          <p:spPr>
            <a:xfrm>
              <a:off x="1592641" y="2289085"/>
              <a:ext cx="3738245" cy="3079115"/>
            </a:xfrm>
            <a:custGeom>
              <a:avLst/>
              <a:gdLst/>
              <a:ahLst/>
              <a:cxnLst/>
              <a:rect l="l" t="t" r="r" b="b"/>
              <a:pathLst>
                <a:path w="3738245" h="3079115">
                  <a:moveTo>
                    <a:pt x="0" y="3078683"/>
                  </a:moveTo>
                  <a:lnTo>
                    <a:pt x="3738170" y="3078683"/>
                  </a:lnTo>
                  <a:lnTo>
                    <a:pt x="3738170" y="0"/>
                  </a:lnTo>
                  <a:lnTo>
                    <a:pt x="0" y="0"/>
                  </a:lnTo>
                  <a:lnTo>
                    <a:pt x="0" y="307868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12208" y="2508503"/>
              <a:ext cx="1139952" cy="114147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2208" y="3686555"/>
              <a:ext cx="1139952" cy="1141476"/>
            </a:xfrm>
            <a:prstGeom prst="rect">
              <a:avLst/>
            </a:prstGeom>
          </p:spPr>
        </p:pic>
      </p:grpSp>
      <p:pic>
        <p:nvPicPr>
          <p:cNvPr id="41" name="object 4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00443" y="2421635"/>
            <a:ext cx="3877055" cy="2569464"/>
          </a:xfrm>
          <a:prstGeom prst="rect">
            <a:avLst/>
          </a:prstGeom>
        </p:spPr>
      </p:pic>
      <p:grpSp>
        <p:nvGrpSpPr>
          <p:cNvPr id="42" name="object 42"/>
          <p:cNvGrpSpPr/>
          <p:nvPr/>
        </p:nvGrpSpPr>
        <p:grpSpPr>
          <a:xfrm>
            <a:off x="7401559" y="5082540"/>
            <a:ext cx="2804795" cy="657225"/>
            <a:chOff x="7401559" y="5082540"/>
            <a:chExt cx="2804795" cy="657225"/>
          </a:xfrm>
        </p:grpSpPr>
        <p:sp>
          <p:nvSpPr>
            <p:cNvPr id="43" name="object 43"/>
            <p:cNvSpPr/>
            <p:nvPr/>
          </p:nvSpPr>
          <p:spPr>
            <a:xfrm>
              <a:off x="7406131" y="5087112"/>
              <a:ext cx="2795905" cy="647700"/>
            </a:xfrm>
            <a:custGeom>
              <a:avLst/>
              <a:gdLst/>
              <a:ahLst/>
              <a:cxnLst/>
              <a:rect l="l" t="t" r="r" b="b"/>
              <a:pathLst>
                <a:path w="2795904" h="647700">
                  <a:moveTo>
                    <a:pt x="1967229" y="0"/>
                  </a:moveTo>
                  <a:lnTo>
                    <a:pt x="1967229" y="161925"/>
                  </a:lnTo>
                  <a:lnTo>
                    <a:pt x="0" y="161925"/>
                  </a:lnTo>
                  <a:lnTo>
                    <a:pt x="0" y="485775"/>
                  </a:lnTo>
                  <a:lnTo>
                    <a:pt x="1967229" y="485775"/>
                  </a:lnTo>
                  <a:lnTo>
                    <a:pt x="1967229" y="647700"/>
                  </a:lnTo>
                  <a:lnTo>
                    <a:pt x="2795524" y="323850"/>
                  </a:lnTo>
                  <a:lnTo>
                    <a:pt x="1967229" y="0"/>
                  </a:lnTo>
                  <a:close/>
                </a:path>
              </a:pathLst>
            </a:custGeom>
            <a:solidFill>
              <a:srgbClr val="3366FF">
                <a:alpha val="8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406131" y="5087112"/>
              <a:ext cx="2795905" cy="647700"/>
            </a:xfrm>
            <a:custGeom>
              <a:avLst/>
              <a:gdLst/>
              <a:ahLst/>
              <a:cxnLst/>
              <a:rect l="l" t="t" r="r" b="b"/>
              <a:pathLst>
                <a:path w="2795904" h="647700">
                  <a:moveTo>
                    <a:pt x="1967229" y="0"/>
                  </a:moveTo>
                  <a:lnTo>
                    <a:pt x="1967229" y="161925"/>
                  </a:lnTo>
                  <a:lnTo>
                    <a:pt x="0" y="161925"/>
                  </a:lnTo>
                  <a:lnTo>
                    <a:pt x="0" y="485775"/>
                  </a:lnTo>
                  <a:lnTo>
                    <a:pt x="1967229" y="485775"/>
                  </a:lnTo>
                  <a:lnTo>
                    <a:pt x="1967229" y="647700"/>
                  </a:lnTo>
                  <a:lnTo>
                    <a:pt x="2795524" y="323850"/>
                  </a:lnTo>
                  <a:lnTo>
                    <a:pt x="1967229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7090918" y="5244465"/>
            <a:ext cx="216535" cy="333375"/>
            <a:chOff x="7090918" y="5244465"/>
            <a:chExt cx="216535" cy="333375"/>
          </a:xfrm>
        </p:grpSpPr>
        <p:sp>
          <p:nvSpPr>
            <p:cNvPr id="46" name="object 46"/>
            <p:cNvSpPr/>
            <p:nvPr/>
          </p:nvSpPr>
          <p:spPr>
            <a:xfrm>
              <a:off x="7095490" y="5249037"/>
              <a:ext cx="207645" cy="323850"/>
            </a:xfrm>
            <a:custGeom>
              <a:avLst/>
              <a:gdLst/>
              <a:ahLst/>
              <a:cxnLst/>
              <a:rect l="l" t="t" r="r" b="b"/>
              <a:pathLst>
                <a:path w="207645" h="323850">
                  <a:moveTo>
                    <a:pt x="207073" y="0"/>
                  </a:moveTo>
                  <a:lnTo>
                    <a:pt x="0" y="0"/>
                  </a:lnTo>
                  <a:lnTo>
                    <a:pt x="0" y="323850"/>
                  </a:lnTo>
                  <a:lnTo>
                    <a:pt x="207073" y="323850"/>
                  </a:lnTo>
                  <a:lnTo>
                    <a:pt x="207073" y="0"/>
                  </a:lnTo>
                  <a:close/>
                </a:path>
              </a:pathLst>
            </a:custGeom>
            <a:solidFill>
              <a:srgbClr val="3366FF">
                <a:alpha val="8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095490" y="5249037"/>
              <a:ext cx="207645" cy="323850"/>
            </a:xfrm>
            <a:custGeom>
              <a:avLst/>
              <a:gdLst/>
              <a:ahLst/>
              <a:cxnLst/>
              <a:rect l="l" t="t" r="r" b="b"/>
              <a:pathLst>
                <a:path w="207645" h="323850">
                  <a:moveTo>
                    <a:pt x="0" y="323850"/>
                  </a:moveTo>
                  <a:lnTo>
                    <a:pt x="207073" y="323850"/>
                  </a:lnTo>
                  <a:lnTo>
                    <a:pt x="207073" y="0"/>
                  </a:lnTo>
                  <a:lnTo>
                    <a:pt x="0" y="0"/>
                  </a:lnTo>
                  <a:lnTo>
                    <a:pt x="0" y="32385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6883907" y="5244465"/>
            <a:ext cx="113030" cy="333375"/>
            <a:chOff x="6883907" y="5244465"/>
            <a:chExt cx="113030" cy="333375"/>
          </a:xfrm>
        </p:grpSpPr>
        <p:sp>
          <p:nvSpPr>
            <p:cNvPr id="49" name="object 49"/>
            <p:cNvSpPr/>
            <p:nvPr/>
          </p:nvSpPr>
          <p:spPr>
            <a:xfrm>
              <a:off x="6888479" y="5249037"/>
              <a:ext cx="104139" cy="323850"/>
            </a:xfrm>
            <a:custGeom>
              <a:avLst/>
              <a:gdLst/>
              <a:ahLst/>
              <a:cxnLst/>
              <a:rect l="l" t="t" r="r" b="b"/>
              <a:pathLst>
                <a:path w="104140" h="323850">
                  <a:moveTo>
                    <a:pt x="103536" y="0"/>
                  </a:moveTo>
                  <a:lnTo>
                    <a:pt x="0" y="0"/>
                  </a:lnTo>
                  <a:lnTo>
                    <a:pt x="0" y="323850"/>
                  </a:lnTo>
                  <a:lnTo>
                    <a:pt x="103536" y="323850"/>
                  </a:lnTo>
                  <a:lnTo>
                    <a:pt x="103536" y="0"/>
                  </a:lnTo>
                  <a:close/>
                </a:path>
              </a:pathLst>
            </a:custGeom>
            <a:solidFill>
              <a:srgbClr val="3366FF">
                <a:alpha val="8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888479" y="5249037"/>
              <a:ext cx="104139" cy="323850"/>
            </a:xfrm>
            <a:custGeom>
              <a:avLst/>
              <a:gdLst/>
              <a:ahLst/>
              <a:cxnLst/>
              <a:rect l="l" t="t" r="r" b="b"/>
              <a:pathLst>
                <a:path w="104140" h="323850">
                  <a:moveTo>
                    <a:pt x="0" y="323850"/>
                  </a:moveTo>
                  <a:lnTo>
                    <a:pt x="103536" y="323850"/>
                  </a:lnTo>
                  <a:lnTo>
                    <a:pt x="103536" y="0"/>
                  </a:lnTo>
                  <a:lnTo>
                    <a:pt x="0" y="0"/>
                  </a:lnTo>
                  <a:lnTo>
                    <a:pt x="0" y="32385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585265" y="5208988"/>
            <a:ext cx="11021469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66495">
              <a:lnSpc>
                <a:spcPct val="100000"/>
              </a:lnSpc>
              <a:spcBef>
                <a:spcPts val="95"/>
              </a:spcBef>
            </a:pPr>
            <a:r>
              <a:rPr lang="it-IT" sz="2400" dirty="0">
                <a:cs typeface="Tw Cen MT"/>
              </a:rPr>
              <a:t>						        </a:t>
            </a:r>
            <a:r>
              <a:rPr sz="2400" dirty="0">
                <a:cs typeface="Tw Cen MT"/>
              </a:rPr>
              <a:t>Increasing</a:t>
            </a:r>
            <a:r>
              <a:rPr sz="2400" spc="-70" dirty="0">
                <a:cs typeface="Tw Cen MT"/>
              </a:rPr>
              <a:t> </a:t>
            </a:r>
            <a:r>
              <a:rPr sz="2400" spc="-25" dirty="0">
                <a:cs typeface="Tw Cen MT"/>
              </a:rPr>
              <a:t>NA</a:t>
            </a:r>
            <a:endParaRPr sz="2400" dirty="0">
              <a:cs typeface="Tw Cen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00" dirty="0">
              <a:cs typeface="Tw Cen MT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cs typeface="Tw Cen MT"/>
              </a:rPr>
              <a:t>A</a:t>
            </a:r>
            <a:r>
              <a:rPr sz="2400" spc="-35" dirty="0">
                <a:cs typeface="Tw Cen MT"/>
              </a:rPr>
              <a:t> </a:t>
            </a:r>
            <a:r>
              <a:rPr sz="2400" dirty="0">
                <a:cs typeface="Tw Cen MT"/>
              </a:rPr>
              <a:t>lens</a:t>
            </a:r>
            <a:r>
              <a:rPr sz="2400" spc="-35" dirty="0">
                <a:cs typeface="Tw Cen MT"/>
              </a:rPr>
              <a:t> </a:t>
            </a:r>
            <a:r>
              <a:rPr sz="2400" dirty="0">
                <a:cs typeface="Tw Cen MT"/>
              </a:rPr>
              <a:t>with</a:t>
            </a:r>
            <a:r>
              <a:rPr sz="2400" spc="-35" dirty="0">
                <a:cs typeface="Tw Cen MT"/>
              </a:rPr>
              <a:t> </a:t>
            </a:r>
            <a:r>
              <a:rPr sz="2400" dirty="0">
                <a:cs typeface="Tw Cen MT"/>
              </a:rPr>
              <a:t>a</a:t>
            </a:r>
            <a:r>
              <a:rPr sz="2400" spc="-35" dirty="0">
                <a:cs typeface="Tw Cen MT"/>
              </a:rPr>
              <a:t> </a:t>
            </a:r>
            <a:r>
              <a:rPr sz="2400" dirty="0">
                <a:cs typeface="Tw Cen MT"/>
              </a:rPr>
              <a:t>larger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NA</a:t>
            </a:r>
            <a:r>
              <a:rPr sz="2400" spc="-40" dirty="0">
                <a:cs typeface="Tw Cen MT"/>
              </a:rPr>
              <a:t> </a:t>
            </a:r>
            <a:r>
              <a:rPr sz="2400" dirty="0">
                <a:cs typeface="Tw Cen MT"/>
              </a:rPr>
              <a:t>will</a:t>
            </a:r>
            <a:r>
              <a:rPr sz="2400" spc="-45" dirty="0">
                <a:cs typeface="Tw Cen MT"/>
              </a:rPr>
              <a:t> </a:t>
            </a:r>
            <a:r>
              <a:rPr sz="2400" dirty="0">
                <a:cs typeface="Tw Cen MT"/>
              </a:rPr>
              <a:t>be</a:t>
            </a:r>
            <a:r>
              <a:rPr sz="2400" spc="-30" dirty="0">
                <a:cs typeface="Tw Cen MT"/>
              </a:rPr>
              <a:t> </a:t>
            </a:r>
            <a:r>
              <a:rPr sz="2400" dirty="0">
                <a:cs typeface="Tw Cen MT"/>
              </a:rPr>
              <a:t>able</a:t>
            </a:r>
            <a:r>
              <a:rPr sz="2400" spc="-10" dirty="0">
                <a:cs typeface="Tw Cen MT"/>
              </a:rPr>
              <a:t> </a:t>
            </a:r>
            <a:r>
              <a:rPr sz="2400" spc="-25" dirty="0">
                <a:cs typeface="Tw Cen MT"/>
              </a:rPr>
              <a:t>to </a:t>
            </a:r>
            <a:r>
              <a:rPr sz="2400" dirty="0">
                <a:cs typeface="Tw Cen MT"/>
              </a:rPr>
              <a:t>visualize</a:t>
            </a:r>
            <a:r>
              <a:rPr sz="2400" spc="-15" dirty="0">
                <a:cs typeface="Tw Cen MT"/>
              </a:rPr>
              <a:t> </a:t>
            </a:r>
            <a:r>
              <a:rPr sz="2400" dirty="0">
                <a:cs typeface="Tw Cen MT"/>
              </a:rPr>
              <a:t>finer</a:t>
            </a:r>
            <a:r>
              <a:rPr sz="2400" spc="-20" dirty="0">
                <a:cs typeface="Tw Cen MT"/>
              </a:rPr>
              <a:t> </a:t>
            </a:r>
            <a:r>
              <a:rPr sz="2400" dirty="0">
                <a:cs typeface="Tw Cen MT"/>
              </a:rPr>
              <a:t>details</a:t>
            </a:r>
            <a:r>
              <a:rPr sz="2400" spc="-20" dirty="0">
                <a:cs typeface="Tw Cen MT"/>
              </a:rPr>
              <a:t> </a:t>
            </a:r>
            <a:r>
              <a:rPr sz="2400" dirty="0">
                <a:cs typeface="Tw Cen MT"/>
              </a:rPr>
              <a:t>and</a:t>
            </a:r>
            <a:r>
              <a:rPr sz="2400" spc="-25" dirty="0">
                <a:cs typeface="Tw Cen MT"/>
              </a:rPr>
              <a:t> </a:t>
            </a:r>
            <a:r>
              <a:rPr sz="2400" dirty="0">
                <a:cs typeface="Tw Cen MT"/>
              </a:rPr>
              <a:t>will</a:t>
            </a:r>
            <a:r>
              <a:rPr sz="2400" spc="-55" dirty="0">
                <a:cs typeface="Tw Cen MT"/>
              </a:rPr>
              <a:t> </a:t>
            </a:r>
            <a:r>
              <a:rPr sz="2400" dirty="0">
                <a:cs typeface="Tw Cen MT"/>
              </a:rPr>
              <a:t>also</a:t>
            </a:r>
            <a:r>
              <a:rPr sz="2400" spc="-25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collect </a:t>
            </a:r>
            <a:r>
              <a:rPr sz="2400" dirty="0">
                <a:cs typeface="Tw Cen MT"/>
              </a:rPr>
              <a:t>more</a:t>
            </a:r>
            <a:r>
              <a:rPr sz="2400" spc="-60" dirty="0">
                <a:cs typeface="Tw Cen MT"/>
              </a:rPr>
              <a:t> </a:t>
            </a:r>
            <a:r>
              <a:rPr sz="2400" dirty="0">
                <a:cs typeface="Tw Cen MT"/>
              </a:rPr>
              <a:t>light</a:t>
            </a:r>
            <a:r>
              <a:rPr sz="2400" spc="-25" dirty="0">
                <a:cs typeface="Tw Cen MT"/>
              </a:rPr>
              <a:t> </a:t>
            </a:r>
            <a:r>
              <a:rPr sz="2400" dirty="0">
                <a:cs typeface="Tw Cen MT"/>
              </a:rPr>
              <a:t>and</a:t>
            </a:r>
            <a:r>
              <a:rPr sz="2400" spc="-45" dirty="0">
                <a:cs typeface="Tw Cen MT"/>
              </a:rPr>
              <a:t> </a:t>
            </a:r>
            <a:r>
              <a:rPr sz="2400" dirty="0">
                <a:cs typeface="Tw Cen MT"/>
              </a:rPr>
              <a:t>give</a:t>
            </a:r>
            <a:r>
              <a:rPr sz="2400" spc="-30" dirty="0">
                <a:cs typeface="Tw Cen MT"/>
              </a:rPr>
              <a:t> </a:t>
            </a:r>
            <a:r>
              <a:rPr sz="2400" dirty="0">
                <a:cs typeface="Tw Cen MT"/>
              </a:rPr>
              <a:t>a</a:t>
            </a:r>
            <a:r>
              <a:rPr sz="2400" spc="-40" dirty="0">
                <a:cs typeface="Tw Cen MT"/>
              </a:rPr>
              <a:t> </a:t>
            </a:r>
            <a:r>
              <a:rPr sz="2400" dirty="0">
                <a:cs typeface="Tw Cen MT"/>
              </a:rPr>
              <a:t>brighter</a:t>
            </a:r>
            <a:r>
              <a:rPr sz="2400" spc="-20" dirty="0">
                <a:cs typeface="Tw Cen MT"/>
              </a:rPr>
              <a:t> </a:t>
            </a:r>
            <a:r>
              <a:rPr sz="2400" dirty="0">
                <a:cs typeface="Tw Cen MT"/>
              </a:rPr>
              <a:t>image</a:t>
            </a:r>
            <a:r>
              <a:rPr sz="2400" spc="-30" dirty="0">
                <a:cs typeface="Tw Cen MT"/>
              </a:rPr>
              <a:t> </a:t>
            </a:r>
            <a:r>
              <a:rPr sz="2400" dirty="0">
                <a:cs typeface="Tw Cen MT"/>
              </a:rPr>
              <a:t>than</a:t>
            </a:r>
            <a:r>
              <a:rPr sz="2400" spc="-35" dirty="0">
                <a:cs typeface="Tw Cen MT"/>
              </a:rPr>
              <a:t> </a:t>
            </a:r>
            <a:r>
              <a:rPr sz="2400" spc="-50" dirty="0">
                <a:cs typeface="Tw Cen MT"/>
              </a:rPr>
              <a:t>a </a:t>
            </a:r>
            <a:r>
              <a:rPr sz="2400" dirty="0">
                <a:cs typeface="Tw Cen MT"/>
              </a:rPr>
              <a:t>lens</a:t>
            </a:r>
            <a:r>
              <a:rPr sz="2400" spc="-50" dirty="0">
                <a:cs typeface="Tw Cen MT"/>
              </a:rPr>
              <a:t> </a:t>
            </a:r>
            <a:r>
              <a:rPr sz="2400" dirty="0">
                <a:cs typeface="Tw Cen MT"/>
              </a:rPr>
              <a:t>with</a:t>
            </a:r>
            <a:r>
              <a:rPr sz="2400" spc="-50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lower</a:t>
            </a:r>
            <a:r>
              <a:rPr sz="2400" spc="-45" dirty="0">
                <a:cs typeface="Tw Cen MT"/>
              </a:rPr>
              <a:t> </a:t>
            </a:r>
            <a:r>
              <a:rPr sz="2400" spc="-25" dirty="0">
                <a:cs typeface="Tw Cen MT"/>
              </a:rPr>
              <a:t>NA.</a:t>
            </a:r>
            <a:endParaRPr sz="2400" dirty="0">
              <a:cs typeface="Tw Cen MT"/>
            </a:endParaRPr>
          </a:p>
        </p:txBody>
      </p:sp>
      <p:pic>
        <p:nvPicPr>
          <p:cNvPr id="52" name="object 5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73223" y="1054664"/>
            <a:ext cx="7578067" cy="537030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B35772C-E94D-557B-65E5-9A507446914C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95267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NUMERICAL APERTURE AND IMAGE RESOLUTION</a:t>
            </a:r>
          </a:p>
        </p:txBody>
      </p:sp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3" name="object 5">
            <a:extLst>
              <a:ext uri="{FF2B5EF4-FFF2-40B4-BE49-F238E27FC236}">
                <a16:creationId xmlns:a16="http://schemas.microsoft.com/office/drawing/2014/main" id="{66AA0810-E681-EE5F-1CC9-28195DAC8A5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20690" y="1060054"/>
            <a:ext cx="6150619" cy="50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306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6935" y="309893"/>
            <a:ext cx="3795835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3600" dirty="0">
                <a:latin typeface="+mn-lt"/>
                <a:cs typeface="Arial"/>
              </a:rPr>
              <a:t>RESOLVING POWER</a:t>
            </a:r>
            <a:endParaRPr sz="3600" dirty="0">
              <a:latin typeface="+mn-lt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6935" y="1066266"/>
            <a:ext cx="11127365" cy="52604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68325" indent="-342900" algn="just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468630" algn="l"/>
                <a:tab pos="469265" algn="l"/>
              </a:tabLst>
            </a:pPr>
            <a:r>
              <a:rPr lang="it-IT" sz="2800" b="0" dirty="0" err="1">
                <a:cs typeface="Bookman Old Style"/>
              </a:rPr>
              <a:t>Is</a:t>
            </a:r>
            <a:r>
              <a:rPr lang="it-IT" sz="2800" b="0" dirty="0">
                <a:cs typeface="Bookman Old Style"/>
              </a:rPr>
              <a:t> </a:t>
            </a:r>
            <a:r>
              <a:rPr lang="it-IT" sz="2800" dirty="0">
                <a:cs typeface="Bookman Old Style"/>
              </a:rPr>
              <a:t>t</a:t>
            </a:r>
            <a:r>
              <a:rPr sz="2800" b="0" dirty="0">
                <a:cs typeface="Bookman Old Style"/>
              </a:rPr>
              <a:t>he</a:t>
            </a:r>
            <a:r>
              <a:rPr sz="2800" b="0" spc="-1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ability</a:t>
            </a:r>
            <a:r>
              <a:rPr sz="2800" b="0" spc="-3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to</a:t>
            </a:r>
            <a:r>
              <a:rPr sz="2800" b="0" spc="-1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distinguish</a:t>
            </a:r>
            <a:r>
              <a:rPr sz="2800" b="0" spc="-4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two</a:t>
            </a:r>
            <a:r>
              <a:rPr sz="2800" b="0" spc="-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adjacent</a:t>
            </a:r>
            <a:r>
              <a:rPr sz="2800" b="0" spc="-5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points</a:t>
            </a:r>
            <a:r>
              <a:rPr sz="2800" b="0" spc="-3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as</a:t>
            </a:r>
            <a:r>
              <a:rPr sz="2800" b="0" spc="-1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distinct</a:t>
            </a:r>
            <a:r>
              <a:rPr sz="2800" b="0" spc="-40" dirty="0">
                <a:cs typeface="Bookman Old Style"/>
              </a:rPr>
              <a:t> </a:t>
            </a:r>
            <a:r>
              <a:rPr lang="it-IT" sz="2800" b="0" dirty="0">
                <a:cs typeface="Bookman Old Style"/>
              </a:rPr>
              <a:t>and separate</a:t>
            </a:r>
            <a:endParaRPr lang="it-IT" sz="2800" b="0" spc="-10" dirty="0">
              <a:cs typeface="Bookman Old Style"/>
            </a:endParaRPr>
          </a:p>
          <a:p>
            <a:pPr marL="355600" marR="568325" indent="-342900" algn="just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468630" algn="l"/>
                <a:tab pos="469265" algn="l"/>
              </a:tabLst>
            </a:pPr>
            <a:endParaRPr lang="it-IT" sz="2800" spc="-10" dirty="0">
              <a:cs typeface="Bookman Old Style"/>
            </a:endParaRPr>
          </a:p>
          <a:p>
            <a:pPr marL="355600" marR="568325" indent="-342900" algn="just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468630" algn="l"/>
                <a:tab pos="469265" algn="l"/>
              </a:tabLst>
            </a:pPr>
            <a:r>
              <a:rPr sz="2800" b="0" dirty="0">
                <a:cs typeface="Bookman Old Style"/>
              </a:rPr>
              <a:t>Mere</a:t>
            </a:r>
            <a:r>
              <a:rPr sz="2800" b="0" spc="-7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increase</a:t>
            </a:r>
            <a:r>
              <a:rPr sz="2800" b="0" spc="-4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in</a:t>
            </a:r>
            <a:r>
              <a:rPr sz="2800" b="0" spc="-1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size</a:t>
            </a:r>
            <a:r>
              <a:rPr sz="2800" b="0" spc="-2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without</a:t>
            </a:r>
            <a:r>
              <a:rPr sz="2800" b="0" spc="-1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the ability</a:t>
            </a:r>
            <a:r>
              <a:rPr sz="2800" b="0" spc="-3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to</a:t>
            </a:r>
            <a:r>
              <a:rPr sz="2800" b="0" spc="-1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distinguish</a:t>
            </a:r>
            <a:r>
              <a:rPr sz="2800" b="0" spc="-2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structural</a:t>
            </a:r>
            <a:r>
              <a:rPr sz="2800" b="0" spc="-3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details</a:t>
            </a:r>
            <a:r>
              <a:rPr sz="2800" b="0" spc="-40" dirty="0">
                <a:cs typeface="Bookman Old Style"/>
              </a:rPr>
              <a:t> </a:t>
            </a:r>
            <a:r>
              <a:rPr sz="2800" b="0" spc="-25" dirty="0">
                <a:cs typeface="Bookman Old Style"/>
              </a:rPr>
              <a:t>is</a:t>
            </a:r>
            <a:r>
              <a:rPr lang="it-IT" sz="2800" spc="-2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not</a:t>
            </a:r>
            <a:r>
              <a:rPr sz="2800" b="0" spc="-15" dirty="0">
                <a:cs typeface="Bookman Old Style"/>
              </a:rPr>
              <a:t> </a:t>
            </a:r>
            <a:r>
              <a:rPr sz="2800" b="0" spc="-10" dirty="0">
                <a:cs typeface="Bookman Old Style"/>
              </a:rPr>
              <a:t>beneficial</a:t>
            </a:r>
            <a:r>
              <a:rPr lang="it-IT" sz="2800" spc="-10" dirty="0">
                <a:cs typeface="Bookman Old Style"/>
              </a:rPr>
              <a:t>. </a:t>
            </a:r>
            <a:r>
              <a:rPr lang="it-IT" sz="2800" b="0" dirty="0">
                <a:cs typeface="Bookman Old Style"/>
              </a:rPr>
              <a:t>The </a:t>
            </a:r>
            <a:r>
              <a:rPr sz="2800" b="0" dirty="0">
                <a:cs typeface="Bookman Old Style"/>
              </a:rPr>
              <a:t>largest</a:t>
            </a:r>
            <a:r>
              <a:rPr sz="2800" b="0" spc="-4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magnification</a:t>
            </a:r>
            <a:r>
              <a:rPr sz="2800" b="0" spc="-1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produce</a:t>
            </a:r>
            <a:r>
              <a:rPr lang="it-IT" sz="2800" b="0" dirty="0">
                <a:cs typeface="Bookman Old Style"/>
              </a:rPr>
              <a:t>d</a:t>
            </a:r>
            <a:r>
              <a:rPr sz="2800" b="0" spc="-5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by</a:t>
            </a:r>
            <a:r>
              <a:rPr sz="2800" b="0" spc="-2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a</a:t>
            </a:r>
            <a:r>
              <a:rPr sz="2800" b="0" spc="-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microscope</a:t>
            </a:r>
            <a:r>
              <a:rPr sz="2800" b="0" spc="-45" dirty="0">
                <a:cs typeface="Bookman Old Style"/>
              </a:rPr>
              <a:t> </a:t>
            </a:r>
            <a:r>
              <a:rPr sz="2800" b="0" spc="-25" dirty="0">
                <a:cs typeface="Bookman Old Style"/>
              </a:rPr>
              <a:t>may </a:t>
            </a:r>
            <a:r>
              <a:rPr sz="2800" b="0" dirty="0">
                <a:cs typeface="Bookman Old Style"/>
              </a:rPr>
              <a:t>not</a:t>
            </a:r>
            <a:r>
              <a:rPr sz="2800" b="0" spc="-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be</a:t>
            </a:r>
            <a:r>
              <a:rPr sz="2800" b="0" spc="-2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the</a:t>
            </a:r>
            <a:r>
              <a:rPr sz="2800" b="0" spc="-1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most</a:t>
            </a:r>
            <a:r>
              <a:rPr sz="2800" b="0" spc="-2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useful</a:t>
            </a:r>
            <a:r>
              <a:rPr sz="2800" b="0" spc="-4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because</a:t>
            </a:r>
            <a:r>
              <a:rPr sz="2800" b="0" spc="-4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the</a:t>
            </a:r>
            <a:r>
              <a:rPr sz="2800" b="0" spc="1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image</a:t>
            </a:r>
            <a:r>
              <a:rPr sz="2800" b="0" spc="-3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obtained</a:t>
            </a:r>
            <a:r>
              <a:rPr sz="2800" b="0" spc="-3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may</a:t>
            </a:r>
            <a:r>
              <a:rPr sz="2800" b="0" spc="-2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be</a:t>
            </a:r>
            <a:r>
              <a:rPr sz="2800" b="0" spc="-2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unclear</a:t>
            </a:r>
            <a:r>
              <a:rPr sz="2800" b="0" spc="-3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or</a:t>
            </a:r>
            <a:r>
              <a:rPr sz="2800" b="0" spc="-20" dirty="0">
                <a:cs typeface="Bookman Old Style"/>
              </a:rPr>
              <a:t> </a:t>
            </a:r>
            <a:r>
              <a:rPr sz="2800" b="0" spc="-10" dirty="0">
                <a:cs typeface="Bookman Old Style"/>
              </a:rPr>
              <a:t>fuzzy.</a:t>
            </a:r>
            <a:endParaRPr lang="it-IT" sz="2800" spc="-10" dirty="0">
              <a:cs typeface="Bookman Old Style"/>
            </a:endParaRPr>
          </a:p>
          <a:p>
            <a:pPr marL="355600" marR="568325" indent="-342900" algn="just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468630" algn="l"/>
                <a:tab pos="469265" algn="l"/>
              </a:tabLst>
            </a:pPr>
            <a:endParaRPr lang="it-IT" sz="2800" b="0" spc="-10" dirty="0">
              <a:cs typeface="Bookman Old Style"/>
            </a:endParaRPr>
          </a:p>
          <a:p>
            <a:pPr marL="355600" marR="568325" indent="-342900" algn="just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468630" algn="l"/>
                <a:tab pos="469265" algn="l"/>
              </a:tabLst>
            </a:pPr>
            <a:r>
              <a:rPr sz="2800" b="0" dirty="0">
                <a:cs typeface="Bookman Old Style"/>
              </a:rPr>
              <a:t>The</a:t>
            </a:r>
            <a:r>
              <a:rPr sz="2800" b="0" spc="-2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more</a:t>
            </a:r>
            <a:r>
              <a:rPr sz="2800" b="0" spc="-3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lines</a:t>
            </a:r>
            <a:r>
              <a:rPr sz="2800" b="0" spc="-4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or</a:t>
            </a:r>
            <a:r>
              <a:rPr sz="2800" b="0" spc="-1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dots</a:t>
            </a:r>
            <a:r>
              <a:rPr sz="2800" b="0" spc="-2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per</a:t>
            </a:r>
            <a:r>
              <a:rPr sz="2800" b="0" spc="-6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unit</a:t>
            </a:r>
            <a:r>
              <a:rPr sz="2800" b="0" spc="-1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area</a:t>
            </a:r>
            <a:r>
              <a:rPr sz="2800" b="0" spc="-4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that can</a:t>
            </a:r>
            <a:r>
              <a:rPr sz="2800" b="0" spc="-1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be</a:t>
            </a:r>
            <a:r>
              <a:rPr sz="2800" b="0" spc="-4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seen</a:t>
            </a:r>
            <a:r>
              <a:rPr sz="2800" b="0" spc="-5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separately,</a:t>
            </a:r>
            <a:r>
              <a:rPr sz="2800" b="0" spc="-55" dirty="0">
                <a:cs typeface="Bookman Old Style"/>
              </a:rPr>
              <a:t> </a:t>
            </a:r>
            <a:r>
              <a:rPr sz="2800" b="0" spc="-25" dirty="0">
                <a:cs typeface="Bookman Old Style"/>
              </a:rPr>
              <a:t>the</a:t>
            </a:r>
            <a:r>
              <a:rPr lang="it-IT" sz="2800" spc="-2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greater</a:t>
            </a:r>
            <a:r>
              <a:rPr sz="2800" b="0" spc="-5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is</a:t>
            </a:r>
            <a:r>
              <a:rPr sz="2800" b="0" spc="-3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the</a:t>
            </a:r>
            <a:r>
              <a:rPr sz="2800" b="0" spc="1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resolving</a:t>
            </a:r>
            <a:r>
              <a:rPr sz="2800" b="0" spc="-45" dirty="0">
                <a:cs typeface="Bookman Old Style"/>
              </a:rPr>
              <a:t> </a:t>
            </a:r>
            <a:r>
              <a:rPr sz="2800" b="0" spc="-10" dirty="0">
                <a:cs typeface="Bookman Old Style"/>
              </a:rPr>
              <a:t>power.</a:t>
            </a:r>
            <a:endParaRPr lang="it-IT" sz="2800" spc="-10" dirty="0">
              <a:cs typeface="Bookman Old Style"/>
            </a:endParaRPr>
          </a:p>
          <a:p>
            <a:pPr marL="355600" marR="568325" indent="-342900" algn="just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468630" algn="l"/>
                <a:tab pos="469265" algn="l"/>
              </a:tabLst>
            </a:pPr>
            <a:endParaRPr lang="it-IT" sz="2800" b="0" spc="-10" dirty="0">
              <a:cs typeface="Bookman Old Style"/>
            </a:endParaRPr>
          </a:p>
          <a:p>
            <a:pPr marL="355600" marR="568325" indent="-342900" algn="just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468630" algn="l"/>
                <a:tab pos="469265" algn="l"/>
              </a:tabLst>
            </a:pPr>
            <a:r>
              <a:rPr sz="2800" b="0" dirty="0">
                <a:cs typeface="Bookman Old Style"/>
              </a:rPr>
              <a:t>It</a:t>
            </a:r>
            <a:r>
              <a:rPr sz="2800" b="0" spc="-3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is</a:t>
            </a:r>
            <a:r>
              <a:rPr sz="2800" b="0" spc="-2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a</a:t>
            </a:r>
            <a:r>
              <a:rPr sz="2800" b="0" spc="-1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function</a:t>
            </a:r>
            <a:r>
              <a:rPr sz="2800" b="0" spc="-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of</a:t>
            </a:r>
            <a:r>
              <a:rPr sz="2800" b="0" spc="-1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the</a:t>
            </a:r>
            <a:r>
              <a:rPr sz="2800" b="0" spc="-2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wavelengths</a:t>
            </a:r>
            <a:r>
              <a:rPr sz="2800" b="0" spc="-5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of</a:t>
            </a:r>
            <a:r>
              <a:rPr sz="2800" b="0" spc="-1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lights</a:t>
            </a:r>
            <a:r>
              <a:rPr sz="2800" b="0" spc="-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used</a:t>
            </a:r>
            <a:r>
              <a:rPr sz="2800" b="0" spc="-6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&amp;</a:t>
            </a:r>
            <a:r>
              <a:rPr sz="2800" b="0" spc="-10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the</a:t>
            </a:r>
            <a:r>
              <a:rPr sz="2800" b="0" spc="-1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numerical</a:t>
            </a:r>
            <a:r>
              <a:rPr sz="2800" b="0" spc="-45" dirty="0">
                <a:cs typeface="Bookman Old Style"/>
              </a:rPr>
              <a:t> </a:t>
            </a:r>
            <a:r>
              <a:rPr sz="2800" b="0" spc="-10" dirty="0">
                <a:cs typeface="Bookman Old Style"/>
              </a:rPr>
              <a:t>aperture </a:t>
            </a:r>
            <a:r>
              <a:rPr sz="2800" b="0" dirty="0">
                <a:cs typeface="Bookman Old Style"/>
              </a:rPr>
              <a:t>of</a:t>
            </a:r>
            <a:r>
              <a:rPr sz="2800" b="0" spc="-5" dirty="0">
                <a:cs typeface="Bookman Old Style"/>
              </a:rPr>
              <a:t> </a:t>
            </a:r>
            <a:r>
              <a:rPr sz="2800" b="0" dirty="0">
                <a:cs typeface="Bookman Old Style"/>
              </a:rPr>
              <a:t>the lens</a:t>
            </a:r>
            <a:r>
              <a:rPr sz="2800" b="0" spc="-30" dirty="0">
                <a:cs typeface="Bookman Old Style"/>
              </a:rPr>
              <a:t> </a:t>
            </a:r>
            <a:r>
              <a:rPr sz="2800" b="0" spc="-10" dirty="0">
                <a:cs typeface="Bookman Old Style"/>
              </a:rPr>
              <a:t>system.</a:t>
            </a:r>
            <a:endParaRPr sz="2800" dirty="0">
              <a:cs typeface="Bookman Old Style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16935" y="1410670"/>
            <a:ext cx="10788503" cy="46942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3535" algn="just">
              <a:spcBef>
                <a:spcPts val="105"/>
              </a:spcBef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cs typeface="Arial"/>
              </a:rPr>
              <a:t>In</a:t>
            </a:r>
            <a:r>
              <a:rPr sz="2800" spc="-25" dirty="0">
                <a:cs typeface="Arial"/>
              </a:rPr>
              <a:t> </a:t>
            </a:r>
            <a:r>
              <a:rPr sz="2800" dirty="0">
                <a:cs typeface="Arial"/>
              </a:rPr>
              <a:t>optics,</a:t>
            </a:r>
            <a:r>
              <a:rPr sz="2800" spc="-25" dirty="0">
                <a:cs typeface="Arial"/>
              </a:rPr>
              <a:t> </a:t>
            </a:r>
            <a:r>
              <a:rPr sz="2800" dirty="0">
                <a:cs typeface="Arial"/>
              </a:rPr>
              <a:t>the</a:t>
            </a:r>
            <a:r>
              <a:rPr sz="2800" spc="-10" dirty="0">
                <a:cs typeface="Arial"/>
              </a:rPr>
              <a:t> </a:t>
            </a:r>
            <a:r>
              <a:rPr sz="2800" dirty="0">
                <a:cs typeface="Arial"/>
              </a:rPr>
              <a:t>numerical aperture</a:t>
            </a:r>
            <a:r>
              <a:rPr sz="2800" spc="-15" dirty="0">
                <a:cs typeface="Arial"/>
              </a:rPr>
              <a:t> </a:t>
            </a:r>
            <a:r>
              <a:rPr sz="2800" dirty="0">
                <a:cs typeface="Arial"/>
              </a:rPr>
              <a:t>(NA)</a:t>
            </a:r>
            <a:r>
              <a:rPr sz="2800" spc="-10" dirty="0">
                <a:cs typeface="Arial"/>
              </a:rPr>
              <a:t> </a:t>
            </a:r>
            <a:r>
              <a:rPr sz="2800" dirty="0">
                <a:cs typeface="Arial"/>
              </a:rPr>
              <a:t>of</a:t>
            </a:r>
            <a:r>
              <a:rPr sz="2800" spc="-15" dirty="0">
                <a:cs typeface="Arial"/>
              </a:rPr>
              <a:t> </a:t>
            </a:r>
            <a:r>
              <a:rPr sz="2800" dirty="0">
                <a:cs typeface="Arial"/>
              </a:rPr>
              <a:t>an</a:t>
            </a:r>
            <a:r>
              <a:rPr sz="2800" spc="-25" dirty="0">
                <a:cs typeface="Arial"/>
              </a:rPr>
              <a:t> </a:t>
            </a:r>
            <a:r>
              <a:rPr sz="2800" dirty="0">
                <a:cs typeface="Arial"/>
              </a:rPr>
              <a:t>optical</a:t>
            </a:r>
            <a:r>
              <a:rPr sz="2800" spc="10" dirty="0">
                <a:cs typeface="Arial"/>
              </a:rPr>
              <a:t> </a:t>
            </a:r>
            <a:r>
              <a:rPr sz="2800" dirty="0">
                <a:cs typeface="Arial"/>
              </a:rPr>
              <a:t>system</a:t>
            </a:r>
            <a:r>
              <a:rPr sz="2800" spc="-35" dirty="0">
                <a:cs typeface="Arial"/>
              </a:rPr>
              <a:t> </a:t>
            </a:r>
            <a:r>
              <a:rPr sz="2800" dirty="0">
                <a:cs typeface="Arial"/>
              </a:rPr>
              <a:t>is</a:t>
            </a:r>
            <a:r>
              <a:rPr sz="2800" spc="-10" dirty="0">
                <a:cs typeface="Arial"/>
              </a:rPr>
              <a:t> </a:t>
            </a:r>
            <a:r>
              <a:rPr sz="2800" spc="-50" dirty="0">
                <a:cs typeface="Arial"/>
              </a:rPr>
              <a:t>a </a:t>
            </a:r>
            <a:r>
              <a:rPr sz="2800" dirty="0">
                <a:cs typeface="Arial"/>
              </a:rPr>
              <a:t>dimensionless</a:t>
            </a:r>
            <a:r>
              <a:rPr sz="2800" spc="20" dirty="0">
                <a:cs typeface="Arial"/>
              </a:rPr>
              <a:t> </a:t>
            </a:r>
            <a:r>
              <a:rPr sz="2800" dirty="0">
                <a:cs typeface="Arial"/>
              </a:rPr>
              <a:t>number</a:t>
            </a:r>
            <a:r>
              <a:rPr sz="2800" spc="-20" dirty="0">
                <a:cs typeface="Arial"/>
              </a:rPr>
              <a:t> </a:t>
            </a:r>
            <a:r>
              <a:rPr sz="2800" dirty="0">
                <a:cs typeface="Arial"/>
              </a:rPr>
              <a:t>that</a:t>
            </a:r>
            <a:r>
              <a:rPr sz="2800" spc="-15" dirty="0">
                <a:cs typeface="Arial"/>
              </a:rPr>
              <a:t> </a:t>
            </a:r>
            <a:r>
              <a:rPr sz="2800" dirty="0">
                <a:cs typeface="Arial"/>
              </a:rPr>
              <a:t>characterizes</a:t>
            </a:r>
            <a:r>
              <a:rPr sz="2800" spc="-5" dirty="0">
                <a:cs typeface="Arial"/>
              </a:rPr>
              <a:t> </a:t>
            </a:r>
            <a:r>
              <a:rPr sz="2800" dirty="0">
                <a:cs typeface="Arial"/>
              </a:rPr>
              <a:t>the</a:t>
            </a:r>
            <a:r>
              <a:rPr sz="2800" spc="-15" dirty="0">
                <a:cs typeface="Arial"/>
              </a:rPr>
              <a:t> </a:t>
            </a:r>
            <a:r>
              <a:rPr sz="2800" dirty="0">
                <a:cs typeface="Arial"/>
              </a:rPr>
              <a:t>range</a:t>
            </a:r>
            <a:r>
              <a:rPr sz="2800" spc="-5" dirty="0">
                <a:cs typeface="Arial"/>
              </a:rPr>
              <a:t> </a:t>
            </a:r>
            <a:r>
              <a:rPr sz="2800" dirty="0">
                <a:cs typeface="Arial"/>
              </a:rPr>
              <a:t>of</a:t>
            </a:r>
            <a:r>
              <a:rPr sz="2800" spc="-15" dirty="0">
                <a:cs typeface="Arial"/>
              </a:rPr>
              <a:t> </a:t>
            </a:r>
            <a:r>
              <a:rPr sz="2800" dirty="0">
                <a:cs typeface="Arial"/>
              </a:rPr>
              <a:t>angles</a:t>
            </a:r>
            <a:r>
              <a:rPr sz="2800" spc="10" dirty="0">
                <a:cs typeface="Arial"/>
              </a:rPr>
              <a:t> </a:t>
            </a:r>
            <a:r>
              <a:rPr sz="2800" dirty="0">
                <a:cs typeface="Arial"/>
              </a:rPr>
              <a:t>over</a:t>
            </a:r>
            <a:r>
              <a:rPr sz="2800" spc="-15" dirty="0">
                <a:cs typeface="Arial"/>
              </a:rPr>
              <a:t> </a:t>
            </a:r>
            <a:r>
              <a:rPr sz="2800" spc="-10" dirty="0">
                <a:cs typeface="Arial"/>
              </a:rPr>
              <a:t>which </a:t>
            </a:r>
            <a:r>
              <a:rPr sz="2800" dirty="0">
                <a:cs typeface="Arial"/>
              </a:rPr>
              <a:t>the</a:t>
            </a:r>
            <a:r>
              <a:rPr sz="2800" spc="-25" dirty="0">
                <a:cs typeface="Arial"/>
              </a:rPr>
              <a:t> </a:t>
            </a:r>
            <a:r>
              <a:rPr sz="2800" dirty="0">
                <a:cs typeface="Arial"/>
              </a:rPr>
              <a:t>system</a:t>
            </a:r>
            <a:r>
              <a:rPr sz="2800" spc="-5" dirty="0">
                <a:cs typeface="Arial"/>
              </a:rPr>
              <a:t> </a:t>
            </a:r>
            <a:r>
              <a:rPr sz="2800" dirty="0">
                <a:cs typeface="Arial"/>
              </a:rPr>
              <a:t>can</a:t>
            </a:r>
            <a:r>
              <a:rPr sz="2800" spc="-15" dirty="0">
                <a:cs typeface="Arial"/>
              </a:rPr>
              <a:t> </a:t>
            </a:r>
            <a:r>
              <a:rPr sz="2800" dirty="0">
                <a:cs typeface="Arial"/>
              </a:rPr>
              <a:t>accept</a:t>
            </a:r>
            <a:r>
              <a:rPr sz="2800" spc="-10" dirty="0">
                <a:cs typeface="Arial"/>
              </a:rPr>
              <a:t> </a:t>
            </a:r>
            <a:r>
              <a:rPr sz="2800" dirty="0">
                <a:cs typeface="Arial"/>
              </a:rPr>
              <a:t>or</a:t>
            </a:r>
            <a:r>
              <a:rPr sz="2800" spc="-15" dirty="0">
                <a:cs typeface="Arial"/>
              </a:rPr>
              <a:t> </a:t>
            </a:r>
            <a:r>
              <a:rPr sz="2800" dirty="0">
                <a:cs typeface="Arial"/>
              </a:rPr>
              <a:t>emit</a:t>
            </a:r>
            <a:r>
              <a:rPr sz="2800" spc="-10" dirty="0">
                <a:cs typeface="Arial"/>
              </a:rPr>
              <a:t> light.</a:t>
            </a:r>
            <a:endParaRPr lang="it-IT" sz="2800" spc="-10" dirty="0">
              <a:cs typeface="Arial"/>
            </a:endParaRPr>
          </a:p>
          <a:p>
            <a:pPr marL="355600" marR="5080" indent="-343535" algn="just">
              <a:spcBef>
                <a:spcPts val="105"/>
              </a:spcBef>
              <a:buChar char="•"/>
              <a:tabLst>
                <a:tab pos="355600" algn="l"/>
                <a:tab pos="356235" algn="l"/>
              </a:tabLst>
            </a:pPr>
            <a:endParaRPr sz="2800" dirty="0">
              <a:cs typeface="Arial"/>
            </a:endParaRPr>
          </a:p>
          <a:p>
            <a:pPr marL="355600" indent="-343535" algn="just">
              <a:spcBef>
                <a:spcPts val="1440"/>
              </a:spcBef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cs typeface="Arial"/>
              </a:rPr>
              <a:t>The</a:t>
            </a:r>
            <a:r>
              <a:rPr sz="2800" spc="-30" dirty="0">
                <a:cs typeface="Arial"/>
              </a:rPr>
              <a:t> </a:t>
            </a:r>
            <a:r>
              <a:rPr sz="2800" dirty="0">
                <a:cs typeface="Arial"/>
              </a:rPr>
              <a:t>sine</a:t>
            </a:r>
            <a:r>
              <a:rPr sz="2800" spc="-10" dirty="0">
                <a:cs typeface="Arial"/>
              </a:rPr>
              <a:t> </a:t>
            </a:r>
            <a:r>
              <a:rPr sz="2800" dirty="0">
                <a:cs typeface="Arial"/>
              </a:rPr>
              <a:t>value</a:t>
            </a:r>
            <a:r>
              <a:rPr sz="2800" spc="-10" dirty="0">
                <a:cs typeface="Arial"/>
              </a:rPr>
              <a:t> </a:t>
            </a:r>
            <a:r>
              <a:rPr sz="2800" dirty="0">
                <a:cs typeface="Arial"/>
              </a:rPr>
              <a:t>of</a:t>
            </a:r>
            <a:r>
              <a:rPr sz="2800" spc="-25" dirty="0">
                <a:cs typeface="Arial"/>
              </a:rPr>
              <a:t> </a:t>
            </a:r>
            <a:r>
              <a:rPr sz="2800" spc="-10" dirty="0">
                <a:cs typeface="Arial"/>
              </a:rPr>
              <a:t>half-</a:t>
            </a:r>
            <a:r>
              <a:rPr sz="2800" dirty="0">
                <a:cs typeface="Arial"/>
              </a:rPr>
              <a:t>aperture angle</a:t>
            </a:r>
            <a:r>
              <a:rPr sz="2800" spc="5" dirty="0">
                <a:cs typeface="Arial"/>
              </a:rPr>
              <a:t> </a:t>
            </a:r>
            <a:r>
              <a:rPr sz="2800" dirty="0">
                <a:cs typeface="Arial"/>
              </a:rPr>
              <a:t>multiplied</a:t>
            </a:r>
            <a:r>
              <a:rPr sz="2800" spc="20" dirty="0">
                <a:cs typeface="Arial"/>
              </a:rPr>
              <a:t> </a:t>
            </a:r>
            <a:r>
              <a:rPr sz="2800" dirty="0">
                <a:cs typeface="Arial"/>
              </a:rPr>
              <a:t>by</a:t>
            </a:r>
            <a:r>
              <a:rPr sz="2800" spc="-30" dirty="0">
                <a:cs typeface="Arial"/>
              </a:rPr>
              <a:t> </a:t>
            </a:r>
            <a:r>
              <a:rPr sz="2800" dirty="0">
                <a:cs typeface="Arial"/>
              </a:rPr>
              <a:t>the</a:t>
            </a:r>
            <a:r>
              <a:rPr sz="2800" spc="-15" dirty="0">
                <a:cs typeface="Arial"/>
              </a:rPr>
              <a:t> </a:t>
            </a:r>
            <a:r>
              <a:rPr sz="2800" dirty="0">
                <a:cs typeface="Arial"/>
              </a:rPr>
              <a:t>refractive</a:t>
            </a:r>
            <a:r>
              <a:rPr sz="2800" spc="-30" dirty="0">
                <a:cs typeface="Arial"/>
              </a:rPr>
              <a:t> </a:t>
            </a:r>
            <a:r>
              <a:rPr sz="2800" dirty="0">
                <a:cs typeface="Arial"/>
              </a:rPr>
              <a:t>index</a:t>
            </a:r>
            <a:r>
              <a:rPr sz="2800" spc="5" dirty="0">
                <a:cs typeface="Arial"/>
              </a:rPr>
              <a:t> </a:t>
            </a:r>
            <a:r>
              <a:rPr sz="2800" i="1" spc="-50" dirty="0">
                <a:cs typeface="Arial"/>
              </a:rPr>
              <a:t>n</a:t>
            </a:r>
            <a:r>
              <a:rPr lang="it-IT" sz="2800" i="1" spc="-50" dirty="0">
                <a:cs typeface="Arial"/>
              </a:rPr>
              <a:t> </a:t>
            </a:r>
            <a:r>
              <a:rPr sz="2800" dirty="0">
                <a:cs typeface="Arial"/>
              </a:rPr>
              <a:t>of</a:t>
            </a:r>
            <a:r>
              <a:rPr sz="2800" spc="-35" dirty="0">
                <a:cs typeface="Arial"/>
              </a:rPr>
              <a:t> </a:t>
            </a:r>
            <a:r>
              <a:rPr sz="2800" dirty="0">
                <a:cs typeface="Arial"/>
              </a:rPr>
              <a:t>the</a:t>
            </a:r>
            <a:r>
              <a:rPr sz="2800" spc="-15" dirty="0">
                <a:cs typeface="Arial"/>
              </a:rPr>
              <a:t> </a:t>
            </a:r>
            <a:r>
              <a:rPr sz="2800" dirty="0">
                <a:cs typeface="Arial"/>
              </a:rPr>
              <a:t>medium gives</a:t>
            </a:r>
            <a:r>
              <a:rPr sz="2800" spc="-5" dirty="0">
                <a:cs typeface="Arial"/>
              </a:rPr>
              <a:t> </a:t>
            </a:r>
            <a:r>
              <a:rPr sz="2800" dirty="0">
                <a:cs typeface="Arial"/>
              </a:rPr>
              <a:t>the</a:t>
            </a:r>
            <a:r>
              <a:rPr sz="2800" spc="-15" dirty="0">
                <a:cs typeface="Arial"/>
              </a:rPr>
              <a:t> </a:t>
            </a:r>
            <a:r>
              <a:rPr sz="2800" dirty="0">
                <a:cs typeface="Arial"/>
              </a:rPr>
              <a:t>numerical aperture</a:t>
            </a:r>
            <a:r>
              <a:rPr sz="2800" spc="-20" dirty="0">
                <a:cs typeface="Arial"/>
              </a:rPr>
              <a:t> (NA)</a:t>
            </a:r>
            <a:endParaRPr sz="2800" dirty="0">
              <a:cs typeface="Arial"/>
            </a:endParaRPr>
          </a:p>
          <a:p>
            <a:pPr algn="just"/>
            <a:endParaRPr sz="2800" dirty="0">
              <a:cs typeface="Arial"/>
            </a:endParaRPr>
          </a:p>
          <a:p>
            <a:pPr algn="just">
              <a:spcBef>
                <a:spcPts val="10"/>
              </a:spcBef>
            </a:pPr>
            <a:endParaRPr sz="2800" dirty="0">
              <a:cs typeface="Arial"/>
            </a:endParaRPr>
          </a:p>
          <a:p>
            <a:pPr marL="355600" indent="-343535" algn="just"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cs typeface="Arial"/>
              </a:rPr>
              <a:t>Thus,</a:t>
            </a:r>
            <a:r>
              <a:rPr lang="it-IT" sz="2800" spc="-10" dirty="0">
                <a:cs typeface="Arial"/>
              </a:rPr>
              <a:t>		</a:t>
            </a:r>
          </a:p>
          <a:p>
            <a:pPr marL="3669665" lvl="8" algn="just">
              <a:tabLst>
                <a:tab pos="355600" algn="l"/>
                <a:tab pos="356235" algn="l"/>
              </a:tabLst>
            </a:pPr>
            <a:r>
              <a:rPr lang="it-IT" sz="2800" dirty="0">
                <a:cs typeface="Arial"/>
              </a:rPr>
              <a:t>	</a:t>
            </a:r>
            <a:r>
              <a:rPr sz="2800" dirty="0">
                <a:cs typeface="Arial"/>
              </a:rPr>
              <a:t>NA=</a:t>
            </a:r>
            <a:r>
              <a:rPr sz="2800" spc="-10" dirty="0">
                <a:cs typeface="Arial"/>
              </a:rPr>
              <a:t> </a:t>
            </a:r>
            <a:r>
              <a:rPr sz="2800" i="1" dirty="0">
                <a:cs typeface="Arial"/>
              </a:rPr>
              <a:t>n</a:t>
            </a:r>
            <a:r>
              <a:rPr sz="2800" i="1" spc="-15" dirty="0">
                <a:cs typeface="Arial"/>
              </a:rPr>
              <a:t> </a:t>
            </a:r>
            <a:r>
              <a:rPr sz="2800" dirty="0">
                <a:cs typeface="Arial"/>
              </a:rPr>
              <a:t>sin</a:t>
            </a:r>
            <a:r>
              <a:rPr sz="2800" spc="-20" dirty="0">
                <a:cs typeface="Arial"/>
              </a:rPr>
              <a:t> </a:t>
            </a:r>
            <a:r>
              <a:rPr sz="2800" spc="-50" dirty="0">
                <a:cs typeface="Arial"/>
              </a:rPr>
              <a:t>θ</a:t>
            </a:r>
            <a:endParaRPr sz="2800" dirty="0">
              <a:cs typeface="Arial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7691AB74-96E1-BF88-0144-B534B0A9DF3B}"/>
              </a:ext>
            </a:extLst>
          </p:cNvPr>
          <p:cNvSpPr txBox="1">
            <a:spLocks/>
          </p:cNvSpPr>
          <p:nvPr/>
        </p:nvSpPr>
        <p:spPr>
          <a:xfrm>
            <a:off x="416935" y="309893"/>
            <a:ext cx="5004151" cy="567463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3600" dirty="0">
                <a:latin typeface="+mn-lt"/>
                <a:cs typeface="Arial"/>
              </a:rPr>
              <a:t>NUMERICAL APERTURE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16935" y="877356"/>
            <a:ext cx="10980408" cy="5812489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354965" indent="-342900" algn="just">
              <a:spcBef>
                <a:spcPts val="130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cs typeface="Arial"/>
              </a:rPr>
              <a:t>Magnification</a:t>
            </a:r>
            <a:r>
              <a:rPr sz="2800" spc="-50" dirty="0">
                <a:cs typeface="Arial"/>
              </a:rPr>
              <a:t> </a:t>
            </a:r>
            <a:r>
              <a:rPr sz="2800" dirty="0">
                <a:cs typeface="Arial"/>
              </a:rPr>
              <a:t>beyond</a:t>
            </a:r>
            <a:r>
              <a:rPr sz="2800" spc="-30" dirty="0">
                <a:cs typeface="Arial"/>
              </a:rPr>
              <a:t> </a:t>
            </a:r>
            <a:r>
              <a:rPr sz="2800" dirty="0">
                <a:cs typeface="Arial"/>
              </a:rPr>
              <a:t>the</a:t>
            </a:r>
            <a:r>
              <a:rPr sz="2800" spc="-35" dirty="0">
                <a:cs typeface="Arial"/>
              </a:rPr>
              <a:t> </a:t>
            </a:r>
            <a:r>
              <a:rPr sz="2800" dirty="0">
                <a:cs typeface="Arial"/>
              </a:rPr>
              <a:t>resolving</a:t>
            </a:r>
            <a:r>
              <a:rPr sz="2800" spc="-45" dirty="0">
                <a:cs typeface="Arial"/>
              </a:rPr>
              <a:t> </a:t>
            </a:r>
            <a:r>
              <a:rPr sz="2800" dirty="0">
                <a:cs typeface="Arial"/>
              </a:rPr>
              <a:t>power</a:t>
            </a:r>
            <a:r>
              <a:rPr sz="2800" spc="-40" dirty="0">
                <a:cs typeface="Arial"/>
              </a:rPr>
              <a:t> </a:t>
            </a:r>
            <a:r>
              <a:rPr sz="2800" dirty="0">
                <a:cs typeface="Arial"/>
              </a:rPr>
              <a:t>is</a:t>
            </a:r>
            <a:r>
              <a:rPr sz="2800" spc="-15" dirty="0">
                <a:cs typeface="Arial"/>
              </a:rPr>
              <a:t> </a:t>
            </a:r>
            <a:r>
              <a:rPr sz="2800" dirty="0">
                <a:cs typeface="Arial"/>
              </a:rPr>
              <a:t>of</a:t>
            </a:r>
            <a:r>
              <a:rPr sz="2800" spc="-25" dirty="0">
                <a:cs typeface="Arial"/>
              </a:rPr>
              <a:t> </a:t>
            </a:r>
            <a:r>
              <a:rPr sz="2800" dirty="0">
                <a:cs typeface="Arial"/>
              </a:rPr>
              <a:t>no</a:t>
            </a:r>
            <a:r>
              <a:rPr sz="2800" spc="-40" dirty="0">
                <a:cs typeface="Arial"/>
              </a:rPr>
              <a:t> </a:t>
            </a:r>
            <a:r>
              <a:rPr sz="2800" dirty="0">
                <a:cs typeface="Arial"/>
              </a:rPr>
              <a:t>value</a:t>
            </a:r>
            <a:r>
              <a:rPr sz="2800" spc="-20" dirty="0">
                <a:cs typeface="Arial"/>
              </a:rPr>
              <a:t> </a:t>
            </a:r>
            <a:r>
              <a:rPr sz="2800" dirty="0">
                <a:cs typeface="Arial"/>
              </a:rPr>
              <a:t>since</a:t>
            </a:r>
            <a:r>
              <a:rPr sz="2800" spc="-30" dirty="0">
                <a:cs typeface="Arial"/>
              </a:rPr>
              <a:t> </a:t>
            </a:r>
            <a:r>
              <a:rPr sz="2800" dirty="0">
                <a:cs typeface="Arial"/>
              </a:rPr>
              <a:t>the</a:t>
            </a:r>
            <a:r>
              <a:rPr sz="2800" spc="-35" dirty="0">
                <a:cs typeface="Arial"/>
              </a:rPr>
              <a:t> </a:t>
            </a:r>
            <a:r>
              <a:rPr sz="2800" dirty="0">
                <a:cs typeface="Arial"/>
              </a:rPr>
              <a:t>larger</a:t>
            </a:r>
            <a:r>
              <a:rPr sz="2800" spc="-35" dirty="0">
                <a:cs typeface="Arial"/>
              </a:rPr>
              <a:t> </a:t>
            </a:r>
            <a:r>
              <a:rPr sz="2800" spc="-10" dirty="0">
                <a:cs typeface="Arial"/>
              </a:rPr>
              <a:t>image</a:t>
            </a:r>
            <a:r>
              <a:rPr lang="it-IT" sz="2800" spc="-10" dirty="0">
                <a:cs typeface="Arial"/>
              </a:rPr>
              <a:t> </a:t>
            </a:r>
            <a:r>
              <a:rPr sz="2800" dirty="0">
                <a:cs typeface="Arial"/>
              </a:rPr>
              <a:t>will</a:t>
            </a:r>
            <a:r>
              <a:rPr sz="2800" spc="-15" dirty="0">
                <a:cs typeface="Arial"/>
              </a:rPr>
              <a:t> </a:t>
            </a:r>
            <a:r>
              <a:rPr sz="2800" dirty="0">
                <a:cs typeface="Arial"/>
              </a:rPr>
              <a:t>be</a:t>
            </a:r>
            <a:r>
              <a:rPr sz="2800" spc="-25" dirty="0">
                <a:cs typeface="Arial"/>
              </a:rPr>
              <a:t> </a:t>
            </a:r>
            <a:r>
              <a:rPr sz="2800" dirty="0">
                <a:cs typeface="Arial"/>
              </a:rPr>
              <a:t>less</a:t>
            </a:r>
            <a:r>
              <a:rPr sz="2800" spc="-20" dirty="0">
                <a:cs typeface="Arial"/>
              </a:rPr>
              <a:t> </a:t>
            </a:r>
            <a:r>
              <a:rPr sz="2800" dirty="0">
                <a:cs typeface="Arial"/>
              </a:rPr>
              <a:t>distinct</a:t>
            </a:r>
            <a:r>
              <a:rPr sz="2800" spc="-30" dirty="0">
                <a:cs typeface="Arial"/>
              </a:rPr>
              <a:t> </a:t>
            </a:r>
            <a:r>
              <a:rPr sz="2800" dirty="0">
                <a:cs typeface="Arial"/>
              </a:rPr>
              <a:t>in</a:t>
            </a:r>
            <a:r>
              <a:rPr sz="2800" spc="-5" dirty="0">
                <a:cs typeface="Arial"/>
              </a:rPr>
              <a:t> </a:t>
            </a:r>
            <a:r>
              <a:rPr sz="2800" dirty="0">
                <a:cs typeface="Arial"/>
              </a:rPr>
              <a:t>detail</a:t>
            </a:r>
            <a:r>
              <a:rPr sz="2800" spc="-20" dirty="0">
                <a:cs typeface="Arial"/>
              </a:rPr>
              <a:t> </a:t>
            </a:r>
            <a:r>
              <a:rPr sz="2800" dirty="0">
                <a:cs typeface="Arial"/>
              </a:rPr>
              <a:t>&amp;</a:t>
            </a:r>
            <a:r>
              <a:rPr sz="2800" spc="-15" dirty="0">
                <a:cs typeface="Arial"/>
              </a:rPr>
              <a:t> </a:t>
            </a:r>
            <a:r>
              <a:rPr sz="2800" dirty="0">
                <a:cs typeface="Arial"/>
              </a:rPr>
              <a:t>fuzzy</a:t>
            </a:r>
            <a:r>
              <a:rPr sz="2800" spc="-45" dirty="0">
                <a:cs typeface="Arial"/>
              </a:rPr>
              <a:t> </a:t>
            </a:r>
            <a:r>
              <a:rPr sz="2800" dirty="0">
                <a:cs typeface="Arial"/>
              </a:rPr>
              <a:t>in</a:t>
            </a:r>
            <a:r>
              <a:rPr sz="2800" spc="-5" dirty="0">
                <a:cs typeface="Arial"/>
              </a:rPr>
              <a:t> </a:t>
            </a:r>
            <a:r>
              <a:rPr sz="2800" spc="-10" dirty="0">
                <a:cs typeface="Arial"/>
              </a:rPr>
              <a:t>appearance.</a:t>
            </a:r>
            <a:endParaRPr lang="it-IT" sz="2800" spc="-10" dirty="0">
              <a:cs typeface="Arial"/>
            </a:endParaRPr>
          </a:p>
          <a:p>
            <a:pPr marL="354965" indent="-342900" algn="just">
              <a:spcBef>
                <a:spcPts val="1305"/>
              </a:spcBef>
              <a:buChar char="•"/>
              <a:tabLst>
                <a:tab pos="354965" algn="l"/>
                <a:tab pos="355600" algn="l"/>
              </a:tabLst>
            </a:pPr>
            <a:endParaRPr sz="2800" dirty="0">
              <a:cs typeface="Arial"/>
            </a:endParaRPr>
          </a:p>
          <a:p>
            <a:pPr marL="354965" marR="5080" indent="-342900" algn="just"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cs typeface="Arial"/>
              </a:rPr>
              <a:t>The</a:t>
            </a:r>
            <a:r>
              <a:rPr sz="2800" spc="-30" dirty="0">
                <a:cs typeface="Arial"/>
              </a:rPr>
              <a:t> </a:t>
            </a:r>
            <a:r>
              <a:rPr sz="2800" dirty="0">
                <a:cs typeface="Arial"/>
              </a:rPr>
              <a:t>situation</a:t>
            </a:r>
            <a:r>
              <a:rPr sz="2800" spc="-20" dirty="0">
                <a:cs typeface="Arial"/>
              </a:rPr>
              <a:t> </a:t>
            </a:r>
            <a:r>
              <a:rPr sz="2800" dirty="0">
                <a:cs typeface="Arial"/>
              </a:rPr>
              <a:t>is</a:t>
            </a:r>
            <a:r>
              <a:rPr sz="2800" spc="-5" dirty="0">
                <a:cs typeface="Arial"/>
              </a:rPr>
              <a:t> </a:t>
            </a:r>
            <a:r>
              <a:rPr sz="2800" dirty="0">
                <a:cs typeface="Arial"/>
              </a:rPr>
              <a:t>analogous</a:t>
            </a:r>
            <a:r>
              <a:rPr sz="2800" spc="-40" dirty="0">
                <a:cs typeface="Arial"/>
              </a:rPr>
              <a:t> </a:t>
            </a:r>
            <a:r>
              <a:rPr sz="2800" dirty="0">
                <a:cs typeface="Arial"/>
              </a:rPr>
              <a:t>to</a:t>
            </a:r>
            <a:r>
              <a:rPr sz="2800" spc="-15" dirty="0">
                <a:cs typeface="Arial"/>
              </a:rPr>
              <a:t> </a:t>
            </a:r>
            <a:r>
              <a:rPr sz="2800" dirty="0">
                <a:cs typeface="Arial"/>
              </a:rPr>
              <a:t>the</a:t>
            </a:r>
            <a:r>
              <a:rPr sz="2800" spc="-20" dirty="0">
                <a:cs typeface="Arial"/>
              </a:rPr>
              <a:t> </a:t>
            </a:r>
            <a:r>
              <a:rPr sz="2800" dirty="0">
                <a:cs typeface="Arial"/>
              </a:rPr>
              <a:t>of</a:t>
            </a:r>
            <a:r>
              <a:rPr sz="2800" spc="-25" dirty="0">
                <a:cs typeface="Arial"/>
              </a:rPr>
              <a:t> </a:t>
            </a:r>
            <a:r>
              <a:rPr sz="2800" dirty="0">
                <a:cs typeface="Arial"/>
              </a:rPr>
              <a:t>a</a:t>
            </a:r>
            <a:r>
              <a:rPr sz="2800" spc="-5" dirty="0">
                <a:cs typeface="Arial"/>
              </a:rPr>
              <a:t> </a:t>
            </a:r>
            <a:r>
              <a:rPr sz="2800" dirty="0">
                <a:cs typeface="Arial"/>
              </a:rPr>
              <a:t>movie</a:t>
            </a:r>
            <a:r>
              <a:rPr sz="2800" spc="-25" dirty="0">
                <a:cs typeface="Arial"/>
              </a:rPr>
              <a:t> </a:t>
            </a:r>
            <a:r>
              <a:rPr sz="2800" dirty="0">
                <a:cs typeface="Arial"/>
              </a:rPr>
              <a:t>screen:</a:t>
            </a:r>
            <a:r>
              <a:rPr sz="2800" spc="-45" dirty="0">
                <a:cs typeface="Arial"/>
              </a:rPr>
              <a:t> </a:t>
            </a:r>
            <a:r>
              <a:rPr sz="2800" dirty="0">
                <a:cs typeface="Arial"/>
              </a:rPr>
              <a:t>If</a:t>
            </a:r>
            <a:r>
              <a:rPr sz="2800" spc="-35" dirty="0">
                <a:cs typeface="Arial"/>
              </a:rPr>
              <a:t> </a:t>
            </a:r>
            <a:r>
              <a:rPr sz="2800" dirty="0">
                <a:cs typeface="Arial"/>
              </a:rPr>
              <a:t>we</a:t>
            </a:r>
            <a:r>
              <a:rPr sz="2800" spc="10" dirty="0">
                <a:cs typeface="Arial"/>
              </a:rPr>
              <a:t> </a:t>
            </a:r>
            <a:r>
              <a:rPr sz="2800" dirty="0">
                <a:cs typeface="Arial"/>
              </a:rPr>
              <a:t>move</a:t>
            </a:r>
            <a:r>
              <a:rPr sz="2800" spc="-25" dirty="0">
                <a:cs typeface="Arial"/>
              </a:rPr>
              <a:t> </a:t>
            </a:r>
            <a:r>
              <a:rPr sz="2800" dirty="0">
                <a:cs typeface="Arial"/>
              </a:rPr>
              <a:t>closer</a:t>
            </a:r>
            <a:r>
              <a:rPr sz="2800" spc="-30" dirty="0">
                <a:cs typeface="Arial"/>
              </a:rPr>
              <a:t> </a:t>
            </a:r>
            <a:r>
              <a:rPr sz="2800" dirty="0">
                <a:cs typeface="Arial"/>
              </a:rPr>
              <a:t>to</a:t>
            </a:r>
            <a:r>
              <a:rPr sz="2800" spc="-20" dirty="0">
                <a:cs typeface="Arial"/>
              </a:rPr>
              <a:t> </a:t>
            </a:r>
            <a:r>
              <a:rPr sz="2800" spc="-25" dirty="0">
                <a:cs typeface="Arial"/>
              </a:rPr>
              <a:t>the </a:t>
            </a:r>
            <a:r>
              <a:rPr sz="2800" dirty="0">
                <a:cs typeface="Arial"/>
              </a:rPr>
              <a:t>screen</a:t>
            </a:r>
            <a:r>
              <a:rPr sz="2800" spc="-60" dirty="0">
                <a:cs typeface="Arial"/>
              </a:rPr>
              <a:t> </a:t>
            </a:r>
            <a:r>
              <a:rPr sz="2800" dirty="0">
                <a:cs typeface="Arial"/>
              </a:rPr>
              <a:t>the</a:t>
            </a:r>
            <a:r>
              <a:rPr sz="2800" spc="-30" dirty="0">
                <a:cs typeface="Arial"/>
              </a:rPr>
              <a:t> </a:t>
            </a:r>
            <a:r>
              <a:rPr sz="2800" dirty="0">
                <a:cs typeface="Arial"/>
              </a:rPr>
              <a:t>image</a:t>
            </a:r>
            <a:r>
              <a:rPr sz="2800" spc="-20" dirty="0">
                <a:cs typeface="Arial"/>
              </a:rPr>
              <a:t> </a:t>
            </a:r>
            <a:r>
              <a:rPr sz="2800" dirty="0">
                <a:cs typeface="Arial"/>
              </a:rPr>
              <a:t>is</a:t>
            </a:r>
            <a:r>
              <a:rPr sz="2800" spc="-10" dirty="0">
                <a:cs typeface="Arial"/>
              </a:rPr>
              <a:t> </a:t>
            </a:r>
            <a:r>
              <a:rPr sz="2800" dirty="0">
                <a:cs typeface="Arial"/>
              </a:rPr>
              <a:t>larger</a:t>
            </a:r>
            <a:r>
              <a:rPr sz="2800" spc="-45" dirty="0">
                <a:cs typeface="Arial"/>
              </a:rPr>
              <a:t> </a:t>
            </a:r>
            <a:r>
              <a:rPr sz="2800" dirty="0">
                <a:cs typeface="Arial"/>
              </a:rPr>
              <a:t>but</a:t>
            </a:r>
            <a:r>
              <a:rPr sz="2800" spc="-20" dirty="0">
                <a:cs typeface="Arial"/>
              </a:rPr>
              <a:t> </a:t>
            </a:r>
            <a:r>
              <a:rPr sz="2800" dirty="0">
                <a:cs typeface="Arial"/>
              </a:rPr>
              <a:t>is</a:t>
            </a:r>
            <a:r>
              <a:rPr sz="2800" spc="-20" dirty="0">
                <a:cs typeface="Arial"/>
              </a:rPr>
              <a:t> </a:t>
            </a:r>
            <a:r>
              <a:rPr sz="2800" dirty="0">
                <a:cs typeface="Arial"/>
              </a:rPr>
              <a:t>also</a:t>
            </a:r>
            <a:r>
              <a:rPr sz="2800" spc="-30" dirty="0">
                <a:cs typeface="Arial"/>
              </a:rPr>
              <a:t> </a:t>
            </a:r>
            <a:r>
              <a:rPr sz="2800" dirty="0">
                <a:cs typeface="Arial"/>
              </a:rPr>
              <a:t>less</a:t>
            </a:r>
            <a:r>
              <a:rPr sz="2800" spc="-25" dirty="0">
                <a:cs typeface="Arial"/>
              </a:rPr>
              <a:t> </a:t>
            </a:r>
            <a:r>
              <a:rPr sz="2800" dirty="0">
                <a:cs typeface="Arial"/>
              </a:rPr>
              <a:t>sharp</a:t>
            </a:r>
            <a:r>
              <a:rPr sz="2800" spc="-5" dirty="0">
                <a:cs typeface="Arial"/>
              </a:rPr>
              <a:t> </a:t>
            </a:r>
            <a:r>
              <a:rPr sz="2800" dirty="0">
                <a:cs typeface="Arial"/>
              </a:rPr>
              <a:t>than</a:t>
            </a:r>
            <a:r>
              <a:rPr sz="2800" spc="-40" dirty="0">
                <a:cs typeface="Arial"/>
              </a:rPr>
              <a:t> </a:t>
            </a:r>
            <a:r>
              <a:rPr sz="2800" dirty="0">
                <a:cs typeface="Arial"/>
              </a:rPr>
              <a:t>when</a:t>
            </a:r>
            <a:r>
              <a:rPr sz="2800" spc="-20" dirty="0">
                <a:cs typeface="Arial"/>
              </a:rPr>
              <a:t> </a:t>
            </a:r>
            <a:r>
              <a:rPr sz="2800" dirty="0">
                <a:cs typeface="Arial"/>
              </a:rPr>
              <a:t>viewed</a:t>
            </a:r>
            <a:r>
              <a:rPr sz="2800" spc="-10" dirty="0">
                <a:cs typeface="Arial"/>
              </a:rPr>
              <a:t> </a:t>
            </a:r>
            <a:r>
              <a:rPr sz="2800" dirty="0">
                <a:cs typeface="Arial"/>
              </a:rPr>
              <a:t>from</a:t>
            </a:r>
            <a:r>
              <a:rPr sz="2800" spc="-35" dirty="0">
                <a:cs typeface="Arial"/>
              </a:rPr>
              <a:t> </a:t>
            </a:r>
            <a:r>
              <a:rPr sz="2800" spc="-10" dirty="0">
                <a:cs typeface="Arial"/>
              </a:rPr>
              <a:t>distance.</a:t>
            </a:r>
            <a:endParaRPr lang="it-IT" sz="2800" spc="-10" dirty="0">
              <a:cs typeface="Arial"/>
            </a:endParaRPr>
          </a:p>
          <a:p>
            <a:pPr marL="354965" marR="5080" indent="-342900" algn="just">
              <a:buChar char="•"/>
              <a:tabLst>
                <a:tab pos="354965" algn="l"/>
                <a:tab pos="355600" algn="l"/>
              </a:tabLst>
            </a:pPr>
            <a:endParaRPr sz="2800" dirty="0">
              <a:cs typeface="Arial"/>
            </a:endParaRPr>
          </a:p>
          <a:p>
            <a:pPr marL="354965" marR="35560" indent="-342900" algn="just"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cs typeface="Arial"/>
              </a:rPr>
              <a:t>Most</a:t>
            </a:r>
            <a:r>
              <a:rPr sz="2800" spc="-60" dirty="0">
                <a:cs typeface="Arial"/>
              </a:rPr>
              <a:t> </a:t>
            </a:r>
            <a:r>
              <a:rPr sz="2800" dirty="0">
                <a:cs typeface="Arial"/>
              </a:rPr>
              <a:t>laboratory</a:t>
            </a:r>
            <a:r>
              <a:rPr sz="2800" spc="-50" dirty="0">
                <a:cs typeface="Arial"/>
              </a:rPr>
              <a:t> </a:t>
            </a:r>
            <a:r>
              <a:rPr sz="2800" dirty="0">
                <a:cs typeface="Arial"/>
              </a:rPr>
              <a:t>microscopes</a:t>
            </a:r>
            <a:r>
              <a:rPr sz="2800" spc="-60" dirty="0">
                <a:cs typeface="Arial"/>
              </a:rPr>
              <a:t> </a:t>
            </a:r>
            <a:r>
              <a:rPr sz="2800" dirty="0">
                <a:cs typeface="Arial"/>
              </a:rPr>
              <a:t>are</a:t>
            </a:r>
            <a:r>
              <a:rPr sz="2800" spc="-45" dirty="0">
                <a:cs typeface="Arial"/>
              </a:rPr>
              <a:t> </a:t>
            </a:r>
            <a:r>
              <a:rPr sz="2800" dirty="0">
                <a:cs typeface="Arial"/>
              </a:rPr>
              <a:t>equipped</a:t>
            </a:r>
            <a:r>
              <a:rPr sz="2800" spc="-25" dirty="0">
                <a:cs typeface="Arial"/>
              </a:rPr>
              <a:t> </a:t>
            </a:r>
            <a:r>
              <a:rPr sz="2800" dirty="0">
                <a:cs typeface="Arial"/>
              </a:rPr>
              <a:t>with</a:t>
            </a:r>
            <a:r>
              <a:rPr sz="2800" spc="-35" dirty="0">
                <a:cs typeface="Arial"/>
              </a:rPr>
              <a:t> </a:t>
            </a:r>
            <a:r>
              <a:rPr sz="2800" dirty="0">
                <a:cs typeface="Arial"/>
              </a:rPr>
              <a:t>three</a:t>
            </a:r>
            <a:r>
              <a:rPr sz="2800" spc="-20" dirty="0">
                <a:cs typeface="Arial"/>
              </a:rPr>
              <a:t> </a:t>
            </a:r>
            <a:r>
              <a:rPr sz="2800" dirty="0">
                <a:cs typeface="Arial"/>
              </a:rPr>
              <a:t>objectives,</a:t>
            </a:r>
            <a:r>
              <a:rPr sz="2800" spc="-35" dirty="0">
                <a:cs typeface="Arial"/>
              </a:rPr>
              <a:t> </a:t>
            </a:r>
            <a:r>
              <a:rPr sz="2800" dirty="0">
                <a:cs typeface="Arial"/>
              </a:rPr>
              <a:t>each</a:t>
            </a:r>
            <a:r>
              <a:rPr sz="2800" spc="-40" dirty="0">
                <a:cs typeface="Arial"/>
              </a:rPr>
              <a:t> </a:t>
            </a:r>
            <a:r>
              <a:rPr sz="2800" dirty="0">
                <a:cs typeface="Arial"/>
              </a:rPr>
              <a:t>capable</a:t>
            </a:r>
            <a:r>
              <a:rPr sz="2800" spc="-35" dirty="0">
                <a:cs typeface="Arial"/>
              </a:rPr>
              <a:t> </a:t>
            </a:r>
            <a:r>
              <a:rPr sz="2800" spc="-25" dirty="0">
                <a:cs typeface="Arial"/>
              </a:rPr>
              <a:t>of </a:t>
            </a:r>
            <a:r>
              <a:rPr sz="2800" dirty="0">
                <a:cs typeface="Arial"/>
              </a:rPr>
              <a:t>a</a:t>
            </a:r>
            <a:r>
              <a:rPr sz="2800" spc="-30" dirty="0">
                <a:cs typeface="Arial"/>
              </a:rPr>
              <a:t> </a:t>
            </a:r>
            <a:r>
              <a:rPr sz="2800" dirty="0">
                <a:cs typeface="Arial"/>
              </a:rPr>
              <a:t>different</a:t>
            </a:r>
            <a:r>
              <a:rPr sz="2800" spc="-60" dirty="0">
                <a:cs typeface="Arial"/>
              </a:rPr>
              <a:t> </a:t>
            </a:r>
            <a:r>
              <a:rPr sz="2800" dirty="0">
                <a:cs typeface="Arial"/>
              </a:rPr>
              <a:t>degree</a:t>
            </a:r>
            <a:r>
              <a:rPr sz="2800" spc="-50" dirty="0">
                <a:cs typeface="Arial"/>
              </a:rPr>
              <a:t> </a:t>
            </a:r>
            <a:r>
              <a:rPr sz="2800" dirty="0">
                <a:cs typeface="Arial"/>
              </a:rPr>
              <a:t>of</a:t>
            </a:r>
            <a:r>
              <a:rPr sz="2800" spc="-35" dirty="0">
                <a:cs typeface="Arial"/>
              </a:rPr>
              <a:t> </a:t>
            </a:r>
            <a:r>
              <a:rPr sz="2800" spc="-10" dirty="0">
                <a:cs typeface="Arial"/>
              </a:rPr>
              <a:t>magnification.</a:t>
            </a:r>
            <a:endParaRPr lang="it-IT" sz="2800" spc="-10" dirty="0">
              <a:cs typeface="Arial"/>
            </a:endParaRPr>
          </a:p>
          <a:p>
            <a:pPr marL="354965" marR="35560" indent="-342900" algn="just"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endParaRPr sz="2800" dirty="0">
              <a:cs typeface="Arial"/>
            </a:endParaRPr>
          </a:p>
          <a:p>
            <a:pPr marL="354965" indent="-342900" algn="just">
              <a:spcBef>
                <a:spcPts val="120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cs typeface="Arial"/>
              </a:rPr>
              <a:t>The</a:t>
            </a:r>
            <a:r>
              <a:rPr sz="2800" spc="-25" dirty="0">
                <a:cs typeface="Arial"/>
              </a:rPr>
              <a:t> </a:t>
            </a:r>
            <a:r>
              <a:rPr sz="2800" dirty="0">
                <a:cs typeface="Arial"/>
              </a:rPr>
              <a:t>total</a:t>
            </a:r>
            <a:r>
              <a:rPr sz="2800" spc="-10" dirty="0">
                <a:cs typeface="Arial"/>
              </a:rPr>
              <a:t> </a:t>
            </a:r>
            <a:r>
              <a:rPr sz="2800" dirty="0">
                <a:cs typeface="Arial"/>
              </a:rPr>
              <a:t>magnification</a:t>
            </a:r>
            <a:r>
              <a:rPr sz="2800" spc="-40" dirty="0">
                <a:cs typeface="Arial"/>
              </a:rPr>
              <a:t> </a:t>
            </a:r>
            <a:r>
              <a:rPr sz="2800" dirty="0">
                <a:cs typeface="Arial"/>
              </a:rPr>
              <a:t>of</a:t>
            </a:r>
            <a:r>
              <a:rPr sz="2800" spc="-25" dirty="0">
                <a:cs typeface="Arial"/>
              </a:rPr>
              <a:t> </a:t>
            </a:r>
            <a:r>
              <a:rPr sz="2800" dirty="0">
                <a:cs typeface="Arial"/>
              </a:rPr>
              <a:t>the</a:t>
            </a:r>
            <a:r>
              <a:rPr sz="2800" spc="-30" dirty="0">
                <a:cs typeface="Arial"/>
              </a:rPr>
              <a:t> </a:t>
            </a:r>
            <a:r>
              <a:rPr sz="2800" dirty="0">
                <a:cs typeface="Arial"/>
              </a:rPr>
              <a:t>system</a:t>
            </a:r>
            <a:r>
              <a:rPr sz="2800" spc="-40" dirty="0">
                <a:cs typeface="Arial"/>
              </a:rPr>
              <a:t> </a:t>
            </a:r>
            <a:r>
              <a:rPr sz="2800" dirty="0">
                <a:cs typeface="Arial"/>
              </a:rPr>
              <a:t>is</a:t>
            </a:r>
            <a:r>
              <a:rPr sz="2800" spc="-10" dirty="0">
                <a:cs typeface="Arial"/>
              </a:rPr>
              <a:t> </a:t>
            </a:r>
            <a:r>
              <a:rPr sz="2800" dirty="0">
                <a:cs typeface="Arial"/>
              </a:rPr>
              <a:t>determined</a:t>
            </a:r>
            <a:r>
              <a:rPr sz="2800" spc="-45" dirty="0">
                <a:cs typeface="Arial"/>
              </a:rPr>
              <a:t> </a:t>
            </a:r>
            <a:r>
              <a:rPr sz="2800" dirty="0">
                <a:cs typeface="Arial"/>
              </a:rPr>
              <a:t>by</a:t>
            </a:r>
            <a:r>
              <a:rPr sz="2800" spc="-10" dirty="0">
                <a:cs typeface="Arial"/>
              </a:rPr>
              <a:t> </a:t>
            </a:r>
            <a:r>
              <a:rPr sz="2800" dirty="0">
                <a:cs typeface="Arial"/>
              </a:rPr>
              <a:t>magnification</a:t>
            </a:r>
            <a:r>
              <a:rPr sz="2800" spc="-35" dirty="0">
                <a:cs typeface="Arial"/>
              </a:rPr>
              <a:t> </a:t>
            </a:r>
            <a:r>
              <a:rPr sz="2800" dirty="0">
                <a:cs typeface="Arial"/>
              </a:rPr>
              <a:t>of</a:t>
            </a:r>
            <a:r>
              <a:rPr sz="2800" spc="-30" dirty="0">
                <a:cs typeface="Arial"/>
              </a:rPr>
              <a:t> </a:t>
            </a:r>
            <a:r>
              <a:rPr sz="2800" spc="-25" dirty="0">
                <a:cs typeface="Arial"/>
              </a:rPr>
              <a:t>the</a:t>
            </a:r>
            <a:r>
              <a:rPr lang="it-IT" sz="2800" spc="-25" dirty="0">
                <a:cs typeface="Arial"/>
              </a:rPr>
              <a:t> </a:t>
            </a:r>
            <a:r>
              <a:rPr sz="2800" dirty="0">
                <a:cs typeface="Arial"/>
              </a:rPr>
              <a:t>objective</a:t>
            </a:r>
            <a:r>
              <a:rPr sz="2800" spc="-55" dirty="0">
                <a:cs typeface="Arial"/>
              </a:rPr>
              <a:t> </a:t>
            </a:r>
            <a:r>
              <a:rPr lang="it-IT" sz="2800" spc="-55" dirty="0">
                <a:cs typeface="Arial"/>
              </a:rPr>
              <a:t>and </a:t>
            </a:r>
            <a:r>
              <a:rPr sz="2800" dirty="0">
                <a:cs typeface="Arial"/>
              </a:rPr>
              <a:t>by</a:t>
            </a:r>
            <a:r>
              <a:rPr sz="2800" spc="-25" dirty="0">
                <a:cs typeface="Arial"/>
              </a:rPr>
              <a:t> </a:t>
            </a:r>
            <a:r>
              <a:rPr sz="2800" dirty="0">
                <a:cs typeface="Arial"/>
              </a:rPr>
              <a:t>that</a:t>
            </a:r>
            <a:r>
              <a:rPr sz="2800" spc="-45" dirty="0">
                <a:cs typeface="Arial"/>
              </a:rPr>
              <a:t> </a:t>
            </a:r>
            <a:r>
              <a:rPr sz="2800" dirty="0">
                <a:cs typeface="Arial"/>
              </a:rPr>
              <a:t>of</a:t>
            </a:r>
            <a:r>
              <a:rPr sz="2800" spc="-45" dirty="0">
                <a:cs typeface="Arial"/>
              </a:rPr>
              <a:t> </a:t>
            </a:r>
            <a:r>
              <a:rPr sz="2800" spc="-10" dirty="0">
                <a:cs typeface="Arial"/>
              </a:rPr>
              <a:t>eyepiece.</a:t>
            </a:r>
            <a:endParaRPr sz="2800" dirty="0">
              <a:cs typeface="Arial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882BADA-182F-2B49-485C-FB8E0102F656}"/>
              </a:ext>
            </a:extLst>
          </p:cNvPr>
          <p:cNvSpPr txBox="1">
            <a:spLocks/>
          </p:cNvSpPr>
          <p:nvPr/>
        </p:nvSpPr>
        <p:spPr>
          <a:xfrm>
            <a:off x="416935" y="309893"/>
            <a:ext cx="5004151" cy="567463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3600" dirty="0">
                <a:latin typeface="+mn-lt"/>
                <a:cs typeface="Arial"/>
              </a:rPr>
              <a:t>MAGNIFICATION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16935" y="1135149"/>
            <a:ext cx="11013065" cy="49064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 algn="just"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cs typeface="Arial"/>
              </a:rPr>
              <a:t>is</a:t>
            </a:r>
            <a:r>
              <a:rPr sz="2800" spc="-25" dirty="0">
                <a:cs typeface="Arial"/>
              </a:rPr>
              <a:t> </a:t>
            </a:r>
            <a:r>
              <a:rPr sz="2800" dirty="0">
                <a:cs typeface="Arial"/>
              </a:rPr>
              <a:t>the</a:t>
            </a:r>
            <a:r>
              <a:rPr sz="2800" spc="-10" dirty="0">
                <a:cs typeface="Arial"/>
              </a:rPr>
              <a:t> </a:t>
            </a:r>
            <a:r>
              <a:rPr sz="2800" dirty="0">
                <a:cs typeface="Arial"/>
              </a:rPr>
              <a:t>smallest</a:t>
            </a:r>
            <a:r>
              <a:rPr sz="2800" spc="-40" dirty="0">
                <a:cs typeface="Arial"/>
              </a:rPr>
              <a:t> </a:t>
            </a:r>
            <a:r>
              <a:rPr sz="2800" dirty="0">
                <a:cs typeface="Arial"/>
              </a:rPr>
              <a:t>distance</a:t>
            </a:r>
            <a:r>
              <a:rPr sz="2800" spc="-35" dirty="0">
                <a:cs typeface="Arial"/>
              </a:rPr>
              <a:t> </a:t>
            </a:r>
            <a:r>
              <a:rPr sz="2800" dirty="0">
                <a:cs typeface="Arial"/>
              </a:rPr>
              <a:t>by</a:t>
            </a:r>
            <a:r>
              <a:rPr sz="2800" spc="-30" dirty="0">
                <a:cs typeface="Arial"/>
              </a:rPr>
              <a:t> </a:t>
            </a:r>
            <a:r>
              <a:rPr sz="2800" dirty="0">
                <a:cs typeface="Arial"/>
              </a:rPr>
              <a:t>which</a:t>
            </a:r>
            <a:r>
              <a:rPr sz="2800" spc="-25" dirty="0">
                <a:cs typeface="Arial"/>
              </a:rPr>
              <a:t> </a:t>
            </a:r>
            <a:r>
              <a:rPr sz="2800" dirty="0">
                <a:cs typeface="Arial"/>
              </a:rPr>
              <a:t>two</a:t>
            </a:r>
            <a:r>
              <a:rPr sz="2800" spc="15" dirty="0">
                <a:cs typeface="Arial"/>
              </a:rPr>
              <a:t> </a:t>
            </a:r>
            <a:r>
              <a:rPr sz="2800" dirty="0">
                <a:cs typeface="Arial"/>
              </a:rPr>
              <a:t>objects</a:t>
            </a:r>
            <a:r>
              <a:rPr sz="2800" spc="-45" dirty="0">
                <a:cs typeface="Arial"/>
              </a:rPr>
              <a:t> </a:t>
            </a:r>
            <a:r>
              <a:rPr sz="2800" dirty="0">
                <a:cs typeface="Arial"/>
              </a:rPr>
              <a:t>can</a:t>
            </a:r>
            <a:r>
              <a:rPr sz="2800" spc="-20" dirty="0">
                <a:cs typeface="Arial"/>
              </a:rPr>
              <a:t> </a:t>
            </a:r>
            <a:r>
              <a:rPr sz="2800" dirty="0">
                <a:cs typeface="Arial"/>
              </a:rPr>
              <a:t>be</a:t>
            </a:r>
            <a:r>
              <a:rPr sz="2800" spc="-20" dirty="0">
                <a:cs typeface="Arial"/>
              </a:rPr>
              <a:t> </a:t>
            </a:r>
            <a:r>
              <a:rPr sz="2800" spc="-10" dirty="0">
                <a:cs typeface="Arial"/>
              </a:rPr>
              <a:t>separated </a:t>
            </a:r>
            <a:r>
              <a:rPr lang="it-IT" sz="2800" dirty="0">
                <a:cs typeface="Arial"/>
              </a:rPr>
              <a:t>and</a:t>
            </a:r>
            <a:r>
              <a:rPr sz="2800" spc="-25" dirty="0">
                <a:cs typeface="Arial"/>
              </a:rPr>
              <a:t> </a:t>
            </a:r>
            <a:r>
              <a:rPr sz="2800" dirty="0">
                <a:cs typeface="Arial"/>
              </a:rPr>
              <a:t>still</a:t>
            </a:r>
            <a:r>
              <a:rPr sz="2800" spc="-5" dirty="0">
                <a:cs typeface="Arial"/>
              </a:rPr>
              <a:t> </a:t>
            </a:r>
            <a:r>
              <a:rPr sz="2800" dirty="0">
                <a:cs typeface="Arial"/>
              </a:rPr>
              <a:t>be</a:t>
            </a:r>
            <a:r>
              <a:rPr sz="2800" spc="-25" dirty="0">
                <a:cs typeface="Arial"/>
              </a:rPr>
              <a:t> </a:t>
            </a:r>
            <a:r>
              <a:rPr sz="2800" dirty="0">
                <a:cs typeface="Arial"/>
              </a:rPr>
              <a:t>distinguished</a:t>
            </a:r>
            <a:r>
              <a:rPr sz="2800" spc="-35" dirty="0">
                <a:cs typeface="Arial"/>
              </a:rPr>
              <a:t> </a:t>
            </a:r>
            <a:r>
              <a:rPr sz="2800" dirty="0">
                <a:cs typeface="Arial"/>
              </a:rPr>
              <a:t>as</a:t>
            </a:r>
            <a:r>
              <a:rPr sz="2800" spc="-20" dirty="0">
                <a:cs typeface="Arial"/>
              </a:rPr>
              <a:t> </a:t>
            </a:r>
            <a:r>
              <a:rPr sz="2800" dirty="0">
                <a:cs typeface="Arial"/>
              </a:rPr>
              <a:t>two</a:t>
            </a:r>
            <a:r>
              <a:rPr sz="2800" spc="-20" dirty="0">
                <a:cs typeface="Arial"/>
              </a:rPr>
              <a:t> </a:t>
            </a:r>
            <a:r>
              <a:rPr sz="2800" dirty="0">
                <a:cs typeface="Arial"/>
              </a:rPr>
              <a:t>separate</a:t>
            </a:r>
            <a:r>
              <a:rPr sz="2800" spc="-45" dirty="0">
                <a:cs typeface="Arial"/>
              </a:rPr>
              <a:t> </a:t>
            </a:r>
            <a:r>
              <a:rPr sz="2800" spc="-10" dirty="0">
                <a:cs typeface="Arial"/>
              </a:rPr>
              <a:t>objects.</a:t>
            </a:r>
            <a:endParaRPr lang="it-IT" sz="2800" spc="-10" dirty="0">
              <a:cs typeface="Arial"/>
            </a:endParaRPr>
          </a:p>
          <a:p>
            <a:pPr marL="354965" marR="5080" indent="-342900" algn="just"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endParaRPr lang="it-IT" sz="2800" spc="-10" dirty="0">
              <a:cs typeface="Arial"/>
            </a:endParaRPr>
          </a:p>
          <a:p>
            <a:pPr marL="354965" marR="5080" indent="-342900" algn="just"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cs typeface="Arial"/>
              </a:rPr>
              <a:t>The</a:t>
            </a:r>
            <a:r>
              <a:rPr sz="2800" spc="-30" dirty="0">
                <a:cs typeface="Arial"/>
              </a:rPr>
              <a:t> </a:t>
            </a:r>
            <a:r>
              <a:rPr sz="2800" dirty="0">
                <a:cs typeface="Arial"/>
              </a:rPr>
              <a:t>greatest</a:t>
            </a:r>
            <a:r>
              <a:rPr sz="2800" spc="-55" dirty="0">
                <a:cs typeface="Arial"/>
              </a:rPr>
              <a:t> </a:t>
            </a:r>
            <a:r>
              <a:rPr sz="2800" dirty="0">
                <a:cs typeface="Arial"/>
              </a:rPr>
              <a:t>resolution</a:t>
            </a:r>
            <a:r>
              <a:rPr sz="2800" spc="-40" dirty="0">
                <a:cs typeface="Arial"/>
              </a:rPr>
              <a:t> </a:t>
            </a:r>
            <a:r>
              <a:rPr sz="2800" dirty="0">
                <a:cs typeface="Arial"/>
              </a:rPr>
              <a:t>in</a:t>
            </a:r>
            <a:r>
              <a:rPr sz="2800" spc="-15" dirty="0">
                <a:cs typeface="Arial"/>
              </a:rPr>
              <a:t> </a:t>
            </a:r>
            <a:r>
              <a:rPr sz="2800" dirty="0">
                <a:cs typeface="Arial"/>
              </a:rPr>
              <a:t>optical</a:t>
            </a:r>
            <a:r>
              <a:rPr sz="2800" spc="-30" dirty="0">
                <a:cs typeface="Arial"/>
              </a:rPr>
              <a:t> </a:t>
            </a:r>
            <a:r>
              <a:rPr sz="2800" dirty="0">
                <a:cs typeface="Arial"/>
              </a:rPr>
              <a:t>microscopy</a:t>
            </a:r>
            <a:r>
              <a:rPr sz="2800" spc="-60" dirty="0">
                <a:cs typeface="Arial"/>
              </a:rPr>
              <a:t> </a:t>
            </a:r>
            <a:r>
              <a:rPr sz="2800" dirty="0">
                <a:cs typeface="Arial"/>
              </a:rPr>
              <a:t>can</a:t>
            </a:r>
            <a:r>
              <a:rPr sz="2800" spc="-45" dirty="0">
                <a:cs typeface="Arial"/>
              </a:rPr>
              <a:t> </a:t>
            </a:r>
            <a:r>
              <a:rPr sz="2800" dirty="0">
                <a:cs typeface="Arial"/>
              </a:rPr>
              <a:t>be</a:t>
            </a:r>
            <a:r>
              <a:rPr sz="2800" spc="-10" dirty="0">
                <a:cs typeface="Arial"/>
              </a:rPr>
              <a:t> </a:t>
            </a:r>
            <a:r>
              <a:rPr sz="2800" dirty="0">
                <a:cs typeface="Arial"/>
              </a:rPr>
              <a:t>obtained</a:t>
            </a:r>
            <a:r>
              <a:rPr sz="2800" spc="-10" dirty="0">
                <a:cs typeface="Arial"/>
              </a:rPr>
              <a:t> </a:t>
            </a:r>
            <a:r>
              <a:rPr sz="2800" dirty="0">
                <a:cs typeface="Arial"/>
              </a:rPr>
              <a:t>with</a:t>
            </a:r>
            <a:r>
              <a:rPr lang="it-IT" sz="2800" spc="-10" dirty="0">
                <a:cs typeface="Arial"/>
              </a:rPr>
              <a:t> </a:t>
            </a:r>
            <a:r>
              <a:rPr sz="2800" dirty="0">
                <a:cs typeface="Arial"/>
              </a:rPr>
              <a:t>the</a:t>
            </a:r>
            <a:r>
              <a:rPr sz="2800" spc="-20" dirty="0">
                <a:cs typeface="Arial"/>
              </a:rPr>
              <a:t> </a:t>
            </a:r>
            <a:r>
              <a:rPr sz="2800" spc="-10" dirty="0">
                <a:cs typeface="Arial"/>
              </a:rPr>
              <a:t>shortest </a:t>
            </a:r>
            <a:r>
              <a:rPr sz="2800" dirty="0">
                <a:cs typeface="Arial"/>
              </a:rPr>
              <a:t>wavelength</a:t>
            </a:r>
            <a:r>
              <a:rPr sz="2800" spc="-35" dirty="0">
                <a:cs typeface="Arial"/>
              </a:rPr>
              <a:t> </a:t>
            </a:r>
            <a:r>
              <a:rPr sz="2800" dirty="0">
                <a:cs typeface="Arial"/>
              </a:rPr>
              <a:t>of</a:t>
            </a:r>
            <a:r>
              <a:rPr sz="2800" spc="-30" dirty="0">
                <a:cs typeface="Arial"/>
              </a:rPr>
              <a:t> </a:t>
            </a:r>
            <a:r>
              <a:rPr sz="2800" dirty="0">
                <a:cs typeface="Arial"/>
              </a:rPr>
              <a:t>visible</a:t>
            </a:r>
            <a:r>
              <a:rPr sz="2800" spc="-10" dirty="0">
                <a:cs typeface="Arial"/>
              </a:rPr>
              <a:t> </a:t>
            </a:r>
            <a:r>
              <a:rPr sz="2800" dirty="0">
                <a:cs typeface="Arial"/>
              </a:rPr>
              <a:t>light</a:t>
            </a:r>
            <a:r>
              <a:rPr sz="2800" spc="-25" dirty="0">
                <a:cs typeface="Arial"/>
              </a:rPr>
              <a:t> </a:t>
            </a:r>
            <a:r>
              <a:rPr lang="it-IT" sz="2800" dirty="0">
                <a:cs typeface="Arial"/>
              </a:rPr>
              <a:t>and</a:t>
            </a:r>
            <a:r>
              <a:rPr sz="2800" spc="-15" dirty="0">
                <a:cs typeface="Arial"/>
              </a:rPr>
              <a:t> </a:t>
            </a:r>
            <a:r>
              <a:rPr sz="2800" dirty="0">
                <a:cs typeface="Arial"/>
              </a:rPr>
              <a:t>an</a:t>
            </a:r>
            <a:r>
              <a:rPr sz="2800" spc="-25" dirty="0">
                <a:cs typeface="Arial"/>
              </a:rPr>
              <a:t> </a:t>
            </a:r>
            <a:r>
              <a:rPr sz="2800" dirty="0">
                <a:cs typeface="Arial"/>
              </a:rPr>
              <a:t>objective</a:t>
            </a:r>
            <a:r>
              <a:rPr sz="2800" spc="-35" dirty="0">
                <a:cs typeface="Arial"/>
              </a:rPr>
              <a:t> </a:t>
            </a:r>
            <a:r>
              <a:rPr sz="2800" dirty="0">
                <a:cs typeface="Arial"/>
              </a:rPr>
              <a:t>with</a:t>
            </a:r>
            <a:r>
              <a:rPr sz="2800" spc="5" dirty="0">
                <a:cs typeface="Arial"/>
              </a:rPr>
              <a:t> </a:t>
            </a:r>
            <a:r>
              <a:rPr sz="2800" dirty="0">
                <a:cs typeface="Arial"/>
              </a:rPr>
              <a:t>maximum</a:t>
            </a:r>
            <a:r>
              <a:rPr sz="2800" spc="-30" dirty="0">
                <a:cs typeface="Arial"/>
              </a:rPr>
              <a:t> </a:t>
            </a:r>
            <a:r>
              <a:rPr sz="2800" spc="-25" dirty="0">
                <a:cs typeface="Arial"/>
              </a:rPr>
              <a:t>NA.</a:t>
            </a:r>
            <a:endParaRPr lang="it-IT" sz="2800" spc="-25" dirty="0">
              <a:cs typeface="Arial"/>
            </a:endParaRPr>
          </a:p>
          <a:p>
            <a:pPr marL="354965" marR="5080" indent="-342900" algn="just"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endParaRPr sz="2800" dirty="0">
              <a:cs typeface="Arial"/>
            </a:endParaRPr>
          </a:p>
          <a:p>
            <a:pPr marL="354965" indent="-342900" algn="just">
              <a:spcBef>
                <a:spcPts val="88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cs typeface="Arial"/>
              </a:rPr>
              <a:t>The</a:t>
            </a:r>
            <a:r>
              <a:rPr sz="2800" spc="-40" dirty="0">
                <a:cs typeface="Arial"/>
              </a:rPr>
              <a:t> </a:t>
            </a:r>
            <a:r>
              <a:rPr sz="2800" dirty="0">
                <a:cs typeface="Arial"/>
              </a:rPr>
              <a:t>relationship</a:t>
            </a:r>
            <a:r>
              <a:rPr sz="2800" spc="-40" dirty="0">
                <a:cs typeface="Arial"/>
              </a:rPr>
              <a:t> </a:t>
            </a:r>
            <a:r>
              <a:rPr sz="2800" dirty="0">
                <a:cs typeface="Arial"/>
              </a:rPr>
              <a:t>between</a:t>
            </a:r>
            <a:r>
              <a:rPr sz="2800" spc="-40" dirty="0">
                <a:cs typeface="Arial"/>
              </a:rPr>
              <a:t> </a:t>
            </a:r>
            <a:r>
              <a:rPr sz="2800" dirty="0">
                <a:cs typeface="Arial"/>
              </a:rPr>
              <a:t>NA</a:t>
            </a:r>
            <a:r>
              <a:rPr sz="2800" spc="-120" dirty="0">
                <a:cs typeface="Arial"/>
              </a:rPr>
              <a:t> </a:t>
            </a:r>
            <a:r>
              <a:rPr lang="it-IT" sz="2800" dirty="0">
                <a:cs typeface="Arial"/>
              </a:rPr>
              <a:t>and the</a:t>
            </a:r>
            <a:r>
              <a:rPr sz="2800" spc="-15" dirty="0">
                <a:cs typeface="Arial"/>
              </a:rPr>
              <a:t> </a:t>
            </a:r>
            <a:r>
              <a:rPr sz="2800" dirty="0">
                <a:cs typeface="Arial"/>
              </a:rPr>
              <a:t>limit</a:t>
            </a:r>
            <a:r>
              <a:rPr sz="2800" spc="-20" dirty="0">
                <a:cs typeface="Arial"/>
              </a:rPr>
              <a:t> </a:t>
            </a:r>
            <a:r>
              <a:rPr sz="2800" dirty="0">
                <a:cs typeface="Arial"/>
              </a:rPr>
              <a:t>of</a:t>
            </a:r>
            <a:r>
              <a:rPr sz="2800" spc="-25" dirty="0">
                <a:cs typeface="Arial"/>
              </a:rPr>
              <a:t> </a:t>
            </a:r>
            <a:r>
              <a:rPr sz="2800" dirty="0">
                <a:cs typeface="Arial"/>
              </a:rPr>
              <a:t>resolution</a:t>
            </a:r>
            <a:r>
              <a:rPr sz="2800" spc="-50" dirty="0">
                <a:cs typeface="Arial"/>
              </a:rPr>
              <a:t> </a:t>
            </a:r>
            <a:r>
              <a:rPr sz="2800" dirty="0">
                <a:cs typeface="Arial"/>
              </a:rPr>
              <a:t>can</a:t>
            </a:r>
            <a:r>
              <a:rPr sz="2800" spc="-30" dirty="0">
                <a:cs typeface="Arial"/>
              </a:rPr>
              <a:t> </a:t>
            </a:r>
            <a:r>
              <a:rPr sz="2800" dirty="0">
                <a:cs typeface="Arial"/>
              </a:rPr>
              <a:t>be expressed</a:t>
            </a:r>
            <a:r>
              <a:rPr sz="2800" spc="-50" dirty="0">
                <a:cs typeface="Arial"/>
              </a:rPr>
              <a:t> </a:t>
            </a:r>
            <a:r>
              <a:rPr sz="2800" dirty="0">
                <a:cs typeface="Arial"/>
              </a:rPr>
              <a:t>as</a:t>
            </a:r>
            <a:r>
              <a:rPr sz="2800" spc="-10" dirty="0">
                <a:cs typeface="Arial"/>
              </a:rPr>
              <a:t> follows:</a:t>
            </a:r>
            <a:endParaRPr sz="2800" dirty="0">
              <a:cs typeface="Arial"/>
            </a:endParaRPr>
          </a:p>
          <a:p>
            <a:pPr algn="just"/>
            <a:endParaRPr sz="2800" dirty="0">
              <a:cs typeface="Arial"/>
            </a:endParaRPr>
          </a:p>
          <a:p>
            <a:pPr algn="just">
              <a:spcBef>
                <a:spcPts val="25"/>
              </a:spcBef>
            </a:pPr>
            <a:endParaRPr sz="2800" dirty="0">
              <a:cs typeface="Arial"/>
            </a:endParaRPr>
          </a:p>
          <a:p>
            <a:pPr marL="12700" algn="just">
              <a:spcBef>
                <a:spcPts val="5"/>
              </a:spcBef>
            </a:pPr>
            <a:r>
              <a:rPr lang="it-IT" sz="2800" dirty="0">
                <a:cs typeface="Arial"/>
              </a:rPr>
              <a:t>					</a:t>
            </a:r>
            <a:r>
              <a:rPr sz="2800" dirty="0">
                <a:cs typeface="Arial"/>
              </a:rPr>
              <a:t>d=</a:t>
            </a:r>
            <a:r>
              <a:rPr sz="2800" spc="-30" dirty="0">
                <a:cs typeface="Arial"/>
              </a:rPr>
              <a:t> </a:t>
            </a:r>
            <a:r>
              <a:rPr sz="2800" dirty="0">
                <a:cs typeface="Arial"/>
              </a:rPr>
              <a:t>λ /</a:t>
            </a:r>
            <a:r>
              <a:rPr sz="2800" spc="-25" dirty="0">
                <a:cs typeface="Arial"/>
              </a:rPr>
              <a:t> 2NA</a:t>
            </a:r>
            <a:endParaRPr sz="2800" dirty="0"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82944" y="4743450"/>
            <a:ext cx="6489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Here,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97597" y="4591659"/>
            <a:ext cx="2519045" cy="93980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d=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Resolution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λ=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Wavelength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light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D423F169-A820-5747-A0A5-6133DB2F1F4C}"/>
              </a:ext>
            </a:extLst>
          </p:cNvPr>
          <p:cNvSpPr txBox="1">
            <a:spLocks/>
          </p:cNvSpPr>
          <p:nvPr/>
        </p:nvSpPr>
        <p:spPr>
          <a:xfrm>
            <a:off x="416935" y="309893"/>
            <a:ext cx="5004151" cy="567463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3600" dirty="0">
                <a:latin typeface="+mn-lt"/>
                <a:cs typeface="Arial"/>
              </a:rPr>
              <a:t>THE LIMIT OF RESOLUTION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E56EA57-821F-E881-FA6F-BC05754CE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984" y="0"/>
            <a:ext cx="9031185" cy="687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907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B35772C-E94D-557B-65E5-9A507446914C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95267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ABBE’s LAW</a:t>
            </a:r>
          </a:p>
        </p:txBody>
      </p:sp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3" name="object 5">
            <a:extLst>
              <a:ext uri="{FF2B5EF4-FFF2-40B4-BE49-F238E27FC236}">
                <a16:creationId xmlns:a16="http://schemas.microsoft.com/office/drawing/2014/main" id="{268AFA8C-AA84-E86F-72CF-95ED5C50314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89690" y="2058947"/>
            <a:ext cx="2313431" cy="1446276"/>
          </a:xfrm>
          <a:prstGeom prst="rect">
            <a:avLst/>
          </a:prstGeom>
        </p:spPr>
      </p:pic>
      <p:sp>
        <p:nvSpPr>
          <p:cNvPr id="5" name="object 6">
            <a:extLst>
              <a:ext uri="{FF2B5EF4-FFF2-40B4-BE49-F238E27FC236}">
                <a16:creationId xmlns:a16="http://schemas.microsoft.com/office/drawing/2014/main" id="{D8B28506-C491-67F5-E8FF-880DBE606B6E}"/>
              </a:ext>
            </a:extLst>
          </p:cNvPr>
          <p:cNvSpPr txBox="1"/>
          <p:nvPr/>
        </p:nvSpPr>
        <p:spPr>
          <a:xfrm>
            <a:off x="695890" y="4361879"/>
            <a:ext cx="10800220" cy="16110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2400" dirty="0">
                <a:cs typeface="Arial Unicode MS"/>
              </a:rPr>
              <a:t>“minimum</a:t>
            </a:r>
            <a:r>
              <a:rPr sz="2400" spc="-1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resolving</a:t>
            </a:r>
            <a:r>
              <a:rPr sz="2400" spc="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distance</a:t>
            </a:r>
            <a:r>
              <a:rPr sz="2400" spc="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(d)</a:t>
            </a:r>
            <a:r>
              <a:rPr sz="2400" spc="-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is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related</a:t>
            </a:r>
            <a:r>
              <a:rPr sz="2400" spc="-1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to</a:t>
            </a:r>
            <a:r>
              <a:rPr sz="2400" spc="-5" dirty="0">
                <a:cs typeface="Arial Unicode MS"/>
              </a:rPr>
              <a:t> </a:t>
            </a:r>
            <a:r>
              <a:rPr sz="2400" spc="-25" dirty="0">
                <a:cs typeface="Arial Unicode MS"/>
              </a:rPr>
              <a:t>the </a:t>
            </a:r>
            <a:r>
              <a:rPr sz="2400" dirty="0">
                <a:cs typeface="Arial Unicode MS"/>
              </a:rPr>
              <a:t>wavelength</a:t>
            </a:r>
            <a:r>
              <a:rPr sz="2400" spc="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of</a:t>
            </a:r>
            <a:r>
              <a:rPr sz="2400" spc="-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light</a:t>
            </a:r>
            <a:r>
              <a:rPr sz="2400" spc="1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(lambda)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divided</a:t>
            </a:r>
            <a:r>
              <a:rPr sz="2400" spc="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by</a:t>
            </a:r>
            <a:r>
              <a:rPr sz="2400" spc="-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the</a:t>
            </a:r>
            <a:r>
              <a:rPr sz="2400" spc="-30" dirty="0">
                <a:cs typeface="Arial Unicode MS"/>
              </a:rPr>
              <a:t> </a:t>
            </a:r>
            <a:r>
              <a:rPr sz="2400" spc="-10" dirty="0">
                <a:cs typeface="Arial Unicode MS"/>
              </a:rPr>
              <a:t>Numeric </a:t>
            </a:r>
            <a:r>
              <a:rPr sz="2400" dirty="0">
                <a:cs typeface="Arial Unicode MS"/>
              </a:rPr>
              <a:t>Aperture,</a:t>
            </a:r>
            <a:r>
              <a:rPr sz="2400" spc="-2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which is</a:t>
            </a:r>
            <a:r>
              <a:rPr sz="2400" spc="-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proportional</a:t>
            </a:r>
            <a:r>
              <a:rPr sz="2400" spc="-1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to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the</a:t>
            </a:r>
            <a:r>
              <a:rPr sz="2400" spc="-1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angle</a:t>
            </a:r>
            <a:r>
              <a:rPr sz="2400" spc="-1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of</a:t>
            </a:r>
            <a:r>
              <a:rPr sz="2400" spc="-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the</a:t>
            </a:r>
            <a:r>
              <a:rPr sz="2400" spc="-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light</a:t>
            </a:r>
            <a:r>
              <a:rPr sz="2400" spc="-5" dirty="0">
                <a:cs typeface="Arial Unicode MS"/>
              </a:rPr>
              <a:t> </a:t>
            </a:r>
            <a:r>
              <a:rPr sz="2400" spc="-20" dirty="0">
                <a:cs typeface="Arial Unicode MS"/>
              </a:rPr>
              <a:t>cone </a:t>
            </a:r>
            <a:r>
              <a:rPr sz="2400" dirty="0">
                <a:cs typeface="Arial Unicode MS"/>
              </a:rPr>
              <a:t>(theta)</a:t>
            </a:r>
            <a:r>
              <a:rPr sz="2400" spc="-3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formed</a:t>
            </a:r>
            <a:r>
              <a:rPr sz="2400" spc="-1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by</a:t>
            </a:r>
            <a:r>
              <a:rPr sz="2400" spc="-1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a</a:t>
            </a:r>
            <a:r>
              <a:rPr sz="2400" spc="-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point</a:t>
            </a:r>
            <a:r>
              <a:rPr sz="2400" spc="-1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on</a:t>
            </a:r>
            <a:r>
              <a:rPr sz="2400" spc="-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the</a:t>
            </a:r>
            <a:r>
              <a:rPr sz="2400" spc="-5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object,</a:t>
            </a:r>
            <a:r>
              <a:rPr sz="2400" spc="-1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to</a:t>
            </a:r>
            <a:r>
              <a:rPr sz="2400" spc="-20" dirty="0">
                <a:cs typeface="Arial Unicode MS"/>
              </a:rPr>
              <a:t> </a:t>
            </a:r>
            <a:r>
              <a:rPr sz="2400" dirty="0">
                <a:cs typeface="Arial Unicode MS"/>
              </a:rPr>
              <a:t>the</a:t>
            </a:r>
            <a:r>
              <a:rPr sz="2400" spc="-5" dirty="0">
                <a:cs typeface="Arial Unicode MS"/>
              </a:rPr>
              <a:t> </a:t>
            </a:r>
            <a:r>
              <a:rPr sz="2400" spc="-10" dirty="0">
                <a:cs typeface="Arial Unicode MS"/>
              </a:rPr>
              <a:t>objective”.</a:t>
            </a:r>
            <a:endParaRPr sz="2400" dirty="0">
              <a:cs typeface="Arial Unicode MS"/>
            </a:endParaRP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39D9CAC-9823-DBA0-FEAC-775C8D0BD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4484" y="826176"/>
            <a:ext cx="6569356" cy="36546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D67A25-ABD9-156A-5B36-323ADC50706F}"/>
              </a:ext>
            </a:extLst>
          </p:cNvPr>
          <p:cNvSpPr txBox="1"/>
          <p:nvPr/>
        </p:nvSpPr>
        <p:spPr>
          <a:xfrm>
            <a:off x="774551" y="4100269"/>
            <a:ext cx="2467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O</a:t>
            </a:r>
            <a:r>
              <a:rPr lang="en-IT" sz="1100" dirty="0"/>
              <a:t>ptical imaging tecniques in cell biology</a:t>
            </a:r>
          </a:p>
        </p:txBody>
      </p:sp>
    </p:spTree>
    <p:extLst>
      <p:ext uri="{BB962C8B-B14F-4D97-AF65-F5344CB8AC3E}">
        <p14:creationId xmlns:p14="http://schemas.microsoft.com/office/powerpoint/2010/main" val="19435737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B35772C-E94D-557B-65E5-9A507446914C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95267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RESOLUTION CRITERION</a:t>
            </a:r>
          </a:p>
        </p:txBody>
      </p:sp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7" name="object 12">
            <a:extLst>
              <a:ext uri="{FF2B5EF4-FFF2-40B4-BE49-F238E27FC236}">
                <a16:creationId xmlns:a16="http://schemas.microsoft.com/office/drawing/2014/main" id="{A2CEDA8A-9989-3F4C-BF0B-FB40A33EF9D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44575" y="2415213"/>
            <a:ext cx="3694226" cy="2718558"/>
          </a:xfrm>
          <a:prstGeom prst="rect">
            <a:avLst/>
          </a:prstGeom>
        </p:spPr>
      </p:pic>
      <p:sp>
        <p:nvSpPr>
          <p:cNvPr id="12" name="object 14">
            <a:extLst>
              <a:ext uri="{FF2B5EF4-FFF2-40B4-BE49-F238E27FC236}">
                <a16:creationId xmlns:a16="http://schemas.microsoft.com/office/drawing/2014/main" id="{78BEAB83-3EF9-244C-4115-D646C562AA24}"/>
              </a:ext>
            </a:extLst>
          </p:cNvPr>
          <p:cNvSpPr txBox="1"/>
          <p:nvPr/>
        </p:nvSpPr>
        <p:spPr>
          <a:xfrm>
            <a:off x="2532076" y="1466711"/>
            <a:ext cx="2699682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Arial Unicode MS"/>
              </a:rPr>
              <a:t>Abbe’s</a:t>
            </a:r>
            <a:r>
              <a:rPr sz="2800" b="1" spc="-1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Arial Unicode MS"/>
              </a:rPr>
              <a:t> </a:t>
            </a:r>
            <a:r>
              <a:rPr sz="2800" b="1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Arial Unicode MS"/>
              </a:rPr>
              <a:t>Criterion</a:t>
            </a:r>
            <a:r>
              <a:rPr sz="2800" b="1" spc="95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Arial Unicode MS"/>
              </a:rPr>
              <a:t> </a:t>
            </a:r>
            <a:endParaRPr sz="2800" dirty="0"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5174973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4711" y="4021835"/>
            <a:ext cx="190500" cy="18897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67155" y="0"/>
            <a:ext cx="1407160" cy="2708275"/>
            <a:chOff x="867155" y="0"/>
            <a:chExt cx="1407160" cy="270827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8783" y="0"/>
              <a:ext cx="1335531" cy="27081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7155" y="4572"/>
              <a:ext cx="237744" cy="108966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44"/>
            <a:ext cx="524256" cy="466343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2355" y="5480303"/>
            <a:ext cx="513588" cy="137312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4944" y="4572"/>
            <a:ext cx="385572" cy="174040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4881371"/>
            <a:ext cx="443484" cy="195833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95883" y="4572"/>
            <a:ext cx="813816" cy="402640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04364" y="4849112"/>
            <a:ext cx="978819" cy="199034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89025" y="-9399"/>
            <a:ext cx="833628" cy="683513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-62139" y="2340863"/>
            <a:ext cx="3810000" cy="229514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-31214" y="-9399"/>
            <a:ext cx="2772156" cy="2537460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090700" y="151130"/>
            <a:ext cx="48437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cs typeface="Tw Cen MT"/>
              </a:rPr>
              <a:t>CHROMATIC</a:t>
            </a:r>
            <a:r>
              <a:rPr sz="3600" spc="-195" dirty="0">
                <a:solidFill>
                  <a:srgbClr val="FFFFFF"/>
                </a:solidFill>
                <a:cs typeface="Tw Cen MT"/>
              </a:rPr>
              <a:t> </a:t>
            </a:r>
            <a:r>
              <a:rPr sz="3600" spc="-10" dirty="0">
                <a:solidFill>
                  <a:srgbClr val="FFFFFF"/>
                </a:solidFill>
                <a:cs typeface="Tw Cen MT"/>
              </a:rPr>
              <a:t>ABERRATION</a:t>
            </a:r>
            <a:endParaRPr sz="3600" dirty="0">
              <a:cs typeface="Tw Cen MT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-62139" y="4546726"/>
            <a:ext cx="3810000" cy="229514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4414774" y="1634375"/>
            <a:ext cx="6838443" cy="29796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179705" indent="-342900" algn="just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sz="2400" dirty="0">
                <a:solidFill>
                  <a:srgbClr val="FFFFFF"/>
                </a:solidFill>
                <a:cs typeface="Tw Cen MT"/>
              </a:rPr>
              <a:t>Chromatic</a:t>
            </a:r>
            <a:r>
              <a:rPr sz="2400" spc="-5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aberration</a:t>
            </a:r>
            <a:r>
              <a:rPr sz="2400" spc="-1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is</a:t>
            </a:r>
            <a:r>
              <a:rPr sz="2400" spc="-7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caused</a:t>
            </a:r>
            <a:r>
              <a:rPr sz="2400" spc="-3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by</a:t>
            </a:r>
            <a:r>
              <a:rPr sz="2400" spc="-6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a</a:t>
            </a:r>
            <a:r>
              <a:rPr sz="2400" spc="-6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lens</a:t>
            </a:r>
            <a:r>
              <a:rPr sz="2400" spc="-5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having</a:t>
            </a:r>
            <a:r>
              <a:rPr sz="2400" spc="-4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spc="-10" dirty="0">
                <a:solidFill>
                  <a:srgbClr val="FFFFFF"/>
                </a:solidFill>
                <a:cs typeface="Tw Cen MT"/>
              </a:rPr>
              <a:t>different </a:t>
            </a:r>
            <a:r>
              <a:rPr sz="2400" dirty="0">
                <a:solidFill>
                  <a:srgbClr val="FFFFFF"/>
                </a:solidFill>
                <a:cs typeface="Tw Cen MT"/>
              </a:rPr>
              <a:t>refractive</a:t>
            </a:r>
            <a:r>
              <a:rPr sz="2400" spc="-4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spc="-10" dirty="0">
                <a:solidFill>
                  <a:srgbClr val="FFFFFF"/>
                </a:solidFill>
                <a:cs typeface="Tw Cen MT"/>
              </a:rPr>
              <a:t>indexes</a:t>
            </a:r>
            <a:r>
              <a:rPr sz="2400" spc="-6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for</a:t>
            </a:r>
            <a:r>
              <a:rPr sz="2400" spc="-6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different</a:t>
            </a:r>
            <a:r>
              <a:rPr sz="2400" spc="-5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spc="-10" dirty="0">
                <a:solidFill>
                  <a:srgbClr val="FFFFFF"/>
                </a:solidFill>
                <a:cs typeface="Tw Cen MT"/>
              </a:rPr>
              <a:t>wavelengths.</a:t>
            </a:r>
            <a:endParaRPr lang="it-IT" sz="2400" spc="-45" dirty="0">
              <a:solidFill>
                <a:srgbClr val="FFFFFF"/>
              </a:solidFill>
              <a:cs typeface="Tw Cen MT"/>
            </a:endParaRPr>
          </a:p>
          <a:p>
            <a:pPr marL="355600" marR="179705" indent="-342900" algn="just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sz="2400" dirty="0">
                <a:solidFill>
                  <a:srgbClr val="FFFFFF"/>
                </a:solidFill>
                <a:cs typeface="Tw Cen MT"/>
              </a:rPr>
              <a:t>Since</a:t>
            </a:r>
            <a:r>
              <a:rPr sz="2400" spc="-8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the</a:t>
            </a:r>
            <a:r>
              <a:rPr sz="2400" spc="-7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focal</a:t>
            </a:r>
            <a:r>
              <a:rPr sz="2400" spc="-6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spc="-10" dirty="0">
                <a:solidFill>
                  <a:srgbClr val="FFFFFF"/>
                </a:solidFill>
                <a:cs typeface="Tw Cen MT"/>
              </a:rPr>
              <a:t>length</a:t>
            </a:r>
            <a:r>
              <a:rPr lang="it-IT" sz="2400" spc="-10" dirty="0"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of</a:t>
            </a:r>
            <a:r>
              <a:rPr sz="2400" spc="-1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a</a:t>
            </a:r>
            <a:r>
              <a:rPr sz="2400" spc="-5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lens</a:t>
            </a:r>
            <a:r>
              <a:rPr sz="2400" spc="-4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is</a:t>
            </a:r>
            <a:r>
              <a:rPr sz="2400" spc="-5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dependent</a:t>
            </a:r>
            <a:r>
              <a:rPr sz="2400" spc="-2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on</a:t>
            </a:r>
            <a:r>
              <a:rPr sz="2400" spc="-6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the</a:t>
            </a:r>
            <a:r>
              <a:rPr sz="2400" spc="-4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refractive</a:t>
            </a:r>
            <a:r>
              <a:rPr sz="2400" spc="-1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index,</a:t>
            </a:r>
            <a:r>
              <a:rPr sz="2400" spc="-4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different</a:t>
            </a:r>
            <a:r>
              <a:rPr sz="2400" spc="-2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spc="-10" dirty="0">
                <a:solidFill>
                  <a:srgbClr val="FFFFFF"/>
                </a:solidFill>
                <a:cs typeface="Tw Cen MT"/>
              </a:rPr>
              <a:t>wavelengths </a:t>
            </a:r>
            <a:r>
              <a:rPr sz="2400" dirty="0">
                <a:solidFill>
                  <a:srgbClr val="FFFFFF"/>
                </a:solidFill>
                <a:cs typeface="Tw Cen MT"/>
              </a:rPr>
              <a:t>will</a:t>
            </a:r>
            <a:r>
              <a:rPr sz="2400" spc="-6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be</a:t>
            </a:r>
            <a:r>
              <a:rPr sz="2400" spc="-3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focused</a:t>
            </a:r>
            <a:r>
              <a:rPr sz="2400" spc="-3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on</a:t>
            </a:r>
            <a:r>
              <a:rPr sz="2400" spc="-5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different</a:t>
            </a:r>
            <a:r>
              <a:rPr sz="2400" spc="-2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positions</a:t>
            </a:r>
            <a:r>
              <a:rPr sz="2400" spc="-1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in</a:t>
            </a:r>
            <a:r>
              <a:rPr sz="2400" spc="-5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the</a:t>
            </a:r>
            <a:r>
              <a:rPr sz="2400" spc="-4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focal</a:t>
            </a:r>
            <a:r>
              <a:rPr sz="2400" spc="-3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spc="-10" dirty="0">
                <a:solidFill>
                  <a:srgbClr val="FFFFFF"/>
                </a:solidFill>
                <a:cs typeface="Tw Cen MT"/>
              </a:rPr>
              <a:t>plane.</a:t>
            </a:r>
            <a:endParaRPr lang="it-IT" sz="2400" spc="-10" dirty="0">
              <a:cs typeface="Tw Cen MT"/>
            </a:endParaRPr>
          </a:p>
          <a:p>
            <a:pPr marL="355600" marR="179705" indent="-342900" algn="just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sz="2400" dirty="0">
                <a:solidFill>
                  <a:srgbClr val="FFFFFF"/>
                </a:solidFill>
                <a:cs typeface="Tw Cen MT"/>
              </a:rPr>
              <a:t>Chromatic</a:t>
            </a:r>
            <a:r>
              <a:rPr sz="2400" spc="-4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aberration</a:t>
            </a:r>
            <a:r>
              <a:rPr sz="2400" spc="-1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is</a:t>
            </a:r>
            <a:r>
              <a:rPr sz="2400" spc="-7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seen</a:t>
            </a:r>
            <a:r>
              <a:rPr sz="2400" spc="-6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as</a:t>
            </a:r>
            <a:r>
              <a:rPr sz="2400" spc="-5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fringes</a:t>
            </a:r>
            <a:r>
              <a:rPr sz="2400" spc="-2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of</a:t>
            </a:r>
            <a:r>
              <a:rPr sz="2400" spc="-2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colour</a:t>
            </a:r>
            <a:r>
              <a:rPr sz="2400" spc="-6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around</a:t>
            </a:r>
            <a:r>
              <a:rPr sz="2400" spc="-3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the</a:t>
            </a:r>
            <a:r>
              <a:rPr sz="2400" spc="-6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spc="-10" dirty="0">
                <a:solidFill>
                  <a:srgbClr val="FFFFFF"/>
                </a:solidFill>
                <a:cs typeface="Tw Cen MT"/>
              </a:rPr>
              <a:t>image.</a:t>
            </a:r>
            <a:endParaRPr sz="2400" dirty="0">
              <a:cs typeface="Tw Cen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96690" y="5480303"/>
            <a:ext cx="7256527" cy="114518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90"/>
              </a:spcBef>
            </a:pPr>
            <a:r>
              <a:rPr sz="2400" dirty="0">
                <a:solidFill>
                  <a:srgbClr val="FFFFFF"/>
                </a:solidFill>
                <a:cs typeface="Tw Cen MT"/>
              </a:rPr>
              <a:t>It</a:t>
            </a:r>
            <a:r>
              <a:rPr sz="2400" spc="-5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can</a:t>
            </a:r>
            <a:r>
              <a:rPr sz="2400" spc="-3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be</a:t>
            </a:r>
            <a:r>
              <a:rPr sz="2400" spc="-4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minimised</a:t>
            </a:r>
            <a:r>
              <a:rPr sz="2400" spc="-3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by</a:t>
            </a:r>
            <a:r>
              <a:rPr sz="2400" spc="-4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using</a:t>
            </a:r>
            <a:r>
              <a:rPr sz="2400" spc="-2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an</a:t>
            </a:r>
            <a:r>
              <a:rPr sz="2400" spc="-3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achromatic</a:t>
            </a:r>
            <a:r>
              <a:rPr sz="2400" spc="-1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doublet</a:t>
            </a:r>
            <a:r>
              <a:rPr sz="2400" spc="-2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(=achromat) in</a:t>
            </a:r>
            <a:r>
              <a:rPr sz="2400" spc="-5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which</a:t>
            </a:r>
            <a:r>
              <a:rPr sz="2400" spc="-4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two</a:t>
            </a:r>
            <a:r>
              <a:rPr sz="2400" spc="-4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materials</a:t>
            </a:r>
            <a:r>
              <a:rPr sz="2400" spc="-1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with</a:t>
            </a:r>
            <a:r>
              <a:rPr sz="2400" spc="-4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spc="-10" dirty="0">
                <a:solidFill>
                  <a:srgbClr val="FFFFFF"/>
                </a:solidFill>
                <a:cs typeface="Tw Cen MT"/>
              </a:rPr>
              <a:t>differing</a:t>
            </a:r>
            <a:r>
              <a:rPr lang="it-IT" sz="2400" spc="-10" dirty="0"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dispersion</a:t>
            </a:r>
            <a:r>
              <a:rPr sz="2400" spc="-2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are</a:t>
            </a:r>
            <a:r>
              <a:rPr sz="2400" spc="-4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bonded</a:t>
            </a:r>
            <a:r>
              <a:rPr sz="2400" spc="-4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together</a:t>
            </a:r>
            <a:r>
              <a:rPr sz="2400" spc="-5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to</a:t>
            </a:r>
            <a:r>
              <a:rPr sz="2400" spc="-5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form</a:t>
            </a:r>
            <a:r>
              <a:rPr sz="2400" spc="-60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a</a:t>
            </a:r>
            <a:r>
              <a:rPr sz="2400" spc="-4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cs typeface="Tw Cen MT"/>
              </a:rPr>
              <a:t>single</a:t>
            </a:r>
            <a:r>
              <a:rPr sz="2400" spc="-45" dirty="0">
                <a:solidFill>
                  <a:srgbClr val="FFFFFF"/>
                </a:solidFill>
                <a:cs typeface="Tw Cen MT"/>
              </a:rPr>
              <a:t> </a:t>
            </a:r>
            <a:r>
              <a:rPr sz="2400" spc="-10" dirty="0">
                <a:solidFill>
                  <a:srgbClr val="FFFFFF"/>
                </a:solidFill>
                <a:cs typeface="Tw Cen MT"/>
              </a:rPr>
              <a:t>lens.</a:t>
            </a:r>
            <a:endParaRPr sz="2400" dirty="0">
              <a:cs typeface="Tw Cen MT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8241" y="3653652"/>
            <a:ext cx="3810000" cy="229514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93420"/>
            <a:ext cx="1850136" cy="54711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47619" y="693420"/>
            <a:ext cx="9692623" cy="23519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cs typeface="Tw Cen MT"/>
              </a:rPr>
              <a:t>SPHERICAL</a:t>
            </a:r>
            <a:r>
              <a:rPr sz="3600" spc="-5" dirty="0">
                <a:cs typeface="Tw Cen MT"/>
              </a:rPr>
              <a:t> </a:t>
            </a:r>
            <a:r>
              <a:rPr sz="3600" spc="-10" dirty="0">
                <a:cs typeface="Tw Cen MT"/>
              </a:rPr>
              <a:t>ABERRATION</a:t>
            </a:r>
            <a:endParaRPr sz="3600" dirty="0">
              <a:cs typeface="Tw Cen MT"/>
            </a:endParaRPr>
          </a:p>
          <a:p>
            <a:pPr marL="141605" marR="5080">
              <a:lnSpc>
                <a:spcPct val="100000"/>
              </a:lnSpc>
              <a:spcBef>
                <a:spcPts val="1210"/>
              </a:spcBef>
            </a:pPr>
            <a:endParaRPr lang="it-IT" sz="2400" dirty="0">
              <a:cs typeface="Tw Cen MT"/>
            </a:endParaRPr>
          </a:p>
          <a:p>
            <a:pPr marL="484505" marR="5080" indent="-342900">
              <a:lnSpc>
                <a:spcPct val="100000"/>
              </a:lnSpc>
              <a:spcBef>
                <a:spcPts val="1210"/>
              </a:spcBef>
              <a:buFont typeface="Arial" panose="020B0604020202020204" pitchFamily="34" charset="0"/>
              <a:buChar char="•"/>
            </a:pPr>
            <a:r>
              <a:rPr sz="2400" dirty="0">
                <a:cs typeface="Tw Cen MT"/>
              </a:rPr>
              <a:t>Spherical</a:t>
            </a:r>
            <a:r>
              <a:rPr sz="2400" spc="-45" dirty="0">
                <a:cs typeface="Tw Cen MT"/>
              </a:rPr>
              <a:t> </a:t>
            </a:r>
            <a:r>
              <a:rPr sz="2400" dirty="0">
                <a:cs typeface="Tw Cen MT"/>
              </a:rPr>
              <a:t>aberration</a:t>
            </a:r>
            <a:r>
              <a:rPr sz="2400" spc="-20" dirty="0">
                <a:cs typeface="Tw Cen MT"/>
              </a:rPr>
              <a:t> </a:t>
            </a:r>
            <a:r>
              <a:rPr sz="2400" dirty="0">
                <a:cs typeface="Tw Cen MT"/>
              </a:rPr>
              <a:t>causes</a:t>
            </a:r>
            <a:r>
              <a:rPr sz="2400" spc="-40" dirty="0">
                <a:cs typeface="Tw Cen MT"/>
              </a:rPr>
              <a:t> </a:t>
            </a:r>
            <a:r>
              <a:rPr sz="2400" dirty="0">
                <a:cs typeface="Tw Cen MT"/>
              </a:rPr>
              <a:t>beams</a:t>
            </a:r>
            <a:r>
              <a:rPr sz="2400" spc="-45" dirty="0">
                <a:cs typeface="Tw Cen MT"/>
              </a:rPr>
              <a:t> </a:t>
            </a:r>
            <a:r>
              <a:rPr sz="2400" dirty="0">
                <a:cs typeface="Tw Cen MT"/>
              </a:rPr>
              <a:t>parallel</a:t>
            </a:r>
            <a:r>
              <a:rPr sz="2400" spc="-30" dirty="0">
                <a:cs typeface="Tw Cen MT"/>
              </a:rPr>
              <a:t> </a:t>
            </a:r>
            <a:r>
              <a:rPr sz="2400" dirty="0">
                <a:cs typeface="Tw Cen MT"/>
              </a:rPr>
              <a:t>to</a:t>
            </a:r>
            <a:r>
              <a:rPr sz="2400" spc="-70" dirty="0">
                <a:cs typeface="Tw Cen MT"/>
              </a:rPr>
              <a:t> </a:t>
            </a:r>
            <a:r>
              <a:rPr sz="2400" dirty="0">
                <a:cs typeface="Tw Cen MT"/>
              </a:rPr>
              <a:t>but</a:t>
            </a:r>
            <a:r>
              <a:rPr sz="2400" spc="-55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away</a:t>
            </a:r>
            <a:r>
              <a:rPr sz="2400" spc="-50" dirty="0">
                <a:cs typeface="Tw Cen MT"/>
              </a:rPr>
              <a:t> </a:t>
            </a:r>
            <a:r>
              <a:rPr sz="2400" dirty="0">
                <a:cs typeface="Tw Cen MT"/>
              </a:rPr>
              <a:t>from</a:t>
            </a:r>
            <a:r>
              <a:rPr sz="2400" spc="-45" dirty="0">
                <a:cs typeface="Tw Cen MT"/>
              </a:rPr>
              <a:t> </a:t>
            </a:r>
            <a:r>
              <a:rPr sz="2400" dirty="0">
                <a:cs typeface="Tw Cen MT"/>
              </a:rPr>
              <a:t>the</a:t>
            </a:r>
            <a:r>
              <a:rPr sz="2400" spc="-70" dirty="0">
                <a:cs typeface="Tw Cen MT"/>
              </a:rPr>
              <a:t> </a:t>
            </a:r>
            <a:r>
              <a:rPr sz="2400" spc="-20" dirty="0">
                <a:cs typeface="Tw Cen MT"/>
              </a:rPr>
              <a:t>lens </a:t>
            </a:r>
            <a:r>
              <a:rPr sz="2400" dirty="0">
                <a:cs typeface="Tw Cen MT"/>
              </a:rPr>
              <a:t>axis</a:t>
            </a:r>
            <a:r>
              <a:rPr sz="2400" spc="-40" dirty="0">
                <a:cs typeface="Tw Cen MT"/>
              </a:rPr>
              <a:t> </a:t>
            </a:r>
            <a:r>
              <a:rPr sz="2400" dirty="0">
                <a:cs typeface="Tw Cen MT"/>
              </a:rPr>
              <a:t>to</a:t>
            </a:r>
            <a:r>
              <a:rPr sz="2400" spc="-40" dirty="0">
                <a:cs typeface="Tw Cen MT"/>
              </a:rPr>
              <a:t> </a:t>
            </a:r>
            <a:r>
              <a:rPr sz="2400" dirty="0">
                <a:cs typeface="Tw Cen MT"/>
              </a:rPr>
              <a:t>be</a:t>
            </a:r>
            <a:r>
              <a:rPr sz="2400" spc="-35" dirty="0">
                <a:cs typeface="Tw Cen MT"/>
              </a:rPr>
              <a:t> </a:t>
            </a:r>
            <a:r>
              <a:rPr sz="2400" dirty="0">
                <a:cs typeface="Tw Cen MT"/>
              </a:rPr>
              <a:t>focussed</a:t>
            </a:r>
            <a:r>
              <a:rPr sz="2400" spc="-15" dirty="0">
                <a:cs typeface="Tw Cen MT"/>
              </a:rPr>
              <a:t> </a:t>
            </a:r>
            <a:r>
              <a:rPr sz="2400" dirty="0">
                <a:cs typeface="Tw Cen MT"/>
              </a:rPr>
              <a:t>in</a:t>
            </a:r>
            <a:r>
              <a:rPr sz="2400" spc="-45" dirty="0">
                <a:cs typeface="Tw Cen MT"/>
              </a:rPr>
              <a:t> </a:t>
            </a:r>
            <a:r>
              <a:rPr sz="2400" dirty="0">
                <a:cs typeface="Tw Cen MT"/>
              </a:rPr>
              <a:t>a</a:t>
            </a:r>
            <a:r>
              <a:rPr sz="2400" spc="-55" dirty="0">
                <a:cs typeface="Tw Cen MT"/>
              </a:rPr>
              <a:t> </a:t>
            </a:r>
            <a:r>
              <a:rPr sz="2400" dirty="0">
                <a:cs typeface="Tw Cen MT"/>
              </a:rPr>
              <a:t>slightly</a:t>
            </a:r>
            <a:r>
              <a:rPr sz="2400" spc="-15" dirty="0">
                <a:cs typeface="Tw Cen MT"/>
              </a:rPr>
              <a:t> </a:t>
            </a:r>
            <a:r>
              <a:rPr sz="2400" dirty="0">
                <a:cs typeface="Tw Cen MT"/>
              </a:rPr>
              <a:t>different</a:t>
            </a:r>
            <a:r>
              <a:rPr sz="2400" spc="-15" dirty="0">
                <a:cs typeface="Tw Cen MT"/>
              </a:rPr>
              <a:t> </a:t>
            </a:r>
            <a:r>
              <a:rPr sz="2400" dirty="0">
                <a:cs typeface="Tw Cen MT"/>
              </a:rPr>
              <a:t>place</a:t>
            </a:r>
            <a:r>
              <a:rPr sz="2400" spc="-30" dirty="0">
                <a:cs typeface="Tw Cen MT"/>
              </a:rPr>
              <a:t> </a:t>
            </a:r>
            <a:r>
              <a:rPr sz="2400" dirty="0">
                <a:cs typeface="Tw Cen MT"/>
              </a:rPr>
              <a:t>than</a:t>
            </a:r>
            <a:r>
              <a:rPr sz="2400" spc="-20" dirty="0">
                <a:cs typeface="Tw Cen MT"/>
              </a:rPr>
              <a:t> </a:t>
            </a:r>
            <a:r>
              <a:rPr sz="2400" dirty="0">
                <a:cs typeface="Tw Cen MT"/>
              </a:rPr>
              <a:t>beams</a:t>
            </a:r>
            <a:r>
              <a:rPr sz="2400" spc="-35" dirty="0">
                <a:cs typeface="Tw Cen MT"/>
              </a:rPr>
              <a:t> </a:t>
            </a:r>
            <a:r>
              <a:rPr sz="2400" dirty="0">
                <a:cs typeface="Tw Cen MT"/>
              </a:rPr>
              <a:t>close</a:t>
            </a:r>
            <a:r>
              <a:rPr sz="2400" spc="-35" dirty="0">
                <a:cs typeface="Tw Cen MT"/>
              </a:rPr>
              <a:t> </a:t>
            </a:r>
            <a:r>
              <a:rPr sz="2400" spc="-25" dirty="0">
                <a:cs typeface="Tw Cen MT"/>
              </a:rPr>
              <a:t>to </a:t>
            </a:r>
            <a:r>
              <a:rPr sz="2400" dirty="0">
                <a:cs typeface="Tw Cen MT"/>
              </a:rPr>
              <a:t>the</a:t>
            </a:r>
            <a:r>
              <a:rPr sz="2400" spc="-40" dirty="0">
                <a:cs typeface="Tw Cen MT"/>
              </a:rPr>
              <a:t> </a:t>
            </a:r>
            <a:r>
              <a:rPr sz="2400" dirty="0">
                <a:cs typeface="Tw Cen MT"/>
              </a:rPr>
              <a:t>axis.</a:t>
            </a:r>
            <a:r>
              <a:rPr sz="2400" spc="-25" dirty="0">
                <a:cs typeface="Tw Cen MT"/>
              </a:rPr>
              <a:t> </a:t>
            </a:r>
            <a:r>
              <a:rPr sz="2400" dirty="0">
                <a:cs typeface="Tw Cen MT"/>
              </a:rPr>
              <a:t>This</a:t>
            </a:r>
            <a:r>
              <a:rPr sz="2400" spc="-35" dirty="0">
                <a:cs typeface="Tw Cen MT"/>
              </a:rPr>
              <a:t> </a:t>
            </a:r>
            <a:r>
              <a:rPr sz="2400" dirty="0">
                <a:cs typeface="Tw Cen MT"/>
              </a:rPr>
              <a:t>manifests</a:t>
            </a:r>
            <a:r>
              <a:rPr sz="2400" spc="-5" dirty="0">
                <a:cs typeface="Tw Cen MT"/>
              </a:rPr>
              <a:t> </a:t>
            </a:r>
            <a:r>
              <a:rPr sz="2400" dirty="0">
                <a:cs typeface="Tw Cen MT"/>
              </a:rPr>
              <a:t>itself</a:t>
            </a:r>
            <a:r>
              <a:rPr sz="2400" spc="5" dirty="0">
                <a:cs typeface="Tw Cen MT"/>
              </a:rPr>
              <a:t> </a:t>
            </a:r>
            <a:r>
              <a:rPr sz="2400" dirty="0">
                <a:cs typeface="Tw Cen MT"/>
              </a:rPr>
              <a:t>as</a:t>
            </a:r>
            <a:r>
              <a:rPr sz="2400" spc="-15" dirty="0">
                <a:cs typeface="Tw Cen MT"/>
              </a:rPr>
              <a:t> </a:t>
            </a:r>
            <a:r>
              <a:rPr sz="2400" dirty="0">
                <a:cs typeface="Tw Cen MT"/>
              </a:rPr>
              <a:t>a</a:t>
            </a:r>
            <a:r>
              <a:rPr sz="2400" spc="-45" dirty="0">
                <a:cs typeface="Tw Cen MT"/>
              </a:rPr>
              <a:t> </a:t>
            </a:r>
            <a:r>
              <a:rPr sz="2400" dirty="0">
                <a:cs typeface="Tw Cen MT"/>
              </a:rPr>
              <a:t>blurring</a:t>
            </a:r>
            <a:r>
              <a:rPr sz="2400" spc="-5" dirty="0">
                <a:cs typeface="Tw Cen MT"/>
              </a:rPr>
              <a:t> </a:t>
            </a:r>
            <a:r>
              <a:rPr sz="2400" dirty="0">
                <a:cs typeface="Tw Cen MT"/>
              </a:rPr>
              <a:t>of the</a:t>
            </a:r>
            <a:r>
              <a:rPr sz="2400" spc="-35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image.</a:t>
            </a:r>
            <a:endParaRPr sz="2400" dirty="0">
              <a:cs typeface="Tw Cen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35" name="object 9">
            <a:extLst>
              <a:ext uri="{FF2B5EF4-FFF2-40B4-BE49-F238E27FC236}">
                <a16:creationId xmlns:a16="http://schemas.microsoft.com/office/drawing/2014/main" id="{136FE06E-B408-6576-871D-C14FA56D66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B35772C-E94D-557B-65E5-9A507446914C}"/>
              </a:ext>
            </a:extLst>
          </p:cNvPr>
          <p:cNvSpPr txBox="1">
            <a:spLocks/>
          </p:cNvSpPr>
          <p:nvPr/>
        </p:nvSpPr>
        <p:spPr>
          <a:xfrm>
            <a:off x="504332" y="224344"/>
            <a:ext cx="58616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OBJECTIVE TYPES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6B9EBE6-67B3-9ACD-A1C5-9675D9324721}"/>
              </a:ext>
            </a:extLst>
          </p:cNvPr>
          <p:cNvSpPr txBox="1"/>
          <p:nvPr/>
        </p:nvSpPr>
        <p:spPr>
          <a:xfrm>
            <a:off x="708874" y="1202397"/>
            <a:ext cx="238219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400" spc="-10" dirty="0">
                <a:cs typeface="Tw Cen MT"/>
              </a:rPr>
              <a:t>CP-Achromat</a:t>
            </a:r>
            <a:endParaRPr sz="2400" dirty="0">
              <a:cs typeface="Tw Cen MT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B33A4CBE-8F03-F9CA-41B0-CDA42C973559}"/>
              </a:ext>
            </a:extLst>
          </p:cNvPr>
          <p:cNvSpPr txBox="1"/>
          <p:nvPr/>
        </p:nvSpPr>
        <p:spPr>
          <a:xfrm>
            <a:off x="708874" y="1554863"/>
            <a:ext cx="10774252" cy="4656403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241300" marR="14604">
              <a:spcBef>
                <a:spcPts val="600"/>
              </a:spcBef>
              <a:spcAft>
                <a:spcPts val="1200"/>
              </a:spcAft>
            </a:pPr>
            <a:r>
              <a:rPr sz="2000" dirty="0">
                <a:solidFill>
                  <a:srgbClr val="00B050"/>
                </a:solidFill>
                <a:cs typeface="Tw Cen MT"/>
              </a:rPr>
              <a:t>Good</a:t>
            </a:r>
            <a:r>
              <a:rPr sz="2000" spc="-70" dirty="0">
                <a:solidFill>
                  <a:srgbClr val="00B050"/>
                </a:solidFill>
                <a:cs typeface="Tw Cen MT"/>
              </a:rPr>
              <a:t> </a:t>
            </a:r>
            <a:r>
              <a:rPr sz="2000" dirty="0">
                <a:solidFill>
                  <a:srgbClr val="00B050"/>
                </a:solidFill>
                <a:cs typeface="Tw Cen MT"/>
              </a:rPr>
              <a:t>colour</a:t>
            </a:r>
            <a:r>
              <a:rPr sz="2000" spc="-60" dirty="0">
                <a:solidFill>
                  <a:srgbClr val="00B050"/>
                </a:solidFill>
                <a:cs typeface="Tw Cen MT"/>
              </a:rPr>
              <a:t> </a:t>
            </a:r>
            <a:r>
              <a:rPr sz="2000" dirty="0">
                <a:solidFill>
                  <a:srgbClr val="00B050"/>
                </a:solidFill>
                <a:cs typeface="Tw Cen MT"/>
              </a:rPr>
              <a:t>correction</a:t>
            </a:r>
            <a:r>
              <a:rPr sz="2000" spc="-40" dirty="0">
                <a:solidFill>
                  <a:srgbClr val="00B050"/>
                </a:solidFill>
                <a:cs typeface="Tw Cen MT"/>
              </a:rPr>
              <a:t> </a:t>
            </a:r>
            <a:r>
              <a:rPr sz="2000" dirty="0">
                <a:cs typeface="Tw Cen MT"/>
              </a:rPr>
              <a:t>–</a:t>
            </a:r>
            <a:r>
              <a:rPr sz="2000" spc="-60" dirty="0">
                <a:cs typeface="Tw Cen MT"/>
              </a:rPr>
              <a:t> </a:t>
            </a:r>
            <a:r>
              <a:rPr sz="2000" dirty="0">
                <a:cs typeface="Tw Cen MT"/>
              </a:rPr>
              <a:t>exactly</a:t>
            </a:r>
            <a:r>
              <a:rPr sz="2000" spc="-55" dirty="0">
                <a:cs typeface="Tw Cen MT"/>
              </a:rPr>
              <a:t> </a:t>
            </a:r>
            <a:r>
              <a:rPr sz="2000" dirty="0">
                <a:cs typeface="Tw Cen MT"/>
              </a:rPr>
              <a:t>for</a:t>
            </a:r>
            <a:r>
              <a:rPr sz="2000" spc="-50" dirty="0">
                <a:cs typeface="Tw Cen MT"/>
              </a:rPr>
              <a:t> </a:t>
            </a:r>
            <a:r>
              <a:rPr sz="2000" dirty="0">
                <a:cs typeface="Tw Cen MT"/>
              </a:rPr>
              <a:t>two</a:t>
            </a:r>
            <a:r>
              <a:rPr sz="2000" spc="-55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wavelengths.</a:t>
            </a:r>
            <a:r>
              <a:rPr sz="2000" spc="-30" dirty="0"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Field</a:t>
            </a:r>
            <a:r>
              <a:rPr sz="2000" spc="-55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flatness</a:t>
            </a:r>
            <a:r>
              <a:rPr sz="2000" spc="-2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in</a:t>
            </a:r>
            <a:r>
              <a:rPr sz="2000" spc="-6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the</a:t>
            </a:r>
            <a:r>
              <a:rPr sz="2000" spc="-65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image</a:t>
            </a:r>
            <a:r>
              <a:rPr sz="2000" spc="-25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spc="-10" dirty="0">
                <a:solidFill>
                  <a:srgbClr val="FF0000"/>
                </a:solidFill>
                <a:cs typeface="Tw Cen MT"/>
              </a:rPr>
              <a:t>center</a:t>
            </a:r>
            <a:r>
              <a:rPr sz="2000" spc="-10" dirty="0">
                <a:cs typeface="Tw Cen MT"/>
              </a:rPr>
              <a:t>,</a:t>
            </a:r>
            <a:r>
              <a:rPr sz="2000" spc="-65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refocusing </a:t>
            </a:r>
            <a:r>
              <a:rPr sz="2000" dirty="0">
                <a:cs typeface="Tw Cen MT"/>
              </a:rPr>
              <a:t>also</a:t>
            </a:r>
            <a:r>
              <a:rPr sz="2000" spc="-35" dirty="0">
                <a:cs typeface="Tw Cen MT"/>
              </a:rPr>
              <a:t> </a:t>
            </a:r>
            <a:r>
              <a:rPr sz="2000" dirty="0">
                <a:cs typeface="Tw Cen MT"/>
              </a:rPr>
              <a:t>covers</a:t>
            </a:r>
            <a:r>
              <a:rPr sz="2000" spc="-40" dirty="0">
                <a:cs typeface="Tw Cen MT"/>
              </a:rPr>
              <a:t> </a:t>
            </a:r>
            <a:r>
              <a:rPr sz="2000" dirty="0">
                <a:cs typeface="Tw Cen MT"/>
              </a:rPr>
              <a:t>the</a:t>
            </a:r>
            <a:r>
              <a:rPr sz="2000" spc="-45" dirty="0">
                <a:cs typeface="Tw Cen MT"/>
              </a:rPr>
              <a:t> </a:t>
            </a:r>
            <a:r>
              <a:rPr sz="2000" dirty="0">
                <a:cs typeface="Tw Cen MT"/>
              </a:rPr>
              <a:t>peripheral</a:t>
            </a:r>
            <a:r>
              <a:rPr sz="2000" spc="-5" dirty="0">
                <a:cs typeface="Tw Cen MT"/>
              </a:rPr>
              <a:t> </a:t>
            </a:r>
            <a:r>
              <a:rPr sz="2000" dirty="0">
                <a:cs typeface="Tw Cen MT"/>
              </a:rPr>
              <a:t>areas.</a:t>
            </a:r>
            <a:r>
              <a:rPr sz="2000" spc="-30" dirty="0">
                <a:cs typeface="Tw Cen MT"/>
              </a:rPr>
              <a:t> </a:t>
            </a:r>
            <a:r>
              <a:rPr sz="2000" dirty="0">
                <a:cs typeface="Tw Cen MT"/>
              </a:rPr>
              <a:t>For</a:t>
            </a:r>
            <a:r>
              <a:rPr sz="2000" spc="-50" dirty="0">
                <a:cs typeface="Tw Cen MT"/>
              </a:rPr>
              <a:t> </a:t>
            </a:r>
            <a:r>
              <a:rPr sz="2000" dirty="0">
                <a:cs typeface="Tw Cen MT"/>
              </a:rPr>
              <a:t>fields</a:t>
            </a:r>
            <a:r>
              <a:rPr sz="2000" spc="-25" dirty="0">
                <a:cs typeface="Tw Cen MT"/>
              </a:rPr>
              <a:t> </a:t>
            </a:r>
            <a:r>
              <a:rPr sz="2000" dirty="0">
                <a:cs typeface="Tw Cen MT"/>
              </a:rPr>
              <a:t>of</a:t>
            </a:r>
            <a:r>
              <a:rPr sz="2000" spc="-10" dirty="0">
                <a:cs typeface="Tw Cen MT"/>
              </a:rPr>
              <a:t> </a:t>
            </a:r>
            <a:r>
              <a:rPr sz="2000" dirty="0">
                <a:cs typeface="Tw Cen MT"/>
              </a:rPr>
              <a:t>view</a:t>
            </a:r>
            <a:r>
              <a:rPr sz="2000" spc="-45" dirty="0">
                <a:cs typeface="Tw Cen MT"/>
              </a:rPr>
              <a:t> </a:t>
            </a:r>
            <a:r>
              <a:rPr sz="2000" dirty="0">
                <a:cs typeface="Tw Cen MT"/>
              </a:rPr>
              <a:t>up</a:t>
            </a:r>
            <a:r>
              <a:rPr sz="2000" spc="-55" dirty="0">
                <a:cs typeface="Tw Cen MT"/>
              </a:rPr>
              <a:t> </a:t>
            </a:r>
            <a:r>
              <a:rPr sz="2000" dirty="0">
                <a:cs typeface="Tw Cen MT"/>
              </a:rPr>
              <a:t>to</a:t>
            </a:r>
            <a:r>
              <a:rPr sz="2000" spc="-20" dirty="0">
                <a:cs typeface="Tw Cen MT"/>
              </a:rPr>
              <a:t> </a:t>
            </a:r>
            <a:r>
              <a:rPr lang="it-IT" sz="2000" dirty="0">
                <a:solidFill>
                  <a:srgbClr val="FF0000"/>
                </a:solidFill>
                <a:cs typeface="Tw Cen MT"/>
              </a:rPr>
              <a:t>⌀ </a:t>
            </a:r>
            <a:r>
              <a:rPr sz="2000" dirty="0">
                <a:solidFill>
                  <a:srgbClr val="FF0000"/>
                </a:solidFill>
                <a:cs typeface="Tw Cen MT"/>
              </a:rPr>
              <a:t>18</a:t>
            </a:r>
            <a:r>
              <a:rPr sz="2000" spc="-4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mm</a:t>
            </a:r>
            <a:r>
              <a:rPr sz="2000" dirty="0">
                <a:cs typeface="Tw Cen MT"/>
              </a:rPr>
              <a:t>.</a:t>
            </a:r>
            <a:r>
              <a:rPr sz="2000" spc="-60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Versions</a:t>
            </a:r>
            <a:r>
              <a:rPr sz="2000" spc="-25" dirty="0">
                <a:cs typeface="Tw Cen MT"/>
              </a:rPr>
              <a:t> </a:t>
            </a:r>
            <a:r>
              <a:rPr sz="2000" dirty="0">
                <a:cs typeface="Tw Cen MT"/>
              </a:rPr>
              <a:t>for</a:t>
            </a:r>
            <a:r>
              <a:rPr sz="2000" spc="-40" dirty="0">
                <a:cs typeface="Tw Cen MT"/>
              </a:rPr>
              <a:t> </a:t>
            </a:r>
            <a:r>
              <a:rPr sz="2000" dirty="0">
                <a:cs typeface="Tw Cen MT"/>
              </a:rPr>
              <a:t>phase</a:t>
            </a:r>
            <a:r>
              <a:rPr sz="2000" spc="-20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contrast.</a:t>
            </a:r>
            <a:endParaRPr sz="2150" dirty="0">
              <a:cs typeface="Tw Cen MT"/>
            </a:endParaRPr>
          </a:p>
          <a:p>
            <a:pPr marL="241300" indent="-228600">
              <a:lnSpc>
                <a:spcPct val="100000"/>
              </a:lnSpc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400" spc="-10" dirty="0">
                <a:cs typeface="Tw Cen MT"/>
              </a:rPr>
              <a:t>Achroplan</a:t>
            </a:r>
            <a:endParaRPr sz="2400" dirty="0">
              <a:cs typeface="Tw Cen MT"/>
            </a:endParaRPr>
          </a:p>
          <a:p>
            <a:pPr marL="241300">
              <a:spcBef>
                <a:spcPts val="600"/>
              </a:spcBef>
              <a:spcAft>
                <a:spcPts val="1200"/>
              </a:spcAft>
            </a:pPr>
            <a:r>
              <a:rPr sz="2000" spc="-10" dirty="0">
                <a:cs typeface="Tw Cen MT"/>
              </a:rPr>
              <a:t>Improved</a:t>
            </a:r>
            <a:r>
              <a:rPr sz="2000" spc="-25" dirty="0">
                <a:cs typeface="Tw Cen MT"/>
              </a:rPr>
              <a:t> </a:t>
            </a:r>
            <a:r>
              <a:rPr sz="2000" dirty="0">
                <a:cs typeface="Tw Cen MT"/>
              </a:rPr>
              <a:t>Achromat</a:t>
            </a:r>
            <a:r>
              <a:rPr sz="2000" spc="-25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objectives</a:t>
            </a:r>
            <a:r>
              <a:rPr sz="2000" spc="-25" dirty="0">
                <a:cs typeface="Tw Cen MT"/>
              </a:rPr>
              <a:t> </a:t>
            </a:r>
            <a:r>
              <a:rPr sz="2000" dirty="0">
                <a:cs typeface="Tw Cen MT"/>
              </a:rPr>
              <a:t>with</a:t>
            </a:r>
            <a:r>
              <a:rPr sz="2000" spc="-40" dirty="0"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good</a:t>
            </a:r>
            <a:r>
              <a:rPr sz="2000" spc="-45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image</a:t>
            </a:r>
            <a:r>
              <a:rPr sz="2000" spc="-3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flatness</a:t>
            </a:r>
            <a:r>
              <a:rPr sz="2000" spc="-1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cs typeface="Tw Cen MT"/>
              </a:rPr>
              <a:t>for</a:t>
            </a:r>
            <a:r>
              <a:rPr sz="2000" spc="-35" dirty="0">
                <a:cs typeface="Tw Cen MT"/>
              </a:rPr>
              <a:t> </a:t>
            </a:r>
            <a:r>
              <a:rPr sz="2000" dirty="0">
                <a:cs typeface="Tw Cen MT"/>
              </a:rPr>
              <a:t>fields</a:t>
            </a:r>
            <a:r>
              <a:rPr sz="2000" spc="-30" dirty="0">
                <a:cs typeface="Tw Cen MT"/>
              </a:rPr>
              <a:t> </a:t>
            </a:r>
            <a:r>
              <a:rPr sz="2000" dirty="0">
                <a:cs typeface="Tw Cen MT"/>
              </a:rPr>
              <a:t>of</a:t>
            </a:r>
            <a:r>
              <a:rPr sz="2000" spc="-10" dirty="0">
                <a:cs typeface="Tw Cen MT"/>
              </a:rPr>
              <a:t> </a:t>
            </a:r>
            <a:r>
              <a:rPr sz="2000" dirty="0">
                <a:cs typeface="Tw Cen MT"/>
              </a:rPr>
              <a:t>view</a:t>
            </a:r>
            <a:r>
              <a:rPr sz="2000" spc="-45" dirty="0">
                <a:cs typeface="Tw Cen MT"/>
              </a:rPr>
              <a:t> </a:t>
            </a:r>
            <a:r>
              <a:rPr sz="2000" dirty="0">
                <a:cs typeface="Tw Cen MT"/>
              </a:rPr>
              <a:t>with</a:t>
            </a:r>
            <a:r>
              <a:rPr sz="2000" spc="-50" dirty="0">
                <a:cs typeface="Tw Cen MT"/>
              </a:rPr>
              <a:t> </a:t>
            </a:r>
            <a:r>
              <a:rPr lang="it-IT" sz="2000" dirty="0">
                <a:solidFill>
                  <a:srgbClr val="FF0000"/>
                </a:solidFill>
                <a:cs typeface="Tw Cen MT"/>
              </a:rPr>
              <a:t>⌀ </a:t>
            </a:r>
            <a:r>
              <a:rPr sz="2000" dirty="0">
                <a:solidFill>
                  <a:srgbClr val="FF0000"/>
                </a:solidFill>
                <a:cs typeface="Tw Cen MT"/>
              </a:rPr>
              <a:t>20</a:t>
            </a:r>
            <a:r>
              <a:rPr sz="2000" spc="-3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or</a:t>
            </a:r>
            <a:r>
              <a:rPr sz="2000" spc="-5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even</a:t>
            </a:r>
            <a:r>
              <a:rPr sz="2000" spc="-6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spc="-25" dirty="0">
                <a:solidFill>
                  <a:srgbClr val="FF0000"/>
                </a:solidFill>
                <a:cs typeface="Tw Cen MT"/>
              </a:rPr>
              <a:t>23</a:t>
            </a:r>
            <a:r>
              <a:rPr lang="it-IT" sz="2000" spc="-25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mm</a:t>
            </a:r>
            <a:r>
              <a:rPr sz="2000" dirty="0">
                <a:cs typeface="Tw Cen MT"/>
              </a:rPr>
              <a:t>.</a:t>
            </a:r>
            <a:r>
              <a:rPr sz="2000" spc="-75" dirty="0">
                <a:cs typeface="Tw Cen MT"/>
              </a:rPr>
              <a:t> </a:t>
            </a:r>
            <a:r>
              <a:rPr sz="2000" dirty="0">
                <a:cs typeface="Tw Cen MT"/>
              </a:rPr>
              <a:t>Achroplan</a:t>
            </a:r>
            <a:r>
              <a:rPr sz="2000" spc="-20" dirty="0">
                <a:cs typeface="Tw Cen MT"/>
              </a:rPr>
              <a:t> </a:t>
            </a:r>
            <a:r>
              <a:rPr sz="2000" dirty="0">
                <a:cs typeface="Tw Cen MT"/>
              </a:rPr>
              <a:t>for</a:t>
            </a:r>
            <a:r>
              <a:rPr sz="2000" spc="-55" dirty="0">
                <a:cs typeface="Tw Cen MT"/>
              </a:rPr>
              <a:t> </a:t>
            </a:r>
            <a:r>
              <a:rPr sz="2000" dirty="0">
                <a:cs typeface="Tw Cen MT"/>
              </a:rPr>
              <a:t>transmitted</a:t>
            </a:r>
            <a:r>
              <a:rPr sz="2000" spc="-20" dirty="0">
                <a:cs typeface="Tw Cen MT"/>
              </a:rPr>
              <a:t> </a:t>
            </a:r>
            <a:r>
              <a:rPr sz="2000" dirty="0">
                <a:cs typeface="Tw Cen MT"/>
              </a:rPr>
              <a:t>light</a:t>
            </a:r>
            <a:r>
              <a:rPr sz="2000" spc="-40" dirty="0">
                <a:cs typeface="Tw Cen MT"/>
              </a:rPr>
              <a:t> </a:t>
            </a:r>
            <a:r>
              <a:rPr sz="2000" dirty="0">
                <a:cs typeface="Tw Cen MT"/>
              </a:rPr>
              <a:t>and</a:t>
            </a:r>
            <a:r>
              <a:rPr sz="2000" spc="-50" dirty="0">
                <a:cs typeface="Tw Cen MT"/>
              </a:rPr>
              <a:t> </a:t>
            </a:r>
            <a:r>
              <a:rPr sz="2000" dirty="0">
                <a:cs typeface="Tw Cen MT"/>
              </a:rPr>
              <a:t>Achroplan</a:t>
            </a:r>
            <a:r>
              <a:rPr sz="2000" spc="-15" dirty="0">
                <a:cs typeface="Tw Cen MT"/>
              </a:rPr>
              <a:t> </a:t>
            </a:r>
            <a:r>
              <a:rPr sz="2000" dirty="0">
                <a:cs typeface="Tw Cen MT"/>
              </a:rPr>
              <a:t>Ph</a:t>
            </a:r>
            <a:r>
              <a:rPr sz="2000" spc="-70" dirty="0">
                <a:cs typeface="Tw Cen MT"/>
              </a:rPr>
              <a:t> </a:t>
            </a:r>
            <a:r>
              <a:rPr sz="2000" dirty="0">
                <a:cs typeface="Tw Cen MT"/>
              </a:rPr>
              <a:t>for</a:t>
            </a:r>
            <a:r>
              <a:rPr sz="2000" spc="-50" dirty="0">
                <a:cs typeface="Tw Cen MT"/>
              </a:rPr>
              <a:t> </a:t>
            </a:r>
            <a:r>
              <a:rPr sz="2000" dirty="0">
                <a:cs typeface="Tw Cen MT"/>
              </a:rPr>
              <a:t>phase</a:t>
            </a:r>
            <a:r>
              <a:rPr sz="2000" spc="-30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contrast.</a:t>
            </a:r>
            <a:endParaRPr sz="2150" dirty="0">
              <a:cs typeface="Tw Cen MT"/>
            </a:endParaRPr>
          </a:p>
          <a:p>
            <a:pPr marL="241300" indent="-228600">
              <a:lnSpc>
                <a:spcPct val="100000"/>
              </a:lnSpc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cs typeface="Tw Cen MT"/>
              </a:rPr>
              <a:t>Plan-</a:t>
            </a:r>
            <a:r>
              <a:rPr sz="2400" spc="-10" dirty="0">
                <a:cs typeface="Tw Cen MT"/>
              </a:rPr>
              <a:t>Neofluar</a:t>
            </a:r>
            <a:endParaRPr sz="2400" dirty="0">
              <a:cs typeface="Tw Cen MT"/>
            </a:endParaRPr>
          </a:p>
          <a:p>
            <a:pPr marL="241300" marR="80645">
              <a:spcBef>
                <a:spcPts val="600"/>
              </a:spcBef>
              <a:spcAft>
                <a:spcPts val="1200"/>
              </a:spcAft>
            </a:pPr>
            <a:r>
              <a:rPr sz="2000" dirty="0">
                <a:solidFill>
                  <a:srgbClr val="00B050"/>
                </a:solidFill>
                <a:cs typeface="Tw Cen MT"/>
              </a:rPr>
              <a:t>Excellent</a:t>
            </a:r>
            <a:r>
              <a:rPr sz="2000" spc="-55" dirty="0">
                <a:solidFill>
                  <a:srgbClr val="00B050"/>
                </a:solidFill>
                <a:cs typeface="Tw Cen MT"/>
              </a:rPr>
              <a:t> </a:t>
            </a:r>
            <a:r>
              <a:rPr sz="2000" dirty="0">
                <a:solidFill>
                  <a:srgbClr val="00B050"/>
                </a:solidFill>
                <a:cs typeface="Tw Cen MT"/>
              </a:rPr>
              <a:t>colour</a:t>
            </a:r>
            <a:r>
              <a:rPr sz="2000" spc="-60" dirty="0">
                <a:solidFill>
                  <a:srgbClr val="00B050"/>
                </a:solidFill>
                <a:cs typeface="Tw Cen MT"/>
              </a:rPr>
              <a:t> </a:t>
            </a:r>
            <a:r>
              <a:rPr sz="2000" dirty="0">
                <a:solidFill>
                  <a:srgbClr val="00B050"/>
                </a:solidFill>
                <a:cs typeface="Tw Cen MT"/>
              </a:rPr>
              <a:t>correction</a:t>
            </a:r>
            <a:r>
              <a:rPr sz="2000" spc="-30" dirty="0">
                <a:cs typeface="Tw Cen MT"/>
              </a:rPr>
              <a:t> </a:t>
            </a:r>
            <a:r>
              <a:rPr sz="2000" dirty="0">
                <a:cs typeface="Tw Cen MT"/>
              </a:rPr>
              <a:t>for</a:t>
            </a:r>
            <a:r>
              <a:rPr sz="2000" spc="-40" dirty="0">
                <a:cs typeface="Tw Cen MT"/>
              </a:rPr>
              <a:t> </a:t>
            </a:r>
            <a:r>
              <a:rPr sz="2000" dirty="0">
                <a:cs typeface="Tw Cen MT"/>
              </a:rPr>
              <a:t>at</a:t>
            </a:r>
            <a:r>
              <a:rPr sz="2000" spc="-55" dirty="0">
                <a:cs typeface="Tw Cen MT"/>
              </a:rPr>
              <a:t> </a:t>
            </a:r>
            <a:r>
              <a:rPr sz="2000" dirty="0">
                <a:cs typeface="Tw Cen MT"/>
              </a:rPr>
              <a:t>least</a:t>
            </a:r>
            <a:r>
              <a:rPr sz="2000" spc="-30" dirty="0">
                <a:cs typeface="Tw Cen MT"/>
              </a:rPr>
              <a:t> </a:t>
            </a:r>
            <a:r>
              <a:rPr sz="2000" dirty="0">
                <a:cs typeface="Tw Cen MT"/>
              </a:rPr>
              <a:t>three</a:t>
            </a:r>
            <a:r>
              <a:rPr sz="2000" spc="-50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wavelengths.</a:t>
            </a:r>
            <a:r>
              <a:rPr sz="2000" spc="-20" dirty="0">
                <a:cs typeface="Tw Cen MT"/>
              </a:rPr>
              <a:t> </a:t>
            </a:r>
            <a:r>
              <a:rPr sz="2000" dirty="0">
                <a:cs typeface="Tw Cen MT"/>
              </a:rPr>
              <a:t>Field</a:t>
            </a:r>
            <a:r>
              <a:rPr sz="2000" spc="-45" dirty="0">
                <a:cs typeface="Tw Cen MT"/>
              </a:rPr>
              <a:t> </a:t>
            </a:r>
            <a:r>
              <a:rPr sz="2000" dirty="0">
                <a:cs typeface="Tw Cen MT"/>
              </a:rPr>
              <a:t>flattening</a:t>
            </a:r>
            <a:r>
              <a:rPr sz="2000" spc="-20" dirty="0">
                <a:cs typeface="Tw Cen MT"/>
              </a:rPr>
              <a:t> </a:t>
            </a:r>
            <a:r>
              <a:rPr sz="2000" dirty="0">
                <a:cs typeface="Tw Cen MT"/>
              </a:rPr>
              <a:t>for</a:t>
            </a:r>
            <a:r>
              <a:rPr sz="2000" spc="-45" dirty="0"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the</a:t>
            </a:r>
            <a:r>
              <a:rPr sz="2000" spc="-25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field</a:t>
            </a:r>
            <a:r>
              <a:rPr sz="2000" spc="-4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of</a:t>
            </a:r>
            <a:r>
              <a:rPr sz="2000" spc="-2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view</a:t>
            </a:r>
            <a:r>
              <a:rPr sz="2000" spc="-5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spc="-20" dirty="0">
                <a:solidFill>
                  <a:srgbClr val="FF0000"/>
                </a:solidFill>
                <a:cs typeface="Tw Cen MT"/>
              </a:rPr>
              <a:t>with </a:t>
            </a:r>
            <a:r>
              <a:rPr lang="it-IT" sz="2000" dirty="0">
                <a:solidFill>
                  <a:srgbClr val="FF0000"/>
                </a:solidFill>
                <a:cs typeface="Tw Cen MT"/>
              </a:rPr>
              <a:t>⌀ </a:t>
            </a:r>
            <a:r>
              <a:rPr sz="2000" dirty="0">
                <a:solidFill>
                  <a:srgbClr val="FF0000"/>
                </a:solidFill>
                <a:cs typeface="Tw Cen MT"/>
              </a:rPr>
              <a:t>25</a:t>
            </a:r>
            <a:r>
              <a:rPr sz="2000" spc="-4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mm</a:t>
            </a:r>
            <a:r>
              <a:rPr sz="2000" dirty="0">
                <a:cs typeface="Tw Cen MT"/>
              </a:rPr>
              <a:t>.</a:t>
            </a:r>
            <a:r>
              <a:rPr sz="2000" spc="-55" dirty="0">
                <a:cs typeface="Tw Cen MT"/>
              </a:rPr>
              <a:t> </a:t>
            </a:r>
            <a:r>
              <a:rPr sz="2000" dirty="0">
                <a:cs typeface="Tw Cen MT"/>
              </a:rPr>
              <a:t>Highly</a:t>
            </a:r>
            <a:r>
              <a:rPr sz="2000" spc="-30" dirty="0">
                <a:cs typeface="Tw Cen MT"/>
              </a:rPr>
              <a:t> </a:t>
            </a:r>
            <a:r>
              <a:rPr sz="2000" dirty="0">
                <a:cs typeface="Tw Cen MT"/>
              </a:rPr>
              <a:t>transmitting</a:t>
            </a:r>
            <a:r>
              <a:rPr sz="2000" spc="-5" dirty="0">
                <a:cs typeface="Tw Cen MT"/>
              </a:rPr>
              <a:t> </a:t>
            </a:r>
            <a:r>
              <a:rPr sz="2000" dirty="0">
                <a:cs typeface="Tw Cen MT"/>
              </a:rPr>
              <a:t>for</a:t>
            </a:r>
            <a:r>
              <a:rPr sz="2000" spc="-35" dirty="0">
                <a:cs typeface="Tw Cen MT"/>
              </a:rPr>
              <a:t> </a:t>
            </a:r>
            <a:r>
              <a:rPr sz="2000" dirty="0">
                <a:cs typeface="Tw Cen MT"/>
              </a:rPr>
              <a:t>UV</a:t>
            </a:r>
            <a:r>
              <a:rPr sz="2000" spc="-50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excitation</a:t>
            </a:r>
            <a:r>
              <a:rPr sz="2000" spc="-20" dirty="0">
                <a:cs typeface="Tw Cen MT"/>
              </a:rPr>
              <a:t> </a:t>
            </a:r>
            <a:r>
              <a:rPr sz="2000" dirty="0">
                <a:cs typeface="Tw Cen MT"/>
              </a:rPr>
              <a:t>at</a:t>
            </a:r>
            <a:r>
              <a:rPr sz="2000" spc="-30" dirty="0">
                <a:cs typeface="Tw Cen MT"/>
              </a:rPr>
              <a:t> </a:t>
            </a:r>
            <a:r>
              <a:rPr sz="2000" dirty="0">
                <a:cs typeface="Tw Cen MT"/>
              </a:rPr>
              <a:t>365</a:t>
            </a:r>
            <a:r>
              <a:rPr sz="2000" spc="-25" dirty="0">
                <a:cs typeface="Tw Cen MT"/>
              </a:rPr>
              <a:t> </a:t>
            </a:r>
            <a:r>
              <a:rPr sz="2000" dirty="0">
                <a:cs typeface="Tw Cen MT"/>
              </a:rPr>
              <a:t>nm</a:t>
            </a:r>
            <a:r>
              <a:rPr sz="2000" spc="-50" dirty="0">
                <a:cs typeface="Tw Cen MT"/>
              </a:rPr>
              <a:t> </a:t>
            </a:r>
            <a:r>
              <a:rPr sz="2000" dirty="0">
                <a:cs typeface="Tw Cen MT"/>
              </a:rPr>
              <a:t>in</a:t>
            </a:r>
            <a:r>
              <a:rPr sz="2000" spc="-50" dirty="0">
                <a:cs typeface="Tw Cen MT"/>
              </a:rPr>
              <a:t> </a:t>
            </a:r>
            <a:r>
              <a:rPr sz="2000" dirty="0">
                <a:cs typeface="Tw Cen MT"/>
              </a:rPr>
              <a:t>fluorescence.</a:t>
            </a:r>
            <a:r>
              <a:rPr sz="2000" spc="-30" dirty="0">
                <a:cs typeface="Tw Cen MT"/>
              </a:rPr>
              <a:t> </a:t>
            </a:r>
            <a:r>
              <a:rPr sz="2000" dirty="0">
                <a:cs typeface="Tw Cen MT"/>
              </a:rPr>
              <a:t>All</a:t>
            </a:r>
            <a:r>
              <a:rPr sz="2000" spc="-50" dirty="0">
                <a:cs typeface="Tw Cen MT"/>
              </a:rPr>
              <a:t> </a:t>
            </a:r>
            <a:r>
              <a:rPr sz="2000" dirty="0">
                <a:cs typeface="Tw Cen MT"/>
              </a:rPr>
              <a:t>methods</a:t>
            </a:r>
            <a:r>
              <a:rPr sz="2000" spc="-35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possible, </a:t>
            </a:r>
            <a:r>
              <a:rPr sz="2000" dirty="0">
                <a:cs typeface="Tw Cen MT"/>
              </a:rPr>
              <a:t>special</a:t>
            </a:r>
            <a:r>
              <a:rPr sz="2000" spc="-50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high-</a:t>
            </a:r>
            <a:r>
              <a:rPr sz="2000" dirty="0">
                <a:cs typeface="Tw Cen MT"/>
              </a:rPr>
              <a:t>quality</a:t>
            </a:r>
            <a:r>
              <a:rPr sz="2000" spc="-25" dirty="0">
                <a:cs typeface="Tw Cen MT"/>
              </a:rPr>
              <a:t> </a:t>
            </a:r>
            <a:r>
              <a:rPr sz="2000" dirty="0">
                <a:cs typeface="Tw Cen MT"/>
              </a:rPr>
              <a:t>variants</a:t>
            </a:r>
            <a:r>
              <a:rPr sz="2000" spc="-15" dirty="0">
                <a:cs typeface="Tw Cen MT"/>
              </a:rPr>
              <a:t> </a:t>
            </a:r>
            <a:r>
              <a:rPr sz="2000" dirty="0">
                <a:cs typeface="Tw Cen MT"/>
              </a:rPr>
              <a:t>are</a:t>
            </a:r>
            <a:r>
              <a:rPr sz="2000" spc="-65" dirty="0">
                <a:cs typeface="Tw Cen MT"/>
              </a:rPr>
              <a:t> </a:t>
            </a:r>
            <a:r>
              <a:rPr sz="2000" dirty="0">
                <a:cs typeface="Tw Cen MT"/>
              </a:rPr>
              <a:t>available</a:t>
            </a:r>
            <a:r>
              <a:rPr sz="2000" spc="-10" dirty="0">
                <a:cs typeface="Tw Cen MT"/>
              </a:rPr>
              <a:t> </a:t>
            </a:r>
            <a:r>
              <a:rPr sz="2000" dirty="0">
                <a:cs typeface="Tw Cen MT"/>
              </a:rPr>
              <a:t>for</a:t>
            </a:r>
            <a:r>
              <a:rPr sz="2000" spc="-60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Pol</a:t>
            </a:r>
            <a:r>
              <a:rPr sz="2000" spc="-75" dirty="0">
                <a:cs typeface="Tw Cen MT"/>
              </a:rPr>
              <a:t> </a:t>
            </a:r>
            <a:r>
              <a:rPr sz="2000" dirty="0">
                <a:cs typeface="Tw Cen MT"/>
              </a:rPr>
              <a:t>and</a:t>
            </a:r>
            <a:r>
              <a:rPr sz="2000" spc="-55" dirty="0">
                <a:cs typeface="Tw Cen MT"/>
              </a:rPr>
              <a:t> </a:t>
            </a:r>
            <a:r>
              <a:rPr sz="2000" spc="-20" dirty="0">
                <a:cs typeface="Tw Cen MT"/>
              </a:rPr>
              <a:t>DIC.</a:t>
            </a:r>
            <a:endParaRPr sz="1950" dirty="0">
              <a:cs typeface="Tw Cen MT"/>
            </a:endParaRPr>
          </a:p>
          <a:p>
            <a:pPr marL="241300" indent="-228600">
              <a:lnSpc>
                <a:spcPct val="100000"/>
              </a:lnSpc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cs typeface="Tw Cen MT"/>
              </a:rPr>
              <a:t>Plan-</a:t>
            </a:r>
            <a:r>
              <a:rPr sz="2400" spc="-10" dirty="0">
                <a:cs typeface="Tw Cen MT"/>
              </a:rPr>
              <a:t>Apochromat</a:t>
            </a:r>
            <a:endParaRPr sz="2400" dirty="0">
              <a:cs typeface="Tw Cen MT"/>
            </a:endParaRPr>
          </a:p>
          <a:p>
            <a:pPr marL="241300" marR="5080">
              <a:spcBef>
                <a:spcPts val="600"/>
              </a:spcBef>
            </a:pPr>
            <a:r>
              <a:rPr sz="2000" spc="-10" dirty="0">
                <a:solidFill>
                  <a:srgbClr val="00B050"/>
                </a:solidFill>
                <a:cs typeface="Tw Cen MT"/>
              </a:rPr>
              <a:t>Perfect</a:t>
            </a:r>
            <a:r>
              <a:rPr sz="2000" spc="-55" dirty="0">
                <a:solidFill>
                  <a:srgbClr val="00B050"/>
                </a:solidFill>
                <a:cs typeface="Tw Cen MT"/>
              </a:rPr>
              <a:t> </a:t>
            </a:r>
            <a:r>
              <a:rPr sz="2000" dirty="0">
                <a:solidFill>
                  <a:srgbClr val="00B050"/>
                </a:solidFill>
                <a:cs typeface="Tw Cen MT"/>
              </a:rPr>
              <a:t>colour</a:t>
            </a:r>
            <a:r>
              <a:rPr sz="2000" spc="-70" dirty="0">
                <a:solidFill>
                  <a:srgbClr val="00B050"/>
                </a:solidFill>
                <a:cs typeface="Tw Cen MT"/>
              </a:rPr>
              <a:t> </a:t>
            </a:r>
            <a:r>
              <a:rPr sz="2000" dirty="0">
                <a:solidFill>
                  <a:srgbClr val="00B050"/>
                </a:solidFill>
                <a:cs typeface="Tw Cen MT"/>
              </a:rPr>
              <a:t>rendition</a:t>
            </a:r>
            <a:r>
              <a:rPr sz="2000" spc="-35" dirty="0">
                <a:solidFill>
                  <a:srgbClr val="00B050"/>
                </a:solidFill>
                <a:cs typeface="Tw Cen MT"/>
              </a:rPr>
              <a:t> </a:t>
            </a:r>
            <a:r>
              <a:rPr sz="2000" dirty="0">
                <a:cs typeface="Tw Cen MT"/>
              </a:rPr>
              <a:t>(correction</a:t>
            </a:r>
            <a:r>
              <a:rPr sz="2000" spc="-50" dirty="0">
                <a:cs typeface="Tw Cen MT"/>
              </a:rPr>
              <a:t> </a:t>
            </a:r>
            <a:r>
              <a:rPr sz="2000" dirty="0">
                <a:cs typeface="Tw Cen MT"/>
              </a:rPr>
              <a:t>for</a:t>
            </a:r>
            <a:r>
              <a:rPr sz="2000" spc="-55" dirty="0">
                <a:cs typeface="Tw Cen MT"/>
              </a:rPr>
              <a:t> </a:t>
            </a:r>
            <a:r>
              <a:rPr sz="2000" dirty="0">
                <a:cs typeface="Tw Cen MT"/>
              </a:rPr>
              <a:t>four</a:t>
            </a:r>
            <a:r>
              <a:rPr sz="2000" spc="-45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wavelengths!).</a:t>
            </a:r>
            <a:r>
              <a:rPr sz="2000" spc="-25" dirty="0"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Flawless</a:t>
            </a:r>
            <a:r>
              <a:rPr sz="2000" spc="-45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image</a:t>
            </a:r>
            <a:r>
              <a:rPr sz="2000" spc="-50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flatness</a:t>
            </a:r>
            <a:r>
              <a:rPr sz="2000" spc="-35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for</a:t>
            </a:r>
            <a:r>
              <a:rPr sz="2000" spc="-45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fields</a:t>
            </a:r>
            <a:r>
              <a:rPr sz="2000" spc="-45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of</a:t>
            </a:r>
            <a:r>
              <a:rPr sz="2000" spc="-35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spc="-20" dirty="0">
                <a:solidFill>
                  <a:srgbClr val="FF0000"/>
                </a:solidFill>
                <a:cs typeface="Tw Cen MT"/>
              </a:rPr>
              <a:t>view </a:t>
            </a:r>
            <a:r>
              <a:rPr sz="2000" dirty="0">
                <a:solidFill>
                  <a:srgbClr val="FF0000"/>
                </a:solidFill>
                <a:cs typeface="Tw Cen MT"/>
              </a:rPr>
              <a:t>with</a:t>
            </a:r>
            <a:r>
              <a:rPr sz="2000" spc="-50" dirty="0">
                <a:solidFill>
                  <a:srgbClr val="FF0000"/>
                </a:solidFill>
                <a:cs typeface="Tw Cen MT"/>
              </a:rPr>
              <a:t> </a:t>
            </a:r>
            <a:r>
              <a:rPr lang="it-IT" sz="2000" dirty="0">
                <a:solidFill>
                  <a:srgbClr val="FF0000"/>
                </a:solidFill>
                <a:cs typeface="Tw Cen MT"/>
              </a:rPr>
              <a:t>⌀ </a:t>
            </a:r>
            <a:r>
              <a:rPr sz="2000" dirty="0">
                <a:solidFill>
                  <a:srgbClr val="FF0000"/>
                </a:solidFill>
                <a:cs typeface="Tw Cen MT"/>
              </a:rPr>
              <a:t>25</a:t>
            </a:r>
            <a:r>
              <a:rPr sz="2000" spc="-35" dirty="0">
                <a:solidFill>
                  <a:srgbClr val="FF0000"/>
                </a:solidFill>
                <a:cs typeface="Tw Cen MT"/>
              </a:rPr>
              <a:t> </a:t>
            </a:r>
            <a:r>
              <a:rPr sz="2000" dirty="0">
                <a:solidFill>
                  <a:srgbClr val="FF0000"/>
                </a:solidFill>
                <a:cs typeface="Tw Cen MT"/>
              </a:rPr>
              <a:t>mm</a:t>
            </a:r>
            <a:r>
              <a:rPr sz="2000" dirty="0">
                <a:cs typeface="Tw Cen MT"/>
              </a:rPr>
              <a:t>.</a:t>
            </a:r>
            <a:r>
              <a:rPr sz="2000" spc="-55" dirty="0">
                <a:cs typeface="Tw Cen MT"/>
              </a:rPr>
              <a:t> </a:t>
            </a:r>
            <a:r>
              <a:rPr sz="2000" dirty="0">
                <a:cs typeface="Tw Cen MT"/>
              </a:rPr>
              <a:t>Highest</a:t>
            </a:r>
            <a:r>
              <a:rPr sz="2000" spc="-25" dirty="0">
                <a:cs typeface="Tw Cen MT"/>
              </a:rPr>
              <a:t> </a:t>
            </a:r>
            <a:r>
              <a:rPr lang="it-IT" sz="2000" dirty="0" err="1">
                <a:cs typeface="Tw Cen MT"/>
              </a:rPr>
              <a:t>NAs</a:t>
            </a:r>
            <a:r>
              <a:rPr lang="it-IT" sz="2000" dirty="0">
                <a:cs typeface="Tw Cen MT"/>
              </a:rPr>
              <a:t> </a:t>
            </a:r>
            <a:r>
              <a:rPr sz="2000" dirty="0">
                <a:cs typeface="Tw Cen MT"/>
              </a:rPr>
              <a:t>for</a:t>
            </a:r>
            <a:r>
              <a:rPr sz="2000" spc="-35" dirty="0">
                <a:cs typeface="Tw Cen MT"/>
              </a:rPr>
              <a:t> </a:t>
            </a:r>
            <a:r>
              <a:rPr sz="2000" dirty="0">
                <a:cs typeface="Tw Cen MT"/>
              </a:rPr>
              <a:t>a</a:t>
            </a:r>
            <a:r>
              <a:rPr sz="2000" spc="-50" dirty="0">
                <a:cs typeface="Tw Cen MT"/>
              </a:rPr>
              <a:t> </a:t>
            </a:r>
            <a:r>
              <a:rPr sz="2000" dirty="0">
                <a:cs typeface="Tw Cen MT"/>
              </a:rPr>
              <a:t>resolving</a:t>
            </a:r>
            <a:r>
              <a:rPr sz="2000" spc="-10" dirty="0">
                <a:cs typeface="Tw Cen MT"/>
              </a:rPr>
              <a:t> power</a:t>
            </a:r>
            <a:r>
              <a:rPr sz="2000" spc="-50" dirty="0">
                <a:cs typeface="Tw Cen MT"/>
              </a:rPr>
              <a:t> </a:t>
            </a:r>
            <a:r>
              <a:rPr sz="2000" dirty="0">
                <a:cs typeface="Tw Cen MT"/>
              </a:rPr>
              <a:t>at</a:t>
            </a:r>
            <a:r>
              <a:rPr sz="2000" spc="-30" dirty="0">
                <a:cs typeface="Tw Cen MT"/>
              </a:rPr>
              <a:t> </a:t>
            </a:r>
            <a:r>
              <a:rPr sz="2000" dirty="0">
                <a:cs typeface="Tw Cen MT"/>
              </a:rPr>
              <a:t>the</a:t>
            </a:r>
            <a:r>
              <a:rPr sz="2000" spc="-40" dirty="0">
                <a:cs typeface="Tw Cen MT"/>
              </a:rPr>
              <a:t> </a:t>
            </a:r>
            <a:r>
              <a:rPr sz="2000" dirty="0">
                <a:cs typeface="Tw Cen MT"/>
              </a:rPr>
              <a:t>very</a:t>
            </a:r>
            <a:r>
              <a:rPr sz="2000" spc="-40" dirty="0">
                <a:cs typeface="Tw Cen MT"/>
              </a:rPr>
              <a:t> </a:t>
            </a:r>
            <a:r>
              <a:rPr sz="2000" dirty="0">
                <a:cs typeface="Tw Cen MT"/>
              </a:rPr>
              <a:t>limits</a:t>
            </a:r>
            <a:r>
              <a:rPr sz="2000" spc="-40" dirty="0">
                <a:cs typeface="Tw Cen MT"/>
              </a:rPr>
              <a:t> </a:t>
            </a:r>
            <a:r>
              <a:rPr sz="2000" dirty="0">
                <a:cs typeface="Tw Cen MT"/>
              </a:rPr>
              <a:t>of</a:t>
            </a:r>
            <a:r>
              <a:rPr sz="2000" spc="-5" dirty="0">
                <a:cs typeface="Tw Cen MT"/>
              </a:rPr>
              <a:t> </a:t>
            </a:r>
            <a:r>
              <a:rPr sz="2000" spc="-25" dirty="0">
                <a:cs typeface="Tw Cen MT"/>
              </a:rPr>
              <a:t>the </a:t>
            </a:r>
            <a:r>
              <a:rPr sz="2000" dirty="0">
                <a:cs typeface="Tw Cen MT"/>
              </a:rPr>
              <a:t>physically</a:t>
            </a:r>
            <a:r>
              <a:rPr sz="2000" spc="-100" dirty="0">
                <a:cs typeface="Tw Cen MT"/>
              </a:rPr>
              <a:t> </a:t>
            </a:r>
            <a:r>
              <a:rPr sz="2000" spc="-10" dirty="0">
                <a:cs typeface="Tw Cen MT"/>
              </a:rPr>
              <a:t>possible.</a:t>
            </a:r>
            <a:endParaRPr sz="2000" dirty="0"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818899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C36F9457-C07C-C3BB-B1B9-4FB9D066ADBF}"/>
              </a:ext>
            </a:extLst>
          </p:cNvPr>
          <p:cNvSpPr txBox="1">
            <a:spLocks/>
          </p:cNvSpPr>
          <p:nvPr/>
        </p:nvSpPr>
        <p:spPr>
          <a:xfrm>
            <a:off x="375151" y="326212"/>
            <a:ext cx="58616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HOW</a:t>
            </a:r>
            <a:r>
              <a:rPr lang="en-GB" sz="3600" spc="-40" dirty="0">
                <a:latin typeface="+mn-lt"/>
                <a:cs typeface="Tw Cen MT"/>
              </a:rPr>
              <a:t> </a:t>
            </a:r>
            <a:r>
              <a:rPr lang="en-GB" sz="3600" dirty="0">
                <a:latin typeface="+mn-lt"/>
                <a:cs typeface="Tw Cen MT"/>
              </a:rPr>
              <a:t>A</a:t>
            </a:r>
            <a:r>
              <a:rPr lang="en-GB" sz="3600" spc="-55" dirty="0">
                <a:latin typeface="+mn-lt"/>
                <a:cs typeface="Tw Cen MT"/>
              </a:rPr>
              <a:t> </a:t>
            </a:r>
            <a:r>
              <a:rPr lang="en-GB" sz="3600" dirty="0">
                <a:latin typeface="+mn-lt"/>
                <a:cs typeface="Tw Cen MT"/>
              </a:rPr>
              <a:t>MICROSCOPE</a:t>
            </a:r>
            <a:r>
              <a:rPr lang="en-GB" sz="3600" spc="-35" dirty="0">
                <a:latin typeface="+mn-lt"/>
                <a:cs typeface="Tw Cen MT"/>
              </a:rPr>
              <a:t> </a:t>
            </a:r>
            <a:r>
              <a:rPr lang="en-GB" sz="3600" spc="-10" dirty="0">
                <a:latin typeface="+mn-lt"/>
                <a:cs typeface="Tw Cen MT"/>
              </a:rPr>
              <a:t>WORKS</a:t>
            </a:r>
            <a:endParaRPr lang="en-GB" sz="3600" dirty="0">
              <a:latin typeface="+mn-lt"/>
              <a:cs typeface="Tw Cen MT"/>
            </a:endParaRPr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5EF4924B-2DA9-B267-8131-16B068765E6B}"/>
              </a:ext>
            </a:extLst>
          </p:cNvPr>
          <p:cNvGrpSpPr/>
          <p:nvPr/>
        </p:nvGrpSpPr>
        <p:grpSpPr>
          <a:xfrm>
            <a:off x="3236341" y="805583"/>
            <a:ext cx="5029707" cy="4768233"/>
            <a:chOff x="4035425" y="1295400"/>
            <a:chExt cx="3588385" cy="3657600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A5A94CEC-8348-49E1-003E-F7B694F995E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00600" y="1295400"/>
              <a:ext cx="2610611" cy="3657600"/>
            </a:xfrm>
            <a:prstGeom prst="rect">
              <a:avLst/>
            </a:prstGeom>
          </p:spPr>
        </p:pic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8FB9FB96-2862-4C7A-3A8F-B93F9B4C5918}"/>
                </a:ext>
              </a:extLst>
            </p:cNvPr>
            <p:cNvSpPr/>
            <p:nvPr/>
          </p:nvSpPr>
          <p:spPr>
            <a:xfrm>
              <a:off x="4035425" y="1798065"/>
              <a:ext cx="3588385" cy="1637030"/>
            </a:xfrm>
            <a:custGeom>
              <a:avLst/>
              <a:gdLst/>
              <a:ahLst/>
              <a:cxnLst/>
              <a:rect l="l" t="t" r="r" b="b"/>
              <a:pathLst>
                <a:path w="3588384" h="1637029">
                  <a:moveTo>
                    <a:pt x="1679575" y="30734"/>
                  </a:moveTo>
                  <a:lnTo>
                    <a:pt x="1678914" y="30480"/>
                  </a:lnTo>
                  <a:lnTo>
                    <a:pt x="1600073" y="0"/>
                  </a:lnTo>
                  <a:lnTo>
                    <a:pt x="1603082" y="31699"/>
                  </a:lnTo>
                  <a:lnTo>
                    <a:pt x="78740" y="176784"/>
                  </a:lnTo>
                  <a:lnTo>
                    <a:pt x="80010" y="189484"/>
                  </a:lnTo>
                  <a:lnTo>
                    <a:pt x="1604289" y="44272"/>
                  </a:lnTo>
                  <a:lnTo>
                    <a:pt x="1607312" y="75946"/>
                  </a:lnTo>
                  <a:lnTo>
                    <a:pt x="1679575" y="30734"/>
                  </a:lnTo>
                  <a:close/>
                </a:path>
                <a:path w="3588384" h="1637029">
                  <a:moveTo>
                    <a:pt x="1755775" y="640334"/>
                  </a:moveTo>
                  <a:lnTo>
                    <a:pt x="1670685" y="644652"/>
                  </a:lnTo>
                  <a:lnTo>
                    <a:pt x="1686267" y="672249"/>
                  </a:lnTo>
                  <a:lnTo>
                    <a:pt x="0" y="1625346"/>
                  </a:lnTo>
                  <a:lnTo>
                    <a:pt x="6350" y="1636522"/>
                  </a:lnTo>
                  <a:lnTo>
                    <a:pt x="1692567" y="683387"/>
                  </a:lnTo>
                  <a:lnTo>
                    <a:pt x="1708150" y="710946"/>
                  </a:lnTo>
                  <a:lnTo>
                    <a:pt x="1738464" y="665988"/>
                  </a:lnTo>
                  <a:lnTo>
                    <a:pt x="1755775" y="640334"/>
                  </a:lnTo>
                  <a:close/>
                </a:path>
                <a:path w="3588384" h="1637029">
                  <a:moveTo>
                    <a:pt x="3588131" y="340741"/>
                  </a:moveTo>
                  <a:lnTo>
                    <a:pt x="3581019" y="330327"/>
                  </a:lnTo>
                  <a:lnTo>
                    <a:pt x="2424569" y="1125423"/>
                  </a:lnTo>
                  <a:lnTo>
                    <a:pt x="2406523" y="1099185"/>
                  </a:lnTo>
                  <a:lnTo>
                    <a:pt x="2365375" y="1173734"/>
                  </a:lnTo>
                  <a:lnTo>
                    <a:pt x="2449703" y="1161923"/>
                  </a:lnTo>
                  <a:lnTo>
                    <a:pt x="2436672" y="1143000"/>
                  </a:lnTo>
                  <a:lnTo>
                    <a:pt x="2431719" y="1135811"/>
                  </a:lnTo>
                  <a:lnTo>
                    <a:pt x="3588131" y="3407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6">
            <a:extLst>
              <a:ext uri="{FF2B5EF4-FFF2-40B4-BE49-F238E27FC236}">
                <a16:creationId xmlns:a16="http://schemas.microsoft.com/office/drawing/2014/main" id="{D6E16E17-2F5C-EFB1-6653-58975F65FB9D}"/>
              </a:ext>
            </a:extLst>
          </p:cNvPr>
          <p:cNvSpPr txBox="1"/>
          <p:nvPr/>
        </p:nvSpPr>
        <p:spPr>
          <a:xfrm>
            <a:off x="1698248" y="1371962"/>
            <a:ext cx="261061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cs typeface="Tw Cen MT"/>
              </a:rPr>
              <a:t>Ocular</a:t>
            </a:r>
            <a:r>
              <a:rPr sz="2800" b="1" spc="-35" dirty="0">
                <a:cs typeface="Tw Cen MT"/>
              </a:rPr>
              <a:t> </a:t>
            </a:r>
            <a:r>
              <a:rPr sz="2800" b="1" spc="-20" dirty="0">
                <a:cs typeface="Tw Cen MT"/>
              </a:rPr>
              <a:t>Lens</a:t>
            </a:r>
            <a:endParaRPr sz="2800" dirty="0">
              <a:cs typeface="Tw Cen MT"/>
            </a:endParaRPr>
          </a:p>
          <a:p>
            <a:pPr marL="12700" algn="r">
              <a:lnSpc>
                <a:spcPct val="100000"/>
              </a:lnSpc>
            </a:pPr>
            <a:r>
              <a:rPr sz="2800" dirty="0">
                <a:cs typeface="Tw Cen MT"/>
              </a:rPr>
              <a:t>(</a:t>
            </a:r>
            <a:r>
              <a:rPr lang="it-IT" sz="2800" dirty="0">
                <a:cs typeface="Tw Cen MT"/>
              </a:rPr>
              <a:t>m</a:t>
            </a:r>
            <a:r>
              <a:rPr sz="2800" dirty="0" err="1">
                <a:cs typeface="Tw Cen MT"/>
              </a:rPr>
              <a:t>agnifies</a:t>
            </a:r>
            <a:r>
              <a:rPr sz="2800" spc="-20" dirty="0">
                <a:cs typeface="Tw Cen MT"/>
              </a:rPr>
              <a:t> </a:t>
            </a:r>
            <a:r>
              <a:rPr lang="it-IT" sz="2800" spc="-10" dirty="0">
                <a:cs typeface="Tw Cen MT"/>
              </a:rPr>
              <a:t>i</a:t>
            </a:r>
            <a:r>
              <a:rPr sz="2800" spc="-10" dirty="0">
                <a:cs typeface="Tw Cen MT"/>
              </a:rPr>
              <a:t>mage)</a:t>
            </a:r>
            <a:endParaRPr sz="2800" dirty="0">
              <a:cs typeface="Tw Cen MT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19678AFF-62C2-CE1B-5579-CD676CE0E76A}"/>
              </a:ext>
            </a:extLst>
          </p:cNvPr>
          <p:cNvSpPr txBox="1"/>
          <p:nvPr/>
        </p:nvSpPr>
        <p:spPr>
          <a:xfrm>
            <a:off x="7770033" y="1746761"/>
            <a:ext cx="4068216" cy="17491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34670" algn="just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cs typeface="Tw Cen MT"/>
              </a:rPr>
              <a:t>Objective</a:t>
            </a:r>
            <a:r>
              <a:rPr sz="2800" b="1" spc="-65" dirty="0">
                <a:cs typeface="Tw Cen MT"/>
              </a:rPr>
              <a:t> </a:t>
            </a:r>
            <a:r>
              <a:rPr sz="2800" b="1" spc="-20" dirty="0">
                <a:cs typeface="Tw Cen MT"/>
              </a:rPr>
              <a:t>Lens</a:t>
            </a:r>
            <a:endParaRPr lang="it-IT" sz="2800" b="1" spc="-20" dirty="0">
              <a:cs typeface="Tw Cen MT"/>
            </a:endParaRPr>
          </a:p>
          <a:p>
            <a:pPr marL="12700" marR="534670" algn="just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cs typeface="Tw Cen MT"/>
              </a:rPr>
              <a:t>(</a:t>
            </a:r>
            <a:r>
              <a:rPr lang="it-IT" sz="2800" dirty="0">
                <a:cs typeface="Tw Cen MT"/>
              </a:rPr>
              <a:t>g</a:t>
            </a:r>
            <a:r>
              <a:rPr sz="2800" dirty="0" err="1">
                <a:cs typeface="Tw Cen MT"/>
              </a:rPr>
              <a:t>athers</a:t>
            </a:r>
            <a:r>
              <a:rPr lang="it-IT" sz="2800" spc="-10" dirty="0">
                <a:cs typeface="Tw Cen MT"/>
              </a:rPr>
              <a:t> l</a:t>
            </a:r>
            <a:r>
              <a:rPr sz="2800" spc="-10" dirty="0" err="1">
                <a:cs typeface="Tw Cen MT"/>
              </a:rPr>
              <a:t>ight</a:t>
            </a:r>
            <a:r>
              <a:rPr lang="it-IT" sz="2800" spc="-10" dirty="0">
                <a:cs typeface="Tw Cen MT"/>
              </a:rPr>
              <a:t>;</a:t>
            </a:r>
            <a:r>
              <a:rPr sz="2800" spc="-10" dirty="0">
                <a:cs typeface="Tw Cen MT"/>
              </a:rPr>
              <a:t> </a:t>
            </a:r>
            <a:r>
              <a:rPr lang="it-IT" sz="2800" spc="-10" dirty="0">
                <a:cs typeface="Tw Cen MT"/>
              </a:rPr>
              <a:t>m</a:t>
            </a:r>
            <a:r>
              <a:rPr sz="2800" spc="-10" dirty="0" err="1">
                <a:cs typeface="Tw Cen MT"/>
              </a:rPr>
              <a:t>agnifies</a:t>
            </a:r>
            <a:endParaRPr sz="2800" dirty="0">
              <a:cs typeface="Tw Cen MT"/>
            </a:endParaRPr>
          </a:p>
          <a:p>
            <a:pPr marL="96520" marR="5080" algn="just">
              <a:lnSpc>
                <a:spcPct val="100000"/>
              </a:lnSpc>
              <a:spcBef>
                <a:spcPts val="5"/>
              </a:spcBef>
            </a:pPr>
            <a:r>
              <a:rPr lang="it-IT" sz="2800" dirty="0">
                <a:cs typeface="Tw Cen MT"/>
              </a:rPr>
              <a:t>a</a:t>
            </a:r>
            <a:r>
              <a:rPr sz="2800" dirty="0" err="1">
                <a:cs typeface="Tw Cen MT"/>
              </a:rPr>
              <a:t>nd</a:t>
            </a:r>
            <a:r>
              <a:rPr sz="2800" spc="-15" dirty="0">
                <a:cs typeface="Tw Cen MT"/>
              </a:rPr>
              <a:t> </a:t>
            </a:r>
            <a:r>
              <a:rPr lang="it-IT" sz="2800" dirty="0" err="1">
                <a:cs typeface="Tw Cen MT"/>
              </a:rPr>
              <a:t>f</a:t>
            </a:r>
            <a:r>
              <a:rPr sz="2800" dirty="0" err="1">
                <a:cs typeface="Tw Cen MT"/>
              </a:rPr>
              <a:t>ocuses</a:t>
            </a:r>
            <a:r>
              <a:rPr sz="2800" spc="-20" dirty="0">
                <a:cs typeface="Tw Cen MT"/>
              </a:rPr>
              <a:t> </a:t>
            </a:r>
            <a:r>
              <a:rPr lang="it-IT" sz="2800" spc="-25" dirty="0">
                <a:cs typeface="Tw Cen MT"/>
              </a:rPr>
              <a:t>i</a:t>
            </a:r>
            <a:r>
              <a:rPr sz="2800" spc="-25" dirty="0">
                <a:cs typeface="Tw Cen MT"/>
              </a:rPr>
              <a:t>mage </a:t>
            </a:r>
            <a:r>
              <a:rPr lang="it-IT" sz="2800" dirty="0">
                <a:cs typeface="Tw Cen MT"/>
              </a:rPr>
              <a:t>i</a:t>
            </a:r>
            <a:r>
              <a:rPr sz="2800" dirty="0" err="1">
                <a:cs typeface="Tw Cen MT"/>
              </a:rPr>
              <a:t>nside</a:t>
            </a:r>
            <a:r>
              <a:rPr sz="2800" spc="-75" dirty="0">
                <a:cs typeface="Tw Cen MT"/>
              </a:rPr>
              <a:t> </a:t>
            </a:r>
            <a:r>
              <a:rPr lang="it-IT" sz="2800" dirty="0">
                <a:cs typeface="Tw Cen MT"/>
              </a:rPr>
              <a:t>b</a:t>
            </a:r>
            <a:r>
              <a:rPr sz="2800" dirty="0" err="1">
                <a:cs typeface="Tw Cen MT"/>
              </a:rPr>
              <a:t>ody</a:t>
            </a:r>
            <a:r>
              <a:rPr sz="2800" spc="-45" dirty="0">
                <a:cs typeface="Tw Cen MT"/>
              </a:rPr>
              <a:t> </a:t>
            </a:r>
            <a:r>
              <a:rPr lang="it-IT" sz="2800" spc="-10" dirty="0">
                <a:cs typeface="Tw Cen MT"/>
              </a:rPr>
              <a:t>t</a:t>
            </a:r>
            <a:r>
              <a:rPr sz="2800" spc="-10" dirty="0" err="1">
                <a:cs typeface="Tw Cen MT"/>
              </a:rPr>
              <a:t>ube</a:t>
            </a:r>
            <a:r>
              <a:rPr sz="2800" spc="-10" dirty="0">
                <a:cs typeface="Tw Cen MT"/>
              </a:rPr>
              <a:t>)</a:t>
            </a:r>
            <a:endParaRPr sz="2800" dirty="0">
              <a:cs typeface="Tw Cen MT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F0A63971-C061-00F9-B8BF-2A9C72092B8A}"/>
              </a:ext>
            </a:extLst>
          </p:cNvPr>
          <p:cNvSpPr txBox="1"/>
          <p:nvPr/>
        </p:nvSpPr>
        <p:spPr>
          <a:xfrm>
            <a:off x="2059704" y="2934651"/>
            <a:ext cx="2318217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cs typeface="Tw Cen MT"/>
              </a:rPr>
              <a:t>Body</a:t>
            </a:r>
            <a:r>
              <a:rPr sz="2800" b="1" spc="-10" dirty="0">
                <a:cs typeface="Tw Cen MT"/>
              </a:rPr>
              <a:t> </a:t>
            </a:r>
            <a:r>
              <a:rPr sz="2800" b="1" spc="-20" dirty="0">
                <a:cs typeface="Tw Cen MT"/>
              </a:rPr>
              <a:t>Tube</a:t>
            </a:r>
            <a:endParaRPr sz="2800" dirty="0">
              <a:cs typeface="Tw Cen MT"/>
            </a:endParaRPr>
          </a:p>
          <a:p>
            <a:pPr marL="12700" algn="r">
              <a:lnSpc>
                <a:spcPct val="100000"/>
              </a:lnSpc>
              <a:spcBef>
                <a:spcPts val="5"/>
              </a:spcBef>
            </a:pPr>
            <a:r>
              <a:rPr lang="it-IT" sz="2800" spc="-10" dirty="0">
                <a:cs typeface="Tw Cen MT"/>
              </a:rPr>
              <a:t>(</a:t>
            </a:r>
            <a:r>
              <a:rPr lang="it-IT" sz="2800" spc="-10" dirty="0" err="1">
                <a:cs typeface="Tw Cen MT"/>
              </a:rPr>
              <a:t>f</a:t>
            </a:r>
            <a:r>
              <a:rPr sz="2800" spc="-10" dirty="0" err="1">
                <a:cs typeface="Tw Cen MT"/>
              </a:rPr>
              <a:t>ocuses</a:t>
            </a:r>
            <a:r>
              <a:rPr lang="it-IT" sz="2800" spc="-10" dirty="0">
                <a:cs typeface="Tw Cen MT"/>
              </a:rPr>
              <a:t> image</a:t>
            </a:r>
            <a:r>
              <a:rPr sz="2800" spc="-10" dirty="0">
                <a:cs typeface="Tw Cen MT"/>
              </a:rPr>
              <a:t>)</a:t>
            </a:r>
            <a:endParaRPr sz="2800" dirty="0">
              <a:cs typeface="Tw Cen MT"/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DC06693B-F5D6-B75F-0A5C-132D6E0D50FE}"/>
              </a:ext>
            </a:extLst>
          </p:cNvPr>
          <p:cNvSpPr txBox="1"/>
          <p:nvPr/>
        </p:nvSpPr>
        <p:spPr>
          <a:xfrm>
            <a:off x="226302" y="5359770"/>
            <a:ext cx="11739395" cy="824969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85"/>
              </a:spcBef>
              <a:buSzPct val="95833"/>
              <a:tabLst>
                <a:tab pos="120650" algn="l"/>
                <a:tab pos="6321425" algn="l"/>
              </a:tabLst>
            </a:pPr>
            <a:r>
              <a:rPr sz="2800" b="1" dirty="0">
                <a:cs typeface="Tw Cen MT"/>
              </a:rPr>
              <a:t>Bending</a:t>
            </a:r>
            <a:r>
              <a:rPr sz="2800" b="1" spc="-35" dirty="0">
                <a:cs typeface="Tw Cen MT"/>
              </a:rPr>
              <a:t> </a:t>
            </a:r>
            <a:r>
              <a:rPr sz="2800" b="1" dirty="0">
                <a:cs typeface="Tw Cen MT"/>
              </a:rPr>
              <a:t>Light</a:t>
            </a:r>
            <a:r>
              <a:rPr sz="2800" dirty="0">
                <a:cs typeface="Tw Cen MT"/>
              </a:rPr>
              <a:t>: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convex</a:t>
            </a:r>
            <a:r>
              <a:rPr sz="2800" spc="-45" dirty="0">
                <a:cs typeface="Tw Cen MT"/>
              </a:rPr>
              <a:t> </a:t>
            </a:r>
            <a:r>
              <a:rPr sz="2800" spc="-20" dirty="0">
                <a:cs typeface="Tw Cen MT"/>
              </a:rPr>
              <a:t>lens</a:t>
            </a:r>
            <a:r>
              <a:rPr lang="it-IT" sz="2800" spc="-20" dirty="0">
                <a:cs typeface="Tw Cen MT"/>
              </a:rPr>
              <a:t> of the </a:t>
            </a:r>
            <a:r>
              <a:rPr lang="it-IT" sz="2800" spc="-20" dirty="0" err="1">
                <a:cs typeface="Tw Cen MT"/>
              </a:rPr>
              <a:t>objective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magnifies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and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focuses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(bends)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image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inside</a:t>
            </a:r>
            <a:r>
              <a:rPr sz="2800" spc="-40" dirty="0">
                <a:cs typeface="Tw Cen MT"/>
              </a:rPr>
              <a:t> </a:t>
            </a:r>
            <a:r>
              <a:rPr sz="2800" spc="-25" dirty="0">
                <a:cs typeface="Tw Cen MT"/>
              </a:rPr>
              <a:t>the</a:t>
            </a:r>
            <a:r>
              <a:rPr lang="it-IT" sz="2800" spc="-25" dirty="0">
                <a:cs typeface="Tw Cen MT"/>
              </a:rPr>
              <a:t> </a:t>
            </a:r>
            <a:r>
              <a:rPr sz="2800" spc="-35" dirty="0">
                <a:cs typeface="Tw Cen MT"/>
              </a:rPr>
              <a:t>body </a:t>
            </a:r>
            <a:r>
              <a:rPr sz="2800" dirty="0">
                <a:cs typeface="Tw Cen MT"/>
              </a:rPr>
              <a:t>tube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and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convex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lens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of</a:t>
            </a:r>
            <a:r>
              <a:rPr sz="2800" spc="55" dirty="0">
                <a:cs typeface="Tw Cen MT"/>
              </a:rPr>
              <a:t> </a:t>
            </a:r>
            <a:r>
              <a:rPr lang="it-IT" sz="2800" spc="55" dirty="0">
                <a:cs typeface="Tw Cen MT"/>
              </a:rPr>
              <a:t>the </a:t>
            </a:r>
            <a:r>
              <a:rPr lang="it-IT" sz="2800" spc="55" dirty="0" err="1">
                <a:cs typeface="Tw Cen MT"/>
              </a:rPr>
              <a:t>ocular</a:t>
            </a:r>
            <a:r>
              <a:rPr lang="it-IT" sz="2800" spc="55" dirty="0">
                <a:cs typeface="Tw Cen MT"/>
              </a:rPr>
              <a:t> </a:t>
            </a:r>
            <a:r>
              <a:rPr sz="2800" dirty="0">
                <a:cs typeface="Tw Cen MT"/>
              </a:rPr>
              <a:t>magnifies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it</a:t>
            </a:r>
            <a:r>
              <a:rPr sz="2800" spc="-1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(again).</a:t>
            </a:r>
            <a:endParaRPr sz="2800" dirty="0">
              <a:cs typeface="Tw Cen MT"/>
            </a:endParaRPr>
          </a:p>
        </p:txBody>
      </p:sp>
      <p:pic>
        <p:nvPicPr>
          <p:cNvPr id="14" name="object 9">
            <a:extLst>
              <a:ext uri="{FF2B5EF4-FFF2-40B4-BE49-F238E27FC236}">
                <a16:creationId xmlns:a16="http://schemas.microsoft.com/office/drawing/2014/main" id="{E999CF51-DABB-4213-E982-E2308AC217D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31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14" name="object 3">
            <a:extLst>
              <a:ext uri="{FF2B5EF4-FFF2-40B4-BE49-F238E27FC236}">
                <a16:creationId xmlns:a16="http://schemas.microsoft.com/office/drawing/2014/main" id="{DDBD46A8-836C-C721-7951-85C69F5A61C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76034" y="1567109"/>
            <a:ext cx="3048000" cy="2145792"/>
          </a:xfrm>
          <a:prstGeom prst="rect">
            <a:avLst/>
          </a:prstGeom>
        </p:spPr>
      </p:pic>
      <p:sp>
        <p:nvSpPr>
          <p:cNvPr id="15" name="object 4">
            <a:extLst>
              <a:ext uri="{FF2B5EF4-FFF2-40B4-BE49-F238E27FC236}">
                <a16:creationId xmlns:a16="http://schemas.microsoft.com/office/drawing/2014/main" id="{27A73B33-580B-FCB0-1BCA-A99E261197C4}"/>
              </a:ext>
            </a:extLst>
          </p:cNvPr>
          <p:cNvSpPr txBox="1"/>
          <p:nvPr/>
        </p:nvSpPr>
        <p:spPr>
          <a:xfrm>
            <a:off x="738214" y="1838662"/>
            <a:ext cx="5667854" cy="14907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cs typeface="Tw Cen MT"/>
              </a:rPr>
              <a:t>Convex</a:t>
            </a:r>
            <a:r>
              <a:rPr sz="3200" spc="-45" dirty="0">
                <a:cs typeface="Tw Cen MT"/>
              </a:rPr>
              <a:t> </a:t>
            </a:r>
            <a:r>
              <a:rPr sz="3200" dirty="0">
                <a:cs typeface="Tw Cen MT"/>
              </a:rPr>
              <a:t>Lenses</a:t>
            </a:r>
            <a:r>
              <a:rPr sz="3200" spc="-35" dirty="0">
                <a:cs typeface="Tw Cen MT"/>
              </a:rPr>
              <a:t> </a:t>
            </a:r>
            <a:r>
              <a:rPr sz="3200" dirty="0">
                <a:cs typeface="Tw Cen MT"/>
              </a:rPr>
              <a:t>are</a:t>
            </a:r>
            <a:r>
              <a:rPr sz="3200" spc="-25" dirty="0">
                <a:cs typeface="Tw Cen MT"/>
              </a:rPr>
              <a:t> </a:t>
            </a:r>
            <a:r>
              <a:rPr sz="3200" dirty="0">
                <a:cs typeface="Tw Cen MT"/>
              </a:rPr>
              <a:t>curved</a:t>
            </a:r>
            <a:r>
              <a:rPr sz="3200" spc="-45" dirty="0">
                <a:cs typeface="Tw Cen MT"/>
              </a:rPr>
              <a:t> </a:t>
            </a:r>
            <a:r>
              <a:rPr sz="3200" spc="-10" dirty="0">
                <a:cs typeface="Tw Cen MT"/>
              </a:rPr>
              <a:t>glass</a:t>
            </a:r>
            <a:r>
              <a:rPr lang="it-IT" sz="3200" spc="-10" dirty="0">
                <a:cs typeface="Tw Cen MT"/>
              </a:rPr>
              <a:t> </a:t>
            </a:r>
            <a:r>
              <a:rPr lang="it-IT" sz="3200" spc="-10" dirty="0" err="1">
                <a:cs typeface="Tw Cen MT"/>
              </a:rPr>
              <a:t>pieces</a:t>
            </a:r>
            <a:r>
              <a:rPr sz="3200" spc="-10" dirty="0">
                <a:cs typeface="Tw Cen MT"/>
              </a:rPr>
              <a:t> </a:t>
            </a:r>
            <a:r>
              <a:rPr sz="3200" dirty="0">
                <a:cs typeface="Tw Cen MT"/>
              </a:rPr>
              <a:t>used</a:t>
            </a:r>
            <a:r>
              <a:rPr sz="3200" spc="-50" dirty="0">
                <a:cs typeface="Tw Cen MT"/>
              </a:rPr>
              <a:t> </a:t>
            </a:r>
            <a:r>
              <a:rPr sz="3200" dirty="0">
                <a:cs typeface="Tw Cen MT"/>
              </a:rPr>
              <a:t>to</a:t>
            </a:r>
            <a:r>
              <a:rPr sz="3200" spc="-20" dirty="0">
                <a:cs typeface="Tw Cen MT"/>
              </a:rPr>
              <a:t> </a:t>
            </a:r>
            <a:r>
              <a:rPr sz="3200" dirty="0">
                <a:cs typeface="Tw Cen MT"/>
              </a:rPr>
              <a:t>make</a:t>
            </a:r>
            <a:r>
              <a:rPr sz="3200" spc="-35" dirty="0">
                <a:cs typeface="Tw Cen MT"/>
              </a:rPr>
              <a:t> </a:t>
            </a:r>
            <a:r>
              <a:rPr sz="3200" spc="-10" dirty="0">
                <a:cs typeface="Tw Cen MT"/>
              </a:rPr>
              <a:t>microscopes</a:t>
            </a:r>
            <a:endParaRPr sz="3200" dirty="0">
              <a:cs typeface="Tw Cen MT"/>
            </a:endParaRPr>
          </a:p>
          <a:p>
            <a:pPr marL="12700">
              <a:lnSpc>
                <a:spcPct val="100000"/>
              </a:lnSpc>
            </a:pPr>
            <a:r>
              <a:rPr sz="3200" dirty="0">
                <a:cs typeface="Tw Cen MT"/>
              </a:rPr>
              <a:t>(and</a:t>
            </a:r>
            <a:r>
              <a:rPr sz="3200" spc="-30" dirty="0">
                <a:cs typeface="Tw Cen MT"/>
              </a:rPr>
              <a:t> </a:t>
            </a:r>
            <a:r>
              <a:rPr sz="3200" dirty="0">
                <a:cs typeface="Tw Cen MT"/>
              </a:rPr>
              <a:t>glasses</a:t>
            </a:r>
            <a:r>
              <a:rPr sz="3200" spc="-35" dirty="0">
                <a:cs typeface="Tw Cen MT"/>
              </a:rPr>
              <a:t> </a:t>
            </a:r>
            <a:r>
              <a:rPr sz="3200" spc="-10" dirty="0">
                <a:cs typeface="Tw Cen MT"/>
              </a:rPr>
              <a:t>etc.)</a:t>
            </a:r>
            <a:endParaRPr sz="3200" dirty="0">
              <a:cs typeface="Tw Cen MT"/>
            </a:endParaRPr>
          </a:p>
        </p:txBody>
      </p:sp>
      <p:grpSp>
        <p:nvGrpSpPr>
          <p:cNvPr id="16" name="object 5">
            <a:extLst>
              <a:ext uri="{FF2B5EF4-FFF2-40B4-BE49-F238E27FC236}">
                <a16:creationId xmlns:a16="http://schemas.microsoft.com/office/drawing/2014/main" id="{F9B17509-1EEC-E739-BD36-FF954648EC05}"/>
              </a:ext>
            </a:extLst>
          </p:cNvPr>
          <p:cNvGrpSpPr/>
          <p:nvPr/>
        </p:nvGrpSpPr>
        <p:grpSpPr>
          <a:xfrm>
            <a:off x="2589253" y="4267230"/>
            <a:ext cx="1188720" cy="1803400"/>
            <a:chOff x="2589253" y="4267230"/>
            <a:chExt cx="1188720" cy="1803400"/>
          </a:xfrm>
        </p:grpSpPr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3440A769-DA36-1F9D-0F7B-6282FEB92330}"/>
                </a:ext>
              </a:extLst>
            </p:cNvPr>
            <p:cNvSpPr/>
            <p:nvPr/>
          </p:nvSpPr>
          <p:spPr>
            <a:xfrm>
              <a:off x="3078746" y="4328020"/>
              <a:ext cx="493395" cy="939165"/>
            </a:xfrm>
            <a:custGeom>
              <a:avLst/>
              <a:gdLst/>
              <a:ahLst/>
              <a:cxnLst/>
              <a:rect l="l" t="t" r="r" b="b"/>
              <a:pathLst>
                <a:path w="493395" h="939164">
                  <a:moveTo>
                    <a:pt x="289128" y="117106"/>
                  </a:moveTo>
                  <a:lnTo>
                    <a:pt x="214096" y="117106"/>
                  </a:lnTo>
                  <a:lnTo>
                    <a:pt x="214096" y="0"/>
                  </a:lnTo>
                  <a:lnTo>
                    <a:pt x="103390" y="0"/>
                  </a:lnTo>
                  <a:lnTo>
                    <a:pt x="103390" y="117106"/>
                  </a:lnTo>
                  <a:lnTo>
                    <a:pt x="26530" y="117106"/>
                  </a:lnTo>
                  <a:lnTo>
                    <a:pt x="26530" y="162928"/>
                  </a:lnTo>
                  <a:lnTo>
                    <a:pt x="289128" y="162928"/>
                  </a:lnTo>
                  <a:lnTo>
                    <a:pt x="289128" y="117106"/>
                  </a:lnTo>
                  <a:close/>
                </a:path>
                <a:path w="493395" h="939164">
                  <a:moveTo>
                    <a:pt x="493153" y="700303"/>
                  </a:moveTo>
                  <a:lnTo>
                    <a:pt x="430034" y="672858"/>
                  </a:lnTo>
                  <a:lnTo>
                    <a:pt x="443750" y="640842"/>
                  </a:lnTo>
                  <a:lnTo>
                    <a:pt x="420878" y="630796"/>
                  </a:lnTo>
                  <a:lnTo>
                    <a:pt x="423621" y="610666"/>
                  </a:lnTo>
                  <a:lnTo>
                    <a:pt x="423621" y="591451"/>
                  </a:lnTo>
                  <a:lnTo>
                    <a:pt x="419963" y="572249"/>
                  </a:lnTo>
                  <a:lnTo>
                    <a:pt x="413562" y="553948"/>
                  </a:lnTo>
                  <a:lnTo>
                    <a:pt x="169265" y="698474"/>
                  </a:lnTo>
                  <a:lnTo>
                    <a:pt x="0" y="797267"/>
                  </a:lnTo>
                  <a:lnTo>
                    <a:pt x="34772" y="828370"/>
                  </a:lnTo>
                  <a:lnTo>
                    <a:pt x="80518" y="845756"/>
                  </a:lnTo>
                  <a:lnTo>
                    <a:pt x="81432" y="873188"/>
                  </a:lnTo>
                  <a:lnTo>
                    <a:pt x="109804" y="872274"/>
                  </a:lnTo>
                  <a:lnTo>
                    <a:pt x="113449" y="939050"/>
                  </a:lnTo>
                  <a:lnTo>
                    <a:pt x="170180" y="936307"/>
                  </a:lnTo>
                  <a:lnTo>
                    <a:pt x="166522" y="868629"/>
                  </a:lnTo>
                  <a:lnTo>
                    <a:pt x="200367" y="866800"/>
                  </a:lnTo>
                  <a:lnTo>
                    <a:pt x="199466" y="840270"/>
                  </a:lnTo>
                  <a:lnTo>
                    <a:pt x="205867" y="838441"/>
                  </a:lnTo>
                  <a:lnTo>
                    <a:pt x="213182" y="835685"/>
                  </a:lnTo>
                  <a:lnTo>
                    <a:pt x="219583" y="833856"/>
                  </a:lnTo>
                  <a:lnTo>
                    <a:pt x="225983" y="831113"/>
                  </a:lnTo>
                  <a:lnTo>
                    <a:pt x="242468" y="859472"/>
                  </a:lnTo>
                  <a:lnTo>
                    <a:pt x="267169" y="844842"/>
                  </a:lnTo>
                  <a:lnTo>
                    <a:pt x="301929" y="903376"/>
                  </a:lnTo>
                  <a:lnTo>
                    <a:pt x="350418" y="875017"/>
                  </a:lnTo>
                  <a:lnTo>
                    <a:pt x="315658" y="816483"/>
                  </a:lnTo>
                  <a:lnTo>
                    <a:pt x="344932" y="799096"/>
                  </a:lnTo>
                  <a:lnTo>
                    <a:pt x="329387" y="771652"/>
                  </a:lnTo>
                  <a:lnTo>
                    <a:pt x="333959" y="767080"/>
                  </a:lnTo>
                  <a:lnTo>
                    <a:pt x="338531" y="763422"/>
                  </a:lnTo>
                  <a:lnTo>
                    <a:pt x="347675" y="754265"/>
                  </a:lnTo>
                  <a:lnTo>
                    <a:pt x="352259" y="750620"/>
                  </a:lnTo>
                  <a:lnTo>
                    <a:pt x="356831" y="746048"/>
                  </a:lnTo>
                  <a:lnTo>
                    <a:pt x="360489" y="741476"/>
                  </a:lnTo>
                  <a:lnTo>
                    <a:pt x="365074" y="736904"/>
                  </a:lnTo>
                  <a:lnTo>
                    <a:pt x="396176" y="750620"/>
                  </a:lnTo>
                  <a:lnTo>
                    <a:pt x="407149" y="724090"/>
                  </a:lnTo>
                  <a:lnTo>
                    <a:pt x="470293" y="752436"/>
                  </a:lnTo>
                  <a:lnTo>
                    <a:pt x="493153" y="700303"/>
                  </a:lnTo>
                  <a:close/>
                </a:path>
              </a:pathLst>
            </a:custGeom>
            <a:solidFill>
              <a:srgbClr val="007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098EB1F7-EB17-6F96-868A-9F6355F7F0BA}"/>
                </a:ext>
              </a:extLst>
            </p:cNvPr>
            <p:cNvSpPr/>
            <p:nvPr/>
          </p:nvSpPr>
          <p:spPr>
            <a:xfrm>
              <a:off x="2589253" y="4527068"/>
              <a:ext cx="1188720" cy="1543685"/>
            </a:xfrm>
            <a:custGeom>
              <a:avLst/>
              <a:gdLst/>
              <a:ahLst/>
              <a:cxnLst/>
              <a:rect l="l" t="t" r="r" b="b"/>
              <a:pathLst>
                <a:path w="1188720" h="1543685">
                  <a:moveTo>
                    <a:pt x="763069" y="0"/>
                  </a:moveTo>
                  <a:lnTo>
                    <a:pt x="549880" y="0"/>
                  </a:lnTo>
                  <a:lnTo>
                    <a:pt x="549880" y="193894"/>
                  </a:lnTo>
                  <a:lnTo>
                    <a:pt x="493165" y="213969"/>
                  </a:lnTo>
                  <a:lnTo>
                    <a:pt x="438258" y="237857"/>
                  </a:lnTo>
                  <a:lnTo>
                    <a:pt x="387019" y="264285"/>
                  </a:lnTo>
                  <a:lnTo>
                    <a:pt x="337614" y="294526"/>
                  </a:lnTo>
                  <a:lnTo>
                    <a:pt x="290954" y="328362"/>
                  </a:lnTo>
                  <a:lnTo>
                    <a:pt x="247950" y="364955"/>
                  </a:lnTo>
                  <a:lnTo>
                    <a:pt x="207690" y="404293"/>
                  </a:lnTo>
                  <a:lnTo>
                    <a:pt x="171098" y="446363"/>
                  </a:lnTo>
                  <a:lnTo>
                    <a:pt x="137238" y="491190"/>
                  </a:lnTo>
                  <a:lnTo>
                    <a:pt x="107963" y="537846"/>
                  </a:lnTo>
                  <a:lnTo>
                    <a:pt x="83260" y="587235"/>
                  </a:lnTo>
                  <a:lnTo>
                    <a:pt x="62217" y="638465"/>
                  </a:lnTo>
                  <a:lnTo>
                    <a:pt x="44833" y="691513"/>
                  </a:lnTo>
                  <a:lnTo>
                    <a:pt x="32938" y="746403"/>
                  </a:lnTo>
                  <a:lnTo>
                    <a:pt x="25618" y="802195"/>
                  </a:lnTo>
                  <a:lnTo>
                    <a:pt x="22874" y="859830"/>
                  </a:lnTo>
                  <a:lnTo>
                    <a:pt x="25618" y="914707"/>
                  </a:lnTo>
                  <a:lnTo>
                    <a:pt x="32022" y="968683"/>
                  </a:lnTo>
                  <a:lnTo>
                    <a:pt x="43917" y="1021743"/>
                  </a:lnTo>
                  <a:lnTo>
                    <a:pt x="59472" y="1072961"/>
                  </a:lnTo>
                  <a:lnTo>
                    <a:pt x="78685" y="1122362"/>
                  </a:lnTo>
                  <a:lnTo>
                    <a:pt x="102474" y="1169921"/>
                  </a:lnTo>
                  <a:lnTo>
                    <a:pt x="129927" y="1215663"/>
                  </a:lnTo>
                  <a:lnTo>
                    <a:pt x="160119" y="1259575"/>
                  </a:lnTo>
                  <a:lnTo>
                    <a:pt x="123518" y="1382150"/>
                  </a:lnTo>
                  <a:lnTo>
                    <a:pt x="937820" y="1382150"/>
                  </a:lnTo>
                  <a:lnTo>
                    <a:pt x="949722" y="1427882"/>
                  </a:lnTo>
                  <a:lnTo>
                    <a:pt x="108879" y="1427882"/>
                  </a:lnTo>
                  <a:lnTo>
                    <a:pt x="0" y="1543139"/>
                  </a:lnTo>
                  <a:lnTo>
                    <a:pt x="1188525" y="1540394"/>
                  </a:lnTo>
                  <a:lnTo>
                    <a:pt x="1034808" y="1259575"/>
                  </a:lnTo>
                  <a:lnTo>
                    <a:pt x="446492" y="1259575"/>
                  </a:lnTo>
                  <a:lnTo>
                    <a:pt x="440092" y="1250427"/>
                  </a:lnTo>
                  <a:lnTo>
                    <a:pt x="425458" y="1227556"/>
                  </a:lnTo>
                  <a:lnTo>
                    <a:pt x="416300" y="1213833"/>
                  </a:lnTo>
                  <a:lnTo>
                    <a:pt x="407156" y="1199196"/>
                  </a:lnTo>
                  <a:lnTo>
                    <a:pt x="398921" y="1185473"/>
                  </a:lnTo>
                  <a:lnTo>
                    <a:pt x="392509" y="1172666"/>
                  </a:lnTo>
                  <a:lnTo>
                    <a:pt x="408977" y="1163517"/>
                  </a:lnTo>
                  <a:lnTo>
                    <a:pt x="423624" y="1152539"/>
                  </a:lnTo>
                  <a:lnTo>
                    <a:pt x="456560" y="1108640"/>
                  </a:lnTo>
                  <a:lnTo>
                    <a:pt x="467539" y="1072046"/>
                  </a:lnTo>
                  <a:lnTo>
                    <a:pt x="469373" y="1052835"/>
                  </a:lnTo>
                  <a:lnTo>
                    <a:pt x="466628" y="1026317"/>
                  </a:lnTo>
                  <a:lnTo>
                    <a:pt x="446492" y="978746"/>
                  </a:lnTo>
                  <a:lnTo>
                    <a:pt x="410811" y="943067"/>
                  </a:lnTo>
                  <a:lnTo>
                    <a:pt x="363240" y="922941"/>
                  </a:lnTo>
                  <a:lnTo>
                    <a:pt x="336704" y="920196"/>
                  </a:lnTo>
                  <a:lnTo>
                    <a:pt x="332125" y="920196"/>
                  </a:lnTo>
                  <a:lnTo>
                    <a:pt x="327546" y="921111"/>
                  </a:lnTo>
                  <a:lnTo>
                    <a:pt x="322980" y="921111"/>
                  </a:lnTo>
                  <a:lnTo>
                    <a:pt x="318402" y="922026"/>
                  </a:lnTo>
                  <a:lnTo>
                    <a:pt x="315657" y="881786"/>
                  </a:lnTo>
                  <a:lnTo>
                    <a:pt x="315657" y="868064"/>
                  </a:lnTo>
                  <a:lnTo>
                    <a:pt x="444671" y="868064"/>
                  </a:lnTo>
                  <a:lnTo>
                    <a:pt x="444671" y="916537"/>
                  </a:lnTo>
                  <a:lnTo>
                    <a:pt x="870113" y="916537"/>
                  </a:lnTo>
                  <a:lnTo>
                    <a:pt x="870113" y="868064"/>
                  </a:lnTo>
                  <a:lnTo>
                    <a:pt x="986314" y="868064"/>
                  </a:lnTo>
                  <a:lnTo>
                    <a:pt x="1080558" y="791230"/>
                  </a:lnTo>
                  <a:lnTo>
                    <a:pt x="320236" y="791230"/>
                  </a:lnTo>
                  <a:lnTo>
                    <a:pt x="323891" y="779337"/>
                  </a:lnTo>
                  <a:lnTo>
                    <a:pt x="342193" y="724447"/>
                  </a:lnTo>
                  <a:lnTo>
                    <a:pt x="361406" y="671399"/>
                  </a:lnTo>
                  <a:lnTo>
                    <a:pt x="386108" y="610106"/>
                  </a:lnTo>
                  <a:lnTo>
                    <a:pt x="415390" y="546995"/>
                  </a:lnTo>
                  <a:lnTo>
                    <a:pt x="447415" y="486616"/>
                  </a:lnTo>
                  <a:lnTo>
                    <a:pt x="481263" y="434470"/>
                  </a:lnTo>
                  <a:lnTo>
                    <a:pt x="499565" y="413441"/>
                  </a:lnTo>
                  <a:lnTo>
                    <a:pt x="499565" y="314639"/>
                  </a:lnTo>
                  <a:lnTo>
                    <a:pt x="546225" y="282633"/>
                  </a:lnTo>
                  <a:lnTo>
                    <a:pt x="548059" y="514061"/>
                  </a:lnTo>
                  <a:lnTo>
                    <a:pt x="653281" y="450022"/>
                  </a:lnTo>
                  <a:lnTo>
                    <a:pt x="859134" y="322873"/>
                  </a:lnTo>
                  <a:lnTo>
                    <a:pt x="763069" y="319213"/>
                  </a:lnTo>
                  <a:lnTo>
                    <a:pt x="763069" y="0"/>
                  </a:lnTo>
                  <a:close/>
                </a:path>
              </a:pathLst>
            </a:custGeom>
            <a:solidFill>
              <a:srgbClr val="84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8">
              <a:extLst>
                <a:ext uri="{FF2B5EF4-FFF2-40B4-BE49-F238E27FC236}">
                  <a16:creationId xmlns:a16="http://schemas.microsoft.com/office/drawing/2014/main" id="{2427807F-6D80-D873-6189-98E23A4DD86A}"/>
                </a:ext>
              </a:extLst>
            </p:cNvPr>
            <p:cNvSpPr/>
            <p:nvPr/>
          </p:nvSpPr>
          <p:spPr>
            <a:xfrm>
              <a:off x="3112610" y="5488433"/>
              <a:ext cx="271780" cy="60960"/>
            </a:xfrm>
            <a:custGeom>
              <a:avLst/>
              <a:gdLst/>
              <a:ahLst/>
              <a:cxnLst/>
              <a:rect l="l" t="t" r="r" b="b"/>
              <a:pathLst>
                <a:path w="271779" h="60960">
                  <a:moveTo>
                    <a:pt x="271738" y="0"/>
                  </a:moveTo>
                  <a:lnTo>
                    <a:pt x="0" y="0"/>
                  </a:lnTo>
                  <a:lnTo>
                    <a:pt x="0" y="60379"/>
                  </a:lnTo>
                  <a:lnTo>
                    <a:pt x="271738" y="60379"/>
                  </a:lnTo>
                  <a:lnTo>
                    <a:pt x="271738" y="0"/>
                  </a:lnTo>
                  <a:close/>
                </a:path>
              </a:pathLst>
            </a:custGeom>
            <a:solidFill>
              <a:srgbClr val="D2CE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9">
              <a:extLst>
                <a:ext uri="{FF2B5EF4-FFF2-40B4-BE49-F238E27FC236}">
                  <a16:creationId xmlns:a16="http://schemas.microsoft.com/office/drawing/2014/main" id="{76D4A235-DBC5-FA25-983A-1CC68ADACBA7}"/>
                </a:ext>
              </a:extLst>
            </p:cNvPr>
            <p:cNvSpPr/>
            <p:nvPr/>
          </p:nvSpPr>
          <p:spPr>
            <a:xfrm>
              <a:off x="3171160" y="4267230"/>
              <a:ext cx="122555" cy="36195"/>
            </a:xfrm>
            <a:custGeom>
              <a:avLst/>
              <a:gdLst/>
              <a:ahLst/>
              <a:cxnLst/>
              <a:rect l="l" t="t" r="r" b="b"/>
              <a:pathLst>
                <a:path w="122554" h="36195">
                  <a:moveTo>
                    <a:pt x="122154" y="0"/>
                  </a:moveTo>
                  <a:lnTo>
                    <a:pt x="24016" y="0"/>
                  </a:lnTo>
                  <a:lnTo>
                    <a:pt x="0" y="889"/>
                  </a:lnTo>
                  <a:lnTo>
                    <a:pt x="20136" y="35703"/>
                  </a:lnTo>
                  <a:lnTo>
                    <a:pt x="108877" y="35703"/>
                  </a:lnTo>
                  <a:lnTo>
                    <a:pt x="122154" y="0"/>
                  </a:lnTo>
                  <a:close/>
                </a:path>
              </a:pathLst>
            </a:custGeom>
            <a:solidFill>
              <a:srgbClr val="007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10">
              <a:extLst>
                <a:ext uri="{FF2B5EF4-FFF2-40B4-BE49-F238E27FC236}">
                  <a16:creationId xmlns:a16="http://schemas.microsoft.com/office/drawing/2014/main" id="{14544314-FE82-FAC1-3647-2D384F7BC31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45437" y="5503070"/>
              <a:ext cx="153716" cy="153679"/>
            </a:xfrm>
            <a:prstGeom prst="rect">
              <a:avLst/>
            </a:prstGeom>
          </p:spPr>
        </p:pic>
      </p:grpSp>
      <p:pic>
        <p:nvPicPr>
          <p:cNvPr id="22" name="object 11">
            <a:extLst>
              <a:ext uri="{FF2B5EF4-FFF2-40B4-BE49-F238E27FC236}">
                <a16:creationId xmlns:a16="http://schemas.microsoft.com/office/drawing/2014/main" id="{24BC4E23-D28E-705E-11A4-7F83B647470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72000" y="4343400"/>
            <a:ext cx="2438400" cy="1828800"/>
          </a:xfrm>
          <a:prstGeom prst="rect">
            <a:avLst/>
          </a:prstGeom>
        </p:spPr>
      </p:pic>
      <p:sp>
        <p:nvSpPr>
          <p:cNvPr id="23" name="object 12">
            <a:extLst>
              <a:ext uri="{FF2B5EF4-FFF2-40B4-BE49-F238E27FC236}">
                <a16:creationId xmlns:a16="http://schemas.microsoft.com/office/drawing/2014/main" id="{382141E8-2A94-3FDA-B105-AB2BB74C3EB6}"/>
              </a:ext>
            </a:extLst>
          </p:cNvPr>
          <p:cNvSpPr txBox="1"/>
          <p:nvPr/>
        </p:nvSpPr>
        <p:spPr>
          <a:xfrm>
            <a:off x="7166229" y="4589145"/>
            <a:ext cx="246761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Convex</a:t>
            </a:r>
            <a:r>
              <a:rPr sz="2400" spc="-8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Lenses</a:t>
            </a:r>
            <a:r>
              <a:rPr sz="2400" spc="-6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Tw Cen MT"/>
                <a:cs typeface="Tw Cen MT"/>
              </a:rPr>
              <a:t>bend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light</a:t>
            </a:r>
            <a:r>
              <a:rPr sz="2400" spc="-3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and</a:t>
            </a:r>
            <a:r>
              <a:rPr sz="2400" spc="-2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focus</a:t>
            </a:r>
            <a:r>
              <a:rPr sz="2400" spc="-3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it</a:t>
            </a:r>
            <a:r>
              <a:rPr sz="2400" spc="-2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Tw Cen MT"/>
                <a:cs typeface="Tw Cen MT"/>
              </a:rPr>
              <a:t>in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one </a:t>
            </a:r>
            <a:r>
              <a:rPr sz="2400" spc="-20" dirty="0">
                <a:solidFill>
                  <a:srgbClr val="FFFFFF"/>
                </a:solidFill>
                <a:latin typeface="Tw Cen MT"/>
                <a:cs typeface="Tw Cen MT"/>
              </a:rPr>
              <a:t>spot.</a:t>
            </a:r>
            <a:endParaRPr sz="2400">
              <a:latin typeface="Tw Cen MT"/>
              <a:cs typeface="Tw Cen MT"/>
            </a:endParaRPr>
          </a:p>
        </p:txBody>
      </p:sp>
      <p:pic>
        <p:nvPicPr>
          <p:cNvPr id="24" name="object 9">
            <a:extLst>
              <a:ext uri="{FF2B5EF4-FFF2-40B4-BE49-F238E27FC236}">
                <a16:creationId xmlns:a16="http://schemas.microsoft.com/office/drawing/2014/main" id="{7FD8599F-A7AF-5779-59A6-E71DF77908B2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AFF04DCD-8351-9964-5B9F-5FA9F892E901}"/>
              </a:ext>
            </a:extLst>
          </p:cNvPr>
          <p:cNvSpPr txBox="1">
            <a:spLocks/>
          </p:cNvSpPr>
          <p:nvPr/>
        </p:nvSpPr>
        <p:spPr>
          <a:xfrm>
            <a:off x="375151" y="326212"/>
            <a:ext cx="58616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HOW</a:t>
            </a:r>
            <a:r>
              <a:rPr lang="en-GB" sz="3600" spc="-40" dirty="0">
                <a:latin typeface="+mn-lt"/>
                <a:cs typeface="Tw Cen MT"/>
              </a:rPr>
              <a:t> </a:t>
            </a:r>
            <a:r>
              <a:rPr lang="en-GB" sz="3600" dirty="0">
                <a:latin typeface="+mn-lt"/>
                <a:cs typeface="Tw Cen MT"/>
              </a:rPr>
              <a:t>A</a:t>
            </a:r>
            <a:r>
              <a:rPr lang="en-GB" sz="3600" spc="-55" dirty="0">
                <a:latin typeface="+mn-lt"/>
                <a:cs typeface="Tw Cen MT"/>
              </a:rPr>
              <a:t> </a:t>
            </a:r>
            <a:r>
              <a:rPr lang="en-GB" sz="3600" dirty="0">
                <a:latin typeface="+mn-lt"/>
                <a:cs typeface="Tw Cen MT"/>
              </a:rPr>
              <a:t>MICROSCOPE</a:t>
            </a:r>
            <a:r>
              <a:rPr lang="en-GB" sz="3600" spc="-35" dirty="0">
                <a:latin typeface="+mn-lt"/>
                <a:cs typeface="Tw Cen MT"/>
              </a:rPr>
              <a:t> </a:t>
            </a:r>
            <a:r>
              <a:rPr lang="en-GB" sz="3600" spc="-10" dirty="0">
                <a:latin typeface="+mn-lt"/>
                <a:cs typeface="Tw Cen MT"/>
              </a:rPr>
              <a:t>WORKS</a:t>
            </a:r>
            <a:endParaRPr lang="en-GB" sz="3600" dirty="0">
              <a:latin typeface="+mn-l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375810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23" name="object 12">
            <a:extLst>
              <a:ext uri="{FF2B5EF4-FFF2-40B4-BE49-F238E27FC236}">
                <a16:creationId xmlns:a16="http://schemas.microsoft.com/office/drawing/2014/main" id="{382141E8-2A94-3FDA-B105-AB2BB74C3EB6}"/>
              </a:ext>
            </a:extLst>
          </p:cNvPr>
          <p:cNvSpPr txBox="1"/>
          <p:nvPr/>
        </p:nvSpPr>
        <p:spPr>
          <a:xfrm>
            <a:off x="7166229" y="4589145"/>
            <a:ext cx="246761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Convex</a:t>
            </a:r>
            <a:r>
              <a:rPr sz="2400" spc="-8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Lenses</a:t>
            </a:r>
            <a:r>
              <a:rPr sz="2400" spc="-6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Tw Cen MT"/>
                <a:cs typeface="Tw Cen MT"/>
              </a:rPr>
              <a:t>bend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light</a:t>
            </a:r>
            <a:r>
              <a:rPr sz="2400" spc="-3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and</a:t>
            </a:r>
            <a:r>
              <a:rPr sz="2400" spc="-2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focus</a:t>
            </a:r>
            <a:r>
              <a:rPr sz="2400" spc="-3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it</a:t>
            </a:r>
            <a:r>
              <a:rPr sz="2400" spc="-2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Tw Cen MT"/>
                <a:cs typeface="Tw Cen MT"/>
              </a:rPr>
              <a:t>in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one </a:t>
            </a:r>
            <a:r>
              <a:rPr sz="2400" spc="-20" dirty="0">
                <a:solidFill>
                  <a:srgbClr val="FFFFFF"/>
                </a:solidFill>
                <a:latin typeface="Tw Cen MT"/>
                <a:cs typeface="Tw Cen MT"/>
              </a:rPr>
              <a:t>spot.</a:t>
            </a:r>
            <a:endParaRPr sz="2400">
              <a:latin typeface="Tw Cen MT"/>
              <a:cs typeface="Tw Cen MT"/>
            </a:endParaRPr>
          </a:p>
        </p:txBody>
      </p:sp>
      <p:pic>
        <p:nvPicPr>
          <p:cNvPr id="24" name="object 9">
            <a:extLst>
              <a:ext uri="{FF2B5EF4-FFF2-40B4-BE49-F238E27FC236}">
                <a16:creationId xmlns:a16="http://schemas.microsoft.com/office/drawing/2014/main" id="{7FD8599F-A7AF-5779-59A6-E71DF77908B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AFF04DCD-8351-9964-5B9F-5FA9F892E901}"/>
              </a:ext>
            </a:extLst>
          </p:cNvPr>
          <p:cNvSpPr txBox="1">
            <a:spLocks/>
          </p:cNvSpPr>
          <p:nvPr/>
        </p:nvSpPr>
        <p:spPr>
          <a:xfrm>
            <a:off x="375151" y="326212"/>
            <a:ext cx="58616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HOW</a:t>
            </a:r>
            <a:r>
              <a:rPr lang="en-GB" sz="3600" spc="-40" dirty="0">
                <a:latin typeface="+mn-lt"/>
                <a:cs typeface="Tw Cen MT"/>
              </a:rPr>
              <a:t> </a:t>
            </a:r>
            <a:r>
              <a:rPr lang="en-GB" sz="3600" dirty="0">
                <a:latin typeface="+mn-lt"/>
                <a:cs typeface="Tw Cen MT"/>
              </a:rPr>
              <a:t>A</a:t>
            </a:r>
            <a:r>
              <a:rPr lang="en-GB" sz="3600" spc="-55" dirty="0">
                <a:latin typeface="+mn-lt"/>
                <a:cs typeface="Tw Cen MT"/>
              </a:rPr>
              <a:t> </a:t>
            </a:r>
            <a:r>
              <a:rPr lang="en-GB" sz="3600" dirty="0">
                <a:latin typeface="+mn-lt"/>
                <a:cs typeface="Tw Cen MT"/>
              </a:rPr>
              <a:t>MICROSCOPE</a:t>
            </a:r>
            <a:r>
              <a:rPr lang="en-GB" sz="3600" spc="-35" dirty="0">
                <a:latin typeface="+mn-lt"/>
                <a:cs typeface="Tw Cen MT"/>
              </a:rPr>
              <a:t> </a:t>
            </a:r>
            <a:r>
              <a:rPr lang="en-GB" sz="3600" spc="-10" dirty="0">
                <a:latin typeface="+mn-lt"/>
                <a:cs typeface="Tw Cen MT"/>
              </a:rPr>
              <a:t>WORKS</a:t>
            </a:r>
            <a:endParaRPr lang="en-GB" sz="3600" dirty="0">
              <a:latin typeface="+mn-lt"/>
              <a:cs typeface="Tw Cen MT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12F45DD-3C8D-B132-3410-CDEAC75E02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73" t="22398" r="24589" b="14499"/>
          <a:stretch/>
        </p:blipFill>
        <p:spPr>
          <a:xfrm>
            <a:off x="1352863" y="989704"/>
            <a:ext cx="7844925" cy="5149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6F4714-0C96-4181-6920-438D37DE3F8A}"/>
              </a:ext>
            </a:extLst>
          </p:cNvPr>
          <p:cNvSpPr txBox="1"/>
          <p:nvPr/>
        </p:nvSpPr>
        <p:spPr>
          <a:xfrm>
            <a:off x="6730446" y="5848572"/>
            <a:ext cx="2467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O</a:t>
            </a:r>
            <a:r>
              <a:rPr lang="en-IT" sz="1100" dirty="0"/>
              <a:t>ptical imaging tecniques in cell biology</a:t>
            </a:r>
          </a:p>
        </p:txBody>
      </p:sp>
    </p:spTree>
    <p:extLst>
      <p:ext uri="{BB962C8B-B14F-4D97-AF65-F5344CB8AC3E}">
        <p14:creationId xmlns:p14="http://schemas.microsoft.com/office/powerpoint/2010/main" val="4202245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23" name="object 12">
            <a:extLst>
              <a:ext uri="{FF2B5EF4-FFF2-40B4-BE49-F238E27FC236}">
                <a16:creationId xmlns:a16="http://schemas.microsoft.com/office/drawing/2014/main" id="{382141E8-2A94-3FDA-B105-AB2BB74C3EB6}"/>
              </a:ext>
            </a:extLst>
          </p:cNvPr>
          <p:cNvSpPr txBox="1"/>
          <p:nvPr/>
        </p:nvSpPr>
        <p:spPr>
          <a:xfrm>
            <a:off x="7166229" y="4589145"/>
            <a:ext cx="246761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Convex</a:t>
            </a:r>
            <a:r>
              <a:rPr sz="2400" spc="-8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Lenses</a:t>
            </a:r>
            <a:r>
              <a:rPr sz="2400" spc="-6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Tw Cen MT"/>
                <a:cs typeface="Tw Cen MT"/>
              </a:rPr>
              <a:t>bend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light</a:t>
            </a:r>
            <a:r>
              <a:rPr sz="2400" spc="-3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and</a:t>
            </a:r>
            <a:r>
              <a:rPr sz="2400" spc="-2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focus</a:t>
            </a:r>
            <a:r>
              <a:rPr sz="2400" spc="-3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it</a:t>
            </a:r>
            <a:r>
              <a:rPr sz="2400" spc="-2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Tw Cen MT"/>
                <a:cs typeface="Tw Cen MT"/>
              </a:rPr>
              <a:t>in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one </a:t>
            </a:r>
            <a:r>
              <a:rPr sz="2400" spc="-20" dirty="0">
                <a:solidFill>
                  <a:srgbClr val="FFFFFF"/>
                </a:solidFill>
                <a:latin typeface="Tw Cen MT"/>
                <a:cs typeface="Tw Cen MT"/>
              </a:rPr>
              <a:t>spot.</a:t>
            </a:r>
            <a:endParaRPr sz="2400">
              <a:latin typeface="Tw Cen MT"/>
              <a:cs typeface="Tw Cen MT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AFF04DCD-8351-9964-5B9F-5FA9F892E901}"/>
              </a:ext>
            </a:extLst>
          </p:cNvPr>
          <p:cNvSpPr txBox="1">
            <a:spLocks/>
          </p:cNvSpPr>
          <p:nvPr/>
        </p:nvSpPr>
        <p:spPr>
          <a:xfrm>
            <a:off x="375151" y="326212"/>
            <a:ext cx="58616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HOW</a:t>
            </a:r>
            <a:r>
              <a:rPr lang="en-GB" sz="3600" spc="-40" dirty="0">
                <a:latin typeface="+mn-lt"/>
                <a:cs typeface="Tw Cen MT"/>
              </a:rPr>
              <a:t> </a:t>
            </a:r>
            <a:r>
              <a:rPr lang="en-GB" sz="3600" dirty="0">
                <a:latin typeface="+mn-lt"/>
                <a:cs typeface="Tw Cen MT"/>
              </a:rPr>
              <a:t>A</a:t>
            </a:r>
            <a:r>
              <a:rPr lang="en-GB" sz="3600" spc="-55" dirty="0">
                <a:latin typeface="+mn-lt"/>
                <a:cs typeface="Tw Cen MT"/>
              </a:rPr>
              <a:t> </a:t>
            </a:r>
            <a:r>
              <a:rPr lang="en-GB" sz="3600" dirty="0">
                <a:latin typeface="+mn-lt"/>
                <a:cs typeface="Tw Cen MT"/>
              </a:rPr>
              <a:t>MICROSCOPE</a:t>
            </a:r>
            <a:r>
              <a:rPr lang="en-GB" sz="3600" spc="-35" dirty="0">
                <a:latin typeface="+mn-lt"/>
                <a:cs typeface="Tw Cen MT"/>
              </a:rPr>
              <a:t> </a:t>
            </a:r>
            <a:r>
              <a:rPr lang="en-GB" sz="3600" spc="-10" dirty="0">
                <a:latin typeface="+mn-lt"/>
                <a:cs typeface="Tw Cen MT"/>
              </a:rPr>
              <a:t>WORKS</a:t>
            </a:r>
            <a:endParaRPr lang="en-GB" sz="3600" dirty="0">
              <a:latin typeface="+mn-lt"/>
              <a:cs typeface="Tw Cen MT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C2F3A41-56E2-DA17-807F-32095FA3F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896" y="874258"/>
            <a:ext cx="8153880" cy="5998256"/>
          </a:xfrm>
          <a:prstGeom prst="rect">
            <a:avLst/>
          </a:prstGeom>
        </p:spPr>
      </p:pic>
      <p:pic>
        <p:nvPicPr>
          <p:cNvPr id="24" name="object 9">
            <a:extLst>
              <a:ext uri="{FF2B5EF4-FFF2-40B4-BE49-F238E27FC236}">
                <a16:creationId xmlns:a16="http://schemas.microsoft.com/office/drawing/2014/main" id="{7FD8599F-A7AF-5779-59A6-E71DF77908B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8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9823</TotalTime>
  <Words>1718</Words>
  <Application>Microsoft Macintosh PowerPoint</Application>
  <PresentationFormat>Widescreen</PresentationFormat>
  <Paragraphs>261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 Unicode MS</vt:lpstr>
      <vt:lpstr>Arial</vt:lpstr>
      <vt:lpstr>Calibri</vt:lpstr>
      <vt:lpstr>Calibri Light</vt:lpstr>
      <vt:lpstr>Tw Cen MT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Microscope Imaging</vt:lpstr>
      <vt:lpstr>PowerPoint Presentation</vt:lpstr>
      <vt:lpstr>ABSORPTION</vt:lpstr>
      <vt:lpstr>REFRACTION &amp; DISPERSION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RESOLVING POWER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Agnes Thalhammer</dc:creator>
  <cp:lastModifiedBy>Agnes Thalhammer</cp:lastModifiedBy>
  <cp:revision>33</cp:revision>
  <dcterms:created xsi:type="dcterms:W3CDTF">2022-10-18T07:56:32Z</dcterms:created>
  <dcterms:modified xsi:type="dcterms:W3CDTF">2023-03-08T16:28:38Z</dcterms:modified>
</cp:coreProperties>
</file>