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10"/>
  </p:notesMasterIdLst>
  <p:sldIdLst>
    <p:sldId id="256" r:id="rId2"/>
    <p:sldId id="319" r:id="rId3"/>
    <p:sldId id="321" r:id="rId4"/>
    <p:sldId id="285" r:id="rId5"/>
    <p:sldId id="320" r:id="rId6"/>
    <p:sldId id="281" r:id="rId7"/>
    <p:sldId id="280" r:id="rId8"/>
    <p:sldId id="29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02876-4B35-5542-887D-D524159F491A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B286B-E391-F14E-B58F-295232AAD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433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348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71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64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759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37D0E34-1ECB-5444-BD3E-69484C495800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it-I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8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52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69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33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332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09/03/2023</a:t>
            </a:fld>
            <a:endParaRPr lang="it-I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007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37D0E34-1ECB-5444-BD3E-69484C495800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86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F72A09-70BD-4F44-B969-2EBBF678D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52668"/>
          </a:xfrm>
        </p:spPr>
        <p:txBody>
          <a:bodyPr>
            <a:normAutofit fontScale="90000"/>
          </a:bodyPr>
          <a:lstStyle/>
          <a:p>
            <a:r>
              <a:rPr lang="it-IT" b="1" cap="small" dirty="0"/>
              <a:t>Territorio e Società</a:t>
            </a:r>
            <a:br>
              <a:rPr lang="it-IT" b="1" cap="small" dirty="0"/>
            </a:br>
            <a:r>
              <a:rPr lang="it-IT" b="1" cap="small" dirty="0"/>
              <a:t>225 Le</a:t>
            </a:r>
            <a:r>
              <a:rPr lang="it-IT" dirty="0"/>
              <a:t> </a:t>
            </a:r>
            <a:br>
              <a:rPr lang="it-IT" dirty="0"/>
            </a:br>
            <a:br>
              <a:rPr lang="it-IT" dirty="0"/>
            </a:br>
            <a:r>
              <a:rPr lang="it-IT" sz="4000" dirty="0"/>
              <a:t>Corso di Studio </a:t>
            </a:r>
            <a:br>
              <a:rPr lang="it-IT" sz="4000" dirty="0"/>
            </a:br>
            <a:r>
              <a:rPr lang="it-IT" sz="4000" dirty="0"/>
              <a:t>LE08 Lettere moderne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78CD909-0C5A-6A42-A155-018BFBEE2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3848" y="5118995"/>
            <a:ext cx="9144000" cy="1655762"/>
          </a:xfrm>
        </p:spPr>
        <p:txBody>
          <a:bodyPr/>
          <a:lstStyle/>
          <a:p>
            <a:r>
              <a:rPr lang="it-IT" dirty="0" err="1"/>
              <a:t>a.a</a:t>
            </a:r>
            <a:r>
              <a:rPr lang="it-IT" dirty="0"/>
              <a:t>. 2022-2023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9AB6D40-5966-5446-85EB-0E1430A47B86}"/>
              </a:ext>
            </a:extLst>
          </p:cNvPr>
          <p:cNvSpPr txBox="1"/>
          <p:nvPr/>
        </p:nvSpPr>
        <p:spPr>
          <a:xfrm>
            <a:off x="10873946" y="4490365"/>
            <a:ext cx="115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Ppt 08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740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2D2FEB-D709-4449-B6D3-DA07465EC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130" y="95887"/>
            <a:ext cx="10058400" cy="1609344"/>
          </a:xfrm>
        </p:spPr>
        <p:txBody>
          <a:bodyPr/>
          <a:lstStyle/>
          <a:p>
            <a:r>
              <a:rPr lang="it-IT" dirty="0"/>
              <a:t>Sapere statistico (</a:t>
            </a:r>
            <a:r>
              <a:rPr lang="it-IT" dirty="0" err="1"/>
              <a:t>Quaini</a:t>
            </a:r>
            <a:r>
              <a:rPr lang="it-IT" dirty="0"/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135801-8A1D-344E-8361-2664FA1C3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130" y="1705231"/>
            <a:ext cx="11269362" cy="4979774"/>
          </a:xfrm>
        </p:spPr>
        <p:txBody>
          <a:bodyPr>
            <a:normAutofit/>
          </a:bodyPr>
          <a:lstStyle/>
          <a:p>
            <a:r>
              <a:rPr lang="it-IT" sz="2200" dirty="0"/>
              <a:t>Un sapere che deriva da relazioni tecniche e da inchieste (e ha tra i suoi prodotti la cartografia precisa)</a:t>
            </a:r>
          </a:p>
          <a:p>
            <a:r>
              <a:rPr lang="it-IT" sz="2200" dirty="0"/>
              <a:t>Il potere si arroga il diritto di stabilire il vero, superando il diritto feudale (basato sul giuramento e sulla transizione fra privati) ed entra nel territorio accertando gli spazi, sia privati che pubblici, e definendoli. Proprietà private e pubbliche, confini amministrativi e statali.</a:t>
            </a:r>
          </a:p>
          <a:p>
            <a:r>
              <a:rPr lang="it-IT" sz="2200" dirty="0"/>
              <a:t>È un sapere che è strumento del potere militare (soltanto loro possono misurare le distanze e i poligoni) e della sovranità dello Stato</a:t>
            </a:r>
          </a:p>
          <a:p>
            <a:r>
              <a:rPr lang="it-IT" sz="2200" dirty="0"/>
              <a:t>Deriva dalla rivoluzione scientifica del XVIII secolo quando la matematica si impone come alfabeto della scienza (metodo galileiano, via empirica alla conoscenza). Coincide con la divisione fra lavoro manuale e lavoro intellettuale (cioè campagna vs. città).</a:t>
            </a:r>
          </a:p>
          <a:p>
            <a:r>
              <a:rPr lang="it-IT" sz="2200" dirty="0"/>
              <a:t>Lo spazio matematizzato sostituisce lo spazio relativo. Il potere produce e controlla il sapere.</a:t>
            </a:r>
          </a:p>
        </p:txBody>
      </p:sp>
    </p:spTree>
    <p:extLst>
      <p:ext uri="{BB962C8B-B14F-4D97-AF65-F5344CB8AC3E}">
        <p14:creationId xmlns:p14="http://schemas.microsoft.com/office/powerpoint/2010/main" val="1305476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2D2FEB-D709-4449-B6D3-DA07465EC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130" y="95887"/>
            <a:ext cx="10058400" cy="1609344"/>
          </a:xfrm>
        </p:spPr>
        <p:txBody>
          <a:bodyPr/>
          <a:lstStyle/>
          <a:p>
            <a:r>
              <a:rPr lang="it-IT" dirty="0"/>
              <a:t>Sapere statistico (</a:t>
            </a:r>
            <a:r>
              <a:rPr lang="it-IT" dirty="0" err="1"/>
              <a:t>Quaini</a:t>
            </a:r>
            <a:r>
              <a:rPr lang="it-IT" dirty="0"/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135801-8A1D-344E-8361-2664FA1C3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130" y="1705231"/>
            <a:ext cx="11269362" cy="4979774"/>
          </a:xfrm>
        </p:spPr>
        <p:txBody>
          <a:bodyPr>
            <a:normAutofit/>
          </a:bodyPr>
          <a:lstStyle/>
          <a:p>
            <a:r>
              <a:rPr lang="it-IT" sz="2400" dirty="0"/>
              <a:t>La cartografia, che è spettacolo ma anche strumento di potere, è la prima branca della geografia a diventare scientifica, subendo una formalizzazione matematica e di linguaggio.</a:t>
            </a:r>
          </a:p>
          <a:p>
            <a:r>
              <a:rPr lang="it-IT" sz="2400" dirty="0"/>
              <a:t>Le rappresentazioni geografiche sono funzionali a un ordinamento sociale e a un progetto politico conservatore.</a:t>
            </a:r>
          </a:p>
          <a:p>
            <a:r>
              <a:rPr lang="it-IT" sz="2400" dirty="0"/>
              <a:t>L’ordinamento cosmico riflette la monarchia, in cui l’ordine è gerarchico</a:t>
            </a:r>
          </a:p>
          <a:p>
            <a:r>
              <a:rPr lang="it-IT" sz="2400" dirty="0"/>
              <a:t>Il geografo è cartografo, ma è cartografo del Re, sostegno al potere</a:t>
            </a:r>
          </a:p>
          <a:p>
            <a:r>
              <a:rPr lang="it-IT" sz="2400" dirty="0"/>
              <a:t>La carta moderna utilizza un linguaggio convenzionale e simbolico</a:t>
            </a:r>
          </a:p>
          <a:p>
            <a:r>
              <a:rPr lang="it-IT" sz="2400" dirty="0">
                <a:sym typeface="Wingdings" pitchFamily="2" charset="2"/>
              </a:rPr>
              <a:t> introduce un nuovo alfabeto e una nuova grammatica della rappresentazione dello spazio</a:t>
            </a:r>
            <a:r>
              <a:rPr lang="it-IT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6676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45D0DE-6579-0F4A-A16C-D5DF59106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Determinismo vs. Possibilismo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E093D8-287A-194B-8B14-3FCA852F2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2006600"/>
            <a:ext cx="11899900" cy="4851400"/>
          </a:xfrm>
        </p:spPr>
        <p:txBody>
          <a:bodyPr>
            <a:normAutofit/>
          </a:bodyPr>
          <a:lstStyle/>
          <a:p>
            <a:pPr marL="355600" lvl="1" indent="-279400"/>
            <a:r>
              <a:rPr lang="it-IT" sz="2400" u="sng" dirty="0"/>
              <a:t>Determinismo ambientale </a:t>
            </a:r>
          </a:p>
          <a:p>
            <a:pPr marL="982663" lvl="1" indent="0">
              <a:buNone/>
            </a:pPr>
            <a:r>
              <a:rPr lang="it-IT" sz="2400" dirty="0"/>
              <a:t>ambiente che condiziona la differenze fisiche e culturali dell’uomo</a:t>
            </a:r>
          </a:p>
          <a:p>
            <a:pPr marL="1738313" lvl="1" indent="-46038">
              <a:buNone/>
            </a:pPr>
            <a:r>
              <a:rPr lang="it-IT" sz="2400" i="1" dirty="0"/>
              <a:t>manca una verifica, manca causa effetto, giustifica colonialismo</a:t>
            </a:r>
          </a:p>
          <a:p>
            <a:pPr marL="457200" lvl="1" indent="0">
              <a:buNone/>
            </a:pPr>
            <a:endParaRPr lang="it-IT" sz="800" dirty="0"/>
          </a:p>
          <a:p>
            <a:pPr marL="393700" lvl="1" indent="-279400"/>
            <a:r>
              <a:rPr lang="it-IT" sz="2400" u="sng" dirty="0"/>
              <a:t>Possibilismo geografico </a:t>
            </a:r>
          </a:p>
          <a:p>
            <a:pPr marL="1028700" lvl="1" indent="0">
              <a:buNone/>
            </a:pPr>
            <a:r>
              <a:rPr lang="it-IT" sz="2400" dirty="0"/>
              <a:t>alternative possibili a seconda delle scelte, delle conoscenze e delle capacità tecniche</a:t>
            </a:r>
          </a:p>
          <a:p>
            <a:pPr marL="1738313" lvl="1" indent="0">
              <a:buNone/>
            </a:pPr>
            <a:r>
              <a:rPr lang="it-IT" sz="2400" i="1" dirty="0">
                <a:sym typeface="Wingdings" pitchFamily="2" charset="2"/>
              </a:rPr>
              <a:t>ruolo dell’uomo sull’ambiente</a:t>
            </a:r>
          </a:p>
          <a:p>
            <a:pPr lvl="1"/>
            <a:endParaRPr lang="it-IT" sz="800" dirty="0">
              <a:sym typeface="Wingdings" pitchFamily="2" charset="2"/>
            </a:endParaRPr>
          </a:p>
          <a:p>
            <a:pPr marL="292100" lvl="1" indent="-292100"/>
            <a:r>
              <a:rPr lang="it-IT" sz="2400" dirty="0">
                <a:sym typeface="Wingdings" pitchFamily="2" charset="2"/>
              </a:rPr>
              <a:t>Si passa da paesaggi naturali a paesaggi culturali</a:t>
            </a:r>
          </a:p>
          <a:p>
            <a:pPr marL="781050" lvl="1" indent="0">
              <a:buNone/>
            </a:pPr>
            <a:r>
              <a:rPr lang="it-IT" sz="2400" dirty="0">
                <a:sym typeface="Wingdings" pitchFamily="2" charset="2"/>
              </a:rPr>
              <a:t>La natura è una costruzione sociale</a:t>
            </a:r>
          </a:p>
          <a:p>
            <a:pPr marL="781050" lvl="1" indent="0">
              <a:buNone/>
            </a:pPr>
            <a:r>
              <a:rPr lang="it-IT" sz="2400" dirty="0">
                <a:sym typeface="Wingdings" pitchFamily="2" charset="2"/>
              </a:rPr>
              <a:t>La Terra è un sistema dinamico integrato e complesso</a:t>
            </a:r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180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4E4F41-B8F8-8A40-9D9D-BE70D6FE5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Sapere utopistico (</a:t>
            </a:r>
            <a:r>
              <a:rPr lang="it-IT" dirty="0" err="1"/>
              <a:t>Quaini</a:t>
            </a:r>
            <a:r>
              <a:rPr lang="it-IT" dirty="0"/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44C9B8-9C88-CC48-8826-9FBD9658D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Dal sapere utopistico (cioè critico dello stato delle cose) emerge una esigenza di allargare il ragionamento dagli spazi all’uomo, andare alla ricerca delle correlazioni (Mediazioni) fra scala lovale e scala mondiale, fra la scala della nostra cultura e la scala delle altre culture, nella convinzione che conoscere nelle loro novità e diversità gli altri mondi stia la condizione necessaria per conoscere il mondo.</a:t>
            </a:r>
          </a:p>
          <a:p>
            <a:r>
              <a:rPr lang="it-IT" sz="2400" dirty="0"/>
              <a:t>E’ un ragionare sulla società, sui suoi modelli e funzionamenti.</a:t>
            </a:r>
          </a:p>
          <a:p>
            <a:endParaRPr lang="it-IT" sz="2400" dirty="0"/>
          </a:p>
          <a:p>
            <a:r>
              <a:rPr lang="it-IT" sz="2400" dirty="0"/>
              <a:t>U-</a:t>
            </a:r>
            <a:r>
              <a:rPr lang="it-IT" sz="2400" dirty="0" err="1"/>
              <a:t>topia</a:t>
            </a:r>
            <a:r>
              <a:rPr lang="it-IT" sz="2400" dirty="0">
                <a:sym typeface="Wingdings" pitchFamily="2" charset="2"/>
              </a:rPr>
              <a:t> nessun luogo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020699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5B4808-83C6-2D4F-A19E-40241AE38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>
                <a:sym typeface="Wingdings" pitchFamily="2" charset="2"/>
              </a:rPr>
              <a:t>La Terra è un sistema dinamico integrato e complesso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C5A3E7-221B-C144-9617-E31DA4865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00" y="2260600"/>
            <a:ext cx="11442700" cy="4432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Terra come sistema costituito da diverse componenti naturali e culturali che interagiscono con modalità complesse</a:t>
            </a:r>
          </a:p>
          <a:p>
            <a:pPr marL="0" indent="0">
              <a:buNone/>
            </a:pPr>
            <a:r>
              <a:rPr lang="it-IT" sz="2800" dirty="0"/>
              <a:t>Terra soggetta a continui cambiamenti, che dipendo sia da azione naturale che da azione umana</a:t>
            </a:r>
          </a:p>
          <a:p>
            <a:pPr marL="0" indent="0">
              <a:buNone/>
            </a:pPr>
            <a:r>
              <a:rPr lang="it-IT" sz="2800" dirty="0"/>
              <a:t>Il sistema culturale umano (ideologico, tecnologico, socio-economico, politico) è un sottosistema di quello naturale. Quest’ultimo può essere modificato dal primo soltanto adeguandosi a determinate «leggi» naturali sulle quali l’azione umana ha grandi limiti</a:t>
            </a:r>
          </a:p>
        </p:txBody>
      </p:sp>
    </p:spTree>
    <p:extLst>
      <p:ext uri="{BB962C8B-B14F-4D97-AF65-F5344CB8AC3E}">
        <p14:creationId xmlns:p14="http://schemas.microsoft.com/office/powerpoint/2010/main" val="348021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416DB0-C9CA-6C4F-B0F7-3FAF0280D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2900"/>
            <a:ext cx="11950700" cy="1181100"/>
          </a:xfrm>
        </p:spPr>
        <p:txBody>
          <a:bodyPr>
            <a:normAutofit fontScale="90000"/>
          </a:bodyPr>
          <a:lstStyle/>
          <a:p>
            <a:r>
              <a:rPr lang="it-IT" i="1" dirty="0">
                <a:solidFill>
                  <a:schemeClr val="tx1"/>
                </a:solidFill>
              </a:rPr>
              <a:t>Una società che ha per obiettivo la crescita è come un individuo che ha come modello l'obesità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sz="2400" dirty="0">
                <a:solidFill>
                  <a:schemeClr val="tx1"/>
                </a:solidFill>
              </a:rPr>
              <a:t>(Luigi Pintor)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4DFD8E-E945-2B4E-B5F9-3884CF2D1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100" y="2679700"/>
            <a:ext cx="11121181" cy="36516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/>
              <a:t>Crescita vs. sviluppo, bisogno di definizione materialistica</a:t>
            </a:r>
          </a:p>
          <a:p>
            <a:pPr marL="0" indent="0">
              <a:buNone/>
            </a:pPr>
            <a:endParaRPr lang="it-IT" sz="900" dirty="0"/>
          </a:p>
          <a:p>
            <a:pPr marL="0" indent="0">
              <a:buNone/>
            </a:pPr>
            <a:r>
              <a:rPr lang="it-IT" sz="2400" b="1" dirty="0"/>
              <a:t>La crescita economica</a:t>
            </a:r>
            <a:r>
              <a:rPr lang="it-IT" sz="2400" dirty="0"/>
              <a:t> è un concetto che indica l'aumento del livello effettivo di produzione di una nazione sulla base della crescita delle risorse e/o del loro uso</a:t>
            </a:r>
          </a:p>
          <a:p>
            <a:pPr marL="0" indent="0">
              <a:buNone/>
            </a:pPr>
            <a:endParaRPr lang="it-IT" sz="900" dirty="0"/>
          </a:p>
          <a:p>
            <a:pPr marL="0" indent="0">
              <a:buNone/>
            </a:pPr>
            <a:r>
              <a:rPr lang="it-IT" sz="2400" dirty="0"/>
              <a:t> </a:t>
            </a:r>
            <a:r>
              <a:rPr lang="it-IT" sz="2400" b="1" dirty="0"/>
              <a:t>lo sviluppo economico</a:t>
            </a:r>
            <a:r>
              <a:rPr lang="it-IT" sz="2400" dirty="0"/>
              <a:t> è un concetto che riguarda il miglioramento del tenore di vita di un individuo o un gruppo di persone</a:t>
            </a:r>
          </a:p>
        </p:txBody>
      </p:sp>
    </p:spTree>
    <p:extLst>
      <p:ext uri="{BB962C8B-B14F-4D97-AF65-F5344CB8AC3E}">
        <p14:creationId xmlns:p14="http://schemas.microsoft.com/office/powerpoint/2010/main" val="835664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FC7E69-FBC5-C541-99C7-E8DD60BA6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053" y="431801"/>
            <a:ext cx="10377347" cy="1028700"/>
          </a:xfrm>
        </p:spPr>
        <p:txBody>
          <a:bodyPr>
            <a:normAutofit/>
          </a:bodyPr>
          <a:lstStyle/>
          <a:p>
            <a:r>
              <a:rPr lang="it-IT" dirty="0"/>
              <a:t>Di cosa si occupa la Geografia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AE956F-FA05-1A4E-A851-1BB1DE735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84" y="1684117"/>
            <a:ext cx="11380573" cy="5173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La geografia studia le relazioni fra il società e ambiente: </a:t>
            </a:r>
            <a:r>
              <a:rPr lang="it-IT" sz="2800" i="1" dirty="0"/>
              <a:t>il Paesaggio</a:t>
            </a:r>
          </a:p>
          <a:p>
            <a:pPr marL="0" indent="0">
              <a:buNone/>
            </a:pPr>
            <a:r>
              <a:rPr lang="it-IT" sz="2800" dirty="0"/>
              <a:t>Il Paesaggio è una realtà al contempo soggettiva e oggettiva</a:t>
            </a:r>
          </a:p>
          <a:p>
            <a:pPr lvl="2"/>
            <a:r>
              <a:rPr lang="it-IT" sz="2400" dirty="0"/>
              <a:t>Constatazione definitiva del danno del positivismo (che afferma la sola oggettività) </a:t>
            </a:r>
            <a:r>
              <a:rPr lang="it-IT" sz="2400" dirty="0">
                <a:sym typeface="Wingdings" pitchFamily="2" charset="2"/>
              </a:rPr>
              <a:t> </a:t>
            </a:r>
            <a:r>
              <a:rPr lang="it-IT" sz="2400" i="1" dirty="0">
                <a:sym typeface="Wingdings" pitchFamily="2" charset="2"/>
              </a:rPr>
              <a:t>convenzione europea del paesaggio</a:t>
            </a:r>
            <a:endParaRPr lang="it-IT" sz="2400" i="1" dirty="0"/>
          </a:p>
          <a:p>
            <a:pPr lvl="2"/>
            <a:endParaRPr lang="it-IT" dirty="0"/>
          </a:p>
          <a:p>
            <a:pPr marL="0" lvl="2" indent="0">
              <a:buNone/>
            </a:pPr>
            <a:r>
              <a:rPr lang="it-IT" sz="2800" dirty="0"/>
              <a:t>Per la geografia il Paesaggio è il palinsesto (</a:t>
            </a:r>
            <a:r>
              <a:rPr lang="it-IT" sz="2800" i="1" dirty="0"/>
              <a:t>la pergamena</a:t>
            </a:r>
            <a:r>
              <a:rPr lang="it-IT" sz="2800" dirty="0"/>
              <a:t>) su cui si possono leggere le relazioni fra uomo e ambiente, sia contemporanee che quelle relative al passato </a:t>
            </a:r>
          </a:p>
          <a:p>
            <a:pPr marL="328613" lvl="2" indent="-328613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75060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0363"/>
    </mc:Choice>
    <mc:Fallback xmlns="">
      <p:transition spd="slow" advTm="480363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Legn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gn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egn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{56A1631E-CC2D-6241-96A1-7AF495E609A3}tf10001070</Template>
  <TotalTime>3689</TotalTime>
  <Words>685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Calibri</vt:lpstr>
      <vt:lpstr>Rockwell</vt:lpstr>
      <vt:lpstr>Rockwell Condensed</vt:lpstr>
      <vt:lpstr>Rockwell Extra Bold</vt:lpstr>
      <vt:lpstr>Wingdings</vt:lpstr>
      <vt:lpstr>Legno</vt:lpstr>
      <vt:lpstr>Territorio e Società 225 Le   Corso di Studio  LE08 Lettere moderne</vt:lpstr>
      <vt:lpstr>Sapere statistico (Quaini)</vt:lpstr>
      <vt:lpstr>Sapere statistico (Quaini)</vt:lpstr>
      <vt:lpstr>Determinismo vs. Possibilismo</vt:lpstr>
      <vt:lpstr>Sapere utopistico (Quaini)</vt:lpstr>
      <vt:lpstr>La Terra è un sistema dinamico integrato e complesso</vt:lpstr>
      <vt:lpstr>Una società che ha per obiettivo la crescita è come un individuo che ha come modello l'obesità (Luigi Pintor)</vt:lpstr>
      <vt:lpstr>Di cosa si occupa la Geografia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(LE006)   Corso di Studio  LE01 - DISCIPLINE STORICHE E FILOSOFICHE</dc:title>
  <dc:creator>sergio zilli</dc:creator>
  <cp:lastModifiedBy>ZILLI SERGIO</cp:lastModifiedBy>
  <cp:revision>66</cp:revision>
  <dcterms:created xsi:type="dcterms:W3CDTF">2022-03-01T08:25:09Z</dcterms:created>
  <dcterms:modified xsi:type="dcterms:W3CDTF">2023-03-09T11:47:07Z</dcterms:modified>
</cp:coreProperties>
</file>