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71" r:id="rId6"/>
    <p:sldId id="259" r:id="rId7"/>
    <p:sldId id="262" r:id="rId8"/>
    <p:sldId id="263" r:id="rId9"/>
    <p:sldId id="265" r:id="rId10"/>
    <p:sldId id="266" r:id="rId11"/>
    <p:sldId id="267" r:id="rId12"/>
    <p:sldId id="269" r:id="rId13"/>
    <p:sldId id="268" r:id="rId14"/>
    <p:sldId id="272" r:id="rId15"/>
    <p:sldId id="273" r:id="rId16"/>
    <p:sldId id="274" r:id="rId17"/>
    <p:sldId id="275" r:id="rId18"/>
    <p:sldId id="276" r:id="rId19"/>
    <p:sldId id="278" r:id="rId20"/>
    <p:sldId id="282" r:id="rId21"/>
    <p:sldId id="279" r:id="rId22"/>
    <p:sldId id="280" r:id="rId23"/>
    <p:sldId id="284" r:id="rId24"/>
    <p:sldId id="281" r:id="rId25"/>
    <p:sldId id="283" r:id="rId26"/>
    <p:sldId id="313" r:id="rId27"/>
    <p:sldId id="285" r:id="rId28"/>
    <p:sldId id="286" r:id="rId29"/>
    <p:sldId id="289" r:id="rId30"/>
    <p:sldId id="290" r:id="rId31"/>
    <p:sldId id="287" r:id="rId32"/>
    <p:sldId id="288" r:id="rId33"/>
    <p:sldId id="291" r:id="rId34"/>
    <p:sldId id="314" r:id="rId35"/>
    <p:sldId id="315" r:id="rId36"/>
    <p:sldId id="292" r:id="rId37"/>
    <p:sldId id="293" r:id="rId38"/>
    <p:sldId id="297" r:id="rId39"/>
    <p:sldId id="311" r:id="rId40"/>
    <p:sldId id="294" r:id="rId41"/>
    <p:sldId id="295" r:id="rId42"/>
    <p:sldId id="296" r:id="rId43"/>
    <p:sldId id="298" r:id="rId44"/>
    <p:sldId id="299" r:id="rId45"/>
    <p:sldId id="305" r:id="rId46"/>
    <p:sldId id="302" r:id="rId47"/>
    <p:sldId id="304" r:id="rId48"/>
    <p:sldId id="306" r:id="rId49"/>
    <p:sldId id="301" r:id="rId50"/>
    <p:sldId id="303" r:id="rId51"/>
    <p:sldId id="264" r:id="rId52"/>
    <p:sldId id="307" r:id="rId53"/>
    <p:sldId id="308" r:id="rId54"/>
    <p:sldId id="309" r:id="rId55"/>
    <p:sldId id="312" r:id="rId5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3/9/2023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olivinilcloruro" TargetMode="External"/><Relationship Id="rId2" Type="http://schemas.openxmlformats.org/officeDocument/2006/relationships/hyperlink" Target="https://it.wikipedia.org/wiki/Poliuretano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s://it.wikipedia.org/wiki/Scala_Frenc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6BEAF7-0E13-47F3-976B-B864B401E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1386" y="1988190"/>
            <a:ext cx="4776062" cy="1170115"/>
          </a:xfrm>
        </p:spPr>
        <p:txBody>
          <a:bodyPr/>
          <a:lstStyle/>
          <a:p>
            <a:r>
              <a:rPr lang="it-IT" sz="6000" b="1" i="1" u="sng" dirty="0"/>
              <a:t>NUTRIZIONE</a:t>
            </a:r>
            <a:r>
              <a:rPr lang="it-IT" sz="6000" u="sng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C4D273-FA6C-4D4D-B933-E96B25249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592" y="2819748"/>
            <a:ext cx="2962320" cy="33554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EA984D-3C74-4CC9-9931-0401793A9E13}"/>
              </a:ext>
            </a:extLst>
          </p:cNvPr>
          <p:cNvSpPr txBox="1"/>
          <p:nvPr/>
        </p:nvSpPr>
        <p:spPr>
          <a:xfrm>
            <a:off x="3120909" y="3280030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u="sng" dirty="0">
                <a:solidFill>
                  <a:srgbClr val="FFC000"/>
                </a:solidFill>
              </a:rPr>
              <a:t>Enterale</a:t>
            </a:r>
          </a:p>
        </p:txBody>
      </p:sp>
    </p:spTree>
    <p:extLst>
      <p:ext uri="{BB962C8B-B14F-4D97-AF65-F5344CB8AC3E}">
        <p14:creationId xmlns:p14="http://schemas.microsoft.com/office/powerpoint/2010/main" val="27644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0C80A9-3E66-4D36-912E-A29F6321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NE: Controindicazioni e Complicanze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BE16058-ADD0-4C17-B6DC-F64DC89EB771}"/>
              </a:ext>
            </a:extLst>
          </p:cNvPr>
          <p:cNvSpPr txBox="1">
            <a:spLocks/>
          </p:cNvSpPr>
          <p:nvPr/>
        </p:nvSpPr>
        <p:spPr>
          <a:xfrm>
            <a:off x="1154954" y="2357307"/>
            <a:ext cx="8280561" cy="407289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CONTROINDICAZIONI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Perforazioni intestinali;</a:t>
            </a:r>
          </a:p>
          <a:p>
            <a:pPr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Fistole intestinali.</a:t>
            </a:r>
          </a:p>
          <a:p>
            <a:pPr marL="0" indent="0">
              <a:buFont typeface="Wingdings 3" charset="2"/>
              <a:buNone/>
            </a:pP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COMPLICAZIONI </a:t>
            </a:r>
            <a:endParaRPr lang="it-IT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Inalazione, aspirazione nelle vie aeree con polmonite ab-</a:t>
            </a:r>
            <a:r>
              <a:rPr lang="it-IT" sz="17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ingestis</a:t>
            </a: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Ostruzione della sonda;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Contaminazione della dieta e/o dei devices per la somministrazione;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Faringiti;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Erosione della mucosa, </a:t>
            </a:r>
            <a:r>
              <a:rPr lang="it-IT" sz="17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disconfort</a:t>
            </a: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SNG;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Diarrea o costipazione;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Meteorismo;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Nausea, vomito;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Disidratazione, alterazioni metaboliche, </a:t>
            </a:r>
            <a:r>
              <a:rPr lang="it-IT" sz="17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idroelettrolitiche</a:t>
            </a:r>
            <a:r>
              <a:rPr lang="it-IT" sz="17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(K, Na, ).</a:t>
            </a:r>
          </a:p>
        </p:txBody>
      </p:sp>
    </p:spTree>
    <p:extLst>
      <p:ext uri="{BB962C8B-B14F-4D97-AF65-F5344CB8AC3E}">
        <p14:creationId xmlns:p14="http://schemas.microsoft.com/office/powerpoint/2010/main" val="219796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E9CC8-6F40-4685-A11F-A0B66A07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674" y="1149256"/>
            <a:ext cx="8761413" cy="728480"/>
          </a:xfrm>
        </p:spPr>
        <p:txBody>
          <a:bodyPr/>
          <a:lstStyle/>
          <a:p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Miscele per la Nutrizione Enterale:</a:t>
            </a:r>
            <a:b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it-IT" u="sng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BA530A-BFD8-405C-BF06-52B9F2A72E86}"/>
              </a:ext>
            </a:extLst>
          </p:cNvPr>
          <p:cNvSpPr txBox="1">
            <a:spLocks/>
          </p:cNvSpPr>
          <p:nvPr/>
        </p:nvSpPr>
        <p:spPr>
          <a:xfrm>
            <a:off x="733978" y="2325106"/>
            <a:ext cx="10724044" cy="46643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Diete naturali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costituite dalla miscelazione di </a:t>
            </a:r>
            <a:r>
              <a:rPr lang="it-IT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sostanze naturali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cui preparazione può essere artigianale: </a:t>
            </a:r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alimenti frullati o omogeneizzati, in forma liquida o semiliquida;</a:t>
            </a:r>
          </a:p>
          <a:p>
            <a:pPr lvl="1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preparazioni industriali,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già </a:t>
            </a:r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pronte all’uso e disponibili in commercio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composizione nota, equilibrata, che </a:t>
            </a:r>
            <a:r>
              <a:rPr lang="it-IT" sz="1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garantiscono un apporto completo dei vari nutrienti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Sono più sicure per quanto riguarda possibili contaminazioni.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Diete chimicamente definite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semielementari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elementari, già pronte o quasi per essere assorbite. </a:t>
            </a:r>
          </a:p>
          <a:p>
            <a:pPr marL="0" indent="0" algn="just">
              <a:buNone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Quest’ultime possono essere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diete specifiche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utilizzate per esigenze nutrizionali legate a particolari patologie (insufficienza epatica, insufficienza renale, diabete, malattia celiaca, insufficienza respiratoria).</a:t>
            </a:r>
          </a:p>
        </p:txBody>
      </p:sp>
    </p:spTree>
    <p:extLst>
      <p:ext uri="{BB962C8B-B14F-4D97-AF65-F5344CB8AC3E}">
        <p14:creationId xmlns:p14="http://schemas.microsoft.com/office/powerpoint/2010/main" val="182829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7C9788-CB1F-4236-8F83-98139E797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6" r="25895"/>
          <a:stretch/>
        </p:blipFill>
        <p:spPr>
          <a:xfrm>
            <a:off x="996891" y="523613"/>
            <a:ext cx="1956033" cy="41993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3611B9F-E429-47BD-B5DA-E6576AC5F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1" t="7994" r="16534" b="3589"/>
          <a:stretch/>
        </p:blipFill>
        <p:spPr>
          <a:xfrm>
            <a:off x="4504888" y="1694576"/>
            <a:ext cx="1956033" cy="454683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73A5EF4-B37B-4637-863C-676E878D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578" y="1694576"/>
            <a:ext cx="3523726" cy="352372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960C552E-FE74-464A-8653-E418B1C83359}"/>
              </a:ext>
            </a:extLst>
          </p:cNvPr>
          <p:cNvSpPr/>
          <p:nvPr/>
        </p:nvSpPr>
        <p:spPr>
          <a:xfrm>
            <a:off x="9423764" y="3160552"/>
            <a:ext cx="903084" cy="536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982090C-E7FE-4729-AE98-C7EAD1DFB177}"/>
              </a:ext>
            </a:extLst>
          </p:cNvPr>
          <p:cNvSpPr/>
          <p:nvPr/>
        </p:nvSpPr>
        <p:spPr>
          <a:xfrm>
            <a:off x="4893139" y="4160939"/>
            <a:ext cx="953987" cy="755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3B54A6A-6609-45A7-BABA-76160384033E}"/>
              </a:ext>
            </a:extLst>
          </p:cNvPr>
          <p:cNvSpPr/>
          <p:nvPr/>
        </p:nvSpPr>
        <p:spPr>
          <a:xfrm>
            <a:off x="1715110" y="2491530"/>
            <a:ext cx="1036479" cy="998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807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C7F7AA-E96C-4740-937E-E719499C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Conservazioni delle Nutrizioni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D5E487-5E40-4C7F-A358-D190C7B32EFE}"/>
              </a:ext>
            </a:extLst>
          </p:cNvPr>
          <p:cNvSpPr txBox="1">
            <a:spLocks/>
          </p:cNvSpPr>
          <p:nvPr/>
        </p:nvSpPr>
        <p:spPr>
          <a:xfrm>
            <a:off x="687585" y="2577115"/>
            <a:ext cx="10363826" cy="281700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prodotti industriali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nelle loro confezioni ancora integre, si conservano a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temperatura ambiente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riparo dalla luce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in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luogo asciutto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Possono essere conservati per il tempo indicato dalla data di scadenza contrassegnata sul flacone stesso;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 l’apertura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non consumati immediatamente, devono essere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conservati in frigorifero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utilizzati al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massimo entro 24 ore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come indicato sul flacone dal produttore stesso;</a:t>
            </a:r>
          </a:p>
          <a:p>
            <a:pPr marL="0" indent="0" algn="just">
              <a:buNone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gli alimenti sono naturali e preparati artigianalmente, vanno conservati alle temperature e nei tempi dettati dal buon senso «casalingo» della conservazione dei cibi.</a:t>
            </a:r>
          </a:p>
        </p:txBody>
      </p:sp>
    </p:spTree>
    <p:extLst>
      <p:ext uri="{BB962C8B-B14F-4D97-AF65-F5344CB8AC3E}">
        <p14:creationId xmlns:p14="http://schemas.microsoft.com/office/powerpoint/2010/main" val="35430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A52513-D265-4287-A437-DE61D0ED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Nutrizione Enterale</a:t>
            </a:r>
            <a:r>
              <a:rPr lang="it-IT" dirty="0"/>
              <a:t>: SNG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DF31B9-4954-4D2E-A940-42BF1F45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730" y="2340048"/>
            <a:ext cx="4250422" cy="393828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544567D-630B-417C-8DB3-D18C317CF419}"/>
              </a:ext>
            </a:extLst>
          </p:cNvPr>
          <p:cNvSpPr/>
          <p:nvPr/>
        </p:nvSpPr>
        <p:spPr>
          <a:xfrm>
            <a:off x="6560191" y="6090407"/>
            <a:ext cx="1400961" cy="187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8F24E95-98BE-4CFE-A1DC-6962B8065284}"/>
              </a:ext>
            </a:extLst>
          </p:cNvPr>
          <p:cNvSpPr/>
          <p:nvPr/>
        </p:nvSpPr>
        <p:spPr>
          <a:xfrm>
            <a:off x="3710730" y="3632433"/>
            <a:ext cx="1154885" cy="528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4A565BD-2FF6-4B04-92FF-7099847D2B09}"/>
              </a:ext>
            </a:extLst>
          </p:cNvPr>
          <p:cNvSpPr/>
          <p:nvPr/>
        </p:nvSpPr>
        <p:spPr>
          <a:xfrm rot="14351935">
            <a:off x="3394659" y="3955408"/>
            <a:ext cx="184558" cy="411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B50BCD-FF1F-4584-A6CE-A19B353C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Sondino Naso Gastrico: SNG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F056830-CFF3-45C9-9A20-E10CED0CAB26}"/>
              </a:ext>
            </a:extLst>
          </p:cNvPr>
          <p:cNvSpPr/>
          <p:nvPr/>
        </p:nvSpPr>
        <p:spPr>
          <a:xfrm>
            <a:off x="1069342" y="2844010"/>
            <a:ext cx="9869902" cy="294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 </a:t>
            </a:r>
            <a:r>
              <a:rPr lang="it-IT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sondino nasogastrico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è un dispositivo medico che permette l’accesso all’ambiente gastrico a fini diagnostici e terapeutici. </a:t>
            </a:r>
          </a:p>
          <a:p>
            <a:pPr algn="ctr">
              <a:lnSpc>
                <a:spcPct val="150000"/>
              </a:lnSpc>
            </a:pPr>
            <a:r>
              <a:rPr lang="it-IT" b="1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suo posizionamento è di competenza infermieristica</a:t>
            </a:r>
            <a:r>
              <a:rPr lang="it-IT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non vi sono complicanze e controindicazioni tali da giustificare l’intervento di medici specialisti</a:t>
            </a:r>
            <a:r>
              <a:rPr lang="it-IT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L’ambito di intervento infermieristico non si limita al solo posizionamento del sondino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nasogastrico in quanto </a:t>
            </a:r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l’infermiere è responsabile della sua intera gestione</a:t>
            </a:r>
            <a:endParaRPr lang="it-IT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6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3E7E7F-D982-41B4-90BF-56EA62D3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SNG</a:t>
            </a:r>
            <a:r>
              <a:rPr lang="it-IT" dirty="0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C07FB6-5FC5-4BA7-AE5A-D5D3B2CCC568}"/>
              </a:ext>
            </a:extLst>
          </p:cNvPr>
          <p:cNvSpPr txBox="1"/>
          <p:nvPr/>
        </p:nvSpPr>
        <p:spPr>
          <a:xfrm>
            <a:off x="989901" y="2743903"/>
            <a:ext cx="83776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u="sng" dirty="0">
                <a:solidFill>
                  <a:schemeClr val="tx2"/>
                </a:solidFill>
              </a:rPr>
              <a:t>Scopo evacuativo </a:t>
            </a:r>
            <a:r>
              <a:rPr lang="it-IT" dirty="0"/>
              <a:t>( svuotamento gastrico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gastrolusi</a:t>
            </a:r>
            <a:r>
              <a:rPr lang="it-IT" dirty="0">
                <a:sym typeface="Wingdings" panose="05000000000000000000" pitchFamily="2" charset="2"/>
              </a:rPr>
              <a:t>)</a:t>
            </a:r>
          </a:p>
          <a:p>
            <a:endParaRPr lang="it-IT" dirty="0">
              <a:sym typeface="Wingdings" panose="05000000000000000000" pitchFamily="2" charset="2"/>
            </a:endParaRP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sz="2400" u="sng" dirty="0">
                <a:solidFill>
                  <a:schemeClr val="tx2"/>
                </a:solidFill>
              </a:rPr>
              <a:t>Scopo terapeutico </a:t>
            </a:r>
            <a:r>
              <a:rPr lang="it-IT" sz="2400" dirty="0"/>
              <a:t>(</a:t>
            </a:r>
            <a:r>
              <a:rPr lang="it-IT" dirty="0"/>
              <a:t>somministrazione di farmaci, alimentazione)</a:t>
            </a:r>
          </a:p>
          <a:p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sz="2400" u="sng" dirty="0">
                <a:solidFill>
                  <a:schemeClr val="tx2"/>
                </a:solidFill>
              </a:rPr>
              <a:t>Scopo diagnostico </a:t>
            </a:r>
            <a:r>
              <a:rPr lang="it-IT" dirty="0"/>
              <a:t>( mezzi di contrasto)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46FD81A5-05C1-4D46-984D-055FBDFE8385}"/>
              </a:ext>
            </a:extLst>
          </p:cNvPr>
          <p:cNvSpPr/>
          <p:nvPr/>
        </p:nvSpPr>
        <p:spPr>
          <a:xfrm>
            <a:off x="8162486" y="4089730"/>
            <a:ext cx="226503" cy="3628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4A8753-8EC4-4F7F-A03A-E83F3F7A7559}"/>
              </a:ext>
            </a:extLst>
          </p:cNvPr>
          <p:cNvSpPr txBox="1"/>
          <p:nvPr/>
        </p:nvSpPr>
        <p:spPr>
          <a:xfrm>
            <a:off x="8275737" y="4383058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 6 -10 settimana</a:t>
            </a:r>
          </a:p>
        </p:txBody>
      </p:sp>
    </p:spTree>
    <p:extLst>
      <p:ext uri="{BB962C8B-B14F-4D97-AF65-F5344CB8AC3E}">
        <p14:creationId xmlns:p14="http://schemas.microsoft.com/office/powerpoint/2010/main" val="722336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CC192-4715-47C8-87AB-312E2ED3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Tipologie di SNG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B26115-D23F-43AD-872B-7B8263D64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12" y="2393247"/>
            <a:ext cx="3210609" cy="24086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1D6F49-15CF-45B8-97BF-8561337E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62" y="2474812"/>
            <a:ext cx="3457274" cy="19629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580AB5-0739-4CF7-BD62-A59517E4D482}"/>
              </a:ext>
            </a:extLst>
          </p:cNvPr>
          <p:cNvSpPr txBox="1"/>
          <p:nvPr/>
        </p:nvSpPr>
        <p:spPr>
          <a:xfrm>
            <a:off x="7706686" y="4681258"/>
            <a:ext cx="353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Marcatura per misurare la profondità di inserzione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3FB099-0B53-45F2-95F4-06ABEDBA24A7}"/>
              </a:ext>
            </a:extLst>
          </p:cNvPr>
          <p:cNvSpPr txBox="1"/>
          <p:nvPr/>
        </p:nvSpPr>
        <p:spPr>
          <a:xfrm>
            <a:off x="4608092" y="5327589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Radiopachi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BEFE9B-0F20-4A8E-B1EB-82C2E647A4D4}"/>
              </a:ext>
            </a:extLst>
          </p:cNvPr>
          <p:cNvSpPr txBox="1"/>
          <p:nvPr/>
        </p:nvSpPr>
        <p:spPr>
          <a:xfrm>
            <a:off x="4608092" y="59100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Mandrinati</a:t>
            </a:r>
          </a:p>
        </p:txBody>
      </p:sp>
    </p:spTree>
    <p:extLst>
      <p:ext uri="{BB962C8B-B14F-4D97-AF65-F5344CB8AC3E}">
        <p14:creationId xmlns:p14="http://schemas.microsoft.com/office/powerpoint/2010/main" val="269154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BD75A-5DC3-4D00-9354-E870887D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Sonda di Levin</a:t>
            </a:r>
            <a:r>
              <a:rPr lang="it-IT" dirty="0"/>
              <a:t>: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A3BAA2B-4577-4B31-988F-01D478F0B4F0}"/>
              </a:ext>
            </a:extLst>
          </p:cNvPr>
          <p:cNvSpPr/>
          <p:nvPr/>
        </p:nvSpPr>
        <p:spPr>
          <a:xfrm>
            <a:off x="847288" y="2493760"/>
            <a:ext cx="106707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it-IT" u="sng" dirty="0">
                <a:solidFill>
                  <a:srgbClr val="202122"/>
                </a:solidFill>
                <a:latin typeface="Arial" panose="020B0604020202020204" pitchFamily="34" charset="0"/>
              </a:rPr>
              <a:t>SNG ad una via</a:t>
            </a:r>
          </a:p>
          <a:p>
            <a:endParaRPr lang="it-IT" u="sng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È realizzata in </a:t>
            </a:r>
            <a:r>
              <a:rPr lang="it-IT" u="sng" dirty="0">
                <a:solidFill>
                  <a:schemeClr val="tx2"/>
                </a:solidFill>
                <a:latin typeface="Arial" panose="020B0604020202020204" pitchFamily="34" charset="0"/>
              </a:rPr>
              <a:t>silicone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hlinkClick r:id="rId2" tooltip="Poliuretano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poliuretano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hlinkClick r:id="rId3" tooltip="Polivinilcloruro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polivinilcloruro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 (PVC). 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Il calibro, misurato mediante la 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hlinkClick r:id="rId4" tooltip="Scala French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Scala French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- Se utilizzata a </a:t>
            </a:r>
            <a:r>
              <a:rPr lang="it-IT" u="sng" dirty="0">
                <a:solidFill>
                  <a:srgbClr val="202122"/>
                </a:solidFill>
                <a:latin typeface="Arial" panose="020B0604020202020204" pitchFamily="34" charset="0"/>
              </a:rPr>
              <a:t>scopo nutrizionale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, il calibro sarà compreso fra i 6 ed i 12 French (per l'adulto)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 lume piccolo o </a:t>
            </a:r>
            <a:r>
              <a:rPr lang="it-IT" i="1" dirty="0">
                <a:solidFill>
                  <a:srgbClr val="202122"/>
                </a:solidFill>
                <a:latin typeface="Arial" panose="020B0604020202020204" pitchFamily="34" charset="0"/>
              </a:rPr>
              <a:t>small bore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- Se utilizzata a </a:t>
            </a:r>
            <a:r>
              <a:rPr lang="it-IT" u="sng" dirty="0">
                <a:solidFill>
                  <a:srgbClr val="202122"/>
                </a:solidFill>
                <a:latin typeface="Arial" panose="020B0604020202020204" pitchFamily="34" charset="0"/>
              </a:rPr>
              <a:t>scopo </a:t>
            </a:r>
            <a:r>
              <a:rPr lang="it-IT" u="sng" dirty="0" err="1">
                <a:solidFill>
                  <a:srgbClr val="202122"/>
                </a:solidFill>
                <a:latin typeface="Arial" panose="020B0604020202020204" pitchFamily="34" charset="0"/>
              </a:rPr>
              <a:t>decompressivo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it-IT" sz="1600" dirty="0">
                <a:solidFill>
                  <a:srgbClr val="202122"/>
                </a:solidFill>
                <a:latin typeface="Arial" panose="020B0604020202020204" pitchFamily="34" charset="0"/>
              </a:rPr>
              <a:t>(per ridurre la pressione intra-addominale ed intra-toracica ), 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per la rimozione mediante aspirazione di secrezioni e gas, deve avere un calibro maggiore di 12 French, solitamente tra i 16 ed i 18 French, detta anche sonda </a:t>
            </a:r>
            <a:r>
              <a:rPr lang="it-IT" i="1" dirty="0">
                <a:solidFill>
                  <a:srgbClr val="202122"/>
                </a:solidFill>
                <a:latin typeface="Arial" panose="020B0604020202020204" pitchFamily="34" charset="0"/>
              </a:rPr>
              <a:t>large bore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B3EA81-5D29-4FF4-8EAF-FBC6F59BC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3" t="8753" r="4653" b="7891"/>
          <a:stretch/>
        </p:blipFill>
        <p:spPr>
          <a:xfrm rot="21019618">
            <a:off x="9174633" y="2282769"/>
            <a:ext cx="2106620" cy="19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3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8DEDF-7AEB-4E91-AA0C-D472D244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B38E27-9B8C-4171-9DE9-1FD5B849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56" y="2645493"/>
            <a:ext cx="4760317" cy="36765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30F520-63BD-45F9-AA6E-BEF4712D1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52" y="2917438"/>
            <a:ext cx="4818661" cy="29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1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8AA7D-063F-40F0-88AD-850AB17C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Nutrizione: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E4EC10-E946-4364-8715-9344CEF0F81C}"/>
              </a:ext>
            </a:extLst>
          </p:cNvPr>
          <p:cNvSpPr txBox="1"/>
          <p:nvPr/>
        </p:nvSpPr>
        <p:spPr>
          <a:xfrm>
            <a:off x="1154954" y="2667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A358E6-B07C-491F-A475-9F26EE3C85EB}"/>
              </a:ext>
            </a:extLst>
          </p:cNvPr>
          <p:cNvSpPr txBox="1"/>
          <p:nvPr/>
        </p:nvSpPr>
        <p:spPr>
          <a:xfrm>
            <a:off x="894460" y="2667699"/>
            <a:ext cx="10142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b="1" u="sng" dirty="0"/>
              <a:t>Naturale</a:t>
            </a:r>
            <a:r>
              <a:rPr lang="it-IT" dirty="0"/>
              <a:t>: quando una persona assume tutti gli elementi nutritivi sufficienti a soddisfare il fabbisogno nutrizionale giornaliero ( cibo e bevande per OS)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b="1" u="sng" dirty="0">
                <a:solidFill>
                  <a:schemeClr val="tx2"/>
                </a:solidFill>
              </a:rPr>
              <a:t>Artificiale:</a:t>
            </a:r>
            <a:r>
              <a:rPr lang="it-IT" dirty="0">
                <a:solidFill>
                  <a:schemeClr val="tx2"/>
                </a:solidFill>
              </a:rPr>
              <a:t> </a:t>
            </a:r>
            <a:r>
              <a:rPr lang="it-IT" dirty="0"/>
              <a:t>quando una persona non è in grado di alimentarsi o non può alimentarsi naturalmente, per un periodo temporaneo o permanente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1716548B-B715-4C7C-8DE6-EF712D78E725}"/>
              </a:ext>
            </a:extLst>
          </p:cNvPr>
          <p:cNvSpPr/>
          <p:nvPr/>
        </p:nvSpPr>
        <p:spPr>
          <a:xfrm>
            <a:off x="1275127" y="4714613"/>
            <a:ext cx="931178" cy="226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923511-FEA4-4066-A6E0-A2B04852FDE4}"/>
              </a:ext>
            </a:extLst>
          </p:cNvPr>
          <p:cNvSpPr txBox="1"/>
          <p:nvPr/>
        </p:nvSpPr>
        <p:spPr>
          <a:xfrm>
            <a:off x="2382473" y="4643198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Nutrizione parenterale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5B19C91-E9F6-481A-90FA-3F484CB2C363}"/>
              </a:ext>
            </a:extLst>
          </p:cNvPr>
          <p:cNvSpPr/>
          <p:nvPr/>
        </p:nvSpPr>
        <p:spPr>
          <a:xfrm>
            <a:off x="1275127" y="5402510"/>
            <a:ext cx="931178" cy="226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96FBCE-7DC4-4A08-B29C-EA6110667179}"/>
              </a:ext>
            </a:extLst>
          </p:cNvPr>
          <p:cNvSpPr txBox="1"/>
          <p:nvPr/>
        </p:nvSpPr>
        <p:spPr>
          <a:xfrm>
            <a:off x="2382473" y="5326035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chemeClr val="accent1"/>
                </a:solidFill>
              </a:rPr>
              <a:t>Nutrizione enterale</a:t>
            </a:r>
          </a:p>
        </p:txBody>
      </p:sp>
    </p:spTree>
    <p:extLst>
      <p:ext uri="{BB962C8B-B14F-4D97-AF65-F5344CB8AC3E}">
        <p14:creationId xmlns:p14="http://schemas.microsoft.com/office/powerpoint/2010/main" val="5254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0CC350E8-F98E-4AF5-84AF-15A65E71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24AE515-C472-4613-8FC7-088F4F4202E5}"/>
              </a:ext>
            </a:extLst>
          </p:cNvPr>
          <p:cNvSpPr txBox="1">
            <a:spLocks/>
          </p:cNvSpPr>
          <p:nvPr/>
        </p:nvSpPr>
        <p:spPr>
          <a:xfrm>
            <a:off x="605204" y="2239861"/>
            <a:ext cx="9862403" cy="47169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Wingdings 3" charset="2"/>
              <a:buNone/>
            </a:pPr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Materiale occorrente: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SNG</a:t>
            </a:r>
            <a:endParaRPr lang="it-IT" sz="1600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Guanti monouso non sterili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Lubrificante idrosolubile (Luan) + </a:t>
            </a:r>
            <a:r>
              <a:rPr lang="it-IT" sz="1600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Xylocaina</a:t>
            </a: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spay</a:t>
            </a: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(4%)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Telino monouso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Bacinella reniforme</a:t>
            </a:r>
            <a:endParaRPr lang="it-IT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Cerotto anallergico per fissaggio del SNG sul naso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Siringa a cono catetere 50/60ml 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Garze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Bicchiere con acqua e cannuccia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Fonendoscopio</a:t>
            </a:r>
          </a:p>
          <a:p>
            <a:pPr algn="just">
              <a:spcBef>
                <a:spcPts val="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Contenitore per rifiuti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Eventuale linea per nutrizione enterale, o sacca a caduta per raccolta del contenuto gastrico, o </a:t>
            </a:r>
            <a:r>
              <a:rPr lang="it-IT" sz="1600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tappini</a:t>
            </a:r>
            <a:r>
              <a:rPr lang="it-IT" sz="1600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SNG.</a:t>
            </a:r>
          </a:p>
          <a:p>
            <a:pPr marL="0" indent="0" algn="just">
              <a:spcBef>
                <a:spcPts val="0"/>
              </a:spcBef>
              <a:spcAft>
                <a:spcPts val="400"/>
              </a:spcAft>
              <a:buFont typeface="Wingdings 3" charset="2"/>
              <a:buNone/>
            </a:pPr>
            <a:endParaRPr lang="it-IT" altLang="it-IT" sz="16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76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3B6922E-5BB0-4BE4-AA8D-1B89E3A3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165422B-284A-4D53-84B4-BCD6522E3D6A}"/>
              </a:ext>
            </a:extLst>
          </p:cNvPr>
          <p:cNvSpPr/>
          <p:nvPr/>
        </p:nvSpPr>
        <p:spPr>
          <a:xfrm>
            <a:off x="830509" y="2353641"/>
            <a:ext cx="10553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Presentarsi</a:t>
            </a:r>
          </a:p>
          <a:p>
            <a:pPr algn="just"/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Identificare il paziente</a:t>
            </a:r>
          </a:p>
          <a:p>
            <a:pPr algn="just"/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Spiegare alla persona la procedura che andremo a fare 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è una procedura invasiva  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ottenere una maggiore </a:t>
            </a:r>
            <a:r>
              <a:rPr lang="it-IT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compliance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it-IT" b="1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importante spiegargli dettagliatamente e soprattutto con linguaggio semplice, chiaro e comprensibile tutta la procedura e i motivi del posizionamento del SNG</a:t>
            </a:r>
            <a:r>
              <a:rPr lang="it-IT" b="1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/>
            <a:endParaRPr lang="it-IT" b="1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Assicurare la privacy</a:t>
            </a:r>
          </a:p>
          <a:p>
            <a:pPr algn="just"/>
            <a:endParaRPr lang="it-IT" b="1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93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AD71C2A2-A19A-4EE1-BFE4-5CFCC08EBB01}"/>
              </a:ext>
            </a:extLst>
          </p:cNvPr>
          <p:cNvSpPr/>
          <p:nvPr/>
        </p:nvSpPr>
        <p:spPr>
          <a:xfrm>
            <a:off x="922789" y="2680261"/>
            <a:ext cx="95047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Preparare il materiale necessario su un tavolino/carrello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Posizionare il paziente in </a:t>
            </a:r>
            <a:r>
              <a:rPr lang="it-IT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posizione </a:t>
            </a:r>
            <a:r>
              <a:rPr lang="it-IT" u="sng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Fowler</a:t>
            </a:r>
            <a:r>
              <a:rPr lang="it-IT" u="sng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alta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non possibile valutare decubito laterale o in «</a:t>
            </a:r>
            <a:r>
              <a:rPr lang="it-IT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extrema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ratio» supina;</a:t>
            </a:r>
          </a:p>
          <a:p>
            <a:pPr algn="just"/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Posizionarsi sul lato del letto corrispondente alla vostra mano dominante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Ispezionare le cavità nasali</a:t>
            </a:r>
          </a:p>
          <a:p>
            <a:pPr marL="285750" indent="-285750" algn="just">
              <a:buFontTx/>
              <a:buChar char="-"/>
            </a:pPr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dirty="0">
              <a:solidFill>
                <a:srgbClr val="22222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2B09AA-0B3B-4C1C-BE8F-44619C85D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773" y="3727857"/>
            <a:ext cx="2927583" cy="1639446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3F78528-1344-4E7C-A94F-7ED604FC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2BCD86-5F64-40E1-9B01-8018F995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605" y="4618959"/>
            <a:ext cx="24690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60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077B97BE-317D-4220-B13A-E87AF6CB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A0F09A-2EAF-4489-A1D7-59CE5D08DAAD}"/>
              </a:ext>
            </a:extLst>
          </p:cNvPr>
          <p:cNvSpPr txBox="1"/>
          <p:nvPr/>
        </p:nvSpPr>
        <p:spPr>
          <a:xfrm>
            <a:off x="1004698" y="2493942"/>
            <a:ext cx="10458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Rimuovere eventuali protesi dentali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Far soffiare il naso alla persona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Spruzzare la </a:t>
            </a:r>
            <a:r>
              <a:rPr lang="it-IT" dirty="0" err="1"/>
              <a:t>Xylocaina</a:t>
            </a:r>
            <a:r>
              <a:rPr lang="it-IT" dirty="0"/>
              <a:t> nel </a:t>
            </a:r>
            <a:r>
              <a:rPr lang="it-IT" dirty="0" err="1"/>
              <a:t>nasofaringe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Misurare la lunghezza del SNG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it-IT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36CD9A-B960-4253-807A-4CF9BBF5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647" y="2743315"/>
            <a:ext cx="2469094" cy="1841152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C69E747-59A8-4C0B-AA06-960BE83D6769}"/>
              </a:ext>
            </a:extLst>
          </p:cNvPr>
          <p:cNvSpPr/>
          <p:nvPr/>
        </p:nvSpPr>
        <p:spPr>
          <a:xfrm>
            <a:off x="4983061" y="4244047"/>
            <a:ext cx="2986480" cy="130145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669385-6E08-4D45-9EB3-2433FBBA06E6}"/>
              </a:ext>
            </a:extLst>
          </p:cNvPr>
          <p:cNvSpPr txBox="1"/>
          <p:nvPr/>
        </p:nvSpPr>
        <p:spPr>
          <a:xfrm>
            <a:off x="7969541" y="4833840"/>
            <a:ext cx="3074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u="sng" dirty="0">
                <a:solidFill>
                  <a:srgbClr val="2222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Distanza tra: </a:t>
            </a:r>
          </a:p>
          <a:p>
            <a:pPr algn="ctr"/>
            <a:r>
              <a:rPr lang="it-IT" sz="1600" dirty="0">
                <a:solidFill>
                  <a:srgbClr val="2222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 punta del naso, il lobo dell’orecchio e il processo xifoideo</a:t>
            </a:r>
            <a:r>
              <a:rPr lang="it-IT" sz="1600" dirty="0">
                <a:solidFill>
                  <a:srgbClr val="22222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010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E82452F-2483-43B5-B181-4524323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866" y="947738"/>
            <a:ext cx="8761413" cy="728662"/>
          </a:xfrm>
        </p:spPr>
        <p:txBody>
          <a:bodyPr/>
          <a:lstStyle/>
          <a:p>
            <a:r>
              <a:rPr lang="it-IT" u="sng" dirty="0"/>
              <a:t>SNG: Procedura di Inserimento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B3D84933-2D77-4BEA-95C5-AC890F0367D9}"/>
              </a:ext>
            </a:extLst>
          </p:cNvPr>
          <p:cNvSpPr txBox="1">
            <a:spLocks/>
          </p:cNvSpPr>
          <p:nvPr/>
        </p:nvSpPr>
        <p:spPr>
          <a:xfrm>
            <a:off x="587740" y="2332139"/>
            <a:ext cx="8463982" cy="40748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it-IT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C1172B-F23E-40C4-ABF5-7638E7229B6A}"/>
              </a:ext>
            </a:extLst>
          </p:cNvPr>
          <p:cNvSpPr txBox="1"/>
          <p:nvPr/>
        </p:nvSpPr>
        <p:spPr>
          <a:xfrm>
            <a:off x="587740" y="2493942"/>
            <a:ext cx="87408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Lubrificare la punta del SNG ed introdurlo delicatamente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Ispezionare il cavo orale </a:t>
            </a:r>
            <a:r>
              <a:rPr lang="it-IT" sz="1600" i="1" dirty="0"/>
              <a:t>(per controllare che il SNG non si arrotoli in bocca)</a:t>
            </a:r>
          </a:p>
          <a:p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dirty="0"/>
              <a:t>Fare bere un sorso d’acqua al pz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sz="1600" i="1" dirty="0">
                <a:sym typeface="Wingdings" panose="05000000000000000000" pitchFamily="2" charset="2"/>
              </a:rPr>
              <a:t>con la deglutizione si favorisce l’avanzamento del SNG</a:t>
            </a:r>
          </a:p>
          <a:p>
            <a:pPr marL="285750" indent="-285750">
              <a:buFontTx/>
              <a:buChar char="-"/>
            </a:pPr>
            <a:endParaRPr lang="it-IT" sz="1600" i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In caso di tosse, cianosi…. Rimuovere immediatamente il SNG</a:t>
            </a:r>
          </a:p>
          <a:p>
            <a:r>
              <a:rPr lang="it-IT" dirty="0">
                <a:sym typeface="Wingdings" panose="05000000000000000000" pitchFamily="2" charset="2"/>
              </a:rPr>
              <a:t>       ripetere la manovra</a:t>
            </a:r>
          </a:p>
          <a:p>
            <a:endParaRPr lang="it-IT" sz="2800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ym typeface="Wingdings" panose="05000000000000000000" pitchFamily="2" charset="2"/>
              </a:rPr>
              <a:t>Controllare il posizionamento corretto</a:t>
            </a:r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BCFF1EA-DCD4-452E-AB11-428DEF862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1" r="8632" b="42181"/>
          <a:stretch/>
        </p:blipFill>
        <p:spPr>
          <a:xfrm>
            <a:off x="9328557" y="2332139"/>
            <a:ext cx="1770077" cy="16673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765DD9-231C-4A8A-AFD8-F8A1BD463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9" r="3430" b="4238"/>
          <a:stretch/>
        </p:blipFill>
        <p:spPr>
          <a:xfrm>
            <a:off x="9382502" y="4581575"/>
            <a:ext cx="2172749" cy="190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986D0-CFD2-472C-9488-A0DF0FC3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SNG: Procedura di Inserimento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C880A3-AA76-461C-8635-1B9D5F958CA0}"/>
              </a:ext>
            </a:extLst>
          </p:cNvPr>
          <p:cNvSpPr txBox="1"/>
          <p:nvPr/>
        </p:nvSpPr>
        <p:spPr>
          <a:xfrm>
            <a:off x="721453" y="2516697"/>
            <a:ext cx="104775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solidFill>
                  <a:schemeClr val="tx2"/>
                </a:solidFill>
              </a:rPr>
              <a:t>CONTROLLO POSIZIONAMENTO:</a:t>
            </a:r>
          </a:p>
          <a:p>
            <a:endParaRPr lang="it-IT" u="sng" dirty="0">
              <a:solidFill>
                <a:schemeClr val="tx2"/>
              </a:solidFill>
            </a:endParaRPr>
          </a:p>
          <a:p>
            <a:r>
              <a:rPr lang="it-IT" dirty="0"/>
              <a:t>-   RX addominale di controllo </a:t>
            </a:r>
            <a:r>
              <a:rPr lang="it-IT" sz="1400" dirty="0"/>
              <a:t>( Gold Standard )</a:t>
            </a:r>
          </a:p>
          <a:p>
            <a:pPr marL="285750" indent="-285750">
              <a:buFontTx/>
              <a:buChar char="-"/>
            </a:pPr>
            <a:r>
              <a:rPr lang="it-IT" dirty="0"/>
              <a:t>Aspirare per valutare la presenza di succo gastrico</a:t>
            </a:r>
          </a:p>
          <a:p>
            <a:pPr marL="285750" indent="-285750">
              <a:buFontTx/>
              <a:buChar char="-"/>
            </a:pPr>
            <a:r>
              <a:rPr lang="it-IT" dirty="0"/>
              <a:t>Nel caso non vi sia ristagno, insufflare aria ed auscultare sull’epigastrio col fonendoscopio</a:t>
            </a:r>
          </a:p>
          <a:p>
            <a:pPr marL="285750" indent="-285750">
              <a:buFontTx/>
              <a:buChar char="-"/>
            </a:pPr>
            <a:r>
              <a:rPr lang="it-IT" dirty="0"/>
              <a:t>Introdurre da 10 a 50 cc di acqua, aspirare poi con la siringa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814623E5-6A42-4EB2-B597-8676CEDD6C20}"/>
              </a:ext>
            </a:extLst>
          </p:cNvPr>
          <p:cNvSpPr/>
          <p:nvPr/>
        </p:nvSpPr>
        <p:spPr>
          <a:xfrm>
            <a:off x="3642220" y="4429388"/>
            <a:ext cx="436228" cy="4865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0C1DD2-A91F-43CF-819C-68373612055F}"/>
              </a:ext>
            </a:extLst>
          </p:cNvPr>
          <p:cNvSpPr txBox="1"/>
          <p:nvPr/>
        </p:nvSpPr>
        <p:spPr>
          <a:xfrm>
            <a:off x="1668012" y="5259627"/>
            <a:ext cx="478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Una volta sicuri del posizionamento corretto</a:t>
            </a:r>
            <a:r>
              <a:rPr lang="it-IT" dirty="0"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it-IT" dirty="0">
                <a:sym typeface="Wingdings" panose="05000000000000000000" pitchFamily="2" charset="2"/>
              </a:rPr>
              <a:t>fissare la sonda al naso con il cerotto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CAF3EA-2FA6-4CC4-96EF-C69A8F2B9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554" y="4151426"/>
            <a:ext cx="3899481" cy="25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62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1DD37D-E21E-4AEF-8188-E1A6E294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5" y="1098922"/>
            <a:ext cx="9454973" cy="728480"/>
          </a:xfrm>
        </p:spPr>
        <p:txBody>
          <a:bodyPr/>
          <a:lstStyle/>
          <a:p>
            <a:pPr algn="ctr"/>
            <a:r>
              <a:rPr lang="it-IT" sz="2800" b="1" i="1" u="sng" dirty="0">
                <a:solidFill>
                  <a:schemeClr val="bg1"/>
                </a:solidFill>
              </a:rPr>
              <a:t>Nell’inserimento del sondino nasogastrico</a:t>
            </a:r>
            <a:br>
              <a:rPr lang="it-IT" sz="2800" b="1" i="1" u="sng" dirty="0">
                <a:solidFill>
                  <a:schemeClr val="bg1"/>
                </a:solidFill>
              </a:rPr>
            </a:br>
            <a:r>
              <a:rPr lang="it-IT" sz="2800" b="1" i="1" u="sng" dirty="0">
                <a:solidFill>
                  <a:schemeClr val="bg1"/>
                </a:solidFill>
              </a:rPr>
              <a:t> fare particolare attenzione ai seguenti pazienti: </a:t>
            </a:r>
            <a:r>
              <a:rPr lang="it-IT" b="1" i="1" u="sng" dirty="0">
                <a:solidFill>
                  <a:schemeClr val="bg1"/>
                </a:solidFill>
              </a:rPr>
              <a:t/>
            </a:r>
            <a:br>
              <a:rPr lang="it-IT" b="1" i="1" u="sng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645484-360F-4C61-BEB1-E35900874133}"/>
              </a:ext>
            </a:extLst>
          </p:cNvPr>
          <p:cNvSpPr/>
          <p:nvPr/>
        </p:nvSpPr>
        <p:spPr>
          <a:xfrm>
            <a:off x="632295" y="2450196"/>
            <a:ext cx="106341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u="sng" dirty="0"/>
              <a:t>Non coscienti</a:t>
            </a:r>
            <a:r>
              <a:rPr lang="it-IT" sz="1700" dirty="0"/>
              <a:t>, se erroneamente si posiziona il sondino nelle vie aeree, il paziente potrebbe non manifestare alcuna reazione;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u="sng" dirty="0"/>
              <a:t>Stato confusionale</a:t>
            </a:r>
            <a:r>
              <a:rPr lang="it-IT" sz="1700" dirty="0"/>
              <a:t>, per la maggior difficoltà della manovra e per il maggior rischio di lesioni;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u="sng" dirty="0"/>
              <a:t>Malformazioni o lesioni della cavità orale o dell’esofago</a:t>
            </a:r>
            <a:r>
              <a:rPr lang="it-IT" sz="1700" dirty="0"/>
              <a:t>, per la maggiore difficoltà nel posizionamento;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Sottoposti a intervento chirurgico dell’esofago o stomaco, per il rischio di lesione delle suture interne e per il pericolo di creare “false strade”;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Varici esofagee in atto, per il rischio di creare lesioni della mucosa e di rimuovere gli eventuali coaguli a parete appena formati.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Trauma cranico, facciale o con rinorrea per il rischio di passaggio nello spazio endocranico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1358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092A0-73E6-4101-AE5B-EF38B908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 posizionamento SNG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A14B354-6CA5-4298-93A6-AF83473D348F}"/>
              </a:ext>
            </a:extLst>
          </p:cNvPr>
          <p:cNvSpPr/>
          <p:nvPr/>
        </p:nvSpPr>
        <p:spPr>
          <a:xfrm>
            <a:off x="2804075" y="3429000"/>
            <a:ext cx="582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https://www.youtube.com/watch?v=p4s0TXhn7pY</a:t>
            </a:r>
          </a:p>
        </p:txBody>
      </p:sp>
    </p:spTree>
    <p:extLst>
      <p:ext uri="{BB962C8B-B14F-4D97-AF65-F5344CB8AC3E}">
        <p14:creationId xmlns:p14="http://schemas.microsoft.com/office/powerpoint/2010/main" val="2208112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86A8C-8E1F-4D18-A904-D05160CC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SNG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0044B6-72A0-4398-8728-FD36FF24CD74}"/>
              </a:ext>
            </a:extLst>
          </p:cNvPr>
          <p:cNvSpPr txBox="1"/>
          <p:nvPr/>
        </p:nvSpPr>
        <p:spPr>
          <a:xfrm>
            <a:off x="841990" y="2411612"/>
            <a:ext cx="58031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Lavarsi le mani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Controllare la scadenza del flacone ed agitarlo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Valutazione del ristagno gastrico 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Raccordare il Set al SNG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Impostare la pompa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Lavare sempre la sonda alla fine dell’infusione</a:t>
            </a:r>
          </a:p>
          <a:p>
            <a:r>
              <a:rPr lang="it-IT" dirty="0"/>
              <a:t>     con 30 – 50 ml di acqua.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0F38E3C-234A-42DC-95DB-D88B628679BC}"/>
              </a:ext>
            </a:extLst>
          </p:cNvPr>
          <p:cNvSpPr/>
          <p:nvPr/>
        </p:nvSpPr>
        <p:spPr>
          <a:xfrm>
            <a:off x="5061634" y="3654022"/>
            <a:ext cx="2157069" cy="1513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BE9FE4-C439-4DC7-8162-338F42D5F1F7}"/>
              </a:ext>
            </a:extLst>
          </p:cNvPr>
          <p:cNvSpPr txBox="1"/>
          <p:nvPr/>
        </p:nvSpPr>
        <p:spPr>
          <a:xfrm>
            <a:off x="7688593" y="2905035"/>
            <a:ext cx="30652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Se il residuo supera i 125 ml, 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ritardare la somministrazione 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di 1 ora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558AEF44-C307-4757-B9B3-C42B0CD21607}"/>
              </a:ext>
            </a:extLst>
          </p:cNvPr>
          <p:cNvSpPr/>
          <p:nvPr/>
        </p:nvSpPr>
        <p:spPr>
          <a:xfrm>
            <a:off x="9150978" y="3784417"/>
            <a:ext cx="293615" cy="419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20CB0B-6505-454D-8AA1-CBBC635E9DFF}"/>
              </a:ext>
            </a:extLst>
          </p:cNvPr>
          <p:cNvSpPr txBox="1"/>
          <p:nvPr/>
        </p:nvSpPr>
        <p:spPr>
          <a:xfrm>
            <a:off x="7505029" y="4221204"/>
            <a:ext cx="3844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La presenza di notevole </a:t>
            </a:r>
          </a:p>
          <a:p>
            <a:pPr algn="ctr"/>
            <a:r>
              <a:rPr lang="it-IT" sz="1600" dirty="0"/>
              <a:t>quantità di ristagno indica un ritardo </a:t>
            </a:r>
          </a:p>
          <a:p>
            <a:pPr algn="ctr"/>
            <a:r>
              <a:rPr lang="it-IT" sz="1600" dirty="0"/>
              <a:t>dello svuotamento gastrico </a:t>
            </a:r>
            <a:r>
              <a:rPr lang="it-IT" sz="1600" dirty="0"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it-IT" sz="1600" u="sng" dirty="0"/>
              <a:t>natura organica </a:t>
            </a:r>
            <a:r>
              <a:rPr lang="it-IT" sz="1600" dirty="0"/>
              <a:t>o </a:t>
            </a:r>
            <a:r>
              <a:rPr lang="it-IT" sz="1600" u="sng" dirty="0"/>
              <a:t>legato alla formula</a:t>
            </a:r>
            <a:r>
              <a:rPr lang="it-IT" sz="1600" dirty="0"/>
              <a:t> </a:t>
            </a:r>
            <a:r>
              <a:rPr lang="it-IT" sz="1400" dirty="0"/>
              <a:t>(ricca di lipidi)</a:t>
            </a:r>
            <a:endParaRPr lang="it-IT" sz="16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10FDC57-630F-4B2F-A445-0D0E78401B32}"/>
              </a:ext>
            </a:extLst>
          </p:cNvPr>
          <p:cNvSpPr/>
          <p:nvPr/>
        </p:nvSpPr>
        <p:spPr>
          <a:xfrm>
            <a:off x="7375333" y="2743200"/>
            <a:ext cx="3974677" cy="3008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87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67D7C2-E649-4300-BD73-8AA491F6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SNG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3C218D-0890-4CF0-B01D-F733AD37866B}"/>
              </a:ext>
            </a:extLst>
          </p:cNvPr>
          <p:cNvSpPr txBox="1"/>
          <p:nvPr/>
        </p:nvSpPr>
        <p:spPr>
          <a:xfrm>
            <a:off x="2286302" y="2505670"/>
            <a:ext cx="6691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La posizione del paziente durante l’infusione 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dovrebbe essere almeno di 30° 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Per tutta la durata dell’infusione fino a 30 – 60 minuti dopo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EAE8BA-D10B-4BD6-8759-D1D6A1276AA7}"/>
              </a:ext>
            </a:extLst>
          </p:cNvPr>
          <p:cNvSpPr txBox="1"/>
          <p:nvPr/>
        </p:nvSpPr>
        <p:spPr>
          <a:xfrm>
            <a:off x="696286" y="4168373"/>
            <a:ext cx="10754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fabbisogno del pz non si limita soltanto alle calorie, ma va garantita anche l’idratazione </a:t>
            </a:r>
            <a:r>
              <a:rPr lang="it-IT" dirty="0" err="1"/>
              <a:t>somministando</a:t>
            </a:r>
            <a:r>
              <a:rPr lang="it-IT" dirty="0"/>
              <a:t> boli da 100 ml nell’arco della giornata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Le formule </a:t>
            </a:r>
            <a:r>
              <a:rPr lang="it-IT" dirty="0" err="1">
                <a:sym typeface="Wingdings" panose="05000000000000000000" pitchFamily="2" charset="2"/>
              </a:rPr>
              <a:t>iperosmolari</a:t>
            </a:r>
            <a:r>
              <a:rPr lang="it-IT" dirty="0">
                <a:sym typeface="Wingdings" panose="05000000000000000000" pitchFamily="2" charset="2"/>
              </a:rPr>
              <a:t> e ipercaloriche possono disidratare il pz </a:t>
            </a:r>
            <a:r>
              <a:rPr lang="it-IT" sz="1600" i="1" dirty="0">
                <a:sym typeface="Wingdings" panose="05000000000000000000" pitchFamily="2" charset="2"/>
              </a:rPr>
              <a:t>( più l’osmolarità è alta maggiore è il potere osmotico che agisce richiamando acqua nel lume intestinale)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chemeClr val="tx2"/>
                </a:solidFill>
                <a:sym typeface="Wingdings" panose="05000000000000000000" pitchFamily="2" charset="2"/>
              </a:rPr>
              <a:t>DIARREA !!</a:t>
            </a:r>
          </a:p>
        </p:txBody>
      </p:sp>
    </p:spTree>
    <p:extLst>
      <p:ext uri="{BB962C8B-B14F-4D97-AF65-F5344CB8AC3E}">
        <p14:creationId xmlns:p14="http://schemas.microsoft.com/office/powerpoint/2010/main" val="136426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3B652-AD49-4C3F-91E3-45C049D4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La Nutrizione Artificiale</a:t>
            </a:r>
            <a:r>
              <a:rPr lang="it-IT" dirty="0"/>
              <a:t>: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FB8D6C0-266D-4598-994B-4C9BC1FCDC5A}"/>
              </a:ext>
            </a:extLst>
          </p:cNvPr>
          <p:cNvSpPr/>
          <p:nvPr/>
        </p:nvSpPr>
        <p:spPr>
          <a:xfrm>
            <a:off x="803196" y="2721114"/>
            <a:ext cx="10245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NUTRIZIONE PARENTERALE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Quando il sistema digerente non è funzionante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 stenosi, neoplasie, interventi chirurgici,…) 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viene By passato </a:t>
            </a: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immettendo le sostanze nutritive direttamente nel torrente ematico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FD06820-AF29-4B6C-A95C-CF4A89516B87}"/>
              </a:ext>
            </a:extLst>
          </p:cNvPr>
          <p:cNvSpPr txBox="1"/>
          <p:nvPr/>
        </p:nvSpPr>
        <p:spPr>
          <a:xfrm>
            <a:off x="880844" y="4169328"/>
            <a:ext cx="1016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chemeClr val="accent1"/>
                </a:solidFill>
              </a:rPr>
              <a:t>NUTRIZIONE ENTERALE: </a:t>
            </a:r>
            <a:r>
              <a:rPr lang="it-IT" dirty="0"/>
              <a:t>Quando il sistema digerente è funzionante o parzialmente funzionante,</a:t>
            </a:r>
          </a:p>
          <a:p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le sostanze nutritive vengono immesse nell’apparato digerente attraverso diversi presidi</a:t>
            </a:r>
          </a:p>
        </p:txBody>
      </p:sp>
    </p:spTree>
    <p:extLst>
      <p:ext uri="{BB962C8B-B14F-4D97-AF65-F5344CB8AC3E}">
        <p14:creationId xmlns:p14="http://schemas.microsoft.com/office/powerpoint/2010/main" val="3750908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323D6-5A1F-4111-B2AB-0712BCF1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SNG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7DCFE4-2C9F-4F7F-A411-7C1561F7C4A3}"/>
              </a:ext>
            </a:extLst>
          </p:cNvPr>
          <p:cNvSpPr txBox="1"/>
          <p:nvPr/>
        </p:nvSpPr>
        <p:spPr>
          <a:xfrm>
            <a:off x="720669" y="2493760"/>
            <a:ext cx="103546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chemeClr val="tx2"/>
                </a:solidFill>
              </a:rPr>
              <a:t>Somministrazione in bolo: </a:t>
            </a:r>
          </a:p>
          <a:p>
            <a:r>
              <a:rPr lang="it-IT" dirty="0"/>
              <a:t>Questo metodo simula la normale immissione di cibo</a:t>
            </a:r>
            <a:r>
              <a:rPr lang="it-IT" dirty="0">
                <a:sym typeface="Wingdings" panose="05000000000000000000" pitchFamily="2" charset="2"/>
              </a:rPr>
              <a:t> somministrazione attraverso</a:t>
            </a:r>
          </a:p>
          <a:p>
            <a:r>
              <a:rPr lang="it-IT" dirty="0">
                <a:sym typeface="Wingdings" panose="05000000000000000000" pitchFamily="2" charset="2"/>
              </a:rPr>
              <a:t>una siringa, circa 200-300ml  di miscela</a:t>
            </a:r>
            <a:r>
              <a:rPr lang="it-IT" sz="1600" dirty="0">
                <a:sym typeface="Wingdings" panose="05000000000000000000" pitchFamily="2" charset="2"/>
              </a:rPr>
              <a:t>.</a:t>
            </a:r>
            <a:endParaRPr lang="it-IT" sz="1600" dirty="0"/>
          </a:p>
          <a:p>
            <a:endParaRPr lang="it-IT" dirty="0"/>
          </a:p>
          <a:p>
            <a:r>
              <a:rPr lang="it-IT" b="1" u="sng" dirty="0">
                <a:solidFill>
                  <a:schemeClr val="tx2"/>
                </a:solidFill>
              </a:rPr>
              <a:t>Somministrazione intermittente: </a:t>
            </a:r>
          </a:p>
          <a:p>
            <a:r>
              <a:rPr lang="it-IT" dirty="0"/>
              <a:t>Simula gli intervalli dei pasti, permette al </a:t>
            </a:r>
            <a:r>
              <a:rPr lang="it-IT" dirty="0" err="1"/>
              <a:t>pH</a:t>
            </a:r>
            <a:r>
              <a:rPr lang="it-IT" dirty="0"/>
              <a:t> gastrico di rimanere nei limiti riducendo il livello dei batteri. </a:t>
            </a:r>
          </a:p>
          <a:p>
            <a:r>
              <a:rPr lang="it-IT" dirty="0"/>
              <a:t>Ideale nelle persone diabetiche. </a:t>
            </a:r>
          </a:p>
          <a:p>
            <a:endParaRPr lang="it-IT" dirty="0"/>
          </a:p>
          <a:p>
            <a:r>
              <a:rPr lang="it-IT" b="1" u="sng" dirty="0">
                <a:solidFill>
                  <a:schemeClr val="tx2"/>
                </a:solidFill>
              </a:rPr>
              <a:t>Somministrazione continua:</a:t>
            </a:r>
          </a:p>
          <a:p>
            <a:r>
              <a:rPr lang="it-IT" dirty="0"/>
              <a:t>Prevede la somministrazione del volume di miscela prescritta a velocità costante</a:t>
            </a:r>
          </a:p>
        </p:txBody>
      </p:sp>
    </p:spTree>
    <p:extLst>
      <p:ext uri="{BB962C8B-B14F-4D97-AF65-F5344CB8AC3E}">
        <p14:creationId xmlns:p14="http://schemas.microsoft.com/office/powerpoint/2010/main" val="1481263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74470-82B4-49A6-A8D8-69FD75D5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 Alimentazione tramite SNG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DA1361A-96B3-47A7-B683-D8FDF582FE59}"/>
              </a:ext>
            </a:extLst>
          </p:cNvPr>
          <p:cNvSpPr/>
          <p:nvPr/>
        </p:nvSpPr>
        <p:spPr>
          <a:xfrm>
            <a:off x="3326865" y="3521171"/>
            <a:ext cx="565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https://www.youtube.com/watch?v=TsxasBf98So</a:t>
            </a:r>
          </a:p>
        </p:txBody>
      </p:sp>
    </p:spTree>
    <p:extLst>
      <p:ext uri="{BB962C8B-B14F-4D97-AF65-F5344CB8AC3E}">
        <p14:creationId xmlns:p14="http://schemas.microsoft.com/office/powerpoint/2010/main" val="3735333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9DA80-E248-413F-8F96-99B1D3A6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MONITORAGGIO COSTANTE DEL SNG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B1AC35B-296E-48BC-907D-DE03D5BA9621}"/>
              </a:ext>
            </a:extLst>
          </p:cNvPr>
          <p:cNvSpPr/>
          <p:nvPr/>
        </p:nvSpPr>
        <p:spPr>
          <a:xfrm>
            <a:off x="805343" y="2315972"/>
            <a:ext cx="961378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corretto posizionamento del SNG deve essere valutato: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primo inserimento;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volta per turno, se il paziente ha la nutrizione enterale ad </a:t>
            </a:r>
            <a:r>
              <a:rPr lang="it-IT" u="sng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infusione continua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Prima di somministrare boli alimentari o farmaci;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il paziente presenta fastidio o reflusso;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il paziente presenta vomito o tosse;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il punto di inserimento alla narice è cambiato. (la porzione di SNG che fuoriesce è più lunga rispetto alla porzione iniziale rilevata nel momento del fissaggio);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il SNG non è più fissato; (con il sudore il cerotto spesso si stacca);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il paziente presenta difficoltà respiratoria o </a:t>
            </a:r>
            <a:r>
              <a:rPr lang="it-IT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desaturazione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improvvisa.</a:t>
            </a:r>
          </a:p>
        </p:txBody>
      </p:sp>
    </p:spTree>
    <p:extLst>
      <p:ext uri="{BB962C8B-B14F-4D97-AF65-F5344CB8AC3E}">
        <p14:creationId xmlns:p14="http://schemas.microsoft.com/office/powerpoint/2010/main" val="3740606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1778D-1626-40D5-B92E-414DD321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Rimozione del SNG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0AC9DA8-67B6-466F-BFD4-2E4E93B5EC7F}"/>
              </a:ext>
            </a:extLst>
          </p:cNvPr>
          <p:cNvSpPr txBox="1">
            <a:spLocks/>
          </p:cNvSpPr>
          <p:nvPr/>
        </p:nvSpPr>
        <p:spPr>
          <a:xfrm>
            <a:off x="637563" y="2265028"/>
            <a:ext cx="9672507" cy="46558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Informare con linguaggio chiaro, semplice e comprensibile il paziente;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Eseguire lavaggio sociale delle mani;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Assicurare privacy;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possibile, posizionare il paziente in </a:t>
            </a:r>
            <a:r>
              <a:rPr lang="it-IT" u="sng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Flower</a:t>
            </a: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alta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Interrompere eventuale terapia in corso e </a:t>
            </a:r>
            <a:r>
              <a:rPr lang="it-IT" dirty="0" err="1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clampare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tubo;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Rimuovere il cerotto di fissaggio del SNG posizionato sulla narice;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l’assistito è cosciente e collaborante, invitarlo a </a:t>
            </a: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trattenere il respiro durante tutta la rimozione del SNG per ridurre il rischio di aspirazione di contenuto gastrico durante la manovra;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frattempo </a:t>
            </a: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ritirare in maniera costante e controllata il tubo</a:t>
            </a: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raccogliendolo in una telino;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Effettuare se necessario l’igiene del cavo orale e nasale;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Verificare eventuali decubiti nella narice interna ed esterna e nel cavo orale;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Eliminare nell’apposito contenitore la sonda e tutto il materiale residuo;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Lavarsi le mani;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Documentare la manovra sul diario infermieristico.</a:t>
            </a:r>
          </a:p>
        </p:txBody>
      </p:sp>
    </p:spTree>
    <p:extLst>
      <p:ext uri="{BB962C8B-B14F-4D97-AF65-F5344CB8AC3E}">
        <p14:creationId xmlns:p14="http://schemas.microsoft.com/office/powerpoint/2010/main" val="1215345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4CC89-2B3A-4437-860A-B098CA24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SNG: Igiene naso e cavo orale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750C416-ED9C-4B42-8DA7-6A2FD615C6CA}"/>
              </a:ext>
            </a:extLst>
          </p:cNvPr>
          <p:cNvSpPr/>
          <p:nvPr/>
        </p:nvSpPr>
        <p:spPr>
          <a:xfrm>
            <a:off x="1265663" y="2493760"/>
            <a:ext cx="90527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u="sng" dirty="0"/>
              <a:t>Le narici </a:t>
            </a:r>
            <a:r>
              <a:rPr lang="it-IT" dirty="0"/>
              <a:t> possono essere pulite con un bastoncino di cotone inumidito e possono essere mantenute umide ed elastiche con un po’ di crema emolliente.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u="sng" dirty="0"/>
              <a:t>Il cavo orale va tenuto umido e pulito</a:t>
            </a:r>
            <a:r>
              <a:rPr lang="it-IT" dirty="0"/>
              <a:t>, tenendo conto che il paziente respirerà soprattutto con la bocca e </a:t>
            </a:r>
            <a:r>
              <a:rPr lang="it-IT" u="sng" dirty="0"/>
              <a:t>le mucose tenderanno quindi a seccarsi</a:t>
            </a:r>
            <a:r>
              <a:rPr lang="it-IT" dirty="0"/>
              <a:t>.  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L’igiene del cavo orale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 il lavaggio di denti e labbra, andrebbe eseguita almeno 2 volte al giorno.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Ogni 48-72 ore sostituire il cerotto che fissa il catetere al naso e ispezionare la cute sottostante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u="sng" dirty="0">
                <a:solidFill>
                  <a:schemeClr val="tx2"/>
                </a:solidFill>
                <a:sym typeface="Wingdings" panose="05000000000000000000" pitchFamily="2" charset="2"/>
              </a:rPr>
              <a:t>decubiti</a:t>
            </a:r>
            <a:endParaRPr lang="it-IT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25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B8E68-EF16-4D96-95A4-3B7BF893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Rimozione del SNG :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7E3C60A-AFAE-4129-B1B3-B39028CB92E3}"/>
              </a:ext>
            </a:extLst>
          </p:cNvPr>
          <p:cNvSpPr/>
          <p:nvPr/>
        </p:nvSpPr>
        <p:spPr>
          <a:xfrm>
            <a:off x="511728" y="2367079"/>
            <a:ext cx="1067918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2 - 3 ore prima della rimozione occorre chiuderlo, per verificare che il paziente non abbia nausea e vomito quando il sondino è chiuso. </a:t>
            </a:r>
          </a:p>
          <a:p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Quando si sfila il sondino è utile consigliare al paziente di chiudere gli occhi perché la vista del sondino che fuoriesce dalle narici, unita all’eventuale presenza di muco e secrezioni, può provocare nausea e vomito.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Chiudere il sondino con un morsetto o piegarlo fra le dita, impedendo così l’eventuale aspirazione del contenuto del sondino durante la sua estrazione.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700" dirty="0"/>
              <a:t>Se il paziente collabora, gli si può chiedere di fare una profonda inspirazione e trattenere l’aria mentre si estrae il sondino per favorire la chiusura della glottide e ridurre il rischio di aspirazione di materiale nelle vie aeree. </a:t>
            </a:r>
          </a:p>
        </p:txBody>
      </p:sp>
    </p:spTree>
    <p:extLst>
      <p:ext uri="{BB962C8B-B14F-4D97-AF65-F5344CB8AC3E}">
        <p14:creationId xmlns:p14="http://schemas.microsoft.com/office/powerpoint/2010/main" val="2721761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9EAF0A-9768-4F47-B027-83F0D1EE1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Nutrizione Enterale : PEG / PEJ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2305FD-8B7A-4132-81C3-217278C4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730" y="2340048"/>
            <a:ext cx="4250422" cy="3938282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1CDC8739-42D5-4119-B3F3-5828DEC5C2D1}"/>
              </a:ext>
            </a:extLst>
          </p:cNvPr>
          <p:cNvSpPr/>
          <p:nvPr/>
        </p:nvSpPr>
        <p:spPr>
          <a:xfrm>
            <a:off x="6191075" y="4504888"/>
            <a:ext cx="1686187" cy="12458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47BFECF-323A-4D88-ABCB-DFB6A9F102D7}"/>
              </a:ext>
            </a:extLst>
          </p:cNvPr>
          <p:cNvSpPr/>
          <p:nvPr/>
        </p:nvSpPr>
        <p:spPr>
          <a:xfrm>
            <a:off x="6535024" y="6095851"/>
            <a:ext cx="1426128" cy="26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6097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32293C-177C-4C53-A331-227F5F01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47920"/>
            <a:ext cx="9037670" cy="728480"/>
          </a:xfrm>
        </p:spPr>
        <p:txBody>
          <a:bodyPr/>
          <a:lstStyle/>
          <a:p>
            <a:pPr algn="ctr"/>
            <a:r>
              <a:rPr lang="it-IT" u="sng" dirty="0"/>
              <a:t>Gastrostomia Endoscopica Percutanea PEG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F7B89D-422E-45AE-80A5-26ED76E90AF4}"/>
              </a:ext>
            </a:extLst>
          </p:cNvPr>
          <p:cNvSpPr txBox="1"/>
          <p:nvPr/>
        </p:nvSpPr>
        <p:spPr>
          <a:xfrm>
            <a:off x="2138243" y="2869035"/>
            <a:ext cx="7529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E’ una procedura chirurgica che collega lo stomaco all’esterno.</a:t>
            </a:r>
          </a:p>
          <a:p>
            <a:pPr algn="ctr"/>
            <a:r>
              <a:rPr lang="it-IT" dirty="0"/>
              <a:t>Il posizionamento avviene attraverso l’esecuzione di una EGDS </a:t>
            </a:r>
          </a:p>
          <a:p>
            <a:pPr algn="ctr"/>
            <a:r>
              <a:rPr lang="it-IT" dirty="0"/>
              <a:t>allo scopo di applicarvi una sonda per la nutrizione artificiale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CEEB23E-D876-45C7-8C47-B5E75ED6EBE4}"/>
              </a:ext>
            </a:extLst>
          </p:cNvPr>
          <p:cNvSpPr/>
          <p:nvPr/>
        </p:nvSpPr>
        <p:spPr>
          <a:xfrm rot="5400000">
            <a:off x="5066950" y="3959604"/>
            <a:ext cx="570452" cy="343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C8CCF9-601F-4DDF-B6E6-4B7E6669EA5D}"/>
              </a:ext>
            </a:extLst>
          </p:cNvPr>
          <p:cNvSpPr txBox="1"/>
          <p:nvPr/>
        </p:nvSpPr>
        <p:spPr>
          <a:xfrm>
            <a:off x="2770030" y="4647393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posizionamento è di competenza medica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F4908FC-462D-48F6-8E09-58488359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30"/>
          <a:stretch/>
        </p:blipFill>
        <p:spPr>
          <a:xfrm>
            <a:off x="8677187" y="3922684"/>
            <a:ext cx="2857500" cy="23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18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97B4D-60E8-47EF-8BA4-3FA7E43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28" y="931142"/>
            <a:ext cx="9843013" cy="728480"/>
          </a:xfrm>
        </p:spPr>
        <p:txBody>
          <a:bodyPr/>
          <a:lstStyle/>
          <a:p>
            <a:pPr algn="ctr"/>
            <a:r>
              <a:rPr lang="it-IT" u="sng" dirty="0"/>
              <a:t>Gastrostomia Endoscopica Percutanea PEG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D0FA05-8169-4B24-957B-5E48D013C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1" y="2570195"/>
            <a:ext cx="4320414" cy="19813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9EBCDC-221D-4A83-B54A-2DF94B64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12" y="2570195"/>
            <a:ext cx="2182557" cy="19813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610FEC-5FCA-48EB-89E9-9F1AC3A53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049" y="2570195"/>
            <a:ext cx="2624506" cy="198137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2CB0C0C-C5D3-4E48-A839-82C335AF2D83}"/>
              </a:ext>
            </a:extLst>
          </p:cNvPr>
          <p:cNvSpPr/>
          <p:nvPr/>
        </p:nvSpPr>
        <p:spPr>
          <a:xfrm>
            <a:off x="525781" y="4779519"/>
            <a:ext cx="4649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Transilluminazione della parete gastrica </a:t>
            </a:r>
            <a:endParaRPr lang="it-IT" dirty="0"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0AA092-ED0B-430D-ADF6-F28F60C53FC1}"/>
              </a:ext>
            </a:extLst>
          </p:cNvPr>
          <p:cNvSpPr txBox="1"/>
          <p:nvPr/>
        </p:nvSpPr>
        <p:spPr>
          <a:xfrm>
            <a:off x="7359961" y="4641019"/>
            <a:ext cx="383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Fissaggio della PEG alla parete </a:t>
            </a:r>
          </a:p>
          <a:p>
            <a:pPr algn="ctr"/>
            <a:r>
              <a:rPr lang="it-IT" dirty="0"/>
              <a:t>interna dello stomaco</a:t>
            </a:r>
          </a:p>
        </p:txBody>
      </p:sp>
    </p:spTree>
    <p:extLst>
      <p:ext uri="{BB962C8B-B14F-4D97-AF65-F5344CB8AC3E}">
        <p14:creationId xmlns:p14="http://schemas.microsoft.com/office/powerpoint/2010/main" val="1681555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7275FDC-6257-4314-A48B-0908F474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1" y="469784"/>
            <a:ext cx="5621264" cy="376480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AFB6F5-A498-4EE2-A028-491F19346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06" y="3312155"/>
            <a:ext cx="5351756" cy="3262963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07EC9EB2-BB1D-4B6A-AB61-A18445630C3B}"/>
              </a:ext>
            </a:extLst>
          </p:cNvPr>
          <p:cNvSpPr/>
          <p:nvPr/>
        </p:nvSpPr>
        <p:spPr>
          <a:xfrm>
            <a:off x="2248250" y="1308683"/>
            <a:ext cx="1082180" cy="4194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64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7E3448-12F0-4AB4-9847-DDEFA116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La Nutrizione Artificiale</a:t>
            </a:r>
            <a:r>
              <a:rPr lang="it-IT" dirty="0"/>
              <a:t>: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3F48713-5798-4CED-BA54-4E0401606633}"/>
              </a:ext>
            </a:extLst>
          </p:cNvPr>
          <p:cNvSpPr txBox="1">
            <a:spLocks/>
          </p:cNvSpPr>
          <p:nvPr/>
        </p:nvSpPr>
        <p:spPr>
          <a:xfrm>
            <a:off x="933141" y="2483140"/>
            <a:ext cx="9804767" cy="35401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un trattamento sostitutivo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modo </a:t>
            </a:r>
            <a:r>
              <a:rPr lang="it-IT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temporaneo o definitivo sostituisce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l’alimentazione naturale,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questa </a:t>
            </a:r>
            <a:r>
              <a:rPr lang="it-IT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compromessa in tutto o in parte da una malattia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 algn="ctr">
              <a:buFont typeface="Wingdings 3" charset="2"/>
              <a:buNone/>
            </a:pP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Può essere attuata anche a domicilio </a:t>
            </a:r>
            <a:r>
              <a:rPr lang="it-IT" sz="2000" i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per lunghi periodi di tempo) 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 pazienti in cui vi è un quadro di malnutrizione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possa alterarne la prognosi o la sopravvivenza.</a:t>
            </a: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2A5E20A-EB30-4346-8B36-947A40FAFA38}"/>
              </a:ext>
            </a:extLst>
          </p:cNvPr>
          <p:cNvSpPr/>
          <p:nvPr/>
        </p:nvSpPr>
        <p:spPr>
          <a:xfrm>
            <a:off x="5318620" y="3808602"/>
            <a:ext cx="369116" cy="394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862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726B9-44B8-4DE7-9F79-AAD59758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DEVICE: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34BAF9-C07E-4C81-8453-BEB582638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7" r="18974" b="25342"/>
          <a:stretch/>
        </p:blipFill>
        <p:spPr>
          <a:xfrm>
            <a:off x="3820620" y="2341856"/>
            <a:ext cx="2568892" cy="24264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3DFAD1E-26AB-4CC6-8CB6-82BA6DE7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86" y="2341856"/>
            <a:ext cx="2481594" cy="24508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ADA573-3F8B-4239-A8B9-35DD200E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14" y="2341856"/>
            <a:ext cx="2450804" cy="24508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36B903-1368-451A-ABDC-AD3A46B52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8" y="2341856"/>
            <a:ext cx="2895906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87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1F848-AA97-456E-B3C4-43BDA740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Quando Posizionare una PEG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D886F9-654F-46C2-A8DA-41A0D60EF07D}"/>
              </a:ext>
            </a:extLst>
          </p:cNvPr>
          <p:cNvSpPr txBox="1">
            <a:spLocks/>
          </p:cNvSpPr>
          <p:nvPr/>
        </p:nvSpPr>
        <p:spPr>
          <a:xfrm>
            <a:off x="603694" y="2495935"/>
            <a:ext cx="10363826" cy="3997143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4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 </a:t>
            </a:r>
            <a:r>
              <a:rPr lang="it-IT" sz="4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</a:t>
            </a:r>
            <a:r>
              <a:rPr lang="it-IT" sz="49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viene usata per pazienti la cui situazione clinica presenta la necessità di ricevere un'alimentazione enterale per </a:t>
            </a:r>
            <a:r>
              <a:rPr lang="it-IT" sz="4900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periodo di tempo superiore a 30 giorni</a:t>
            </a:r>
            <a:r>
              <a:rPr lang="it-IT" sz="49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 algn="ctr">
              <a:buFont typeface="Wingdings 3" charset="2"/>
              <a:buNone/>
            </a:pPr>
            <a:endParaRPr lang="it-IT" sz="4900" dirty="0">
              <a:solidFill>
                <a:srgbClr val="272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Font typeface="Wingdings 3" charset="2"/>
              <a:buNone/>
            </a:pPr>
            <a:r>
              <a:rPr lang="it-IT" sz="49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può essere alimentati attraverso PEG per mesi, anni o anche fino a fine vita</a:t>
            </a:r>
          </a:p>
          <a:p>
            <a:pPr marL="0" indent="0" algn="ctr">
              <a:buFont typeface="Wingdings 3" charset="2"/>
              <a:buNone/>
            </a:pPr>
            <a:endParaRPr lang="it-IT" sz="1600" dirty="0">
              <a:solidFill>
                <a:srgbClr val="272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r>
              <a:rPr lang="it-IT" sz="4300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indicazioni più frequenti sono:</a:t>
            </a:r>
          </a:p>
          <a:p>
            <a:pPr marL="0" indent="0" algn="just">
              <a:buFont typeface="Wingdings 3" charset="2"/>
              <a:buNone/>
            </a:pPr>
            <a:endParaRPr lang="it-IT" sz="4300" b="1" u="sng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it-IT" sz="4300" b="1" u="sng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Disfagia</a:t>
            </a:r>
            <a:r>
              <a:rPr lang="it-IT" sz="43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secondaria a patologie neurologiche acute, traumi cranio-encefalici o accidenti cerebrovascolari;</a:t>
            </a:r>
          </a:p>
          <a:p>
            <a:pPr marL="0" indent="0" algn="just">
              <a:buNone/>
            </a:pPr>
            <a:endParaRPr lang="it-IT" sz="4300" dirty="0">
              <a:solidFill>
                <a:srgbClr val="272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it-IT" sz="4300" b="1" u="sng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Patologie locali</a:t>
            </a:r>
            <a:r>
              <a:rPr lang="it-IT" sz="43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dell'orofaringe, dell'esofago o del mediastino (localizzazioni neoplastiche, lesioni da caustici, traumi massiccio facciale…)</a:t>
            </a:r>
          </a:p>
          <a:p>
            <a:pPr marL="0" indent="0" algn="just">
              <a:buNone/>
            </a:pPr>
            <a:endParaRPr lang="it-IT" sz="4300" dirty="0">
              <a:solidFill>
                <a:srgbClr val="272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it-IT" sz="4300" b="1" u="sng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Patologie SNC o SNP</a:t>
            </a:r>
            <a:r>
              <a:rPr lang="it-IT" sz="4300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Morbo di Parkinson, Ictus, Sclerosi Multipla, Vasculopatie cerebrali, S.L.A, morbo di Alzheimer,…</a:t>
            </a:r>
            <a:endParaRPr lang="it-IT" sz="3400" dirty="0"/>
          </a:p>
        </p:txBody>
      </p:sp>
    </p:spTree>
    <p:extLst>
      <p:ext uri="{BB962C8B-B14F-4D97-AF65-F5344CB8AC3E}">
        <p14:creationId xmlns:p14="http://schemas.microsoft.com/office/powerpoint/2010/main" val="1445671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25047-1C6C-44BC-B31B-4460C3650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Durata</a:t>
            </a:r>
            <a:r>
              <a:rPr lang="it-IT" dirty="0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B288AC-33CD-4C81-8C74-5A60EB70C07B}"/>
              </a:ext>
            </a:extLst>
          </p:cNvPr>
          <p:cNvSpPr txBox="1"/>
          <p:nvPr/>
        </p:nvSpPr>
        <p:spPr>
          <a:xfrm>
            <a:off x="1065402" y="2885813"/>
            <a:ext cx="97642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durata della PEG è mediamente 1 anno ma può variare in base al materiale usato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Silicone: 6 mesi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Poliuretano: 2 anni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Carbotano</a:t>
            </a:r>
            <a:r>
              <a:rPr lang="it-IT" dirty="0"/>
              <a:t>: 3 anni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8511D0-4942-4770-B572-AAE918EDF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73" y="3429000"/>
            <a:ext cx="3396566" cy="28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6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BB4CD-2D9B-47B3-A256-B5718377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Gestione della PEG: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84A911-D4B1-4BD9-8406-871EA42D92CD}"/>
              </a:ext>
            </a:extLst>
          </p:cNvPr>
          <p:cNvSpPr txBox="1">
            <a:spLocks/>
          </p:cNvSpPr>
          <p:nvPr/>
        </p:nvSpPr>
        <p:spPr>
          <a:xfrm>
            <a:off x="435888" y="2204610"/>
            <a:ext cx="11074400" cy="45065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Non deve essere utilizzata per le prime 24 ore;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Dopo 24 ore </a:t>
            </a:r>
            <a:r>
              <a:rPr lang="it-IT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 può iniziare la somministrazione di liquidi e farmaci, e si possono infondere le miscele nutrizionali, seguendo uno schema di infusione personalizzato;</a:t>
            </a:r>
          </a:p>
          <a:p>
            <a:pPr marL="534988" indent="-184150" algn="just">
              <a:buFont typeface="Wingdings" panose="05000000000000000000" pitchFamily="2" charset="2"/>
              <a:buChar char="§"/>
            </a:pPr>
            <a:r>
              <a:rPr lang="it-IT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Nei pazienti già nutriti in precedenza per via enterale (portatori di SNG) si possono adottare le stesse modalità in uso (tipo di miscela e velocità di infusione) e comunque in base alla prescrizione del medico;</a:t>
            </a:r>
          </a:p>
          <a:p>
            <a:pPr marL="534988" indent="-184150" algn="just">
              <a:buFont typeface="Wingdings" panose="05000000000000000000" pitchFamily="2" charset="2"/>
              <a:buChar char="§"/>
            </a:pPr>
            <a:r>
              <a:rPr lang="it-IT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Nei pazienti che non sono mai stati alimentati per via enterale, si inizia con un’infusione di pochi ml/h in base alla prescrizione medica, per arrivare gradualmente a regime;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La cute peristomale deve essere scrupolosamente ispezionata</a:t>
            </a:r>
            <a:r>
              <a:rPr lang="it-IT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La medicazione peristomale deve essere cambiata </a:t>
            </a:r>
            <a:r>
              <a:rPr lang="it-IT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quotidianamente per la prima settimana</a:t>
            </a: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poi a </a:t>
            </a:r>
            <a:r>
              <a:rPr lang="it-IT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giorni alterni per 8/10 giorni</a:t>
            </a: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quindi una </a:t>
            </a:r>
            <a:r>
              <a:rPr lang="it-IT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volta alla settimana</a:t>
            </a:r>
            <a:r>
              <a:rPr lang="it-IT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(sempre che non si presenti sporca e bagnata, altrimenti va sostituita ogni volta sia necessario);</a:t>
            </a:r>
          </a:p>
        </p:txBody>
      </p:sp>
    </p:spTree>
    <p:extLst>
      <p:ext uri="{BB962C8B-B14F-4D97-AF65-F5344CB8AC3E}">
        <p14:creationId xmlns:p14="http://schemas.microsoft.com/office/powerpoint/2010/main" val="4289388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A43B846-2D1D-4526-93EB-007B4AAF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Gestione della PEG: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7C7FA74-C44C-41AD-B7C5-37B6DD0016E1}"/>
              </a:ext>
            </a:extLst>
          </p:cNvPr>
          <p:cNvSpPr txBox="1">
            <a:spLocks/>
          </p:cNvSpPr>
          <p:nvPr/>
        </p:nvSpPr>
        <p:spPr>
          <a:xfrm>
            <a:off x="672474" y="2425181"/>
            <a:ext cx="10363826" cy="41098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b="1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 medicazione viene eseguita nei primi giorni con clorexidina in soluzione acquosa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effettuando movimenti circolari dal centro verso l’esterno.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completare la medicazione della </a:t>
            </a:r>
            <a:r>
              <a:rPr lang="it-IT" dirty="0" err="1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stomia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b="1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applicare una garza parzialmente tagliata intorno alla sonda e coprire con una seconda garza intera 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fissando la medicazione con cerotto anallergico avendo cura di </a:t>
            </a:r>
            <a:r>
              <a:rPr lang="it-IT" b="1" u="sng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angolare e quindi di non strozzare la sonda</a:t>
            </a:r>
            <a:r>
              <a:rPr lang="it-IT" b="1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Fare particolare </a:t>
            </a:r>
            <a:r>
              <a:rPr lang="it-IT" b="1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attenzione all’eventuale fuoriuscita di succhi gastrici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che possono portare ad erosione dei tessuti circostanti. In questo caso </a:t>
            </a:r>
            <a:r>
              <a:rPr lang="it-IT" b="1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medicazione va cambiata ogni volta che risulterà sporca e bagnata o quando si renda necessario</a:t>
            </a: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Può risultare utile proteggere la cute con l'applicazione di paste protettive;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prevenire irritazioni o ulcere </a:t>
            </a:r>
            <a:r>
              <a:rPr lang="it-IT" b="1" u="sng" dirty="0">
                <a:solidFill>
                  <a:srgbClr val="27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necessario ruotare quotidianamente la posizione della flangia di 360 gradi.</a:t>
            </a:r>
          </a:p>
        </p:txBody>
      </p:sp>
    </p:spTree>
    <p:extLst>
      <p:ext uri="{BB962C8B-B14F-4D97-AF65-F5344CB8AC3E}">
        <p14:creationId xmlns:p14="http://schemas.microsoft.com/office/powerpoint/2010/main" val="500091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17896-9CA2-43A8-BFE0-3BEA6BC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Gestione della PEG: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B07F774-0AE7-4105-BA23-0B48CB7F5C56}"/>
              </a:ext>
            </a:extLst>
          </p:cNvPr>
          <p:cNvSpPr/>
          <p:nvPr/>
        </p:nvSpPr>
        <p:spPr>
          <a:xfrm>
            <a:off x="687898" y="2286205"/>
            <a:ext cx="105197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u="sng" dirty="0"/>
              <a:t>Dalla seconda settimana lavare con acqua e sapone, asciugare bene e lasciare scoperta la zona di inserzione</a:t>
            </a:r>
            <a:r>
              <a:rPr lang="it-IT" dirty="0"/>
              <a:t>. </a:t>
            </a:r>
            <a:r>
              <a:rPr lang="it-IT" sz="1600" dirty="0"/>
              <a:t>(medicazioni pesanti con garze e cerotti danno fastidio al paziente e favoriscono la macerazione dei tessuti )</a:t>
            </a:r>
            <a:endParaRPr lang="it-IT" dirty="0"/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E’ importante eseguire frequentemente 2 semplici controlli. </a:t>
            </a:r>
          </a:p>
          <a:p>
            <a:pPr marL="285750" indent="-285750">
              <a:buFontTx/>
              <a:buChar char="-"/>
            </a:pPr>
            <a:r>
              <a:rPr lang="it-IT" b="1" dirty="0">
                <a:solidFill>
                  <a:srgbClr val="FF0000"/>
                </a:solidFill>
              </a:rPr>
              <a:t>1°</a:t>
            </a:r>
            <a:r>
              <a:rPr lang="it-IT" dirty="0"/>
              <a:t> è la “lettura” dei centimetri o delle tacche stampate sulla sonda per escludere che una porzione di essa sia “scivolata” dentro lo stomaco. 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- 2°</a:t>
            </a:r>
            <a:r>
              <a:rPr lang="it-IT" dirty="0"/>
              <a:t> controllare la mobilità della sonda </a:t>
            </a:r>
            <a:r>
              <a:rPr lang="it-IT" sz="1600" dirty="0"/>
              <a:t>(eseguendo piccoli movimenti dentro e fuori e rotatori di 360° in senso orario ed antiorario, facendo attenzione a </a:t>
            </a:r>
            <a:r>
              <a:rPr lang="it-IT" sz="1600" u="sng" dirty="0"/>
              <a:t>non esercitare trazioni</a:t>
            </a:r>
            <a:r>
              <a:rPr lang="it-IT" sz="1600" dirty="0"/>
              <a:t>). </a:t>
            </a:r>
          </a:p>
          <a:p>
            <a:pPr marL="285750" indent="-285750">
              <a:buFontTx/>
              <a:buChar char="-"/>
            </a:pP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Nel caso di sonde con ancoraggio interno a palloncino è consigliabile verificare periodicamente </a:t>
            </a:r>
            <a:r>
              <a:rPr lang="it-IT" sz="1600" dirty="0"/>
              <a:t>(ogni 15-20 giorni) </a:t>
            </a:r>
            <a:r>
              <a:rPr lang="it-IT" dirty="0"/>
              <a:t>l’integrità del palloncino aspirando con siringa dall’apposita valvola il liquido in esso contenuto.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Se il liquido non fuoriesce si deve pensare alla rottura del palloncino e quindi bisogna sostituire la sonda</a:t>
            </a:r>
          </a:p>
        </p:txBody>
      </p:sp>
    </p:spTree>
    <p:extLst>
      <p:ext uri="{BB962C8B-B14F-4D97-AF65-F5344CB8AC3E}">
        <p14:creationId xmlns:p14="http://schemas.microsoft.com/office/powerpoint/2010/main" val="6446208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2C93C-CD1D-4F2F-83AB-916B4B6C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PEG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FD9AB6-F1E9-427A-A715-59B1B9193EC0}"/>
              </a:ext>
            </a:extLst>
          </p:cNvPr>
          <p:cNvSpPr txBox="1"/>
          <p:nvPr/>
        </p:nvSpPr>
        <p:spPr>
          <a:xfrm>
            <a:off x="679508" y="2441196"/>
            <a:ext cx="695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La modalità di somministrazione degli alimenti può avvenire: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6F66B6-9A14-4C13-B6B1-59FDEAE39036}"/>
              </a:ext>
            </a:extLst>
          </p:cNvPr>
          <p:cNvSpPr txBox="1"/>
          <p:nvPr/>
        </p:nvSpPr>
        <p:spPr>
          <a:xfrm>
            <a:off x="659423" y="3124143"/>
            <a:ext cx="10763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chemeClr val="tx2"/>
                </a:solidFill>
              </a:rPr>
              <a:t>INTERMITTENTE</a:t>
            </a:r>
            <a:r>
              <a:rPr lang="it-IT" dirty="0"/>
              <a:t>: somministrato un bolo unico (200-400ml) in pochi minuti, tramite siringa. </a:t>
            </a:r>
          </a:p>
          <a:p>
            <a:r>
              <a:rPr lang="it-IT" dirty="0"/>
              <a:t>ad intervalli di 4-6 ore nelle 24 ore</a:t>
            </a:r>
            <a:r>
              <a:rPr lang="it-IT" dirty="0">
                <a:sym typeface="Wingdings" panose="05000000000000000000" pitchFamily="2" charset="2"/>
              </a:rPr>
              <a:t> praticità e buona autonomia del pz.</a:t>
            </a:r>
          </a:p>
          <a:p>
            <a:r>
              <a:rPr lang="it-IT" dirty="0">
                <a:sym typeface="Wingdings" panose="05000000000000000000" pitchFamily="2" charset="2"/>
              </a:rPr>
              <a:t> può causare nausea, reflusso, distensione addominale, diarrea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5E2ED2-D867-4A9C-A732-ECF03C74081D}"/>
              </a:ext>
            </a:extLst>
          </p:cNvPr>
          <p:cNvSpPr txBox="1"/>
          <p:nvPr/>
        </p:nvSpPr>
        <p:spPr>
          <a:xfrm>
            <a:off x="679507" y="4337108"/>
            <a:ext cx="1060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chemeClr val="tx2"/>
                </a:solidFill>
              </a:rPr>
              <a:t>CONTINUA</a:t>
            </a:r>
            <a:r>
              <a:rPr lang="it-IT" dirty="0"/>
              <a:t>: somministrato lentamente in tempi lunghi tramite l’ausilio di una </a:t>
            </a:r>
            <a:r>
              <a:rPr lang="it-IT" u="sng" dirty="0">
                <a:solidFill>
                  <a:schemeClr val="tx2"/>
                </a:solidFill>
              </a:rPr>
              <a:t>pompa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limita molto la mobilità del pz.</a:t>
            </a:r>
          </a:p>
          <a:p>
            <a:r>
              <a:rPr lang="it-IT" dirty="0">
                <a:sym typeface="Wingdings" panose="05000000000000000000" pitchFamily="2" charset="2"/>
              </a:rPr>
              <a:t> Nei pz stabili si può ovviare con una somministrazione, più rapida, nella notte.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06179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C0F184-B076-47FB-B196-BE68CC73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PEG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0EB0D9-754E-4334-B9DF-E0EBCD29DC55}"/>
              </a:ext>
            </a:extLst>
          </p:cNvPr>
          <p:cNvSpPr/>
          <p:nvPr/>
        </p:nvSpPr>
        <p:spPr>
          <a:xfrm>
            <a:off x="925586" y="249376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La velocità di infusione all’inizio deve essere bassa (40 ml/ora). 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Se non si osservano problemi si può aumentare progressivamente fino a 100-140 ml/ora nel corso di 2-3 giorni. 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/>
              <a:t>Dipende dalle caratteristiche del paziente e dall’ eventuale comparsa di effetti indesiderati (diarrea, stipsi, gonfiore addominale, reflusso, ristagno gastrico ecc.).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2AA24D-5E6F-429C-8AB3-9FA7A8D1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107" y="2493760"/>
            <a:ext cx="2659241" cy="19456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FA183B-1A66-4DA2-98AA-70D70A3B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363" y="4511784"/>
            <a:ext cx="2012255" cy="21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39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EA6A28-FFE8-45A9-BE19-DA0BAF8A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13" y="2398480"/>
            <a:ext cx="2322777" cy="3511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E251857-6EB7-4359-9E0B-74EF7C1AD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81011" y="2500386"/>
            <a:ext cx="2024047" cy="27800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62B415-8935-42FF-AA85-37B2E19CB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119" y="2776317"/>
            <a:ext cx="2274005" cy="23959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79A799-0993-481D-8902-E0CB6217E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080" y="2910441"/>
            <a:ext cx="2908044" cy="212768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0F557C8-4F26-49CC-A3EB-02FDFDC9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Alimentazione tramite PEG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767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5BD8133C-365C-45A2-99EB-BF3E733A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947738"/>
            <a:ext cx="8761413" cy="728662"/>
          </a:xfrm>
        </p:spPr>
        <p:txBody>
          <a:bodyPr/>
          <a:lstStyle/>
          <a:p>
            <a:r>
              <a:rPr lang="it-IT" u="sng" dirty="0"/>
              <a:t>Alimentazione tramite PEG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96BDF41-762E-4FE7-BBE5-BC71DAA7A120}"/>
              </a:ext>
            </a:extLst>
          </p:cNvPr>
          <p:cNvSpPr/>
          <p:nvPr/>
        </p:nvSpPr>
        <p:spPr>
          <a:xfrm>
            <a:off x="1518407" y="2505670"/>
            <a:ext cx="88336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LAVARE sempre la sonda (40 – 50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mL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di acqua )</a:t>
            </a:r>
          </a:p>
          <a:p>
            <a:pPr algn="ctr"/>
            <a:r>
              <a:rPr lang="it-IT" dirty="0">
                <a:ea typeface="Tahoma" panose="020B0604030504040204" pitchFamily="34" charset="0"/>
                <a:cs typeface="Tahoma" panose="020B0604030504040204" pitchFamily="34" charset="0"/>
              </a:rPr>
              <a:t>alla fine dell’infusione della NE e sia prima che dopo la somministrazione di farmaci, usare una siringa a cono con dell’acqua potabile per pulirla e tenerla pervia. </a:t>
            </a:r>
          </a:p>
          <a:p>
            <a:pPr algn="just"/>
            <a:endParaRPr lang="it-IT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6C7AF6C-5F37-4C98-A546-8F26F3504A4A}"/>
              </a:ext>
            </a:extLst>
          </p:cNvPr>
          <p:cNvSpPr/>
          <p:nvPr/>
        </p:nvSpPr>
        <p:spPr>
          <a:xfrm>
            <a:off x="2887210" y="399961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La posizione del paziente durante l’infusione 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dovrebbe essere almeno di 30° per tutta la durata dell’infusione fino a 30 – 60 minuti dopo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6A8BF6A-EE77-48EB-927C-203A8F27139C}"/>
              </a:ext>
            </a:extLst>
          </p:cNvPr>
          <p:cNvSpPr/>
          <p:nvPr/>
        </p:nvSpPr>
        <p:spPr>
          <a:xfrm>
            <a:off x="3095538" y="3909270"/>
            <a:ext cx="5905849" cy="1359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01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2F825BB-F86D-4CC9-A261-E6C2D9B9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633891"/>
            <a:ext cx="9588617" cy="55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9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EB99A-2471-492C-8994-6CD07420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Alimentazione tramite PEG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2C8822B-A93A-48C0-B505-0E210C0229A7}"/>
              </a:ext>
            </a:extLst>
          </p:cNvPr>
          <p:cNvSpPr/>
          <p:nvPr/>
        </p:nvSpPr>
        <p:spPr>
          <a:xfrm>
            <a:off x="1376374" y="2493760"/>
            <a:ext cx="85399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Nel periodo che segue il confezionamento della PEG è importante verificare mediante siringa la </a:t>
            </a:r>
            <a:r>
              <a:rPr lang="it-IT" u="sng" dirty="0">
                <a:solidFill>
                  <a:schemeClr val="tx2"/>
                </a:solidFill>
              </a:rPr>
              <a:t>quantità di ristagno gastrico</a:t>
            </a:r>
            <a:r>
              <a:rPr lang="it-IT" dirty="0"/>
              <a:t> </a:t>
            </a:r>
          </a:p>
          <a:p>
            <a:pPr algn="ctr"/>
            <a:r>
              <a:rPr lang="it-IT" u="sng" dirty="0"/>
              <a:t>prima di ogni pasto se la somministrazione è intermittente</a:t>
            </a:r>
            <a:r>
              <a:rPr lang="it-IT" dirty="0"/>
              <a:t> oppure </a:t>
            </a:r>
          </a:p>
          <a:p>
            <a:pPr algn="ctr"/>
            <a:r>
              <a:rPr lang="it-IT" u="sng" dirty="0"/>
              <a:t>ogni 3-5 ore se questa è continua. </a:t>
            </a:r>
          </a:p>
          <a:p>
            <a:pPr algn="ctr"/>
            <a:endParaRPr lang="it-IT" u="sng" dirty="0"/>
          </a:p>
          <a:p>
            <a:pPr algn="ctr"/>
            <a:r>
              <a:rPr lang="it-IT" dirty="0"/>
              <a:t>L’operazione può essere  favorita dalla posizione del paziente </a:t>
            </a:r>
          </a:p>
          <a:p>
            <a:pPr algn="ctr"/>
            <a:r>
              <a:rPr lang="it-IT" dirty="0"/>
              <a:t>sul </a:t>
            </a:r>
            <a:r>
              <a:rPr lang="it-IT" u="sng" dirty="0"/>
              <a:t>fianco sinistro</a:t>
            </a:r>
            <a:r>
              <a:rPr lang="it-IT" dirty="0"/>
              <a:t>. </a:t>
            </a:r>
          </a:p>
          <a:p>
            <a:endParaRPr lang="it-IT" dirty="0"/>
          </a:p>
          <a:p>
            <a:pPr algn="ctr"/>
            <a:r>
              <a:rPr lang="it-IT" dirty="0"/>
              <a:t>Se il residuo gastrico è superiore a </a:t>
            </a:r>
            <a:r>
              <a:rPr lang="it-IT" u="sng" dirty="0">
                <a:solidFill>
                  <a:schemeClr val="tx2"/>
                </a:solidFill>
              </a:rPr>
              <a:t>150 ml </a:t>
            </a:r>
            <a:r>
              <a:rPr lang="it-IT" dirty="0"/>
              <a:t>è bene interrompere temporaneamente l’infusione </a:t>
            </a:r>
            <a:r>
              <a:rPr lang="it-IT" dirty="0">
                <a:sym typeface="Wingdings" panose="05000000000000000000" pitchFamily="2" charset="2"/>
              </a:rPr>
              <a:t> rivalutare dopo 3 ore circa</a:t>
            </a:r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Se il problema è persistente bisogna </a:t>
            </a:r>
            <a:r>
              <a:rPr lang="it-IT" u="sng" dirty="0"/>
              <a:t>avvisare il medico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3298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2BEB279-1A4C-4138-AC18-AE8BBA16A4E2}"/>
              </a:ext>
            </a:extLst>
          </p:cNvPr>
          <p:cNvSpPr/>
          <p:nvPr/>
        </p:nvSpPr>
        <p:spPr>
          <a:xfrm>
            <a:off x="2712441" y="31811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possibilità di disporre di questo supporto nutrizionale ha cambiato in modo sostanziale l’andamento della malattia e le prospettive di sopravvivenza.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2283986C-F8C2-4677-80D7-B58B5037C874}"/>
              </a:ext>
            </a:extLst>
          </p:cNvPr>
          <p:cNvSpPr/>
          <p:nvPr/>
        </p:nvSpPr>
        <p:spPr>
          <a:xfrm>
            <a:off x="1879134" y="2550254"/>
            <a:ext cx="7852096" cy="23824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B70D06-C8A3-433E-AD46-EA4C0B841732}"/>
              </a:ext>
            </a:extLst>
          </p:cNvPr>
          <p:cNvSpPr/>
          <p:nvPr/>
        </p:nvSpPr>
        <p:spPr>
          <a:xfrm>
            <a:off x="3579863" y="5910080"/>
            <a:ext cx="473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PEG non è priva di rischi e di complicanze</a:t>
            </a:r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F5A6CC4D-9C51-4F40-BCDB-F8959E72B24D}"/>
              </a:ext>
            </a:extLst>
          </p:cNvPr>
          <p:cNvSpPr/>
          <p:nvPr/>
        </p:nvSpPr>
        <p:spPr>
          <a:xfrm>
            <a:off x="5535660" y="5100506"/>
            <a:ext cx="470857" cy="6459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68067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C53D8-2B9A-43B4-AAB9-0761BF7B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PEG: Complicanze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D867DD-CA1B-4294-B15F-5D98F1289CD9}"/>
              </a:ext>
            </a:extLst>
          </p:cNvPr>
          <p:cNvSpPr/>
          <p:nvPr/>
        </p:nvSpPr>
        <p:spPr>
          <a:xfrm>
            <a:off x="780177" y="2812952"/>
            <a:ext cx="10167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Arrossamento peristomale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secondario all’azione lesiva del succo gastrico conseguente alla fuoriuscita dello stesso dalla zona peristomale;</a:t>
            </a:r>
          </a:p>
          <a:p>
            <a:pPr marL="285750" indent="-285750" algn="just"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Infezione</a:t>
            </a: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Ostruzione della sonda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dovuta al deposito di materiale organico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(residui dei composti nutrizionali, secrezioni)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sulla parete della sonda che determina il progressivo rallentamento dell’infusione fino al blocco totale;</a:t>
            </a:r>
          </a:p>
        </p:txBody>
      </p:sp>
    </p:spTree>
    <p:extLst>
      <p:ext uri="{BB962C8B-B14F-4D97-AF65-F5344CB8AC3E}">
        <p14:creationId xmlns:p14="http://schemas.microsoft.com/office/powerpoint/2010/main" val="4005966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6263EF-F5BE-4704-A15D-2C5D2508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PEG: Complicanze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BDEDC1-B449-46DA-A261-5DE9AFE98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33" y="2664211"/>
            <a:ext cx="3286029" cy="26322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1206B0F-FBC2-45E3-BA84-AB782F1B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44481"/>
            <a:ext cx="3212870" cy="26519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75E63F-3E58-4877-A429-95278BED4781}"/>
              </a:ext>
            </a:extLst>
          </p:cNvPr>
          <p:cNvSpPr txBox="1"/>
          <p:nvPr/>
        </p:nvSpPr>
        <p:spPr>
          <a:xfrm>
            <a:off x="1853967" y="5410899"/>
            <a:ext cx="189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Arrossamenti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0D5AC0-0061-4EE7-ACEB-B2EBDB9D9D3F}"/>
              </a:ext>
            </a:extLst>
          </p:cNvPr>
          <p:cNvSpPr txBox="1"/>
          <p:nvPr/>
        </p:nvSpPr>
        <p:spPr>
          <a:xfrm>
            <a:off x="7172587" y="541089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Ulcerazioni</a:t>
            </a:r>
          </a:p>
        </p:txBody>
      </p:sp>
    </p:spTree>
    <p:extLst>
      <p:ext uri="{BB962C8B-B14F-4D97-AF65-F5344CB8AC3E}">
        <p14:creationId xmlns:p14="http://schemas.microsoft.com/office/powerpoint/2010/main" val="1625597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961FE-6308-4EB3-A528-2049E6A6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PEG: Complicanze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F42BFB-D614-41CB-B4C9-BAC7811E97DC}"/>
              </a:ext>
            </a:extLst>
          </p:cNvPr>
          <p:cNvSpPr/>
          <p:nvPr/>
        </p:nvSpPr>
        <p:spPr>
          <a:xfrm>
            <a:off x="335559" y="2354545"/>
            <a:ext cx="1112380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Rimozione accidentale della sonda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la dislocazione avviene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precocemente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(nelle prime 3–4 settimane dal suo posizionamento)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può verificarsi una peritonite perché non si è ancora consolidato il tramite fistoloso.</a:t>
            </a: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ciò avviene più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tardivamente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(dopo almeno 4 settimane dal posizionamento),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PEG deve essere riposizionata nel più breve tempo possibile. Il tramite potrebbe chiudersi con estrema rapidità.</a:t>
            </a:r>
          </a:p>
          <a:p>
            <a:pPr marL="285750" indent="-285750" algn="just">
              <a:spcAft>
                <a:spcPts val="1200"/>
              </a:spcAft>
              <a:buFontTx/>
              <a:buChar char="-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it-IT" b="1" u="sng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COSA FARE?</a:t>
            </a:r>
          </a:p>
          <a:p>
            <a:pPr algn="just">
              <a:spcAft>
                <a:spcPts val="1200"/>
              </a:spcAft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Introdurre, temporaneamente, nella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stomia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it-IT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catetere vescicale tipo Foley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senza gonfiare il palloncino, per mantenere la pervietà del tramite. Non usarlo per la nutrizione; avvisare il medico e/o contattare il Servizio di Endoscopia Digestiva per programmare il riposizionamento.</a:t>
            </a:r>
          </a:p>
          <a:p>
            <a:pPr algn="just">
              <a:spcAft>
                <a:spcPts val="1200"/>
              </a:spcAft>
            </a:pP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Ev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coprire con una garza ( se no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foley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)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64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5EDE73-9FD6-4027-9EA4-60F4FB55594B}"/>
              </a:ext>
            </a:extLst>
          </p:cNvPr>
          <p:cNvSpPr txBox="1"/>
          <p:nvPr/>
        </p:nvSpPr>
        <p:spPr>
          <a:xfrm>
            <a:off x="1937857" y="2505670"/>
            <a:ext cx="4785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i="1" u="sng" dirty="0">
                <a:solidFill>
                  <a:srgbClr val="FFC000"/>
                </a:solidFill>
              </a:rPr>
              <a:t>DOMANDE 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2FEFFB-AF0B-4486-90AB-BFF574CE1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38" y="3094358"/>
            <a:ext cx="4703964" cy="31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4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9ADF7-E60F-4E73-BEBF-65637673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Presidi per la Nutrizione Enterale</a:t>
            </a:r>
            <a:r>
              <a:rPr lang="it-IT" dirty="0"/>
              <a:t>: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6F1DA5-7F37-4337-A0AD-AC9E2F86B88E}"/>
              </a:ext>
            </a:extLst>
          </p:cNvPr>
          <p:cNvSpPr txBox="1"/>
          <p:nvPr/>
        </p:nvSpPr>
        <p:spPr>
          <a:xfrm>
            <a:off x="687897" y="2869034"/>
            <a:ext cx="52405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/>
                </a:solidFill>
              </a:rPr>
              <a:t>Sondino Naso Gastrico ( SNG )</a:t>
            </a:r>
          </a:p>
          <a:p>
            <a:endParaRPr lang="it-IT" sz="2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/>
                </a:solidFill>
              </a:rPr>
              <a:t>Gastrostomia nutrizionale (PEG )</a:t>
            </a:r>
          </a:p>
          <a:p>
            <a:endParaRPr lang="it-IT" sz="2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chemeClr val="tx2"/>
                </a:solidFill>
              </a:rPr>
              <a:t>Digiunostomia nutrizionale (PEJ )</a:t>
            </a: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D5C777AD-84DD-434C-950E-F9BDB6F06D43}"/>
              </a:ext>
            </a:extLst>
          </p:cNvPr>
          <p:cNvSpPr/>
          <p:nvPr/>
        </p:nvSpPr>
        <p:spPr>
          <a:xfrm>
            <a:off x="6904139" y="2752156"/>
            <a:ext cx="285226" cy="217274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5771F8DC-771A-4576-A390-D173D84E90C3}"/>
              </a:ext>
            </a:extLst>
          </p:cNvPr>
          <p:cNvSpPr txBox="1">
            <a:spLocks/>
          </p:cNvSpPr>
          <p:nvPr/>
        </p:nvSpPr>
        <p:spPr>
          <a:xfrm>
            <a:off x="7393498" y="2573148"/>
            <a:ext cx="4334311" cy="34627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1600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scelta della via di somministrazione dipende prevalentemente da:</a:t>
            </a:r>
            <a:endParaRPr lang="it-IT" sz="1600" u="sng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malattia di base e condizioni generali della persona;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 stato morfologico e funzionale dell’apparato digerente;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durata prevista del trattamento;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rischi connessi alla tecnica;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L’accettabilità della persona alla Nutrizione Enterale</a:t>
            </a:r>
            <a:r>
              <a:rPr lang="it-IT" sz="1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18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44162-2F52-46DC-B359-5067321C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Indicazioni alla Nutrizione Enterale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DF576-DC32-4667-9081-9671A2534212}"/>
              </a:ext>
            </a:extLst>
          </p:cNvPr>
          <p:cNvSpPr txBox="1">
            <a:spLocks/>
          </p:cNvSpPr>
          <p:nvPr/>
        </p:nvSpPr>
        <p:spPr>
          <a:xfrm>
            <a:off x="603694" y="2603228"/>
            <a:ext cx="10363826" cy="33068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Nutrizione Enterale (NE) rappresenta la metodica di </a:t>
            </a:r>
            <a:r>
              <a:rPr lang="it-IT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 scelta </a:t>
            </a: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tutte le persone che presentino un’indicazione alla nutrizione artificiale (NA) e </a:t>
            </a:r>
            <a:r>
              <a:rPr lang="it-IT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abbiano un intestino funzionante</a:t>
            </a: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0" indent="0" algn="just">
              <a:buNone/>
            </a:pPr>
            <a:endParaRPr lang="it-IT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 Pazienti in 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NPT</a:t>
            </a: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deve essere periodicamente verificato </a:t>
            </a:r>
            <a:r>
              <a:rPr lang="it-IT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l’eventuale recupero della funzione intestinale</a:t>
            </a: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poter ripristinare quando possibile una nutrizione più naturale, cioè una </a:t>
            </a:r>
            <a:r>
              <a:rPr lang="it-IT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</a:t>
            </a: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Quando una NE non è sufficiente a coprire i fabbisogni del paziente è comunque indicata una nutrizione mista (NE + NPP) piuttosto che la sola NPT</a:t>
            </a:r>
          </a:p>
        </p:txBody>
      </p:sp>
    </p:spTree>
    <p:extLst>
      <p:ext uri="{BB962C8B-B14F-4D97-AF65-F5344CB8AC3E}">
        <p14:creationId xmlns:p14="http://schemas.microsoft.com/office/powerpoint/2010/main" val="164274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5EA1DF-DE08-49D2-A7F0-09006AF9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/>
              <a:t>Nutrizione Enterale</a:t>
            </a:r>
            <a:r>
              <a:rPr lang="it-IT" dirty="0"/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0BCACC-4CD8-4948-B635-45807EC67DA8}"/>
              </a:ext>
            </a:extLst>
          </p:cNvPr>
          <p:cNvSpPr txBox="1">
            <a:spLocks/>
          </p:cNvSpPr>
          <p:nvPr/>
        </p:nvSpPr>
        <p:spPr>
          <a:xfrm>
            <a:off x="1240945" y="2348918"/>
            <a:ext cx="9832523" cy="40057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endParaRPr lang="it-IT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Font typeface="Wingdings 3" charset="2"/>
              <a:buNone/>
            </a:pPr>
            <a:r>
              <a:rPr lang="it-IT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Nutrizione Enterale (NE) prevede l’uso dell’apparato digerente per la somministrazione di alimenti con caratteristiche fisico-chimiche modificate rispetto all’ alimentazione naturale, esistono due opzioni: </a:t>
            </a:r>
            <a:r>
              <a:rPr lang="it-IT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alimenti</a:t>
            </a:r>
            <a:r>
              <a:rPr lang="it-IT" b="1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trasformati in miscele omogenee di consistenza liquida, oppure </a:t>
            </a:r>
            <a:r>
              <a:rPr lang="it-IT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miscele liquide di nutrienti chimicamente definite di origine industriale</a:t>
            </a: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F15C5C-E13F-4E88-954B-622649BAA6D8}"/>
              </a:ext>
            </a:extLst>
          </p:cNvPr>
          <p:cNvSpPr txBox="1">
            <a:spLocks/>
          </p:cNvSpPr>
          <p:nvPr/>
        </p:nvSpPr>
        <p:spPr>
          <a:xfrm>
            <a:off x="581891" y="2684479"/>
            <a:ext cx="11028218" cy="31458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del flusso ematico intestinale (ciò previene l'ischemia a livello intestinale);</a:t>
            </a:r>
          </a:p>
          <a:p>
            <a:pPr algn="just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Mantenimento dell’integrità anatomico-funzionale della mucosa intestinale;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secrezione biliare e pancreatica;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Riduzione  d’incidenza di ulcere da stress;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Minore incidenza di complicanze metaboliche e settiche (9% nella NE contro 37% della N.P.T.);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Maggiore facilità e sicurezza nella somministrazione;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Degenza più breve (minor costi);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sz="27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C900FD55-AB45-447E-AFE4-1F67AD29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899" y="838863"/>
            <a:ext cx="8761413" cy="728480"/>
          </a:xfrm>
        </p:spPr>
        <p:txBody>
          <a:bodyPr/>
          <a:lstStyle/>
          <a:p>
            <a:r>
              <a:rPr lang="it-IT" u="sng" dirty="0"/>
              <a:t>Vantaggi della NE rispetto alla NP</a:t>
            </a:r>
          </a:p>
        </p:txBody>
      </p:sp>
    </p:spTree>
    <p:extLst>
      <p:ext uri="{BB962C8B-B14F-4D97-AF65-F5344CB8AC3E}">
        <p14:creationId xmlns:p14="http://schemas.microsoft.com/office/powerpoint/2010/main" val="3847543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Sala riunioni ione</Template>
  <TotalTime>1060</TotalTime>
  <Words>3413</Words>
  <Application>Microsoft Office PowerPoint</Application>
  <PresentationFormat>Widescreen</PresentationFormat>
  <Paragraphs>371</Paragraphs>
  <Slides>55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3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Riunioni ione</vt:lpstr>
      <vt:lpstr>NUTRIZIONE </vt:lpstr>
      <vt:lpstr>La Nutrizione:</vt:lpstr>
      <vt:lpstr>La Nutrizione Artificiale:</vt:lpstr>
      <vt:lpstr>La Nutrizione Artificiale:</vt:lpstr>
      <vt:lpstr>Presentazione standard di PowerPoint</vt:lpstr>
      <vt:lpstr>Presidi per la Nutrizione Enterale:</vt:lpstr>
      <vt:lpstr>Indicazioni alla Nutrizione Enterale</vt:lpstr>
      <vt:lpstr>Nutrizione Enterale:</vt:lpstr>
      <vt:lpstr>Vantaggi della NE rispetto alla NP</vt:lpstr>
      <vt:lpstr>NE: Controindicazioni e Complicanze</vt:lpstr>
      <vt:lpstr>Miscele per la Nutrizione Enterale: </vt:lpstr>
      <vt:lpstr>Presentazione standard di PowerPoint</vt:lpstr>
      <vt:lpstr>Conservazioni delle Nutrizioni</vt:lpstr>
      <vt:lpstr>Nutrizione Enterale: SNG</vt:lpstr>
      <vt:lpstr>Sondino Naso Gastrico: SNG</vt:lpstr>
      <vt:lpstr>SNG:</vt:lpstr>
      <vt:lpstr>Tipologie di SNG</vt:lpstr>
      <vt:lpstr>Sonda di Levin:</vt:lpstr>
      <vt:lpstr>SNG: Procedura di Inserimento</vt:lpstr>
      <vt:lpstr>SNG: Procedura di Inserimento</vt:lpstr>
      <vt:lpstr>SNG: Procedura di Inserimento</vt:lpstr>
      <vt:lpstr>SNG: Procedura di Inserimento</vt:lpstr>
      <vt:lpstr>SNG: Procedura di Inserimento</vt:lpstr>
      <vt:lpstr>SNG: Procedura di Inserimento</vt:lpstr>
      <vt:lpstr>SNG: Procedura di Inserimento</vt:lpstr>
      <vt:lpstr>Nell’inserimento del sondino nasogastrico  fare particolare attenzione ai seguenti pazienti:  </vt:lpstr>
      <vt:lpstr>Video posizionamento SNG</vt:lpstr>
      <vt:lpstr>Alimentazione tramite SNG</vt:lpstr>
      <vt:lpstr>Alimentazione tramite SNG</vt:lpstr>
      <vt:lpstr>Alimentazione tramite SNG</vt:lpstr>
      <vt:lpstr>Video Alimentazione tramite SNG</vt:lpstr>
      <vt:lpstr>MONITORAGGIO COSTANTE DEL SNG</vt:lpstr>
      <vt:lpstr>Rimozione del SNG</vt:lpstr>
      <vt:lpstr>SNG: Igiene naso e cavo orale</vt:lpstr>
      <vt:lpstr>Rimozione del SNG :</vt:lpstr>
      <vt:lpstr>Nutrizione Enterale : PEG / PEJ</vt:lpstr>
      <vt:lpstr>Gastrostomia Endoscopica Percutanea PEG</vt:lpstr>
      <vt:lpstr>Gastrostomia Endoscopica Percutanea PEG</vt:lpstr>
      <vt:lpstr>Presentazione standard di PowerPoint</vt:lpstr>
      <vt:lpstr>DEVICE:</vt:lpstr>
      <vt:lpstr>Quando Posizionare una PEG</vt:lpstr>
      <vt:lpstr>Durata:</vt:lpstr>
      <vt:lpstr>Gestione della PEG:</vt:lpstr>
      <vt:lpstr>Gestione della PEG:</vt:lpstr>
      <vt:lpstr>Gestione della PEG:</vt:lpstr>
      <vt:lpstr>Alimentazione tramite PEG</vt:lpstr>
      <vt:lpstr>Alimentazione tramite PEG</vt:lpstr>
      <vt:lpstr>Alimentazione tramite PEG</vt:lpstr>
      <vt:lpstr>Alimentazione tramite PEG</vt:lpstr>
      <vt:lpstr>Alimentazione tramite PEG</vt:lpstr>
      <vt:lpstr>Presentazione standard di PowerPoint</vt:lpstr>
      <vt:lpstr>PEG: Complicanze</vt:lpstr>
      <vt:lpstr>PEG: Complicanze</vt:lpstr>
      <vt:lpstr>PEG: Complicanze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CALIA ELENA</dc:creator>
  <cp:lastModifiedBy>CALIA ELENA</cp:lastModifiedBy>
  <cp:revision>73</cp:revision>
  <cp:lastPrinted>2023-03-08T09:53:51Z</cp:lastPrinted>
  <dcterms:created xsi:type="dcterms:W3CDTF">2022-10-18T06:33:42Z</dcterms:created>
  <dcterms:modified xsi:type="dcterms:W3CDTF">2023-03-09T13:19:33Z</dcterms:modified>
</cp:coreProperties>
</file>