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4"/>
  </p:notesMasterIdLst>
  <p:sldIdLst>
    <p:sldId id="564" r:id="rId2"/>
    <p:sldId id="547" r:id="rId3"/>
    <p:sldId id="549" r:id="rId4"/>
    <p:sldId id="545" r:id="rId5"/>
    <p:sldId id="544" r:id="rId6"/>
    <p:sldId id="543" r:id="rId7"/>
    <p:sldId id="546" r:id="rId8"/>
    <p:sldId id="556" r:id="rId9"/>
    <p:sldId id="553" r:id="rId10"/>
    <p:sldId id="551" r:id="rId11"/>
    <p:sldId id="559" r:id="rId12"/>
    <p:sldId id="55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8" autoAdjust="0"/>
    <p:restoredTop sz="94660"/>
  </p:normalViewPr>
  <p:slideViewPr>
    <p:cSldViewPr>
      <p:cViewPr varScale="1">
        <p:scale>
          <a:sx n="72" d="100"/>
          <a:sy n="72" d="100"/>
        </p:scale>
        <p:origin x="956"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75B8B25-88A8-4F46-A8E3-BF862D0ED046}" type="datetimeFigureOut">
              <a:rPr lang="en-CA"/>
              <a:pPr>
                <a:defRPr/>
              </a:pPr>
              <a:t>2023-03-09</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D914212-F057-4468-897B-6A697F800100}" type="slidenum">
              <a:rPr lang="en-CA" altLang="fr-FR"/>
              <a:pPr/>
              <a:t>‹#›</a:t>
            </a:fld>
            <a:endParaRPr lang="en-CA" altLang="fr-FR"/>
          </a:p>
        </p:txBody>
      </p:sp>
    </p:spTree>
    <p:extLst>
      <p:ext uri="{BB962C8B-B14F-4D97-AF65-F5344CB8AC3E}">
        <p14:creationId xmlns:p14="http://schemas.microsoft.com/office/powerpoint/2010/main" val="34694265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48B51088-39B8-4CD6-9A04-EC22A0F887BA}"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33732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239F37C-D4D8-494F-9041-0842B72E86C3}"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49837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83716ED-6E8C-4C15-919E-D0051EFCCC3A}"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9971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3981C12-211B-4DD5-95EF-424DD0159F59}"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087255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79D4F0D-FB6D-4A37-B7C9-8E29F12A1AD9}"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3661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576CED9-FC3F-42EF-8AEC-B496A7432A6A}"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421277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3A5F0C1-EBF7-4DD9-BCF0-3C6210083933}"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136857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2D602F8-A61C-4800-A1F0-C7B58A010CB1}"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958042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13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AC88D13-1C5D-4F21-B582-F56358DB559D}"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83229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33C5AE-E95B-49DE-8D32-AA804002A4FA}" type="datetime1">
              <a:rPr lang="fr-CA" smtClean="0"/>
              <a:t>2023-03-09</a:t>
            </a:fld>
            <a:endParaRPr lang="fr-CA"/>
          </a:p>
        </p:txBody>
      </p:sp>
      <p:sp>
        <p:nvSpPr>
          <p:cNvPr id="5" name="Footer Placeholder 4"/>
          <p:cNvSpPr>
            <a:spLocks noGrp="1"/>
          </p:cNvSpPr>
          <p:nvPr>
            <p:ph type="ftr" sz="quarter" idx="11"/>
          </p:nvPr>
        </p:nvSpPr>
        <p:spPr/>
        <p:txBody>
          <a:bodyPr/>
          <a:lstStyle/>
          <a:p>
            <a:pPr>
              <a:defRPr/>
            </a:pPr>
            <a:endParaRPr lang="fr-CA"/>
          </a:p>
        </p:txBody>
      </p:sp>
      <p:sp>
        <p:nvSpPr>
          <p:cNvPr id="6" name="Slide Number Placeholder 5"/>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55751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1556AD3-64D6-4117-A575-DCF2D70180EE}" type="datetime1">
              <a:rPr lang="fr-CA" smtClean="0"/>
              <a:t>2023-03-09</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95023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7340C60-44AD-4E7E-8C03-6B99721F2602}" type="datetime1">
              <a:rPr lang="fr-CA" smtClean="0"/>
              <a:t>2023-03-09</a:t>
            </a:fld>
            <a:endParaRPr lang="fr-CA"/>
          </a:p>
        </p:txBody>
      </p:sp>
      <p:sp>
        <p:nvSpPr>
          <p:cNvPr id="8" name="Footer Placeholder 7"/>
          <p:cNvSpPr>
            <a:spLocks noGrp="1"/>
          </p:cNvSpPr>
          <p:nvPr>
            <p:ph type="ftr" sz="quarter" idx="11"/>
          </p:nvPr>
        </p:nvSpPr>
        <p:spPr/>
        <p:txBody>
          <a:bodyPr/>
          <a:lstStyle/>
          <a:p>
            <a:pPr>
              <a:defRPr/>
            </a:pPr>
            <a:endParaRPr lang="fr-CA"/>
          </a:p>
        </p:txBody>
      </p:sp>
      <p:sp>
        <p:nvSpPr>
          <p:cNvPr id="9" name="Slide Number Placeholder 8"/>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09380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151F4D4-1EEF-4F3B-8ADC-7512AE3DDEC6}" type="datetime1">
              <a:rPr lang="fr-CA" smtClean="0"/>
              <a:t>2023-03-09</a:t>
            </a:fld>
            <a:endParaRPr lang="fr-CA"/>
          </a:p>
        </p:txBody>
      </p:sp>
      <p:sp>
        <p:nvSpPr>
          <p:cNvPr id="4" name="Footer Placeholder 3"/>
          <p:cNvSpPr>
            <a:spLocks noGrp="1"/>
          </p:cNvSpPr>
          <p:nvPr>
            <p:ph type="ftr" sz="quarter" idx="11"/>
          </p:nvPr>
        </p:nvSpPr>
        <p:spPr/>
        <p:txBody>
          <a:bodyPr/>
          <a:lstStyle/>
          <a:p>
            <a:pPr>
              <a:defRPr/>
            </a:pPr>
            <a:endParaRPr lang="fr-CA"/>
          </a:p>
        </p:txBody>
      </p:sp>
      <p:sp>
        <p:nvSpPr>
          <p:cNvPr id="5" name="Slide Number Placeholder 4"/>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234961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A957C6-69F6-4028-95CA-16C6DC0E3F16}" type="datetime1">
              <a:rPr lang="fr-CA" smtClean="0"/>
              <a:t>2023-03-09</a:t>
            </a:fld>
            <a:endParaRPr lang="fr-CA"/>
          </a:p>
        </p:txBody>
      </p:sp>
      <p:sp>
        <p:nvSpPr>
          <p:cNvPr id="3" name="Footer Placeholder 2"/>
          <p:cNvSpPr>
            <a:spLocks noGrp="1"/>
          </p:cNvSpPr>
          <p:nvPr>
            <p:ph type="ftr" sz="quarter" idx="11"/>
          </p:nvPr>
        </p:nvSpPr>
        <p:spPr/>
        <p:txBody>
          <a:bodyPr/>
          <a:lstStyle/>
          <a:p>
            <a:pPr>
              <a:defRPr/>
            </a:pPr>
            <a:endParaRPr lang="fr-CA"/>
          </a:p>
        </p:txBody>
      </p:sp>
      <p:sp>
        <p:nvSpPr>
          <p:cNvPr id="4" name="Slide Number Placeholder 3"/>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62740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C882E5-9BCC-44C4-B561-E1F4F315D854}" type="datetime1">
              <a:rPr lang="fr-CA" smtClean="0"/>
              <a:t>2023-03-09</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98779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E46D77A-C8E9-416F-A909-40F7B4D13402}" type="datetime1">
              <a:rPr lang="fr-CA" smtClean="0"/>
              <a:t>2023-03-09</a:t>
            </a:fld>
            <a:endParaRPr lang="fr-CA"/>
          </a:p>
        </p:txBody>
      </p:sp>
      <p:sp>
        <p:nvSpPr>
          <p:cNvPr id="6" name="Footer Placeholder 5"/>
          <p:cNvSpPr>
            <a:spLocks noGrp="1"/>
          </p:cNvSpPr>
          <p:nvPr>
            <p:ph type="ftr" sz="quarter" idx="11"/>
          </p:nvPr>
        </p:nvSpPr>
        <p:spPr/>
        <p:txBody>
          <a:bodyPr/>
          <a:lstStyle/>
          <a:p>
            <a:pPr>
              <a:defRPr/>
            </a:pPr>
            <a:endParaRPr lang="fr-CA"/>
          </a:p>
        </p:txBody>
      </p:sp>
      <p:sp>
        <p:nvSpPr>
          <p:cNvPr id="7" name="Slide Number Placeholder 6"/>
          <p:cNvSpPr>
            <a:spLocks noGrp="1"/>
          </p:cNvSpPr>
          <p:nvPr>
            <p:ph type="sldNum" sz="quarter" idx="12"/>
          </p:nvPr>
        </p:nvSpPr>
        <p:spPr/>
        <p:txBody>
          <a:body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79444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942DDF5-0DF2-4532-BFF1-0F97525AADA8}" type="datetime1">
              <a:rPr lang="fr-CA" smtClean="0"/>
              <a:t>2023-03-09</a:t>
            </a:fld>
            <a:endParaRPr lang="fr-C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C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83D629-996C-479C-ABB6-6799B6219525}" type="slidenum">
              <a:rPr lang="fr-CA" altLang="fr-FR" smtClean="0"/>
              <a:pPr/>
              <a:t>‹#›</a:t>
            </a:fld>
            <a:endParaRPr lang="fr-CA" altLang="fr-FR"/>
          </a:p>
        </p:txBody>
      </p:sp>
    </p:spTree>
    <p:extLst>
      <p:ext uri="{BB962C8B-B14F-4D97-AF65-F5344CB8AC3E}">
        <p14:creationId xmlns:p14="http://schemas.microsoft.com/office/powerpoint/2010/main" val="376431505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ederico.rosei@units.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05E11-4AE0-6BB3-2318-9C0E9C06A351}"/>
              </a:ext>
            </a:extLst>
          </p:cNvPr>
          <p:cNvSpPr>
            <a:spLocks noGrp="1"/>
          </p:cNvSpPr>
          <p:nvPr>
            <p:ph type="ctrTitle"/>
          </p:nvPr>
        </p:nvSpPr>
        <p:spPr>
          <a:xfrm>
            <a:off x="1259632" y="764704"/>
            <a:ext cx="5826719" cy="1646302"/>
          </a:xfrm>
        </p:spPr>
        <p:txBody>
          <a:bodyPr/>
          <a:lstStyle/>
          <a:p>
            <a:pPr eaLnBrk="1" hangingPunct="1"/>
            <a:r>
              <a:rPr lang="en-AU" altLang="en-US" sz="3000" b="1" dirty="0" err="1"/>
              <a:t>Energie</a:t>
            </a:r>
            <a:r>
              <a:rPr lang="en-AU" altLang="en-US" sz="3000" b="1" dirty="0"/>
              <a:t> </a:t>
            </a:r>
            <a:r>
              <a:rPr lang="en-AU" altLang="en-US" sz="3000" b="1" dirty="0" err="1"/>
              <a:t>Rinnovabili</a:t>
            </a:r>
            <a:br>
              <a:rPr lang="en-AU" altLang="en-US" sz="3000" b="1" dirty="0"/>
            </a:br>
            <a:r>
              <a:rPr lang="en-AU" altLang="en-US" sz="3000" b="1" dirty="0" err="1"/>
              <a:t>Laurea</a:t>
            </a:r>
            <a:r>
              <a:rPr lang="en-AU" altLang="en-US" sz="3000" b="1" dirty="0"/>
              <a:t> </a:t>
            </a:r>
            <a:r>
              <a:rPr lang="en-AU" altLang="en-US" sz="3000" b="1" dirty="0" err="1"/>
              <a:t>Magistrale</a:t>
            </a:r>
            <a:r>
              <a:rPr lang="en-AU" altLang="en-US" sz="3000" b="1" dirty="0"/>
              <a:t> in </a:t>
            </a:r>
            <a:r>
              <a:rPr lang="en-AU" altLang="en-US" sz="3000" b="1" dirty="0" err="1"/>
              <a:t>Chimica</a:t>
            </a:r>
            <a:br>
              <a:rPr lang="da-DK" altLang="en-US" sz="3000" dirty="0"/>
            </a:br>
            <a:endParaRPr lang="en-US" sz="3000" dirty="0"/>
          </a:p>
        </p:txBody>
      </p:sp>
      <p:sp>
        <p:nvSpPr>
          <p:cNvPr id="3" name="Subtitle 2">
            <a:extLst>
              <a:ext uri="{FF2B5EF4-FFF2-40B4-BE49-F238E27FC236}">
                <a16:creationId xmlns:a16="http://schemas.microsoft.com/office/drawing/2014/main" id="{15536CB9-9831-AB03-A2E4-C972D5E32239}"/>
              </a:ext>
            </a:extLst>
          </p:cNvPr>
          <p:cNvSpPr>
            <a:spLocks noGrp="1"/>
          </p:cNvSpPr>
          <p:nvPr>
            <p:ph type="subTitle" idx="1"/>
          </p:nvPr>
        </p:nvSpPr>
        <p:spPr>
          <a:xfrm>
            <a:off x="1403648" y="2780928"/>
            <a:ext cx="5826719" cy="448827"/>
          </a:xfrm>
        </p:spPr>
        <p:txBody>
          <a:bodyPr>
            <a:normAutofit/>
          </a:bodyPr>
          <a:lstStyle/>
          <a:p>
            <a:r>
              <a:rPr lang="en-US" dirty="0"/>
              <a:t>Trieste, </a:t>
            </a:r>
            <a:r>
              <a:rPr lang="en-US" dirty="0" err="1"/>
              <a:t>Marzo</a:t>
            </a:r>
            <a:r>
              <a:rPr lang="en-US" dirty="0"/>
              <a:t> 2023</a:t>
            </a:r>
          </a:p>
        </p:txBody>
      </p:sp>
      <p:sp>
        <p:nvSpPr>
          <p:cNvPr id="4" name="object 3">
            <a:extLst>
              <a:ext uri="{FF2B5EF4-FFF2-40B4-BE49-F238E27FC236}">
                <a16:creationId xmlns:a16="http://schemas.microsoft.com/office/drawing/2014/main" id="{1A5DA871-C6C4-7D13-AD33-AC9AB1A3266A}"/>
              </a:ext>
            </a:extLst>
          </p:cNvPr>
          <p:cNvSpPr txBox="1"/>
          <p:nvPr/>
        </p:nvSpPr>
        <p:spPr>
          <a:xfrm>
            <a:off x="0" y="3581400"/>
            <a:ext cx="9143999" cy="2544607"/>
          </a:xfrm>
          <a:prstGeom prst="rect">
            <a:avLst/>
          </a:prstGeom>
        </p:spPr>
        <p:txBody>
          <a:bodyPr vert="horz" wrap="square" lIns="0" tIns="16510" rIns="0" bIns="0" rtlCol="0">
            <a:spAutoFit/>
          </a:bodyPr>
          <a:lstStyle/>
          <a:p>
            <a:pPr algn="ctr">
              <a:lnSpc>
                <a:spcPct val="150000"/>
              </a:lnSpc>
              <a:spcBef>
                <a:spcPts val="130"/>
              </a:spcBef>
            </a:pPr>
            <a:r>
              <a:rPr sz="2800" i="1" spc="-60" dirty="0">
                <a:solidFill>
                  <a:schemeClr val="tx1"/>
                </a:solidFill>
                <a:latin typeface="Arial Rounded MT Bold"/>
                <a:cs typeface="Arial Rounded MT Bold"/>
              </a:rPr>
              <a:t>Prof.</a:t>
            </a:r>
            <a:r>
              <a:rPr sz="2800" i="1" spc="-45" dirty="0">
                <a:solidFill>
                  <a:schemeClr val="tx1"/>
                </a:solidFill>
                <a:latin typeface="Arial Rounded MT Bold"/>
                <a:cs typeface="Arial Rounded MT Bold"/>
              </a:rPr>
              <a:t> </a:t>
            </a:r>
            <a:r>
              <a:rPr lang="en-CA" sz="2800" i="1" spc="-45" dirty="0">
                <a:solidFill>
                  <a:schemeClr val="tx1"/>
                </a:solidFill>
                <a:latin typeface="Arial Rounded MT Bold"/>
                <a:cs typeface="Arial Rounded MT Bold"/>
              </a:rPr>
              <a:t>Federico ROSEI</a:t>
            </a:r>
            <a:endParaRPr sz="2800" dirty="0">
              <a:solidFill>
                <a:schemeClr val="tx1"/>
              </a:solidFill>
              <a:latin typeface="Arial Rounded MT Bold"/>
              <a:cs typeface="Arial Rounded MT Bold"/>
            </a:endParaRPr>
          </a:p>
          <a:p>
            <a:pPr marL="12700" marR="5080" algn="ctr">
              <a:lnSpc>
                <a:spcPct val="150000"/>
              </a:lnSpc>
              <a:spcBef>
                <a:spcPts val="85"/>
              </a:spcBef>
            </a:pPr>
            <a:r>
              <a:rPr sz="2800" i="1" spc="-35" dirty="0">
                <a:solidFill>
                  <a:schemeClr val="tx1"/>
                </a:solidFill>
                <a:latin typeface="Arial Rounded MT Bold"/>
                <a:cs typeface="Arial Rounded MT Bold"/>
              </a:rPr>
              <a:t>Dipartimento</a:t>
            </a:r>
            <a:r>
              <a:rPr sz="2800" i="1" spc="-25" dirty="0">
                <a:solidFill>
                  <a:schemeClr val="tx1"/>
                </a:solidFill>
                <a:latin typeface="Arial Rounded MT Bold"/>
                <a:cs typeface="Arial Rounded MT Bold"/>
              </a:rPr>
              <a:t> </a:t>
            </a:r>
            <a:r>
              <a:rPr sz="2800" i="1" dirty="0">
                <a:solidFill>
                  <a:schemeClr val="tx1"/>
                </a:solidFill>
                <a:latin typeface="Arial Rounded MT Bold"/>
                <a:cs typeface="Arial Rounded MT Bold"/>
              </a:rPr>
              <a:t>di</a:t>
            </a:r>
            <a:r>
              <a:rPr sz="2800" i="1" spc="-40" dirty="0">
                <a:solidFill>
                  <a:schemeClr val="tx1"/>
                </a:solidFill>
                <a:latin typeface="Arial Rounded MT Bold"/>
                <a:cs typeface="Arial Rounded MT Bold"/>
              </a:rPr>
              <a:t> </a:t>
            </a:r>
            <a:r>
              <a:rPr sz="2800" i="1" spc="-35" dirty="0">
                <a:solidFill>
                  <a:schemeClr val="tx1"/>
                </a:solidFill>
                <a:latin typeface="Arial Rounded MT Bold"/>
                <a:cs typeface="Arial Rounded MT Bold"/>
              </a:rPr>
              <a:t>Scienze </a:t>
            </a:r>
            <a:r>
              <a:rPr sz="2800" i="1" spc="-40" dirty="0">
                <a:solidFill>
                  <a:schemeClr val="tx1"/>
                </a:solidFill>
                <a:latin typeface="Arial Rounded MT Bold"/>
                <a:cs typeface="Arial Rounded MT Bold"/>
              </a:rPr>
              <a:t>Chimiche</a:t>
            </a:r>
            <a:r>
              <a:rPr sz="2800" i="1" spc="-30" dirty="0">
                <a:solidFill>
                  <a:schemeClr val="tx1"/>
                </a:solidFill>
                <a:latin typeface="Arial Rounded MT Bold"/>
                <a:cs typeface="Arial Rounded MT Bold"/>
              </a:rPr>
              <a:t> </a:t>
            </a:r>
            <a:r>
              <a:rPr sz="2800" i="1" dirty="0">
                <a:solidFill>
                  <a:schemeClr val="tx1"/>
                </a:solidFill>
                <a:latin typeface="Arial Rounded MT Bold"/>
                <a:cs typeface="Arial Rounded MT Bold"/>
              </a:rPr>
              <a:t>e</a:t>
            </a:r>
            <a:r>
              <a:rPr sz="2800" i="1" spc="-45" dirty="0">
                <a:solidFill>
                  <a:schemeClr val="tx1"/>
                </a:solidFill>
                <a:latin typeface="Arial Rounded MT Bold"/>
                <a:cs typeface="Arial Rounded MT Bold"/>
              </a:rPr>
              <a:t> </a:t>
            </a:r>
            <a:r>
              <a:rPr sz="2800" i="1" spc="-30" dirty="0" err="1">
                <a:solidFill>
                  <a:schemeClr val="tx1"/>
                </a:solidFill>
                <a:latin typeface="Arial Rounded MT Bold"/>
                <a:cs typeface="Arial Rounded MT Bold"/>
              </a:rPr>
              <a:t>Farmaceutiche</a:t>
            </a:r>
            <a:r>
              <a:rPr sz="2800" i="1" spc="-30" dirty="0">
                <a:solidFill>
                  <a:schemeClr val="tx1"/>
                </a:solidFill>
                <a:latin typeface="Arial Rounded MT Bold"/>
                <a:cs typeface="Arial Rounded MT Bold"/>
              </a:rPr>
              <a:t> </a:t>
            </a:r>
            <a:r>
              <a:rPr lang="en-CA" sz="2800" i="1" spc="-30" dirty="0" err="1">
                <a:solidFill>
                  <a:schemeClr val="tx1"/>
                </a:solidFill>
                <a:latin typeface="Arial Rounded MT Bold"/>
                <a:cs typeface="Arial Rounded MT Bold"/>
                <a:hlinkClick r:id="rId2"/>
              </a:rPr>
              <a:t>federico.rosei</a:t>
            </a:r>
            <a:r>
              <a:rPr sz="2800" i="1" spc="-10" dirty="0">
                <a:solidFill>
                  <a:schemeClr val="tx1"/>
                </a:solidFill>
                <a:latin typeface="Arial Rounded MT Bold"/>
                <a:cs typeface="Arial Rounded MT Bold"/>
                <a:hlinkClick r:id="rId2"/>
              </a:rPr>
              <a:t>@units.it</a:t>
            </a:r>
            <a:endParaRPr lang="en-CA" sz="2800" i="1" spc="-10" dirty="0">
              <a:solidFill>
                <a:schemeClr val="tx1"/>
              </a:solidFill>
              <a:latin typeface="Arial Rounded MT Bold"/>
              <a:cs typeface="Arial Rounded MT Bold"/>
            </a:endParaRPr>
          </a:p>
          <a:p>
            <a:pPr marL="12700" marR="5080" algn="ctr">
              <a:lnSpc>
                <a:spcPct val="150000"/>
              </a:lnSpc>
              <a:spcBef>
                <a:spcPts val="85"/>
              </a:spcBef>
            </a:pPr>
            <a:r>
              <a:rPr lang="en-US" altLang="zh-CN" sz="2800" i="1" spc="-10" dirty="0">
                <a:solidFill>
                  <a:schemeClr val="tx1"/>
                </a:solidFill>
                <a:latin typeface="Arial Rounded MT Bold"/>
                <a:cs typeface="Arial Rounded MT Bold"/>
              </a:rPr>
              <a:t>C11, Aula 9</a:t>
            </a:r>
            <a:endParaRPr sz="2800" dirty="0">
              <a:solidFill>
                <a:schemeClr val="tx1"/>
              </a:solidFill>
              <a:latin typeface="Arial Rounded MT Bold"/>
              <a:cs typeface="Arial Rounded MT Bold"/>
            </a:endParaRPr>
          </a:p>
        </p:txBody>
      </p:sp>
    </p:spTree>
    <p:extLst>
      <p:ext uri="{BB962C8B-B14F-4D97-AF65-F5344CB8AC3E}">
        <p14:creationId xmlns:p14="http://schemas.microsoft.com/office/powerpoint/2010/main" val="454247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846BDE-DD24-6CFF-2B3C-3FDA63E09263}"/>
              </a:ext>
            </a:extLst>
          </p:cNvPr>
          <p:cNvSpPr>
            <a:spLocks noGrp="1"/>
          </p:cNvSpPr>
          <p:nvPr>
            <p:ph type="title"/>
          </p:nvPr>
        </p:nvSpPr>
        <p:spPr>
          <a:xfrm>
            <a:off x="-22684" y="326834"/>
            <a:ext cx="7920880" cy="797910"/>
          </a:xfrm>
        </p:spPr>
        <p:txBody>
          <a:bodyPr>
            <a:normAutofit/>
          </a:bodyPr>
          <a:lstStyle/>
          <a:p>
            <a:r>
              <a:rPr lang="en-CA" dirty="0"/>
              <a:t>Lightning: electrostatic discharge</a:t>
            </a:r>
            <a:endParaRPr lang="en-US" dirty="0"/>
          </a:p>
        </p:txBody>
      </p:sp>
      <p:pic>
        <p:nvPicPr>
          <p:cNvPr id="5" name="Picture 4"/>
          <p:cNvPicPr>
            <a:picLocks noChangeAspect="1"/>
          </p:cNvPicPr>
          <p:nvPr/>
        </p:nvPicPr>
        <p:blipFill>
          <a:blip r:embed="rId2"/>
          <a:stretch>
            <a:fillRect/>
          </a:stretch>
        </p:blipFill>
        <p:spPr>
          <a:xfrm>
            <a:off x="611560" y="1772816"/>
            <a:ext cx="4824536" cy="4824536"/>
          </a:xfrm>
          <a:prstGeom prst="rect">
            <a:avLst/>
          </a:prstGeom>
        </p:spPr>
      </p:pic>
      <p:sp>
        <p:nvSpPr>
          <p:cNvPr id="6" name="TextBox 5">
            <a:extLst>
              <a:ext uri="{FF2B5EF4-FFF2-40B4-BE49-F238E27FC236}">
                <a16:creationId xmlns:a16="http://schemas.microsoft.com/office/drawing/2014/main" id="{5D07F0E0-C384-FBCF-9599-120329753608}"/>
              </a:ext>
            </a:extLst>
          </p:cNvPr>
          <p:cNvSpPr txBox="1"/>
          <p:nvPr/>
        </p:nvSpPr>
        <p:spPr>
          <a:xfrm>
            <a:off x="5508104" y="3429000"/>
            <a:ext cx="1728192" cy="830997"/>
          </a:xfrm>
          <a:prstGeom prst="rect">
            <a:avLst/>
          </a:prstGeom>
          <a:noFill/>
        </p:spPr>
        <p:txBody>
          <a:bodyPr wrap="square">
            <a:spAutoFit/>
          </a:bodyPr>
          <a:lstStyle/>
          <a:p>
            <a:pPr marL="0" indent="0">
              <a:buNone/>
            </a:pPr>
            <a:r>
              <a:rPr lang="en-CA" sz="2400" dirty="0"/>
              <a:t>Electricity in nature</a:t>
            </a:r>
          </a:p>
        </p:txBody>
      </p:sp>
      <p:sp>
        <p:nvSpPr>
          <p:cNvPr id="2" name="Slide Number Placeholder 1">
            <a:extLst>
              <a:ext uri="{FF2B5EF4-FFF2-40B4-BE49-F238E27FC236}">
                <a16:creationId xmlns:a16="http://schemas.microsoft.com/office/drawing/2014/main" id="{49ECA8CC-798E-E8B3-69DB-EB1AB6C8076F}"/>
              </a:ext>
            </a:extLst>
          </p:cNvPr>
          <p:cNvSpPr>
            <a:spLocks noGrp="1"/>
          </p:cNvSpPr>
          <p:nvPr>
            <p:ph type="sldNum" sz="quarter" idx="12"/>
          </p:nvPr>
        </p:nvSpPr>
        <p:spPr/>
        <p:txBody>
          <a:bodyPr/>
          <a:lstStyle/>
          <a:p>
            <a:fld id="{B883D629-996C-479C-ABB6-6799B6219525}" type="slidenum">
              <a:rPr lang="fr-CA" altLang="fr-FR" smtClean="0"/>
              <a:pPr/>
              <a:t>10</a:t>
            </a:fld>
            <a:endParaRPr lang="fr-CA" altLang="fr-FR"/>
          </a:p>
        </p:txBody>
      </p:sp>
    </p:spTree>
    <p:extLst>
      <p:ext uri="{BB962C8B-B14F-4D97-AF65-F5344CB8AC3E}">
        <p14:creationId xmlns:p14="http://schemas.microsoft.com/office/powerpoint/2010/main" val="392092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C10B39-1BDA-02EE-4E1B-7941D9F324E2}"/>
              </a:ext>
            </a:extLst>
          </p:cNvPr>
          <p:cNvSpPr>
            <a:spLocks noGrp="1"/>
          </p:cNvSpPr>
          <p:nvPr>
            <p:ph type="title"/>
          </p:nvPr>
        </p:nvSpPr>
        <p:spPr>
          <a:xfrm>
            <a:off x="609599" y="609600"/>
            <a:ext cx="6347713" cy="659160"/>
          </a:xfrm>
        </p:spPr>
        <p:txBody>
          <a:bodyPr/>
          <a:lstStyle/>
          <a:p>
            <a:r>
              <a:rPr lang="en-CA" sz="3600" dirty="0"/>
              <a:t>Philosophical note</a:t>
            </a:r>
            <a:endParaRPr lang="en-US" dirty="0"/>
          </a:p>
        </p:txBody>
      </p:sp>
      <p:sp>
        <p:nvSpPr>
          <p:cNvPr id="2" name="Content Placeholder 1"/>
          <p:cNvSpPr>
            <a:spLocks noGrp="1"/>
          </p:cNvSpPr>
          <p:nvPr>
            <p:ph idx="1"/>
          </p:nvPr>
        </p:nvSpPr>
        <p:spPr>
          <a:xfrm>
            <a:off x="0" y="1988840"/>
            <a:ext cx="7668344" cy="2304256"/>
          </a:xfrm>
        </p:spPr>
        <p:txBody>
          <a:bodyPr>
            <a:normAutofit/>
          </a:bodyPr>
          <a:lstStyle/>
          <a:p>
            <a:pPr marL="0" indent="0">
              <a:buNone/>
            </a:pPr>
            <a:endParaRPr lang="en-CA" sz="2400" dirty="0"/>
          </a:p>
          <a:p>
            <a:pPr marL="0" indent="0">
              <a:buNone/>
            </a:pPr>
            <a:r>
              <a:rPr lang="en-CA" sz="2400" dirty="0"/>
              <a:t>Life on earth would not be possible without lightning</a:t>
            </a:r>
          </a:p>
          <a:p>
            <a:pPr marL="0" indent="0">
              <a:buNone/>
            </a:pPr>
            <a:endParaRPr lang="en-CA" sz="2400" dirty="0"/>
          </a:p>
          <a:p>
            <a:pPr marL="0" indent="0">
              <a:buNone/>
            </a:pPr>
            <a:r>
              <a:rPr lang="en-CA" sz="2400" dirty="0"/>
              <a:t>Why?</a:t>
            </a:r>
          </a:p>
        </p:txBody>
      </p:sp>
      <p:sp>
        <p:nvSpPr>
          <p:cNvPr id="4" name="Slide Number Placeholder 3">
            <a:extLst>
              <a:ext uri="{FF2B5EF4-FFF2-40B4-BE49-F238E27FC236}">
                <a16:creationId xmlns:a16="http://schemas.microsoft.com/office/drawing/2014/main" id="{6B033D9B-3A2A-E73F-910F-66EDB94327E8}"/>
              </a:ext>
            </a:extLst>
          </p:cNvPr>
          <p:cNvSpPr>
            <a:spLocks noGrp="1"/>
          </p:cNvSpPr>
          <p:nvPr>
            <p:ph type="sldNum" sz="quarter" idx="12"/>
          </p:nvPr>
        </p:nvSpPr>
        <p:spPr/>
        <p:txBody>
          <a:bodyPr/>
          <a:lstStyle/>
          <a:p>
            <a:fld id="{B883D629-996C-479C-ABB6-6799B6219525}" type="slidenum">
              <a:rPr lang="fr-CA" altLang="fr-FR" smtClean="0"/>
              <a:pPr/>
              <a:t>11</a:t>
            </a:fld>
            <a:endParaRPr lang="fr-CA" altLang="fr-FR"/>
          </a:p>
        </p:txBody>
      </p:sp>
    </p:spTree>
    <p:extLst>
      <p:ext uri="{BB962C8B-B14F-4D97-AF65-F5344CB8AC3E}">
        <p14:creationId xmlns:p14="http://schemas.microsoft.com/office/powerpoint/2010/main" val="405058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35696" y="1593240"/>
            <a:ext cx="4741080" cy="2959705"/>
          </a:xfrm>
          <a:prstGeom prst="rect">
            <a:avLst/>
          </a:prstGeom>
        </p:spPr>
      </p:pic>
      <p:pic>
        <p:nvPicPr>
          <p:cNvPr id="4" name="Picture 3"/>
          <p:cNvPicPr>
            <a:picLocks noChangeAspect="1"/>
          </p:cNvPicPr>
          <p:nvPr/>
        </p:nvPicPr>
        <p:blipFill>
          <a:blip r:embed="rId3"/>
          <a:stretch>
            <a:fillRect/>
          </a:stretch>
        </p:blipFill>
        <p:spPr>
          <a:xfrm>
            <a:off x="1835696" y="4552946"/>
            <a:ext cx="2887407" cy="2271124"/>
          </a:xfrm>
          <a:prstGeom prst="rect">
            <a:avLst/>
          </a:prstGeom>
        </p:spPr>
      </p:pic>
      <p:sp>
        <p:nvSpPr>
          <p:cNvPr id="5" name="Title 4">
            <a:extLst>
              <a:ext uri="{FF2B5EF4-FFF2-40B4-BE49-F238E27FC236}">
                <a16:creationId xmlns:a16="http://schemas.microsoft.com/office/drawing/2014/main" id="{7F8BC1E7-AEA7-565E-472F-68B7FB248A76}"/>
              </a:ext>
            </a:extLst>
          </p:cNvPr>
          <p:cNvSpPr>
            <a:spLocks noGrp="1"/>
          </p:cNvSpPr>
          <p:nvPr>
            <p:ph type="title"/>
          </p:nvPr>
        </p:nvSpPr>
        <p:spPr>
          <a:xfrm>
            <a:off x="26623" y="130706"/>
            <a:ext cx="6347714" cy="1320800"/>
          </a:xfrm>
        </p:spPr>
        <p:txBody>
          <a:bodyPr>
            <a:noAutofit/>
          </a:bodyPr>
          <a:lstStyle/>
          <a:p>
            <a:r>
              <a:rPr lang="en-CA" dirty="0"/>
              <a:t>How do we convert energy with minimal side effects?</a:t>
            </a:r>
            <a:br>
              <a:rPr lang="en-CA" sz="3000" dirty="0"/>
            </a:br>
            <a:endParaRPr lang="en-US" sz="3000" dirty="0"/>
          </a:p>
        </p:txBody>
      </p:sp>
      <p:sp>
        <p:nvSpPr>
          <p:cNvPr id="2" name="Slide Number Placeholder 1">
            <a:extLst>
              <a:ext uri="{FF2B5EF4-FFF2-40B4-BE49-F238E27FC236}">
                <a16:creationId xmlns:a16="http://schemas.microsoft.com/office/drawing/2014/main" id="{BB89D5ED-8F1F-89E5-D5C3-2689B18872EE}"/>
              </a:ext>
            </a:extLst>
          </p:cNvPr>
          <p:cNvSpPr>
            <a:spLocks noGrp="1"/>
          </p:cNvSpPr>
          <p:nvPr>
            <p:ph type="sldNum" sz="quarter" idx="12"/>
          </p:nvPr>
        </p:nvSpPr>
        <p:spPr/>
        <p:txBody>
          <a:bodyPr/>
          <a:lstStyle/>
          <a:p>
            <a:fld id="{B883D629-996C-479C-ABB6-6799B6219525}" type="slidenum">
              <a:rPr lang="fr-CA" altLang="fr-FR" smtClean="0"/>
              <a:pPr/>
              <a:t>12</a:t>
            </a:fld>
            <a:endParaRPr lang="fr-CA" altLang="fr-FR"/>
          </a:p>
        </p:txBody>
      </p:sp>
    </p:spTree>
    <p:extLst>
      <p:ext uri="{BB962C8B-B14F-4D97-AF65-F5344CB8AC3E}">
        <p14:creationId xmlns:p14="http://schemas.microsoft.com/office/powerpoint/2010/main" val="400410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9EEF-D118-AD30-B763-7F7FF7D34EC4}"/>
              </a:ext>
            </a:extLst>
          </p:cNvPr>
          <p:cNvSpPr>
            <a:spLocks noGrp="1"/>
          </p:cNvSpPr>
          <p:nvPr>
            <p:ph type="title"/>
          </p:nvPr>
        </p:nvSpPr>
        <p:spPr/>
        <p:txBody>
          <a:bodyPr/>
          <a:lstStyle/>
          <a:p>
            <a:r>
              <a:rPr lang="en-US" dirty="0"/>
              <a:t>n.4</a:t>
            </a:r>
          </a:p>
        </p:txBody>
      </p:sp>
      <p:sp>
        <p:nvSpPr>
          <p:cNvPr id="3" name="Content Placeholder 2">
            <a:extLst>
              <a:ext uri="{FF2B5EF4-FFF2-40B4-BE49-F238E27FC236}">
                <a16:creationId xmlns:a16="http://schemas.microsoft.com/office/drawing/2014/main" id="{EAEAC01A-D3EA-4F97-936F-1067335BC7B3}"/>
              </a:ext>
            </a:extLst>
          </p:cNvPr>
          <p:cNvSpPr>
            <a:spLocks noGrp="1"/>
          </p:cNvSpPr>
          <p:nvPr>
            <p:ph idx="1"/>
          </p:nvPr>
        </p:nvSpPr>
        <p:spPr>
          <a:xfrm>
            <a:off x="0" y="1700808"/>
            <a:ext cx="7812360" cy="3880773"/>
          </a:xfrm>
        </p:spPr>
        <p:txBody>
          <a:bodyPr>
            <a:normAutofit lnSpcReduction="10000"/>
          </a:bodyPr>
          <a:lstStyle/>
          <a:p>
            <a:r>
              <a:rPr lang="en-CA" sz="2400" dirty="0"/>
              <a:t>The Second Law of Thermodynamics: some types of energy are “more equal than others”.</a:t>
            </a:r>
          </a:p>
          <a:p>
            <a:r>
              <a:rPr lang="en-CA" sz="2400" dirty="0"/>
              <a:t>Contrary to the illusion that is promoted by the First Law, the Second Law imposes stringent limits on what can be actually attained when converting one form of energy into another.</a:t>
            </a:r>
          </a:p>
          <a:p>
            <a:r>
              <a:rPr lang="en-CA" sz="2400" dirty="0"/>
              <a:t>Entropy associated with each type of energy.</a:t>
            </a:r>
          </a:p>
          <a:p>
            <a:r>
              <a:rPr lang="en-CA" sz="2400" dirty="0"/>
              <a:t>Best type of energy; worst type of energy.</a:t>
            </a:r>
          </a:p>
          <a:p>
            <a:r>
              <a:rPr lang="en-CA" sz="2400" dirty="0"/>
              <a:t>Efficiency of energy conversion</a:t>
            </a:r>
          </a:p>
        </p:txBody>
      </p:sp>
      <p:sp>
        <p:nvSpPr>
          <p:cNvPr id="4" name="Slide Number Placeholder 3">
            <a:extLst>
              <a:ext uri="{FF2B5EF4-FFF2-40B4-BE49-F238E27FC236}">
                <a16:creationId xmlns:a16="http://schemas.microsoft.com/office/drawing/2014/main" id="{74B0E008-9FD9-9852-073E-02A858F11C02}"/>
              </a:ext>
            </a:extLst>
          </p:cNvPr>
          <p:cNvSpPr>
            <a:spLocks noGrp="1"/>
          </p:cNvSpPr>
          <p:nvPr>
            <p:ph type="sldNum" sz="quarter" idx="12"/>
          </p:nvPr>
        </p:nvSpPr>
        <p:spPr/>
        <p:txBody>
          <a:bodyPr/>
          <a:lstStyle/>
          <a:p>
            <a:fld id="{B883D629-996C-479C-ABB6-6799B6219525}" type="slidenum">
              <a:rPr lang="fr-CA" altLang="fr-FR" smtClean="0"/>
              <a:pPr/>
              <a:t>2</a:t>
            </a:fld>
            <a:endParaRPr lang="fr-CA" altLang="fr-FR"/>
          </a:p>
        </p:txBody>
      </p:sp>
    </p:spTree>
    <p:extLst>
      <p:ext uri="{BB962C8B-B14F-4D97-AF65-F5344CB8AC3E}">
        <p14:creationId xmlns:p14="http://schemas.microsoft.com/office/powerpoint/2010/main" val="61283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528" y="548680"/>
            <a:ext cx="7416824" cy="5865611"/>
          </a:xfrm>
          <a:prstGeom prst="rect">
            <a:avLst/>
          </a:prstGeom>
        </p:spPr>
      </p:pic>
      <p:sp>
        <p:nvSpPr>
          <p:cNvPr id="2" name="TextBox 1">
            <a:extLst>
              <a:ext uri="{FF2B5EF4-FFF2-40B4-BE49-F238E27FC236}">
                <a16:creationId xmlns:a16="http://schemas.microsoft.com/office/drawing/2014/main" id="{F69B34F3-782A-AEFB-6A01-1416D77320EC}"/>
              </a:ext>
            </a:extLst>
          </p:cNvPr>
          <p:cNvSpPr txBox="1"/>
          <p:nvPr/>
        </p:nvSpPr>
        <p:spPr>
          <a:xfrm>
            <a:off x="4860032" y="5517233"/>
            <a:ext cx="3096344" cy="897058"/>
          </a:xfrm>
          <a:prstGeom prst="rect">
            <a:avLst/>
          </a:prstGeom>
          <a:solidFill>
            <a:schemeClr val="bg1"/>
          </a:solidFill>
        </p:spPr>
        <p:txBody>
          <a:bodyPr wrap="square" rtlCol="0">
            <a:spAutoFit/>
          </a:bodyPr>
          <a:lstStyle/>
          <a:p>
            <a:endParaRPr lang="en-CA" dirty="0"/>
          </a:p>
        </p:txBody>
      </p:sp>
    </p:spTree>
    <p:extLst>
      <p:ext uri="{BB962C8B-B14F-4D97-AF65-F5344CB8AC3E}">
        <p14:creationId xmlns:p14="http://schemas.microsoft.com/office/powerpoint/2010/main" val="389831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51DBD-FBB9-E8C7-6E17-B66829E5B7BA}"/>
              </a:ext>
            </a:extLst>
          </p:cNvPr>
          <p:cNvSpPr>
            <a:spLocks noGrp="1"/>
          </p:cNvSpPr>
          <p:nvPr>
            <p:ph type="title"/>
          </p:nvPr>
        </p:nvSpPr>
        <p:spPr/>
        <p:txBody>
          <a:bodyPr/>
          <a:lstStyle/>
          <a:p>
            <a:r>
              <a:rPr lang="en-CA" sz="3600" dirty="0"/>
              <a:t>Laws of Thermodynamics</a:t>
            </a:r>
            <a:br>
              <a:rPr lang="en-CA" sz="3600" dirty="0"/>
            </a:br>
            <a:endParaRPr lang="en-US" dirty="0"/>
          </a:p>
        </p:txBody>
      </p:sp>
      <p:sp>
        <p:nvSpPr>
          <p:cNvPr id="5" name="Content Placeholder 4">
            <a:extLst>
              <a:ext uri="{FF2B5EF4-FFF2-40B4-BE49-F238E27FC236}">
                <a16:creationId xmlns:a16="http://schemas.microsoft.com/office/drawing/2014/main" id="{61FFE9D1-2CDA-5BA8-BC8C-9505BEB9C4A9}"/>
              </a:ext>
            </a:extLst>
          </p:cNvPr>
          <p:cNvSpPr>
            <a:spLocks noGrp="1"/>
          </p:cNvSpPr>
          <p:nvPr>
            <p:ph idx="1"/>
          </p:nvPr>
        </p:nvSpPr>
        <p:spPr>
          <a:xfrm>
            <a:off x="9854" y="1700808"/>
            <a:ext cx="7586482" cy="3880773"/>
          </a:xfrm>
        </p:spPr>
        <p:txBody>
          <a:bodyPr/>
          <a:lstStyle/>
          <a:p>
            <a:pPr>
              <a:lnSpc>
                <a:spcPct val="150000"/>
              </a:lnSpc>
            </a:pPr>
            <a:r>
              <a:rPr lang="en-US" sz="2400" dirty="0"/>
              <a:t>Heat does not flow between objects at the same temperature (heat flows from a body at higher temperature to a body at lower temperature)</a:t>
            </a:r>
          </a:p>
          <a:p>
            <a:pPr>
              <a:lnSpc>
                <a:spcPct val="150000"/>
              </a:lnSpc>
            </a:pPr>
            <a:r>
              <a:rPr lang="en-CA" sz="2400" dirty="0"/>
              <a:t>Energy is conserved</a:t>
            </a:r>
          </a:p>
          <a:p>
            <a:pPr>
              <a:lnSpc>
                <a:spcPct val="150000"/>
              </a:lnSpc>
            </a:pPr>
            <a:r>
              <a:rPr lang="en-CA" sz="2400" dirty="0"/>
              <a:t>Entropy always increases</a:t>
            </a:r>
          </a:p>
        </p:txBody>
      </p:sp>
      <p:sp>
        <p:nvSpPr>
          <p:cNvPr id="2" name="Slide Number Placeholder 1">
            <a:extLst>
              <a:ext uri="{FF2B5EF4-FFF2-40B4-BE49-F238E27FC236}">
                <a16:creationId xmlns:a16="http://schemas.microsoft.com/office/drawing/2014/main" id="{0FEEA4FD-F1BA-FA21-DE86-B16168D6EA85}"/>
              </a:ext>
            </a:extLst>
          </p:cNvPr>
          <p:cNvSpPr>
            <a:spLocks noGrp="1"/>
          </p:cNvSpPr>
          <p:nvPr>
            <p:ph type="sldNum" sz="quarter" idx="12"/>
          </p:nvPr>
        </p:nvSpPr>
        <p:spPr/>
        <p:txBody>
          <a:bodyPr/>
          <a:lstStyle/>
          <a:p>
            <a:fld id="{B883D629-996C-479C-ABB6-6799B6219525}" type="slidenum">
              <a:rPr lang="fr-CA" altLang="fr-FR" smtClean="0"/>
              <a:pPr/>
              <a:t>4</a:t>
            </a:fld>
            <a:endParaRPr lang="fr-CA" altLang="fr-FR"/>
          </a:p>
        </p:txBody>
      </p:sp>
    </p:spTree>
    <p:extLst>
      <p:ext uri="{BB962C8B-B14F-4D97-AF65-F5344CB8AC3E}">
        <p14:creationId xmlns:p14="http://schemas.microsoft.com/office/powerpoint/2010/main" val="1516571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3730264"/>
            <a:ext cx="5842210" cy="2238180"/>
          </a:xfrm>
          <a:prstGeom prst="rect">
            <a:avLst/>
          </a:prstGeom>
        </p:spPr>
      </p:pic>
      <p:pic>
        <p:nvPicPr>
          <p:cNvPr id="4" name="Picture 3"/>
          <p:cNvPicPr>
            <a:picLocks noChangeAspect="1"/>
          </p:cNvPicPr>
          <p:nvPr/>
        </p:nvPicPr>
        <p:blipFill>
          <a:blip r:embed="rId3"/>
          <a:stretch>
            <a:fillRect/>
          </a:stretch>
        </p:blipFill>
        <p:spPr>
          <a:xfrm>
            <a:off x="6228184" y="1765594"/>
            <a:ext cx="2766472" cy="3654540"/>
          </a:xfrm>
          <a:prstGeom prst="rect">
            <a:avLst/>
          </a:prstGeom>
        </p:spPr>
      </p:pic>
      <p:sp>
        <p:nvSpPr>
          <p:cNvPr id="5" name="TextBox 4"/>
          <p:cNvSpPr txBox="1"/>
          <p:nvPr/>
        </p:nvSpPr>
        <p:spPr>
          <a:xfrm>
            <a:off x="6516216" y="5445224"/>
            <a:ext cx="1951175" cy="523220"/>
          </a:xfrm>
          <a:prstGeom prst="rect">
            <a:avLst/>
          </a:prstGeom>
          <a:noFill/>
        </p:spPr>
        <p:txBody>
          <a:bodyPr wrap="none" rtlCol="0">
            <a:spAutoFit/>
          </a:bodyPr>
          <a:lstStyle/>
          <a:p>
            <a:r>
              <a:rPr lang="en-CA" sz="2800" b="1" dirty="0"/>
              <a:t>James Joule</a:t>
            </a:r>
          </a:p>
        </p:txBody>
      </p:sp>
      <p:sp>
        <p:nvSpPr>
          <p:cNvPr id="7" name="TextBox 6"/>
          <p:cNvSpPr txBox="1"/>
          <p:nvPr/>
        </p:nvSpPr>
        <p:spPr>
          <a:xfrm>
            <a:off x="251520" y="2207869"/>
            <a:ext cx="5976664" cy="1384995"/>
          </a:xfrm>
          <a:prstGeom prst="rect">
            <a:avLst/>
          </a:prstGeom>
          <a:noFill/>
        </p:spPr>
        <p:txBody>
          <a:bodyPr wrap="square" rtlCol="0">
            <a:spAutoFit/>
          </a:bodyPr>
          <a:lstStyle/>
          <a:p>
            <a:r>
              <a:rPr lang="en-US" sz="2800" b="1" dirty="0"/>
              <a:t>James Joule’s work: </a:t>
            </a:r>
          </a:p>
          <a:p>
            <a:r>
              <a:rPr lang="en-US" sz="2800" b="1" dirty="0"/>
              <a:t>=&gt; formulation of the law of conservation for energy</a:t>
            </a:r>
            <a:endParaRPr lang="en-CA" sz="2800" dirty="0"/>
          </a:p>
        </p:txBody>
      </p:sp>
      <p:sp>
        <p:nvSpPr>
          <p:cNvPr id="2" name="Title 1">
            <a:extLst>
              <a:ext uri="{FF2B5EF4-FFF2-40B4-BE49-F238E27FC236}">
                <a16:creationId xmlns:a16="http://schemas.microsoft.com/office/drawing/2014/main" id="{C28E7E77-975A-186F-550C-96FC97FC3580}"/>
              </a:ext>
            </a:extLst>
          </p:cNvPr>
          <p:cNvSpPr>
            <a:spLocks noGrp="1"/>
          </p:cNvSpPr>
          <p:nvPr>
            <p:ph type="title"/>
          </p:nvPr>
        </p:nvSpPr>
        <p:spPr/>
        <p:txBody>
          <a:bodyPr/>
          <a:lstStyle/>
          <a:p>
            <a:r>
              <a:rPr lang="en-CA" sz="3600" b="1" dirty="0"/>
              <a:t>Laws of Thermodynamics</a:t>
            </a:r>
            <a:br>
              <a:rPr lang="en-CA" sz="3600" b="1" dirty="0"/>
            </a:br>
            <a:endParaRPr lang="en-US" dirty="0"/>
          </a:p>
        </p:txBody>
      </p:sp>
      <p:sp>
        <p:nvSpPr>
          <p:cNvPr id="6" name="Slide Number Placeholder 5">
            <a:extLst>
              <a:ext uri="{FF2B5EF4-FFF2-40B4-BE49-F238E27FC236}">
                <a16:creationId xmlns:a16="http://schemas.microsoft.com/office/drawing/2014/main" id="{95DD11FD-77E9-6A16-3784-DA8E885DB728}"/>
              </a:ext>
            </a:extLst>
          </p:cNvPr>
          <p:cNvSpPr>
            <a:spLocks noGrp="1"/>
          </p:cNvSpPr>
          <p:nvPr>
            <p:ph type="sldNum" sz="quarter" idx="12"/>
          </p:nvPr>
        </p:nvSpPr>
        <p:spPr/>
        <p:txBody>
          <a:bodyPr/>
          <a:lstStyle/>
          <a:p>
            <a:fld id="{B883D629-996C-479C-ABB6-6799B6219525}" type="slidenum">
              <a:rPr lang="fr-CA" altLang="fr-FR" smtClean="0"/>
              <a:pPr/>
              <a:t>5</a:t>
            </a:fld>
            <a:endParaRPr lang="fr-CA" altLang="fr-FR"/>
          </a:p>
        </p:txBody>
      </p:sp>
    </p:spTree>
    <p:extLst>
      <p:ext uri="{BB962C8B-B14F-4D97-AF65-F5344CB8AC3E}">
        <p14:creationId xmlns:p14="http://schemas.microsoft.com/office/powerpoint/2010/main" val="327349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51520" y="2132856"/>
            <a:ext cx="5904656" cy="1895413"/>
          </a:xfrm>
        </p:spPr>
        <p:txBody>
          <a:bodyPr>
            <a:normAutofit/>
          </a:bodyPr>
          <a:lstStyle/>
          <a:p>
            <a:r>
              <a:rPr lang="en-CA" sz="2400" dirty="0"/>
              <a:t>Nothing is created</a:t>
            </a:r>
          </a:p>
          <a:p>
            <a:r>
              <a:rPr lang="en-CA" sz="2400" dirty="0"/>
              <a:t>Nothing is destroyed</a:t>
            </a:r>
          </a:p>
          <a:p>
            <a:r>
              <a:rPr lang="en-CA" sz="2400" dirty="0"/>
              <a:t>Everything is transformed</a:t>
            </a:r>
          </a:p>
        </p:txBody>
      </p:sp>
      <p:pic>
        <p:nvPicPr>
          <p:cNvPr id="3" name="Picture 2"/>
          <p:cNvPicPr>
            <a:picLocks noChangeAspect="1"/>
          </p:cNvPicPr>
          <p:nvPr/>
        </p:nvPicPr>
        <p:blipFill>
          <a:blip r:embed="rId2"/>
          <a:stretch>
            <a:fillRect/>
          </a:stretch>
        </p:blipFill>
        <p:spPr>
          <a:xfrm>
            <a:off x="4541427" y="908720"/>
            <a:ext cx="2784398" cy="3972048"/>
          </a:xfrm>
          <a:prstGeom prst="rect">
            <a:avLst/>
          </a:prstGeom>
        </p:spPr>
      </p:pic>
      <p:sp>
        <p:nvSpPr>
          <p:cNvPr id="4" name="TextBox 3"/>
          <p:cNvSpPr txBox="1"/>
          <p:nvPr/>
        </p:nvSpPr>
        <p:spPr>
          <a:xfrm>
            <a:off x="3851920" y="5032117"/>
            <a:ext cx="2761462" cy="523220"/>
          </a:xfrm>
          <a:prstGeom prst="rect">
            <a:avLst/>
          </a:prstGeom>
          <a:noFill/>
        </p:spPr>
        <p:txBody>
          <a:bodyPr wrap="none" rtlCol="0">
            <a:spAutoFit/>
          </a:bodyPr>
          <a:lstStyle/>
          <a:p>
            <a:r>
              <a:rPr lang="en-CA" sz="2800" b="1" dirty="0"/>
              <a:t>Antoine Lavoisier</a:t>
            </a:r>
            <a:endParaRPr lang="en-CA" sz="2800" dirty="0"/>
          </a:p>
        </p:txBody>
      </p:sp>
    </p:spTree>
    <p:extLst>
      <p:ext uri="{BB962C8B-B14F-4D97-AF65-F5344CB8AC3E}">
        <p14:creationId xmlns:p14="http://schemas.microsoft.com/office/powerpoint/2010/main" val="3949787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1560A-5028-CE55-D67F-0B5723162B95}"/>
              </a:ext>
            </a:extLst>
          </p:cNvPr>
          <p:cNvSpPr>
            <a:spLocks noGrp="1"/>
          </p:cNvSpPr>
          <p:nvPr>
            <p:ph type="title"/>
          </p:nvPr>
        </p:nvSpPr>
        <p:spPr/>
        <p:txBody>
          <a:bodyPr>
            <a:normAutofit fontScale="90000"/>
          </a:bodyPr>
          <a:lstStyle/>
          <a:p>
            <a:r>
              <a:rPr lang="en-CA" sz="3600" dirty="0"/>
              <a:t>The first law of thermodynamics</a:t>
            </a:r>
            <a:br>
              <a:rPr lang="en-CA" sz="3600" dirty="0"/>
            </a:br>
            <a:endParaRPr lang="en-US" dirty="0"/>
          </a:p>
        </p:txBody>
      </p:sp>
      <p:sp>
        <p:nvSpPr>
          <p:cNvPr id="2" name="Content Placeholder 1"/>
          <p:cNvSpPr>
            <a:spLocks noGrp="1"/>
          </p:cNvSpPr>
          <p:nvPr>
            <p:ph idx="1"/>
          </p:nvPr>
        </p:nvSpPr>
        <p:spPr>
          <a:xfrm>
            <a:off x="251520" y="1839074"/>
            <a:ext cx="7346777" cy="3284634"/>
          </a:xfrm>
        </p:spPr>
        <p:txBody>
          <a:bodyPr>
            <a:normAutofit/>
          </a:bodyPr>
          <a:lstStyle/>
          <a:p>
            <a:pPr marL="0" indent="0">
              <a:buNone/>
            </a:pPr>
            <a:endParaRPr lang="en-CA" sz="2400" dirty="0"/>
          </a:p>
          <a:p>
            <a:r>
              <a:rPr lang="en-CA" sz="2400" dirty="0"/>
              <a:t>In a closed system,</a:t>
            </a:r>
          </a:p>
          <a:p>
            <a:pPr marL="0" indent="0">
              <a:buNone/>
            </a:pPr>
            <a:endParaRPr lang="en-CA" sz="2400" dirty="0"/>
          </a:p>
          <a:p>
            <a:pPr marL="0" indent="0">
              <a:buNone/>
            </a:pPr>
            <a:r>
              <a:rPr lang="en-CA" sz="2400" b="1" u="sng" dirty="0">
                <a:solidFill>
                  <a:schemeClr val="accent3"/>
                </a:solidFill>
              </a:rPr>
              <a:t>Energy Is Conserved</a:t>
            </a:r>
          </a:p>
          <a:p>
            <a:pPr marL="0" indent="0">
              <a:buNone/>
            </a:pPr>
            <a:endParaRPr lang="en-CA" sz="2400" u="sng" dirty="0"/>
          </a:p>
          <a:p>
            <a:r>
              <a:rPr lang="en-CA" sz="2400" dirty="0"/>
              <a:t>Good news! We can break even!</a:t>
            </a:r>
          </a:p>
        </p:txBody>
      </p:sp>
      <p:sp>
        <p:nvSpPr>
          <p:cNvPr id="4" name="Slide Number Placeholder 3">
            <a:extLst>
              <a:ext uri="{FF2B5EF4-FFF2-40B4-BE49-F238E27FC236}">
                <a16:creationId xmlns:a16="http://schemas.microsoft.com/office/drawing/2014/main" id="{DE8FA3CD-857B-579A-36D9-71C6A2F7D8D2}"/>
              </a:ext>
            </a:extLst>
          </p:cNvPr>
          <p:cNvSpPr>
            <a:spLocks noGrp="1"/>
          </p:cNvSpPr>
          <p:nvPr>
            <p:ph type="sldNum" sz="quarter" idx="12"/>
          </p:nvPr>
        </p:nvSpPr>
        <p:spPr/>
        <p:txBody>
          <a:bodyPr/>
          <a:lstStyle/>
          <a:p>
            <a:fld id="{B883D629-996C-479C-ABB6-6799B6219525}" type="slidenum">
              <a:rPr lang="fr-CA" altLang="fr-FR" smtClean="0"/>
              <a:pPr/>
              <a:t>7</a:t>
            </a:fld>
            <a:endParaRPr lang="fr-CA" altLang="fr-FR"/>
          </a:p>
        </p:txBody>
      </p:sp>
    </p:spTree>
    <p:extLst>
      <p:ext uri="{BB962C8B-B14F-4D97-AF65-F5344CB8AC3E}">
        <p14:creationId xmlns:p14="http://schemas.microsoft.com/office/powerpoint/2010/main" val="355561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9577D-5A67-1E00-B86F-8EE90E4965AA}"/>
              </a:ext>
            </a:extLst>
          </p:cNvPr>
          <p:cNvSpPr>
            <a:spLocks noGrp="1"/>
          </p:cNvSpPr>
          <p:nvPr>
            <p:ph type="title"/>
          </p:nvPr>
        </p:nvSpPr>
        <p:spPr>
          <a:xfrm>
            <a:off x="29582" y="188640"/>
            <a:ext cx="7854786" cy="792088"/>
          </a:xfrm>
        </p:spPr>
        <p:txBody>
          <a:bodyPr>
            <a:normAutofit/>
          </a:bodyPr>
          <a:lstStyle/>
          <a:p>
            <a:r>
              <a:rPr lang="en-CA" dirty="0"/>
              <a:t>The Second Law of Thermodynamics</a:t>
            </a:r>
            <a:endParaRPr lang="en-US" sz="3200" dirty="0"/>
          </a:p>
        </p:txBody>
      </p:sp>
      <p:sp>
        <p:nvSpPr>
          <p:cNvPr id="2" name="Content Placeholder 1"/>
          <p:cNvSpPr>
            <a:spLocks noGrp="1"/>
          </p:cNvSpPr>
          <p:nvPr>
            <p:ph idx="1"/>
          </p:nvPr>
        </p:nvSpPr>
        <p:spPr>
          <a:xfrm>
            <a:off x="29582" y="1700808"/>
            <a:ext cx="8070810" cy="3880773"/>
          </a:xfrm>
        </p:spPr>
        <p:txBody>
          <a:bodyPr>
            <a:normAutofit fontScale="77500" lnSpcReduction="20000"/>
          </a:bodyPr>
          <a:lstStyle/>
          <a:p>
            <a:r>
              <a:rPr lang="en-CA" sz="3400" dirty="0"/>
              <a:t>“Entropy always increases”</a:t>
            </a:r>
          </a:p>
          <a:p>
            <a:endParaRPr lang="en-CA" sz="3400" dirty="0"/>
          </a:p>
          <a:p>
            <a:r>
              <a:rPr lang="en-US" sz="3400" dirty="0"/>
              <a:t>Entropy is a measure of disorder</a:t>
            </a:r>
          </a:p>
          <a:p>
            <a:endParaRPr lang="en-US" sz="3400" dirty="0"/>
          </a:p>
          <a:p>
            <a:r>
              <a:rPr lang="en-US" sz="3400" dirty="0"/>
              <a:t>The entropy of isolated systems left to spontaneous evolution cannot decrease</a:t>
            </a:r>
            <a:endParaRPr lang="en-CA" sz="3400" dirty="0"/>
          </a:p>
          <a:p>
            <a:endParaRPr lang="en-CA" sz="3400" dirty="0"/>
          </a:p>
          <a:p>
            <a:r>
              <a:rPr lang="en-CA" sz="3400" dirty="0"/>
              <a:t>In terms of Energy: some types of energy are </a:t>
            </a:r>
            <a:r>
              <a:rPr lang="en-CA" sz="3400" dirty="0">
                <a:solidFill>
                  <a:schemeClr val="accent3"/>
                </a:solidFill>
              </a:rPr>
              <a:t>“more equal than others” </a:t>
            </a:r>
            <a:r>
              <a:rPr lang="en-CA" sz="3400" dirty="0"/>
              <a:t>(quoting George Orwell)</a:t>
            </a:r>
          </a:p>
          <a:p>
            <a:pPr marL="0" indent="0">
              <a:buNone/>
            </a:pPr>
            <a:endParaRPr lang="en-CA" sz="3600" dirty="0"/>
          </a:p>
        </p:txBody>
      </p:sp>
      <p:sp>
        <p:nvSpPr>
          <p:cNvPr id="3" name="Slide Number Placeholder 2">
            <a:extLst>
              <a:ext uri="{FF2B5EF4-FFF2-40B4-BE49-F238E27FC236}">
                <a16:creationId xmlns:a16="http://schemas.microsoft.com/office/drawing/2014/main" id="{730E7028-AC7D-063D-88FC-7E23626B0DEC}"/>
              </a:ext>
            </a:extLst>
          </p:cNvPr>
          <p:cNvSpPr>
            <a:spLocks noGrp="1"/>
          </p:cNvSpPr>
          <p:nvPr>
            <p:ph type="sldNum" sz="quarter" idx="12"/>
          </p:nvPr>
        </p:nvSpPr>
        <p:spPr/>
        <p:txBody>
          <a:bodyPr/>
          <a:lstStyle/>
          <a:p>
            <a:fld id="{B883D629-996C-479C-ABB6-6799B6219525}" type="slidenum">
              <a:rPr lang="fr-CA" altLang="fr-FR" smtClean="0"/>
              <a:pPr/>
              <a:t>8</a:t>
            </a:fld>
            <a:endParaRPr lang="fr-CA" altLang="fr-FR"/>
          </a:p>
        </p:txBody>
      </p:sp>
    </p:spTree>
    <p:extLst>
      <p:ext uri="{BB962C8B-B14F-4D97-AF65-F5344CB8AC3E}">
        <p14:creationId xmlns:p14="http://schemas.microsoft.com/office/powerpoint/2010/main" val="45541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E3DE47-84D8-0A50-E8BA-BDCEA1A24CC1}"/>
              </a:ext>
            </a:extLst>
          </p:cNvPr>
          <p:cNvSpPr>
            <a:spLocks noGrp="1"/>
          </p:cNvSpPr>
          <p:nvPr>
            <p:ph type="title"/>
          </p:nvPr>
        </p:nvSpPr>
        <p:spPr>
          <a:xfrm>
            <a:off x="609599" y="609600"/>
            <a:ext cx="6347713" cy="803176"/>
          </a:xfrm>
        </p:spPr>
        <p:txBody>
          <a:bodyPr/>
          <a:lstStyle/>
          <a:p>
            <a:r>
              <a:rPr lang="en-CA" sz="3600" dirty="0"/>
              <a:t>Energy vs. Entropy</a:t>
            </a:r>
            <a:endParaRPr lang="en-US" dirty="0"/>
          </a:p>
        </p:txBody>
      </p:sp>
      <p:sp>
        <p:nvSpPr>
          <p:cNvPr id="2" name="Content Placeholder 1"/>
          <p:cNvSpPr>
            <a:spLocks noGrp="1"/>
          </p:cNvSpPr>
          <p:nvPr>
            <p:ph idx="1"/>
          </p:nvPr>
        </p:nvSpPr>
        <p:spPr>
          <a:xfrm>
            <a:off x="-13816" y="1628800"/>
            <a:ext cx="8042199" cy="3880773"/>
          </a:xfrm>
        </p:spPr>
        <p:txBody>
          <a:bodyPr>
            <a:normAutofit/>
          </a:bodyPr>
          <a:lstStyle/>
          <a:p>
            <a:r>
              <a:rPr lang="en-CA" sz="2400" dirty="0"/>
              <a:t>Entropy: measure of disorder</a:t>
            </a:r>
          </a:p>
          <a:p>
            <a:r>
              <a:rPr lang="en-CA" sz="2400" dirty="0"/>
              <a:t>“Quality” of Energy is associated with Entropy:</a:t>
            </a:r>
          </a:p>
          <a:p>
            <a:pPr lvl="1"/>
            <a:r>
              <a:rPr lang="en-CA" sz="2400" dirty="0"/>
              <a:t>High Entropy Energy </a:t>
            </a:r>
            <a:r>
              <a:rPr lang="en-CA" sz="2400" dirty="0">
                <a:sym typeface="Wingdings" panose="05000000000000000000" pitchFamily="2" charset="2"/>
              </a:rPr>
              <a:t> low quality</a:t>
            </a:r>
          </a:p>
          <a:p>
            <a:pPr lvl="1"/>
            <a:r>
              <a:rPr lang="en-CA" sz="2400" dirty="0">
                <a:sym typeface="Wingdings" panose="05000000000000000000" pitchFamily="2" charset="2"/>
              </a:rPr>
              <a:t>Low Entropy Energy  high quality</a:t>
            </a:r>
            <a:r>
              <a:rPr lang="en-CA" sz="2400" dirty="0"/>
              <a:t> </a:t>
            </a:r>
          </a:p>
          <a:p>
            <a:r>
              <a:rPr lang="en-CA" sz="2400" dirty="0"/>
              <a:t>Best form of energy: electricity (low entropy)</a:t>
            </a:r>
          </a:p>
          <a:p>
            <a:r>
              <a:rPr lang="en-CA" sz="2400" dirty="0"/>
              <a:t>Worst form of energy: heat (high entropy)</a:t>
            </a:r>
          </a:p>
          <a:p>
            <a:r>
              <a:rPr lang="en-CA" sz="2400" dirty="0"/>
              <a:t>Does electricity exist in nature…? Yes, but not in a form we can use (lightning)</a:t>
            </a:r>
          </a:p>
        </p:txBody>
      </p:sp>
      <p:sp>
        <p:nvSpPr>
          <p:cNvPr id="3" name="Slide Number Placeholder 2">
            <a:extLst>
              <a:ext uri="{FF2B5EF4-FFF2-40B4-BE49-F238E27FC236}">
                <a16:creationId xmlns:a16="http://schemas.microsoft.com/office/drawing/2014/main" id="{096FA684-EE66-8B3F-C71D-BF7495218D5E}"/>
              </a:ext>
            </a:extLst>
          </p:cNvPr>
          <p:cNvSpPr>
            <a:spLocks noGrp="1"/>
          </p:cNvSpPr>
          <p:nvPr>
            <p:ph type="sldNum" sz="quarter" idx="12"/>
          </p:nvPr>
        </p:nvSpPr>
        <p:spPr/>
        <p:txBody>
          <a:bodyPr/>
          <a:lstStyle/>
          <a:p>
            <a:fld id="{B883D629-996C-479C-ABB6-6799B6219525}" type="slidenum">
              <a:rPr lang="fr-CA" altLang="fr-FR" smtClean="0"/>
              <a:pPr/>
              <a:t>9</a:t>
            </a:fld>
            <a:endParaRPr lang="fr-CA" altLang="fr-FR"/>
          </a:p>
        </p:txBody>
      </p:sp>
    </p:spTree>
    <p:extLst>
      <p:ext uri="{BB962C8B-B14F-4D97-AF65-F5344CB8AC3E}">
        <p14:creationId xmlns:p14="http://schemas.microsoft.com/office/powerpoint/2010/main" val="280041156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33200</TotalTime>
  <Words>354</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Rounded MT Bold</vt:lpstr>
      <vt:lpstr>Calibri</vt:lpstr>
      <vt:lpstr>Trebuchet MS</vt:lpstr>
      <vt:lpstr>Wingdings 3</vt:lpstr>
      <vt:lpstr>Facet</vt:lpstr>
      <vt:lpstr>Energie Rinnovabili Laurea Magistrale in Chimica </vt:lpstr>
      <vt:lpstr>n.4</vt:lpstr>
      <vt:lpstr>PowerPoint Presentation</vt:lpstr>
      <vt:lpstr>Laws of Thermodynamics </vt:lpstr>
      <vt:lpstr>Laws of Thermodynamics </vt:lpstr>
      <vt:lpstr>PowerPoint Presentation</vt:lpstr>
      <vt:lpstr>The first law of thermodynamics </vt:lpstr>
      <vt:lpstr>The Second Law of Thermodynamics</vt:lpstr>
      <vt:lpstr>Energy vs. Entropy</vt:lpstr>
      <vt:lpstr>Lightning: electrostatic discharge</vt:lpstr>
      <vt:lpstr>Philosophical note</vt:lpstr>
      <vt:lpstr>How do we convert energy with minimal side effects?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Desbiens Simon</dc:creator>
  <cp:lastModifiedBy>Rosei, Federico</cp:lastModifiedBy>
  <cp:revision>268</cp:revision>
  <cp:lastPrinted>2014-04-07T04:26:14Z</cp:lastPrinted>
  <dcterms:created xsi:type="dcterms:W3CDTF">2014-03-26T13:54:38Z</dcterms:created>
  <dcterms:modified xsi:type="dcterms:W3CDTF">2023-03-09T14:35:53Z</dcterms:modified>
</cp:coreProperties>
</file>