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</p:sldMasterIdLst>
  <p:notesMasterIdLst>
    <p:notesMasterId r:id="rId19"/>
  </p:notesMasterIdLst>
  <p:sldIdLst>
    <p:sldId id="256" r:id="rId2"/>
    <p:sldId id="302" r:id="rId3"/>
    <p:sldId id="303" r:id="rId4"/>
    <p:sldId id="304" r:id="rId5"/>
    <p:sldId id="305" r:id="rId6"/>
    <p:sldId id="296" r:id="rId7"/>
    <p:sldId id="306" r:id="rId8"/>
    <p:sldId id="307" r:id="rId9"/>
    <p:sldId id="284" r:id="rId10"/>
    <p:sldId id="282" r:id="rId11"/>
    <p:sldId id="283" r:id="rId12"/>
    <p:sldId id="311" r:id="rId13"/>
    <p:sldId id="297" r:id="rId14"/>
    <p:sldId id="298" r:id="rId15"/>
    <p:sldId id="299" r:id="rId16"/>
    <p:sldId id="300" r:id="rId17"/>
    <p:sldId id="301" r:id="rId1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05"/>
  </p:normalViewPr>
  <p:slideViewPr>
    <p:cSldViewPr snapToGrid="0" snapToObjects="1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02876-4B35-5542-887D-D524159F491A}" type="datetimeFigureOut">
              <a:rPr lang="it-IT" smtClean="0"/>
              <a:t>13/03/2023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1B286B-E391-F14E-B58F-295232AADC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2433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13/03/2023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9348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13/03/2023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8719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13/03/2023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364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13/03/2023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4759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837D0E34-1ECB-5444-BD3E-69484C495800}" type="datetimeFigureOut">
              <a:rPr lang="it-IT" smtClean="0"/>
              <a:t>13/03/2023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it-I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283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13/03/2023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521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13/03/2023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698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13/03/2023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64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13/03/2023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1331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13/03/2023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3325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13/03/2023</a:t>
            </a:fld>
            <a:endParaRPr lang="it-I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0077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37D0E34-1ECB-5444-BD3E-69484C495800}" type="datetimeFigureOut">
              <a:rPr lang="it-IT" smtClean="0"/>
              <a:t>13/03/2023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6865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F72A09-70BD-4F44-B969-2EBBF678DD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552668"/>
          </a:xfrm>
        </p:spPr>
        <p:txBody>
          <a:bodyPr>
            <a:normAutofit fontScale="90000"/>
          </a:bodyPr>
          <a:lstStyle/>
          <a:p>
            <a:r>
              <a:rPr lang="it-IT" b="1" cap="small" dirty="0"/>
              <a:t>Territorio e Società</a:t>
            </a:r>
            <a:br>
              <a:rPr lang="it-IT" b="1" cap="small" dirty="0"/>
            </a:br>
            <a:r>
              <a:rPr lang="it-IT" b="1" cap="small" dirty="0"/>
              <a:t>225 Le</a:t>
            </a:r>
            <a:r>
              <a:rPr lang="it-IT" dirty="0"/>
              <a:t> </a:t>
            </a:r>
            <a:br>
              <a:rPr lang="it-IT" dirty="0"/>
            </a:br>
            <a:br>
              <a:rPr lang="it-IT" dirty="0"/>
            </a:br>
            <a:r>
              <a:rPr lang="it-IT" sz="4000" dirty="0"/>
              <a:t>Corso di Studio </a:t>
            </a:r>
            <a:br>
              <a:rPr lang="it-IT" sz="4000" dirty="0"/>
            </a:br>
            <a:r>
              <a:rPr lang="it-IT" sz="4000" dirty="0"/>
              <a:t>LE08 Lettere moderne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78CD909-0C5A-6A42-A155-018BFBEE21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3848" y="5118995"/>
            <a:ext cx="9144000" cy="1655762"/>
          </a:xfrm>
        </p:spPr>
        <p:txBody>
          <a:bodyPr/>
          <a:lstStyle/>
          <a:p>
            <a:r>
              <a:rPr lang="it-IT" dirty="0" err="1"/>
              <a:t>a.a</a:t>
            </a:r>
            <a:r>
              <a:rPr lang="it-IT" dirty="0"/>
              <a:t>. 2022-2023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9AB6D40-5966-5446-85EB-0E1430A47B86}"/>
              </a:ext>
            </a:extLst>
          </p:cNvPr>
          <p:cNvSpPr txBox="1"/>
          <p:nvPr/>
        </p:nvSpPr>
        <p:spPr>
          <a:xfrm>
            <a:off x="10873946" y="4490365"/>
            <a:ext cx="1157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/>
              <a:t>Ppt 09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174034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7F4057-1432-CD40-AF6F-819DF11A3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875" y="-194990"/>
            <a:ext cx="10058400" cy="1609344"/>
          </a:xfrm>
        </p:spPr>
        <p:txBody>
          <a:bodyPr/>
          <a:lstStyle/>
          <a:p>
            <a:r>
              <a:rPr lang="it-IT" dirty="0"/>
              <a:t>Diffusione spaziale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47E7FB-D249-B349-92BA-A5FB59EC6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98" y="1681548"/>
            <a:ext cx="12192001" cy="45339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2400" dirty="0"/>
              <a:t>Definizione: </a:t>
            </a:r>
            <a:r>
              <a:rPr lang="it-IT" sz="2400" b="1" dirty="0"/>
              <a:t>Movimento di persone, idee, mode, malattie etc., da un luogo all’altro con tempi e modalità differenti a seconda del fenomeno considerato</a:t>
            </a:r>
          </a:p>
          <a:p>
            <a:pPr marL="1646238" indent="0">
              <a:buNone/>
            </a:pPr>
            <a:r>
              <a:rPr lang="it-IT" sz="2400" i="1" dirty="0"/>
              <a:t>quindi fenomeno basato sul movimento </a:t>
            </a:r>
          </a:p>
          <a:p>
            <a:pPr marL="1646238" indent="0">
              <a:buNone/>
            </a:pPr>
            <a:endParaRPr lang="it-IT" sz="800" i="1" dirty="0"/>
          </a:p>
          <a:p>
            <a:pPr marL="0" indent="0">
              <a:buNone/>
            </a:pPr>
            <a:r>
              <a:rPr lang="it-IT" sz="2400" dirty="0"/>
              <a:t>Quattro tipi di diffusione spaziale</a:t>
            </a:r>
          </a:p>
          <a:p>
            <a:pPr marL="720725" indent="-331788"/>
            <a:r>
              <a:rPr lang="it-IT" sz="2400" dirty="0"/>
              <a:t>Per </a:t>
            </a:r>
            <a:r>
              <a:rPr lang="it-IT" sz="2400" b="1" dirty="0"/>
              <a:t>ricollocazione</a:t>
            </a:r>
            <a:r>
              <a:rPr lang="it-IT" sz="2400" dirty="0"/>
              <a:t> </a:t>
            </a:r>
            <a:r>
              <a:rPr lang="it-IT" sz="2400" dirty="0">
                <a:sym typeface="Wingdings" pitchFamily="2" charset="2"/>
              </a:rPr>
              <a:t> migrazioni</a:t>
            </a:r>
          </a:p>
          <a:p>
            <a:pPr marL="720725" indent="-331788"/>
            <a:r>
              <a:rPr lang="it-IT" sz="2400" dirty="0">
                <a:sym typeface="Wingdings" pitchFamily="2" charset="2"/>
              </a:rPr>
              <a:t>Per </a:t>
            </a:r>
            <a:r>
              <a:rPr lang="it-IT" sz="2400" b="1" dirty="0">
                <a:sym typeface="Wingdings" pitchFamily="2" charset="2"/>
              </a:rPr>
              <a:t>contagio</a:t>
            </a:r>
            <a:r>
              <a:rPr lang="it-IT" sz="2400" dirty="0">
                <a:sym typeface="Wingdings" pitchFamily="2" charset="2"/>
              </a:rPr>
              <a:t>  attraverso contatti diretti fra attori coinvolti</a:t>
            </a:r>
          </a:p>
          <a:p>
            <a:pPr marL="720725" indent="-331788"/>
            <a:r>
              <a:rPr lang="it-IT" sz="2400" b="1" dirty="0">
                <a:sym typeface="Wingdings" pitchFamily="2" charset="2"/>
              </a:rPr>
              <a:t>Gerarchica</a:t>
            </a:r>
            <a:r>
              <a:rPr lang="it-IT" sz="2400" dirty="0">
                <a:sym typeface="Wingdings" pitchFamily="2" charset="2"/>
              </a:rPr>
              <a:t>  alto basso, dal centro alla periferia</a:t>
            </a:r>
          </a:p>
          <a:p>
            <a:pPr marL="720725" indent="-331788"/>
            <a:r>
              <a:rPr lang="it-IT" sz="2400" dirty="0">
                <a:sym typeface="Wingdings" pitchFamily="2" charset="2"/>
              </a:rPr>
              <a:t>Per </a:t>
            </a:r>
            <a:r>
              <a:rPr lang="it-IT" sz="2400" b="1" dirty="0">
                <a:sym typeface="Wingdings" pitchFamily="2" charset="2"/>
              </a:rPr>
              <a:t>stimolo</a:t>
            </a:r>
            <a:r>
              <a:rPr lang="it-IT" sz="2400" dirty="0">
                <a:sym typeface="Wingdings" pitchFamily="2" charset="2"/>
              </a:rPr>
              <a:t>  da un’idea nascono altre</a:t>
            </a:r>
          </a:p>
          <a:p>
            <a:pPr marL="0" indent="0">
              <a:buNone/>
            </a:pPr>
            <a:endParaRPr lang="it-IT" sz="800" dirty="0">
              <a:sym typeface="Wingdings" pitchFamily="2" charset="2"/>
            </a:endParaRPr>
          </a:p>
          <a:p>
            <a:pPr marL="0" indent="0">
              <a:buNone/>
            </a:pPr>
            <a:r>
              <a:rPr lang="it-IT" sz="2400" i="1" dirty="0">
                <a:sym typeface="Wingdings" pitchFamily="2" charset="2"/>
              </a:rPr>
              <a:t>La diffusione spaziale è nei fatti il risultato di una compresenza delle diverse tipologie </a:t>
            </a:r>
            <a:r>
              <a:rPr lang="it-IT" sz="2400" dirty="0">
                <a:sym typeface="Wingdings" pitchFamily="2" charset="2"/>
              </a:rPr>
              <a:t> epidemie</a:t>
            </a:r>
          </a:p>
        </p:txBody>
      </p:sp>
    </p:spTree>
    <p:extLst>
      <p:ext uri="{BB962C8B-B14F-4D97-AF65-F5344CB8AC3E}">
        <p14:creationId xmlns:p14="http://schemas.microsoft.com/office/powerpoint/2010/main" val="3960932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605926-B8BC-5146-B73F-37303DBFA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129" y="0"/>
            <a:ext cx="11768881" cy="2384063"/>
          </a:xfrm>
        </p:spPr>
        <p:txBody>
          <a:bodyPr>
            <a:normAutofit/>
          </a:bodyPr>
          <a:lstStyle/>
          <a:p>
            <a:r>
              <a:rPr lang="it-IT" dirty="0"/>
              <a:t>Interazione spaziale</a:t>
            </a:r>
            <a:br>
              <a:rPr lang="it-IT" dirty="0"/>
            </a:br>
            <a:r>
              <a:rPr lang="it-IT" dirty="0"/>
              <a:t>ovvero della globalizzazione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167BAB-469A-2445-9719-5442790FF6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130" y="2359351"/>
            <a:ext cx="11768881" cy="39796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600" dirty="0"/>
              <a:t>Definizione: </a:t>
            </a:r>
            <a:r>
              <a:rPr lang="it-IT" sz="2600" b="1" dirty="0"/>
              <a:t>relazione fra due o più soggetti nel corso della quale essi si scambiano idee, merci, servizi e modificano le loro azioni in relazione alle idee e ai comportamenti reciproci</a:t>
            </a:r>
          </a:p>
          <a:p>
            <a:pPr marL="0" indent="0">
              <a:buNone/>
            </a:pPr>
            <a:endParaRPr lang="it-IT" sz="800" dirty="0"/>
          </a:p>
          <a:p>
            <a:r>
              <a:rPr lang="it-IT" sz="2600" b="1" dirty="0"/>
              <a:t>Globalizzazione</a:t>
            </a:r>
            <a:r>
              <a:rPr lang="it-IT" sz="2600" dirty="0"/>
              <a:t> si ha quando certi fenomeni naturali (es. riscaldamento globale) o umani coprono l’intero spazio terrestre (al momento conosciuto) permettendo ai relativi luoghi di interagire fra loro.</a:t>
            </a:r>
          </a:p>
          <a:p>
            <a:endParaRPr lang="it-IT" sz="800" dirty="0"/>
          </a:p>
          <a:p>
            <a:r>
              <a:rPr lang="it-IT" sz="2600" dirty="0"/>
              <a:t>Oggi: </a:t>
            </a:r>
            <a:r>
              <a:rPr lang="it-IT" sz="2600" b="1" dirty="0"/>
              <a:t>il primato che le relazioni di mercato a scala mondiale hanno su tutte le altre attività ed espressioni sociali e culturali</a:t>
            </a:r>
          </a:p>
        </p:txBody>
      </p:sp>
    </p:spTree>
    <p:extLst>
      <p:ext uri="{BB962C8B-B14F-4D97-AF65-F5344CB8AC3E}">
        <p14:creationId xmlns:p14="http://schemas.microsoft.com/office/powerpoint/2010/main" val="3573945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6050AC-A5E2-EB4B-A0B0-C834F037A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04" y="1"/>
            <a:ext cx="12118695" cy="1524000"/>
          </a:xfrm>
        </p:spPr>
        <p:txBody>
          <a:bodyPr>
            <a:normAutofit fontScale="90000"/>
          </a:bodyPr>
          <a:lstStyle/>
          <a:p>
            <a:r>
              <a:rPr lang="it-IT" dirty="0"/>
              <a:t>Interazione spaziale</a:t>
            </a:r>
            <a:br>
              <a:rPr lang="it-IT" dirty="0"/>
            </a:br>
            <a:r>
              <a:rPr lang="it-IT" dirty="0"/>
              <a:t>ovvero della globalizzazione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79CB0C4-8034-0147-955C-4BE1E333B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305" y="2057400"/>
            <a:ext cx="12118695" cy="4800600"/>
          </a:xfrm>
        </p:spPr>
        <p:txBody>
          <a:bodyPr>
            <a:noAutofit/>
          </a:bodyPr>
          <a:lstStyle/>
          <a:p>
            <a:r>
              <a:rPr lang="it-IT" sz="2400" dirty="0"/>
              <a:t>Le innovazioni tecnologiche fanno sembrare più vicini i luoghi in termini di spazio e di tempo</a:t>
            </a:r>
          </a:p>
          <a:p>
            <a:r>
              <a:rPr lang="it-IT" sz="2400" b="1" dirty="0"/>
              <a:t>Compressione spazio-temporale </a:t>
            </a:r>
            <a:r>
              <a:rPr lang="it-IT" sz="2400" dirty="0"/>
              <a:t>(David Harvey) come mutamento dello senso comune dello spazio- tempo</a:t>
            </a:r>
          </a:p>
          <a:p>
            <a:r>
              <a:rPr lang="it-IT" sz="2400" dirty="0"/>
              <a:t>Le distanze relative (non quelle fisiche) sono misurate in termini di tempo/costo/altro, non sulla base della lontananza metrica</a:t>
            </a:r>
          </a:p>
          <a:p>
            <a:r>
              <a:rPr lang="it-IT" sz="2400" dirty="0"/>
              <a:t>La globalizzazione non interviene sulle distanze assolute, ma sulla loro percezione. Modifica l’accessibilità dei luoghi, ne incrementa l’interazione e in prativa riduce l’attrito della distanza</a:t>
            </a:r>
          </a:p>
        </p:txBody>
      </p:sp>
    </p:spTree>
    <p:extLst>
      <p:ext uri="{BB962C8B-B14F-4D97-AF65-F5344CB8AC3E}">
        <p14:creationId xmlns:p14="http://schemas.microsoft.com/office/powerpoint/2010/main" val="21947794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8B2953-9B3C-B446-A47E-D6F865505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906" y="590030"/>
            <a:ext cx="3646793" cy="799576"/>
          </a:xfrm>
        </p:spPr>
        <p:txBody>
          <a:bodyPr>
            <a:noAutofit/>
          </a:bodyPr>
          <a:lstStyle/>
          <a:p>
            <a:r>
              <a:rPr lang="it-IT" dirty="0"/>
              <a:t>territorio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2BF6A0-D2E6-BB47-B93A-9CAA90997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854" y="2001795"/>
            <a:ext cx="11864546" cy="4693895"/>
          </a:xfrm>
        </p:spPr>
        <p:txBody>
          <a:bodyPr>
            <a:normAutofit fontScale="92500"/>
          </a:bodyPr>
          <a:lstStyle/>
          <a:p>
            <a:pPr marL="276225" indent="0">
              <a:buNone/>
            </a:pPr>
            <a:r>
              <a:rPr lang="it-IT" sz="2600" dirty="0"/>
              <a:t>Definizione: </a:t>
            </a:r>
            <a:r>
              <a:rPr lang="it-IT" sz="2600" b="1" dirty="0"/>
              <a:t>Spazio delle interazioni fra soggetti (individui e collettività) correlato con l’insieme delle interazioni fra gli stessi soggetti e l’ambiente esterno. Tali interazioni si concretizzano nello spazio geografico umanizzato (o antropizzato) e nella varietà dei suoi paesaggi</a:t>
            </a:r>
          </a:p>
          <a:p>
            <a:pPr marL="276225" indent="0">
              <a:buNone/>
            </a:pPr>
            <a:endParaRPr lang="it-IT" sz="900" b="1" dirty="0"/>
          </a:p>
          <a:p>
            <a:pPr marL="2905125" indent="-457200"/>
            <a:r>
              <a:rPr lang="it-IT" sz="2400" i="1" dirty="0"/>
              <a:t>Interazioni</a:t>
            </a:r>
          </a:p>
          <a:p>
            <a:pPr marL="2905125" indent="-457200"/>
            <a:r>
              <a:rPr lang="it-IT" sz="2400" i="1" dirty="0"/>
              <a:t>Individui</a:t>
            </a:r>
          </a:p>
          <a:p>
            <a:pPr marL="2905125" indent="-457200"/>
            <a:r>
              <a:rPr lang="it-IT" sz="2400" i="1" dirty="0"/>
              <a:t>Ambiente</a:t>
            </a:r>
          </a:p>
          <a:p>
            <a:pPr marL="2905125" indent="-457200"/>
            <a:r>
              <a:rPr lang="it-IT" sz="2400" i="1" dirty="0"/>
              <a:t>Spazio geografico antropizzato</a:t>
            </a:r>
          </a:p>
          <a:p>
            <a:pPr marL="2905125" indent="-457200"/>
            <a:r>
              <a:rPr lang="it-IT" sz="2400" i="1" dirty="0"/>
              <a:t>paesaggio</a:t>
            </a:r>
          </a:p>
          <a:p>
            <a:pPr marL="276225" indent="0">
              <a:buNone/>
            </a:pPr>
            <a:endParaRPr lang="it-IT" sz="900" b="1" dirty="0"/>
          </a:p>
          <a:p>
            <a:pPr marL="276225" indent="0">
              <a:buNone/>
            </a:pPr>
            <a:r>
              <a:rPr lang="it-IT" sz="2600" dirty="0">
                <a:sym typeface="Wingdings" panose="05000000000000000000" pitchFamily="2" charset="2"/>
              </a:rPr>
              <a:t> </a:t>
            </a:r>
            <a:r>
              <a:rPr lang="it-IT" sz="2600" b="1" i="1" dirty="0"/>
              <a:t>Spazio delle interazioni fra  gli esseri viventi</a:t>
            </a:r>
          </a:p>
          <a:p>
            <a:pPr marL="276225" indent="0">
              <a:buNone/>
            </a:pPr>
            <a:endParaRPr lang="it-IT" sz="900" dirty="0"/>
          </a:p>
        </p:txBody>
      </p:sp>
    </p:spTree>
    <p:extLst>
      <p:ext uri="{BB962C8B-B14F-4D97-AF65-F5344CB8AC3E}">
        <p14:creationId xmlns:p14="http://schemas.microsoft.com/office/powerpoint/2010/main" val="984730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9838"/>
    </mc:Choice>
    <mc:Fallback xmlns="">
      <p:transition spd="slow" advTm="279838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C2E78C-76BF-FE4C-8F76-E67E7705C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128016"/>
            <a:ext cx="10058400" cy="1609344"/>
          </a:xfrm>
        </p:spPr>
        <p:txBody>
          <a:bodyPr/>
          <a:lstStyle/>
          <a:p>
            <a:r>
              <a:rPr lang="it-IT" dirty="0"/>
              <a:t>territorio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F5FA04-9CDD-8044-A9BB-57B1646DB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4" y="2540549"/>
            <a:ext cx="11527640" cy="3909678"/>
          </a:xfrm>
        </p:spPr>
        <p:txBody>
          <a:bodyPr>
            <a:normAutofit/>
          </a:bodyPr>
          <a:lstStyle/>
          <a:p>
            <a:pPr marL="11113" lvl="2" indent="0">
              <a:buNone/>
            </a:pPr>
            <a:r>
              <a:rPr lang="it-IT" sz="2400" dirty="0">
                <a:sym typeface="Wingdings" pitchFamily="2" charset="2"/>
              </a:rPr>
              <a:t> è l’ambito delle relazioni verso l’interno e verso l’esterno</a:t>
            </a:r>
          </a:p>
          <a:p>
            <a:pPr marL="11113" lvl="2" indent="0">
              <a:buNone/>
            </a:pPr>
            <a:endParaRPr lang="it-IT" sz="1000" dirty="0">
              <a:sym typeface="Wingdings" pitchFamily="2" charset="2"/>
            </a:endParaRPr>
          </a:p>
          <a:p>
            <a:pPr marL="490538" lvl="2" indent="-479425"/>
            <a:endParaRPr lang="it-IT" sz="800" dirty="0">
              <a:sym typeface="Wingdings" pitchFamily="2" charset="2"/>
            </a:endParaRPr>
          </a:p>
          <a:p>
            <a:pPr marL="11113" lvl="2" indent="0">
              <a:buNone/>
            </a:pPr>
            <a:r>
              <a:rPr lang="it-IT" sz="2400" b="1" dirty="0" err="1">
                <a:sym typeface="Wingdings" pitchFamily="2" charset="2"/>
              </a:rPr>
              <a:t>Territorium</a:t>
            </a:r>
            <a:r>
              <a:rPr lang="it-IT" sz="2400" dirty="0">
                <a:sym typeface="Wingdings" pitchFamily="2" charset="2"/>
              </a:rPr>
              <a:t> etimologicamente deriva da</a:t>
            </a:r>
          </a:p>
          <a:p>
            <a:pPr marL="490538" lvl="3" indent="-479425"/>
            <a:r>
              <a:rPr lang="it-IT" sz="2400" dirty="0" err="1">
                <a:sym typeface="Wingdings" pitchFamily="2" charset="2"/>
              </a:rPr>
              <a:t>Terreor</a:t>
            </a:r>
            <a:r>
              <a:rPr lang="it-IT" sz="2400" dirty="0">
                <a:sym typeface="Wingdings" pitchFamily="2" charset="2"/>
              </a:rPr>
              <a:t> - </a:t>
            </a:r>
            <a:r>
              <a:rPr lang="it-IT" sz="2400" dirty="0" err="1">
                <a:sym typeface="Wingdings" pitchFamily="2" charset="2"/>
              </a:rPr>
              <a:t>Terrere</a:t>
            </a:r>
            <a:r>
              <a:rPr lang="it-IT" sz="2400" dirty="0">
                <a:sym typeface="Wingdings" pitchFamily="2" charset="2"/>
              </a:rPr>
              <a:t> (terrorizzare, spaventare)tutela dall’altro</a:t>
            </a:r>
          </a:p>
          <a:p>
            <a:pPr marL="490538" lvl="3" indent="-479425"/>
            <a:r>
              <a:rPr lang="it-IT" sz="2400" dirty="0" err="1">
                <a:sym typeface="Wingdings" pitchFamily="2" charset="2"/>
              </a:rPr>
              <a:t>Tero</a:t>
            </a:r>
            <a:r>
              <a:rPr lang="it-IT" sz="2400" dirty="0">
                <a:sym typeface="Wingdings" pitchFamily="2" charset="2"/>
              </a:rPr>
              <a:t> - </a:t>
            </a:r>
            <a:r>
              <a:rPr lang="it-IT" sz="2400" dirty="0" err="1">
                <a:sym typeface="Wingdings" pitchFamily="2" charset="2"/>
              </a:rPr>
              <a:t>Terere</a:t>
            </a:r>
            <a:r>
              <a:rPr lang="it-IT" sz="2400" dirty="0">
                <a:sym typeface="Wingdings" pitchFamily="2" charset="2"/>
              </a:rPr>
              <a:t> (arare, tritare le zolle)  luogo di produzione</a:t>
            </a:r>
          </a:p>
          <a:p>
            <a:pPr marL="733425" lvl="3" indent="0"/>
            <a:endParaRPr lang="it-IT" sz="1000" dirty="0">
              <a:sym typeface="Wingdings" pitchFamily="2" charset="2"/>
            </a:endParaRPr>
          </a:p>
          <a:p>
            <a:pPr marL="0" indent="0">
              <a:buNone/>
            </a:pPr>
            <a:r>
              <a:rPr lang="it-IT" sz="2400" dirty="0"/>
              <a:t>Il territorio si gestisce per disporre delle risorse necessarie</a:t>
            </a:r>
          </a:p>
        </p:txBody>
      </p:sp>
    </p:spTree>
    <p:extLst>
      <p:ext uri="{BB962C8B-B14F-4D97-AF65-F5344CB8AC3E}">
        <p14:creationId xmlns:p14="http://schemas.microsoft.com/office/powerpoint/2010/main" val="31124640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961DCE-A62F-FE4C-8A3E-36E92F8EC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501" y="0"/>
            <a:ext cx="10058400" cy="1609344"/>
          </a:xfrm>
        </p:spPr>
        <p:txBody>
          <a:bodyPr/>
          <a:lstStyle/>
          <a:p>
            <a:r>
              <a:rPr lang="it-IT" dirty="0"/>
              <a:t>territorio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8B40F2B-D34A-F64F-8F98-0BDB6771E3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501" y="1912555"/>
            <a:ext cx="11302678" cy="4845935"/>
          </a:xfrm>
        </p:spPr>
        <p:txBody>
          <a:bodyPr>
            <a:noAutofit/>
          </a:bodyPr>
          <a:lstStyle/>
          <a:p>
            <a:pPr marL="44450" indent="0">
              <a:buNone/>
            </a:pPr>
            <a:r>
              <a:rPr lang="it-IT" sz="2400" dirty="0"/>
              <a:t>Territorio come spazio del controllo ma anche della cooperazione, dello scambio, dell’incontro</a:t>
            </a:r>
          </a:p>
          <a:p>
            <a:pPr marL="949325" indent="0">
              <a:buNone/>
            </a:pPr>
            <a:r>
              <a:rPr lang="it-IT" sz="2400" dirty="0">
                <a:sym typeface="Wingdings" pitchFamily="2" charset="2"/>
              </a:rPr>
              <a:t> base delle relazioni sociali</a:t>
            </a:r>
          </a:p>
          <a:p>
            <a:pPr marL="949325" indent="0">
              <a:buNone/>
            </a:pPr>
            <a:r>
              <a:rPr lang="it-IT" sz="2400" dirty="0">
                <a:sym typeface="Wingdings" pitchFamily="2" charset="2"/>
              </a:rPr>
              <a:t> fonte della soddisfazione dei bisogni materiali e spirituali</a:t>
            </a:r>
          </a:p>
          <a:p>
            <a:pPr marL="0" indent="0">
              <a:buNone/>
            </a:pPr>
            <a:endParaRPr lang="it-IT" sz="1100" dirty="0">
              <a:sym typeface="Wingdings" pitchFamily="2" charset="2"/>
            </a:endParaRPr>
          </a:p>
          <a:p>
            <a:pPr marL="0" indent="0">
              <a:buNone/>
            </a:pPr>
            <a:r>
              <a:rPr lang="it-IT" sz="2400" dirty="0">
                <a:sym typeface="Wingdings" pitchFamily="2" charset="2"/>
              </a:rPr>
              <a:t>Per la geografia (umana) gli aspetti materiali e spirituali delle relazioni fra persone sono sempre uniti</a:t>
            </a:r>
          </a:p>
          <a:p>
            <a:pPr marL="0" indent="0">
              <a:buNone/>
            </a:pPr>
            <a:endParaRPr lang="it-IT" sz="1000" dirty="0">
              <a:sym typeface="Wingdings" pitchFamily="2" charset="2"/>
            </a:endParaRPr>
          </a:p>
          <a:p>
            <a:pPr marL="0" indent="0">
              <a:buNone/>
            </a:pPr>
            <a:r>
              <a:rPr lang="it-IT" sz="2400" i="1" dirty="0">
                <a:sym typeface="Wingdings" pitchFamily="2" charset="2"/>
              </a:rPr>
              <a:t>Non ci sono territori senza attori, né attori senza territori</a:t>
            </a:r>
            <a:endParaRPr lang="it-IT" sz="2400" i="1" dirty="0"/>
          </a:p>
        </p:txBody>
      </p:sp>
    </p:spTree>
    <p:extLst>
      <p:ext uri="{BB962C8B-B14F-4D97-AF65-F5344CB8AC3E}">
        <p14:creationId xmlns:p14="http://schemas.microsoft.com/office/powerpoint/2010/main" val="31439932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8346" y="2222287"/>
            <a:ext cx="11014940" cy="4363864"/>
          </a:xfrm>
        </p:spPr>
        <p:txBody>
          <a:bodyPr>
            <a:normAutofit/>
          </a:bodyPr>
          <a:lstStyle/>
          <a:p>
            <a:pPr marL="276225" indent="0">
              <a:buNone/>
            </a:pPr>
            <a:r>
              <a:rPr lang="it-IT" sz="2800" dirty="0"/>
              <a:t>Per la geografia umana gli esseri viventi privilegiati nell’analisi sono gli esseri umani, sia singoli e collettivi</a:t>
            </a:r>
          </a:p>
          <a:p>
            <a:pPr marL="276225" indent="0">
              <a:buNone/>
            </a:pPr>
            <a:endParaRPr lang="it-IT" sz="2800" dirty="0"/>
          </a:p>
          <a:p>
            <a:pPr marL="1439863" lvl="3" indent="-258763"/>
            <a:r>
              <a:rPr lang="it-IT" sz="2800" dirty="0"/>
              <a:t>Relazioni fra loro</a:t>
            </a:r>
          </a:p>
          <a:p>
            <a:pPr marL="1439863" lvl="3" indent="-258763"/>
            <a:r>
              <a:rPr lang="it-IT" sz="2800" dirty="0"/>
              <a:t>Relazioni fra soggetti e ambiente esterno</a:t>
            </a:r>
          </a:p>
          <a:p>
            <a:pPr marL="1439863" lvl="3" indent="-258763"/>
            <a:r>
              <a:rPr lang="it-IT" sz="2800" dirty="0"/>
              <a:t>Fra loro </a:t>
            </a:r>
            <a:r>
              <a:rPr lang="it-IT" sz="2800" dirty="0">
                <a:sym typeface="Wingdings" pitchFamily="2" charset="2"/>
              </a:rPr>
              <a:t> inclusione / esclusione</a:t>
            </a:r>
          </a:p>
          <a:p>
            <a:pPr marL="1439863" lvl="3" indent="-258763"/>
            <a:r>
              <a:rPr lang="it-IT" sz="2800" dirty="0">
                <a:sym typeface="Wingdings" pitchFamily="2" charset="2"/>
              </a:rPr>
              <a:t>Con ambiente  produzione</a:t>
            </a:r>
          </a:p>
          <a:p>
            <a:pPr marL="182563" lvl="3" indent="0">
              <a:buNone/>
            </a:pPr>
            <a:endParaRPr lang="it-IT" sz="2800" i="1" dirty="0">
              <a:sym typeface="Wingdings" pitchFamily="2" charset="2"/>
            </a:endParaRPr>
          </a:p>
          <a:p>
            <a:pPr marL="182563" lvl="3" indent="0">
              <a:buNone/>
            </a:pPr>
            <a:r>
              <a:rPr lang="it-IT" sz="2800" i="1" dirty="0">
                <a:sym typeface="Wingdings" pitchFamily="2" charset="2"/>
              </a:rPr>
              <a:t> è una scienza sociale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1F8B2953-9B3C-B446-A47E-D6F865505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719" y="138643"/>
            <a:ext cx="10058400" cy="1609344"/>
          </a:xfrm>
        </p:spPr>
        <p:txBody>
          <a:bodyPr/>
          <a:lstStyle/>
          <a:p>
            <a:r>
              <a:rPr lang="it-IT" dirty="0"/>
              <a:t>territorio</a:t>
            </a:r>
          </a:p>
        </p:txBody>
      </p:sp>
    </p:spTree>
    <p:extLst>
      <p:ext uri="{BB962C8B-B14F-4D97-AF65-F5344CB8AC3E}">
        <p14:creationId xmlns:p14="http://schemas.microsoft.com/office/powerpoint/2010/main" val="576042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753"/>
    </mc:Choice>
    <mc:Fallback xmlns="">
      <p:transition spd="slow" advTm="28753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3699" y="2362200"/>
            <a:ext cx="11493501" cy="3831566"/>
          </a:xfrm>
        </p:spPr>
        <p:txBody>
          <a:bodyPr>
            <a:normAutofit/>
          </a:bodyPr>
          <a:lstStyle/>
          <a:p>
            <a:pPr marL="276225" lvl="2" indent="0">
              <a:buNone/>
            </a:pPr>
            <a:r>
              <a:rPr lang="it-IT" sz="3000" i="1" dirty="0">
                <a:sym typeface="Wingdings" pitchFamily="2" charset="2"/>
              </a:rPr>
              <a:t>Lo spazio relazionale della geografia umana è fatto di relazioni intersoggettive territorializzate</a:t>
            </a:r>
            <a:r>
              <a:rPr lang="it-IT" sz="3000" dirty="0">
                <a:sym typeface="Wingdings" pitchFamily="2" charset="2"/>
              </a:rPr>
              <a:t>.</a:t>
            </a:r>
          </a:p>
          <a:p>
            <a:pPr marL="276225" lvl="2" indent="0">
              <a:buNone/>
            </a:pPr>
            <a:endParaRPr lang="it-IT" sz="800" dirty="0">
              <a:sym typeface="Wingdings" pitchFamily="2" charset="2"/>
            </a:endParaRPr>
          </a:p>
          <a:p>
            <a:pPr marL="982663" lvl="2" indent="-171450"/>
            <a:r>
              <a:rPr lang="it-IT" sz="2600" dirty="0">
                <a:sym typeface="Wingdings" pitchFamily="2" charset="2"/>
              </a:rPr>
              <a:t>Anche le relazioni che sembrano sociali /culturali /economiche hanno sempre base </a:t>
            </a:r>
            <a:r>
              <a:rPr lang="it-IT" sz="2600" u="sng" dirty="0">
                <a:sym typeface="Wingdings" pitchFamily="2" charset="2"/>
              </a:rPr>
              <a:t>territoriale</a:t>
            </a:r>
          </a:p>
          <a:p>
            <a:pPr marL="982663" lvl="2" indent="-171450"/>
            <a:endParaRPr lang="it-IT" sz="2600" u="sng" dirty="0">
              <a:sym typeface="Wingdings" pitchFamily="2" charset="2"/>
            </a:endParaRPr>
          </a:p>
          <a:p>
            <a:pPr marL="982663" lvl="2" indent="-171450"/>
            <a:r>
              <a:rPr lang="it-IT" sz="2600" dirty="0">
                <a:sym typeface="Wingdings" pitchFamily="2" charset="2"/>
              </a:rPr>
              <a:t>Tutti i fenomeni sono legati da </a:t>
            </a:r>
            <a:r>
              <a:rPr lang="it-IT" sz="2600" b="1" dirty="0">
                <a:sym typeface="Wingdings" pitchFamily="2" charset="2"/>
              </a:rPr>
              <a:t>rapporti di territorialità </a:t>
            </a:r>
            <a:r>
              <a:rPr lang="it-IT" sz="2600" dirty="0">
                <a:sym typeface="Wingdings" pitchFamily="2" charset="2"/>
              </a:rPr>
              <a:t>che i soggetti (singoli o collettivi) intrattengono con le condizioni materiali e immateriali proprie dei loro ambienti di vita</a:t>
            </a:r>
            <a:endParaRPr lang="it-IT" sz="2600" dirty="0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1F8B2953-9B3C-B446-A47E-D6F865505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0"/>
            <a:ext cx="10058400" cy="1609344"/>
          </a:xfrm>
        </p:spPr>
        <p:txBody>
          <a:bodyPr/>
          <a:lstStyle/>
          <a:p>
            <a:r>
              <a:rPr lang="it-IT" dirty="0"/>
              <a:t>territorio</a:t>
            </a:r>
          </a:p>
        </p:txBody>
      </p:sp>
    </p:spTree>
    <p:extLst>
      <p:ext uri="{BB962C8B-B14F-4D97-AF65-F5344CB8AC3E}">
        <p14:creationId xmlns:p14="http://schemas.microsoft.com/office/powerpoint/2010/main" val="708448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3300"/>
    </mc:Choice>
    <mc:Fallback xmlns="">
      <p:transition spd="slow" advTm="933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4F12E9-2D72-354C-8197-C305091B2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Analisi regionale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CC6062-EE5F-3643-8FBE-437BF404D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2" indent="0">
              <a:buNone/>
            </a:pPr>
            <a:r>
              <a:rPr lang="it-IT" sz="2800" dirty="0"/>
              <a:t>Il campo di lavoro è l’analisi regionale (della regione)</a:t>
            </a:r>
          </a:p>
          <a:p>
            <a:pPr marL="328613" lvl="2" indent="-328613"/>
            <a:endParaRPr lang="it-IT" sz="2800" dirty="0"/>
          </a:p>
          <a:p>
            <a:pPr marL="0" lvl="2" indent="0">
              <a:buNone/>
            </a:pPr>
            <a:r>
              <a:rPr lang="it-IT" sz="2800" dirty="0"/>
              <a:t>La regione può essere formale o funzionale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98076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223F9D-FA88-2B49-8D55-7F0E3D490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" y="177800"/>
            <a:ext cx="11178798" cy="1239838"/>
          </a:xfrm>
        </p:spPr>
        <p:txBody>
          <a:bodyPr/>
          <a:lstStyle/>
          <a:p>
            <a:r>
              <a:rPr lang="it-IT" dirty="0"/>
              <a:t>Regione </a:t>
            </a:r>
            <a:r>
              <a:rPr lang="it-IT" i="1" dirty="0"/>
              <a:t>formale</a:t>
            </a:r>
            <a:r>
              <a:rPr lang="it-IT" dirty="0"/>
              <a:t>  e  regione </a:t>
            </a:r>
            <a:r>
              <a:rPr lang="it-IT" i="1" dirty="0"/>
              <a:t>funzionale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260808-19C6-1D4C-9C75-E9E9E2EA4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" y="1417638"/>
            <a:ext cx="11734800" cy="4191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/>
              <a:t>Regione formale</a:t>
            </a:r>
            <a:r>
              <a:rPr lang="it-IT" sz="2800" i="1" dirty="0"/>
              <a:t>: </a:t>
            </a:r>
          </a:p>
          <a:p>
            <a:pPr lvl="3"/>
            <a:r>
              <a:rPr lang="it-IT" sz="2400" i="0" dirty="0"/>
              <a:t>Area definita sulla base di una o più caratteristiche fisiche o culturali omogenee. Ad esempio regioni fisiche [</a:t>
            </a:r>
            <a:r>
              <a:rPr lang="it-IT" sz="2400" dirty="0"/>
              <a:t>l’Isola d’Elba]</a:t>
            </a:r>
            <a:r>
              <a:rPr lang="it-IT" sz="2400" i="0" dirty="0"/>
              <a:t>, regioni storiche [</a:t>
            </a:r>
            <a:r>
              <a:rPr lang="it-IT" sz="2400" dirty="0"/>
              <a:t>il Friuli, la Contea di Gorizia</a:t>
            </a:r>
            <a:r>
              <a:rPr lang="it-IT" sz="2400" i="0" dirty="0"/>
              <a:t>]</a:t>
            </a:r>
          </a:p>
          <a:p>
            <a:pPr lvl="3"/>
            <a:endParaRPr lang="it-IT" dirty="0"/>
          </a:p>
          <a:p>
            <a:pPr marL="0" lvl="3" indent="0">
              <a:buNone/>
            </a:pPr>
            <a:r>
              <a:rPr lang="it-IT" sz="2800" dirty="0"/>
              <a:t>Regione funzionale:</a:t>
            </a:r>
          </a:p>
          <a:p>
            <a:pPr marL="1689100" lvl="6" indent="-317500"/>
            <a:r>
              <a:rPr lang="it-IT" sz="2400" dirty="0"/>
              <a:t>Luoghi connessi da relazioni più intense di quelle che questi luoghi intrattengono con l‘esterno. Ad esempio </a:t>
            </a:r>
            <a:r>
              <a:rPr lang="it-IT" sz="2400" dirty="0" err="1"/>
              <a:t>ecoregioni</a:t>
            </a:r>
            <a:r>
              <a:rPr lang="it-IT" sz="2400" dirty="0"/>
              <a:t>, regioni funzionali urbane [</a:t>
            </a:r>
            <a:r>
              <a:rPr lang="it-IT" sz="2400" i="1" dirty="0"/>
              <a:t>l’area metropolitana di Milano</a:t>
            </a:r>
            <a:r>
              <a:rPr lang="it-IT" sz="2400" dirty="0"/>
              <a:t>], distretti economici [</a:t>
            </a:r>
            <a:r>
              <a:rPr lang="it-IT" sz="2400" i="1" dirty="0"/>
              <a:t>il triangolo della sedia </a:t>
            </a:r>
            <a:r>
              <a:rPr lang="it-IT" sz="2400" i="1" dirty="0" err="1"/>
              <a:t>Manzano-S.Giovanni</a:t>
            </a:r>
            <a:r>
              <a:rPr lang="it-IT" sz="2400" i="1" dirty="0"/>
              <a:t> al Natisone–Corno di Rosazzo</a:t>
            </a:r>
            <a:r>
              <a:rPr lang="it-IT" sz="2400" dirty="0"/>
              <a:t>], regioni istituzionali </a:t>
            </a:r>
            <a:r>
              <a:rPr lang="it-IT" sz="2400" i="1" dirty="0"/>
              <a:t>[il Friuli Venezia Giulia</a:t>
            </a:r>
            <a:r>
              <a:rPr lang="it-IT" sz="2400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782005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6951"/>
    </mc:Choice>
    <mc:Fallback xmlns="">
      <p:transition spd="slow" advTm="30695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C7D477-C44A-D04E-B3FA-2C77F1C8E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838" y="484632"/>
            <a:ext cx="10787448" cy="1609344"/>
          </a:xfrm>
        </p:spPr>
        <p:txBody>
          <a:bodyPr/>
          <a:lstStyle/>
          <a:p>
            <a:r>
              <a:rPr lang="it-IT" dirty="0"/>
              <a:t>Concetti fondamentali della  geografia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F93DAA-6685-C44E-AB24-ECF7CA577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6433" y="2223685"/>
            <a:ext cx="8026078" cy="4634315"/>
          </a:xfrm>
        </p:spPr>
        <p:txBody>
          <a:bodyPr>
            <a:normAutofit/>
          </a:bodyPr>
          <a:lstStyle/>
          <a:p>
            <a:pPr marL="531813" indent="0">
              <a:buNone/>
            </a:pPr>
            <a:r>
              <a:rPr lang="it-IT" sz="3200" b="1" dirty="0"/>
              <a:t>Luogo</a:t>
            </a:r>
          </a:p>
          <a:p>
            <a:pPr marL="531813" indent="0">
              <a:buNone/>
            </a:pPr>
            <a:r>
              <a:rPr lang="it-IT" sz="3200" b="1" dirty="0"/>
              <a:t>Spazio</a:t>
            </a:r>
          </a:p>
          <a:p>
            <a:pPr marL="531813" indent="0">
              <a:buNone/>
            </a:pPr>
            <a:r>
              <a:rPr lang="it-IT" sz="3200" b="1" dirty="0"/>
              <a:t>Diffusione spaziale</a:t>
            </a:r>
          </a:p>
          <a:p>
            <a:pPr marL="531813" indent="0">
              <a:buNone/>
            </a:pPr>
            <a:r>
              <a:rPr lang="it-IT" sz="3200" b="1" dirty="0"/>
              <a:t>Interazione spaziale</a:t>
            </a:r>
          </a:p>
          <a:p>
            <a:pPr marL="531813" indent="0">
              <a:buNone/>
            </a:pPr>
            <a:r>
              <a:rPr lang="it-IT" sz="3200" b="1" dirty="0"/>
              <a:t>Territorio</a:t>
            </a:r>
          </a:p>
          <a:p>
            <a:pPr marL="531813" indent="0">
              <a:buNone/>
            </a:pPr>
            <a:r>
              <a:rPr lang="it-IT" sz="3200" b="1" dirty="0"/>
              <a:t>Scala</a:t>
            </a:r>
          </a:p>
        </p:txBody>
      </p:sp>
    </p:spTree>
    <p:extLst>
      <p:ext uri="{BB962C8B-B14F-4D97-AF65-F5344CB8AC3E}">
        <p14:creationId xmlns:p14="http://schemas.microsoft.com/office/powerpoint/2010/main" val="3468722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544"/>
    </mc:Choice>
    <mc:Fallback xmlns="">
      <p:transition spd="slow" advTm="69544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8BF15A-FDA1-774A-BD41-205536002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298" y="-108492"/>
            <a:ext cx="10058400" cy="1609344"/>
          </a:xfrm>
        </p:spPr>
        <p:txBody>
          <a:bodyPr/>
          <a:lstStyle/>
          <a:p>
            <a:r>
              <a:rPr lang="it-IT" dirty="0"/>
              <a:t>Luogo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46C840F-9B2C-3A46-947A-060C00564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298" y="1272747"/>
            <a:ext cx="11239500" cy="50381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400" dirty="0"/>
              <a:t>Definizione: </a:t>
            </a:r>
            <a:r>
              <a:rPr lang="it-IT" sz="2400" b="1" dirty="0"/>
              <a:t>Una località contraddistinta da specifiche caratteristiche fisiche, culturali e sociali</a:t>
            </a:r>
          </a:p>
          <a:p>
            <a:pPr marL="0" indent="0">
              <a:buNone/>
            </a:pPr>
            <a:r>
              <a:rPr lang="it-IT" sz="2400" dirty="0"/>
              <a:t>Viene identificato </a:t>
            </a:r>
          </a:p>
          <a:p>
            <a:pPr marL="449263" indent="0">
              <a:buNone/>
            </a:pPr>
            <a:r>
              <a:rPr lang="it-IT" sz="2400" b="1" dirty="0">
                <a:sym typeface="Wingdings" panose="05000000000000000000" pitchFamily="2" charset="2"/>
              </a:rPr>
              <a:t>Da una posizione  </a:t>
            </a:r>
            <a:r>
              <a:rPr lang="it-IT" sz="2400" b="1" dirty="0"/>
              <a:t>ubicazione assoluta </a:t>
            </a:r>
            <a:r>
              <a:rPr lang="it-IT" sz="2400" dirty="0"/>
              <a:t>o</a:t>
            </a:r>
            <a:r>
              <a:rPr lang="it-IT" sz="2400" b="1" dirty="0"/>
              <a:t> posizione geometrica </a:t>
            </a:r>
            <a:r>
              <a:rPr lang="it-IT" sz="2400" dirty="0"/>
              <a:t>(es. coordinate geografiche)</a:t>
            </a:r>
          </a:p>
          <a:p>
            <a:pPr marL="0" indent="0">
              <a:buNone/>
            </a:pPr>
            <a:r>
              <a:rPr lang="it-IT" sz="2400" dirty="0"/>
              <a:t>			Oppure</a:t>
            </a:r>
          </a:p>
          <a:p>
            <a:pPr marL="534988" indent="0">
              <a:buNone/>
            </a:pPr>
            <a:r>
              <a:rPr lang="it-IT" sz="2400" b="1" dirty="0"/>
              <a:t>con riferimento a ciò che gli sta intorno</a:t>
            </a:r>
            <a:r>
              <a:rPr lang="it-IT" sz="2400" dirty="0"/>
              <a:t>, </a:t>
            </a:r>
          </a:p>
          <a:p>
            <a:pPr marL="1246188" indent="0">
              <a:buNone/>
            </a:pPr>
            <a:r>
              <a:rPr lang="it-IT" sz="2400" dirty="0"/>
              <a:t>cioè al suo </a:t>
            </a:r>
            <a:r>
              <a:rPr lang="it-IT" sz="2400" b="1" dirty="0"/>
              <a:t>sito </a:t>
            </a:r>
            <a:r>
              <a:rPr lang="it-IT" sz="2400" dirty="0"/>
              <a:t>(in relazione alle caratteristiche fisiche della sua collocazione topografica) ovvero alla sua </a:t>
            </a:r>
            <a:r>
              <a:rPr lang="it-IT" sz="2400" b="1" dirty="0"/>
              <a:t>situazione più ampia</a:t>
            </a:r>
            <a:r>
              <a:rPr lang="it-IT" sz="2400" dirty="0"/>
              <a:t>, vista alle condizioni «culturali»  </a:t>
            </a:r>
          </a:p>
          <a:p>
            <a:pPr marL="1166813" indent="33338">
              <a:buNone/>
            </a:pPr>
            <a:r>
              <a:rPr lang="it-IT" sz="2400" dirty="0"/>
              <a:t>alla sua </a:t>
            </a:r>
            <a:r>
              <a:rPr lang="it-IT" sz="2400" b="1" dirty="0"/>
              <a:t>posizione geografica: </a:t>
            </a:r>
            <a:r>
              <a:rPr lang="it-IT" sz="2400" i="1" dirty="0"/>
              <a:t>la posizione che un luogo occupa in  un contesto regionale più ampio con riferimento alla rete delle comunicazioni e alle possibili relazioni del luogo con tale contesto</a:t>
            </a:r>
            <a:endParaRPr lang="it-IT" sz="1000" dirty="0"/>
          </a:p>
          <a:p>
            <a:pPr marL="0" indent="0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526999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6872"/>
    </mc:Choice>
    <mc:Fallback xmlns="">
      <p:transition spd="slow" advTm="276872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4EC2CD-E380-A14B-8919-812E6E738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Luogo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653DA8C-FADB-A24B-B7D3-8CA66EB58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436" y="2093976"/>
            <a:ext cx="10434293" cy="40507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/>
              <a:t>Non esistono due luoghi identici </a:t>
            </a:r>
          </a:p>
          <a:p>
            <a:pPr marL="0" indent="0">
              <a:buNone/>
            </a:pPr>
            <a:r>
              <a:rPr lang="it-IT" sz="2800" dirty="0"/>
              <a:t>(</a:t>
            </a:r>
            <a:r>
              <a:rPr lang="it-IT" sz="2800" i="1" dirty="0"/>
              <a:t>da cui il </a:t>
            </a:r>
            <a:r>
              <a:rPr lang="it-IT" sz="2800" i="1" dirty="0">
                <a:sym typeface="Wingdings" panose="05000000000000000000" pitchFamily="2" charset="2"/>
              </a:rPr>
              <a:t>turismo, ma anche il senso di appartenenza a un luogo</a:t>
            </a:r>
            <a:r>
              <a:rPr lang="it-IT" sz="2800" dirty="0">
                <a:sym typeface="Wingdings" panose="05000000000000000000" pitchFamily="2" charset="2"/>
              </a:rPr>
              <a:t>)</a:t>
            </a:r>
            <a:endParaRPr lang="it-IT" sz="2800" dirty="0"/>
          </a:p>
          <a:p>
            <a:pPr marL="0" indent="0">
              <a:buNone/>
            </a:pPr>
            <a:r>
              <a:rPr lang="it-IT" sz="2800" dirty="0">
                <a:sym typeface="Wingdings" pitchFamily="2" charset="2"/>
              </a:rPr>
              <a:t>	 identità dei singoli e collettiva </a:t>
            </a:r>
          </a:p>
          <a:p>
            <a:pPr marL="2416175" lvl="7" indent="-382588"/>
            <a:r>
              <a:rPr lang="it-IT" sz="2800" dirty="0">
                <a:sym typeface="Wingdings" pitchFamily="2" charset="2"/>
              </a:rPr>
              <a:t>che non è stabile </a:t>
            </a:r>
          </a:p>
          <a:p>
            <a:pPr marL="2416175" lvl="7" indent="-382588"/>
            <a:r>
              <a:rPr lang="it-IT" sz="2800" dirty="0">
                <a:sym typeface="Wingdings" pitchFamily="2" charset="2"/>
              </a:rPr>
              <a:t>che non è unica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86913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1DC1D0-F761-2349-B8B5-2135E6B9C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281" y="0"/>
            <a:ext cx="2610091" cy="1253204"/>
          </a:xfrm>
        </p:spPr>
        <p:txBody>
          <a:bodyPr/>
          <a:lstStyle/>
          <a:p>
            <a:r>
              <a:rPr lang="it-IT" dirty="0"/>
              <a:t>Spazio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860B8AE-EEC6-D049-9087-3EA2CFCE5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281" y="1099751"/>
            <a:ext cx="11479354" cy="54915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200" dirty="0"/>
              <a:t>Definizione: </a:t>
            </a:r>
            <a:r>
              <a:rPr lang="it-IT" sz="2200" b="1" dirty="0"/>
              <a:t>Estensione di superficie terrestre di dimensioni non definite</a:t>
            </a:r>
            <a:endParaRPr lang="it-IT" sz="2200" dirty="0"/>
          </a:p>
          <a:p>
            <a:r>
              <a:rPr lang="it-IT" sz="2200" dirty="0"/>
              <a:t>Tre tipi di spazio</a:t>
            </a:r>
          </a:p>
          <a:p>
            <a:pPr lvl="1"/>
            <a:r>
              <a:rPr lang="it-IT" sz="2200" dirty="0"/>
              <a:t>Spazio </a:t>
            </a:r>
            <a:r>
              <a:rPr lang="it-IT" sz="2200" u="sng" dirty="0"/>
              <a:t>assoluto</a:t>
            </a:r>
            <a:r>
              <a:rPr lang="it-IT" sz="2200" dirty="0"/>
              <a:t>: con dimensioni misurabili e definibili (ad esempio la carta geografica, i confini)</a:t>
            </a:r>
          </a:p>
          <a:p>
            <a:pPr marL="1881188" lvl="2" indent="-258763"/>
            <a:r>
              <a:rPr lang="it-IT" sz="2200" dirty="0"/>
              <a:t>Si credeva fosse un’entità assoluta, reale, un contenitore di oggetti</a:t>
            </a:r>
          </a:p>
          <a:p>
            <a:pPr marL="1881188" lvl="2" indent="-258763"/>
            <a:r>
              <a:rPr lang="it-IT" sz="2200" dirty="0"/>
              <a:t>Ma è costruzione mentale (molteplice)</a:t>
            </a:r>
          </a:p>
          <a:p>
            <a:pPr marL="1881188" lvl="2" indent="-258763"/>
            <a:endParaRPr lang="it-IT" sz="2200" dirty="0"/>
          </a:p>
          <a:p>
            <a:pPr lvl="1"/>
            <a:r>
              <a:rPr lang="it-IT" sz="2200" dirty="0"/>
              <a:t>Spazio </a:t>
            </a:r>
            <a:r>
              <a:rPr lang="it-IT" sz="2200" u="sng" dirty="0"/>
              <a:t>relativo</a:t>
            </a:r>
            <a:r>
              <a:rPr lang="it-IT" sz="2200" dirty="0"/>
              <a:t>: quello le cui proprietà variano a seconda dei contenuti, ovvero i fenomeni che vi si svolgono</a:t>
            </a:r>
          </a:p>
          <a:p>
            <a:pPr lvl="4"/>
            <a:r>
              <a:rPr lang="it-IT" sz="2200" dirty="0"/>
              <a:t>Es.: spazio tempo; spazio delle opportunità…</a:t>
            </a:r>
          </a:p>
          <a:p>
            <a:pPr marL="530352" lvl="1" indent="0">
              <a:buNone/>
            </a:pPr>
            <a:endParaRPr lang="it-IT" sz="2200" dirty="0"/>
          </a:p>
          <a:p>
            <a:pPr lvl="1"/>
            <a:r>
              <a:rPr lang="it-IT" sz="2200" dirty="0"/>
              <a:t>Spazio </a:t>
            </a:r>
            <a:r>
              <a:rPr lang="it-IT" sz="2200" u="sng" dirty="0"/>
              <a:t>relazionale</a:t>
            </a:r>
            <a:r>
              <a:rPr lang="it-IT" sz="2200" dirty="0"/>
              <a:t>: delle connessioni (più o meno) tematiche</a:t>
            </a:r>
          </a:p>
          <a:p>
            <a:pPr marL="1881188" lvl="2" indent="-173038">
              <a:tabLst>
                <a:tab pos="1881188" algn="l"/>
              </a:tabLst>
            </a:pPr>
            <a:r>
              <a:rPr lang="it-IT" sz="2200" dirty="0"/>
              <a:t> Es. del commercio, </a:t>
            </a:r>
            <a:r>
              <a:rPr lang="it-IT" sz="2200" dirty="0" err="1"/>
              <a:t>facebook</a:t>
            </a: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1322327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9280"/>
    </mc:Choice>
    <mc:Fallback xmlns="">
      <p:transition spd="slow" advTm="52928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8724B2-3C6B-B244-A205-C5D7292EF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934" y="0"/>
            <a:ext cx="10058400" cy="1609344"/>
          </a:xfrm>
        </p:spPr>
        <p:txBody>
          <a:bodyPr/>
          <a:lstStyle/>
          <a:p>
            <a:r>
              <a:rPr lang="it-IT" dirty="0"/>
              <a:t>Spazio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8768B42-A4CC-5640-AFE3-A9FDB73C6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422" y="1717590"/>
            <a:ext cx="11817864" cy="4831492"/>
          </a:xfrm>
        </p:spPr>
        <p:txBody>
          <a:bodyPr/>
          <a:lstStyle/>
          <a:p>
            <a:pPr marL="490538" indent="-354013"/>
            <a:r>
              <a:rPr lang="it-IT" sz="2800" dirty="0"/>
              <a:t>Lo </a:t>
            </a:r>
            <a:r>
              <a:rPr lang="it-IT" sz="2800" u="sng" dirty="0"/>
              <a:t>spazio geografico </a:t>
            </a:r>
            <a:r>
              <a:rPr lang="it-IT" sz="2800" dirty="0"/>
              <a:t>è un’unione dello spazio relativo e dello spazio relazionale</a:t>
            </a:r>
          </a:p>
          <a:p>
            <a:pPr marL="1025525" lvl="1" indent="-158750"/>
            <a:r>
              <a:rPr lang="it-IT" sz="2400" dirty="0"/>
              <a:t>Le cui proprietà dipendono dalle relazioni e interrelazioni che sussistono tra i soggetti e gli oggetti che la geografia decide di considerare</a:t>
            </a:r>
          </a:p>
          <a:p>
            <a:pPr lvl="1"/>
            <a:endParaRPr lang="it-IT" dirty="0"/>
          </a:p>
          <a:p>
            <a:pPr lvl="1"/>
            <a:endParaRPr lang="it-IT" dirty="0"/>
          </a:p>
          <a:p>
            <a:pPr marL="534988" lvl="1" indent="0">
              <a:buNone/>
            </a:pPr>
            <a:r>
              <a:rPr lang="it-IT" dirty="0">
                <a:sym typeface="Wingdings" pitchFamily="2" charset="2"/>
              </a:rPr>
              <a:t>   </a:t>
            </a:r>
            <a:r>
              <a:rPr lang="it-IT" sz="2800" i="1" dirty="0">
                <a:sym typeface="Wingdings" pitchFamily="2" charset="2"/>
              </a:rPr>
              <a:t>la geografia è la costruzione mentale di uno spazio relazionale, che non è arbitraria, ma risponde all’esigenza sociale di conoscere la posizione di certi soggetti e oggetti e le relazioni che li legano fra loro</a:t>
            </a:r>
            <a:endParaRPr lang="it-IT" sz="2800" i="1" dirty="0"/>
          </a:p>
        </p:txBody>
      </p:sp>
    </p:spTree>
    <p:extLst>
      <p:ext uri="{BB962C8B-B14F-4D97-AF65-F5344CB8AC3E}">
        <p14:creationId xmlns:p14="http://schemas.microsoft.com/office/powerpoint/2010/main" val="741567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3348"/>
    </mc:Choice>
    <mc:Fallback xmlns="">
      <p:transition spd="slow" advTm="153348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0A2507-28C3-3C4A-8176-BA77B4D09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151" y="0"/>
            <a:ext cx="10058400" cy="1609344"/>
          </a:xfrm>
        </p:spPr>
        <p:txBody>
          <a:bodyPr/>
          <a:lstStyle/>
          <a:p>
            <a:r>
              <a:rPr lang="it-IT" dirty="0"/>
              <a:t>Spazio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0A56FA1-9D2C-944C-8E91-090F7DFA7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32000"/>
            <a:ext cx="11887200" cy="4826000"/>
          </a:xfrm>
        </p:spPr>
        <p:txBody>
          <a:bodyPr>
            <a:noAutofit/>
          </a:bodyPr>
          <a:lstStyle/>
          <a:p>
            <a:r>
              <a:rPr lang="it-IT" sz="2400" dirty="0"/>
              <a:t>La geografia si occupa di relazioni (sociali) fra ciò che è localizzato sulla superficie terrestre</a:t>
            </a:r>
          </a:p>
          <a:p>
            <a:r>
              <a:rPr lang="it-IT" sz="2400" dirty="0"/>
              <a:t>Si occupa del potere, in quanto le relazioni di potere associato allo spazio regolano e controllano il comportamento umano</a:t>
            </a:r>
          </a:p>
          <a:p>
            <a:pPr marL="0" indent="0">
              <a:buNone/>
            </a:pPr>
            <a:r>
              <a:rPr lang="it-IT" sz="2400" dirty="0"/>
              <a:t>Ci si muove in termini di </a:t>
            </a:r>
          </a:p>
          <a:p>
            <a:pPr marL="674688" indent="-171450"/>
            <a:r>
              <a:rPr lang="it-IT" sz="2400" b="1" dirty="0"/>
              <a:t>Prospettiva spaziale</a:t>
            </a:r>
            <a:r>
              <a:rPr lang="it-IT" sz="2400" dirty="0">
                <a:sym typeface="Wingdings" pitchFamily="2" charset="2"/>
              </a:rPr>
              <a:t> attenzione alla differenza fra luoghi</a:t>
            </a:r>
          </a:p>
          <a:p>
            <a:pPr marL="674688" indent="-171450"/>
            <a:r>
              <a:rPr lang="it-IT" sz="2400" b="1" dirty="0">
                <a:sym typeface="Wingdings" pitchFamily="2" charset="2"/>
              </a:rPr>
              <a:t>Distribuzione spaziale </a:t>
            </a:r>
            <a:r>
              <a:rPr lang="it-IT" sz="2400" dirty="0">
                <a:sym typeface="Wingdings" pitchFamily="2" charset="2"/>
              </a:rPr>
              <a:t> disposizione dei fenomeni sulla superficie terrestre</a:t>
            </a:r>
          </a:p>
          <a:p>
            <a:pPr marL="674688" indent="-171450"/>
            <a:r>
              <a:rPr lang="it-IT" sz="2400" b="1" dirty="0">
                <a:sym typeface="Wingdings" pitchFamily="2" charset="2"/>
              </a:rPr>
              <a:t>Variazione spaziale </a:t>
            </a:r>
            <a:r>
              <a:rPr lang="it-IT" sz="2400" dirty="0">
                <a:sym typeface="Wingdings" pitchFamily="2" charset="2"/>
              </a:rPr>
              <a:t> cambiamenti nella distribuzione di un fenomeno</a:t>
            </a:r>
          </a:p>
          <a:p>
            <a:pPr marL="674688" indent="-171450"/>
            <a:r>
              <a:rPr lang="it-IT" sz="2400" b="1" dirty="0">
                <a:sym typeface="Wingdings" pitchFamily="2" charset="2"/>
              </a:rPr>
              <a:t>Correlazione spaziale </a:t>
            </a:r>
            <a:r>
              <a:rPr lang="it-IT" sz="2400" dirty="0">
                <a:sym typeface="Wingdings" pitchFamily="2" charset="2"/>
              </a:rPr>
              <a:t> il livello di condivisione di una stessa distribuzione e variazione spaziale fra due o più fenomeni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529604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gno">
  <a:themeElements>
    <a:clrScheme name="Legn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Legno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egn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{56A1631E-CC2D-6241-96A1-7AF495E609A3}tf10001070</Template>
  <TotalTime>3689</TotalTime>
  <Words>1090</Words>
  <Application>Microsoft Office PowerPoint</Application>
  <PresentationFormat>Widescreen</PresentationFormat>
  <Paragraphs>124</Paragraphs>
  <Slides>17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3" baseType="lpstr">
      <vt:lpstr>Calibri</vt:lpstr>
      <vt:lpstr>Rockwell</vt:lpstr>
      <vt:lpstr>Rockwell Condensed</vt:lpstr>
      <vt:lpstr>Rockwell Extra Bold</vt:lpstr>
      <vt:lpstr>Wingdings</vt:lpstr>
      <vt:lpstr>Legno</vt:lpstr>
      <vt:lpstr>Territorio e Società 225 Le   Corso di Studio  LE08 Lettere moderne</vt:lpstr>
      <vt:lpstr>Analisi regionale</vt:lpstr>
      <vt:lpstr>Regione formale  e  regione funzionale</vt:lpstr>
      <vt:lpstr>Concetti fondamentali della  geografia</vt:lpstr>
      <vt:lpstr>Luogo</vt:lpstr>
      <vt:lpstr>Luogo</vt:lpstr>
      <vt:lpstr>Spazio</vt:lpstr>
      <vt:lpstr>Spazio</vt:lpstr>
      <vt:lpstr>Spazio</vt:lpstr>
      <vt:lpstr>Diffusione spaziale</vt:lpstr>
      <vt:lpstr>Interazione spaziale ovvero della globalizzazione</vt:lpstr>
      <vt:lpstr>Interazione spaziale ovvero della globalizzazione</vt:lpstr>
      <vt:lpstr>territorio</vt:lpstr>
      <vt:lpstr>territorio</vt:lpstr>
      <vt:lpstr>territorio</vt:lpstr>
      <vt:lpstr>territorio</vt:lpstr>
      <vt:lpstr>territorio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Geografia (LE006)   Corso di Studio  LE01 - DISCIPLINE STORICHE E FILOSOFICHE</dc:title>
  <dc:creator>sergio zilli</dc:creator>
  <cp:lastModifiedBy>ZILLI SERGIO</cp:lastModifiedBy>
  <cp:revision>67</cp:revision>
  <dcterms:created xsi:type="dcterms:W3CDTF">2022-03-01T08:25:09Z</dcterms:created>
  <dcterms:modified xsi:type="dcterms:W3CDTF">2023-03-13T11:53:07Z</dcterms:modified>
</cp:coreProperties>
</file>