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9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5" r:id="rId34"/>
    <p:sldId id="287" r:id="rId35"/>
    <p:sldId id="294" r:id="rId36"/>
    <p:sldId id="288" r:id="rId37"/>
    <p:sldId id="289" r:id="rId38"/>
    <p:sldId id="290" r:id="rId39"/>
    <p:sldId id="296" r:id="rId40"/>
    <p:sldId id="297" r:id="rId41"/>
    <p:sldId id="291" r:id="rId42"/>
    <p:sldId id="292" r:id="rId4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5" d="100"/>
          <a:sy n="115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4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olo Testo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6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2" cy="5853114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200" y="1435101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1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72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diagramma o organigramma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2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4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5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2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olo Testo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25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2" cy="5853114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0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200" y="1435101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6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4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1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269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2" cy="5853114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200" y="1435101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1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3"/>
          <p:cNvSpPr/>
          <p:nvPr/>
        </p:nvSpPr>
        <p:spPr>
          <a:xfrm>
            <a:off x="0" y="1052995"/>
            <a:ext cx="9144000" cy="5478423"/>
          </a:xfrm>
          <a:prstGeom prst="rect">
            <a:avLst/>
          </a:prstGeom>
          <a:solidFill>
            <a:srgbClr val="00003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3600">
                <a:solidFill>
                  <a:srgbClr val="FFFF00"/>
                </a:solidFill>
              </a:defRPr>
            </a:pPr>
            <a:r>
              <a:rPr dirty="0"/>
              <a:t>Corso di Studio in </a:t>
            </a:r>
          </a:p>
          <a:p>
            <a:pPr algn="ctr">
              <a:defRPr sz="3600">
                <a:solidFill>
                  <a:srgbClr val="FFFF00"/>
                </a:solidFill>
              </a:defRPr>
            </a:pPr>
            <a:r>
              <a:rPr dirty="0" err="1"/>
              <a:t>Scienze</a:t>
            </a:r>
            <a:r>
              <a:rPr dirty="0"/>
              <a:t> e </a:t>
            </a:r>
            <a:r>
              <a:rPr dirty="0" err="1"/>
              <a:t>Tecnologie</a:t>
            </a:r>
            <a:r>
              <a:rPr dirty="0"/>
              <a:t> </a:t>
            </a:r>
            <a:r>
              <a:rPr dirty="0" err="1"/>
              <a:t>Biologiche</a:t>
            </a:r>
            <a:r>
              <a:rPr dirty="0"/>
              <a:t> </a:t>
            </a:r>
            <a:endParaRPr sz="3200" dirty="0"/>
          </a:p>
          <a:p>
            <a:pPr algn="ctr">
              <a:lnSpc>
                <a:spcPct val="50000"/>
              </a:lnSpc>
              <a:defRPr sz="1000">
                <a:solidFill>
                  <a:srgbClr val="FFFF00"/>
                </a:solidFill>
              </a:defRPr>
            </a:pPr>
            <a:endParaRPr sz="3200" dirty="0"/>
          </a:p>
          <a:p>
            <a:pPr algn="ctr">
              <a:defRPr sz="3600">
                <a:solidFill>
                  <a:srgbClr val="FFFF00"/>
                </a:solidFill>
              </a:defRPr>
            </a:pPr>
            <a:r>
              <a:rPr dirty="0"/>
              <a:t>Anno </a:t>
            </a:r>
            <a:r>
              <a:rPr dirty="0" err="1"/>
              <a:t>Accademico</a:t>
            </a:r>
            <a:r>
              <a:rPr dirty="0"/>
              <a:t> 202</a:t>
            </a:r>
            <a:r>
              <a:rPr lang="it-IT" dirty="0"/>
              <a:t>2</a:t>
            </a:r>
            <a:r>
              <a:rPr dirty="0"/>
              <a:t>-202</a:t>
            </a:r>
            <a:r>
              <a:rPr lang="it-IT" dirty="0"/>
              <a:t>3</a:t>
            </a:r>
            <a:endParaRPr sz="3200" dirty="0"/>
          </a:p>
          <a:p>
            <a:pPr algn="ctr">
              <a:lnSpc>
                <a:spcPct val="50000"/>
              </a:lnSpc>
              <a:defRPr sz="3600">
                <a:solidFill>
                  <a:srgbClr val="FFFF00"/>
                </a:solidFill>
              </a:defRPr>
            </a:pPr>
            <a:endParaRPr sz="3200" dirty="0"/>
          </a:p>
          <a:p>
            <a:pPr algn="ctr">
              <a:defRPr sz="3600">
                <a:solidFill>
                  <a:srgbClr val="FFFF00"/>
                </a:solidFill>
              </a:defRPr>
            </a:pPr>
            <a:r>
              <a:rPr dirty="0"/>
              <a:t>Corso di </a:t>
            </a:r>
            <a:r>
              <a:rPr dirty="0" err="1"/>
              <a:t>Immunologia</a:t>
            </a:r>
            <a:r>
              <a:rPr dirty="0"/>
              <a:t> e </a:t>
            </a:r>
            <a:r>
              <a:rPr dirty="0" err="1"/>
              <a:t>Patologia</a:t>
            </a:r>
            <a:r>
              <a:rPr dirty="0"/>
              <a:t> </a:t>
            </a:r>
            <a:r>
              <a:rPr dirty="0" err="1"/>
              <a:t>Generale</a:t>
            </a:r>
            <a:endParaRPr sz="3200" dirty="0"/>
          </a:p>
          <a:p>
            <a:pPr>
              <a:defRPr sz="2800">
                <a:solidFill>
                  <a:srgbClr val="FFFF00"/>
                </a:solidFill>
              </a:defRPr>
            </a:pPr>
            <a:endParaRPr sz="1000" dirty="0"/>
          </a:p>
          <a:p>
            <a:pPr>
              <a:defRPr sz="2800">
                <a:solidFill>
                  <a:srgbClr val="FFFF00"/>
                </a:solidFill>
              </a:defRPr>
            </a:pPr>
            <a:endParaRPr sz="1000" dirty="0"/>
          </a:p>
          <a:p>
            <a:pPr>
              <a:defRPr sz="2800">
                <a:solidFill>
                  <a:srgbClr val="FFFF00"/>
                </a:solidFill>
              </a:defRPr>
            </a:pPr>
            <a:endParaRPr sz="1000" dirty="0"/>
          </a:p>
          <a:p>
            <a:pPr>
              <a:defRPr sz="2800">
                <a:solidFill>
                  <a:srgbClr val="FFFF00"/>
                </a:solidFill>
              </a:defRPr>
            </a:pPr>
            <a:r>
              <a:rPr dirty="0" err="1"/>
              <a:t>Insegnamenti</a:t>
            </a:r>
            <a:r>
              <a:rPr dirty="0"/>
              <a:t>:</a:t>
            </a:r>
            <a:r>
              <a:rPr sz="3200" dirty="0"/>
              <a:t> 	- </a:t>
            </a:r>
            <a:r>
              <a:rPr sz="3200" dirty="0" err="1"/>
              <a:t>Immunologia</a:t>
            </a:r>
            <a:r>
              <a:rPr sz="3200" dirty="0"/>
              <a:t> </a:t>
            </a:r>
            <a:r>
              <a:rPr sz="2400" dirty="0"/>
              <a:t>(5 CFU):</a:t>
            </a:r>
            <a:endParaRPr sz="3200" dirty="0"/>
          </a:p>
          <a:p>
            <a:pPr>
              <a:defRPr sz="2400">
                <a:solidFill>
                  <a:srgbClr val="FFFF00"/>
                </a:solidFill>
              </a:defRPr>
            </a:pPr>
            <a:r>
              <a:rPr dirty="0"/>
              <a:t>			</a:t>
            </a:r>
            <a:r>
              <a:rPr dirty="0" err="1"/>
              <a:t>Prof.ssa</a:t>
            </a:r>
            <a:r>
              <a:rPr dirty="0"/>
              <a:t> Roberta Bulla</a:t>
            </a:r>
            <a:endParaRPr sz="3200" dirty="0"/>
          </a:p>
          <a:p>
            <a:pPr>
              <a:defRPr sz="2400">
                <a:solidFill>
                  <a:srgbClr val="FFFF00"/>
                </a:solidFill>
              </a:defRPr>
            </a:pPr>
            <a:endParaRPr sz="3200" dirty="0"/>
          </a:p>
          <a:p>
            <a:pPr>
              <a:defRPr sz="2400">
                <a:solidFill>
                  <a:srgbClr val="FFFF00"/>
                </a:solidFill>
              </a:defRPr>
            </a:pPr>
            <a:r>
              <a:rPr dirty="0"/>
              <a:t>			</a:t>
            </a:r>
            <a:r>
              <a:rPr sz="3200" dirty="0"/>
              <a:t>-</a:t>
            </a:r>
            <a:r>
              <a:rPr dirty="0"/>
              <a:t> </a:t>
            </a:r>
            <a:r>
              <a:rPr sz="3200" dirty="0" err="1"/>
              <a:t>Patologia</a:t>
            </a:r>
            <a:r>
              <a:rPr sz="3200" dirty="0"/>
              <a:t> </a:t>
            </a:r>
            <a:r>
              <a:rPr sz="3200" dirty="0" err="1"/>
              <a:t>generale</a:t>
            </a:r>
            <a:r>
              <a:rPr sz="3200" dirty="0"/>
              <a:t> </a:t>
            </a:r>
            <a:r>
              <a:rPr dirty="0"/>
              <a:t>(4 CFU)</a:t>
            </a:r>
            <a:endParaRPr sz="3200" dirty="0"/>
          </a:p>
          <a:p>
            <a:pPr>
              <a:defRPr sz="2400">
                <a:solidFill>
                  <a:srgbClr val="FFFF00"/>
                </a:solidFill>
              </a:defRPr>
            </a:pPr>
            <a:r>
              <a:rPr dirty="0"/>
              <a:t>			Prof. Paolo </a:t>
            </a:r>
            <a:r>
              <a:rPr dirty="0" err="1"/>
              <a:t>Macor</a:t>
            </a:r>
            <a:endParaRPr dirty="0"/>
          </a:p>
        </p:txBody>
      </p:sp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44450"/>
            <a:ext cx="2698750" cy="946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88900"/>
            <a:ext cx="4103688" cy="892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uppo 4"/>
          <p:cNvGrpSpPr/>
          <p:nvPr/>
        </p:nvGrpSpPr>
        <p:grpSpPr>
          <a:xfrm>
            <a:off x="4643437" y="837380"/>
            <a:ext cx="3889375" cy="6184900"/>
            <a:chOff x="0" y="0"/>
            <a:chExt cx="3889375" cy="6184899"/>
          </a:xfrm>
        </p:grpSpPr>
        <p:pic>
          <p:nvPicPr>
            <p:cNvPr id="334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89375" cy="618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5" name="Rettangolo 6"/>
            <p:cNvSpPr/>
            <p:nvPr/>
          </p:nvSpPr>
          <p:spPr>
            <a:xfrm>
              <a:off x="576262" y="1152524"/>
              <a:ext cx="2376487" cy="215901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37" name="CasellaDiTesto 2"/>
          <p:cNvSpPr txBox="1"/>
          <p:nvPr/>
        </p:nvSpPr>
        <p:spPr>
          <a:xfrm>
            <a:off x="9207" y="44450"/>
            <a:ext cx="912558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Jean François Fernel (</a:t>
            </a:r>
            <a:r>
              <a:rPr>
                <a:solidFill>
                  <a:srgbClr val="FFFF00"/>
                </a:solidFill>
              </a:rPr>
              <a:t>1497-1558</a:t>
            </a:r>
            <a:r>
              <a:t>) matematico, astronomo, medico</a:t>
            </a:r>
          </a:p>
        </p:txBody>
      </p:sp>
      <p:grpSp>
        <p:nvGrpSpPr>
          <p:cNvPr id="340" name="Gruppo 5"/>
          <p:cNvGrpSpPr/>
          <p:nvPr/>
        </p:nvGrpSpPr>
        <p:grpSpPr>
          <a:xfrm>
            <a:off x="85723" y="852310"/>
            <a:ext cx="3621088" cy="6172202"/>
            <a:chOff x="0" y="0"/>
            <a:chExt cx="3621087" cy="6172200"/>
          </a:xfrm>
        </p:grpSpPr>
        <p:pic>
          <p:nvPicPr>
            <p:cNvPr id="338" name="Picture 4" descr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3621088" cy="6172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9" name="Rettangolo 3"/>
            <p:cNvSpPr/>
            <p:nvPr/>
          </p:nvSpPr>
          <p:spPr>
            <a:xfrm>
              <a:off x="287337" y="995362"/>
              <a:ext cx="2376489" cy="215901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41" name="CasellaDiTesto 2"/>
          <p:cNvSpPr txBox="1"/>
          <p:nvPr/>
        </p:nvSpPr>
        <p:spPr>
          <a:xfrm>
            <a:off x="35495" y="3120057"/>
            <a:ext cx="4032450" cy="3560587"/>
          </a:xfrm>
          <a:prstGeom prst="rect">
            <a:avLst/>
          </a:prstGeom>
          <a:solidFill>
            <a:srgbClr val="E6E6E6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dirty="0"/>
              <a:t>La </a:t>
            </a:r>
            <a:r>
              <a:rPr b="1" dirty="0" err="1"/>
              <a:t>fisiologia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la </a:t>
            </a:r>
            <a:r>
              <a:rPr dirty="0" err="1"/>
              <a:t>scienza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studia</a:t>
            </a:r>
            <a:r>
              <a:rPr dirty="0"/>
              <a:t> il </a:t>
            </a:r>
            <a:r>
              <a:rPr b="1" dirty="0" err="1"/>
              <a:t>funzionamento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organismi</a:t>
            </a:r>
            <a:r>
              <a:rPr dirty="0"/>
              <a:t> </a:t>
            </a:r>
            <a:r>
              <a:rPr dirty="0" err="1"/>
              <a:t>viventi</a:t>
            </a:r>
            <a:r>
              <a:rPr dirty="0"/>
              <a:t> e le </a:t>
            </a:r>
            <a:r>
              <a:rPr dirty="0" err="1"/>
              <a:t>modalità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le </a:t>
            </a:r>
            <a:r>
              <a:rPr dirty="0" err="1"/>
              <a:t>quali</a:t>
            </a:r>
            <a:r>
              <a:rPr dirty="0"/>
              <a:t> il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riesce</a:t>
            </a:r>
            <a:r>
              <a:rPr dirty="0"/>
              <a:t> a </a:t>
            </a:r>
            <a:r>
              <a:rPr dirty="0" err="1"/>
              <a:t>mantenere</a:t>
            </a:r>
            <a:r>
              <a:rPr dirty="0"/>
              <a:t> la </a:t>
            </a:r>
            <a:r>
              <a:rPr b="1" dirty="0" err="1"/>
              <a:t>stabilità</a:t>
            </a:r>
            <a:r>
              <a:rPr dirty="0"/>
              <a:t> </a:t>
            </a:r>
            <a:r>
              <a:rPr dirty="0" err="1"/>
              <a:t>dell'ambiente</a:t>
            </a:r>
            <a:r>
              <a:rPr dirty="0"/>
              <a:t> </a:t>
            </a:r>
            <a:r>
              <a:rPr dirty="0" err="1"/>
              <a:t>interno</a:t>
            </a:r>
            <a:r>
              <a:rPr dirty="0"/>
              <a:t>;</a:t>
            </a:r>
          </a:p>
          <a:p>
            <a:pPr algn="just"/>
            <a:r>
              <a:rPr dirty="0" err="1"/>
              <a:t>questa</a:t>
            </a:r>
            <a:r>
              <a:rPr dirty="0"/>
              <a:t> </a:t>
            </a:r>
            <a:r>
              <a:rPr dirty="0" err="1"/>
              <a:t>stabilità</a:t>
            </a:r>
            <a:r>
              <a:rPr dirty="0"/>
              <a:t> (</a:t>
            </a:r>
            <a:r>
              <a:rPr b="1" dirty="0" err="1"/>
              <a:t>omeostasi</a:t>
            </a:r>
            <a:r>
              <a:rPr dirty="0"/>
              <a:t>)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garantita</a:t>
            </a:r>
            <a:r>
              <a:rPr dirty="0"/>
              <a:t> </a:t>
            </a:r>
            <a:r>
              <a:rPr dirty="0" err="1"/>
              <a:t>dall’attività</a:t>
            </a:r>
            <a:r>
              <a:rPr dirty="0"/>
              <a:t> di </a:t>
            </a:r>
            <a:r>
              <a:rPr dirty="0" err="1"/>
              <a:t>numerosi</a:t>
            </a:r>
            <a:r>
              <a:rPr dirty="0"/>
              <a:t> </a:t>
            </a:r>
            <a:r>
              <a:rPr dirty="0" err="1"/>
              <a:t>meccanismi</a:t>
            </a:r>
            <a:r>
              <a:rPr dirty="0"/>
              <a:t>, </a:t>
            </a:r>
            <a:r>
              <a:rPr dirty="0" err="1"/>
              <a:t>definiti</a:t>
            </a:r>
            <a:r>
              <a:rPr dirty="0"/>
              <a:t> </a:t>
            </a:r>
            <a:r>
              <a:rPr u="sng" dirty="0" err="1"/>
              <a:t>omeostatici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controllano</a:t>
            </a:r>
            <a:r>
              <a:rPr dirty="0"/>
              <a:t> in </a:t>
            </a:r>
            <a:r>
              <a:rPr b="1" dirty="0" err="1"/>
              <a:t>maniera</a:t>
            </a:r>
            <a:r>
              <a:rPr b="1" dirty="0"/>
              <a:t> </a:t>
            </a:r>
            <a:r>
              <a:rPr b="1" dirty="0" err="1"/>
              <a:t>coordinata</a:t>
            </a:r>
            <a:r>
              <a:rPr dirty="0"/>
              <a:t>, a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livelli</a:t>
            </a:r>
            <a:r>
              <a:rPr dirty="0"/>
              <a:t>, il </a:t>
            </a:r>
            <a:r>
              <a:rPr dirty="0" err="1"/>
              <a:t>corretto</a:t>
            </a:r>
            <a:r>
              <a:rPr dirty="0"/>
              <a:t> </a:t>
            </a:r>
            <a:r>
              <a:rPr dirty="0" err="1"/>
              <a:t>funzionamento</a:t>
            </a:r>
            <a:r>
              <a:rPr dirty="0"/>
              <a:t> di </a:t>
            </a:r>
            <a:r>
              <a:rPr dirty="0" err="1"/>
              <a:t>organi</a:t>
            </a:r>
            <a:r>
              <a:rPr dirty="0"/>
              <a:t> e </a:t>
            </a:r>
            <a:r>
              <a:rPr dirty="0" err="1"/>
              <a:t>apparati</a:t>
            </a:r>
            <a:r>
              <a:rPr dirty="0"/>
              <a:t>, </a:t>
            </a:r>
            <a:r>
              <a:rPr dirty="0" err="1"/>
              <a:t>mantenendolo</a:t>
            </a:r>
            <a:r>
              <a:rPr dirty="0"/>
              <a:t> </a:t>
            </a:r>
            <a:r>
              <a:rPr dirty="0" err="1"/>
              <a:t>entro</a:t>
            </a:r>
            <a:r>
              <a:rPr dirty="0"/>
              <a:t> </a:t>
            </a:r>
            <a:r>
              <a:rPr dirty="0" err="1"/>
              <a:t>parametri</a:t>
            </a:r>
            <a:r>
              <a:rPr dirty="0"/>
              <a:t> </a:t>
            </a:r>
            <a:r>
              <a:rPr dirty="0" err="1"/>
              <a:t>compatibili</a:t>
            </a:r>
            <a:r>
              <a:rPr dirty="0"/>
              <a:t> con lo </a:t>
            </a:r>
            <a:r>
              <a:rPr dirty="0" err="1"/>
              <a:t>stato</a:t>
            </a:r>
            <a:r>
              <a:rPr dirty="0"/>
              <a:t> di </a:t>
            </a:r>
            <a:r>
              <a:rPr b="1" dirty="0"/>
              <a:t>salute</a:t>
            </a:r>
          </a:p>
        </p:txBody>
      </p:sp>
      <p:sp>
        <p:nvSpPr>
          <p:cNvPr id="342" name="CasellaDiTesto 9"/>
          <p:cNvSpPr txBox="1"/>
          <p:nvPr/>
        </p:nvSpPr>
        <p:spPr>
          <a:xfrm>
            <a:off x="4140200" y="3938411"/>
            <a:ext cx="4895850" cy="2760487"/>
          </a:xfrm>
          <a:prstGeom prst="rect">
            <a:avLst/>
          </a:prstGeom>
          <a:solidFill>
            <a:srgbClr val="E6E6E6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dirty="0"/>
              <a:t>La </a:t>
            </a:r>
            <a:r>
              <a:rPr b="1" dirty="0" err="1"/>
              <a:t>patologia</a:t>
            </a:r>
            <a:r>
              <a:rPr dirty="0"/>
              <a:t> (</a:t>
            </a:r>
            <a:r>
              <a:rPr dirty="0" err="1"/>
              <a:t>letteralmente</a:t>
            </a:r>
            <a:r>
              <a:rPr dirty="0"/>
              <a:t>: </a:t>
            </a:r>
            <a:r>
              <a:rPr i="1" dirty="0"/>
              <a:t>studio </a:t>
            </a:r>
            <a:r>
              <a:rPr i="1" dirty="0" err="1"/>
              <a:t>della</a:t>
            </a:r>
            <a:r>
              <a:rPr i="1" dirty="0"/>
              <a:t> </a:t>
            </a:r>
            <a:r>
              <a:rPr i="1" dirty="0" err="1"/>
              <a:t>sofferenza</a:t>
            </a:r>
            <a:r>
              <a:rPr dirty="0"/>
              <a:t>) </a:t>
            </a:r>
            <a:r>
              <a:rPr dirty="0" err="1"/>
              <a:t>esamina</a:t>
            </a:r>
            <a:r>
              <a:rPr dirty="0"/>
              <a:t> le </a:t>
            </a:r>
            <a:r>
              <a:rPr dirty="0" err="1"/>
              <a:t>condizioni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creano</a:t>
            </a:r>
            <a:r>
              <a:rPr dirty="0"/>
              <a:t> </a:t>
            </a:r>
            <a:r>
              <a:rPr dirty="0" err="1"/>
              <a:t>nell’organismo</a:t>
            </a:r>
            <a:r>
              <a:rPr dirty="0"/>
              <a:t> a causa di </a:t>
            </a:r>
            <a:r>
              <a:rPr b="1" dirty="0" err="1"/>
              <a:t>alterazioni</a:t>
            </a:r>
            <a:r>
              <a:rPr b="1" dirty="0"/>
              <a:t> </a:t>
            </a:r>
            <a:r>
              <a:rPr b="1" dirty="0" err="1"/>
              <a:t>della</a:t>
            </a:r>
            <a:r>
              <a:rPr b="1" dirty="0"/>
              <a:t> </a:t>
            </a:r>
            <a:r>
              <a:rPr b="1" dirty="0" err="1"/>
              <a:t>stabilità</a:t>
            </a:r>
            <a:r>
              <a:rPr b="1" dirty="0"/>
              <a:t> </a:t>
            </a:r>
            <a:r>
              <a:rPr dirty="0" err="1"/>
              <a:t>dell'ambiente</a:t>
            </a:r>
            <a:r>
              <a:rPr dirty="0"/>
              <a:t> </a:t>
            </a:r>
            <a:r>
              <a:rPr dirty="0" err="1"/>
              <a:t>interno</a:t>
            </a:r>
            <a:r>
              <a:rPr dirty="0"/>
              <a:t>;</a:t>
            </a:r>
          </a:p>
          <a:p>
            <a:pPr marL="342900" indent="-342900" algn="just">
              <a:buSzPct val="100000"/>
              <a:buChar char="➢"/>
            </a:pPr>
            <a:r>
              <a:rPr dirty="0" err="1"/>
              <a:t>comprensione</a:t>
            </a:r>
            <a:r>
              <a:rPr dirty="0"/>
              <a:t> del «</a:t>
            </a:r>
            <a:r>
              <a:rPr dirty="0" err="1"/>
              <a:t>fenomeno</a:t>
            </a:r>
            <a:r>
              <a:rPr dirty="0"/>
              <a:t>» </a:t>
            </a:r>
            <a:r>
              <a:rPr b="1" dirty="0" err="1">
                <a:solidFill>
                  <a:srgbClr val="FF0000"/>
                </a:solidFill>
              </a:rPr>
              <a:t>malattia</a:t>
            </a:r>
            <a:endParaRPr b="1" dirty="0">
              <a:solidFill>
                <a:srgbClr val="FF0000"/>
              </a:solidFill>
            </a:endParaRPr>
          </a:p>
          <a:p>
            <a:pPr algn="just"/>
            <a:r>
              <a:rPr dirty="0" err="1"/>
              <a:t>L’insorgenza</a:t>
            </a:r>
            <a:r>
              <a:rPr dirty="0"/>
              <a:t> di </a:t>
            </a:r>
            <a:r>
              <a:rPr dirty="0" err="1"/>
              <a:t>qualsiasi</a:t>
            </a:r>
            <a:r>
              <a:rPr dirty="0"/>
              <a:t> </a:t>
            </a:r>
            <a:r>
              <a:rPr dirty="0" err="1"/>
              <a:t>manifestazione</a:t>
            </a:r>
            <a:r>
              <a:rPr dirty="0"/>
              <a:t> </a:t>
            </a:r>
            <a:r>
              <a:rPr dirty="0" err="1"/>
              <a:t>patologica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correlata</a:t>
            </a:r>
            <a:r>
              <a:rPr dirty="0"/>
              <a:t> con</a:t>
            </a:r>
            <a:r>
              <a:rPr b="1" dirty="0"/>
              <a:t> </a:t>
            </a:r>
            <a:r>
              <a:rPr b="1" dirty="0" err="1"/>
              <a:t>l’alterazione</a:t>
            </a:r>
            <a:r>
              <a:rPr b="1" dirty="0"/>
              <a:t> di uno o </a:t>
            </a:r>
            <a:r>
              <a:rPr b="1" dirty="0" err="1"/>
              <a:t>più</a:t>
            </a:r>
            <a:r>
              <a:rPr b="1" dirty="0"/>
              <a:t> </a:t>
            </a:r>
            <a:r>
              <a:rPr b="1" dirty="0" err="1"/>
              <a:t>meccanismi</a:t>
            </a:r>
            <a:r>
              <a:rPr b="1" dirty="0"/>
              <a:t> </a:t>
            </a:r>
            <a:r>
              <a:rPr b="1" dirty="0" err="1"/>
              <a:t>omeostatici</a:t>
            </a:r>
            <a:r>
              <a:rPr dirty="0"/>
              <a:t> </a:t>
            </a:r>
            <a:r>
              <a:rPr dirty="0" err="1"/>
              <a:t>messa</a:t>
            </a:r>
            <a:r>
              <a:rPr dirty="0"/>
              <a:t> in </a:t>
            </a:r>
            <a:r>
              <a:rPr dirty="0" err="1"/>
              <a:t>atto</a:t>
            </a:r>
            <a:r>
              <a:rPr dirty="0"/>
              <a:t> </a:t>
            </a:r>
            <a:r>
              <a:rPr dirty="0" err="1"/>
              <a:t>dall’agente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ha </a:t>
            </a:r>
            <a:r>
              <a:rPr dirty="0" err="1"/>
              <a:t>causato</a:t>
            </a:r>
            <a:r>
              <a:rPr dirty="0"/>
              <a:t> la </a:t>
            </a:r>
            <a:r>
              <a:rPr dirty="0" err="1"/>
              <a:t>comparsa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patologia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asellaDiTesto 1"/>
          <p:cNvSpPr txBox="1"/>
          <p:nvPr/>
        </p:nvSpPr>
        <p:spPr>
          <a:xfrm>
            <a:off x="399177" y="44450"/>
            <a:ext cx="8407560" cy="60579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Le malattie possono essere studiate a </a:t>
            </a:r>
            <a:r>
              <a:rPr u="sng"/>
              <a:t>diversi livelli</a:t>
            </a:r>
          </a:p>
        </p:txBody>
      </p:sp>
      <p:grpSp>
        <p:nvGrpSpPr>
          <p:cNvPr id="352" name="Gruppo 3"/>
          <p:cNvGrpSpPr/>
          <p:nvPr/>
        </p:nvGrpSpPr>
        <p:grpSpPr>
          <a:xfrm>
            <a:off x="29122" y="821944"/>
            <a:ext cx="4038823" cy="5631393"/>
            <a:chOff x="0" y="0"/>
            <a:chExt cx="4038822" cy="5631392"/>
          </a:xfrm>
        </p:grpSpPr>
        <p:grpSp>
          <p:nvGrpSpPr>
            <p:cNvPr id="347" name="Picture 3"/>
            <p:cNvGrpSpPr/>
            <p:nvPr/>
          </p:nvGrpSpPr>
          <p:grpSpPr>
            <a:xfrm>
              <a:off x="1740942" y="86776"/>
              <a:ext cx="2297881" cy="5544617"/>
              <a:chOff x="0" y="0"/>
              <a:chExt cx="2297879" cy="5544616"/>
            </a:xfrm>
          </p:grpSpPr>
          <p:sp>
            <p:nvSpPr>
              <p:cNvPr id="345" name="Rettangolo"/>
              <p:cNvSpPr/>
              <p:nvPr/>
            </p:nvSpPr>
            <p:spPr>
              <a:xfrm>
                <a:off x="0" y="0"/>
                <a:ext cx="2297880" cy="554461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346" name="image8.png" descr="image8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297880" cy="5544617"/>
              </a:xfrm>
              <a:prstGeom prst="rect">
                <a:avLst/>
              </a:prstGeom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pic>
        </p:grpSp>
        <p:sp>
          <p:nvSpPr>
            <p:cNvPr id="348" name="CasellaDiTesto 2"/>
            <p:cNvSpPr txBox="1"/>
            <p:nvPr/>
          </p:nvSpPr>
          <p:spPr>
            <a:xfrm>
              <a:off x="0" y="0"/>
              <a:ext cx="2454647" cy="711776"/>
            </a:xfrm>
            <a:prstGeom prst="rect">
              <a:avLst/>
            </a:prstGeom>
            <a:solidFill>
              <a:srgbClr val="66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ts val="23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epidemiologia (rischio, profilassi)</a:t>
              </a:r>
            </a:p>
          </p:txBody>
        </p:sp>
        <p:sp>
          <p:nvSpPr>
            <p:cNvPr id="349" name="CasellaDiTesto 6"/>
            <p:cNvSpPr txBox="1"/>
            <p:nvPr/>
          </p:nvSpPr>
          <p:spPr>
            <a:xfrm>
              <a:off x="112398" y="1730563"/>
              <a:ext cx="1844569" cy="711776"/>
            </a:xfrm>
            <a:prstGeom prst="rect">
              <a:avLst/>
            </a:prstGeom>
            <a:solidFill>
              <a:srgbClr val="66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ts val="2300"/>
                </a:lnSpc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singoli pazienti</a:t>
              </a:r>
            </a:p>
          </p:txBody>
        </p:sp>
        <p:sp>
          <p:nvSpPr>
            <p:cNvPr id="350" name="CasellaDiTesto 7"/>
            <p:cNvSpPr txBox="1"/>
            <p:nvPr/>
          </p:nvSpPr>
          <p:spPr>
            <a:xfrm>
              <a:off x="78382" y="3283356"/>
              <a:ext cx="2376264" cy="840741"/>
            </a:xfrm>
            <a:prstGeom prst="rect">
              <a:avLst/>
            </a:prstGeom>
            <a:solidFill>
              <a:srgbClr val="66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fisiopatologia (danni funzionali)</a:t>
              </a:r>
            </a:p>
          </p:txBody>
        </p:sp>
        <p:sp>
          <p:nvSpPr>
            <p:cNvPr id="351" name="CasellaDiTesto 8"/>
            <p:cNvSpPr txBox="1"/>
            <p:nvPr/>
          </p:nvSpPr>
          <p:spPr>
            <a:xfrm>
              <a:off x="550646" y="4948316"/>
              <a:ext cx="1715702" cy="472441"/>
            </a:xfrm>
            <a:prstGeom prst="rect">
              <a:avLst/>
            </a:prstGeom>
            <a:solidFill>
              <a:srgbClr val="66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istopatologia</a:t>
              </a:r>
            </a:p>
          </p:txBody>
        </p:sp>
      </p:grpSp>
      <p:pic>
        <p:nvPicPr>
          <p:cNvPr id="35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87" y="1196975"/>
            <a:ext cx="2752726" cy="5545138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354" name="CasellaDiTesto 11"/>
          <p:cNvSpPr txBox="1"/>
          <p:nvPr/>
        </p:nvSpPr>
        <p:spPr>
          <a:xfrm>
            <a:off x="7150100" y="2921188"/>
            <a:ext cx="1885950" cy="734637"/>
          </a:xfrm>
          <a:prstGeom prst="rect">
            <a:avLst/>
          </a:prstGeom>
          <a:solidFill>
            <a:srgbClr val="66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ts val="24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fisiopatologia cellulare</a:t>
            </a:r>
          </a:p>
        </p:txBody>
      </p:sp>
      <p:sp>
        <p:nvSpPr>
          <p:cNvPr id="355" name="CasellaDiTesto 12"/>
          <p:cNvSpPr txBox="1"/>
          <p:nvPr/>
        </p:nvSpPr>
        <p:spPr>
          <a:xfrm>
            <a:off x="6798464" y="1845786"/>
            <a:ext cx="1716099" cy="459741"/>
          </a:xfrm>
          <a:prstGeom prst="rect">
            <a:avLst/>
          </a:prstGeom>
          <a:solidFill>
            <a:srgbClr val="66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citopatologia</a:t>
            </a:r>
          </a:p>
        </p:txBody>
      </p:sp>
      <p:sp>
        <p:nvSpPr>
          <p:cNvPr id="356" name="CasellaDiTesto 13"/>
          <p:cNvSpPr txBox="1"/>
          <p:nvPr/>
        </p:nvSpPr>
        <p:spPr>
          <a:xfrm>
            <a:off x="7227888" y="4518213"/>
            <a:ext cx="1878012" cy="734637"/>
          </a:xfrm>
          <a:prstGeom prst="rect">
            <a:avLst/>
          </a:prstGeom>
          <a:solidFill>
            <a:srgbClr val="66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ts val="24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patologia molecolare</a:t>
            </a:r>
          </a:p>
        </p:txBody>
      </p:sp>
      <p:sp>
        <p:nvSpPr>
          <p:cNvPr id="357" name="CasellaDiTesto 14"/>
          <p:cNvSpPr txBox="1"/>
          <p:nvPr/>
        </p:nvSpPr>
        <p:spPr>
          <a:xfrm>
            <a:off x="7229475" y="5866001"/>
            <a:ext cx="1879600" cy="734636"/>
          </a:xfrm>
          <a:prstGeom prst="rect">
            <a:avLst/>
          </a:prstGeom>
          <a:solidFill>
            <a:srgbClr val="66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ts val="24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patologia genetica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1" animBg="1" advAuto="0"/>
      <p:bldP spid="353" grpId="2" animBg="1" advAuto="0"/>
      <p:bldP spid="354" grpId="3" animBg="1" advAuto="0"/>
      <p:bldP spid="355" grpId="4" animBg="1" advAuto="0"/>
      <p:bldP spid="356" grpId="5" animBg="1" advAuto="0"/>
      <p:bldP spid="357" grpId="6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2"/>
          <p:cNvSpPr txBox="1">
            <a:spLocks noGrp="1"/>
          </p:cNvSpPr>
          <p:nvPr>
            <p:ph type="title"/>
          </p:nvPr>
        </p:nvSpPr>
        <p:spPr>
          <a:xfrm>
            <a:off x="-36513" y="125412"/>
            <a:ext cx="5040313" cy="855663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chemeClr val="accent3">
                    <a:lumOff val="44000"/>
                  </a:schemeClr>
                </a:solidFill>
              </a:defRPr>
            </a:pPr>
            <a:r>
              <a:t>Patologia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FFFF00"/>
                </a:solidFill>
              </a:rPr>
              <a:t>generale ?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0" y="1485900"/>
            <a:ext cx="9144000" cy="1511300"/>
          </a:xfrm>
          <a:prstGeom prst="rect">
            <a:avLst/>
          </a:prstGeom>
        </p:spPr>
        <p:txBody>
          <a:bodyPr/>
          <a:lstStyle/>
          <a:p>
            <a:pPr marL="177800" indent="-177800" algn="just">
              <a:spcBef>
                <a:spcPts val="0"/>
              </a:spcBef>
              <a:buSzTx/>
              <a:buNone/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  Studia i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processi patologici </a:t>
            </a:r>
            <a:r>
              <a:rPr b="1" u="sng">
                <a:solidFill>
                  <a:srgbClr val="FFFF00"/>
                </a:solidFill>
              </a:rPr>
              <a:t>elementari</a:t>
            </a:r>
            <a:r>
              <a:rPr>
                <a:solidFill>
                  <a:srgbClr val="FFFF00"/>
                </a:solidFill>
              </a:rPr>
              <a:t> </a:t>
            </a:r>
            <a:r>
              <a:t>analizzando i </a:t>
            </a:r>
            <a:r>
              <a:rPr>
                <a:solidFill>
                  <a:srgbClr val="FFFF00"/>
                </a:solidFill>
              </a:rPr>
              <a:t>meccanismi cellulari e molecolari</a:t>
            </a:r>
            <a:r>
              <a:rPr>
                <a:solidFill>
                  <a:srgbClr val="000000"/>
                </a:solidFill>
              </a:rPr>
              <a:t> </a:t>
            </a:r>
            <a:r>
              <a:t>che sono alla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1">
                <a:solidFill>
                  <a:srgbClr val="FFFF00"/>
                </a:solidFill>
              </a:rPr>
              <a:t>base</a:t>
            </a:r>
            <a:r>
              <a:rPr>
                <a:solidFill>
                  <a:srgbClr val="000000"/>
                </a:solidFill>
              </a:rPr>
              <a:t> </a:t>
            </a:r>
            <a:r>
              <a:t>della comparsa delle malattie</a:t>
            </a:r>
          </a:p>
        </p:txBody>
      </p:sp>
      <p:sp>
        <p:nvSpPr>
          <p:cNvPr id="361" name="Rectangle 5"/>
          <p:cNvSpPr txBox="1"/>
          <p:nvPr/>
        </p:nvSpPr>
        <p:spPr>
          <a:xfrm>
            <a:off x="9207" y="3284537"/>
            <a:ext cx="9052561" cy="310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7800" indent="-177800" algn="just">
              <a:defRPr sz="3000"/>
            </a:pPr>
            <a:r>
              <a:t>  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Le malattie umane sono numerose (circa 30.000, secondo stime recenti), ma i 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processi patologici elementari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che le contraddistinguono consentono di raggrupparle in 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poche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categorie che includono i </a:t>
            </a:r>
            <a:r>
              <a:rPr>
                <a:solidFill>
                  <a:srgbClr val="FFFF00"/>
                </a:solidFill>
              </a:rPr>
              <a:t>principali argomenti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affrontati da questa materia</a:t>
            </a:r>
            <a:r>
              <a:t>	</a:t>
            </a:r>
            <a:endParaRPr>
              <a:solidFill>
                <a:srgbClr val="FF3300"/>
              </a:solidFill>
            </a:endParaRPr>
          </a:p>
          <a:p>
            <a:pPr marL="177800" indent="-177800" algn="just">
              <a:buSzPct val="100000"/>
              <a:buFont typeface="Arial"/>
              <a:buChar char="q"/>
              <a:defRPr sz="3000"/>
            </a:pPr>
            <a:endParaRPr>
              <a:solidFill>
                <a:srgbClr val="FF3300"/>
              </a:solidFill>
            </a:endParaRPr>
          </a:p>
        </p:txBody>
      </p:sp>
      <p:sp>
        <p:nvSpPr>
          <p:cNvPr id="362" name="Rectangle 2"/>
          <p:cNvSpPr txBox="1"/>
          <p:nvPr/>
        </p:nvSpPr>
        <p:spPr>
          <a:xfrm>
            <a:off x="4760595" y="220558"/>
            <a:ext cx="451866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000" b="1">
                <a:solidFill>
                  <a:srgbClr val="FFFF00"/>
                </a:solidFill>
              </a:defRPr>
            </a:pPr>
            <a:r>
              <a:t>Basic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 pathology</a:t>
            </a:r>
            <a:r>
              <a:rPr b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3" build="p" animBg="1" advAuto="0"/>
      <p:bldP spid="361" grpId="2" animBg="1" advAuto="0"/>
      <p:bldP spid="36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Oval 2"/>
          <p:cNvGrpSpPr/>
          <p:nvPr/>
        </p:nvGrpSpPr>
        <p:grpSpPr>
          <a:xfrm>
            <a:off x="1258887" y="1611853"/>
            <a:ext cx="3529013" cy="3993069"/>
            <a:chOff x="0" y="0"/>
            <a:chExt cx="3529012" cy="3993068"/>
          </a:xfrm>
        </p:grpSpPr>
        <p:sp>
          <p:nvSpPr>
            <p:cNvPr id="364" name="Cerchio"/>
            <p:cNvSpPr/>
            <p:nvPr/>
          </p:nvSpPr>
          <p:spPr>
            <a:xfrm>
              <a:off x="0" y="232821"/>
              <a:ext cx="3529013" cy="3527427"/>
            </a:xfrm>
            <a:prstGeom prst="ellipse">
              <a:avLst/>
            </a:prstGeom>
            <a:solidFill>
              <a:srgbClr val="FF99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365" name="Alterazioni morfologiche…"/>
            <p:cNvSpPr txBox="1"/>
            <p:nvPr/>
          </p:nvSpPr>
          <p:spPr>
            <a:xfrm>
              <a:off x="86042" y="0"/>
              <a:ext cx="3356928" cy="3993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/>
              </a:pPr>
              <a:endParaRPr/>
            </a:p>
            <a:p>
              <a:pPr algn="ctr">
                <a:defRPr sz="2400"/>
              </a:pPr>
              <a:endParaRPr/>
            </a:p>
            <a:p>
              <a:pPr algn="ctr">
                <a:defRPr sz="2400"/>
              </a:pPr>
              <a:endParaRPr/>
            </a:p>
            <a:p>
              <a:pPr algn="ctr">
                <a:defRPr sz="2400"/>
              </a:pPr>
              <a:endParaRPr/>
            </a:p>
            <a:p>
              <a:pPr algn="ctr">
                <a:defRPr sz="2400"/>
              </a:pPr>
              <a:r>
                <a:t>Alterazioni morfologiche</a:t>
              </a:r>
              <a:endParaRPr sz="3200"/>
            </a:p>
            <a:p>
              <a:pPr algn="ctr">
                <a:defRPr sz="2400"/>
              </a:pPr>
              <a:r>
                <a:t>(cellule e tessuti)</a:t>
              </a:r>
              <a:endParaRPr sz="3200"/>
            </a:p>
            <a:p>
              <a:pPr algn="ctr">
                <a:defRPr sz="2400"/>
              </a:pPr>
              <a:endParaRPr sz="3200"/>
            </a:p>
            <a:p>
              <a:pPr algn="ctr">
                <a:defRPr sz="2400"/>
              </a:pPr>
              <a:r>
                <a:t>Alterazioni molecolari</a:t>
              </a:r>
              <a:endParaRPr sz="3200"/>
            </a:p>
            <a:p>
              <a:pPr algn="ctr">
                <a:defRPr sz="2400"/>
              </a:pPr>
              <a:endParaRPr sz="3200"/>
            </a:p>
            <a:p>
              <a:pPr algn="ctr">
                <a:defRPr sz="2400"/>
              </a:pPr>
              <a:endParaRPr sz="3200"/>
            </a:p>
          </p:txBody>
        </p:sp>
      </p:grpSp>
      <p:grpSp>
        <p:nvGrpSpPr>
          <p:cNvPr id="369" name="Oval 5"/>
          <p:cNvGrpSpPr/>
          <p:nvPr/>
        </p:nvGrpSpPr>
        <p:grpSpPr>
          <a:xfrm>
            <a:off x="1331912" y="2060574"/>
            <a:ext cx="3349628" cy="3022601"/>
            <a:chOff x="0" y="0"/>
            <a:chExt cx="3349626" cy="3022600"/>
          </a:xfrm>
        </p:grpSpPr>
        <p:sp>
          <p:nvSpPr>
            <p:cNvPr id="367" name="Ovale"/>
            <p:cNvSpPr/>
            <p:nvPr/>
          </p:nvSpPr>
          <p:spPr>
            <a:xfrm>
              <a:off x="-1" y="-1"/>
              <a:ext cx="3349628" cy="3022601"/>
            </a:xfrm>
            <a:prstGeom prst="ellipse">
              <a:avLst/>
            </a:prstGeom>
            <a:solidFill>
              <a:srgbClr val="99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68" name="Patologia cellulare"/>
            <p:cNvSpPr txBox="1"/>
            <p:nvPr/>
          </p:nvSpPr>
          <p:spPr>
            <a:xfrm>
              <a:off x="377348" y="1292765"/>
              <a:ext cx="2594929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/>
              </a:lvl1pPr>
            </a:lstStyle>
            <a:p>
              <a:r>
                <a:t>Patologia cellulare</a:t>
              </a:r>
            </a:p>
          </p:txBody>
        </p:sp>
      </p:grpSp>
      <p:sp>
        <p:nvSpPr>
          <p:cNvPr id="370" name="Rectangle 6"/>
          <p:cNvSpPr txBox="1"/>
          <p:nvPr/>
        </p:nvSpPr>
        <p:spPr>
          <a:xfrm>
            <a:off x="80644" y="81993"/>
            <a:ext cx="9052561" cy="572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>
                <a:solidFill>
                  <a:srgbClr val="FFFF00"/>
                </a:solidFill>
              </a:defRPr>
            </a:lvl1pPr>
          </a:lstStyle>
          <a:p>
            <a:r>
              <a:t>Principali argomenti della patologia generale</a:t>
            </a:r>
          </a:p>
        </p:txBody>
      </p:sp>
      <p:grpSp>
        <p:nvGrpSpPr>
          <p:cNvPr id="373" name="Oval 7"/>
          <p:cNvGrpSpPr/>
          <p:nvPr/>
        </p:nvGrpSpPr>
        <p:grpSpPr>
          <a:xfrm>
            <a:off x="278452" y="4365625"/>
            <a:ext cx="2611746" cy="2376489"/>
            <a:chOff x="0" y="0"/>
            <a:chExt cx="2611745" cy="2376488"/>
          </a:xfrm>
        </p:grpSpPr>
        <p:sp>
          <p:nvSpPr>
            <p:cNvPr id="371" name="Ovale"/>
            <p:cNvSpPr/>
            <p:nvPr/>
          </p:nvSpPr>
          <p:spPr>
            <a:xfrm>
              <a:off x="45397" y="0"/>
              <a:ext cx="2520951" cy="2376489"/>
            </a:xfrm>
            <a:prstGeom prst="ellipse">
              <a:avLst/>
            </a:prstGeom>
            <a:solidFill>
              <a:srgbClr val="1FFC1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372" name="Immunopatologia"/>
            <p:cNvSpPr txBox="1"/>
            <p:nvPr/>
          </p:nvSpPr>
          <p:spPr>
            <a:xfrm>
              <a:off x="-1" y="558621"/>
              <a:ext cx="2611747" cy="1259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/>
              </a:pPr>
              <a:endParaRPr/>
            </a:p>
            <a:p>
              <a:pPr algn="ctr">
                <a:defRPr sz="2400"/>
              </a:pPr>
              <a:r>
                <a:t> Immunopatologia </a:t>
              </a:r>
              <a:endParaRPr sz="3200"/>
            </a:p>
          </p:txBody>
        </p:sp>
      </p:grpSp>
      <p:grpSp>
        <p:nvGrpSpPr>
          <p:cNvPr id="376" name="Oval 8"/>
          <p:cNvGrpSpPr/>
          <p:nvPr/>
        </p:nvGrpSpPr>
        <p:grpSpPr>
          <a:xfrm>
            <a:off x="684213" y="717549"/>
            <a:ext cx="2447926" cy="2205040"/>
            <a:chOff x="0" y="0"/>
            <a:chExt cx="2447925" cy="2205038"/>
          </a:xfrm>
        </p:grpSpPr>
        <p:sp>
          <p:nvSpPr>
            <p:cNvPr id="374" name="Ovale"/>
            <p:cNvSpPr/>
            <p:nvPr/>
          </p:nvSpPr>
          <p:spPr>
            <a:xfrm>
              <a:off x="0" y="-1"/>
              <a:ext cx="2447926" cy="2205040"/>
            </a:xfrm>
            <a:prstGeom prst="ellipse">
              <a:avLst/>
            </a:prstGeom>
            <a:solidFill>
              <a:srgbClr val="FF3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75" name="Alterazioni…"/>
            <p:cNvSpPr txBox="1"/>
            <p:nvPr/>
          </p:nvSpPr>
          <p:spPr>
            <a:xfrm>
              <a:off x="367178" y="350584"/>
              <a:ext cx="1713569" cy="15038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/>
              </a:pPr>
              <a:r>
                <a:t>Alterazioni</a:t>
              </a:r>
              <a:endParaRPr sz="3200"/>
            </a:p>
            <a:p>
              <a:pPr algn="ctr">
                <a:defRPr sz="2400"/>
              </a:pPr>
              <a:r>
                <a:t>della</a:t>
              </a:r>
              <a:endParaRPr sz="3200"/>
            </a:p>
            <a:p>
              <a:pPr algn="ctr">
                <a:defRPr sz="2400"/>
              </a:pPr>
              <a:r>
                <a:t>circolazione</a:t>
              </a:r>
              <a:endParaRPr sz="3200"/>
            </a:p>
            <a:p>
              <a:pPr algn="ctr">
                <a:defRPr sz="2400"/>
              </a:pPr>
              <a:r>
                <a:t>sanguigna</a:t>
              </a:r>
            </a:p>
          </p:txBody>
        </p:sp>
      </p:grpSp>
      <p:sp>
        <p:nvSpPr>
          <p:cNvPr id="377" name="Rettangolo 1"/>
          <p:cNvSpPr/>
          <p:nvPr/>
        </p:nvSpPr>
        <p:spPr>
          <a:xfrm>
            <a:off x="1657350" y="3236913"/>
            <a:ext cx="2735264" cy="720726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grpSp>
        <p:nvGrpSpPr>
          <p:cNvPr id="380" name="Oval 4"/>
          <p:cNvGrpSpPr/>
          <p:nvPr/>
        </p:nvGrpSpPr>
        <p:grpSpPr>
          <a:xfrm>
            <a:off x="3419475" y="835024"/>
            <a:ext cx="2663826" cy="2303466"/>
            <a:chOff x="0" y="0"/>
            <a:chExt cx="2663825" cy="2303464"/>
          </a:xfrm>
        </p:grpSpPr>
        <p:sp>
          <p:nvSpPr>
            <p:cNvPr id="378" name="Ovale"/>
            <p:cNvSpPr/>
            <p:nvPr/>
          </p:nvSpPr>
          <p:spPr>
            <a:xfrm>
              <a:off x="0" y="-1"/>
              <a:ext cx="2663826" cy="2303466"/>
            </a:xfrm>
            <a:prstGeom prst="ellipse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379" name="Reazione al…"/>
            <p:cNvSpPr txBox="1"/>
            <p:nvPr/>
          </p:nvSpPr>
          <p:spPr>
            <a:xfrm>
              <a:off x="212596" y="166509"/>
              <a:ext cx="2238633" cy="1970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/>
              </a:pPr>
              <a:r>
                <a:t>Reazione al</a:t>
              </a:r>
              <a:endParaRPr sz="3200"/>
            </a:p>
            <a:p>
              <a:pPr algn="ctr">
                <a:defRPr sz="2400"/>
              </a:pPr>
              <a:r>
                <a:t>danno:</a:t>
              </a:r>
              <a:endParaRPr sz="3200"/>
            </a:p>
            <a:p>
              <a:pPr algn="ctr">
                <a:defRPr sz="2400"/>
              </a:pPr>
              <a:r>
                <a:t>infiammazione, </a:t>
              </a:r>
              <a:endParaRPr sz="3200"/>
            </a:p>
            <a:p>
              <a:pPr algn="ctr">
                <a:defRPr sz="2400"/>
              </a:pPr>
              <a:r>
                <a:t>riparazione</a:t>
              </a:r>
              <a:endParaRPr sz="3200"/>
            </a:p>
          </p:txBody>
        </p:sp>
      </p:grpSp>
      <p:grpSp>
        <p:nvGrpSpPr>
          <p:cNvPr id="383" name="Oval 3"/>
          <p:cNvGrpSpPr/>
          <p:nvPr/>
        </p:nvGrpSpPr>
        <p:grpSpPr>
          <a:xfrm>
            <a:off x="3563938" y="4292599"/>
            <a:ext cx="2519362" cy="2230440"/>
            <a:chOff x="0" y="0"/>
            <a:chExt cx="2519361" cy="2230438"/>
          </a:xfrm>
        </p:grpSpPr>
        <p:sp>
          <p:nvSpPr>
            <p:cNvPr id="381" name="Ovale"/>
            <p:cNvSpPr/>
            <p:nvPr/>
          </p:nvSpPr>
          <p:spPr>
            <a:xfrm>
              <a:off x="0" y="-1"/>
              <a:ext cx="2519362" cy="2230440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82" name="La malattia…"/>
            <p:cNvSpPr txBox="1"/>
            <p:nvPr/>
          </p:nvSpPr>
          <p:spPr>
            <a:xfrm>
              <a:off x="436606" y="718884"/>
              <a:ext cx="1646150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/>
              </a:pPr>
              <a:r>
                <a:t>La malattia</a:t>
              </a:r>
              <a:endParaRPr sz="3200"/>
            </a:p>
            <a:p>
              <a:pPr algn="ctr">
                <a:defRPr sz="2400"/>
              </a:pPr>
              <a:r>
                <a:t>neoplastica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68746 0.005317" pathEditMode="relative">
                                      <p:cBhvr>
                                        <p:cTn id="41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6" animBg="1" advAuto="0"/>
      <p:bldP spid="369" grpId="5" animBg="1" advAuto="0"/>
      <p:bldP spid="373" grpId="2" animBg="1" advAuto="0"/>
      <p:bldP spid="376" grpId="4" animBg="1" advAuto="0"/>
      <p:bldP spid="377" grpId="8" animBg="1" advAuto="0"/>
      <p:bldP spid="380" grpId="1" animBg="1" advAuto="0"/>
      <p:bldP spid="383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uppo 3"/>
          <p:cNvGrpSpPr/>
          <p:nvPr/>
        </p:nvGrpSpPr>
        <p:grpSpPr>
          <a:xfrm>
            <a:off x="2627783" y="4149080"/>
            <a:ext cx="6444209" cy="1602593"/>
            <a:chOff x="0" y="0"/>
            <a:chExt cx="6444207" cy="1602592"/>
          </a:xfrm>
        </p:grpSpPr>
        <p:pic>
          <p:nvPicPr>
            <p:cNvPr id="388" name="Picture 3" descr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444208" cy="1602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9" name="Rettangolo 2"/>
            <p:cNvSpPr/>
            <p:nvPr/>
          </p:nvSpPr>
          <p:spPr>
            <a:xfrm>
              <a:off x="5134343" y="-1"/>
              <a:ext cx="1309864" cy="1602594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91" name="Text Box 5"/>
          <p:cNvSpPr txBox="1"/>
          <p:nvPr/>
        </p:nvSpPr>
        <p:spPr>
          <a:xfrm>
            <a:off x="107503" y="635784"/>
            <a:ext cx="8928994" cy="17409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8100">
            <a:solidFill>
              <a:srgbClr val="00B0F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500"/>
              </a:spcBef>
              <a:defRPr sz="2500"/>
            </a:pPr>
            <a:r>
              <a:t>“….non si possono comprendere le malattie se non si riconosce che il </a:t>
            </a:r>
            <a:r>
              <a:rPr u="sng"/>
              <a:t>disturbo fondamentale riguarda la cellula</a:t>
            </a:r>
            <a:r>
              <a:t>”.         </a:t>
            </a:r>
            <a:r>
              <a:rPr sz="1500"/>
              <a:t> </a:t>
            </a:r>
            <a:r>
              <a:rPr sz="1800"/>
              <a:t>(Rudolf Virchow, patologo tedesco; 1821-1902)</a:t>
            </a:r>
            <a:endParaRPr sz="3200"/>
          </a:p>
          <a:p>
            <a:pPr algn="just">
              <a:spcBef>
                <a:spcPts val="1600"/>
              </a:spcBef>
              <a:defRPr sz="2800"/>
            </a:pPr>
            <a:r>
              <a:t>	      La teoria del  «</a:t>
            </a:r>
            <a:r>
              <a:rPr b="1">
                <a:solidFill>
                  <a:srgbClr val="FF0000"/>
                </a:solidFill>
              </a:rPr>
              <a:t>paziente elementare</a:t>
            </a:r>
            <a:r>
              <a:rPr b="1"/>
              <a:t>»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740977-764B-8DA7-9017-B7183FF29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3079477"/>
            <a:ext cx="2930912" cy="37417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vale 12"/>
          <p:cNvSpPr/>
          <p:nvPr/>
        </p:nvSpPr>
        <p:spPr>
          <a:xfrm>
            <a:off x="1042988" y="1773238"/>
            <a:ext cx="6913562" cy="4535488"/>
          </a:xfrm>
          <a:prstGeom prst="ellipse">
            <a:avLst/>
          </a:prstGeom>
          <a:ln w="76200">
            <a:solidFill>
              <a:srgbClr val="99CC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94" name="Titolo 1"/>
          <p:cNvSpPr txBox="1">
            <a:spLocks noGrp="1"/>
          </p:cNvSpPr>
          <p:nvPr>
            <p:ph type="title"/>
          </p:nvPr>
        </p:nvSpPr>
        <p:spPr>
          <a:xfrm>
            <a:off x="71437" y="-26988"/>
            <a:ext cx="9037639" cy="1143001"/>
          </a:xfrm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FFFF00"/>
                </a:solidFill>
              </a:defRPr>
            </a:pPr>
            <a:r>
              <a:t>Patologia generale:</a:t>
            </a:r>
            <a:br/>
            <a:r>
              <a:t>una materia con radici nelle discipline di base </a:t>
            </a:r>
          </a:p>
        </p:txBody>
      </p:sp>
      <p:sp>
        <p:nvSpPr>
          <p:cNvPr id="395" name="CasellaDiTesto 3"/>
          <p:cNvSpPr txBox="1"/>
          <p:nvPr/>
        </p:nvSpPr>
        <p:spPr>
          <a:xfrm>
            <a:off x="3348037" y="3429000"/>
            <a:ext cx="2447926" cy="980676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3">
                <a:lumOff val="44000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/>
            </a:lvl1pPr>
          </a:lstStyle>
          <a:p>
            <a:r>
              <a:t>PATOLOGIA GENERALE</a:t>
            </a:r>
          </a:p>
        </p:txBody>
      </p:sp>
      <p:sp>
        <p:nvSpPr>
          <p:cNvPr id="396" name="CasellaDiTesto 4"/>
          <p:cNvSpPr txBox="1"/>
          <p:nvPr/>
        </p:nvSpPr>
        <p:spPr>
          <a:xfrm>
            <a:off x="5148262" y="5668962"/>
            <a:ext cx="2816226" cy="48620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IMMUNOLOGIA</a:t>
            </a:r>
          </a:p>
        </p:txBody>
      </p:sp>
      <p:sp>
        <p:nvSpPr>
          <p:cNvPr id="397" name="CasellaDiTesto 5"/>
          <p:cNvSpPr txBox="1"/>
          <p:nvPr/>
        </p:nvSpPr>
        <p:spPr>
          <a:xfrm>
            <a:off x="6516688" y="4625975"/>
            <a:ext cx="2232026" cy="4862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FISIOLOGIA</a:t>
            </a:r>
          </a:p>
        </p:txBody>
      </p:sp>
      <p:sp>
        <p:nvSpPr>
          <p:cNvPr id="398" name="CasellaDiTesto 6"/>
          <p:cNvSpPr txBox="1"/>
          <p:nvPr/>
        </p:nvSpPr>
        <p:spPr>
          <a:xfrm>
            <a:off x="1016000" y="5713412"/>
            <a:ext cx="3268663" cy="48620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MICROBIOLOGIA</a:t>
            </a:r>
          </a:p>
        </p:txBody>
      </p:sp>
      <p:sp>
        <p:nvSpPr>
          <p:cNvPr id="399" name="CasellaDiTesto 7"/>
          <p:cNvSpPr txBox="1"/>
          <p:nvPr/>
        </p:nvSpPr>
        <p:spPr>
          <a:xfrm>
            <a:off x="468312" y="4508500"/>
            <a:ext cx="2232026" cy="4862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GENETICA</a:t>
            </a:r>
          </a:p>
        </p:txBody>
      </p:sp>
      <p:sp>
        <p:nvSpPr>
          <p:cNvPr id="400" name="CasellaDiTesto 8"/>
          <p:cNvSpPr txBox="1"/>
          <p:nvPr/>
        </p:nvSpPr>
        <p:spPr>
          <a:xfrm>
            <a:off x="6516688" y="3213100"/>
            <a:ext cx="2232026" cy="4862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ISTOLOGIA</a:t>
            </a:r>
          </a:p>
        </p:txBody>
      </p:sp>
      <p:sp>
        <p:nvSpPr>
          <p:cNvPr id="401" name="CasellaDiTesto 9"/>
          <p:cNvSpPr txBox="1"/>
          <p:nvPr/>
        </p:nvSpPr>
        <p:spPr>
          <a:xfrm>
            <a:off x="468312" y="3009900"/>
            <a:ext cx="2232026" cy="4862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ANATOMIA</a:t>
            </a:r>
          </a:p>
        </p:txBody>
      </p:sp>
      <p:sp>
        <p:nvSpPr>
          <p:cNvPr id="402" name="CasellaDiTesto 10"/>
          <p:cNvSpPr txBox="1"/>
          <p:nvPr/>
        </p:nvSpPr>
        <p:spPr>
          <a:xfrm>
            <a:off x="5211762" y="1671638"/>
            <a:ext cx="2384426" cy="8926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BIOLOGIA CELLULARE</a:t>
            </a:r>
          </a:p>
        </p:txBody>
      </p:sp>
      <p:sp>
        <p:nvSpPr>
          <p:cNvPr id="403" name="CasellaDiTesto 11"/>
          <p:cNvSpPr txBox="1"/>
          <p:nvPr/>
        </p:nvSpPr>
        <p:spPr>
          <a:xfrm>
            <a:off x="1331913" y="1858963"/>
            <a:ext cx="2303462" cy="4862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BIOCHIMICA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nimBg="1" advAuto="0"/>
      <p:bldP spid="396" grpId="6" animBg="1" advAuto="0"/>
      <p:bldP spid="397" grpId="7" animBg="1" advAuto="0"/>
      <p:bldP spid="398" grpId="5" animBg="1" advAuto="0"/>
      <p:bldP spid="399" grpId="4" animBg="1" advAuto="0"/>
      <p:bldP spid="400" grpId="8" animBg="1" advAuto="0"/>
      <p:bldP spid="401" grpId="3" animBg="1" advAuto="0"/>
      <p:bldP spid="402" grpId="9" animBg="1" advAuto="0"/>
      <p:bldP spid="403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4"/>
          <p:cNvSpPr txBox="1">
            <a:spLocks noGrp="1"/>
          </p:cNvSpPr>
          <p:nvPr>
            <p:ph type="title"/>
          </p:nvPr>
        </p:nvSpPr>
        <p:spPr>
          <a:xfrm>
            <a:off x="468312" y="-100014"/>
            <a:ext cx="8229601" cy="7207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t>4 aspetti di un evento patologico:</a:t>
            </a:r>
          </a:p>
        </p:txBody>
      </p:sp>
      <p:sp>
        <p:nvSpPr>
          <p:cNvPr id="406" name="Text Box 5"/>
          <p:cNvSpPr txBox="1"/>
          <p:nvPr/>
        </p:nvSpPr>
        <p:spPr>
          <a:xfrm>
            <a:off x="153669" y="540798"/>
            <a:ext cx="8873174" cy="560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Char char="•"/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eziologia</a:t>
            </a:r>
            <a:r>
              <a:rPr b="1" dirty="0">
                <a:solidFill>
                  <a:srgbClr val="FFFF00"/>
                </a:solidFill>
              </a:rPr>
              <a:t> (causa/e)</a:t>
            </a:r>
            <a:r>
              <a:rPr dirty="0"/>
              <a:t>: cause </a:t>
            </a:r>
            <a:r>
              <a:rPr dirty="0" err="1"/>
              <a:t>esogene</a:t>
            </a:r>
            <a:r>
              <a:rPr dirty="0"/>
              <a:t>, cause </a:t>
            </a:r>
            <a:r>
              <a:rPr dirty="0" err="1"/>
              <a:t>endogene</a:t>
            </a:r>
            <a:r>
              <a:rPr dirty="0"/>
              <a:t>, cause </a:t>
            </a:r>
            <a:r>
              <a:rPr dirty="0" err="1"/>
              <a:t>determinanti</a:t>
            </a:r>
            <a:r>
              <a:rPr dirty="0"/>
              <a:t>, </a:t>
            </a:r>
            <a:r>
              <a:rPr dirty="0" err="1"/>
              <a:t>concause</a:t>
            </a:r>
            <a:r>
              <a:rPr dirty="0"/>
              <a:t>;</a:t>
            </a:r>
            <a:endParaRPr sz="3200" dirty="0"/>
          </a:p>
          <a:p>
            <a:pPr algn="just">
              <a:buSzPct val="100000"/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 sz="3200" dirty="0"/>
          </a:p>
          <a:p>
            <a:pPr algn="just">
              <a:buSzPct val="100000"/>
              <a:buChar char="•"/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patogenesi</a:t>
            </a:r>
            <a:r>
              <a:rPr b="1" dirty="0">
                <a:solidFill>
                  <a:srgbClr val="FFFF00"/>
                </a:solidFill>
              </a:rPr>
              <a:t> (</a:t>
            </a:r>
            <a:r>
              <a:rPr b="1" dirty="0" err="1">
                <a:solidFill>
                  <a:srgbClr val="FFFF00"/>
                </a:solidFill>
              </a:rPr>
              <a:t>meccanismi</a:t>
            </a:r>
            <a:r>
              <a:rPr b="1" dirty="0">
                <a:solidFill>
                  <a:srgbClr val="FFFF00"/>
                </a:solidFill>
              </a:rPr>
              <a:t> di </a:t>
            </a:r>
            <a:r>
              <a:rPr b="1" dirty="0" err="1">
                <a:solidFill>
                  <a:srgbClr val="FFFF00"/>
                </a:solidFill>
              </a:rPr>
              <a:t>sviluppo</a:t>
            </a:r>
            <a:r>
              <a:rPr b="1" dirty="0">
                <a:solidFill>
                  <a:srgbClr val="FFFF00"/>
                </a:solidFill>
              </a:rPr>
              <a:t>)</a:t>
            </a:r>
            <a:r>
              <a:rPr dirty="0"/>
              <a:t>: </a:t>
            </a:r>
            <a:r>
              <a:rPr dirty="0" err="1"/>
              <a:t>sequenza</a:t>
            </a:r>
            <a:r>
              <a:rPr dirty="0"/>
              <a:t> di </a:t>
            </a:r>
            <a:r>
              <a:rPr dirty="0" err="1"/>
              <a:t>eventi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verificano</a:t>
            </a:r>
            <a:r>
              <a:rPr dirty="0"/>
              <a:t> in </a:t>
            </a:r>
            <a:r>
              <a:rPr dirty="0" err="1"/>
              <a:t>risposta</a:t>
            </a:r>
            <a:r>
              <a:rPr dirty="0"/>
              <a:t> </a:t>
            </a:r>
            <a:r>
              <a:rPr dirty="0" err="1"/>
              <a:t>all'agente</a:t>
            </a:r>
            <a:r>
              <a:rPr dirty="0"/>
              <a:t> </a:t>
            </a:r>
            <a:r>
              <a:rPr dirty="0" err="1"/>
              <a:t>causale</a:t>
            </a:r>
            <a:r>
              <a:rPr dirty="0"/>
              <a:t>; come le cause </a:t>
            </a:r>
            <a:r>
              <a:rPr dirty="0" err="1"/>
              <a:t>agiscono</a:t>
            </a:r>
            <a:r>
              <a:rPr dirty="0"/>
              <a:t>, </a:t>
            </a:r>
            <a:r>
              <a:rPr dirty="0" err="1"/>
              <a:t>meccanismi</a:t>
            </a:r>
            <a:r>
              <a:rPr dirty="0"/>
              <a:t> </a:t>
            </a:r>
            <a:r>
              <a:rPr dirty="0" err="1"/>
              <a:t>cellulari</a:t>
            </a:r>
            <a:r>
              <a:rPr dirty="0"/>
              <a:t> e </a:t>
            </a:r>
            <a:r>
              <a:rPr dirty="0" err="1"/>
              <a:t>molecolari</a:t>
            </a:r>
            <a:r>
              <a:rPr dirty="0"/>
              <a:t> di </a:t>
            </a:r>
            <a:r>
              <a:rPr dirty="0" err="1"/>
              <a:t>manifestazione</a:t>
            </a:r>
            <a:r>
              <a:rPr dirty="0"/>
              <a:t> del </a:t>
            </a:r>
            <a:r>
              <a:rPr dirty="0" err="1"/>
              <a:t>danno</a:t>
            </a:r>
            <a:r>
              <a:rPr dirty="0"/>
              <a:t>;</a:t>
            </a:r>
            <a:endParaRPr sz="3200" dirty="0"/>
          </a:p>
          <a:p>
            <a:pPr algn="just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 sz="3200" dirty="0"/>
          </a:p>
          <a:p>
            <a:pPr algn="just">
              <a:buSzPct val="100000"/>
              <a:buChar char="•"/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alterazioni</a:t>
            </a:r>
            <a:r>
              <a:rPr b="1" dirty="0">
                <a:solidFill>
                  <a:srgbClr val="FFFF00"/>
                </a:solidFill>
              </a:rPr>
              <a:t> </a:t>
            </a:r>
            <a:r>
              <a:rPr b="1" dirty="0" err="1">
                <a:solidFill>
                  <a:srgbClr val="FFFF00"/>
                </a:solidFill>
              </a:rPr>
              <a:t>morfologiche</a:t>
            </a:r>
            <a:r>
              <a:rPr b="1" dirty="0">
                <a:solidFill>
                  <a:srgbClr val="FFFF00"/>
                </a:solidFill>
              </a:rPr>
              <a:t> </a:t>
            </a:r>
            <a:r>
              <a:rPr b="1" dirty="0" err="1">
                <a:solidFill>
                  <a:srgbClr val="FFFF00"/>
                </a:solidFill>
              </a:rPr>
              <a:t>cellulari</a:t>
            </a:r>
            <a:r>
              <a:rPr b="1" dirty="0">
                <a:solidFill>
                  <a:srgbClr val="FFFF00"/>
                </a:solidFill>
              </a:rPr>
              <a:t>/</a:t>
            </a:r>
            <a:r>
              <a:rPr b="1" dirty="0" err="1">
                <a:solidFill>
                  <a:srgbClr val="FFFF00"/>
                </a:solidFill>
              </a:rPr>
              <a:t>tissutali</a:t>
            </a:r>
            <a:r>
              <a:rPr dirty="0"/>
              <a:t>: </a:t>
            </a:r>
            <a:r>
              <a:rPr dirty="0" err="1"/>
              <a:t>talora</a:t>
            </a:r>
            <a:r>
              <a:rPr dirty="0"/>
              <a:t> </a:t>
            </a:r>
            <a:r>
              <a:rPr dirty="0" err="1"/>
              <a:t>peculiari</a:t>
            </a:r>
            <a:r>
              <a:rPr dirty="0"/>
              <a:t> di un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patologico</a:t>
            </a:r>
            <a:r>
              <a:rPr dirty="0"/>
              <a:t>, di </a:t>
            </a:r>
            <a:r>
              <a:rPr b="1" u="sng" dirty="0" err="1"/>
              <a:t>utilità</a:t>
            </a:r>
            <a:r>
              <a:rPr b="1" u="sng" dirty="0"/>
              <a:t> </a:t>
            </a:r>
            <a:r>
              <a:rPr b="1" u="sng" dirty="0" err="1"/>
              <a:t>diagnostica</a:t>
            </a:r>
            <a:r>
              <a:rPr dirty="0"/>
              <a:t>;</a:t>
            </a:r>
            <a:endParaRPr sz="3200" dirty="0"/>
          </a:p>
          <a:p>
            <a:pPr algn="just">
              <a:defRPr>
                <a:solidFill>
                  <a:srgbClr val="222268"/>
                </a:solidFill>
              </a:defRPr>
            </a:pPr>
            <a:endParaRPr sz="3200" dirty="0"/>
          </a:p>
          <a:p>
            <a:pPr algn="just">
              <a:buSzPct val="100000"/>
              <a:buChar char="•"/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alterazioni</a:t>
            </a:r>
            <a:r>
              <a:rPr b="1" dirty="0">
                <a:solidFill>
                  <a:srgbClr val="FFFF00"/>
                </a:solidFill>
              </a:rPr>
              <a:t> </a:t>
            </a:r>
            <a:r>
              <a:rPr b="1" dirty="0" err="1">
                <a:solidFill>
                  <a:srgbClr val="FFFF00"/>
                </a:solidFill>
              </a:rPr>
              <a:t>funzionali</a:t>
            </a:r>
            <a:r>
              <a:rPr b="1" dirty="0">
                <a:solidFill>
                  <a:srgbClr val="FFFF00"/>
                </a:solidFill>
              </a:rPr>
              <a:t> e </a:t>
            </a:r>
            <a:r>
              <a:rPr b="1" dirty="0" err="1">
                <a:solidFill>
                  <a:srgbClr val="FFFF00"/>
                </a:solidFill>
              </a:rPr>
              <a:t>significato</a:t>
            </a:r>
            <a:r>
              <a:rPr b="1" dirty="0">
                <a:solidFill>
                  <a:srgbClr val="FFFF00"/>
                </a:solidFill>
              </a:rPr>
              <a:t> </a:t>
            </a:r>
            <a:r>
              <a:rPr b="1" dirty="0" err="1">
                <a:solidFill>
                  <a:srgbClr val="FFFF00"/>
                </a:solidFill>
              </a:rPr>
              <a:t>clinico</a:t>
            </a:r>
            <a:r>
              <a:rPr dirty="0"/>
              <a:t>: </a:t>
            </a:r>
            <a:r>
              <a:rPr dirty="0" err="1"/>
              <a:t>determinano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aspetti</a:t>
            </a:r>
            <a:r>
              <a:rPr dirty="0"/>
              <a:t> </a:t>
            </a:r>
            <a:r>
              <a:rPr dirty="0" err="1"/>
              <a:t>clinici</a:t>
            </a:r>
            <a:r>
              <a:rPr dirty="0"/>
              <a:t> (</a:t>
            </a:r>
            <a:r>
              <a:rPr dirty="0" err="1"/>
              <a:t>sintomi</a:t>
            </a:r>
            <a:r>
              <a:rPr dirty="0"/>
              <a:t> e </a:t>
            </a:r>
            <a:r>
              <a:rPr dirty="0" err="1"/>
              <a:t>segni</a:t>
            </a:r>
            <a:r>
              <a:rPr dirty="0"/>
              <a:t>), il </a:t>
            </a:r>
            <a:r>
              <a:rPr u="sng" dirty="0" err="1"/>
              <a:t>decorso</a:t>
            </a:r>
            <a:r>
              <a:rPr dirty="0"/>
              <a:t> e </a:t>
            </a:r>
            <a:r>
              <a:rPr dirty="0" err="1"/>
              <a:t>l'</a:t>
            </a:r>
            <a:r>
              <a:rPr u="sng" dirty="0" err="1"/>
              <a:t>esito</a:t>
            </a:r>
            <a:r>
              <a:rPr dirty="0"/>
              <a:t> del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patologico</a:t>
            </a:r>
            <a:endParaRPr dirty="0"/>
          </a:p>
        </p:txBody>
      </p:sp>
      <p:sp>
        <p:nvSpPr>
          <p:cNvPr id="407" name="Rettangolo 1"/>
          <p:cNvSpPr/>
          <p:nvPr/>
        </p:nvSpPr>
        <p:spPr>
          <a:xfrm>
            <a:off x="107949" y="630006"/>
            <a:ext cx="8964615" cy="2862264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1" build="p" bldLvl="5" animBg="1" advAuto="0"/>
      <p:bldP spid="407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 Box 3"/>
          <p:cNvSpPr txBox="1"/>
          <p:nvPr/>
        </p:nvSpPr>
        <p:spPr>
          <a:xfrm>
            <a:off x="5322887" y="404813"/>
            <a:ext cx="3713163" cy="1271263"/>
          </a:xfrm>
          <a:prstGeom prst="rect">
            <a:avLst/>
          </a:prstGeom>
          <a:ln>
            <a:solidFill>
              <a:schemeClr val="accent3">
                <a:lumOff val="44000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500"/>
              </a:spcBef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t>CONOSCENZA DEI </a:t>
            </a:r>
            <a:r>
              <a:rPr b="1">
                <a:solidFill>
                  <a:srgbClr val="FFFF00"/>
                </a:solidFill>
              </a:rPr>
              <a:t>MECCANISMI PATOGENETICI</a:t>
            </a:r>
          </a:p>
        </p:txBody>
      </p:sp>
      <p:sp>
        <p:nvSpPr>
          <p:cNvPr id="410" name="AutoShape 4"/>
          <p:cNvSpPr/>
          <p:nvPr/>
        </p:nvSpPr>
        <p:spPr>
          <a:xfrm>
            <a:off x="6859588" y="1844675"/>
            <a:ext cx="736601" cy="1092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1" name="Text Box 5"/>
          <p:cNvSpPr txBox="1"/>
          <p:nvPr/>
        </p:nvSpPr>
        <p:spPr>
          <a:xfrm>
            <a:off x="5508625" y="3068638"/>
            <a:ext cx="3384550" cy="1318888"/>
          </a:xfrm>
          <a:prstGeom prst="rect">
            <a:avLst/>
          </a:prstGeom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500"/>
              </a:spcBef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t>MESSA A PUNTO DELLA </a:t>
            </a:r>
            <a:r>
              <a:rPr b="1">
                <a:solidFill>
                  <a:srgbClr val="FFFF00"/>
                </a:solidFill>
              </a:rPr>
              <a:t>TERAPIA</a:t>
            </a:r>
            <a:r>
              <a:t> OPPORTUNA</a:t>
            </a:r>
          </a:p>
        </p:txBody>
      </p:sp>
      <p:sp>
        <p:nvSpPr>
          <p:cNvPr id="412" name="Text Box 6"/>
          <p:cNvSpPr txBox="1"/>
          <p:nvPr/>
        </p:nvSpPr>
        <p:spPr>
          <a:xfrm>
            <a:off x="5364162" y="5703887"/>
            <a:ext cx="3671888" cy="877564"/>
          </a:xfrm>
          <a:prstGeom prst="rect">
            <a:avLst/>
          </a:prstGeom>
          <a:ln>
            <a:solidFill>
              <a:schemeClr val="accent3">
                <a:lumOff val="44000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 CORREZIONE DEL DIFETTO</a:t>
            </a:r>
          </a:p>
        </p:txBody>
      </p:sp>
      <p:sp>
        <p:nvSpPr>
          <p:cNvPr id="413" name="AutoShape 7"/>
          <p:cNvSpPr/>
          <p:nvPr/>
        </p:nvSpPr>
        <p:spPr>
          <a:xfrm>
            <a:off x="6859588" y="4508500"/>
            <a:ext cx="736601" cy="1092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4" name="Text Box 3"/>
          <p:cNvSpPr txBox="1"/>
          <p:nvPr/>
        </p:nvSpPr>
        <p:spPr>
          <a:xfrm>
            <a:off x="323850" y="620712"/>
            <a:ext cx="3713163" cy="877564"/>
          </a:xfrm>
          <a:prstGeom prst="rect">
            <a:avLst/>
          </a:prstGeom>
          <a:ln>
            <a:solidFill>
              <a:schemeClr val="accent3">
                <a:lumOff val="44000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500"/>
              </a:spcBef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t>CONOSCENZA DELLE </a:t>
            </a:r>
            <a:r>
              <a:rPr b="1">
                <a:solidFill>
                  <a:srgbClr val="FFFF00"/>
                </a:solidFill>
              </a:rPr>
              <a:t>CAUSE</a:t>
            </a:r>
            <a:r>
              <a:t> DI MALATTIA</a:t>
            </a:r>
          </a:p>
        </p:txBody>
      </p:sp>
      <p:sp>
        <p:nvSpPr>
          <p:cNvPr id="415" name="AutoShape 4"/>
          <p:cNvSpPr/>
          <p:nvPr/>
        </p:nvSpPr>
        <p:spPr>
          <a:xfrm>
            <a:off x="1763713" y="1905000"/>
            <a:ext cx="736601" cy="1092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 Box 5"/>
          <p:cNvSpPr txBox="1"/>
          <p:nvPr/>
        </p:nvSpPr>
        <p:spPr>
          <a:xfrm>
            <a:off x="395287" y="3321050"/>
            <a:ext cx="3382964" cy="1318888"/>
          </a:xfrm>
          <a:prstGeom prst="rect">
            <a:avLst/>
          </a:prstGeom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500"/>
              </a:spcBef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t>MESSA  A  PUNTO DI MISURE DI  </a:t>
            </a:r>
            <a:r>
              <a:rPr b="1">
                <a:solidFill>
                  <a:srgbClr val="FFFF00"/>
                </a:solidFill>
              </a:rPr>
              <a:t>PREVENZIONE</a:t>
            </a:r>
          </a:p>
        </p:txBody>
      </p:sp>
      <p:sp>
        <p:nvSpPr>
          <p:cNvPr id="417" name="Text Box 5"/>
          <p:cNvSpPr txBox="1"/>
          <p:nvPr/>
        </p:nvSpPr>
        <p:spPr>
          <a:xfrm>
            <a:off x="107950" y="4956175"/>
            <a:ext cx="4535488" cy="1571179"/>
          </a:xfrm>
          <a:prstGeom prst="rect">
            <a:avLst/>
          </a:prstGeom>
          <a:solidFill>
            <a:srgbClr val="FFFF00"/>
          </a:solidFill>
          <a:ln w="57150">
            <a:solidFill>
              <a:srgbClr val="583DFD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400"/>
              </a:spcBef>
              <a:buSzPct val="100000"/>
              <a:buChar char="•"/>
              <a:defRPr sz="2400" b="1"/>
            </a:pPr>
            <a:r>
              <a:t>Ambiente</a:t>
            </a:r>
            <a:endParaRPr sz="3200"/>
          </a:p>
          <a:p>
            <a:pPr marL="457200" indent="-457200">
              <a:spcBef>
                <a:spcPts val="1400"/>
              </a:spcBef>
              <a:buSzPct val="100000"/>
              <a:buChar char="•"/>
              <a:defRPr sz="2400" b="1"/>
            </a:pPr>
            <a:r>
              <a:t>Alimentazione</a:t>
            </a:r>
            <a:endParaRPr sz="3200"/>
          </a:p>
          <a:p>
            <a:pPr marL="457200" indent="-457200">
              <a:spcBef>
                <a:spcPts val="1400"/>
              </a:spcBef>
              <a:buSzPct val="100000"/>
              <a:buChar char="•"/>
              <a:defRPr sz="2400" b="1"/>
            </a:pPr>
            <a:r>
              <a:t>Abitudini comportamentali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3" animBg="1" advAuto="0"/>
      <p:bldP spid="412" grpId="5" animBg="1" advAuto="0"/>
      <p:bldP spid="413" grpId="4" animBg="1" advAuto="0"/>
      <p:bldP spid="416" grpId="1" animBg="1" advAuto="0"/>
      <p:bldP spid="417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2"/>
          <p:cNvSpPr txBox="1">
            <a:spLocks noGrp="1"/>
          </p:cNvSpPr>
          <p:nvPr>
            <p:ph type="title"/>
          </p:nvPr>
        </p:nvSpPr>
        <p:spPr>
          <a:xfrm>
            <a:off x="73025" y="44449"/>
            <a:ext cx="9036050" cy="792165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/>
          <a:lstStyle>
            <a:lvl1pPr>
              <a:defRPr sz="3000">
                <a:solidFill>
                  <a:srgbClr val="FFFF00"/>
                </a:solidFill>
              </a:defRPr>
            </a:lvl1pPr>
          </a:lstStyle>
          <a:p>
            <a:r>
              <a:rPr dirty="0" err="1"/>
              <a:t>Programma</a:t>
            </a:r>
            <a:r>
              <a:rPr dirty="0"/>
              <a:t> del </a:t>
            </a:r>
            <a:r>
              <a:rPr dirty="0" err="1"/>
              <a:t>corso</a:t>
            </a:r>
            <a:r>
              <a:rPr dirty="0"/>
              <a:t> di </a:t>
            </a:r>
            <a:r>
              <a:rPr dirty="0" err="1"/>
              <a:t>Patologia</a:t>
            </a:r>
            <a:r>
              <a:rPr dirty="0"/>
              <a:t> </a:t>
            </a:r>
            <a:r>
              <a:rPr dirty="0" err="1"/>
              <a:t>generale</a:t>
            </a:r>
            <a:r>
              <a:rPr dirty="0"/>
              <a:t> 202</a:t>
            </a:r>
            <a:r>
              <a:rPr lang="it-IT" dirty="0"/>
              <a:t>2</a:t>
            </a:r>
            <a:r>
              <a:rPr dirty="0"/>
              <a:t>/2</a:t>
            </a:r>
            <a:r>
              <a:rPr lang="it-IT" dirty="0"/>
              <a:t>3</a:t>
            </a:r>
            <a:endParaRPr dirty="0"/>
          </a:p>
        </p:txBody>
      </p:sp>
      <p:sp>
        <p:nvSpPr>
          <p:cNvPr id="420" name="Rectangle 3"/>
          <p:cNvSpPr txBox="1">
            <a:spLocks noGrp="1"/>
          </p:cNvSpPr>
          <p:nvPr>
            <p:ph type="body" idx="1"/>
          </p:nvPr>
        </p:nvSpPr>
        <p:spPr>
          <a:xfrm>
            <a:off x="250824" y="1008062"/>
            <a:ext cx="8713790" cy="5734051"/>
          </a:xfrm>
          <a:prstGeom prst="rect">
            <a:avLst/>
          </a:prstGeom>
        </p:spPr>
        <p:txBody>
          <a:bodyPr/>
          <a:lstStyle/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 b="1">
                <a:solidFill>
                  <a:srgbClr val="FFFF00"/>
                </a:solidFill>
              </a:defRPr>
            </a:pPr>
            <a:r>
              <a:t>EZIOLOGIA GENERALE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:  malattia come deviazione dall'omeostasi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                                        predisposizione, cause di malattia</a:t>
            </a:r>
          </a:p>
          <a:p>
            <a:pPr marL="318897" indent="-318897" defTabSz="850391">
              <a:lnSpc>
                <a:spcPct val="80000"/>
              </a:lnSpc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 b="1">
                <a:solidFill>
                  <a:srgbClr val="FFFF00"/>
                </a:solidFill>
              </a:defRPr>
            </a:pPr>
            <a:r>
              <a:t>RISPOSTE DELLA CELLULA AGLI STIMOLI LESIVI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:</a:t>
            </a:r>
          </a:p>
          <a:p>
            <a:pPr marL="318897" indent="-318897" defTabSz="850391">
              <a:lnSpc>
                <a:spcPct val="80000"/>
              </a:lnSpc>
              <a:defRPr sz="930">
                <a:solidFill>
                  <a:schemeClr val="accent3">
                    <a:lumOff val="44000"/>
                  </a:schemeClr>
                </a:solidFill>
              </a:defRPr>
            </a:pPr>
            <a:endParaRPr b="0">
              <a:solidFill>
                <a:schemeClr val="accent3">
                  <a:lumOff val="44000"/>
                </a:schemeClr>
              </a:solidFill>
            </a:endParaRP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meccanismi di adattamento/resistenza alle cause di sofferenza cellulare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patogenesi del danno cellulare; 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danno reversibile ed irreversibile; 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danno da ipossia; danno da molecole ossidanti; danno da accumuli intracellulari;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morte cellulare: necrosi [e apoptosi]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esempi di patologie correlate ad alterazioni dell’apoptosi                           </a:t>
            </a:r>
          </a:p>
          <a:p>
            <a:pPr marL="318897" indent="-318897" defTabSz="850391">
              <a:lnSpc>
                <a:spcPct val="80000"/>
              </a:lnSpc>
              <a:defRPr sz="930" b="1">
                <a:solidFill>
                  <a:srgbClr val="FFFF00"/>
                </a:solidFill>
              </a:defRPr>
            </a:pPr>
            <a:endParaRPr/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defRPr sz="1860" b="1">
                <a:solidFill>
                  <a:srgbClr val="FFFF00"/>
                </a:solidFill>
              </a:defRPr>
            </a:pPr>
            <a:r>
              <a:t>RISPOSTE DELL'ORGANISMO AGLI STIMOLI LESIVI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:</a:t>
            </a:r>
          </a:p>
          <a:p>
            <a:pPr marL="318897" indent="-318897" defTabSz="850391">
              <a:lnSpc>
                <a:spcPct val="80000"/>
              </a:lnSpc>
              <a:defRPr sz="930">
                <a:solidFill>
                  <a:schemeClr val="accent3">
                    <a:lumOff val="44000"/>
                  </a:schemeClr>
                </a:solidFill>
              </a:defRPr>
            </a:pPr>
            <a:endParaRPr b="0">
              <a:solidFill>
                <a:schemeClr val="accent3">
                  <a:lumOff val="44000"/>
                </a:schemeClr>
              </a:solidFill>
            </a:endParaRPr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- infiammazione (flogosi): angioflogosi (flogosi acuta)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			                         istoflogosi (flogosi cronica)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			                         effetti sistemici della flogosi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			                         mediatori infiammatori</a:t>
            </a:r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- riparazione del danno tessutale</a:t>
            </a:r>
          </a:p>
          <a:p>
            <a:pPr marL="318897" indent="-31889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60">
                <a:solidFill>
                  <a:schemeClr val="accent3">
                    <a:lumOff val="44000"/>
                  </a:schemeClr>
                </a:solidFill>
              </a:defRPr>
            </a:pPr>
            <a:r>
              <a:t>     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tangle 2"/>
          <p:cNvSpPr txBox="1"/>
          <p:nvPr/>
        </p:nvSpPr>
        <p:spPr>
          <a:xfrm>
            <a:off x="153670" y="73944"/>
            <a:ext cx="8836660" cy="206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200" b="1">
                <a:solidFill>
                  <a:srgbClr val="FFFF00"/>
                </a:solidFill>
              </a:defRPr>
            </a:pPr>
            <a:r>
              <a:t>NEOPLASIE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:  - caratteristiche generali e nomenclatura</a:t>
            </a:r>
            <a:endParaRPr sz="3200"/>
          </a:p>
          <a:p>
            <a:pPr>
              <a:defRPr sz="220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            	- basi molecolari delle neoplasie</a:t>
            </a:r>
            <a:endParaRPr sz="3200"/>
          </a:p>
          <a:p>
            <a:pPr>
              <a:defRPr sz="220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       	- biologia della crescita neoplastica</a:t>
            </a:r>
            <a:endParaRPr sz="3200"/>
          </a:p>
          <a:p>
            <a:pPr>
              <a:defRPr sz="220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      	- progressione tumorale</a:t>
            </a:r>
            <a:endParaRPr sz="3200"/>
          </a:p>
          <a:p>
            <a:pPr>
              <a:defRPr sz="220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      	- diffusione metastatica</a:t>
            </a:r>
            <a:endParaRPr sz="3200"/>
          </a:p>
          <a:p>
            <a:pPr>
              <a:defRPr sz="2200">
                <a:solidFill>
                  <a:schemeClr val="accent3">
                    <a:lumOff val="44000"/>
                  </a:schemeClr>
                </a:solidFill>
              </a:defRPr>
            </a:pPr>
            <a:r>
              <a:t>               	- interazioni tumore-ospite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001838"/>
            <a:ext cx="95250" cy="17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87362"/>
            <a:ext cx="95250" cy="9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87" y="350838"/>
            <a:ext cx="95251" cy="9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75" y="396875"/>
            <a:ext cx="95250" cy="9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2" y="2843213"/>
            <a:ext cx="95251" cy="9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50800"/>
            <a:ext cx="8208963" cy="665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Oval 15"/>
          <p:cNvSpPr/>
          <p:nvPr/>
        </p:nvSpPr>
        <p:spPr>
          <a:xfrm>
            <a:off x="3940378" y="1998228"/>
            <a:ext cx="936627" cy="865189"/>
          </a:xfrm>
          <a:prstGeom prst="ellipse">
            <a:avLst/>
          </a:prstGeom>
          <a:ln w="57150">
            <a:solidFill>
              <a:srgbClr val="FF33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9" name="Text Box 168"/>
          <p:cNvSpPr txBox="1"/>
          <p:nvPr/>
        </p:nvSpPr>
        <p:spPr>
          <a:xfrm>
            <a:off x="5076825" y="4868862"/>
            <a:ext cx="3994150" cy="185795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/>
            </a:pPr>
            <a:r>
              <a:t>Paolo Macor, PhD       Dipartimento di Scienze della Vita </a:t>
            </a:r>
            <a:r>
              <a:rPr b="1">
                <a:solidFill>
                  <a:srgbClr val="FF0000"/>
                </a:solidFill>
              </a:rPr>
              <a:t>Edificio Q - stanza 301</a:t>
            </a:r>
          </a:p>
          <a:p>
            <a:pPr marL="342900" indent="-342900">
              <a:spcBef>
                <a:spcPts val="1200"/>
              </a:spcBef>
              <a:defRPr sz="2000"/>
            </a:pPr>
            <a:r>
              <a:t>040  558 8683</a:t>
            </a:r>
            <a:endParaRPr sz="3200"/>
          </a:p>
          <a:p>
            <a:pPr marL="342900" indent="-342900">
              <a:spcBef>
                <a:spcPts val="1200"/>
              </a:spcBef>
              <a:defRPr sz="2000"/>
            </a:pPr>
            <a:r>
              <a:t>Email: </a:t>
            </a:r>
            <a:r>
              <a:rPr b="1"/>
              <a:t>pmacor@units.it</a:t>
            </a:r>
          </a:p>
        </p:txBody>
      </p:sp>
      <p:sp>
        <p:nvSpPr>
          <p:cNvPr id="300" name="Rettangolo arrotondato"/>
          <p:cNvSpPr/>
          <p:nvPr/>
        </p:nvSpPr>
        <p:spPr>
          <a:xfrm>
            <a:off x="4277131" y="2137467"/>
            <a:ext cx="95251" cy="95251"/>
          </a:xfrm>
          <a:prstGeom prst="roundRect">
            <a:avLst>
              <a:gd name="adj" fmla="val 15237"/>
            </a:avLst>
          </a:prstGeom>
          <a:solidFill>
            <a:srgbClr val="FF1A1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2" animBg="1" advAuto="0"/>
      <p:bldP spid="300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 2"/>
          <p:cNvSpPr txBox="1">
            <a:spLocks noGrp="1"/>
          </p:cNvSpPr>
          <p:nvPr>
            <p:ph type="ctrTitle"/>
          </p:nvPr>
        </p:nvSpPr>
        <p:spPr>
          <a:xfrm>
            <a:off x="1677988" y="-171450"/>
            <a:ext cx="5257801" cy="7207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it-IT" dirty="0"/>
              <a:t>Altri t</a:t>
            </a:r>
            <a:r>
              <a:rPr dirty="0" err="1"/>
              <a:t>esti</a:t>
            </a:r>
            <a:r>
              <a:rPr dirty="0"/>
              <a:t> </a:t>
            </a:r>
            <a:r>
              <a:rPr dirty="0" err="1"/>
              <a:t>consigliati</a:t>
            </a:r>
            <a:endParaRPr dirty="0"/>
          </a:p>
        </p:txBody>
      </p:sp>
      <p:sp>
        <p:nvSpPr>
          <p:cNvPr id="425" name="Text Box 4"/>
          <p:cNvSpPr txBox="1"/>
          <p:nvPr/>
        </p:nvSpPr>
        <p:spPr>
          <a:xfrm>
            <a:off x="71437" y="4802187"/>
            <a:ext cx="5580064" cy="192873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400"/>
            </a:pPr>
            <a:r>
              <a:rPr dirty="0"/>
              <a:t>Kumar, Abbas, Fausto, Aster: </a:t>
            </a:r>
            <a:r>
              <a:rPr sz="2300" dirty="0"/>
              <a:t>Robbins</a:t>
            </a:r>
            <a:r>
              <a:rPr dirty="0"/>
              <a:t> </a:t>
            </a:r>
            <a:r>
              <a:rPr dirty="0" err="1"/>
              <a:t>Fondamenti</a:t>
            </a:r>
            <a:r>
              <a:rPr dirty="0"/>
              <a:t> di </a:t>
            </a:r>
            <a:r>
              <a:rPr dirty="0" err="1"/>
              <a:t>patologia</a:t>
            </a:r>
            <a:r>
              <a:rPr dirty="0"/>
              <a:t> e </a:t>
            </a:r>
            <a:r>
              <a:rPr dirty="0" err="1"/>
              <a:t>fisiopatologia</a:t>
            </a:r>
            <a:endParaRPr sz="3200" dirty="0"/>
          </a:p>
          <a:p>
            <a:pPr>
              <a:spcBef>
                <a:spcPts val="1400"/>
              </a:spcBef>
              <a:defRPr sz="2400"/>
            </a:pPr>
            <a:r>
              <a:rPr dirty="0"/>
              <a:t>Ed. 2013 Casa </a:t>
            </a:r>
            <a:r>
              <a:rPr dirty="0" err="1"/>
              <a:t>Editrice</a:t>
            </a:r>
            <a:r>
              <a:rPr dirty="0"/>
              <a:t> Edra </a:t>
            </a:r>
            <a:endParaRPr sz="3200" dirty="0"/>
          </a:p>
          <a:p>
            <a:pPr>
              <a:spcBef>
                <a:spcPts val="1400"/>
              </a:spcBef>
              <a:defRPr sz="2400"/>
            </a:pPr>
            <a:r>
              <a:rPr dirty="0"/>
              <a:t>Prezzo di </a:t>
            </a:r>
            <a:r>
              <a:rPr dirty="0" err="1"/>
              <a:t>copertina</a:t>
            </a:r>
            <a:r>
              <a:rPr dirty="0"/>
              <a:t>: € 10</a:t>
            </a:r>
            <a:r>
              <a:rPr lang="it-IT" dirty="0"/>
              <a:t>3</a:t>
            </a:r>
            <a:endParaRPr dirty="0"/>
          </a:p>
        </p:txBody>
      </p:sp>
      <p:sp>
        <p:nvSpPr>
          <p:cNvPr id="426" name="Text Box 5"/>
          <p:cNvSpPr txBox="1"/>
          <p:nvPr/>
        </p:nvSpPr>
        <p:spPr>
          <a:xfrm>
            <a:off x="34925" y="549275"/>
            <a:ext cx="5400675" cy="188069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500"/>
              </a:lnSpc>
              <a:spcBef>
                <a:spcPts val="1400"/>
              </a:spcBef>
              <a:defRPr sz="2400"/>
            </a:pPr>
            <a:r>
              <a:t>Rubin: Patologia generale</a:t>
            </a:r>
            <a:endParaRPr sz="3200"/>
          </a:p>
          <a:p>
            <a:pPr>
              <a:lnSpc>
                <a:spcPts val="2500"/>
              </a:lnSpc>
              <a:spcBef>
                <a:spcPts val="1200"/>
              </a:spcBef>
              <a:defRPr sz="2000"/>
            </a:pPr>
            <a:r>
              <a:t>Patologia d’organo e molecolare</a:t>
            </a:r>
            <a:endParaRPr sz="3200"/>
          </a:p>
          <a:p>
            <a:pPr>
              <a:lnSpc>
                <a:spcPts val="2500"/>
              </a:lnSpc>
              <a:spcBef>
                <a:spcPts val="1400"/>
              </a:spcBef>
              <a:defRPr sz="2400"/>
            </a:pPr>
            <a:r>
              <a:t>Ed. 2014 Casa Editrice Piccin</a:t>
            </a:r>
            <a:endParaRPr sz="3200"/>
          </a:p>
          <a:p>
            <a:pPr>
              <a:lnSpc>
                <a:spcPts val="2500"/>
              </a:lnSpc>
              <a:spcBef>
                <a:spcPts val="1400"/>
              </a:spcBef>
              <a:defRPr sz="2400"/>
            </a:pPr>
            <a:r>
              <a:t>Prezzo di copertina: € 68</a:t>
            </a:r>
          </a:p>
        </p:txBody>
      </p:sp>
      <p:sp>
        <p:nvSpPr>
          <p:cNvPr id="427" name="Text Box 8"/>
          <p:cNvSpPr txBox="1"/>
          <p:nvPr/>
        </p:nvSpPr>
        <p:spPr>
          <a:xfrm>
            <a:off x="3635375" y="2589213"/>
            <a:ext cx="4824413" cy="204579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500"/>
              </a:lnSpc>
              <a:spcBef>
                <a:spcPts val="1400"/>
              </a:spcBef>
              <a:defRPr sz="2400"/>
            </a:pPr>
            <a:r>
              <a:t>Pontieri, Russo, Frati: Patologia generale e fisiopatologia generale </a:t>
            </a:r>
            <a:r>
              <a:rPr sz="2000"/>
              <a:t>(volume primo)</a:t>
            </a:r>
            <a:endParaRPr sz="3200"/>
          </a:p>
          <a:p>
            <a:pPr>
              <a:lnSpc>
                <a:spcPts val="2500"/>
              </a:lnSpc>
              <a:spcBef>
                <a:spcPts val="1400"/>
              </a:spcBef>
              <a:defRPr sz="2400"/>
            </a:pPr>
            <a:r>
              <a:t>V</a:t>
            </a:r>
            <a:r>
              <a:rPr b="1"/>
              <a:t> </a:t>
            </a:r>
            <a:r>
              <a:t>Ed. 2015 Casa Editrice Piccin</a:t>
            </a:r>
            <a:endParaRPr sz="3200"/>
          </a:p>
          <a:p>
            <a:pPr>
              <a:lnSpc>
                <a:spcPts val="2500"/>
              </a:lnSpc>
              <a:spcBef>
                <a:spcPts val="1400"/>
              </a:spcBef>
              <a:defRPr sz="2400"/>
            </a:pPr>
            <a:r>
              <a:t>Prezzo di copertina: € 68</a:t>
            </a:r>
          </a:p>
        </p:txBody>
      </p:sp>
      <p:pic>
        <p:nvPicPr>
          <p:cNvPr id="42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75" y="549275"/>
            <a:ext cx="1382713" cy="187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2589213"/>
            <a:ext cx="1524001" cy="2063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2" y="4802187"/>
            <a:ext cx="1431926" cy="1925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Rectangle 2"/>
          <p:cNvSpPr txBox="1">
            <a:spLocks noGrp="1"/>
          </p:cNvSpPr>
          <p:nvPr>
            <p:ph type="title"/>
          </p:nvPr>
        </p:nvSpPr>
        <p:spPr>
          <a:xfrm>
            <a:off x="-107951" y="-171451"/>
            <a:ext cx="9396415" cy="792165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FFF00"/>
                </a:solidFill>
              </a:defRPr>
            </a:lvl1pPr>
          </a:lstStyle>
          <a:p>
            <a:r>
              <a:t>Introduzione allo studio della patologia generale</a:t>
            </a:r>
          </a:p>
        </p:txBody>
      </p:sp>
      <p:sp>
        <p:nvSpPr>
          <p:cNvPr id="433" name="Rectangle 3"/>
          <p:cNvSpPr txBox="1">
            <a:spLocks noGrp="1"/>
          </p:cNvSpPr>
          <p:nvPr>
            <p:ph type="body" idx="1"/>
          </p:nvPr>
        </p:nvSpPr>
        <p:spPr>
          <a:xfrm>
            <a:off x="107949" y="692150"/>
            <a:ext cx="8964615" cy="587692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defRPr sz="2800" u="sng">
                <a:solidFill>
                  <a:schemeClr val="accent3">
                    <a:lumOff val="44000"/>
                  </a:schemeClr>
                </a:solidFill>
              </a:defRPr>
            </a:pPr>
            <a:r>
              <a:t>Patologia</a:t>
            </a:r>
            <a:r>
              <a:rPr u="none"/>
              <a:t>: deviazione dalla </a:t>
            </a:r>
            <a:r>
              <a:rPr u="none">
                <a:solidFill>
                  <a:srgbClr val="FFFF00"/>
                </a:solidFill>
              </a:rPr>
              <a:t>normalità</a:t>
            </a:r>
            <a:r>
              <a:rPr u="none"/>
              <a:t>, dallo stato di salute</a:t>
            </a:r>
          </a:p>
          <a:p>
            <a:pPr algn="just">
              <a:lnSpc>
                <a:spcPct val="90000"/>
              </a:lnSpc>
              <a:defRPr sz="2800" u="sng">
                <a:solidFill>
                  <a:schemeClr val="accent3">
                    <a:lumOff val="44000"/>
                  </a:schemeClr>
                </a:solidFill>
              </a:defRPr>
            </a:pPr>
            <a:endParaRPr u="none"/>
          </a:p>
          <a:p>
            <a:pPr algn="just">
              <a:lnSpc>
                <a:spcPct val="90000"/>
              </a:lnSpc>
              <a:spcBef>
                <a:spcPts val="600"/>
              </a:spcBef>
              <a:defRPr sz="2800" u="sng">
                <a:solidFill>
                  <a:schemeClr val="accent3">
                    <a:lumOff val="44000"/>
                  </a:schemeClr>
                </a:solidFill>
              </a:defRPr>
            </a:pPr>
            <a:r>
              <a:t>Normalità</a:t>
            </a:r>
            <a:r>
              <a:rPr u="none"/>
              <a:t>: per un </a:t>
            </a:r>
            <a:r>
              <a:rPr>
                <a:solidFill>
                  <a:srgbClr val="FFFF00"/>
                </a:solidFill>
              </a:rPr>
              <a:t>sistema vivente</a:t>
            </a:r>
            <a:r>
              <a:rPr u="none"/>
              <a:t> è il mantenimento di condizioni </a:t>
            </a:r>
            <a:r>
              <a:t>compatibili con la vita</a:t>
            </a:r>
          </a:p>
          <a:p>
            <a:pPr algn="just">
              <a:lnSpc>
                <a:spcPct val="90000"/>
              </a:lnSpc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La </a:t>
            </a:r>
            <a:r>
              <a:rPr u="sng"/>
              <a:t>normalità</a:t>
            </a:r>
            <a:r>
              <a:t> è l’espressione del corretto funzionamento integrato di una complessa serie di </a:t>
            </a:r>
            <a:r>
              <a:rPr u="sng"/>
              <a:t>meccanismi di controllo delle funzioni vitali</a:t>
            </a:r>
          </a:p>
          <a:p>
            <a:pPr algn="just">
              <a:lnSpc>
                <a:spcPct val="90000"/>
              </a:lnSpc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endParaRPr u="sng"/>
          </a:p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Tali meccanismi consentono di mantenere i parametri che regolano le funzioni vitali entro un </a:t>
            </a:r>
            <a:r>
              <a:rPr u="sng">
                <a:solidFill>
                  <a:srgbClr val="FFFF00"/>
                </a:solidFill>
              </a:rPr>
              <a:t>range di valori</a:t>
            </a:r>
            <a:r>
              <a:t> che definiscono la normalità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2"/>
          <p:cNvSpPr txBox="1"/>
          <p:nvPr/>
        </p:nvSpPr>
        <p:spPr>
          <a:xfrm>
            <a:off x="1125468" y="1214792"/>
            <a:ext cx="275336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800" b="1">
                <a:solidFill>
                  <a:srgbClr val="99CCFF"/>
                </a:solidFill>
              </a:defRPr>
            </a:lvl1pPr>
          </a:lstStyle>
          <a:p>
            <a:r>
              <a:t>Emoglobinemia</a:t>
            </a:r>
          </a:p>
        </p:txBody>
      </p:sp>
      <p:graphicFrame>
        <p:nvGraphicFramePr>
          <p:cNvPr id="436" name="Group 3"/>
          <p:cNvGraphicFramePr/>
          <p:nvPr/>
        </p:nvGraphicFramePr>
        <p:xfrm>
          <a:off x="395536" y="1741264"/>
          <a:ext cx="4140200" cy="164623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       Uomo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     Donna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  13 - 18 g/dl    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  12 - 16 g/dl   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7" name="Rectangle 41"/>
          <p:cNvSpPr txBox="1"/>
          <p:nvPr/>
        </p:nvSpPr>
        <p:spPr>
          <a:xfrm>
            <a:off x="6562407" y="2006880"/>
            <a:ext cx="178421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800" b="1">
                <a:solidFill>
                  <a:srgbClr val="99CCFF"/>
                </a:solidFill>
              </a:defRPr>
            </a:lvl1pPr>
          </a:lstStyle>
          <a:p>
            <a:r>
              <a:t>Glicemia  </a:t>
            </a:r>
          </a:p>
        </p:txBody>
      </p:sp>
      <p:graphicFrame>
        <p:nvGraphicFramePr>
          <p:cNvPr id="438" name="Group 98"/>
          <p:cNvGraphicFramePr/>
          <p:nvPr/>
        </p:nvGraphicFramePr>
        <p:xfrm>
          <a:off x="971550" y="4267894"/>
          <a:ext cx="2520950" cy="8223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36.6°C - 37.4°C</a:t>
                      </a:r>
                    </a:p>
                  </a:txBody>
                  <a:tcPr marL="45686" marR="45686" marT="45686" marB="45686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9" name="Text Box 65"/>
          <p:cNvSpPr txBox="1"/>
          <p:nvPr/>
        </p:nvSpPr>
        <p:spPr>
          <a:xfrm>
            <a:off x="1198245" y="44450"/>
            <a:ext cx="6641148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900"/>
              </a:spcBef>
              <a:defRPr sz="3200">
                <a:solidFill>
                  <a:srgbClr val="FFFF00"/>
                </a:solidFill>
              </a:defRPr>
            </a:pPr>
            <a:r>
              <a:t>Valori </a:t>
            </a:r>
            <a:r>
              <a:rPr b="1" u="sng"/>
              <a:t>normali</a:t>
            </a:r>
            <a:r>
              <a:t> di alcuni parametri biochimici e funzionali</a:t>
            </a:r>
          </a:p>
        </p:txBody>
      </p:sp>
      <p:sp>
        <p:nvSpPr>
          <p:cNvPr id="440" name="Rectangle 70"/>
          <p:cNvSpPr txBox="1"/>
          <p:nvPr/>
        </p:nvSpPr>
        <p:spPr>
          <a:xfrm>
            <a:off x="4762182" y="4311930"/>
            <a:ext cx="350387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800" b="1">
                <a:solidFill>
                  <a:srgbClr val="99CCFF"/>
                </a:solidFill>
              </a:defRPr>
            </a:lvl1pPr>
          </a:lstStyle>
          <a:p>
            <a:r>
              <a:t>Pressione arteriosa </a:t>
            </a:r>
          </a:p>
        </p:txBody>
      </p:sp>
      <p:graphicFrame>
        <p:nvGraphicFramePr>
          <p:cNvPr id="441" name="Group 87"/>
          <p:cNvGraphicFramePr/>
          <p:nvPr/>
        </p:nvGraphicFramePr>
        <p:xfrm>
          <a:off x="3995737" y="4840783"/>
          <a:ext cx="5040312" cy="164623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0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sistolica (max)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diastolica (min)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120 - 130 mmHg    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 75 - 85 mmHg   </a:t>
                      </a:r>
                    </a:p>
                  </a:txBody>
                  <a:tcPr marL="45731" marR="45731" marT="45731" marB="45731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2" name="Rectangle 88"/>
          <p:cNvSpPr txBox="1"/>
          <p:nvPr/>
        </p:nvSpPr>
        <p:spPr>
          <a:xfrm>
            <a:off x="369570" y="3735072"/>
            <a:ext cx="385235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800" b="1">
                <a:solidFill>
                  <a:srgbClr val="99CCFF"/>
                </a:solidFill>
              </a:defRPr>
            </a:lvl1pPr>
          </a:lstStyle>
          <a:p>
            <a:r>
              <a:t>Temperatura corporea</a:t>
            </a:r>
          </a:p>
        </p:txBody>
      </p:sp>
      <p:graphicFrame>
        <p:nvGraphicFramePr>
          <p:cNvPr id="443" name="Group 89"/>
          <p:cNvGraphicFramePr/>
          <p:nvPr/>
        </p:nvGraphicFramePr>
        <p:xfrm>
          <a:off x="6300787" y="2509540"/>
          <a:ext cx="2159000" cy="8223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65 - 110 mg/dl</a:t>
                      </a:r>
                    </a:p>
                  </a:txBody>
                  <a:tcPr marL="45686" marR="45686" marT="45686" marB="45686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4" name="Ovale 1"/>
          <p:cNvSpPr/>
          <p:nvPr/>
        </p:nvSpPr>
        <p:spPr>
          <a:xfrm>
            <a:off x="6659563" y="2493665"/>
            <a:ext cx="504827" cy="522289"/>
          </a:xfrm>
          <a:prstGeom prst="ellipse">
            <a:avLst/>
          </a:prstGeom>
          <a:ln w="57150">
            <a:solidFill>
              <a:srgbClr val="FF33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Rectangle 2"/>
          <p:cNvSpPr txBox="1">
            <a:spLocks noGrp="1"/>
          </p:cNvSpPr>
          <p:nvPr>
            <p:ph type="title"/>
          </p:nvPr>
        </p:nvSpPr>
        <p:spPr>
          <a:xfrm>
            <a:off x="-684213" y="71438"/>
            <a:ext cx="10512426" cy="765176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FFF00"/>
                </a:solidFill>
              </a:defRPr>
            </a:lvl1pPr>
          </a:lstStyle>
          <a:p>
            <a:r>
              <a:t>Introduzione allo studio della patologia generale</a:t>
            </a:r>
          </a:p>
        </p:txBody>
      </p:sp>
      <p:sp>
        <p:nvSpPr>
          <p:cNvPr id="447" name="Rectangle 3"/>
          <p:cNvSpPr txBox="1">
            <a:spLocks noGrp="1"/>
          </p:cNvSpPr>
          <p:nvPr>
            <p:ph type="body" idx="1"/>
          </p:nvPr>
        </p:nvSpPr>
        <p:spPr>
          <a:xfrm>
            <a:off x="179388" y="981075"/>
            <a:ext cx="8713787" cy="4818063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t>L’</a:t>
            </a:r>
            <a:r>
              <a:rPr>
                <a:solidFill>
                  <a:srgbClr val="FFFF00"/>
                </a:solidFill>
              </a:rPr>
              <a:t>oscillazione</a:t>
            </a:r>
            <a:r>
              <a:t> </a:t>
            </a:r>
            <a:r>
              <a:rPr u="sng"/>
              <a:t>entro valori normali</a:t>
            </a:r>
            <a:r>
              <a:t> dei parametri che regolano le funzioni vitali è garantita dallo stato di efficienza dei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meccanismi omeostatici</a:t>
            </a:r>
          </a:p>
        </p:txBody>
      </p:sp>
      <p:sp>
        <p:nvSpPr>
          <p:cNvPr id="448" name="AutoShape 4"/>
          <p:cNvSpPr/>
          <p:nvPr/>
        </p:nvSpPr>
        <p:spPr>
          <a:xfrm rot="16200000">
            <a:off x="5166195" y="2618780"/>
            <a:ext cx="423864" cy="316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31"/>
                </a:moveTo>
                <a:lnTo>
                  <a:pt x="5400" y="1183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31"/>
                </a:lnTo>
                <a:lnTo>
                  <a:pt x="21600" y="11831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51" name="Text Box 5"/>
          <p:cNvGrpSpPr/>
          <p:nvPr/>
        </p:nvGrpSpPr>
        <p:grpSpPr>
          <a:xfrm>
            <a:off x="5589537" y="2564905"/>
            <a:ext cx="3475039" cy="441832"/>
            <a:chOff x="0" y="0"/>
            <a:chExt cx="3475037" cy="441831"/>
          </a:xfrm>
        </p:grpSpPr>
        <p:sp>
          <p:nvSpPr>
            <p:cNvPr id="449" name="Rettangolo"/>
            <p:cNvSpPr/>
            <p:nvPr/>
          </p:nvSpPr>
          <p:spPr>
            <a:xfrm>
              <a:off x="0" y="0"/>
              <a:ext cx="3475038" cy="4127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450" name="STATO DI SALUTE"/>
            <p:cNvSpPr txBox="1"/>
            <p:nvPr/>
          </p:nvSpPr>
          <p:spPr>
            <a:xfrm>
              <a:off x="50482" y="4762"/>
              <a:ext cx="3374073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/>
              </a:lvl1pPr>
            </a:lstStyle>
            <a:p>
              <a:r>
                <a:t>STATO DI SALUTE</a:t>
              </a:r>
            </a:p>
          </p:txBody>
        </p:sp>
      </p:grpSp>
      <p:sp>
        <p:nvSpPr>
          <p:cNvPr id="452" name="Text Box 6"/>
          <p:cNvSpPr txBox="1"/>
          <p:nvPr/>
        </p:nvSpPr>
        <p:spPr>
          <a:xfrm>
            <a:off x="225107" y="3501008"/>
            <a:ext cx="8765224" cy="148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900"/>
              </a:spcBef>
              <a:buSzPct val="100000"/>
              <a:buChar char="•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Se la </a:t>
            </a:r>
            <a:r>
              <a:rPr u="sng"/>
              <a:t>deviazione</a:t>
            </a:r>
            <a:r>
              <a:t> dai valori normali è </a:t>
            </a:r>
            <a:r>
              <a:rPr b="1">
                <a:solidFill>
                  <a:srgbClr val="FFFF00"/>
                </a:solidFill>
              </a:rPr>
              <a:t>marcata</a:t>
            </a:r>
            <a:r>
              <a:t> e </a:t>
            </a:r>
            <a:r>
              <a:rPr b="1">
                <a:solidFill>
                  <a:srgbClr val="FFFF00"/>
                </a:solidFill>
              </a:rPr>
              <a:t>non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FFFF00"/>
                </a:solidFill>
              </a:rPr>
              <a:t>controbilanciata</a:t>
            </a:r>
            <a:r>
              <a:t> dai meccanismi omeostatici</a:t>
            </a:r>
          </a:p>
        </p:txBody>
      </p:sp>
      <p:sp>
        <p:nvSpPr>
          <p:cNvPr id="453" name="AutoShape 7"/>
          <p:cNvSpPr/>
          <p:nvPr/>
        </p:nvSpPr>
        <p:spPr>
          <a:xfrm rot="16200000">
            <a:off x="2655093" y="4408265"/>
            <a:ext cx="425451" cy="766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56" name="Text Box 8"/>
          <p:cNvGrpSpPr/>
          <p:nvPr/>
        </p:nvGrpSpPr>
        <p:grpSpPr>
          <a:xfrm>
            <a:off x="3490912" y="4566761"/>
            <a:ext cx="5545138" cy="437070"/>
            <a:chOff x="0" y="0"/>
            <a:chExt cx="5545137" cy="437068"/>
          </a:xfrm>
        </p:grpSpPr>
        <p:sp>
          <p:nvSpPr>
            <p:cNvPr id="454" name="Rettangolo"/>
            <p:cNvSpPr/>
            <p:nvPr/>
          </p:nvSpPr>
          <p:spPr>
            <a:xfrm>
              <a:off x="0" y="12159"/>
              <a:ext cx="5545138" cy="412751"/>
            </a:xfrm>
            <a:prstGeom prst="rect">
              <a:avLst/>
            </a:prstGeom>
            <a:solidFill>
              <a:srgbClr val="FF3300"/>
            </a:solidFill>
            <a:ln w="28575" cap="flat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455" name="STATO DI SOFFERENZA, MALATTIA"/>
            <p:cNvSpPr txBox="1"/>
            <p:nvPr/>
          </p:nvSpPr>
          <p:spPr>
            <a:xfrm>
              <a:off x="60007" y="0"/>
              <a:ext cx="5425123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/>
              </a:lvl1pPr>
            </a:lstStyle>
            <a:p>
              <a:r>
                <a:t>STATO DI SOFFERENZA, MALATTIA</a:t>
              </a:r>
            </a:p>
          </p:txBody>
        </p:sp>
      </p:grpSp>
      <p:sp>
        <p:nvSpPr>
          <p:cNvPr id="457" name="CasellaDiTesto 1"/>
          <p:cNvSpPr txBox="1"/>
          <p:nvPr/>
        </p:nvSpPr>
        <p:spPr>
          <a:xfrm>
            <a:off x="395536" y="5702870"/>
            <a:ext cx="6613287" cy="437070"/>
          </a:xfrm>
          <a:prstGeom prst="rect">
            <a:avLst/>
          </a:prstGeom>
          <a:solidFill>
            <a:srgbClr val="00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/>
            </a:pPr>
            <a:r>
              <a:t>CONDIZIONE</a:t>
            </a:r>
            <a:r>
              <a:rPr b="0"/>
              <a:t> MOLTO SPESSO </a:t>
            </a:r>
            <a:r>
              <a:t>REVERSIBILE</a:t>
            </a:r>
          </a:p>
        </p:txBody>
      </p:sp>
      <p:grpSp>
        <p:nvGrpSpPr>
          <p:cNvPr id="460" name="Text Box 8"/>
          <p:cNvGrpSpPr/>
          <p:nvPr/>
        </p:nvGrpSpPr>
        <p:grpSpPr>
          <a:xfrm>
            <a:off x="395536" y="5122386"/>
            <a:ext cx="6753226" cy="437070"/>
            <a:chOff x="0" y="0"/>
            <a:chExt cx="6753225" cy="437068"/>
          </a:xfrm>
        </p:grpSpPr>
        <p:sp>
          <p:nvSpPr>
            <p:cNvPr id="458" name="Rettangolo"/>
            <p:cNvSpPr/>
            <p:nvPr/>
          </p:nvSpPr>
          <p:spPr>
            <a:xfrm>
              <a:off x="0" y="12159"/>
              <a:ext cx="6753225" cy="4127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459" name="INDUCE REATTIVITA’ NELL’ORGANISMO"/>
            <p:cNvSpPr txBox="1"/>
            <p:nvPr/>
          </p:nvSpPr>
          <p:spPr>
            <a:xfrm>
              <a:off x="45719" y="0"/>
              <a:ext cx="666178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/>
              </a:lvl1pPr>
            </a:lstStyle>
            <a:p>
              <a:r>
                <a:t>INDUCE REATTIVITA’ NELL’ORGANISMO</a:t>
              </a:r>
            </a:p>
          </p:txBody>
        </p:sp>
      </p:grpSp>
      <p:sp>
        <p:nvSpPr>
          <p:cNvPr id="461" name="Freccia curva 6"/>
          <p:cNvSpPr/>
          <p:nvPr/>
        </p:nvSpPr>
        <p:spPr>
          <a:xfrm rot="10800000">
            <a:off x="7236296" y="4940398"/>
            <a:ext cx="1584177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3882"/>
                </a:lnTo>
                <a:cubicBezTo>
                  <a:pt x="0" y="8662"/>
                  <a:pt x="2500" y="4432"/>
                  <a:pt x="5584" y="4432"/>
                </a:cubicBezTo>
                <a:lnTo>
                  <a:pt x="18409" y="4432"/>
                </a:lnTo>
                <a:lnTo>
                  <a:pt x="18409" y="0"/>
                </a:lnTo>
                <a:lnTo>
                  <a:pt x="21600" y="5400"/>
                </a:lnTo>
                <a:lnTo>
                  <a:pt x="18409" y="10800"/>
                </a:lnTo>
                <a:lnTo>
                  <a:pt x="18409" y="6368"/>
                </a:lnTo>
                <a:lnTo>
                  <a:pt x="5584" y="6368"/>
                </a:lnTo>
                <a:cubicBezTo>
                  <a:pt x="3132" y="6368"/>
                  <a:pt x="1145" y="9732"/>
                  <a:pt x="1145" y="13882"/>
                </a:cubicBezTo>
                <a:lnTo>
                  <a:pt x="1145" y="21600"/>
                </a:lnTo>
                <a:close/>
              </a:path>
            </a:pathLst>
          </a:custGeom>
          <a:solidFill>
            <a:srgbClr val="00B0F0"/>
          </a:solidFill>
          <a:ln w="25400">
            <a:solidFill>
              <a:srgbClr val="FFFF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1" animBg="1" advAuto="0"/>
      <p:bldP spid="453" grpId="2" animBg="1" advAuto="0"/>
      <p:bldP spid="456" grpId="3" animBg="1" advAuto="0"/>
      <p:bldP spid="457" grpId="5" animBg="1" advAuto="0"/>
      <p:bldP spid="460" grpId="4" animBg="1" advAuto="0"/>
      <p:bldP spid="461" grpId="6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olo 1"/>
          <p:cNvSpPr txBox="1">
            <a:spLocks noGrp="1"/>
          </p:cNvSpPr>
          <p:nvPr>
            <p:ph type="title"/>
          </p:nvPr>
        </p:nvSpPr>
        <p:spPr>
          <a:xfrm>
            <a:off x="-107951" y="-242888"/>
            <a:ext cx="9323390" cy="114300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FFF00"/>
                </a:solidFill>
              </a:defRPr>
            </a:lvl1pPr>
          </a:lstStyle>
          <a:p>
            <a:r>
              <a:t>Introduzione allo studio della patologia generale</a:t>
            </a:r>
          </a:p>
        </p:txBody>
      </p:sp>
      <p:sp>
        <p:nvSpPr>
          <p:cNvPr id="46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179387" y="836612"/>
            <a:ext cx="8785226" cy="5905501"/>
          </a:xfrm>
          <a:prstGeom prst="rect">
            <a:avLst/>
          </a:prstGeom>
        </p:spPr>
        <p:txBody>
          <a:bodyPr/>
          <a:lstStyle/>
          <a:p>
            <a:pPr algn="just"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/>
              <a:t>I </a:t>
            </a:r>
            <a:r>
              <a:rPr dirty="0" err="1"/>
              <a:t>meccanismi</a:t>
            </a:r>
            <a:r>
              <a:rPr dirty="0"/>
              <a:t> </a:t>
            </a:r>
            <a:r>
              <a:rPr dirty="0" err="1"/>
              <a:t>omeostatici</a:t>
            </a:r>
            <a:r>
              <a:rPr dirty="0"/>
              <a:t> </a:t>
            </a:r>
            <a:r>
              <a:rPr dirty="0" err="1"/>
              <a:t>a</a:t>
            </a:r>
            <a:r>
              <a:rPr b="1" dirty="0" err="1"/>
              <a:t>giscono</a:t>
            </a:r>
            <a:r>
              <a:rPr b="1" dirty="0"/>
              <a:t> a </a:t>
            </a:r>
            <a:r>
              <a:rPr b="1" dirty="0" err="1">
                <a:solidFill>
                  <a:srgbClr val="FFFF00"/>
                </a:solidFill>
              </a:rPr>
              <a:t>livello</a:t>
            </a:r>
            <a:r>
              <a:rPr b="1" dirty="0">
                <a:solidFill>
                  <a:srgbClr val="FFFF00"/>
                </a:solidFill>
              </a:rPr>
              <a:t> </a:t>
            </a:r>
            <a:r>
              <a:rPr b="1" dirty="0" err="1">
                <a:solidFill>
                  <a:srgbClr val="FFFF00"/>
                </a:solidFill>
              </a:rPr>
              <a:t>molecolare</a:t>
            </a:r>
            <a:r>
              <a:rPr dirty="0"/>
              <a:t> e la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efficienza</a:t>
            </a:r>
            <a:r>
              <a:rPr dirty="0"/>
              <a:t> </a:t>
            </a:r>
            <a:r>
              <a:rPr dirty="0" err="1"/>
              <a:t>garantisce</a:t>
            </a:r>
            <a:r>
              <a:rPr dirty="0"/>
              <a:t> il </a:t>
            </a:r>
            <a:r>
              <a:rPr dirty="0" err="1"/>
              <a:t>funzionamento</a:t>
            </a:r>
            <a:r>
              <a:rPr dirty="0"/>
              <a:t> </a:t>
            </a:r>
            <a:r>
              <a:rPr dirty="0" err="1"/>
              <a:t>corretto</a:t>
            </a:r>
            <a:r>
              <a:rPr dirty="0"/>
              <a:t> di cellule, </a:t>
            </a:r>
            <a:r>
              <a:rPr dirty="0" err="1"/>
              <a:t>organi</a:t>
            </a:r>
            <a:r>
              <a:rPr dirty="0"/>
              <a:t> e </a:t>
            </a:r>
            <a:r>
              <a:rPr dirty="0" err="1"/>
              <a:t>apparati</a:t>
            </a:r>
            <a:endParaRPr dirty="0"/>
          </a:p>
          <a:p>
            <a:pPr algn="just">
              <a:defRPr sz="1200">
                <a:solidFill>
                  <a:schemeClr val="accent3">
                    <a:lumOff val="44000"/>
                  </a:schemeClr>
                </a:solidFill>
              </a:defRPr>
            </a:pPr>
            <a:endParaRPr dirty="0"/>
          </a:p>
          <a:p>
            <a:pPr algn="just"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 err="1"/>
              <a:t>L’insorgenza</a:t>
            </a:r>
            <a:r>
              <a:rPr dirty="0"/>
              <a:t> di </a:t>
            </a:r>
            <a:r>
              <a:rPr dirty="0" err="1">
                <a:solidFill>
                  <a:srgbClr val="FFFF00"/>
                </a:solidFill>
              </a:rPr>
              <a:t>qualsiasi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manifestazione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patologica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correlata</a:t>
            </a:r>
            <a:r>
              <a:rPr dirty="0"/>
              <a:t> con </a:t>
            </a:r>
            <a:r>
              <a:rPr dirty="0" err="1">
                <a:solidFill>
                  <a:srgbClr val="FFFF00"/>
                </a:solidFill>
              </a:rPr>
              <a:t>l’alterazione</a:t>
            </a:r>
            <a:r>
              <a:rPr dirty="0">
                <a:solidFill>
                  <a:srgbClr val="FFFF00"/>
                </a:solidFill>
              </a:rPr>
              <a:t> di un </a:t>
            </a:r>
            <a:r>
              <a:rPr dirty="0" err="1">
                <a:solidFill>
                  <a:srgbClr val="FFFF00"/>
                </a:solidFill>
              </a:rPr>
              <a:t>determinato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meccanismo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omeostatico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/>
              <a:t>messa</a:t>
            </a:r>
            <a:r>
              <a:rPr dirty="0"/>
              <a:t> in </a:t>
            </a:r>
            <a:r>
              <a:rPr dirty="0" err="1"/>
              <a:t>atto</a:t>
            </a:r>
            <a:r>
              <a:rPr dirty="0"/>
              <a:t> </a:t>
            </a:r>
            <a:r>
              <a:rPr u="sng" dirty="0" err="1"/>
              <a:t>direttamente</a:t>
            </a:r>
            <a:r>
              <a:rPr u="sng" dirty="0"/>
              <a:t> o </a:t>
            </a:r>
            <a:r>
              <a:rPr u="sng" dirty="0" err="1"/>
              <a:t>indirettamente</a:t>
            </a:r>
            <a:r>
              <a:rPr dirty="0"/>
              <a:t> </a:t>
            </a:r>
            <a:r>
              <a:rPr dirty="0" err="1"/>
              <a:t>dall’agente</a:t>
            </a:r>
            <a:r>
              <a:rPr dirty="0"/>
              <a:t> </a:t>
            </a:r>
            <a:r>
              <a:rPr dirty="0" err="1"/>
              <a:t>eziologico</a:t>
            </a:r>
            <a:endParaRPr dirty="0"/>
          </a:p>
          <a:p>
            <a:pPr algn="just">
              <a:defRPr sz="1200">
                <a:solidFill>
                  <a:schemeClr val="accent3">
                    <a:lumOff val="44000"/>
                  </a:schemeClr>
                </a:solidFill>
              </a:defRPr>
            </a:pPr>
            <a:endParaRPr dirty="0"/>
          </a:p>
          <a:p>
            <a:pPr algn="just"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 err="1"/>
              <a:t>Meccanismi</a:t>
            </a:r>
            <a:r>
              <a:rPr dirty="0"/>
              <a:t> </a:t>
            </a:r>
            <a:r>
              <a:rPr dirty="0" err="1"/>
              <a:t>omeo</a:t>
            </a:r>
            <a:r>
              <a:rPr lang="it-IT" dirty="0"/>
              <a:t>st</a:t>
            </a:r>
            <a:r>
              <a:rPr dirty="0" err="1"/>
              <a:t>atici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numerosi</a:t>
            </a:r>
            <a:r>
              <a:rPr dirty="0"/>
              <a:t>, </a:t>
            </a:r>
            <a:r>
              <a:rPr b="1" dirty="0" err="1">
                <a:solidFill>
                  <a:srgbClr val="FFFF00"/>
                </a:solidFill>
              </a:rPr>
              <a:t>complessi</a:t>
            </a:r>
            <a:r>
              <a:rPr dirty="0"/>
              <a:t> e </a:t>
            </a:r>
            <a:r>
              <a:rPr dirty="0" err="1"/>
              <a:t>spesso</a:t>
            </a: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ridondanti</a:t>
            </a:r>
            <a:endParaRPr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1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3"/>
          <p:cNvSpPr txBox="1">
            <a:spLocks noGrp="1"/>
          </p:cNvSpPr>
          <p:nvPr>
            <p:ph type="subTitle" sz="quarter" idx="1"/>
          </p:nvPr>
        </p:nvSpPr>
        <p:spPr>
          <a:xfrm>
            <a:off x="684212" y="333374"/>
            <a:ext cx="7775576" cy="766765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52EF29"/>
                </a:solidFill>
              </a:defRPr>
            </a:lvl1pPr>
          </a:lstStyle>
          <a:p>
            <a:r>
              <a:t>Esempi di meccanismi omeostatici</a:t>
            </a:r>
          </a:p>
        </p:txBody>
      </p:sp>
      <p:sp>
        <p:nvSpPr>
          <p:cNvPr id="468" name="Text Box 4"/>
          <p:cNvSpPr txBox="1"/>
          <p:nvPr/>
        </p:nvSpPr>
        <p:spPr>
          <a:xfrm>
            <a:off x="117157" y="1365250"/>
            <a:ext cx="9089074" cy="483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buSzPct val="100000"/>
              <a:buChar char="❑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Controllo della pressione sanguigna</a:t>
            </a:r>
          </a:p>
          <a:p>
            <a:pPr>
              <a:spcBef>
                <a:spcPts val="1900"/>
              </a:spcBef>
              <a:buSzPct val="100000"/>
              <a:buChar char="❑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Termoregolazione</a:t>
            </a:r>
          </a:p>
          <a:p>
            <a:pPr>
              <a:spcBef>
                <a:spcPts val="1900"/>
              </a:spcBef>
              <a:buSzPct val="100000"/>
              <a:buChar char="❑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Controllo della glicemia</a:t>
            </a:r>
          </a:p>
          <a:p>
            <a:pPr>
              <a:spcBef>
                <a:spcPts val="1900"/>
              </a:spcBef>
              <a:buSzPct val="100000"/>
              <a:buChar char="❑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Mantenimento dell’equilibrio elettrolitico</a:t>
            </a:r>
          </a:p>
          <a:p>
            <a:pPr>
              <a:spcBef>
                <a:spcPts val="1900"/>
              </a:spcBef>
              <a:buSzPct val="100000"/>
              <a:buChar char="❑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Controllo dello stato di ossigenazione tessutale</a:t>
            </a:r>
          </a:p>
          <a:p>
            <a:pPr>
              <a:spcBef>
                <a:spcPts val="1900"/>
              </a:spcBef>
              <a:buSzPct val="100000"/>
              <a:buChar char="❑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Attivazione della risposta immunitaria</a:t>
            </a:r>
          </a:p>
          <a:p>
            <a:pPr>
              <a:spcBef>
                <a:spcPts val="1900"/>
              </a:spcBef>
              <a:buSzPct val="100000"/>
              <a:buChar char="❑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 Controllo delle variazioni proliferative tissutali </a:t>
            </a:r>
          </a:p>
        </p:txBody>
      </p:sp>
      <p:sp>
        <p:nvSpPr>
          <p:cNvPr id="469" name="Rettangolo 1"/>
          <p:cNvSpPr/>
          <p:nvPr/>
        </p:nvSpPr>
        <p:spPr>
          <a:xfrm>
            <a:off x="8928100" y="6742113"/>
            <a:ext cx="107950" cy="71438"/>
          </a:xfrm>
          <a:prstGeom prst="rect">
            <a:avLst/>
          </a:prstGeom>
          <a:solidFill>
            <a:srgbClr val="FF0000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onnettore 1 20"/>
          <p:cNvSpPr/>
          <p:nvPr/>
        </p:nvSpPr>
        <p:spPr>
          <a:xfrm>
            <a:off x="3521074" y="3588902"/>
            <a:ext cx="2906907" cy="1756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B6DCD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96" name="Connettore 1 16"/>
          <p:cNvSpPr/>
          <p:nvPr/>
        </p:nvSpPr>
        <p:spPr>
          <a:xfrm>
            <a:off x="3518026" y="3379531"/>
            <a:ext cx="2407738" cy="750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B6DCDF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487" name="Gruppo 1"/>
          <p:cNvGrpSpPr/>
          <p:nvPr/>
        </p:nvGrpSpPr>
        <p:grpSpPr>
          <a:xfrm>
            <a:off x="107950" y="209550"/>
            <a:ext cx="5400676" cy="5897442"/>
            <a:chOff x="0" y="0"/>
            <a:chExt cx="5400675" cy="5897441"/>
          </a:xfrm>
        </p:grpSpPr>
        <p:sp>
          <p:nvSpPr>
            <p:cNvPr id="473" name="Connettore 1 14"/>
            <p:cNvSpPr/>
            <p:nvPr/>
          </p:nvSpPr>
          <p:spPr>
            <a:xfrm>
              <a:off x="1655763" y="5091112"/>
              <a:ext cx="468313" cy="1"/>
            </a:xfrm>
            <a:prstGeom prst="line">
              <a:avLst/>
            </a:prstGeom>
            <a:noFill/>
            <a:ln w="76200" cap="flat">
              <a:solidFill>
                <a:srgbClr val="B6DC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4" name="Connettore 1 12"/>
            <p:cNvSpPr/>
            <p:nvPr/>
          </p:nvSpPr>
          <p:spPr>
            <a:xfrm flipH="1">
              <a:off x="1692274" y="987425"/>
              <a:ext cx="1" cy="4140200"/>
            </a:xfrm>
            <a:prstGeom prst="line">
              <a:avLst/>
            </a:prstGeom>
            <a:noFill/>
            <a:ln w="76200" cap="flat">
              <a:solidFill>
                <a:srgbClr val="B6DC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77" name="Elaborazione alternativa 5"/>
            <p:cNvGrpSpPr/>
            <p:nvPr/>
          </p:nvGrpSpPr>
          <p:grpSpPr>
            <a:xfrm>
              <a:off x="0" y="1512887"/>
              <a:ext cx="3384550" cy="1223963"/>
              <a:chOff x="0" y="0"/>
              <a:chExt cx="3384550" cy="1223962"/>
            </a:xfrm>
          </p:grpSpPr>
          <p:sp>
            <p:nvSpPr>
              <p:cNvPr id="475" name="Forma"/>
              <p:cNvSpPr/>
              <p:nvPr/>
            </p:nvSpPr>
            <p:spPr>
              <a:xfrm>
                <a:off x="0" y="-1"/>
                <a:ext cx="3384550" cy="1223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3" y="0"/>
                      <a:pt x="1302" y="0"/>
                    </a:cubicBezTo>
                    <a:lnTo>
                      <a:pt x="20298" y="0"/>
                    </a:lnTo>
                    <a:cubicBezTo>
                      <a:pt x="21017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7" y="21600"/>
                      <a:pt x="20298" y="21600"/>
                    </a:cubicBezTo>
                    <a:lnTo>
                      <a:pt x="1302" y="21600"/>
                    </a:lnTo>
                    <a:cubicBezTo>
                      <a:pt x="583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99CCFF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76" name="Struttura di ricezione dello stimolo"/>
              <p:cNvSpPr/>
              <p:nvPr/>
            </p:nvSpPr>
            <p:spPr>
              <a:xfrm>
                <a:off x="176291" y="611981"/>
                <a:ext cx="30319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00" b="1"/>
                </a:lvl1pPr>
              </a:lstStyle>
              <a:p>
                <a:r>
                  <a:t>Struttura di ricezione dello stimolo</a:t>
                </a:r>
              </a:p>
            </p:txBody>
          </p:sp>
        </p:grpSp>
        <p:grpSp>
          <p:nvGrpSpPr>
            <p:cNvPr id="480" name="Elaborazione alternativa 6"/>
            <p:cNvGrpSpPr/>
            <p:nvPr/>
          </p:nvGrpSpPr>
          <p:grpSpPr>
            <a:xfrm>
              <a:off x="0" y="0"/>
              <a:ext cx="3384550" cy="1223963"/>
              <a:chOff x="0" y="0"/>
              <a:chExt cx="3384550" cy="1223962"/>
            </a:xfrm>
          </p:grpSpPr>
          <p:sp>
            <p:nvSpPr>
              <p:cNvPr id="478" name="Forma"/>
              <p:cNvSpPr/>
              <p:nvPr/>
            </p:nvSpPr>
            <p:spPr>
              <a:xfrm>
                <a:off x="0" y="0"/>
                <a:ext cx="3384550" cy="1223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3" y="0"/>
                      <a:pt x="1302" y="0"/>
                    </a:cubicBezTo>
                    <a:lnTo>
                      <a:pt x="20298" y="0"/>
                    </a:lnTo>
                    <a:cubicBezTo>
                      <a:pt x="21017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7" y="21600"/>
                      <a:pt x="20298" y="21600"/>
                    </a:cubicBezTo>
                    <a:lnTo>
                      <a:pt x="1302" y="21600"/>
                    </a:lnTo>
                    <a:cubicBezTo>
                      <a:pt x="583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79" name="Stimolo: variazione di un determinato parametro"/>
              <p:cNvSpPr/>
              <p:nvPr/>
            </p:nvSpPr>
            <p:spPr>
              <a:xfrm>
                <a:off x="176291" y="611981"/>
                <a:ext cx="30319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00" b="1"/>
                </a:lvl1pPr>
              </a:lstStyle>
              <a:p>
                <a:r>
                  <a:t>Stimolo: variazione di un determinato parametro</a:t>
                </a:r>
              </a:p>
            </p:txBody>
          </p:sp>
        </p:grpSp>
        <p:grpSp>
          <p:nvGrpSpPr>
            <p:cNvPr id="483" name="Elaborazione alternativa 7"/>
            <p:cNvGrpSpPr/>
            <p:nvPr/>
          </p:nvGrpSpPr>
          <p:grpSpPr>
            <a:xfrm>
              <a:off x="0" y="3003550"/>
              <a:ext cx="3384550" cy="1223963"/>
              <a:chOff x="0" y="0"/>
              <a:chExt cx="3384550" cy="1223962"/>
            </a:xfrm>
          </p:grpSpPr>
          <p:sp>
            <p:nvSpPr>
              <p:cNvPr id="481" name="Forma"/>
              <p:cNvSpPr/>
              <p:nvPr/>
            </p:nvSpPr>
            <p:spPr>
              <a:xfrm>
                <a:off x="0" y="0"/>
                <a:ext cx="3384550" cy="1223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3" y="0"/>
                      <a:pt x="1302" y="0"/>
                    </a:cubicBezTo>
                    <a:lnTo>
                      <a:pt x="20298" y="0"/>
                    </a:lnTo>
                    <a:cubicBezTo>
                      <a:pt x="21017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7" y="21600"/>
                      <a:pt x="20298" y="21600"/>
                    </a:cubicBezTo>
                    <a:lnTo>
                      <a:pt x="1302" y="21600"/>
                    </a:lnTo>
                    <a:cubicBezTo>
                      <a:pt x="583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66FF33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82" name="Elaborazione del segnale"/>
              <p:cNvSpPr/>
              <p:nvPr/>
            </p:nvSpPr>
            <p:spPr>
              <a:xfrm>
                <a:off x="176291" y="611981"/>
                <a:ext cx="30319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00" b="1"/>
                </a:lvl1pPr>
              </a:lstStyle>
              <a:p>
                <a:r>
                  <a:t>Elaborazione del segnale</a:t>
                </a:r>
              </a:p>
            </p:txBody>
          </p:sp>
        </p:grpSp>
        <p:grpSp>
          <p:nvGrpSpPr>
            <p:cNvPr id="486" name="Elaborazione alternativa 8"/>
            <p:cNvGrpSpPr/>
            <p:nvPr/>
          </p:nvGrpSpPr>
          <p:grpSpPr>
            <a:xfrm>
              <a:off x="1935635" y="4357808"/>
              <a:ext cx="3465041" cy="1539634"/>
              <a:chOff x="0" y="0"/>
              <a:chExt cx="3465040" cy="1539632"/>
            </a:xfrm>
          </p:grpSpPr>
          <p:sp>
            <p:nvSpPr>
              <p:cNvPr id="484" name="Forma"/>
              <p:cNvSpPr/>
              <p:nvPr/>
            </p:nvSpPr>
            <p:spPr>
              <a:xfrm>
                <a:off x="0" y="142468"/>
                <a:ext cx="3465041" cy="1254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4" y="0"/>
                      <a:pt x="1304" y="0"/>
                    </a:cubicBezTo>
                    <a:lnTo>
                      <a:pt x="20296" y="0"/>
                    </a:lnTo>
                    <a:cubicBezTo>
                      <a:pt x="21016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6" y="21600"/>
                      <a:pt x="20296" y="21600"/>
                    </a:cubicBezTo>
                    <a:lnTo>
                      <a:pt x="1304" y="21600"/>
                    </a:lnTo>
                    <a:cubicBezTo>
                      <a:pt x="584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FF3399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85" name="Meccanismi effettori di controbilanciamento"/>
              <p:cNvSpPr txBox="1"/>
              <p:nvPr/>
            </p:nvSpPr>
            <p:spPr>
              <a:xfrm>
                <a:off x="180619" y="0"/>
                <a:ext cx="3103802" cy="1539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2400" b="1"/>
                </a:lvl1pPr>
              </a:lstStyle>
              <a:p>
                <a:r>
                  <a:t>Meccanismi effettori di controbilanciamento</a:t>
                </a:r>
              </a:p>
            </p:txBody>
          </p:sp>
        </p:grpSp>
      </p:grpSp>
      <p:grpSp>
        <p:nvGrpSpPr>
          <p:cNvPr id="490" name="Elaborazione alternativa 9"/>
          <p:cNvGrpSpPr/>
          <p:nvPr/>
        </p:nvGrpSpPr>
        <p:grpSpPr>
          <a:xfrm>
            <a:off x="5940425" y="5373687"/>
            <a:ext cx="3095625" cy="1223963"/>
            <a:chOff x="0" y="0"/>
            <a:chExt cx="3095625" cy="1223962"/>
          </a:xfrm>
        </p:grpSpPr>
        <p:sp>
          <p:nvSpPr>
            <p:cNvPr id="488" name="Forma"/>
            <p:cNvSpPr/>
            <p:nvPr/>
          </p:nvSpPr>
          <p:spPr>
            <a:xfrm>
              <a:off x="0" y="-1"/>
              <a:ext cx="3095625" cy="122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637" y="0"/>
                    <a:pt x="1423" y="0"/>
                  </a:cubicBezTo>
                  <a:lnTo>
                    <a:pt x="20177" y="0"/>
                  </a:lnTo>
                  <a:cubicBezTo>
                    <a:pt x="2096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963" y="21600"/>
                    <a:pt x="20177" y="21600"/>
                  </a:cubicBezTo>
                  <a:lnTo>
                    <a:pt x="1423" y="21600"/>
                  </a:lnTo>
                  <a:cubicBezTo>
                    <a:pt x="637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57150" cap="flat">
              <a:solidFill>
                <a:srgbClr val="583D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89" name="Risposta a livello sistemico"/>
            <p:cNvSpPr txBox="1"/>
            <p:nvPr/>
          </p:nvSpPr>
          <p:spPr>
            <a:xfrm>
              <a:off x="176291" y="215646"/>
              <a:ext cx="2743043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/>
              </a:lvl1pPr>
            </a:lstStyle>
            <a:p>
              <a:r>
                <a:t>Risposta a livello sistemico</a:t>
              </a:r>
            </a:p>
          </p:txBody>
        </p:sp>
      </p:grpSp>
      <p:grpSp>
        <p:nvGrpSpPr>
          <p:cNvPr id="493" name="Elaborazione alternativa 10"/>
          <p:cNvGrpSpPr/>
          <p:nvPr/>
        </p:nvGrpSpPr>
        <p:grpSpPr>
          <a:xfrm>
            <a:off x="5940425" y="4005262"/>
            <a:ext cx="3095625" cy="1223963"/>
            <a:chOff x="0" y="0"/>
            <a:chExt cx="3095625" cy="1223962"/>
          </a:xfrm>
        </p:grpSpPr>
        <p:sp>
          <p:nvSpPr>
            <p:cNvPr id="491" name="Forma"/>
            <p:cNvSpPr/>
            <p:nvPr/>
          </p:nvSpPr>
          <p:spPr>
            <a:xfrm>
              <a:off x="0" y="-1"/>
              <a:ext cx="3095625" cy="122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637" y="0"/>
                    <a:pt x="1423" y="0"/>
                  </a:cubicBezTo>
                  <a:lnTo>
                    <a:pt x="20177" y="0"/>
                  </a:lnTo>
                  <a:cubicBezTo>
                    <a:pt x="2096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963" y="21600"/>
                    <a:pt x="20177" y="21600"/>
                  </a:cubicBezTo>
                  <a:lnTo>
                    <a:pt x="1423" y="21600"/>
                  </a:lnTo>
                  <a:cubicBezTo>
                    <a:pt x="637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57150" cap="flat">
              <a:solidFill>
                <a:srgbClr val="583D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92" name="Risposta a livello cellulare/tissutale"/>
            <p:cNvSpPr txBox="1"/>
            <p:nvPr/>
          </p:nvSpPr>
          <p:spPr>
            <a:xfrm>
              <a:off x="176291" y="215646"/>
              <a:ext cx="2743043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/>
              </a:lvl1pPr>
            </a:lstStyle>
            <a:p>
              <a:r>
                <a:t>Risposta a livello cellulare/tissutale</a:t>
              </a:r>
            </a:p>
          </p:txBody>
        </p:sp>
      </p:grpSp>
      <p:sp>
        <p:nvSpPr>
          <p:cNvPr id="494" name="CasellaDiTesto 2"/>
          <p:cNvSpPr txBox="1"/>
          <p:nvPr/>
        </p:nvSpPr>
        <p:spPr>
          <a:xfrm>
            <a:off x="4068762" y="142875"/>
            <a:ext cx="5040313" cy="1383901"/>
          </a:xfrm>
          <a:prstGeom prst="rect">
            <a:avLst/>
          </a:prstGeom>
          <a:ln>
            <a:solidFill>
              <a:srgbClr val="FFF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000">
                <a:solidFill>
                  <a:srgbClr val="FFFF00"/>
                </a:solidFill>
              </a:defRPr>
            </a:lvl1pPr>
          </a:lstStyle>
          <a:p>
            <a:r>
              <a:t>Esempio della  sequenza di eventi coinvolti nel controllo dell’omeostasi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4" animBg="1" advAuto="0"/>
      <p:bldP spid="496" grpId="3" animBg="1" advAuto="0"/>
      <p:bldP spid="490" grpId="2" animBg="1" advAuto="0"/>
      <p:bldP spid="493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asellaDiTesto 1"/>
          <p:cNvSpPr txBox="1"/>
          <p:nvPr/>
        </p:nvSpPr>
        <p:spPr>
          <a:xfrm>
            <a:off x="22276" y="1899137"/>
            <a:ext cx="7429833" cy="282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 b="1">
                <a:solidFill>
                  <a:srgbClr val="FFFF00"/>
                </a:solidFill>
              </a:defRPr>
            </a:pPr>
            <a:r>
              <a:t>Meccanismi di controllo della pressione arteriosa:</a:t>
            </a:r>
          </a:p>
          <a:p>
            <a:pPr>
              <a:defRPr sz="3200">
                <a:solidFill>
                  <a:srgbClr val="FFFF00"/>
                </a:solidFill>
              </a:defRPr>
            </a:pPr>
            <a:endParaRPr/>
          </a:p>
          <a:p>
            <a:pPr marL="3486150" lvl="7" indent="-285750">
              <a:buSzPct val="100000"/>
              <a:buChar char="❖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fisiologia</a:t>
            </a:r>
          </a:p>
          <a:p>
            <a:pPr lvl="2"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  <a:p>
            <a:pPr marL="3486150" lvl="7" indent="-285750">
              <a:buSzPct val="100000"/>
              <a:buChar char="❖"/>
              <a:defRPr sz="3200">
                <a:solidFill>
                  <a:schemeClr val="accent3">
                    <a:lumOff val="44000"/>
                  </a:schemeClr>
                </a:solidFill>
              </a:defRPr>
            </a:pPr>
            <a:r>
              <a:t>patologia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2"/>
          <p:cNvSpPr txBox="1">
            <a:spLocks noGrp="1"/>
          </p:cNvSpPr>
          <p:nvPr>
            <p:ph type="title"/>
          </p:nvPr>
        </p:nvSpPr>
        <p:spPr>
          <a:xfrm>
            <a:off x="0" y="44450"/>
            <a:ext cx="9144000" cy="6477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chemeClr val="accent3">
                    <a:lumOff val="44000"/>
                  </a:schemeClr>
                </a:solidFill>
              </a:defRPr>
            </a:pPr>
            <a:r>
              <a:t>Controllo della </a:t>
            </a:r>
            <a:r>
              <a:rPr>
                <a:solidFill>
                  <a:srgbClr val="FFFF00"/>
                </a:solidFill>
              </a:rPr>
              <a:t>pressione sanguigna</a:t>
            </a:r>
          </a:p>
        </p:txBody>
      </p:sp>
      <p:sp>
        <p:nvSpPr>
          <p:cNvPr id="501" name="Rectangle 3"/>
          <p:cNvSpPr txBox="1">
            <a:spLocks noGrp="1"/>
          </p:cNvSpPr>
          <p:nvPr>
            <p:ph type="body" idx="1"/>
          </p:nvPr>
        </p:nvSpPr>
        <p:spPr>
          <a:xfrm>
            <a:off x="34925" y="1150937"/>
            <a:ext cx="9109075" cy="39338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53212" indent="-553212" algn="just" defTabSz="804672">
              <a:lnSpc>
                <a:spcPct val="110000"/>
              </a:lnSpc>
              <a:spcBef>
                <a:spcPts val="500"/>
              </a:spcBef>
              <a:buSzTx/>
              <a:buNone/>
              <a:defRPr sz="2464"/>
            </a:pPr>
            <a:r>
              <a:t>    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- 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Controllo della </a:t>
            </a:r>
            <a:r>
              <a:rPr b="1" u="sng">
                <a:solidFill>
                  <a:srgbClr val="FFFF00"/>
                </a:solidFill>
              </a:rPr>
              <a:t>volemia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come strategia di contenimento dell’</a:t>
            </a:r>
            <a:r>
              <a:rPr>
                <a:solidFill>
                  <a:srgbClr val="FFFF00"/>
                </a:solidFill>
              </a:rPr>
              <a:t>aumento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della pressione arteriosa</a:t>
            </a:r>
            <a:endParaRPr u="sng">
              <a:solidFill>
                <a:srgbClr val="FFFF00"/>
              </a:solidFill>
            </a:endParaRPr>
          </a:p>
          <a:p>
            <a:pPr marL="251459" lvl="1" indent="150876" algn="just" defTabSz="804672">
              <a:lnSpc>
                <a:spcPct val="110000"/>
              </a:lnSpc>
              <a:spcBef>
                <a:spcPts val="500"/>
              </a:spcBef>
              <a:buSzTx/>
              <a:buNone/>
              <a:defRPr sz="2464">
                <a:solidFill>
                  <a:schemeClr val="accent3">
                    <a:lumOff val="44000"/>
                  </a:schemeClr>
                </a:solidFill>
              </a:defRPr>
            </a:pPr>
            <a:endParaRPr u="sng">
              <a:solidFill>
                <a:srgbClr val="FFFF00"/>
              </a:solidFill>
            </a:endParaRPr>
          </a:p>
          <a:p>
            <a:pPr marL="251459" lvl="1" indent="150876" algn="just" defTabSz="804672">
              <a:lnSpc>
                <a:spcPct val="110000"/>
              </a:lnSpc>
              <a:spcBef>
                <a:spcPts val="500"/>
              </a:spcBef>
              <a:buSzTx/>
              <a:buNone/>
              <a:defRPr sz="2464">
                <a:solidFill>
                  <a:srgbClr val="FFFF00"/>
                </a:solidFill>
              </a:defRPr>
            </a:pPr>
            <a:r>
              <a:t>↑ p. arteriosa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:  miocardiociti → </a:t>
            </a:r>
            <a:r>
              <a:rPr b="1"/>
              <a:t>fattore natriuretico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→ iperfunzionalità renale → ↑ elim. NaCl e acqua </a:t>
            </a:r>
          </a:p>
          <a:p>
            <a:pPr marL="251459" lvl="1" indent="150876" algn="just" defTabSz="804672">
              <a:lnSpc>
                <a:spcPct val="110000"/>
              </a:lnSpc>
              <a:spcBef>
                <a:spcPts val="500"/>
              </a:spcBef>
              <a:buSzTx/>
              <a:buNone/>
              <a:defRPr sz="2464">
                <a:solidFill>
                  <a:schemeClr val="accent3">
                    <a:lumOff val="44000"/>
                  </a:schemeClr>
                </a:solidFill>
              </a:defRPr>
            </a:pPr>
            <a:r>
              <a:t>   → </a:t>
            </a:r>
            <a:r>
              <a:rPr u="sng"/>
              <a:t>riduzione della volemia</a:t>
            </a:r>
            <a:r>
              <a:t> → ripristino dei normali valori di pressione sanguigna</a:t>
            </a:r>
          </a:p>
          <a:p>
            <a:pPr marL="251459" lvl="1" indent="150876" algn="just" defTabSz="804672">
              <a:lnSpc>
                <a:spcPct val="110000"/>
              </a:lnSpc>
              <a:spcBef>
                <a:spcPts val="500"/>
              </a:spcBef>
              <a:buSzTx/>
              <a:buNone/>
              <a:defRPr sz="2464"/>
            </a:pPr>
            <a:endParaRPr/>
          </a:p>
          <a:p>
            <a:pPr marL="301752" indent="-301752" algn="just" defTabSz="804672">
              <a:lnSpc>
                <a:spcPct val="110000"/>
              </a:lnSpc>
              <a:spcBef>
                <a:spcPts val="0"/>
              </a:spcBef>
              <a:buSzTx/>
              <a:buNone/>
              <a:defRPr sz="2464" b="1">
                <a:solidFill>
                  <a:schemeClr val="accent2"/>
                </a:solidFill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   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Rectangle 2"/>
          <p:cNvSpPr txBox="1">
            <a:spLocks noGrp="1"/>
          </p:cNvSpPr>
          <p:nvPr>
            <p:ph type="title"/>
          </p:nvPr>
        </p:nvSpPr>
        <p:spPr>
          <a:xfrm>
            <a:off x="-252413" y="-28575"/>
            <a:ext cx="9648826" cy="492125"/>
          </a:xfrm>
          <a:prstGeom prst="rect">
            <a:avLst/>
          </a:prstGeom>
        </p:spPr>
        <p:txBody>
          <a:bodyPr/>
          <a:lstStyle/>
          <a:p>
            <a:pPr defTabSz="868680">
              <a:defRPr sz="2470">
                <a:solidFill>
                  <a:schemeClr val="accent3">
                    <a:lumOff val="44000"/>
                  </a:schemeClr>
                </a:solidFill>
              </a:defRPr>
            </a:pPr>
            <a:r>
              <a:t>Atrial Natriuretic Peptide Regulates Na</a:t>
            </a:r>
            <a:r>
              <a:rPr baseline="29894"/>
              <a:t>+</a:t>
            </a:r>
            <a:r>
              <a:t> </a:t>
            </a:r>
            <a:r>
              <a:rPr sz="1900"/>
              <a:t>and</a:t>
            </a:r>
            <a:r>
              <a:t> H</a:t>
            </a:r>
            <a:r>
              <a:rPr baseline="-26000"/>
              <a:t>2</a:t>
            </a:r>
            <a:r>
              <a:t>O Excretion</a:t>
            </a:r>
          </a:p>
        </p:txBody>
      </p:sp>
      <p:sp>
        <p:nvSpPr>
          <p:cNvPr id="504" name="Text Box 3"/>
          <p:cNvSpPr txBox="1"/>
          <p:nvPr/>
        </p:nvSpPr>
        <p:spPr>
          <a:xfrm>
            <a:off x="4520882" y="6571520"/>
            <a:ext cx="45440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defRPr sz="1200"/>
            </a:lvl1pPr>
          </a:lstStyle>
          <a:p>
            <a:r>
              <a:t>Figure 20-15: Atrial natriuretic peptide</a:t>
            </a:r>
          </a:p>
        </p:txBody>
      </p:sp>
      <p:pic>
        <p:nvPicPr>
          <p:cNvPr id="505" name="Picture 4" descr="Picture 4"/>
          <p:cNvPicPr>
            <a:picLocks noChangeAspect="1"/>
          </p:cNvPicPr>
          <p:nvPr/>
        </p:nvPicPr>
        <p:blipFill>
          <a:blip r:embed="rId2"/>
          <a:srcRect t="560" b="3695"/>
          <a:stretch>
            <a:fillRect/>
          </a:stretch>
        </p:blipFill>
        <p:spPr>
          <a:xfrm>
            <a:off x="179387" y="507999"/>
            <a:ext cx="8785226" cy="6305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2925763"/>
            <a:ext cx="1727200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Ovale 1"/>
          <p:cNvSpPr/>
          <p:nvPr/>
        </p:nvSpPr>
        <p:spPr>
          <a:xfrm>
            <a:off x="3924300" y="549275"/>
            <a:ext cx="1655765" cy="107950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08" name="Freccia in giù 2"/>
          <p:cNvSpPr/>
          <p:nvPr/>
        </p:nvSpPr>
        <p:spPr>
          <a:xfrm>
            <a:off x="4356100" y="6103937"/>
            <a:ext cx="179389" cy="56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72"/>
                </a:moveTo>
                <a:lnTo>
                  <a:pt x="5400" y="18172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72"/>
                </a:lnTo>
                <a:lnTo>
                  <a:pt x="21600" y="1817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09" name="CasellaDiTesto 3"/>
          <p:cNvSpPr txBox="1"/>
          <p:nvPr/>
        </p:nvSpPr>
        <p:spPr>
          <a:xfrm>
            <a:off x="4549931" y="6165850"/>
            <a:ext cx="17554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t>blood pressure</a:t>
            </a:r>
          </a:p>
        </p:txBody>
      </p:sp>
      <p:sp>
        <p:nvSpPr>
          <p:cNvPr id="510" name="Rettangolo arrotondato 4"/>
          <p:cNvSpPr/>
          <p:nvPr/>
        </p:nvSpPr>
        <p:spPr>
          <a:xfrm>
            <a:off x="6948488" y="5013325"/>
            <a:ext cx="1871663" cy="6477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11" name="Text Box 6"/>
          <p:cNvSpPr txBox="1"/>
          <p:nvPr/>
        </p:nvSpPr>
        <p:spPr>
          <a:xfrm>
            <a:off x="539749" y="5538315"/>
            <a:ext cx="1871665" cy="276999"/>
          </a:xfrm>
          <a:prstGeom prst="rect">
            <a:avLst/>
          </a:prstGeom>
          <a:solidFill>
            <a:srgbClr val="D5FFFF"/>
          </a:solidFill>
          <a:ln w="28575">
            <a:solidFill>
              <a:srgbClr val="66CC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1200" b="1"/>
            </a:lvl1pPr>
          </a:lstStyle>
          <a:p>
            <a:r>
              <a:rPr dirty="0"/>
              <a:t>ADH </a:t>
            </a:r>
            <a:r>
              <a:rPr dirty="0" err="1"/>
              <a:t>orm</a:t>
            </a:r>
            <a:r>
              <a:rPr dirty="0"/>
              <a:t>. </a:t>
            </a:r>
            <a:r>
              <a:rPr lang="it-IT" dirty="0"/>
              <a:t>- </a:t>
            </a:r>
            <a:r>
              <a:rPr dirty="0" err="1"/>
              <a:t>antidiuretico</a:t>
            </a:r>
            <a:endParaRPr dirty="0"/>
          </a:p>
        </p:txBody>
      </p:sp>
      <p:sp>
        <p:nvSpPr>
          <p:cNvPr id="512" name="CasellaDiTesto 11"/>
          <p:cNvSpPr txBox="1"/>
          <p:nvPr/>
        </p:nvSpPr>
        <p:spPr>
          <a:xfrm>
            <a:off x="5436096" y="2268160"/>
            <a:ext cx="2476982" cy="551519"/>
          </a:xfrm>
          <a:prstGeom prst="rect">
            <a:avLst/>
          </a:prstGeom>
          <a:gradFill>
            <a:gsLst>
              <a:gs pos="0">
                <a:srgbClr val="FFDF9C"/>
              </a:gs>
              <a:gs pos="50000">
                <a:srgbClr val="FFEAC3"/>
              </a:gs>
              <a:gs pos="100000">
                <a:srgbClr val="FFF4E2"/>
              </a:gs>
            </a:gsLst>
            <a:path path="circle">
              <a:fillToRect l="119636" t="37721" r="-19636" b="62278"/>
            </a:path>
          </a:gra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/>
            </a:pPr>
            <a:r>
              <a:t>activation of </a:t>
            </a:r>
            <a:r>
              <a:rPr b="1"/>
              <a:t>mechano-sensitive pathways</a:t>
            </a:r>
          </a:p>
        </p:txBody>
      </p:sp>
      <p:sp>
        <p:nvSpPr>
          <p:cNvPr id="513" name="CasellaDiTesto 12"/>
          <p:cNvSpPr txBox="1"/>
          <p:nvPr/>
        </p:nvSpPr>
        <p:spPr>
          <a:xfrm>
            <a:off x="5580112" y="908720"/>
            <a:ext cx="1390016" cy="322918"/>
          </a:xfrm>
          <a:prstGeom prst="rect">
            <a:avLst/>
          </a:prstGeom>
          <a:gradFill>
            <a:gsLst>
              <a:gs pos="0">
                <a:srgbClr val="FFDF9C"/>
              </a:gs>
              <a:gs pos="50000">
                <a:srgbClr val="FFEAC3"/>
              </a:gs>
              <a:gs pos="100000">
                <a:srgbClr val="FFF4E2"/>
              </a:gs>
            </a:gsLst>
            <a:path path="circle">
              <a:fillToRect l="119636" t="37721" r="-19636" b="62278"/>
            </a:path>
          </a:gra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atrial overload</a:t>
            </a:r>
          </a:p>
        </p:txBody>
      </p:sp>
      <p:sp>
        <p:nvSpPr>
          <p:cNvPr id="514" name="Rettangolo arrotondato 3"/>
          <p:cNvSpPr/>
          <p:nvPr/>
        </p:nvSpPr>
        <p:spPr>
          <a:xfrm>
            <a:off x="3419475" y="3476992"/>
            <a:ext cx="2665414" cy="504826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15" name="CasellaDiTesto 5"/>
          <p:cNvSpPr txBox="1"/>
          <p:nvPr/>
        </p:nvSpPr>
        <p:spPr>
          <a:xfrm>
            <a:off x="539750" y="6330950"/>
            <a:ext cx="2016125" cy="273780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/>
            </a:lvl1pPr>
          </a:lstStyle>
          <a:p>
            <a:r>
              <a:t>glomerular filtration rate</a:t>
            </a:r>
          </a:p>
        </p:txBody>
      </p:sp>
      <p:sp>
        <p:nvSpPr>
          <p:cNvPr id="516" name="Connettore 2 7"/>
          <p:cNvSpPr/>
          <p:nvPr/>
        </p:nvSpPr>
        <p:spPr>
          <a:xfrm flipH="1">
            <a:off x="1835149" y="5373687"/>
            <a:ext cx="1081089" cy="935038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G_1908.jpeg" descr="IMG_19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001838"/>
            <a:ext cx="95250" cy="17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87362"/>
            <a:ext cx="95250" cy="9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87" y="350838"/>
            <a:ext cx="95251" cy="9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775" y="396875"/>
            <a:ext cx="95250" cy="9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2" y="2843213"/>
            <a:ext cx="95251" cy="9525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ext Box 168"/>
          <p:cNvSpPr txBox="1"/>
          <p:nvPr/>
        </p:nvSpPr>
        <p:spPr>
          <a:xfrm>
            <a:off x="5076825" y="4868862"/>
            <a:ext cx="3994150" cy="185795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/>
            </a:pPr>
            <a:r>
              <a:t>Paolo Macor, PhD       Dipartimento di Scienze della Vita </a:t>
            </a:r>
            <a:r>
              <a:rPr b="1">
                <a:solidFill>
                  <a:srgbClr val="FF0000"/>
                </a:solidFill>
              </a:rPr>
              <a:t>Edificio Q - stanza 301</a:t>
            </a:r>
          </a:p>
          <a:p>
            <a:pPr marL="342900" indent="-342900">
              <a:spcBef>
                <a:spcPts val="1200"/>
              </a:spcBef>
              <a:defRPr sz="2000"/>
            </a:pPr>
            <a:r>
              <a:t>040  558 8683</a:t>
            </a:r>
            <a:endParaRPr sz="3200"/>
          </a:p>
          <a:p>
            <a:pPr marL="342900" indent="-342900">
              <a:spcBef>
                <a:spcPts val="1200"/>
              </a:spcBef>
              <a:defRPr sz="2000"/>
            </a:pPr>
            <a:r>
              <a:t>Email: </a:t>
            </a:r>
            <a:r>
              <a:rPr b="1"/>
              <a:t>pmacor@units.it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Rectangle 2"/>
          <p:cNvSpPr txBox="1">
            <a:spLocks noGrp="1"/>
          </p:cNvSpPr>
          <p:nvPr>
            <p:ph type="title"/>
          </p:nvPr>
        </p:nvSpPr>
        <p:spPr>
          <a:xfrm>
            <a:off x="0" y="454754"/>
            <a:ext cx="9144000" cy="64770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chemeClr val="accent3">
                    <a:lumOff val="44000"/>
                  </a:schemeClr>
                </a:solidFill>
              </a:defRPr>
            </a:pPr>
            <a:r>
              <a:t>Controllo della </a:t>
            </a:r>
            <a:r>
              <a:rPr>
                <a:solidFill>
                  <a:srgbClr val="FFFF00"/>
                </a:solidFill>
              </a:rPr>
              <a:t>pressione sanguigna</a:t>
            </a:r>
          </a:p>
        </p:txBody>
      </p:sp>
      <p:sp>
        <p:nvSpPr>
          <p:cNvPr id="519" name="Rectangle 3"/>
          <p:cNvSpPr txBox="1">
            <a:spLocks noGrp="1"/>
          </p:cNvSpPr>
          <p:nvPr>
            <p:ph type="body" idx="1"/>
          </p:nvPr>
        </p:nvSpPr>
        <p:spPr>
          <a:xfrm>
            <a:off x="57270" y="1661865"/>
            <a:ext cx="8964615" cy="3074255"/>
          </a:xfrm>
          <a:prstGeom prst="rect">
            <a:avLst/>
          </a:prstGeom>
        </p:spPr>
        <p:txBody>
          <a:bodyPr/>
          <a:lstStyle/>
          <a:p>
            <a:pPr marL="722312" indent="-722312" algn="just">
              <a:spcBef>
                <a:spcPts val="600"/>
              </a:spcBef>
              <a:buSzTx/>
              <a:buNone/>
              <a:defRPr sz="2800"/>
            </a:pPr>
            <a:r>
              <a:t>    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- 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Controllo della </a:t>
            </a:r>
            <a:r>
              <a:rPr b="1" u="sng">
                <a:solidFill>
                  <a:srgbClr val="FFFF00"/>
                </a:solidFill>
              </a:rPr>
              <a:t>volemia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 a livello renale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come strategia di contenimento della </a:t>
            </a:r>
            <a:r>
              <a:rPr>
                <a:solidFill>
                  <a:srgbClr val="FFFF00"/>
                </a:solidFill>
              </a:rPr>
              <a:t>riduzione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della pressione arteriosa</a:t>
            </a:r>
            <a:endParaRPr u="sng">
              <a:solidFill>
                <a:schemeClr val="accent3">
                  <a:lumOff val="44000"/>
                </a:schemeClr>
              </a:solidFill>
            </a:endParaRPr>
          </a:p>
          <a:p>
            <a:pPr marL="285750" lvl="1" indent="171450" algn="just">
              <a:spcBef>
                <a:spcPts val="600"/>
              </a:spcBef>
              <a:buSzTx/>
              <a:buNone/>
              <a:defRPr sz="2800"/>
            </a:pPr>
            <a:endParaRPr u="sng">
              <a:solidFill>
                <a:schemeClr val="accent3">
                  <a:lumOff val="44000"/>
                </a:schemeClr>
              </a:solidFill>
            </a:endParaRPr>
          </a:p>
          <a:p>
            <a:pPr marL="285750" lvl="1" indent="171450" algn="just">
              <a:spcBef>
                <a:spcPts val="600"/>
              </a:spcBef>
              <a:buSzTx/>
              <a:buNone/>
              <a:defRPr sz="2800">
                <a:solidFill>
                  <a:srgbClr val="FFFF00"/>
                </a:solidFill>
              </a:defRPr>
            </a:pPr>
            <a:r>
              <a:t>↓ p. arteriosa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: attivazione del </a:t>
            </a:r>
            <a:r>
              <a:t>RAAS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 </a:t>
            </a:r>
          </a:p>
          <a:p>
            <a:pPr marL="300037" lvl="1" indent="157162" algn="just"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   (Renin-Angiotensin-Aldosterone System)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537"/>
            <a:ext cx="9145589" cy="5094289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Rectangle 7"/>
          <p:cNvSpPr txBox="1"/>
          <p:nvPr/>
        </p:nvSpPr>
        <p:spPr>
          <a:xfrm>
            <a:off x="45719" y="-86769"/>
            <a:ext cx="9052561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Controllo della </a:t>
            </a:r>
            <a:r>
              <a:rPr>
                <a:solidFill>
                  <a:srgbClr val="FFFF00"/>
                </a:solidFill>
              </a:rPr>
              <a:t>pressione sanguigna: </a:t>
            </a:r>
            <a:r>
              <a:t>attivazione</a:t>
            </a:r>
            <a:r>
              <a:rPr>
                <a:solidFill>
                  <a:srgbClr val="FFFF00"/>
                </a:solidFill>
              </a:rPr>
              <a:t> sistema RAAS in condizioni di ipotensione</a:t>
            </a:r>
          </a:p>
        </p:txBody>
      </p:sp>
      <p:sp>
        <p:nvSpPr>
          <p:cNvPr id="526" name="AutoShape 9"/>
          <p:cNvSpPr/>
          <p:nvPr/>
        </p:nvSpPr>
        <p:spPr>
          <a:xfrm>
            <a:off x="1763713" y="3933825"/>
            <a:ext cx="431801" cy="144463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7" name="AutoShape 10"/>
          <p:cNvSpPr/>
          <p:nvPr/>
        </p:nvSpPr>
        <p:spPr>
          <a:xfrm rot="16200000">
            <a:off x="1980407" y="3212306"/>
            <a:ext cx="431801" cy="144464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8" name="CasellaDiTesto 1"/>
          <p:cNvSpPr txBox="1"/>
          <p:nvPr/>
        </p:nvSpPr>
        <p:spPr>
          <a:xfrm>
            <a:off x="179388" y="1700213"/>
            <a:ext cx="2160587" cy="6268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ACE</a:t>
            </a:r>
            <a:r>
              <a:rPr b="0"/>
              <a:t>: angiotensin converting enzyme</a:t>
            </a:r>
          </a:p>
        </p:txBody>
      </p:sp>
      <p:sp>
        <p:nvSpPr>
          <p:cNvPr id="529" name="Connettore 2 3"/>
          <p:cNvSpPr/>
          <p:nvPr/>
        </p:nvSpPr>
        <p:spPr>
          <a:xfrm flipH="1" flipV="1">
            <a:off x="1331913" y="2420937"/>
            <a:ext cx="1439862" cy="6477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CA8902E-2D26-7067-1324-ADE47158A093}"/>
              </a:ext>
            </a:extLst>
          </p:cNvPr>
          <p:cNvGrpSpPr/>
          <p:nvPr/>
        </p:nvGrpSpPr>
        <p:grpSpPr>
          <a:xfrm>
            <a:off x="-36513" y="3927475"/>
            <a:ext cx="1008063" cy="1939750"/>
            <a:chOff x="-36513" y="3927475"/>
            <a:chExt cx="1008063" cy="1939750"/>
          </a:xfrm>
        </p:grpSpPr>
        <p:sp>
          <p:nvSpPr>
            <p:cNvPr id="522" name="Rettangolo 1"/>
            <p:cNvSpPr/>
            <p:nvPr/>
          </p:nvSpPr>
          <p:spPr>
            <a:xfrm>
              <a:off x="-36513" y="3927475"/>
              <a:ext cx="1008063" cy="719139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524" name="AutoShape 6"/>
            <p:cNvSpPr/>
            <p:nvPr/>
          </p:nvSpPr>
          <p:spPr>
            <a:xfrm>
              <a:off x="250825" y="4724400"/>
              <a:ext cx="288925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7"/>
                  </a:moveTo>
                  <a:lnTo>
                    <a:pt x="10800" y="0"/>
                  </a:lnTo>
                  <a:lnTo>
                    <a:pt x="21600" y="4327"/>
                  </a:lnTo>
                  <a:lnTo>
                    <a:pt x="16200" y="4327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4327"/>
                  </a:lnTo>
                  <a:close/>
                </a:path>
              </a:pathLst>
            </a:custGeom>
            <a:solidFill>
              <a:srgbClr val="FF33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30" name="CasellaDiTesto 4"/>
            <p:cNvSpPr txBox="1"/>
            <p:nvPr/>
          </p:nvSpPr>
          <p:spPr>
            <a:xfrm>
              <a:off x="78011" y="5516562"/>
              <a:ext cx="599628" cy="3506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t>start</a:t>
              </a:r>
            </a:p>
          </p:txBody>
        </p:sp>
      </p:grpSp>
      <p:sp>
        <p:nvSpPr>
          <p:cNvPr id="531" name="Text Box 6"/>
          <p:cNvSpPr txBox="1"/>
          <p:nvPr/>
        </p:nvSpPr>
        <p:spPr>
          <a:xfrm>
            <a:off x="6199187" y="5095875"/>
            <a:ext cx="1943101" cy="26425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1200" b="1"/>
            </a:lvl1pPr>
          </a:lstStyle>
          <a:p>
            <a:r>
              <a:t>ADH orm. antidiuretico</a:t>
            </a:r>
          </a:p>
        </p:txBody>
      </p:sp>
      <p:sp>
        <p:nvSpPr>
          <p:cNvPr id="532" name="AutoShape 10"/>
          <p:cNvSpPr/>
          <p:nvPr/>
        </p:nvSpPr>
        <p:spPr>
          <a:xfrm rot="16200000">
            <a:off x="3563144" y="3212307"/>
            <a:ext cx="431801" cy="144463"/>
          </a:xfrm>
          <a:prstGeom prst="leftArrow">
            <a:avLst>
              <a:gd name="adj1" fmla="val 50000"/>
              <a:gd name="adj2" fmla="val 74726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angle 7"/>
          <p:cNvSpPr txBox="1"/>
          <p:nvPr/>
        </p:nvSpPr>
        <p:spPr>
          <a:xfrm>
            <a:off x="45719" y="-86769"/>
            <a:ext cx="9052561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Controllo della </a:t>
            </a:r>
            <a:r>
              <a:rPr>
                <a:solidFill>
                  <a:srgbClr val="FFFF00"/>
                </a:solidFill>
              </a:rPr>
              <a:t>pressione sanguigna: </a:t>
            </a:r>
            <a:r>
              <a:t>attivazione</a:t>
            </a:r>
            <a:r>
              <a:rPr>
                <a:solidFill>
                  <a:srgbClr val="FFFF00"/>
                </a:solidFill>
              </a:rPr>
              <a:t> sistema RAAS in condizioni di ipotensione</a:t>
            </a:r>
          </a:p>
        </p:txBody>
      </p:sp>
      <p:grpSp>
        <p:nvGrpSpPr>
          <p:cNvPr id="539" name="Gruppo 4"/>
          <p:cNvGrpSpPr/>
          <p:nvPr/>
        </p:nvGrpSpPr>
        <p:grpSpPr>
          <a:xfrm>
            <a:off x="611187" y="981074"/>
            <a:ext cx="8497318" cy="5756435"/>
            <a:chOff x="0" y="0"/>
            <a:chExt cx="8497316" cy="5756433"/>
          </a:xfrm>
        </p:grpSpPr>
        <p:grpSp>
          <p:nvGrpSpPr>
            <p:cNvPr id="537" name="Gruppo 2"/>
            <p:cNvGrpSpPr/>
            <p:nvPr/>
          </p:nvGrpSpPr>
          <p:grpSpPr>
            <a:xfrm>
              <a:off x="0" y="-1"/>
              <a:ext cx="8497317" cy="5756435"/>
              <a:chOff x="0" y="0"/>
              <a:chExt cx="8497316" cy="5756433"/>
            </a:xfrm>
          </p:grpSpPr>
          <p:pic>
            <p:nvPicPr>
              <p:cNvPr id="535" name="Picture 12" descr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8028035" cy="532300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36" name="Text Box 14"/>
              <p:cNvSpPr txBox="1"/>
              <p:nvPr/>
            </p:nvSpPr>
            <p:spPr>
              <a:xfrm>
                <a:off x="2017141" y="4608164"/>
                <a:ext cx="6480176" cy="1148270"/>
              </a:xfrm>
              <a:prstGeom prst="rect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spcBef>
                    <a:spcPts val="1400"/>
                  </a:spcBef>
                  <a:defRPr sz="2400"/>
                </a:pPr>
                <a:r>
                  <a:t>In risposta alla </a:t>
                </a:r>
                <a:r>
                  <a:rPr b="1">
                    <a:solidFill>
                      <a:srgbClr val="FF3300"/>
                    </a:solidFill>
                  </a:rPr>
                  <a:t>↓ p. arteriosa</a:t>
                </a:r>
                <a:r>
                  <a:t>, le </a:t>
                </a:r>
                <a:r>
                  <a:rPr b="1">
                    <a:solidFill>
                      <a:srgbClr val="0134FD"/>
                    </a:solidFill>
                  </a:rPr>
                  <a:t>cellule granulari</a:t>
                </a:r>
                <a:r>
                  <a:t> della parete dell’arteriola afferente (barocettori) rilasciano  l’enzima </a:t>
                </a:r>
                <a:r>
                  <a:rPr b="1">
                    <a:solidFill>
                      <a:srgbClr val="FF3300"/>
                    </a:solidFill>
                  </a:rPr>
                  <a:t>renina</a:t>
                </a:r>
              </a:p>
            </p:txBody>
          </p:sp>
        </p:grpSp>
        <p:sp>
          <p:nvSpPr>
            <p:cNvPr id="538" name="Oval 13"/>
            <p:cNvSpPr/>
            <p:nvPr/>
          </p:nvSpPr>
          <p:spPr>
            <a:xfrm rot="2749966">
              <a:off x="4212644" y="827491"/>
              <a:ext cx="792181" cy="1296997"/>
            </a:xfrm>
            <a:prstGeom prst="ellipse">
              <a:avLst/>
            </a:prstGeom>
            <a:noFill/>
            <a:ln w="57150" cap="flat">
              <a:solidFill>
                <a:srgbClr val="3333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537"/>
            <a:ext cx="9145589" cy="509428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Rettangolo 1"/>
          <p:cNvSpPr/>
          <p:nvPr/>
        </p:nvSpPr>
        <p:spPr>
          <a:xfrm>
            <a:off x="-36513" y="3927475"/>
            <a:ext cx="1008063" cy="71913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23" name="Oval 3"/>
          <p:cNvSpPr/>
          <p:nvPr/>
        </p:nvSpPr>
        <p:spPr>
          <a:xfrm>
            <a:off x="4787900" y="3141663"/>
            <a:ext cx="1728789" cy="792163"/>
          </a:xfrm>
          <a:prstGeom prst="ellipse">
            <a:avLst/>
          </a:prstGeom>
          <a:ln w="38100">
            <a:solidFill>
              <a:srgbClr val="3333CC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4" name="AutoShape 6"/>
          <p:cNvSpPr/>
          <p:nvPr/>
        </p:nvSpPr>
        <p:spPr>
          <a:xfrm>
            <a:off x="250825" y="4724400"/>
            <a:ext cx="288925" cy="792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7"/>
                </a:moveTo>
                <a:lnTo>
                  <a:pt x="10800" y="0"/>
                </a:lnTo>
                <a:lnTo>
                  <a:pt x="21600" y="4327"/>
                </a:lnTo>
                <a:lnTo>
                  <a:pt x="16200" y="4327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4327"/>
                </a:lnTo>
                <a:close/>
              </a:path>
            </a:pathLst>
          </a:cu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5" name="Rectangle 7"/>
          <p:cNvSpPr txBox="1"/>
          <p:nvPr/>
        </p:nvSpPr>
        <p:spPr>
          <a:xfrm>
            <a:off x="45719" y="-86769"/>
            <a:ext cx="9052561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Controllo della </a:t>
            </a:r>
            <a:r>
              <a:rPr>
                <a:solidFill>
                  <a:srgbClr val="FFFF00"/>
                </a:solidFill>
              </a:rPr>
              <a:t>pressione sanguigna: </a:t>
            </a:r>
            <a:r>
              <a:t>attivazione</a:t>
            </a:r>
            <a:r>
              <a:rPr>
                <a:solidFill>
                  <a:srgbClr val="FFFF00"/>
                </a:solidFill>
              </a:rPr>
              <a:t> sistema RAAS in condizioni di ipotensione</a:t>
            </a:r>
          </a:p>
        </p:txBody>
      </p:sp>
      <p:sp>
        <p:nvSpPr>
          <p:cNvPr id="526" name="AutoShape 9"/>
          <p:cNvSpPr/>
          <p:nvPr/>
        </p:nvSpPr>
        <p:spPr>
          <a:xfrm>
            <a:off x="1763713" y="3933825"/>
            <a:ext cx="431801" cy="144463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7" name="AutoShape 10"/>
          <p:cNvSpPr/>
          <p:nvPr/>
        </p:nvSpPr>
        <p:spPr>
          <a:xfrm rot="16200000">
            <a:off x="1980407" y="3212306"/>
            <a:ext cx="431801" cy="144464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8" name="CasellaDiTesto 1"/>
          <p:cNvSpPr txBox="1"/>
          <p:nvPr/>
        </p:nvSpPr>
        <p:spPr>
          <a:xfrm>
            <a:off x="179388" y="1700213"/>
            <a:ext cx="2160587" cy="6268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ACE</a:t>
            </a:r>
            <a:r>
              <a:rPr b="0"/>
              <a:t>: angiotensin converting enzyme</a:t>
            </a:r>
          </a:p>
        </p:txBody>
      </p:sp>
      <p:sp>
        <p:nvSpPr>
          <p:cNvPr id="529" name="Connettore 2 3"/>
          <p:cNvSpPr/>
          <p:nvPr/>
        </p:nvSpPr>
        <p:spPr>
          <a:xfrm flipH="1" flipV="1">
            <a:off x="1331913" y="2420937"/>
            <a:ext cx="1439862" cy="6477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0" name="CasellaDiTesto 4"/>
          <p:cNvSpPr txBox="1"/>
          <p:nvPr/>
        </p:nvSpPr>
        <p:spPr>
          <a:xfrm>
            <a:off x="78011" y="5516562"/>
            <a:ext cx="59962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t>start</a:t>
            </a:r>
          </a:p>
        </p:txBody>
      </p:sp>
      <p:sp>
        <p:nvSpPr>
          <p:cNvPr id="531" name="Text Box 6"/>
          <p:cNvSpPr txBox="1"/>
          <p:nvPr/>
        </p:nvSpPr>
        <p:spPr>
          <a:xfrm>
            <a:off x="6199187" y="5095875"/>
            <a:ext cx="1943101" cy="26425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1200" b="1"/>
            </a:lvl1pPr>
          </a:lstStyle>
          <a:p>
            <a:r>
              <a:t>ADH orm. antidiuretico</a:t>
            </a:r>
          </a:p>
        </p:txBody>
      </p:sp>
      <p:sp>
        <p:nvSpPr>
          <p:cNvPr id="532" name="AutoShape 10"/>
          <p:cNvSpPr/>
          <p:nvPr/>
        </p:nvSpPr>
        <p:spPr>
          <a:xfrm rot="16200000">
            <a:off x="3563144" y="3212307"/>
            <a:ext cx="431801" cy="144463"/>
          </a:xfrm>
          <a:prstGeom prst="leftArrow">
            <a:avLst>
              <a:gd name="adj1" fmla="val 50000"/>
              <a:gd name="adj2" fmla="val 74726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7453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60350"/>
            <a:ext cx="8550275" cy="640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537"/>
            <a:ext cx="9145589" cy="509428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Rettangolo 1"/>
          <p:cNvSpPr/>
          <p:nvPr/>
        </p:nvSpPr>
        <p:spPr>
          <a:xfrm>
            <a:off x="-36513" y="3927475"/>
            <a:ext cx="1008063" cy="71913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23" name="Oval 3"/>
          <p:cNvSpPr/>
          <p:nvPr/>
        </p:nvSpPr>
        <p:spPr>
          <a:xfrm>
            <a:off x="4787900" y="3141663"/>
            <a:ext cx="1728789" cy="792163"/>
          </a:xfrm>
          <a:prstGeom prst="ellipse">
            <a:avLst/>
          </a:prstGeom>
          <a:ln w="38100">
            <a:solidFill>
              <a:srgbClr val="3333CC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4" name="AutoShape 6"/>
          <p:cNvSpPr/>
          <p:nvPr/>
        </p:nvSpPr>
        <p:spPr>
          <a:xfrm>
            <a:off x="250825" y="4724400"/>
            <a:ext cx="288925" cy="792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7"/>
                </a:moveTo>
                <a:lnTo>
                  <a:pt x="10800" y="0"/>
                </a:lnTo>
                <a:lnTo>
                  <a:pt x="21600" y="4327"/>
                </a:lnTo>
                <a:lnTo>
                  <a:pt x="16200" y="4327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4327"/>
                </a:lnTo>
                <a:close/>
              </a:path>
            </a:pathLst>
          </a:cu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5" name="Rectangle 7"/>
          <p:cNvSpPr txBox="1"/>
          <p:nvPr/>
        </p:nvSpPr>
        <p:spPr>
          <a:xfrm>
            <a:off x="45719" y="-86769"/>
            <a:ext cx="9052561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Controllo della </a:t>
            </a:r>
            <a:r>
              <a:rPr>
                <a:solidFill>
                  <a:srgbClr val="FFFF00"/>
                </a:solidFill>
              </a:rPr>
              <a:t>pressione sanguigna: </a:t>
            </a:r>
            <a:r>
              <a:t>attivazione</a:t>
            </a:r>
            <a:r>
              <a:rPr>
                <a:solidFill>
                  <a:srgbClr val="FFFF00"/>
                </a:solidFill>
              </a:rPr>
              <a:t> sistema RAAS in condizioni di ipotensione</a:t>
            </a:r>
          </a:p>
        </p:txBody>
      </p:sp>
      <p:sp>
        <p:nvSpPr>
          <p:cNvPr id="526" name="AutoShape 9"/>
          <p:cNvSpPr/>
          <p:nvPr/>
        </p:nvSpPr>
        <p:spPr>
          <a:xfrm>
            <a:off x="1763713" y="3933825"/>
            <a:ext cx="431801" cy="144463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7" name="AutoShape 10"/>
          <p:cNvSpPr/>
          <p:nvPr/>
        </p:nvSpPr>
        <p:spPr>
          <a:xfrm rot="16200000">
            <a:off x="1980407" y="3212306"/>
            <a:ext cx="431801" cy="144464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8" name="CasellaDiTesto 1"/>
          <p:cNvSpPr txBox="1"/>
          <p:nvPr/>
        </p:nvSpPr>
        <p:spPr>
          <a:xfrm>
            <a:off x="179388" y="1700213"/>
            <a:ext cx="2160587" cy="62688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ACE</a:t>
            </a:r>
            <a:r>
              <a:rPr b="0"/>
              <a:t>: angiotensin converting enzyme</a:t>
            </a:r>
          </a:p>
        </p:txBody>
      </p:sp>
      <p:sp>
        <p:nvSpPr>
          <p:cNvPr id="529" name="Connettore 2 3"/>
          <p:cNvSpPr/>
          <p:nvPr/>
        </p:nvSpPr>
        <p:spPr>
          <a:xfrm flipH="1" flipV="1">
            <a:off x="1331913" y="2420937"/>
            <a:ext cx="1439862" cy="6477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0" name="CasellaDiTesto 4"/>
          <p:cNvSpPr txBox="1"/>
          <p:nvPr/>
        </p:nvSpPr>
        <p:spPr>
          <a:xfrm>
            <a:off x="78011" y="5516562"/>
            <a:ext cx="59962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t>start</a:t>
            </a:r>
          </a:p>
        </p:txBody>
      </p:sp>
      <p:sp>
        <p:nvSpPr>
          <p:cNvPr id="531" name="Text Box 6"/>
          <p:cNvSpPr txBox="1"/>
          <p:nvPr/>
        </p:nvSpPr>
        <p:spPr>
          <a:xfrm>
            <a:off x="6199187" y="5095875"/>
            <a:ext cx="1943101" cy="26425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1200" b="1"/>
            </a:lvl1pPr>
          </a:lstStyle>
          <a:p>
            <a:r>
              <a:t>ADH orm. antidiuretico</a:t>
            </a:r>
          </a:p>
        </p:txBody>
      </p:sp>
      <p:sp>
        <p:nvSpPr>
          <p:cNvPr id="532" name="AutoShape 10"/>
          <p:cNvSpPr/>
          <p:nvPr/>
        </p:nvSpPr>
        <p:spPr>
          <a:xfrm rot="16200000">
            <a:off x="3563144" y="3212307"/>
            <a:ext cx="431801" cy="144463"/>
          </a:xfrm>
          <a:prstGeom prst="leftArrow">
            <a:avLst>
              <a:gd name="adj1" fmla="val 50000"/>
              <a:gd name="adj2" fmla="val 74726"/>
            </a:avLst>
          </a:prstGeom>
          <a:solidFill>
            <a:srgbClr val="0000CC"/>
          </a:solidFill>
          <a:ln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57460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itolo 1"/>
          <p:cNvSpPr txBox="1">
            <a:spLocks noGrp="1"/>
          </p:cNvSpPr>
          <p:nvPr>
            <p:ph type="title"/>
          </p:nvPr>
        </p:nvSpPr>
        <p:spPr>
          <a:xfrm>
            <a:off x="601662" y="908050"/>
            <a:ext cx="3556001" cy="635000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/>
          <a:lstStyle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t>Iper-aldosteronismo</a:t>
            </a:r>
          </a:p>
        </p:txBody>
      </p:sp>
      <p:sp>
        <p:nvSpPr>
          <p:cNvPr id="544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34925" y="1614487"/>
            <a:ext cx="4608513" cy="4975226"/>
          </a:xfrm>
          <a:prstGeom prst="rect">
            <a:avLst/>
          </a:prstGeom>
          <a:ln w="9525">
            <a:solidFill>
              <a:schemeClr val="accent3">
                <a:lumOff val="44000"/>
              </a:schemeClr>
            </a:solidFill>
            <a:round/>
          </a:ln>
        </p:spPr>
        <p:txBody>
          <a:bodyPr>
            <a:normAutofit lnSpcReduction="10000"/>
          </a:bodyPr>
          <a:lstStyle/>
          <a:p>
            <a:pPr marL="176212" indent="-176212" algn="just">
              <a:spcBef>
                <a:spcPts val="5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La forma più frequente è causata da un </a:t>
            </a:r>
            <a:r>
              <a:rPr b="1" i="1">
                <a:solidFill>
                  <a:srgbClr val="FFFF00"/>
                </a:solidFill>
              </a:rPr>
              <a:t>adenoma</a:t>
            </a:r>
            <a:r>
              <a:t> (tumore benigno) che colpisce la zona glomerulare delle ghiandole surrenali dove viene sintetizzato l’aldosterone</a:t>
            </a:r>
          </a:p>
          <a:p>
            <a:pPr algn="just"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  <a:p>
            <a:pPr marL="176212" indent="-176212" algn="just">
              <a:spcBef>
                <a:spcPts val="5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Le c. neoplastiche sintetizzano una </a:t>
            </a:r>
            <a:r>
              <a:rPr u="sng"/>
              <a:t>quantità eccessiva</a:t>
            </a:r>
            <a:r>
              <a:t> di aldosterone</a:t>
            </a:r>
          </a:p>
          <a:p>
            <a:pPr algn="just"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  <a:p>
            <a:pPr marL="176212" indent="-176212" algn="just">
              <a:spcBef>
                <a:spcPts val="5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L’eccesso di aldosterone provoca aumento della volemia e </a:t>
            </a:r>
            <a:r>
              <a:rPr b="1">
                <a:solidFill>
                  <a:srgbClr val="FFFF00"/>
                </a:solidFill>
              </a:rPr>
              <a:t>ipertensione</a:t>
            </a:r>
          </a:p>
        </p:txBody>
      </p:sp>
      <p:grpSp>
        <p:nvGrpSpPr>
          <p:cNvPr id="547" name="Segnaposto contenuto 2"/>
          <p:cNvGrpSpPr/>
          <p:nvPr/>
        </p:nvGrpSpPr>
        <p:grpSpPr>
          <a:xfrm>
            <a:off x="4716462" y="1919109"/>
            <a:ext cx="4392614" cy="4670604"/>
            <a:chOff x="0" y="0"/>
            <a:chExt cx="4392613" cy="4670603"/>
          </a:xfrm>
        </p:grpSpPr>
        <p:sp>
          <p:nvSpPr>
            <p:cNvPr id="545" name="Rettangolo"/>
            <p:cNvSpPr/>
            <p:nvPr/>
          </p:nvSpPr>
          <p:spPr>
            <a:xfrm>
              <a:off x="0" y="0"/>
              <a:ext cx="4392613" cy="4670603"/>
            </a:xfrm>
            <a:prstGeom prst="rect">
              <a:avLst/>
            </a:prstGeom>
            <a:noFill/>
            <a:ln w="9525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spcBef>
                  <a:spcPts val="700"/>
                </a:spcBef>
                <a:defRPr sz="2400"/>
              </a:pPr>
              <a:endParaRPr/>
            </a:p>
          </p:txBody>
        </p:sp>
        <p:sp>
          <p:nvSpPr>
            <p:cNvPr id="546" name="Eziologia autoimmune: auto-anticorpi diretti contro zona glomerulare della ghiandola surrenalica…"/>
            <p:cNvSpPr txBox="1"/>
            <p:nvPr/>
          </p:nvSpPr>
          <p:spPr>
            <a:xfrm>
              <a:off x="50482" y="4762"/>
              <a:ext cx="4291648" cy="4492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6212" indent="-176212" algn="just">
                <a:spcBef>
                  <a:spcPts val="500"/>
                </a:spcBef>
                <a:buSzPct val="100000"/>
                <a:buChar char="•"/>
                <a:defRPr sz="24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Eziologia </a:t>
              </a:r>
              <a:r>
                <a:rPr b="1"/>
                <a:t>autoimmune</a:t>
              </a:r>
              <a:r>
                <a:t>: </a:t>
              </a:r>
              <a:r>
                <a:rPr>
                  <a:solidFill>
                    <a:srgbClr val="FFFF00"/>
                  </a:solidFill>
                </a:rPr>
                <a:t>auto-anticorpi</a:t>
              </a:r>
              <a:r>
                <a:t> diretti contro zona glomerulare della ghiandola surrenalica</a:t>
              </a:r>
              <a:endParaRPr sz="3200"/>
            </a:p>
            <a:p>
              <a:pPr marL="176212" indent="-176212" algn="just">
                <a:spcBef>
                  <a:spcPts val="700"/>
                </a:spcBef>
                <a:buSzPct val="100000"/>
                <a:buChar char="•"/>
                <a:defRPr sz="80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3200"/>
            </a:p>
            <a:p>
              <a:pPr marL="176212" indent="-176212" algn="just">
                <a:spcBef>
                  <a:spcPts val="500"/>
                </a:spcBef>
                <a:buSzPct val="100000"/>
                <a:buChar char="•"/>
                <a:defRPr sz="24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Conseguente </a:t>
              </a:r>
              <a:r>
                <a:rPr u="sng"/>
                <a:t>atrofia</a:t>
              </a:r>
              <a:r>
                <a:t> della corteccia surrenale (fino al 90%)</a:t>
              </a:r>
              <a:endParaRPr sz="3200"/>
            </a:p>
            <a:p>
              <a:pPr marL="176212" indent="-176212" algn="just">
                <a:spcBef>
                  <a:spcPts val="700"/>
                </a:spcBef>
                <a:buSzPct val="100000"/>
                <a:buChar char="•"/>
                <a:defRPr sz="80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3200"/>
            </a:p>
            <a:p>
              <a:pPr marL="176212" indent="-176212" algn="just">
                <a:spcBef>
                  <a:spcPts val="500"/>
                </a:spcBef>
                <a:buSzPct val="100000"/>
                <a:buChar char="•"/>
                <a:defRPr sz="24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Marcata </a:t>
              </a:r>
              <a:r>
                <a:rPr u="sng"/>
                <a:t>riduzione</a:t>
              </a:r>
              <a:r>
                <a:t> della produzione di aldosterone</a:t>
              </a:r>
              <a:endParaRPr sz="3200"/>
            </a:p>
            <a:p>
              <a:pPr marL="176212" indent="-176212" algn="just">
                <a:spcBef>
                  <a:spcPts val="700"/>
                </a:spcBef>
                <a:buSzPct val="100000"/>
                <a:buChar char="•"/>
                <a:defRPr sz="80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3200"/>
            </a:p>
            <a:p>
              <a:pPr marL="176212" indent="-176212" algn="just">
                <a:spcBef>
                  <a:spcPts val="500"/>
                </a:spcBef>
                <a:buSzPct val="100000"/>
                <a:buChar char="•"/>
                <a:defRPr sz="24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Ipovolemia, </a:t>
              </a:r>
              <a:r>
                <a:rPr b="1">
                  <a:solidFill>
                    <a:srgbClr val="FFFF00"/>
                  </a:solidFill>
                </a:rPr>
                <a:t>ipotensione</a:t>
              </a:r>
            </a:p>
          </p:txBody>
        </p:sp>
      </p:grpSp>
      <p:grpSp>
        <p:nvGrpSpPr>
          <p:cNvPr id="550" name="Titolo 1"/>
          <p:cNvGrpSpPr/>
          <p:nvPr/>
        </p:nvGrpSpPr>
        <p:grpSpPr>
          <a:xfrm>
            <a:off x="5210175" y="832022"/>
            <a:ext cx="3609975" cy="935040"/>
            <a:chOff x="0" y="-293515"/>
            <a:chExt cx="3609975" cy="935039"/>
          </a:xfrm>
        </p:grpSpPr>
        <p:sp>
          <p:nvSpPr>
            <p:cNvPr id="548" name="Rettangolo"/>
            <p:cNvSpPr/>
            <p:nvPr/>
          </p:nvSpPr>
          <p:spPr>
            <a:xfrm>
              <a:off x="0" y="-293515"/>
              <a:ext cx="3609975" cy="935039"/>
            </a:xfrm>
            <a:prstGeom prst="rect">
              <a:avLst/>
            </a:prstGeom>
            <a:noFill/>
            <a:ln w="9525" cap="flat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549" name="Ipo-aldosteronismo (morbo di Addison)"/>
            <p:cNvSpPr txBox="1"/>
            <p:nvPr/>
          </p:nvSpPr>
          <p:spPr>
            <a:xfrm>
              <a:off x="50482" y="-272299"/>
              <a:ext cx="3509011" cy="892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00"/>
                  </a:solidFill>
                </a:defRPr>
              </a:lvl1pPr>
            </a:lstStyle>
            <a:p>
              <a:r>
                <a:rPr dirty="0" err="1"/>
                <a:t>Ipo-aldosteronismo</a:t>
              </a:r>
              <a:r>
                <a:rPr dirty="0"/>
                <a:t> (</a:t>
              </a:r>
              <a:r>
                <a:rPr dirty="0" err="1"/>
                <a:t>morbo</a:t>
              </a:r>
              <a:r>
                <a:rPr dirty="0"/>
                <a:t> di Addison)</a:t>
              </a:r>
            </a:p>
          </p:txBody>
        </p:sp>
      </p:grpSp>
      <p:sp>
        <p:nvSpPr>
          <p:cNvPr id="551" name="CasellaDiTesto 5"/>
          <p:cNvSpPr txBox="1"/>
          <p:nvPr/>
        </p:nvSpPr>
        <p:spPr>
          <a:xfrm>
            <a:off x="431799" y="44450"/>
            <a:ext cx="8316915" cy="79266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/>
            </a:lvl1pPr>
          </a:lstStyle>
          <a:p>
            <a:r>
              <a:t>Patologie che determinano alterazioni di un sistema di controllo della pressione arteriosa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1" animBg="1" advAuto="0"/>
      <p:bldP spid="544" grpId="2" animBg="1" advAuto="0"/>
      <p:bldP spid="547" grpId="4" animBg="1" advAuto="0"/>
      <p:bldP spid="550" grpId="3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ruppo 3"/>
          <p:cNvGrpSpPr/>
          <p:nvPr/>
        </p:nvGrpSpPr>
        <p:grpSpPr>
          <a:xfrm>
            <a:off x="71438" y="115887"/>
            <a:ext cx="5437188" cy="3406776"/>
            <a:chOff x="0" y="0"/>
            <a:chExt cx="5437187" cy="3406775"/>
          </a:xfrm>
        </p:grpSpPr>
        <p:pic>
          <p:nvPicPr>
            <p:cNvPr id="553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37188" cy="3406775"/>
            </a:xfrm>
            <a:prstGeom prst="rect">
              <a:avLst/>
            </a:prstGeom>
            <a:ln w="9525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</p:spPr>
        </p:pic>
        <p:sp>
          <p:nvSpPr>
            <p:cNvPr id="554" name="CasellaDiTesto 1"/>
            <p:cNvSpPr txBox="1"/>
            <p:nvPr/>
          </p:nvSpPr>
          <p:spPr>
            <a:xfrm>
              <a:off x="115453" y="2304743"/>
              <a:ext cx="2486135" cy="446595"/>
            </a:xfrm>
            <a:prstGeom prst="rect">
              <a:avLst/>
            </a:prstGeom>
            <a:noFill/>
            <a:ln w="9525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adrenal adenoma</a:t>
              </a:r>
            </a:p>
          </p:txBody>
        </p:sp>
      </p:grpSp>
      <p:grpSp>
        <p:nvGrpSpPr>
          <p:cNvPr id="558" name="Gruppo 1"/>
          <p:cNvGrpSpPr/>
          <p:nvPr/>
        </p:nvGrpSpPr>
        <p:grpSpPr>
          <a:xfrm>
            <a:off x="4336732" y="4168582"/>
            <a:ext cx="4716782" cy="1854201"/>
            <a:chOff x="0" y="0"/>
            <a:chExt cx="4716780" cy="1854199"/>
          </a:xfrm>
        </p:grpSpPr>
        <p:pic>
          <p:nvPicPr>
            <p:cNvPr id="556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89" y="6072"/>
              <a:ext cx="4697892" cy="1848128"/>
            </a:xfrm>
            <a:prstGeom prst="rect">
              <a:avLst/>
            </a:prstGeom>
            <a:ln w="9525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</p:spPr>
        </p:pic>
        <p:sp>
          <p:nvSpPr>
            <p:cNvPr id="557" name="CasellaDiTesto 1"/>
            <p:cNvSpPr txBox="1"/>
            <p:nvPr/>
          </p:nvSpPr>
          <p:spPr>
            <a:xfrm>
              <a:off x="0" y="0"/>
              <a:ext cx="2205725" cy="792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normal adrenal gland </a:t>
              </a:r>
            </a:p>
          </p:txBody>
        </p:sp>
      </p:grpSp>
      <p:grpSp>
        <p:nvGrpSpPr>
          <p:cNvPr id="561" name="Gruppo 2"/>
          <p:cNvGrpSpPr/>
          <p:nvPr/>
        </p:nvGrpSpPr>
        <p:grpSpPr>
          <a:xfrm>
            <a:off x="71438" y="3141663"/>
            <a:ext cx="4094163" cy="3248026"/>
            <a:chOff x="0" y="0"/>
            <a:chExt cx="4094162" cy="3248025"/>
          </a:xfrm>
        </p:grpSpPr>
        <p:pic>
          <p:nvPicPr>
            <p:cNvPr id="559" name="Picture 12" descr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094163" cy="3248025"/>
            </a:xfrm>
            <a:prstGeom prst="rect">
              <a:avLst/>
            </a:prstGeom>
            <a:ln w="9525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</p:spPr>
        </p:pic>
        <p:sp>
          <p:nvSpPr>
            <p:cNvPr id="560" name="CasellaDiTesto 1"/>
            <p:cNvSpPr txBox="1"/>
            <p:nvPr/>
          </p:nvSpPr>
          <p:spPr>
            <a:xfrm>
              <a:off x="1116216" y="2303389"/>
              <a:ext cx="2296912" cy="802194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t>adrenal cortical atrophy </a:t>
              </a:r>
            </a:p>
          </p:txBody>
        </p:sp>
      </p:grp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 2"/>
          <p:cNvSpPr txBox="1">
            <a:spLocks noGrp="1"/>
          </p:cNvSpPr>
          <p:nvPr>
            <p:ph type="title"/>
          </p:nvPr>
        </p:nvSpPr>
        <p:spPr>
          <a:xfrm>
            <a:off x="0" y="44450"/>
            <a:ext cx="9144000" cy="6477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chemeClr val="accent3">
                    <a:lumOff val="44000"/>
                  </a:schemeClr>
                </a:solidFill>
              </a:defRPr>
            </a:pPr>
            <a:r>
              <a:t>Controllo della </a:t>
            </a:r>
            <a:r>
              <a:rPr>
                <a:solidFill>
                  <a:srgbClr val="FFFF00"/>
                </a:solidFill>
              </a:rPr>
              <a:t>pressione sanguigna</a:t>
            </a:r>
          </a:p>
        </p:txBody>
      </p:sp>
      <p:sp>
        <p:nvSpPr>
          <p:cNvPr id="564" name="Rectangle 3"/>
          <p:cNvSpPr txBox="1">
            <a:spLocks noGrp="1"/>
          </p:cNvSpPr>
          <p:nvPr>
            <p:ph type="body" idx="1"/>
          </p:nvPr>
        </p:nvSpPr>
        <p:spPr>
          <a:xfrm>
            <a:off x="57270" y="1039444"/>
            <a:ext cx="8964615" cy="3931139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buSzTx/>
              <a:buNone/>
              <a:defRPr sz="2800">
                <a:solidFill>
                  <a:srgbClr val="1E4649"/>
                </a:solidFill>
              </a:defRPr>
            </a:pPr>
            <a:r>
              <a:t>    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Il controllo della pressione arteriosa può avvenire anche a </a:t>
            </a:r>
            <a:r>
              <a:rPr>
                <a:solidFill>
                  <a:srgbClr val="FFFF00"/>
                </a:solidFill>
              </a:rPr>
              <a:t>livello periferico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attraverso il 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controllo del </a:t>
            </a:r>
            <a:r>
              <a:rPr b="1" u="sng">
                <a:solidFill>
                  <a:schemeClr val="accent3">
                    <a:lumOff val="44000"/>
                  </a:schemeClr>
                </a:solidFill>
              </a:rPr>
              <a:t>tono muscolare vasale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 (endotelio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)</a:t>
            </a:r>
          </a:p>
          <a:p>
            <a:pPr marL="0" lvl="1" indent="457200" algn="just">
              <a:lnSpc>
                <a:spcPct val="90000"/>
              </a:lnSpc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lvl="1" indent="171450" algn="just">
              <a:lnSpc>
                <a:spcPct val="90000"/>
              </a:lnSpc>
              <a:spcBef>
                <a:spcPts val="600"/>
              </a:spcBef>
              <a:buSzTx/>
              <a:buNone/>
              <a:defRPr sz="1000">
                <a:solidFill>
                  <a:schemeClr val="accent3">
                    <a:lumOff val="44000"/>
                  </a:schemeClr>
                </a:solidFill>
              </a:defRPr>
            </a:pP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285750" lvl="1" indent="171450" algn="just"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solidFill>
                  <a:srgbClr val="FFFF00"/>
                </a:solidFill>
              </a:defRPr>
            </a:pPr>
            <a:r>
              <a:t>↑ p. arteriosa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: le cellule endoteliali producono e rilasciano </a:t>
            </a:r>
            <a:r>
              <a:rPr b="1"/>
              <a:t>NO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→ rilassamento della m. liscia → </a:t>
            </a:r>
            <a:r>
              <a:t>↓ pressione</a:t>
            </a:r>
            <a:endParaRPr sz="2800"/>
          </a:p>
          <a:p>
            <a:pPr marL="285750" lvl="1" indent="171450" algn="just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endParaRPr sz="2800"/>
          </a:p>
          <a:p>
            <a:pPr marL="285750" lvl="1" indent="171450" algn="just"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solidFill>
                  <a:srgbClr val="FFFF00"/>
                </a:solidFill>
              </a:defRPr>
            </a:pPr>
            <a:r>
              <a:t>↓ p. arteriosa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: le cellule endoteliali producono e rilasciano  </a:t>
            </a:r>
            <a:r>
              <a:rPr b="1"/>
              <a:t>endotelina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→ contrazione della m. liscia → </a:t>
            </a:r>
            <a:r>
              <a:t>↑ pressione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olo 1"/>
          <p:cNvSpPr txBox="1">
            <a:spLocks noGrp="1"/>
          </p:cNvSpPr>
          <p:nvPr>
            <p:ph type="title"/>
          </p:nvPr>
        </p:nvSpPr>
        <p:spPr>
          <a:xfrm>
            <a:off x="-107951" y="-242888"/>
            <a:ext cx="9323390" cy="114300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FFF00"/>
                </a:solidFill>
              </a:defRPr>
            </a:lvl1pPr>
          </a:lstStyle>
          <a:p>
            <a:r>
              <a:t>Introduzione allo studio della patologia generale</a:t>
            </a:r>
          </a:p>
        </p:txBody>
      </p:sp>
      <p:sp>
        <p:nvSpPr>
          <p:cNvPr id="46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179387" y="836612"/>
            <a:ext cx="8785226" cy="5905501"/>
          </a:xfrm>
          <a:prstGeom prst="rect">
            <a:avLst/>
          </a:prstGeom>
        </p:spPr>
        <p:txBody>
          <a:bodyPr/>
          <a:lstStyle/>
          <a:p>
            <a:pPr algn="just"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/>
              <a:t>I </a:t>
            </a:r>
            <a:r>
              <a:rPr dirty="0" err="1"/>
              <a:t>meccanismi</a:t>
            </a:r>
            <a:r>
              <a:rPr dirty="0"/>
              <a:t> </a:t>
            </a:r>
            <a:r>
              <a:rPr dirty="0" err="1"/>
              <a:t>omeostatici</a:t>
            </a:r>
            <a:r>
              <a:rPr dirty="0"/>
              <a:t> </a:t>
            </a:r>
            <a:r>
              <a:rPr dirty="0" err="1"/>
              <a:t>a</a:t>
            </a:r>
            <a:r>
              <a:rPr b="1" dirty="0" err="1"/>
              <a:t>giscono</a:t>
            </a:r>
            <a:r>
              <a:rPr b="1" dirty="0"/>
              <a:t> a </a:t>
            </a:r>
            <a:r>
              <a:rPr b="1" dirty="0" err="1">
                <a:solidFill>
                  <a:srgbClr val="FFFF00"/>
                </a:solidFill>
              </a:rPr>
              <a:t>livello</a:t>
            </a:r>
            <a:r>
              <a:rPr b="1" dirty="0">
                <a:solidFill>
                  <a:srgbClr val="FFFF00"/>
                </a:solidFill>
              </a:rPr>
              <a:t> </a:t>
            </a:r>
            <a:r>
              <a:rPr b="1" dirty="0" err="1">
                <a:solidFill>
                  <a:srgbClr val="FFFF00"/>
                </a:solidFill>
              </a:rPr>
              <a:t>molecolare</a:t>
            </a:r>
            <a:r>
              <a:rPr dirty="0"/>
              <a:t> e la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efficienza</a:t>
            </a:r>
            <a:r>
              <a:rPr dirty="0"/>
              <a:t> </a:t>
            </a:r>
            <a:r>
              <a:rPr dirty="0" err="1"/>
              <a:t>garantisce</a:t>
            </a:r>
            <a:r>
              <a:rPr dirty="0"/>
              <a:t> il </a:t>
            </a:r>
            <a:r>
              <a:rPr dirty="0" err="1"/>
              <a:t>funzionamento</a:t>
            </a:r>
            <a:r>
              <a:rPr dirty="0"/>
              <a:t> </a:t>
            </a:r>
            <a:r>
              <a:rPr dirty="0" err="1"/>
              <a:t>corretto</a:t>
            </a:r>
            <a:r>
              <a:rPr dirty="0"/>
              <a:t> di cellule, </a:t>
            </a:r>
            <a:r>
              <a:rPr dirty="0" err="1"/>
              <a:t>organi</a:t>
            </a:r>
            <a:r>
              <a:rPr dirty="0"/>
              <a:t> e </a:t>
            </a:r>
            <a:r>
              <a:rPr dirty="0" err="1"/>
              <a:t>apparati</a:t>
            </a:r>
            <a:endParaRPr dirty="0"/>
          </a:p>
          <a:p>
            <a:pPr algn="just">
              <a:defRPr sz="1200">
                <a:solidFill>
                  <a:schemeClr val="accent3">
                    <a:lumOff val="44000"/>
                  </a:schemeClr>
                </a:solidFill>
              </a:defRPr>
            </a:pPr>
            <a:endParaRPr dirty="0"/>
          </a:p>
          <a:p>
            <a:pPr algn="just"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 err="1"/>
              <a:t>L’insorgenza</a:t>
            </a:r>
            <a:r>
              <a:rPr dirty="0"/>
              <a:t> di </a:t>
            </a:r>
            <a:r>
              <a:rPr dirty="0" err="1">
                <a:solidFill>
                  <a:srgbClr val="FFFF00"/>
                </a:solidFill>
              </a:rPr>
              <a:t>qualsiasi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manifestazione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patologica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correlata</a:t>
            </a:r>
            <a:r>
              <a:rPr dirty="0"/>
              <a:t> con </a:t>
            </a:r>
            <a:r>
              <a:rPr dirty="0" err="1">
                <a:solidFill>
                  <a:srgbClr val="FFFF00"/>
                </a:solidFill>
              </a:rPr>
              <a:t>l’alterazione</a:t>
            </a:r>
            <a:r>
              <a:rPr dirty="0">
                <a:solidFill>
                  <a:srgbClr val="FFFF00"/>
                </a:solidFill>
              </a:rPr>
              <a:t> di un </a:t>
            </a:r>
            <a:r>
              <a:rPr dirty="0" err="1">
                <a:solidFill>
                  <a:srgbClr val="FFFF00"/>
                </a:solidFill>
              </a:rPr>
              <a:t>determinato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meccanismo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omeostatico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/>
              <a:t>messa</a:t>
            </a:r>
            <a:r>
              <a:rPr dirty="0"/>
              <a:t> in </a:t>
            </a:r>
            <a:r>
              <a:rPr dirty="0" err="1"/>
              <a:t>atto</a:t>
            </a:r>
            <a:r>
              <a:rPr dirty="0"/>
              <a:t> </a:t>
            </a:r>
            <a:r>
              <a:rPr u="sng" dirty="0" err="1"/>
              <a:t>direttamente</a:t>
            </a:r>
            <a:r>
              <a:rPr u="sng" dirty="0"/>
              <a:t> o </a:t>
            </a:r>
            <a:r>
              <a:rPr u="sng" dirty="0" err="1"/>
              <a:t>indirettamente</a:t>
            </a:r>
            <a:r>
              <a:rPr dirty="0"/>
              <a:t> </a:t>
            </a:r>
            <a:r>
              <a:rPr dirty="0" err="1"/>
              <a:t>dall’agente</a:t>
            </a:r>
            <a:r>
              <a:rPr dirty="0"/>
              <a:t> </a:t>
            </a:r>
            <a:r>
              <a:rPr dirty="0" err="1"/>
              <a:t>eziologico</a:t>
            </a:r>
            <a:endParaRPr dirty="0"/>
          </a:p>
          <a:p>
            <a:pPr algn="just">
              <a:defRPr sz="1200">
                <a:solidFill>
                  <a:schemeClr val="accent3">
                    <a:lumOff val="44000"/>
                  </a:schemeClr>
                </a:solidFill>
              </a:defRPr>
            </a:pPr>
            <a:endParaRPr dirty="0"/>
          </a:p>
          <a:p>
            <a:pPr algn="just"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 err="1"/>
              <a:t>Meccanismi</a:t>
            </a:r>
            <a:r>
              <a:rPr dirty="0"/>
              <a:t> </a:t>
            </a:r>
            <a:r>
              <a:rPr dirty="0" err="1"/>
              <a:t>omeo</a:t>
            </a:r>
            <a:r>
              <a:rPr lang="it-IT" dirty="0"/>
              <a:t>st</a:t>
            </a:r>
            <a:r>
              <a:rPr dirty="0" err="1"/>
              <a:t>atici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numerosi</a:t>
            </a:r>
            <a:r>
              <a:rPr dirty="0"/>
              <a:t>, </a:t>
            </a:r>
            <a:r>
              <a:rPr b="1" dirty="0" err="1">
                <a:solidFill>
                  <a:srgbClr val="FFFF00"/>
                </a:solidFill>
              </a:rPr>
              <a:t>complessi</a:t>
            </a:r>
            <a:r>
              <a:rPr dirty="0"/>
              <a:t> e </a:t>
            </a:r>
            <a:r>
              <a:rPr dirty="0" err="1"/>
              <a:t>spesso</a:t>
            </a:r>
            <a:r>
              <a:rPr dirty="0"/>
              <a:t> </a:t>
            </a:r>
            <a:r>
              <a:rPr b="1" dirty="0" err="1">
                <a:solidFill>
                  <a:srgbClr val="FFFF00"/>
                </a:solidFill>
              </a:rPr>
              <a:t>ridondanti</a:t>
            </a:r>
            <a:endParaRPr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379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English / Italian…"/>
          <p:cNvSpPr txBox="1"/>
          <p:nvPr/>
        </p:nvSpPr>
        <p:spPr>
          <a:xfrm>
            <a:off x="365125" y="1452563"/>
            <a:ext cx="8321675" cy="301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 defTabSz="457200">
              <a:buSzPct val="100000"/>
              <a:buAutoNum type="arabicPeriod"/>
              <a:defRPr b="1"/>
            </a:pPr>
            <a:r>
              <a:t>English / Italian</a:t>
            </a:r>
          </a:p>
          <a:p>
            <a:pPr marL="457200" indent="-457200" defTabSz="457200">
              <a:buSzPct val="100000"/>
              <a:buAutoNum type="arabicPeriod"/>
              <a:defRPr b="1"/>
            </a:pPr>
            <a:endParaRPr/>
          </a:p>
          <a:p>
            <a:pPr marL="457200" indent="-457200" defTabSz="457200">
              <a:buSzPct val="100000"/>
              <a:buAutoNum type="arabicPeriod" startAt="3"/>
              <a:defRPr b="1"/>
            </a:pPr>
            <a:endParaRPr/>
          </a:p>
          <a:p>
            <a:pPr marL="457200" indent="-457200" defTabSz="457200">
              <a:buSzPct val="100000"/>
              <a:buAutoNum type="arabicPeriod" startAt="2"/>
              <a:defRPr b="1"/>
            </a:pPr>
            <a:r>
              <a:t>Timing of the course</a:t>
            </a:r>
          </a:p>
          <a:p>
            <a:pPr marL="457200" indent="-457200" defTabSz="457200">
              <a:buSzPct val="100000"/>
              <a:buAutoNum type="arabicPeriod" startAt="2"/>
              <a:defRPr b="1"/>
            </a:pPr>
            <a:endParaRPr/>
          </a:p>
          <a:p>
            <a:pPr marL="457200" indent="-457200" defTabSz="457200">
              <a:buSzPct val="100000"/>
              <a:buAutoNum type="arabicPeriod" startAt="3"/>
              <a:defRPr b="1"/>
            </a:pPr>
            <a:r>
              <a:t>Structure of the course / Material / Final exam</a:t>
            </a:r>
          </a:p>
          <a:p>
            <a:pPr marL="457200" indent="-457200" defTabSz="457200">
              <a:buSzPct val="100000"/>
              <a:buAutoNum type="arabicPeriod" startAt="3"/>
              <a:defRPr b="1"/>
            </a:pPr>
            <a:endParaRPr/>
          </a:p>
          <a:p>
            <a:pPr marL="457200" indent="-457200" defTabSz="457200">
              <a:buSzPct val="100000"/>
              <a:buAutoNum type="arabicPeriod" startAt="4"/>
              <a:defRPr b="1"/>
            </a:pPr>
            <a:r>
              <a:t>Aims of the course</a:t>
            </a:r>
          </a:p>
          <a:p>
            <a:pPr marL="457200" indent="-457200" defTabSz="457200">
              <a:buSzPct val="100000"/>
              <a:buAutoNum type="arabicPeriod" startAt="4"/>
              <a:defRPr b="1"/>
            </a:pPr>
            <a:endParaRPr/>
          </a:p>
          <a:p>
            <a:pPr marL="457200" indent="-457200" defTabSz="457200">
              <a:buSzPct val="100000"/>
              <a:buAutoNum type="arabicPeriod" startAt="5"/>
              <a:defRPr b="1"/>
            </a:pPr>
            <a:r>
              <a:t>Program of the course</a:t>
            </a:r>
          </a:p>
        </p:txBody>
      </p:sp>
      <p:sp>
        <p:nvSpPr>
          <p:cNvPr id="311" name="Lesson 0"/>
          <p:cNvSpPr txBox="1"/>
          <p:nvPr/>
        </p:nvSpPr>
        <p:spPr>
          <a:xfrm>
            <a:off x="250824" y="404812"/>
            <a:ext cx="8424865" cy="60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600" b="1">
                <a:solidFill>
                  <a:srgbClr val="0000FF"/>
                </a:solidFill>
              </a:defRPr>
            </a:lvl1pPr>
          </a:lstStyle>
          <a:p>
            <a:r>
              <a:t>Lesson 0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onnettore 1 20"/>
          <p:cNvSpPr/>
          <p:nvPr/>
        </p:nvSpPr>
        <p:spPr>
          <a:xfrm>
            <a:off x="3521074" y="3588902"/>
            <a:ext cx="2906907" cy="1756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B6DCD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96" name="Connettore 1 16"/>
          <p:cNvSpPr/>
          <p:nvPr/>
        </p:nvSpPr>
        <p:spPr>
          <a:xfrm>
            <a:off x="3518026" y="3379531"/>
            <a:ext cx="2407738" cy="750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B6DCDF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487" name="Gruppo 1"/>
          <p:cNvGrpSpPr/>
          <p:nvPr/>
        </p:nvGrpSpPr>
        <p:grpSpPr>
          <a:xfrm>
            <a:off x="107950" y="209550"/>
            <a:ext cx="5400676" cy="5897442"/>
            <a:chOff x="0" y="0"/>
            <a:chExt cx="5400675" cy="5897441"/>
          </a:xfrm>
        </p:grpSpPr>
        <p:sp>
          <p:nvSpPr>
            <p:cNvPr id="473" name="Connettore 1 14"/>
            <p:cNvSpPr/>
            <p:nvPr/>
          </p:nvSpPr>
          <p:spPr>
            <a:xfrm>
              <a:off x="1655763" y="5091112"/>
              <a:ext cx="468313" cy="1"/>
            </a:xfrm>
            <a:prstGeom prst="line">
              <a:avLst/>
            </a:prstGeom>
            <a:noFill/>
            <a:ln w="76200" cap="flat">
              <a:solidFill>
                <a:srgbClr val="B6DC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4" name="Connettore 1 12"/>
            <p:cNvSpPr/>
            <p:nvPr/>
          </p:nvSpPr>
          <p:spPr>
            <a:xfrm flipH="1">
              <a:off x="1692274" y="987425"/>
              <a:ext cx="1" cy="4140200"/>
            </a:xfrm>
            <a:prstGeom prst="line">
              <a:avLst/>
            </a:prstGeom>
            <a:noFill/>
            <a:ln w="76200" cap="flat">
              <a:solidFill>
                <a:srgbClr val="B6DCD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77" name="Elaborazione alternativa 5"/>
            <p:cNvGrpSpPr/>
            <p:nvPr/>
          </p:nvGrpSpPr>
          <p:grpSpPr>
            <a:xfrm>
              <a:off x="0" y="1512887"/>
              <a:ext cx="3384550" cy="1223963"/>
              <a:chOff x="0" y="0"/>
              <a:chExt cx="3384550" cy="1223962"/>
            </a:xfrm>
          </p:grpSpPr>
          <p:sp>
            <p:nvSpPr>
              <p:cNvPr id="475" name="Forma"/>
              <p:cNvSpPr/>
              <p:nvPr/>
            </p:nvSpPr>
            <p:spPr>
              <a:xfrm>
                <a:off x="0" y="-1"/>
                <a:ext cx="3384550" cy="1223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3" y="0"/>
                      <a:pt x="1302" y="0"/>
                    </a:cubicBezTo>
                    <a:lnTo>
                      <a:pt x="20298" y="0"/>
                    </a:lnTo>
                    <a:cubicBezTo>
                      <a:pt x="21017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7" y="21600"/>
                      <a:pt x="20298" y="21600"/>
                    </a:cubicBezTo>
                    <a:lnTo>
                      <a:pt x="1302" y="21600"/>
                    </a:lnTo>
                    <a:cubicBezTo>
                      <a:pt x="583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99CCFF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76" name="Struttura di ricezione dello stimolo"/>
              <p:cNvSpPr/>
              <p:nvPr/>
            </p:nvSpPr>
            <p:spPr>
              <a:xfrm>
                <a:off x="176291" y="611981"/>
                <a:ext cx="30319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00" b="1"/>
                </a:lvl1pPr>
              </a:lstStyle>
              <a:p>
                <a:r>
                  <a:t>Struttura di ricezione dello stimolo</a:t>
                </a:r>
              </a:p>
            </p:txBody>
          </p:sp>
        </p:grpSp>
        <p:grpSp>
          <p:nvGrpSpPr>
            <p:cNvPr id="480" name="Elaborazione alternativa 6"/>
            <p:cNvGrpSpPr/>
            <p:nvPr/>
          </p:nvGrpSpPr>
          <p:grpSpPr>
            <a:xfrm>
              <a:off x="0" y="0"/>
              <a:ext cx="3384550" cy="1223963"/>
              <a:chOff x="0" y="0"/>
              <a:chExt cx="3384550" cy="1223962"/>
            </a:xfrm>
          </p:grpSpPr>
          <p:sp>
            <p:nvSpPr>
              <p:cNvPr id="478" name="Forma"/>
              <p:cNvSpPr/>
              <p:nvPr/>
            </p:nvSpPr>
            <p:spPr>
              <a:xfrm>
                <a:off x="0" y="0"/>
                <a:ext cx="3384550" cy="1223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3" y="0"/>
                      <a:pt x="1302" y="0"/>
                    </a:cubicBezTo>
                    <a:lnTo>
                      <a:pt x="20298" y="0"/>
                    </a:lnTo>
                    <a:cubicBezTo>
                      <a:pt x="21017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7" y="21600"/>
                      <a:pt x="20298" y="21600"/>
                    </a:cubicBezTo>
                    <a:lnTo>
                      <a:pt x="1302" y="21600"/>
                    </a:lnTo>
                    <a:cubicBezTo>
                      <a:pt x="583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79" name="Stimolo: variazione di un determinato parametro"/>
              <p:cNvSpPr/>
              <p:nvPr/>
            </p:nvSpPr>
            <p:spPr>
              <a:xfrm>
                <a:off x="176291" y="611981"/>
                <a:ext cx="30319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00" b="1"/>
                </a:lvl1pPr>
              </a:lstStyle>
              <a:p>
                <a:r>
                  <a:t>Stimolo: variazione di un determinato parametro</a:t>
                </a:r>
              </a:p>
            </p:txBody>
          </p:sp>
        </p:grpSp>
        <p:grpSp>
          <p:nvGrpSpPr>
            <p:cNvPr id="483" name="Elaborazione alternativa 7"/>
            <p:cNvGrpSpPr/>
            <p:nvPr/>
          </p:nvGrpSpPr>
          <p:grpSpPr>
            <a:xfrm>
              <a:off x="0" y="3003550"/>
              <a:ext cx="3384550" cy="1223963"/>
              <a:chOff x="0" y="0"/>
              <a:chExt cx="3384550" cy="1223962"/>
            </a:xfrm>
          </p:grpSpPr>
          <p:sp>
            <p:nvSpPr>
              <p:cNvPr id="481" name="Forma"/>
              <p:cNvSpPr/>
              <p:nvPr/>
            </p:nvSpPr>
            <p:spPr>
              <a:xfrm>
                <a:off x="0" y="0"/>
                <a:ext cx="3384550" cy="1223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3" y="0"/>
                      <a:pt x="1302" y="0"/>
                    </a:cubicBezTo>
                    <a:lnTo>
                      <a:pt x="20298" y="0"/>
                    </a:lnTo>
                    <a:cubicBezTo>
                      <a:pt x="21017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7" y="21600"/>
                      <a:pt x="20298" y="21600"/>
                    </a:cubicBezTo>
                    <a:lnTo>
                      <a:pt x="1302" y="21600"/>
                    </a:lnTo>
                    <a:cubicBezTo>
                      <a:pt x="583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66FF33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82" name="Elaborazione del segnale"/>
              <p:cNvSpPr/>
              <p:nvPr/>
            </p:nvSpPr>
            <p:spPr>
              <a:xfrm>
                <a:off x="176291" y="611981"/>
                <a:ext cx="30319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00" b="1"/>
                </a:lvl1pPr>
              </a:lstStyle>
              <a:p>
                <a:r>
                  <a:t>Elaborazione del segnale</a:t>
                </a:r>
              </a:p>
            </p:txBody>
          </p:sp>
        </p:grpSp>
        <p:grpSp>
          <p:nvGrpSpPr>
            <p:cNvPr id="486" name="Elaborazione alternativa 8"/>
            <p:cNvGrpSpPr/>
            <p:nvPr/>
          </p:nvGrpSpPr>
          <p:grpSpPr>
            <a:xfrm>
              <a:off x="1935635" y="4357808"/>
              <a:ext cx="3465041" cy="1539634"/>
              <a:chOff x="0" y="0"/>
              <a:chExt cx="3465040" cy="1539632"/>
            </a:xfrm>
          </p:grpSpPr>
          <p:sp>
            <p:nvSpPr>
              <p:cNvPr id="484" name="Forma"/>
              <p:cNvSpPr/>
              <p:nvPr/>
            </p:nvSpPr>
            <p:spPr>
              <a:xfrm>
                <a:off x="0" y="142468"/>
                <a:ext cx="3465041" cy="1254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84" y="0"/>
                      <a:pt x="1304" y="0"/>
                    </a:cubicBezTo>
                    <a:lnTo>
                      <a:pt x="20296" y="0"/>
                    </a:lnTo>
                    <a:cubicBezTo>
                      <a:pt x="21016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16" y="21600"/>
                      <a:pt x="20296" y="21600"/>
                    </a:cubicBezTo>
                    <a:lnTo>
                      <a:pt x="1304" y="21600"/>
                    </a:lnTo>
                    <a:cubicBezTo>
                      <a:pt x="584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FF3399"/>
              </a:solidFill>
              <a:ln w="57150" cap="flat">
                <a:solidFill>
                  <a:srgbClr val="583DF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85" name="Meccanismi effettori di controbilanciamento"/>
              <p:cNvSpPr txBox="1"/>
              <p:nvPr/>
            </p:nvSpPr>
            <p:spPr>
              <a:xfrm>
                <a:off x="180619" y="0"/>
                <a:ext cx="3103802" cy="1539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2400" b="1"/>
                </a:lvl1pPr>
              </a:lstStyle>
              <a:p>
                <a:r>
                  <a:t>Meccanismi effettori di controbilanciamento</a:t>
                </a:r>
              </a:p>
            </p:txBody>
          </p:sp>
        </p:grpSp>
      </p:grpSp>
      <p:grpSp>
        <p:nvGrpSpPr>
          <p:cNvPr id="490" name="Elaborazione alternativa 9"/>
          <p:cNvGrpSpPr/>
          <p:nvPr/>
        </p:nvGrpSpPr>
        <p:grpSpPr>
          <a:xfrm>
            <a:off x="5940425" y="5373687"/>
            <a:ext cx="3095625" cy="1223963"/>
            <a:chOff x="0" y="0"/>
            <a:chExt cx="3095625" cy="1223962"/>
          </a:xfrm>
        </p:grpSpPr>
        <p:sp>
          <p:nvSpPr>
            <p:cNvPr id="488" name="Forma"/>
            <p:cNvSpPr/>
            <p:nvPr/>
          </p:nvSpPr>
          <p:spPr>
            <a:xfrm>
              <a:off x="0" y="-1"/>
              <a:ext cx="3095625" cy="122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637" y="0"/>
                    <a:pt x="1423" y="0"/>
                  </a:cubicBezTo>
                  <a:lnTo>
                    <a:pt x="20177" y="0"/>
                  </a:lnTo>
                  <a:cubicBezTo>
                    <a:pt x="2096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963" y="21600"/>
                    <a:pt x="20177" y="21600"/>
                  </a:cubicBezTo>
                  <a:lnTo>
                    <a:pt x="1423" y="21600"/>
                  </a:lnTo>
                  <a:cubicBezTo>
                    <a:pt x="637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57150" cap="flat">
              <a:solidFill>
                <a:srgbClr val="583D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89" name="Risposta a livello sistemico"/>
            <p:cNvSpPr txBox="1"/>
            <p:nvPr/>
          </p:nvSpPr>
          <p:spPr>
            <a:xfrm>
              <a:off x="176291" y="215646"/>
              <a:ext cx="2743043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/>
              </a:lvl1pPr>
            </a:lstStyle>
            <a:p>
              <a:r>
                <a:t>Risposta a livello sistemico</a:t>
              </a:r>
            </a:p>
          </p:txBody>
        </p:sp>
      </p:grpSp>
      <p:grpSp>
        <p:nvGrpSpPr>
          <p:cNvPr id="493" name="Elaborazione alternativa 10"/>
          <p:cNvGrpSpPr/>
          <p:nvPr/>
        </p:nvGrpSpPr>
        <p:grpSpPr>
          <a:xfrm>
            <a:off x="5940425" y="4005262"/>
            <a:ext cx="3095625" cy="1223963"/>
            <a:chOff x="0" y="0"/>
            <a:chExt cx="3095625" cy="1223962"/>
          </a:xfrm>
        </p:grpSpPr>
        <p:sp>
          <p:nvSpPr>
            <p:cNvPr id="491" name="Forma"/>
            <p:cNvSpPr/>
            <p:nvPr/>
          </p:nvSpPr>
          <p:spPr>
            <a:xfrm>
              <a:off x="0" y="-1"/>
              <a:ext cx="3095625" cy="122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637" y="0"/>
                    <a:pt x="1423" y="0"/>
                  </a:cubicBezTo>
                  <a:lnTo>
                    <a:pt x="20177" y="0"/>
                  </a:lnTo>
                  <a:cubicBezTo>
                    <a:pt x="2096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963" y="21600"/>
                    <a:pt x="20177" y="21600"/>
                  </a:cubicBezTo>
                  <a:lnTo>
                    <a:pt x="1423" y="21600"/>
                  </a:lnTo>
                  <a:cubicBezTo>
                    <a:pt x="637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57150" cap="flat">
              <a:solidFill>
                <a:srgbClr val="583D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92" name="Risposta a livello cellulare/tissutale"/>
            <p:cNvSpPr txBox="1"/>
            <p:nvPr/>
          </p:nvSpPr>
          <p:spPr>
            <a:xfrm>
              <a:off x="176291" y="215646"/>
              <a:ext cx="2743043" cy="79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/>
              </a:lvl1pPr>
            </a:lstStyle>
            <a:p>
              <a:r>
                <a:t>Risposta a livello cellulare/tissutale</a:t>
              </a:r>
            </a:p>
          </p:txBody>
        </p:sp>
      </p:grpSp>
      <p:sp>
        <p:nvSpPr>
          <p:cNvPr id="494" name="CasellaDiTesto 2"/>
          <p:cNvSpPr txBox="1"/>
          <p:nvPr/>
        </p:nvSpPr>
        <p:spPr>
          <a:xfrm>
            <a:off x="4068762" y="142875"/>
            <a:ext cx="5040313" cy="1383901"/>
          </a:xfrm>
          <a:prstGeom prst="rect">
            <a:avLst/>
          </a:prstGeom>
          <a:ln>
            <a:solidFill>
              <a:srgbClr val="FFF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000">
                <a:solidFill>
                  <a:srgbClr val="FFFF00"/>
                </a:solidFill>
              </a:defRPr>
            </a:lvl1pPr>
          </a:lstStyle>
          <a:p>
            <a:r>
              <a:t>Esempio della  sequenza di eventi coinvolti nel controllo dell’omeostasi</a:t>
            </a:r>
          </a:p>
        </p:txBody>
      </p:sp>
    </p:spTree>
    <p:extLst>
      <p:ext uri="{BB962C8B-B14F-4D97-AF65-F5344CB8AC3E}">
        <p14:creationId xmlns:p14="http://schemas.microsoft.com/office/powerpoint/2010/main" val="37805698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 advAuto="0"/>
      <p:bldP spid="496" grpId="0" animBg="1" advAuto="0"/>
      <p:bldP spid="490" grpId="0" animBg="1" advAuto="0"/>
      <p:bldP spid="493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Rectangle 2"/>
          <p:cNvSpPr txBox="1">
            <a:spLocks noGrp="1"/>
          </p:cNvSpPr>
          <p:nvPr>
            <p:ph type="title"/>
          </p:nvPr>
        </p:nvSpPr>
        <p:spPr>
          <a:xfrm>
            <a:off x="457200" y="12573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t>Termoregolazione</a:t>
            </a:r>
          </a:p>
        </p:txBody>
      </p:sp>
      <p:pic>
        <p:nvPicPr>
          <p:cNvPr id="567" name="Picture 3" descr="Picture 3"/>
          <p:cNvPicPr>
            <a:picLocks noChangeAspect="1"/>
          </p:cNvPicPr>
          <p:nvPr/>
        </p:nvPicPr>
        <p:blipFill>
          <a:blip r:embed="rId2"/>
          <a:srcRect l="863" t="858" r="3479" b="3488"/>
          <a:stretch>
            <a:fillRect/>
          </a:stretch>
        </p:blipFill>
        <p:spPr>
          <a:xfrm>
            <a:off x="468312" y="476250"/>
            <a:ext cx="8353426" cy="6261100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Text Box 4"/>
          <p:cNvSpPr txBox="1"/>
          <p:nvPr/>
        </p:nvSpPr>
        <p:spPr>
          <a:xfrm>
            <a:off x="9207" y="-12700"/>
            <a:ext cx="9068555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 b="1">
                <a:solidFill>
                  <a:srgbClr val="FFFF00"/>
                </a:solidFill>
              </a:defRPr>
            </a:pPr>
            <a:r>
              <a:t>Thermoregulation</a:t>
            </a:r>
            <a:r>
              <a:rPr b="0">
                <a:solidFill>
                  <a:schemeClr val="accent3">
                    <a:lumOff val="44000"/>
                  </a:schemeClr>
                </a:solidFill>
              </a:rPr>
              <a:t>: homeostatic balancing of body temperature</a:t>
            </a:r>
          </a:p>
        </p:txBody>
      </p:sp>
      <p:sp>
        <p:nvSpPr>
          <p:cNvPr id="569" name="Text Box 5"/>
          <p:cNvSpPr txBox="1"/>
          <p:nvPr/>
        </p:nvSpPr>
        <p:spPr>
          <a:xfrm>
            <a:off x="504825" y="3635375"/>
            <a:ext cx="1187450" cy="3601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>
                <a:solidFill>
                  <a:srgbClr val="0033CC"/>
                </a:solidFill>
              </a:defRPr>
            </a:lvl1pPr>
          </a:lstStyle>
          <a:p>
            <a:r>
              <a:t>heat loss</a:t>
            </a:r>
          </a:p>
        </p:txBody>
      </p:sp>
      <p:grpSp>
        <p:nvGrpSpPr>
          <p:cNvPr id="573" name="AutoShape 6"/>
          <p:cNvGrpSpPr/>
          <p:nvPr/>
        </p:nvGrpSpPr>
        <p:grpSpPr>
          <a:xfrm>
            <a:off x="1036703" y="2419794"/>
            <a:ext cx="2609344" cy="1185392"/>
            <a:chOff x="0" y="0"/>
            <a:chExt cx="2609343" cy="1185391"/>
          </a:xfrm>
        </p:grpSpPr>
        <p:sp>
          <p:nvSpPr>
            <p:cNvPr id="570" name="Forma"/>
            <p:cNvSpPr/>
            <p:nvPr/>
          </p:nvSpPr>
          <p:spPr>
            <a:xfrm rot="4674650">
              <a:off x="968907" y="-669652"/>
              <a:ext cx="671529" cy="252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extrusionOk="0">
                  <a:moveTo>
                    <a:pt x="0" y="10533"/>
                  </a:moveTo>
                  <a:cubicBezTo>
                    <a:pt x="0" y="14451"/>
                    <a:pt x="4345" y="18045"/>
                    <a:pt x="11277" y="19863"/>
                  </a:cubicBezTo>
                  <a:lnTo>
                    <a:pt x="11277" y="19248"/>
                  </a:lnTo>
                  <a:lnTo>
                    <a:pt x="21038" y="21600"/>
                  </a:lnTo>
                  <a:lnTo>
                    <a:pt x="11277" y="21547"/>
                  </a:lnTo>
                  <a:lnTo>
                    <a:pt x="11277" y="20932"/>
                  </a:lnTo>
                  <a:lnTo>
                    <a:pt x="11277" y="20932"/>
                  </a:lnTo>
                  <a:cubicBezTo>
                    <a:pt x="4345" y="19114"/>
                    <a:pt x="1" y="15520"/>
                    <a:pt x="1" y="11602"/>
                  </a:cubicBezTo>
                  <a:close/>
                  <a:moveTo>
                    <a:pt x="21038" y="1069"/>
                  </a:moveTo>
                  <a:cubicBezTo>
                    <a:pt x="9834" y="1069"/>
                    <a:pt x="596" y="5465"/>
                    <a:pt x="28" y="11067"/>
                  </a:cubicBezTo>
                  <a:cubicBezTo>
                    <a:pt x="-562" y="5258"/>
                    <a:pt x="8367" y="309"/>
                    <a:pt x="19970" y="14"/>
                  </a:cubicBezTo>
                  <a:cubicBezTo>
                    <a:pt x="20326" y="5"/>
                    <a:pt x="20682" y="0"/>
                    <a:pt x="210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1" name="Forma"/>
            <p:cNvSpPr/>
            <p:nvPr/>
          </p:nvSpPr>
          <p:spPr>
            <a:xfrm rot="4674650">
              <a:off x="1570810" y="-183015"/>
              <a:ext cx="671529" cy="129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extrusionOk="0">
                  <a:moveTo>
                    <a:pt x="21038" y="2086"/>
                  </a:moveTo>
                  <a:cubicBezTo>
                    <a:pt x="9834" y="2086"/>
                    <a:pt x="596" y="10666"/>
                    <a:pt x="28" y="21600"/>
                  </a:cubicBezTo>
                  <a:cubicBezTo>
                    <a:pt x="-562" y="10261"/>
                    <a:pt x="8367" y="603"/>
                    <a:pt x="19970" y="26"/>
                  </a:cubicBezTo>
                  <a:cubicBezTo>
                    <a:pt x="20326" y="9"/>
                    <a:pt x="20682" y="0"/>
                    <a:pt x="2103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2" name="Linea"/>
            <p:cNvSpPr/>
            <p:nvPr/>
          </p:nvSpPr>
          <p:spPr>
            <a:xfrm rot="4674650">
              <a:off x="968917" y="-669644"/>
              <a:ext cx="671513" cy="252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33"/>
                  </a:moveTo>
                  <a:cubicBezTo>
                    <a:pt x="0" y="14451"/>
                    <a:pt x="4460" y="18045"/>
                    <a:pt x="11578" y="19863"/>
                  </a:cubicBezTo>
                  <a:lnTo>
                    <a:pt x="11578" y="19248"/>
                  </a:lnTo>
                  <a:lnTo>
                    <a:pt x="21600" y="21600"/>
                  </a:lnTo>
                  <a:lnTo>
                    <a:pt x="11578" y="21547"/>
                  </a:lnTo>
                  <a:lnTo>
                    <a:pt x="11578" y="20932"/>
                  </a:lnTo>
                  <a:lnTo>
                    <a:pt x="11578" y="20932"/>
                  </a:lnTo>
                  <a:cubicBezTo>
                    <a:pt x="4460" y="19114"/>
                    <a:pt x="0" y="15520"/>
                    <a:pt x="0" y="11602"/>
                  </a:cubicBezTo>
                  <a:lnTo>
                    <a:pt x="0" y="10533"/>
                  </a:lnTo>
                  <a:cubicBezTo>
                    <a:pt x="0" y="4716"/>
                    <a:pt x="9671" y="0"/>
                    <a:pt x="21600" y="0"/>
                  </a:cubicBezTo>
                  <a:lnTo>
                    <a:pt x="21600" y="1069"/>
                  </a:lnTo>
                  <a:cubicBezTo>
                    <a:pt x="10097" y="1069"/>
                    <a:pt x="612" y="5465"/>
                    <a:pt x="28" y="11067"/>
                  </a:cubicBezTo>
                </a:path>
              </a:pathLst>
            </a:custGeom>
            <a:noFill/>
            <a:ln w="9525" cap="flat">
              <a:solidFill>
                <a:srgbClr val="6600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74" name="Text Box 7"/>
          <p:cNvSpPr txBox="1"/>
          <p:nvPr/>
        </p:nvSpPr>
        <p:spPr>
          <a:xfrm>
            <a:off x="6948488" y="2760663"/>
            <a:ext cx="2195513" cy="6268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>
                <a:solidFill>
                  <a:srgbClr val="FF3300"/>
                </a:solidFill>
              </a:defRPr>
            </a:lvl1pPr>
          </a:lstStyle>
          <a:p>
            <a:r>
              <a:t>heat conservation heat production</a:t>
            </a:r>
          </a:p>
        </p:txBody>
      </p:sp>
      <p:grpSp>
        <p:nvGrpSpPr>
          <p:cNvPr id="578" name="AutoShape 8"/>
          <p:cNvGrpSpPr/>
          <p:nvPr/>
        </p:nvGrpSpPr>
        <p:grpSpPr>
          <a:xfrm>
            <a:off x="6300787" y="2689225"/>
            <a:ext cx="634736" cy="431801"/>
            <a:chOff x="0" y="0"/>
            <a:chExt cx="634735" cy="431800"/>
          </a:xfrm>
        </p:grpSpPr>
        <p:sp>
          <p:nvSpPr>
            <p:cNvPr id="575" name="Forma"/>
            <p:cNvSpPr/>
            <p:nvPr/>
          </p:nvSpPr>
          <p:spPr>
            <a:xfrm>
              <a:off x="0" y="0"/>
              <a:ext cx="634736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FF3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6" name="Forma"/>
            <p:cNvSpPr/>
            <p:nvPr/>
          </p:nvSpPr>
          <p:spPr>
            <a:xfrm>
              <a:off x="0" y="0"/>
              <a:ext cx="291466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0"/>
                  </a:move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7" name="Linea"/>
            <p:cNvSpPr/>
            <p:nvPr/>
          </p:nvSpPr>
          <p:spPr>
            <a:xfrm>
              <a:off x="0" y="0"/>
              <a:ext cx="634736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9" y="900"/>
                  </a:move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9525" cap="flat">
              <a:solidFill>
                <a:srgbClr val="FF33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79" name="Rectangle 9"/>
          <p:cNvSpPr/>
          <p:nvPr/>
        </p:nvSpPr>
        <p:spPr>
          <a:xfrm>
            <a:off x="1763713" y="3552825"/>
            <a:ext cx="2520951" cy="3213100"/>
          </a:xfrm>
          <a:prstGeom prst="rect">
            <a:avLst/>
          </a:prstGeom>
          <a:ln w="57150">
            <a:solidFill>
              <a:srgbClr val="0000C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Rectangle 10"/>
          <p:cNvSpPr/>
          <p:nvPr/>
        </p:nvSpPr>
        <p:spPr>
          <a:xfrm>
            <a:off x="4356100" y="3552825"/>
            <a:ext cx="3455988" cy="3213100"/>
          </a:xfrm>
          <a:prstGeom prst="rect">
            <a:avLst/>
          </a:prstGeom>
          <a:ln w="57150">
            <a:solidFill>
              <a:srgbClr val="FF33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aphicFrame>
        <p:nvGraphicFramePr>
          <p:cNvPr id="581" name="Group 98"/>
          <p:cNvGraphicFramePr/>
          <p:nvPr/>
        </p:nvGraphicFramePr>
        <p:xfrm>
          <a:off x="1765300" y="1989138"/>
          <a:ext cx="2159000" cy="57943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normal range:  36.6°C - 37.4°C</a:t>
                      </a:r>
                    </a:p>
                  </a:txBody>
                  <a:tcPr marL="45720" marR="4572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84" name="Gruppo 4"/>
          <p:cNvGrpSpPr/>
          <p:nvPr/>
        </p:nvGrpSpPr>
        <p:grpSpPr>
          <a:xfrm>
            <a:off x="539750" y="520700"/>
            <a:ext cx="3635376" cy="1755775"/>
            <a:chOff x="0" y="0"/>
            <a:chExt cx="3635375" cy="1755774"/>
          </a:xfrm>
        </p:grpSpPr>
        <p:sp>
          <p:nvSpPr>
            <p:cNvPr id="582" name="Connettore 2 3"/>
            <p:cNvSpPr/>
            <p:nvPr/>
          </p:nvSpPr>
          <p:spPr>
            <a:xfrm>
              <a:off x="2016124" y="1035050"/>
              <a:ext cx="1619252" cy="720725"/>
            </a:xfrm>
            <a:prstGeom prst="line">
              <a:avLst/>
            </a:prstGeom>
            <a:noFill/>
            <a:ln w="57150" cap="flat">
              <a:solidFill>
                <a:srgbClr val="FF33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3" name="CasellaDiTesto 1"/>
            <p:cNvSpPr txBox="1"/>
            <p:nvPr/>
          </p:nvSpPr>
          <p:spPr>
            <a:xfrm>
              <a:off x="0" y="0"/>
              <a:ext cx="2126657" cy="1091950"/>
            </a:xfrm>
            <a:prstGeom prst="rect">
              <a:avLst/>
            </a:prstGeom>
            <a:solidFill>
              <a:srgbClr val="FF0000"/>
            </a:solidFill>
            <a:ln w="19050" cap="flat">
              <a:solidFill>
                <a:srgbClr val="583DFD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200" b="1"/>
              </a:pPr>
              <a:r>
                <a:t>FEVER</a:t>
              </a:r>
              <a:r>
                <a:rPr b="0"/>
                <a:t>: pathologic derangement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1" animBg="1" advAuto="0"/>
      <p:bldP spid="567" grpId="2" animBg="1" advAuto="0"/>
      <p:bldP spid="568" grpId="4" animBg="1" advAuto="0"/>
      <p:bldP spid="569" grpId="6" animBg="1" advAuto="0"/>
      <p:bldP spid="573" grpId="5" animBg="1" advAuto="0"/>
      <p:bldP spid="574" grpId="8" animBg="1" advAuto="0"/>
      <p:bldP spid="578" grpId="9" animBg="1" advAuto="0"/>
      <p:bldP spid="579" grpId="7" animBg="1" advAuto="0"/>
      <p:bldP spid="580" grpId="10" animBg="1" advAuto="0"/>
      <p:bldP spid="581" grpId="3" animBg="1" advAuto="0"/>
      <p:bldP spid="584" grpId="1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asellaDiTesto 1"/>
          <p:cNvSpPr txBox="1"/>
          <p:nvPr/>
        </p:nvSpPr>
        <p:spPr>
          <a:xfrm>
            <a:off x="34925" y="44450"/>
            <a:ext cx="9036050" cy="1017945"/>
          </a:xfrm>
          <a:prstGeom prst="rect">
            <a:avLst/>
          </a:prstGeom>
          <a:solidFill>
            <a:srgbClr val="99CC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The </a:t>
            </a:r>
            <a:r>
              <a:rPr b="1"/>
              <a:t>immune system</a:t>
            </a:r>
            <a:r>
              <a:t>: a crucial </a:t>
            </a:r>
            <a:r>
              <a:rPr b="1"/>
              <a:t>homeostatic mechanism</a:t>
            </a:r>
            <a:r>
              <a:t> that prevents and controls infections </a:t>
            </a:r>
          </a:p>
        </p:txBody>
      </p:sp>
      <p:sp>
        <p:nvSpPr>
          <p:cNvPr id="58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107950" y="1195387"/>
            <a:ext cx="8928100" cy="5689601"/>
          </a:xfrm>
          <a:prstGeom prst="rect">
            <a:avLst/>
          </a:prstGeom>
        </p:spPr>
        <p:txBody>
          <a:bodyPr/>
          <a:lstStyle/>
          <a:p>
            <a:pPr algn="just">
              <a:defRPr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The </a:t>
            </a:r>
            <a:r>
              <a:rPr>
                <a:solidFill>
                  <a:srgbClr val="FFFF00"/>
                </a:solidFill>
              </a:rPr>
              <a:t>essential homeostatic function </a:t>
            </a:r>
            <a:r>
              <a:t>of the immune response in host defence </a:t>
            </a:r>
            <a:r>
              <a:rPr>
                <a:solidFill>
                  <a:srgbClr val="FFFF00"/>
                </a:solidFill>
              </a:rPr>
              <a:t>is best illustrated when </a:t>
            </a:r>
            <a:r>
              <a:rPr b="1">
                <a:solidFill>
                  <a:srgbClr val="FFFF00"/>
                </a:solidFill>
              </a:rPr>
              <a:t>it </a:t>
            </a:r>
            <a:r>
              <a:rPr b="1" u="sng">
                <a:solidFill>
                  <a:srgbClr val="FFFF00"/>
                </a:solidFill>
              </a:rPr>
              <a:t>goes wrong</a:t>
            </a:r>
            <a:r>
              <a:rPr b="1"/>
              <a:t> </a:t>
            </a:r>
          </a:p>
          <a:p>
            <a:pPr algn="just"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 b="1"/>
          </a:p>
          <a:p>
            <a:pPr algn="just">
              <a:defRPr sz="3000">
                <a:solidFill>
                  <a:srgbClr val="FFFF00"/>
                </a:solidFill>
              </a:defRPr>
            </a:pPr>
            <a:r>
              <a:t>Deficiencies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in immune defenses result in an </a:t>
            </a:r>
            <a:r>
              <a:rPr u="sng">
                <a:solidFill>
                  <a:schemeClr val="accent3">
                    <a:lumOff val="44000"/>
                  </a:schemeClr>
                </a:solidFill>
              </a:rPr>
              <a:t>increased susceptibility to infections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, which can be life-threatening if the deficits are not corrected</a:t>
            </a:r>
          </a:p>
          <a:p>
            <a:pPr algn="just"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algn="just">
              <a:defRPr sz="3000" b="1" u="sng">
                <a:solidFill>
                  <a:schemeClr val="accent3">
                    <a:lumOff val="44000"/>
                  </a:schemeClr>
                </a:solidFill>
              </a:defRPr>
            </a:pPr>
            <a:r>
              <a:t>Primary</a:t>
            </a:r>
            <a:r>
              <a:rPr b="0" u="none"/>
              <a:t> (congenital) or </a:t>
            </a:r>
            <a:r>
              <a:t>secondary</a:t>
            </a:r>
            <a:r>
              <a:rPr b="0" u="none"/>
              <a:t> (acquired) defects of the immune response may affect both the humoral and cellular components of </a:t>
            </a:r>
            <a:r>
              <a:rPr b="0" u="none">
                <a:solidFill>
                  <a:srgbClr val="FFFF00"/>
                </a:solidFill>
              </a:rPr>
              <a:t>innate</a:t>
            </a:r>
            <a:r>
              <a:rPr b="0" u="none"/>
              <a:t> and </a:t>
            </a:r>
            <a:r>
              <a:rPr b="0" u="none">
                <a:solidFill>
                  <a:srgbClr val="FFFF00"/>
                </a:solidFill>
              </a:rPr>
              <a:t>acquired</a:t>
            </a:r>
            <a:r>
              <a:rPr b="0" u="none"/>
              <a:t> immunity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2. Timing of the course"/>
          <p:cNvSpPr txBox="1"/>
          <p:nvPr/>
        </p:nvSpPr>
        <p:spPr>
          <a:xfrm>
            <a:off x="22225" y="63500"/>
            <a:ext cx="8664575" cy="47433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600" b="1"/>
            </a:lvl1pPr>
          </a:lstStyle>
          <a:p>
            <a:r>
              <a:t>2. Timing of the course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6CC8790-640D-6F8E-B127-5768C5AED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86828"/>
              </p:ext>
            </p:extLst>
          </p:nvPr>
        </p:nvGraphicFramePr>
        <p:xfrm>
          <a:off x="22224" y="724829"/>
          <a:ext cx="9121776" cy="58355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0296">
                  <a:extLst>
                    <a:ext uri="{9D8B030D-6E8A-4147-A177-3AD203B41FA5}">
                      <a16:colId xmlns:a16="http://schemas.microsoft.com/office/drawing/2014/main" val="100445141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73903923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150920875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43484627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91406818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3967104422"/>
                    </a:ext>
                  </a:extLst>
                </a:gridCol>
              </a:tblGrid>
              <a:tr h="461637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lunedÏ</a:t>
                      </a:r>
                      <a:br>
                        <a:rPr lang="it-IT" sz="1000" u="none" strike="noStrike">
                          <a:effectLst/>
                        </a:rPr>
                      </a:b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martedÏ</a:t>
                      </a:r>
                      <a:br>
                        <a:rPr lang="it-IT" sz="1000" u="none" strike="noStrike">
                          <a:effectLst/>
                        </a:rPr>
                      </a:b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mercoledÏ</a:t>
                      </a:r>
                      <a:br>
                        <a:rPr lang="it-IT" sz="1000" u="none" strike="noStrike">
                          <a:effectLst/>
                        </a:rPr>
                      </a:b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giovedÏ</a:t>
                      </a:r>
                      <a:br>
                        <a:rPr lang="it-IT" sz="1000" u="none" strike="noStrike">
                          <a:effectLst/>
                        </a:rPr>
                      </a:b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000" u="none" strike="noStrike">
                          <a:effectLst/>
                        </a:rPr>
                      </a:br>
                      <a:r>
                        <a:rPr lang="it-IT" sz="1000" u="none" strike="noStrike">
                          <a:effectLst/>
                        </a:rPr>
                        <a:t>venerdÏ</a:t>
                      </a:r>
                      <a:br>
                        <a:rPr lang="it-IT" sz="1000" u="none" strike="noStrike">
                          <a:effectLst/>
                        </a:rPr>
                      </a:b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619567348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09:00-10:00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751867471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10:00-11:00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1852236371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11:00-12:00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556900870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12:00-13:00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089467405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13:00-14:00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010830745"/>
                  </a:ext>
                </a:extLst>
              </a:tr>
              <a:tr h="1055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14:00-15:00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3A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H3]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2 Meccanica Applicata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C5]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3A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H3]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3A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H3]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258922378"/>
                  </a:ext>
                </a:extLst>
              </a:tr>
              <a:tr h="1055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15:00-16:00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3A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H3]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2 Meccanica Applicata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C5]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3A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H3]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IMMUNOLOGIA E PATOLOGIA GENERALE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219SM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Aula 3A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[Edificio H3]</a:t>
                      </a:r>
                      <a:br>
                        <a:rPr lang="it-IT" sz="900" u="none" strike="noStrike">
                          <a:effectLst/>
                        </a:rPr>
                      </a:br>
                      <a:r>
                        <a:rPr lang="it-IT" sz="900" u="none" strike="noStrike">
                          <a:effectLst/>
                        </a:rPr>
                        <a:t>SM51-3-PDS0-2016</a:t>
                      </a:r>
                      <a:br>
                        <a:rPr lang="it-IT" sz="900" u="none" strike="noStrike">
                          <a:effectLst/>
                        </a:rPr>
                      </a:b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857872029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16:00-17:00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207137448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17:00-18:00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905980730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18:00-19:00</a:t>
                      </a:r>
                      <a:endParaRPr lang="it-IT" sz="1000" b="0" i="0" u="none" strike="noStrike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62982237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2. Timing of the course"/>
          <p:cNvSpPr txBox="1"/>
          <p:nvPr/>
        </p:nvSpPr>
        <p:spPr>
          <a:xfrm>
            <a:off x="22225" y="-14557"/>
            <a:ext cx="8664575" cy="4924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600" b="1"/>
            </a:lvl1pPr>
          </a:lstStyle>
          <a:p>
            <a:r>
              <a:rPr dirty="0"/>
              <a:t>2. Timing of the course</a:t>
            </a:r>
            <a:r>
              <a:rPr lang="it-IT" dirty="0"/>
              <a:t> (MARZO 2023)</a:t>
            </a:r>
            <a:endParaRPr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6CC8790-640D-6F8E-B127-5768C5AED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04338"/>
              </p:ext>
            </p:extLst>
          </p:nvPr>
        </p:nvGraphicFramePr>
        <p:xfrm>
          <a:off x="22224" y="501810"/>
          <a:ext cx="9121776" cy="12215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0296">
                  <a:extLst>
                    <a:ext uri="{9D8B030D-6E8A-4147-A177-3AD203B41FA5}">
                      <a16:colId xmlns:a16="http://schemas.microsoft.com/office/drawing/2014/main" val="100445141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73903923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150920875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43484627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91406818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3967104422"/>
                    </a:ext>
                  </a:extLst>
                </a:gridCol>
              </a:tblGrid>
              <a:tr h="45833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lunedÏ</a:t>
                      </a:r>
                      <a:r>
                        <a:rPr lang="it-IT" sz="1100" b="1" u="none" strike="noStrike" dirty="0">
                          <a:effectLst/>
                        </a:rPr>
                        <a:t> 27 </a:t>
                      </a:r>
                      <a:r>
                        <a:rPr lang="it-IT" sz="1100" b="1" u="none" strike="noStrike" dirty="0" err="1">
                          <a:effectLst/>
                        </a:rPr>
                        <a:t>Feb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martedÏ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mercoledÏ</a:t>
                      </a:r>
                      <a:r>
                        <a:rPr lang="it-IT" sz="1100" b="1" u="none" strike="noStrike" dirty="0">
                          <a:effectLst/>
                        </a:rPr>
                        <a:t> 1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giovedÏ</a:t>
                      </a:r>
                      <a:r>
                        <a:rPr lang="it-IT" sz="1100" b="1" u="none" strike="noStrike" dirty="0">
                          <a:effectLst/>
                        </a:rPr>
                        <a:t> 2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venerdÏ</a:t>
                      </a:r>
                      <a:r>
                        <a:rPr lang="it-IT" sz="1100" b="1" u="none" strike="noStrike" dirty="0">
                          <a:effectLst/>
                        </a:rPr>
                        <a:t> 3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67348"/>
                  </a:ext>
                </a:extLst>
              </a:tr>
              <a:tr h="7125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14:00-16:00</a:t>
                      </a:r>
                      <a:endParaRPr lang="it-IT" sz="1000" b="0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2 Meccanica Applicata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C5]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22378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21F4AB8-D656-9F66-44ED-65C2C9A27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15550"/>
              </p:ext>
            </p:extLst>
          </p:nvPr>
        </p:nvGraphicFramePr>
        <p:xfrm>
          <a:off x="18510" y="1802785"/>
          <a:ext cx="9121776" cy="12215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0296">
                  <a:extLst>
                    <a:ext uri="{9D8B030D-6E8A-4147-A177-3AD203B41FA5}">
                      <a16:colId xmlns:a16="http://schemas.microsoft.com/office/drawing/2014/main" val="100445141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73903923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150920875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43484627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91406818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3967104422"/>
                    </a:ext>
                  </a:extLst>
                </a:gridCol>
              </a:tblGrid>
              <a:tr h="45833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lunedÏ</a:t>
                      </a:r>
                      <a:r>
                        <a:rPr lang="it-IT" sz="1100" b="1" u="none" strike="noStrike" dirty="0">
                          <a:effectLst/>
                        </a:rPr>
                        <a:t> 6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martedÏ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mercoledÏ</a:t>
                      </a:r>
                      <a:r>
                        <a:rPr lang="it-IT" sz="1100" b="1" u="none" strike="noStrike" dirty="0">
                          <a:effectLst/>
                        </a:rPr>
                        <a:t> 8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giovedÏ</a:t>
                      </a:r>
                      <a:r>
                        <a:rPr lang="it-IT" sz="1100" b="1" u="none" strike="noStrike" dirty="0">
                          <a:effectLst/>
                        </a:rPr>
                        <a:t> 9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venerdÏ</a:t>
                      </a:r>
                      <a:r>
                        <a:rPr lang="it-IT" sz="1100" b="1" u="none" strike="noStrike" dirty="0">
                          <a:effectLst/>
                        </a:rPr>
                        <a:t> 10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67348"/>
                  </a:ext>
                </a:extLst>
              </a:tr>
              <a:tr h="7125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14:00-16:00</a:t>
                      </a:r>
                      <a:endParaRPr lang="it-IT" sz="1000" b="0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2 Meccanica Applicata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C5]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258922378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98830ED-55BA-A91F-689E-19CDE9817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98422"/>
              </p:ext>
            </p:extLst>
          </p:nvPr>
        </p:nvGraphicFramePr>
        <p:xfrm>
          <a:off x="14794" y="3103764"/>
          <a:ext cx="9121776" cy="12215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0296">
                  <a:extLst>
                    <a:ext uri="{9D8B030D-6E8A-4147-A177-3AD203B41FA5}">
                      <a16:colId xmlns:a16="http://schemas.microsoft.com/office/drawing/2014/main" val="100445141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73903923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150920875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43484627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91406818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3967104422"/>
                    </a:ext>
                  </a:extLst>
                </a:gridCol>
              </a:tblGrid>
              <a:tr h="45833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lunedÏ</a:t>
                      </a:r>
                      <a:r>
                        <a:rPr lang="it-IT" sz="1100" b="1" u="none" strike="noStrike" dirty="0">
                          <a:effectLst/>
                        </a:rPr>
                        <a:t> 13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martedÏ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mercoledÏ</a:t>
                      </a:r>
                      <a:r>
                        <a:rPr lang="it-IT" sz="1100" b="1" u="none" strike="noStrike" dirty="0">
                          <a:effectLst/>
                        </a:rPr>
                        <a:t> 15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giovedÏ</a:t>
                      </a:r>
                      <a:r>
                        <a:rPr lang="it-IT" sz="1100" b="1" u="none" strike="noStrike" dirty="0">
                          <a:effectLst/>
                        </a:rPr>
                        <a:t> 16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venerdÏ</a:t>
                      </a:r>
                      <a:r>
                        <a:rPr lang="it-IT" sz="1100" b="1" u="none" strike="noStrike" dirty="0">
                          <a:effectLst/>
                        </a:rPr>
                        <a:t> 17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67348"/>
                  </a:ext>
                </a:extLst>
              </a:tr>
              <a:tr h="7125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14:00-16:00</a:t>
                      </a:r>
                      <a:endParaRPr lang="it-IT" sz="1000" b="0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2 Meccanica Applicata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C5]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258922378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A97A44D-5295-E32F-67E9-1B4E4D610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13387"/>
              </p:ext>
            </p:extLst>
          </p:nvPr>
        </p:nvGraphicFramePr>
        <p:xfrm>
          <a:off x="11078" y="4415888"/>
          <a:ext cx="9121776" cy="12215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0296">
                  <a:extLst>
                    <a:ext uri="{9D8B030D-6E8A-4147-A177-3AD203B41FA5}">
                      <a16:colId xmlns:a16="http://schemas.microsoft.com/office/drawing/2014/main" val="100445141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73903923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150920875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43484627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91406818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3967104422"/>
                    </a:ext>
                  </a:extLst>
                </a:gridCol>
              </a:tblGrid>
              <a:tr h="45833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lunedÏ</a:t>
                      </a:r>
                      <a:r>
                        <a:rPr lang="it-IT" sz="1100" b="1" u="none" strike="noStrike" dirty="0">
                          <a:effectLst/>
                        </a:rPr>
                        <a:t> 20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martedÏ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mercoledÏ</a:t>
                      </a:r>
                      <a:r>
                        <a:rPr lang="it-IT" sz="1100" b="1" u="none" strike="noStrike" dirty="0">
                          <a:effectLst/>
                        </a:rPr>
                        <a:t> 22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giovedÏ</a:t>
                      </a:r>
                      <a:r>
                        <a:rPr lang="it-IT" sz="1100" b="1" u="none" strike="noStrike" dirty="0">
                          <a:effectLst/>
                        </a:rPr>
                        <a:t> 23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venerdÏ</a:t>
                      </a:r>
                      <a:r>
                        <a:rPr lang="it-IT" sz="1100" b="1" u="none" strike="noStrike" dirty="0">
                          <a:effectLst/>
                        </a:rPr>
                        <a:t> 24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67348"/>
                  </a:ext>
                </a:extLst>
              </a:tr>
              <a:tr h="7125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14:00-16:00</a:t>
                      </a:r>
                      <a:endParaRPr lang="it-IT" sz="1000" b="0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2 Meccanica Applicata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C5]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25892237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89AAA5C-127B-7617-0D27-63CF1E24A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86839"/>
              </p:ext>
            </p:extLst>
          </p:nvPr>
        </p:nvGraphicFramePr>
        <p:xfrm>
          <a:off x="7364" y="5728016"/>
          <a:ext cx="9121776" cy="12215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0296">
                  <a:extLst>
                    <a:ext uri="{9D8B030D-6E8A-4147-A177-3AD203B41FA5}">
                      <a16:colId xmlns:a16="http://schemas.microsoft.com/office/drawing/2014/main" val="100445141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73903923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1509208758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43484627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2914068180"/>
                    </a:ext>
                  </a:extLst>
                </a:gridCol>
                <a:gridCol w="1520296">
                  <a:extLst>
                    <a:ext uri="{9D8B030D-6E8A-4147-A177-3AD203B41FA5}">
                      <a16:colId xmlns:a16="http://schemas.microsoft.com/office/drawing/2014/main" val="3967104422"/>
                    </a:ext>
                  </a:extLst>
                </a:gridCol>
              </a:tblGrid>
              <a:tr h="45833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lunedÏ</a:t>
                      </a:r>
                      <a:r>
                        <a:rPr lang="it-IT" sz="1100" b="1" u="none" strike="noStrike" dirty="0">
                          <a:effectLst/>
                        </a:rPr>
                        <a:t> 27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martedÏ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mercoledÏ</a:t>
                      </a:r>
                      <a:r>
                        <a:rPr lang="it-IT" sz="1100" b="1" u="none" strike="noStrike" dirty="0">
                          <a:effectLst/>
                        </a:rPr>
                        <a:t> 29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giovedÏ</a:t>
                      </a:r>
                      <a:r>
                        <a:rPr lang="it-IT" sz="1100" b="1" u="none" strike="noStrike" dirty="0">
                          <a:effectLst/>
                        </a:rPr>
                        <a:t> 30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 err="1">
                          <a:effectLst/>
                        </a:rPr>
                        <a:t>venerdÏ</a:t>
                      </a:r>
                      <a:r>
                        <a:rPr lang="it-IT" sz="1100" b="1" u="none" strike="noStrike" dirty="0">
                          <a:effectLst/>
                        </a:rPr>
                        <a:t> 31 Mar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endParaRPr lang="it-IT" sz="1100" b="1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67348"/>
                  </a:ext>
                </a:extLst>
              </a:tr>
              <a:tr h="7125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14:00-16:00</a:t>
                      </a:r>
                      <a:endParaRPr lang="it-IT" sz="1000" b="0" i="0" u="none" strike="noStrike" dirty="0">
                        <a:solidFill>
                          <a:srgbClr val="0E4F8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2 Meccanica Applicata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C5]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IMMUNOLOGIA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PATOLOGIA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Aula 3A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[Edificio H3]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83" marR="6083" marT="608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2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5600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2. Timing of the course"/>
          <p:cNvSpPr txBox="1"/>
          <p:nvPr/>
        </p:nvSpPr>
        <p:spPr>
          <a:xfrm>
            <a:off x="22225" y="63500"/>
            <a:ext cx="8664575" cy="47433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600" b="1"/>
            </a:lvl1pPr>
          </a:lstStyle>
          <a:p>
            <a:r>
              <a:t>2. Timing of the course</a:t>
            </a:r>
          </a:p>
        </p:txBody>
      </p:sp>
      <p:sp>
        <p:nvSpPr>
          <p:cNvPr id="323" name="Lessons…"/>
          <p:cNvSpPr txBox="1"/>
          <p:nvPr/>
        </p:nvSpPr>
        <p:spPr>
          <a:xfrm>
            <a:off x="458361" y="701755"/>
            <a:ext cx="8227278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400" b="1"/>
            </a:pPr>
            <a:r>
              <a:rPr dirty="0"/>
              <a:t>Lessons </a:t>
            </a:r>
          </a:p>
          <a:p>
            <a:pPr marL="188319" indent="-188319" defTabSz="457200">
              <a:buSzPct val="100000"/>
              <a:buChar char="-"/>
              <a:defRPr sz="2400"/>
            </a:pPr>
            <a:r>
              <a:rPr dirty="0"/>
              <a:t>Start: </a:t>
            </a:r>
            <a:r>
              <a:rPr lang="it-IT" dirty="0"/>
              <a:t>2</a:t>
            </a:r>
            <a:r>
              <a:rPr dirty="0"/>
              <a:t>.15 PM</a:t>
            </a:r>
          </a:p>
          <a:p>
            <a:pPr defTabSz="457200">
              <a:defRPr sz="2400"/>
            </a:pPr>
            <a:endParaRPr dirty="0"/>
          </a:p>
          <a:p>
            <a:pPr marL="188319" indent="-188319" defTabSz="457200">
              <a:buSzPct val="100000"/>
              <a:buChar char="-"/>
              <a:defRPr sz="2400"/>
            </a:pPr>
            <a:r>
              <a:rPr dirty="0"/>
              <a:t>End: </a:t>
            </a:r>
            <a:r>
              <a:rPr lang="it-IT" dirty="0"/>
              <a:t>3</a:t>
            </a:r>
            <a:r>
              <a:rPr dirty="0"/>
              <a:t>.45 PM  or  </a:t>
            </a:r>
            <a:r>
              <a:rPr lang="it-IT" dirty="0"/>
              <a:t>3</a:t>
            </a:r>
            <a:r>
              <a:rPr dirty="0"/>
              <a:t>.55 PM (45+10+45 min)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3. Structure of the course / final exam"/>
          <p:cNvSpPr txBox="1"/>
          <p:nvPr/>
        </p:nvSpPr>
        <p:spPr>
          <a:xfrm>
            <a:off x="441325" y="200026"/>
            <a:ext cx="8474075" cy="474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600" b="1"/>
            </a:lvl1pPr>
          </a:lstStyle>
          <a:p>
            <a:r>
              <a:t>3. Structure of the course / material / final exam</a:t>
            </a:r>
          </a:p>
        </p:txBody>
      </p:sp>
      <p:sp>
        <p:nvSpPr>
          <p:cNvPr id="326" name="Final Exam:…"/>
          <p:cNvSpPr txBox="1"/>
          <p:nvPr/>
        </p:nvSpPr>
        <p:spPr>
          <a:xfrm>
            <a:off x="179387" y="682008"/>
            <a:ext cx="8778876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400"/>
            </a:pPr>
            <a:r>
              <a:rPr dirty="0"/>
              <a:t>Al </a:t>
            </a:r>
            <a:r>
              <a:rPr dirty="0" err="1"/>
              <a:t>termine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trattazione</a:t>
            </a:r>
            <a:r>
              <a:rPr dirty="0"/>
              <a:t> di un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argomento</a:t>
            </a:r>
            <a:r>
              <a:rPr dirty="0"/>
              <a:t> </a:t>
            </a:r>
            <a:r>
              <a:rPr dirty="0" err="1"/>
              <a:t>sarà</a:t>
            </a:r>
            <a:r>
              <a:rPr dirty="0"/>
              <a:t> </a:t>
            </a:r>
            <a:r>
              <a:rPr dirty="0" err="1"/>
              <a:t>reso</a:t>
            </a:r>
            <a:r>
              <a:rPr dirty="0"/>
              <a:t> </a:t>
            </a:r>
            <a:r>
              <a:rPr dirty="0" err="1"/>
              <a:t>disponibile</a:t>
            </a:r>
            <a:r>
              <a:rPr dirty="0"/>
              <a:t> il </a:t>
            </a:r>
            <a:r>
              <a:rPr dirty="0" err="1"/>
              <a:t>relativo</a:t>
            </a:r>
            <a:r>
              <a:rPr dirty="0"/>
              <a:t> file power-point (</a:t>
            </a:r>
            <a:r>
              <a:rPr dirty="0" err="1"/>
              <a:t>piattaforma</a:t>
            </a:r>
            <a:r>
              <a:rPr dirty="0"/>
              <a:t> Moodle: password: </a:t>
            </a:r>
            <a:r>
              <a:rPr b="1" dirty="0">
                <a:solidFill>
                  <a:srgbClr val="2F10FF"/>
                </a:solidFill>
              </a:rPr>
              <a:t>ImmunoPat2</a:t>
            </a:r>
            <a:r>
              <a:rPr lang="it-IT" b="1" dirty="0">
                <a:solidFill>
                  <a:srgbClr val="2F10FF"/>
                </a:solidFill>
              </a:rPr>
              <a:t>3</a:t>
            </a:r>
            <a:r>
              <a:rPr dirty="0"/>
              <a:t>) </a:t>
            </a:r>
          </a:p>
        </p:txBody>
      </p:sp>
      <p:sp>
        <p:nvSpPr>
          <p:cNvPr id="327" name="Final Exam:…"/>
          <p:cNvSpPr txBox="1"/>
          <p:nvPr/>
        </p:nvSpPr>
        <p:spPr>
          <a:xfrm>
            <a:off x="182562" y="3230820"/>
            <a:ext cx="8778876" cy="382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/>
            </a:pPr>
            <a:r>
              <a:rPr dirty="0" err="1"/>
              <a:t>Verifica</a:t>
            </a:r>
            <a:r>
              <a:rPr dirty="0"/>
              <a:t> finale: </a:t>
            </a:r>
            <a:r>
              <a:rPr b="0" dirty="0"/>
              <a:t>2 parti separate lo </a:t>
            </a:r>
            <a:r>
              <a:rPr b="0" dirty="0" err="1"/>
              <a:t>stesso</a:t>
            </a:r>
            <a:r>
              <a:rPr b="0" dirty="0"/>
              <a:t> </a:t>
            </a:r>
            <a:r>
              <a:rPr b="0" dirty="0" err="1"/>
              <a:t>giorno</a:t>
            </a:r>
            <a:r>
              <a:rPr b="0" dirty="0"/>
              <a:t>. </a:t>
            </a:r>
            <a:r>
              <a:rPr b="0" dirty="0" err="1"/>
              <a:t>Iscrizione</a:t>
            </a:r>
            <a:r>
              <a:rPr b="0" dirty="0"/>
              <a:t> alle </a:t>
            </a:r>
            <a:r>
              <a:rPr b="0" dirty="0" err="1"/>
              <a:t>singole</a:t>
            </a:r>
            <a:r>
              <a:rPr b="0" dirty="0"/>
              <a:t> parti ed (</a:t>
            </a:r>
            <a:r>
              <a:rPr b="0" dirty="0" err="1"/>
              <a:t>eventualmente</a:t>
            </a:r>
            <a:r>
              <a:rPr b="0" dirty="0"/>
              <a:t>) a </a:t>
            </a:r>
            <a:r>
              <a:rPr b="0" dirty="0" err="1"/>
              <a:t>quella</a:t>
            </a:r>
            <a:r>
              <a:rPr b="0" dirty="0"/>
              <a:t> per la </a:t>
            </a:r>
            <a:r>
              <a:rPr b="0" dirty="0" err="1"/>
              <a:t>registrazione</a:t>
            </a:r>
            <a:r>
              <a:rPr b="0" dirty="0"/>
              <a:t> </a:t>
            </a:r>
          </a:p>
          <a:p>
            <a:pPr>
              <a:defRPr sz="2800" b="1"/>
            </a:pPr>
            <a:endParaRPr b="0" dirty="0"/>
          </a:p>
          <a:p>
            <a:pPr>
              <a:defRPr sz="2800" b="1"/>
            </a:pPr>
            <a:r>
              <a:rPr dirty="0"/>
              <a:t>(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Patologia</a:t>
            </a:r>
            <a:r>
              <a:rPr dirty="0"/>
              <a:t>)</a:t>
            </a:r>
            <a:r>
              <a:rPr b="0" dirty="0"/>
              <a:t>:</a:t>
            </a:r>
            <a:endParaRPr sz="3200" dirty="0"/>
          </a:p>
          <a:p>
            <a:pPr>
              <a:defRPr sz="1000"/>
            </a:pPr>
            <a:endParaRPr sz="3200" dirty="0"/>
          </a:p>
          <a:p>
            <a:pPr marL="457200" indent="-457200">
              <a:buSzPct val="100000"/>
              <a:buChar char="•"/>
              <a:defRPr sz="2800" b="1"/>
            </a:pPr>
            <a:r>
              <a:rPr dirty="0" err="1"/>
              <a:t>prova</a:t>
            </a:r>
            <a:r>
              <a:rPr dirty="0"/>
              <a:t> </a:t>
            </a:r>
            <a:r>
              <a:rPr dirty="0" err="1"/>
              <a:t>scritta</a:t>
            </a:r>
            <a:r>
              <a:rPr b="0" dirty="0"/>
              <a:t>: </a:t>
            </a:r>
            <a:r>
              <a:rPr dirty="0" err="1"/>
              <a:t>domande</a:t>
            </a:r>
            <a:r>
              <a:rPr dirty="0"/>
              <a:t> a </a:t>
            </a:r>
            <a:r>
              <a:rPr dirty="0" err="1"/>
              <a:t>risposta</a:t>
            </a:r>
            <a:r>
              <a:rPr dirty="0"/>
              <a:t> </a:t>
            </a:r>
            <a:r>
              <a:rPr dirty="0" err="1"/>
              <a:t>multipla</a:t>
            </a:r>
            <a:r>
              <a:rPr b="0" dirty="0"/>
              <a:t> </a:t>
            </a:r>
            <a:r>
              <a:rPr b="0" dirty="0" err="1"/>
              <a:t>su</a:t>
            </a:r>
            <a:r>
              <a:rPr b="0" dirty="0"/>
              <a:t> </a:t>
            </a:r>
            <a:r>
              <a:rPr b="0" dirty="0" err="1"/>
              <a:t>argomenti</a:t>
            </a:r>
            <a:r>
              <a:rPr b="0" dirty="0"/>
              <a:t> </a:t>
            </a:r>
            <a:r>
              <a:rPr b="0" dirty="0" err="1"/>
              <a:t>trattati</a:t>
            </a:r>
            <a:r>
              <a:rPr b="0" dirty="0"/>
              <a:t> a </a:t>
            </a:r>
            <a:r>
              <a:rPr b="0" dirty="0" err="1"/>
              <a:t>lezione</a:t>
            </a:r>
            <a:r>
              <a:rPr b="0" dirty="0"/>
              <a:t>; (30</a:t>
            </a:r>
            <a:r>
              <a:rPr sz="2400" b="0" dirty="0"/>
              <a:t> </a:t>
            </a:r>
            <a:r>
              <a:rPr sz="2400" b="0" dirty="0" err="1"/>
              <a:t>minuti</a:t>
            </a:r>
            <a:r>
              <a:rPr sz="2400" b="0" dirty="0"/>
              <a:t>)</a:t>
            </a:r>
            <a:endParaRPr sz="3200" dirty="0"/>
          </a:p>
          <a:p>
            <a:pPr marL="457200" indent="-457200">
              <a:buSzPct val="100000"/>
              <a:buChar char="•"/>
              <a:defRPr sz="2400"/>
            </a:pPr>
            <a:endParaRPr sz="3200" dirty="0"/>
          </a:p>
          <a:p>
            <a:pPr marL="391885" indent="-391885">
              <a:buSzPct val="100000"/>
              <a:buChar char="•"/>
              <a:defRPr sz="2800" i="1" u="sng"/>
            </a:pPr>
            <a:r>
              <a:rPr sz="2400" dirty="0" err="1"/>
              <a:t>successivamente</a:t>
            </a:r>
            <a:r>
              <a:rPr sz="2400" dirty="0"/>
              <a:t> </a:t>
            </a:r>
            <a:r>
              <a:rPr sz="2400" i="0" u="none" dirty="0"/>
              <a:t>(previa </a:t>
            </a:r>
            <a:r>
              <a:rPr sz="2400" i="0" u="none" dirty="0" err="1"/>
              <a:t>accordi</a:t>
            </a:r>
            <a:r>
              <a:rPr sz="2400" i="0" u="none" dirty="0"/>
              <a:t>)</a:t>
            </a:r>
            <a:r>
              <a:rPr i="0" u="none" dirty="0"/>
              <a:t>: </a:t>
            </a:r>
            <a:r>
              <a:rPr b="1" i="0" u="none" dirty="0" err="1"/>
              <a:t>prova</a:t>
            </a:r>
            <a:r>
              <a:rPr b="1" i="0" u="none" dirty="0"/>
              <a:t> </a:t>
            </a:r>
            <a:r>
              <a:rPr b="1" i="0" u="none" dirty="0" err="1"/>
              <a:t>orale</a:t>
            </a:r>
            <a:endParaRPr b="1" i="0" u="none" dirty="0"/>
          </a:p>
        </p:txBody>
      </p:sp>
      <p:sp>
        <p:nvSpPr>
          <p:cNvPr id="328" name="Final Exam:…"/>
          <p:cNvSpPr txBox="1"/>
          <p:nvPr/>
        </p:nvSpPr>
        <p:spPr>
          <a:xfrm>
            <a:off x="182562" y="1994514"/>
            <a:ext cx="8778876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2400"/>
            </a:lvl1pPr>
          </a:lstStyle>
          <a:p>
            <a:r>
              <a:t>Inviare mail con indicato il nome, cognome ed indirizzo mail di 2-3 rappresentanti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1" animBg="1" advAuto="0"/>
      <p:bldP spid="327" grpId="3" animBg="1" advAuto="0"/>
      <p:bldP spid="328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94096"/>
            <a:ext cx="2808312" cy="2811574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CasellaDiTesto 1"/>
          <p:cNvSpPr txBox="1"/>
          <p:nvPr/>
        </p:nvSpPr>
        <p:spPr>
          <a:xfrm>
            <a:off x="80644" y="2996951"/>
            <a:ext cx="8946199" cy="126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Char char="❖"/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t>Vi invito a </a:t>
            </a:r>
            <a:r>
              <a:rPr b="1">
                <a:solidFill>
                  <a:srgbClr val="FFFF00"/>
                </a:solidFill>
              </a:rPr>
              <a:t>non divulgare a terzi</a:t>
            </a:r>
            <a:r>
              <a:t> il contenuto dei files power point in quanto contengono immagini che (anche a mia insaputa) potrebbero essere </a:t>
            </a:r>
            <a:r>
              <a:rPr>
                <a:solidFill>
                  <a:srgbClr val="FFFF00"/>
                </a:solidFill>
              </a:rPr>
              <a:t>protette da copyright</a:t>
            </a:r>
          </a:p>
        </p:txBody>
      </p:sp>
      <p:sp>
        <p:nvSpPr>
          <p:cNvPr id="332" name="CasellaDiTesto 1"/>
          <p:cNvSpPr txBox="1"/>
          <p:nvPr/>
        </p:nvSpPr>
        <p:spPr>
          <a:xfrm>
            <a:off x="139383" y="4473326"/>
            <a:ext cx="8887460" cy="204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0363" indent="-360363" algn="just">
              <a:buSzPct val="100000"/>
              <a:buChar char="❖"/>
              <a:defRPr sz="2600">
                <a:solidFill>
                  <a:schemeClr val="accent3">
                    <a:lumOff val="44000"/>
                  </a:schemeClr>
                </a:solidFill>
              </a:defRPr>
            </a:pPr>
            <a:r>
              <a:t>Quando utilizzerete i files power point per lo studio degli argomenti proposti, ricordatevi di visionarli in </a:t>
            </a:r>
            <a:r>
              <a:rPr b="1">
                <a:solidFill>
                  <a:srgbClr val="FFFF00"/>
                </a:solidFill>
              </a:rPr>
              <a:t>modalita’ «proiezione»</a:t>
            </a:r>
            <a:r>
              <a:rPr b="1"/>
              <a:t> </a:t>
            </a:r>
            <a:r>
              <a:t>(talvolta, facendo uso delle animazioni, le figure compaiono sovrapposte alle parti scritte)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_Struttura predefinita">
  <a:themeElements>
    <a:clrScheme name="3_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3_Struttura predefini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3_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Struttura predefinita">
  <a:themeElements>
    <a:clrScheme name="3_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3_Struttura predefini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3_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2524</Words>
  <Application>Microsoft Macintosh PowerPoint</Application>
  <PresentationFormat>Presentazione su schermo (4:3)</PresentationFormat>
  <Paragraphs>416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5" baseType="lpstr">
      <vt:lpstr>Arial</vt:lpstr>
      <vt:lpstr>Calibri</vt:lpstr>
      <vt:lpstr>3_Struttura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Patologia generale ? </vt:lpstr>
      <vt:lpstr>Presentazione standard di PowerPoint</vt:lpstr>
      <vt:lpstr>Presentazione standard di PowerPoint</vt:lpstr>
      <vt:lpstr>Patologia generale: una materia con radici nelle discipline di base </vt:lpstr>
      <vt:lpstr>4 aspetti di un evento patologico:</vt:lpstr>
      <vt:lpstr>Presentazione standard di PowerPoint</vt:lpstr>
      <vt:lpstr>Programma del corso di Patologia generale 2022/23</vt:lpstr>
      <vt:lpstr>Presentazione standard di PowerPoint</vt:lpstr>
      <vt:lpstr>Altri testi consigliati</vt:lpstr>
      <vt:lpstr>Introduzione allo studio della patologia generale</vt:lpstr>
      <vt:lpstr>Presentazione standard di PowerPoint</vt:lpstr>
      <vt:lpstr>Introduzione allo studio della patologia generale</vt:lpstr>
      <vt:lpstr>Introduzione allo studio della patologia generale</vt:lpstr>
      <vt:lpstr>Presentazione standard di PowerPoint</vt:lpstr>
      <vt:lpstr>Presentazione standard di PowerPoint</vt:lpstr>
      <vt:lpstr>Presentazione standard di PowerPoint</vt:lpstr>
      <vt:lpstr>Controllo della pressione sanguigna</vt:lpstr>
      <vt:lpstr>Atrial Natriuretic Peptide Regulates Na+ and H2O Excretion</vt:lpstr>
      <vt:lpstr>Controllo della pressione sanguigna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Iper-aldosteronismo</vt:lpstr>
      <vt:lpstr>Presentazione standard di PowerPoint</vt:lpstr>
      <vt:lpstr>Controllo della pressione sanguigna</vt:lpstr>
      <vt:lpstr>Introduzione allo studio della patologia generale</vt:lpstr>
      <vt:lpstr>Presentazione standard di PowerPoint</vt:lpstr>
      <vt:lpstr>Termoregolazione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MACOR PAOLO</cp:lastModifiedBy>
  <cp:revision>29</cp:revision>
  <dcterms:modified xsi:type="dcterms:W3CDTF">2023-03-03T07:27:19Z</dcterms:modified>
</cp:coreProperties>
</file>