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535" r:id="rId8"/>
    <p:sldId id="544" r:id="rId9"/>
    <p:sldId id="536" r:id="rId10"/>
    <p:sldId id="1271" r:id="rId11"/>
    <p:sldId id="1378" r:id="rId12"/>
    <p:sldId id="545" r:id="rId13"/>
    <p:sldId id="54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137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  <p:sldId id="324" r:id="rId78"/>
    <p:sldId id="1380" r:id="rId79"/>
    <p:sldId id="1381" r:id="rId80"/>
    <p:sldId id="1382" r:id="rId81"/>
    <p:sldId id="1383" r:id="rId82"/>
    <p:sldId id="325" r:id="rId83"/>
    <p:sldId id="326" r:id="rId8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5" autoAdjust="0"/>
    <p:restoredTop sz="93640" autoAdjust="0"/>
  </p:normalViewPr>
  <p:slideViewPr>
    <p:cSldViewPr>
      <p:cViewPr varScale="1">
        <p:scale>
          <a:sx n="72" d="100"/>
          <a:sy n="72" d="100"/>
        </p:scale>
        <p:origin x="5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6364175-9C52-4950-A5FE-52969E13D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195838-97EF-4874-AE32-34D5C4F02B5D}" type="datetime1">
              <a:rPr lang="fr-CA" smtClean="0"/>
              <a:t>2023-03-09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399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463" y="328421"/>
            <a:ext cx="82638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73" y="1856613"/>
            <a:ext cx="5384800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derico.rosei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eaCHH5D74Fs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tro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581400"/>
            <a:ext cx="9143999" cy="254460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30"/>
              </a:spcBef>
            </a:pPr>
            <a:r>
              <a:rPr sz="2800" i="1" spc="-60" dirty="0">
                <a:solidFill>
                  <a:schemeClr val="tx1"/>
                </a:solidFill>
                <a:latin typeface="Arial Rounded MT Bold"/>
                <a:cs typeface="Arial Rounded MT Bold"/>
              </a:rPr>
              <a:t>Prof.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Federico ROSEI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Dipartimento</a:t>
            </a:r>
            <a:r>
              <a:rPr sz="2800" i="1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5" dirty="0">
                <a:solidFill>
                  <a:schemeClr val="tx1"/>
                </a:solidFill>
                <a:latin typeface="Arial Rounded MT Bold"/>
                <a:cs typeface="Arial Rounded MT Bold"/>
              </a:rPr>
              <a:t>Scienze </a:t>
            </a:r>
            <a:r>
              <a:rPr sz="2800" i="1" spc="-40" dirty="0">
                <a:solidFill>
                  <a:schemeClr val="tx1"/>
                </a:solidFill>
                <a:latin typeface="Arial Rounded MT Bold"/>
                <a:cs typeface="Arial Rounded MT Bold"/>
              </a:rPr>
              <a:t>Chimiche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sz="2800" i="1" spc="-4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Farmaceutiche</a:t>
            </a:r>
            <a:r>
              <a:rPr sz="2800" i="1" spc="-3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2800" i="1" spc="-30" dirty="0" err="1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federico.rosei</a:t>
            </a:r>
            <a:r>
              <a:rPr sz="2800" i="1" spc="-10" dirty="0">
                <a:solidFill>
                  <a:schemeClr val="tx1"/>
                </a:solidFill>
                <a:latin typeface="Arial Rounded MT Bold"/>
                <a:cs typeface="Arial Rounded MT Bold"/>
                <a:hlinkClick r:id="rId2"/>
              </a:rPr>
              <a:t>@units.it</a:t>
            </a:r>
            <a:endParaRPr lang="en-CA" sz="2800" i="1" spc="-1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marR="5080" algn="ctr">
              <a:lnSpc>
                <a:spcPct val="150000"/>
              </a:lnSpc>
              <a:spcBef>
                <a:spcPts val="85"/>
              </a:spcBef>
            </a:pPr>
            <a:r>
              <a:rPr lang="en-US" altLang="zh-CN" sz="2800" i="1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C11, Aula 3</a:t>
            </a:r>
            <a:endParaRPr sz="2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3767" y="217170"/>
            <a:ext cx="16598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chemeClr val="tx1"/>
                </a:solidFill>
                <a:latin typeface="Arial Rounded MT Bold"/>
                <a:cs typeface="Arial Rounded MT Bold"/>
              </a:rPr>
              <a:t>a.a.</a:t>
            </a:r>
            <a:r>
              <a:rPr sz="1800" spc="15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2</a:t>
            </a:r>
            <a:r>
              <a:rPr sz="18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-</a:t>
            </a:r>
            <a:r>
              <a:rPr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202</a:t>
            </a:r>
            <a:r>
              <a:rPr lang="en-CA" sz="1800" spc="-20" dirty="0">
                <a:solidFill>
                  <a:schemeClr val="tx1"/>
                </a:solidFill>
                <a:latin typeface="Arial Rounded MT Bold"/>
                <a:cs typeface="Arial Rounded MT Bold"/>
              </a:rPr>
              <a:t>3</a:t>
            </a:r>
            <a:endParaRPr sz="18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1413247"/>
            <a:ext cx="691324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lang="en-CA" sz="3600" b="0" dirty="0">
                <a:solidFill>
                  <a:schemeClr val="tx1"/>
                </a:solidFill>
                <a:latin typeface="Arial Rounded MT Bold"/>
                <a:cs typeface="Arial Rounded MT Bold"/>
              </a:rPr>
              <a:t>Corso</a:t>
            </a:r>
            <a:r>
              <a:rPr lang="en-CA" sz="3600" b="0" spc="-9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lang="en-CA" sz="3600" b="0" spc="-25" dirty="0">
                <a:solidFill>
                  <a:schemeClr val="tx1"/>
                </a:solidFill>
                <a:latin typeface="Arial Rounded MT Bold"/>
                <a:cs typeface="Arial Rounded MT Bold"/>
              </a:rPr>
              <a:t>di</a:t>
            </a:r>
            <a:endParaRPr lang="en-CA"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757034" algn="l"/>
              </a:tabLst>
            </a:pPr>
            <a:r>
              <a:rPr sz="3600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Chimica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delle</a:t>
            </a:r>
            <a:r>
              <a:rPr sz="3600" spc="-10" dirty="0">
                <a:solidFill>
                  <a:schemeClr val="tx1"/>
                </a:solidFill>
                <a:latin typeface="Arial Rounded MT Bold"/>
                <a:cs typeface="Arial Rounded MT Bold"/>
              </a:rPr>
              <a:t> Macromolecole</a:t>
            </a:r>
            <a:r>
              <a:rPr sz="3600" dirty="0">
                <a:solidFill>
                  <a:schemeClr val="tx1"/>
                </a:solidFill>
                <a:latin typeface="Arial Rounded MT Bold"/>
                <a:cs typeface="Arial Rounded MT Bold"/>
              </a:rPr>
              <a:t>	</a:t>
            </a:r>
            <a:r>
              <a:rPr sz="3600" spc="-50" dirty="0">
                <a:solidFill>
                  <a:schemeClr val="tx1"/>
                </a:solidFill>
                <a:latin typeface="Arial Rounded MT Bold"/>
                <a:cs typeface="Arial Rounded MT Bold"/>
              </a:rPr>
              <a:t>I</a:t>
            </a:r>
            <a:endParaRPr sz="3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3C07FCD-DA61-8DD2-291D-027088B04189}"/>
              </a:ext>
            </a:extLst>
          </p:cNvPr>
          <p:cNvGrpSpPr/>
          <p:nvPr/>
        </p:nvGrpSpPr>
        <p:grpSpPr>
          <a:xfrm>
            <a:off x="107504" y="476672"/>
            <a:ext cx="7528197" cy="5034433"/>
            <a:chOff x="284163" y="1058863"/>
            <a:chExt cx="8518525" cy="5429250"/>
          </a:xfrm>
        </p:grpSpPr>
        <p:pic>
          <p:nvPicPr>
            <p:cNvPr id="7170" name="Picture 2" descr="File:Sustainable Development Goals.png - Wikipedia">
              <a:extLst>
                <a:ext uri="{FF2B5EF4-FFF2-40B4-BE49-F238E27FC236}">
                  <a16:creationId xmlns:a16="http://schemas.microsoft.com/office/drawing/2014/main" id="{C1D1D9D3-0A8A-4C32-A1AF-EB346E656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3" y="1058863"/>
              <a:ext cx="8518525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7CF32D8-9227-4903-A4AB-56B49BB539D1}"/>
                </a:ext>
              </a:extLst>
            </p:cNvPr>
            <p:cNvSpPr/>
            <p:nvPr/>
          </p:nvSpPr>
          <p:spPr>
            <a:xfrm>
              <a:off x="3121025" y="2301875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D7A3D7-5BAC-43F5-9BCD-6ECCD4C25857}"/>
                </a:ext>
              </a:extLst>
            </p:cNvPr>
            <p:cNvSpPr/>
            <p:nvPr/>
          </p:nvSpPr>
          <p:spPr>
            <a:xfrm>
              <a:off x="4519613" y="2297113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2CFDF5A-2466-42AD-911B-F84DA5253A6A}"/>
                </a:ext>
              </a:extLst>
            </p:cNvPr>
            <p:cNvSpPr/>
            <p:nvPr/>
          </p:nvSpPr>
          <p:spPr>
            <a:xfrm>
              <a:off x="7326313" y="231298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60894-3508-4A0F-9C6B-7C8F4277ACBE}"/>
                </a:ext>
              </a:extLst>
            </p:cNvPr>
            <p:cNvSpPr/>
            <p:nvPr/>
          </p:nvSpPr>
          <p:spPr>
            <a:xfrm>
              <a:off x="357188" y="365283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2433D5D-7061-4ADE-B060-16E9BADC4C4A}"/>
                </a:ext>
              </a:extLst>
            </p:cNvPr>
            <p:cNvSpPr/>
            <p:nvPr/>
          </p:nvSpPr>
          <p:spPr>
            <a:xfrm>
              <a:off x="357188" y="502443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017BE90-7A8F-4CC6-93EE-61EF9394582B}"/>
                </a:ext>
              </a:extLst>
            </p:cNvPr>
            <p:cNvSpPr/>
            <p:nvPr/>
          </p:nvSpPr>
          <p:spPr>
            <a:xfrm>
              <a:off x="3132138" y="365283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5BF929-8724-4EB4-AE3E-1B4710769EAF}"/>
                </a:ext>
              </a:extLst>
            </p:cNvPr>
            <p:cNvSpPr/>
            <p:nvPr/>
          </p:nvSpPr>
          <p:spPr>
            <a:xfrm>
              <a:off x="5922963" y="3668713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48B46D-3010-4EB2-9020-F4E2BD899F00}"/>
                </a:ext>
              </a:extLst>
            </p:cNvPr>
            <p:cNvSpPr/>
            <p:nvPr/>
          </p:nvSpPr>
          <p:spPr>
            <a:xfrm>
              <a:off x="7310438" y="3684588"/>
              <a:ext cx="1371600" cy="12922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7A0968-A876-B870-2DEF-5E77FD1B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851815" y="1556792"/>
            <a:ext cx="3466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Energy (Renewable)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534275" y="3217863"/>
            <a:ext cx="1249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82322" y="4941889"/>
            <a:ext cx="220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Environment</a:t>
            </a:r>
          </a:p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(Water)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490518" y="3186803"/>
            <a:ext cx="958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Food</a:t>
            </a:r>
            <a:endParaRPr lang="en-CA" altLang="en-US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5601966" y="1443822"/>
            <a:ext cx="178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1625" y="4916159"/>
            <a:ext cx="4285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accent3"/>
                </a:solidFill>
              </a:rPr>
              <a:t>Sustainable Consumption</a:t>
            </a:r>
          </a:p>
          <a:p>
            <a:r>
              <a:rPr lang="en-CA" sz="2800" dirty="0">
                <a:solidFill>
                  <a:schemeClr val="accent3"/>
                </a:solidFill>
              </a:rPr>
              <a:t>and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1882" y="2012485"/>
            <a:ext cx="3667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accent3"/>
                </a:solidFill>
              </a:rPr>
              <a:t>(Training, knowledge transfer)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A5395C-41BD-5EC3-A489-4BB9C070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821" y="3080683"/>
            <a:ext cx="6347713" cy="1320800"/>
          </a:xfrm>
        </p:spPr>
        <p:txBody>
          <a:bodyPr/>
          <a:lstStyle/>
          <a:p>
            <a:r>
              <a:rPr lang="en-CA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‘Simplified SDGs’</a:t>
            </a:r>
            <a:br>
              <a:rPr lang="en-CA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25D1E-0C7F-E271-07D0-9CBF5CC2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3D629-996C-479C-ABB6-6799B6219525}" type="slidenum">
              <a:rPr lang="fr-CA" altLang="fr-FR" smtClean="0"/>
              <a:pPr/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4291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7"/>
            <a:ext cx="6696744" cy="57522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6C29B-DC2C-34F5-A12E-F7CE76E0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5130879" cy="47749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470B7B-C598-73AC-FA27-058F7F0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cs typeface="Tahoma"/>
              </a:rPr>
              <a:t>The Energy Trilemma</a:t>
            </a:r>
            <a:br>
              <a:rPr lang="it-IT" sz="3600" dirty="0">
                <a:cs typeface="Tahoma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3F023-DF86-BD93-3D97-6C2503FE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3D629-996C-479C-ABB6-6799B6219525}" type="slidenum">
              <a:rPr lang="fr-CA" altLang="fr-FR" smtClean="0"/>
              <a:pPr/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3562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0"/>
            <a:ext cx="8763000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indent="131445" algn="just">
              <a:lnSpc>
                <a:spcPct val="100000"/>
              </a:lnSpc>
              <a:spcBef>
                <a:spcPts val="95"/>
              </a:spcBef>
              <a:buFont typeface="Georgia"/>
              <a:buChar char="-"/>
              <a:tabLst>
                <a:tab pos="144145" algn="l"/>
              </a:tabLst>
            </a:pPr>
            <a:r>
              <a:rPr lang="en-CA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himica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consente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CA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creare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spc="-25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CA"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</a:t>
            </a:r>
            <a:r>
              <a:rPr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trasformando</a:t>
            </a:r>
            <a:r>
              <a:rPr sz="2400" b="1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materie</a:t>
            </a:r>
            <a:r>
              <a:rPr sz="2400" b="1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</a:t>
            </a:r>
            <a:r>
              <a:rPr sz="2400" b="1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b="1" spc="-7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-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880" indent="-297180" algn="just">
              <a:lnSpc>
                <a:spcPct val="100000"/>
              </a:lnSpc>
              <a:buChar char="-"/>
              <a:tabLst>
                <a:tab pos="309880" algn="l"/>
              </a:tabLst>
            </a:pP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rasformazione</a:t>
            </a:r>
            <a:r>
              <a:rPr sz="2400" b="1" spc="4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sz="2400" b="1" spc="-1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sz="2400" b="1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400" b="1" spc="-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sz="2400" b="1" spc="-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secondari</a:t>
            </a:r>
            <a:r>
              <a:rPr sz="2400" b="1" spc="-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solventi.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985" indent="134620" algn="just">
              <a:lnSpc>
                <a:spcPct val="100000"/>
              </a:lnSpc>
              <a:buFont typeface="Georgia"/>
              <a:buChar char="-"/>
              <a:tabLst>
                <a:tab pos="147320" algn="l"/>
              </a:tabLst>
            </a:pP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considerazioni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sz="2400" b="1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spc="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r>
              <a:rPr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400" b="1" spc="-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reagenti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solventi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eorgia"/>
              <a:buChar char="-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985" indent="196850" algn="just">
              <a:lnSpc>
                <a:spcPct val="100000"/>
              </a:lnSpc>
              <a:buChar char="-"/>
              <a:tabLst>
                <a:tab pos="209550" algn="l"/>
              </a:tabLst>
            </a:pPr>
            <a:r>
              <a:rPr lang="en-CA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400" b="1" spc="47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spetti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economici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2400" b="1" spc="47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z="2400" b="1" spc="47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</a:t>
            </a: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400" b="1" spc="47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spc="475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</a:t>
            </a:r>
            <a:r>
              <a:rPr lang="en-CA" sz="2400" b="1" spc="47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r>
              <a:rPr sz="2400" b="1" spc="3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400" b="1" spc="3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sz="2400" b="1" spc="3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secondari</a:t>
            </a:r>
            <a:r>
              <a:rPr sz="2400" b="1" spc="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3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l’impegno</a:t>
            </a:r>
            <a:r>
              <a:rPr sz="2400" b="1" spc="3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b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chiudere</a:t>
            </a:r>
            <a:r>
              <a:rPr sz="2400" b="1" spc="3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2400" b="1" spc="30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2400" b="1" spc="19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</a:t>
            </a:r>
            <a:r>
              <a:rPr sz="2400" b="1" spc="19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400" b="1" spc="18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trasformazione</a:t>
            </a:r>
            <a:r>
              <a:rPr sz="2400" b="1" spc="19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dell’oggetto</a:t>
            </a:r>
            <a:r>
              <a:rPr sz="2400" b="1" spc="19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sz="2400" b="1" spc="19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l’uso</a:t>
            </a:r>
            <a:r>
              <a:rPr sz="2400" b="1" spc="19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400" b="1" spc="18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r>
              <a:rPr sz="2400" b="1" spc="-4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400" b="1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materie</a:t>
            </a:r>
            <a:r>
              <a:rPr sz="2400" b="1" spc="-5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Georgia"/>
              <a:buChar char="-"/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335" indent="-128270" algn="just">
              <a:lnSpc>
                <a:spcPct val="100000"/>
              </a:lnSpc>
              <a:buSzPct val="80000"/>
              <a:buChar char="-"/>
              <a:tabLst>
                <a:tab pos="140970" algn="l"/>
              </a:tabLst>
            </a:pPr>
            <a:r>
              <a:rPr lang="en-C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iclo</a:t>
            </a:r>
            <a:r>
              <a:rPr sz="2400" b="1" spc="4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sz="2400" b="1" spc="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ideale</a:t>
            </a:r>
            <a:r>
              <a:rPr sz="2400" b="1" spc="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spc="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  <a:r>
              <a:rPr sz="2400" b="1" spc="3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400" b="1" spc="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CA"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spc="-3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riciclo</a:t>
            </a:r>
            <a:r>
              <a:rPr sz="2400" b="1" spc="-2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completo di</a:t>
            </a:r>
            <a:r>
              <a:rPr sz="2400" b="1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576249"/>
            <a:ext cx="8915400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r>
              <a:rPr sz="2400" b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Georgia"/>
                <a:cs typeface="Georgia"/>
              </a:rPr>
              <a:t>natura</a:t>
            </a:r>
            <a:r>
              <a:rPr lang="en-CA" sz="2400" b="1" dirty="0">
                <a:solidFill>
                  <a:srgbClr val="FF0000"/>
                </a:solidFill>
                <a:latin typeface="Georgia"/>
                <a:cs typeface="Georgia"/>
              </a:rPr>
              <a:t>:</a:t>
            </a:r>
            <a:r>
              <a:rPr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zh-CN" altLang="en-US" sz="2400" b="1" spc="-25" dirty="0">
                <a:solidFill>
                  <a:schemeClr val="tx1"/>
                </a:solidFill>
                <a:latin typeface="Georgia"/>
                <a:cs typeface="Georgia"/>
              </a:rPr>
              <a:t>“</a:t>
            </a:r>
            <a:r>
              <a:rPr sz="2400" b="1" spc="-10" dirty="0" err="1">
                <a:latin typeface="Georgia"/>
                <a:cs typeface="Georgia"/>
              </a:rPr>
              <a:t>ri-</a:t>
            </a:r>
            <a:r>
              <a:rPr sz="2400" b="1" dirty="0" err="1">
                <a:latin typeface="Georgia"/>
                <a:cs typeface="Georgia"/>
              </a:rPr>
              <a:t>ciclo</a:t>
            </a:r>
            <a:r>
              <a:rPr lang="zh-CN" altLang="en-US" sz="2400" b="1" spc="-45" dirty="0">
                <a:latin typeface="Georgia"/>
                <a:cs typeface="Georgia"/>
              </a:rPr>
              <a:t>” </a:t>
            </a:r>
            <a:r>
              <a:rPr sz="2400" b="1" dirty="0">
                <a:latin typeface="Georgia"/>
                <a:cs typeface="Georgia"/>
              </a:rPr>
              <a:t>di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materia,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attraverso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cicli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continui </a:t>
            </a:r>
            <a:r>
              <a:rPr sz="2400" b="1" dirty="0">
                <a:latin typeface="Georgia"/>
                <a:cs typeface="Georgia"/>
              </a:rPr>
              <a:t>di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prelievo,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trasferimento</a:t>
            </a:r>
            <a:r>
              <a:rPr sz="2400" b="1" dirty="0">
                <a:latin typeface="Georgia"/>
                <a:cs typeface="Georgia"/>
              </a:rPr>
              <a:t> 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restituzione.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Georgia"/>
              <a:cs typeface="Georgia"/>
            </a:endParaRPr>
          </a:p>
          <a:p>
            <a:pPr marL="12700" marR="147955">
              <a:lnSpc>
                <a:spcPct val="100000"/>
              </a:lnSpc>
            </a:pPr>
            <a:r>
              <a:rPr lang="en-CA" sz="2400" b="1" dirty="0">
                <a:solidFill>
                  <a:srgbClr val="FF0000"/>
                </a:solidFill>
                <a:latin typeface="Georgia"/>
                <a:cs typeface="Georgia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un</a:t>
            </a:r>
            <a:r>
              <a:rPr sz="24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Georgia"/>
                <a:cs typeface="Georgia"/>
              </a:rPr>
              <a:t>sistema</a:t>
            </a:r>
            <a:r>
              <a:rPr sz="24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Georgia"/>
                <a:cs typeface="Georgia"/>
              </a:rPr>
              <a:t>economico</a:t>
            </a:r>
            <a:r>
              <a:rPr lang="en-CA" sz="2400" b="1" dirty="0">
                <a:solidFill>
                  <a:srgbClr val="FF0000"/>
                </a:solidFill>
                <a:latin typeface="Georgia"/>
                <a:cs typeface="Georgia"/>
              </a:rPr>
              <a:t>: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 err="1">
                <a:latin typeface="Georgia"/>
                <a:cs typeface="Georgia"/>
              </a:rPr>
              <a:t>petrolio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lang="en-CA" sz="2400" b="1" spc="-40" dirty="0">
                <a:latin typeface="Georgia"/>
                <a:cs typeface="Georgia"/>
              </a:rPr>
              <a:t>/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materie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prime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vengono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trasformate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prodotti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 err="1">
                <a:latin typeface="Georgia"/>
                <a:cs typeface="Georgia"/>
              </a:rPr>
              <a:t>attraverso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processi</a:t>
            </a:r>
            <a:r>
              <a:rPr sz="2400" b="1" spc="-6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lavorativi.</a:t>
            </a:r>
            <a:endParaRPr sz="2400" dirty="0">
              <a:latin typeface="Georgia"/>
              <a:cs typeface="Georgia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endParaRPr lang="en-CA" sz="2400" b="1" dirty="0">
              <a:latin typeface="Georgia"/>
              <a:cs typeface="Georgia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Georgia"/>
                <a:cs typeface="Georgia"/>
              </a:rPr>
              <a:t>I</a:t>
            </a:r>
            <a:r>
              <a:rPr lang="en-CA" sz="2400" b="1" dirty="0">
                <a:latin typeface="Georgia"/>
                <a:cs typeface="Georgia"/>
              </a:rPr>
              <a:t>l </a:t>
            </a:r>
            <a:r>
              <a:rPr sz="2400" b="1" dirty="0" err="1">
                <a:latin typeface="Georgia"/>
                <a:cs typeface="Georgia"/>
              </a:rPr>
              <a:t>sistema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lang="en-CA" sz="2400" b="1" spc="-20" dirty="0" err="1">
                <a:latin typeface="Georgia"/>
                <a:cs typeface="Georgia"/>
              </a:rPr>
              <a:t>comprende</a:t>
            </a:r>
            <a:r>
              <a:rPr lang="en-CA" sz="2400" b="1" spc="-20" dirty="0">
                <a:latin typeface="Georgia"/>
                <a:cs typeface="Georgia"/>
              </a:rPr>
              <a:t> </a:t>
            </a:r>
            <a:r>
              <a:rPr sz="2400" b="1" dirty="0" err="1">
                <a:latin typeface="Georgia"/>
                <a:cs typeface="Georgia"/>
              </a:rPr>
              <a:t>produttori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 err="1">
                <a:latin typeface="Georgia"/>
                <a:cs typeface="Georgia"/>
              </a:rPr>
              <a:t>consumatori</a:t>
            </a:r>
            <a:endParaRPr lang="en-CA" sz="2400" b="1" spc="-10" dirty="0">
              <a:latin typeface="Georgia"/>
              <a:cs typeface="Georgia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endParaRPr lang="en-US" altLang="zh-CN" sz="2400" b="1" spc="-10" dirty="0">
              <a:latin typeface="Georgia"/>
              <a:cs typeface="Georgia"/>
            </a:endParaRPr>
          </a:p>
          <a:p>
            <a:pPr marL="12700" marR="48260">
              <a:lnSpc>
                <a:spcPct val="100000"/>
              </a:lnSpc>
              <a:spcBef>
                <a:spcPts val="5"/>
              </a:spcBef>
            </a:pPr>
            <a:r>
              <a:rPr lang="en-US" altLang="zh-CN" sz="2400" b="1" spc="-10" dirty="0">
                <a:latin typeface="Georgia"/>
                <a:cs typeface="Georgia"/>
              </a:rPr>
              <a:t>N</a:t>
            </a:r>
            <a:r>
              <a:rPr sz="2400" b="1" dirty="0">
                <a:latin typeface="Georgia"/>
                <a:cs typeface="Georgia"/>
              </a:rPr>
              <a:t>on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esistono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sempre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 err="1">
                <a:latin typeface="Georgia"/>
                <a:cs typeface="Georgia"/>
              </a:rPr>
              <a:t>dei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10" dirty="0" err="1">
                <a:solidFill>
                  <a:srgbClr val="FF0000"/>
                </a:solidFill>
                <a:latin typeface="Georgia"/>
                <a:cs typeface="Georgia"/>
              </a:rPr>
              <a:t>decompositori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che </a:t>
            </a:r>
            <a:r>
              <a:rPr sz="2400" b="1" dirty="0">
                <a:latin typeface="Georgia"/>
                <a:cs typeface="Georgia"/>
              </a:rPr>
              <a:t>assicurino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il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spc="-10" dirty="0" err="1">
                <a:latin typeface="Georgia"/>
                <a:cs typeface="Georgia"/>
              </a:rPr>
              <a:t>trattamento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dei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rifiuti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prodotti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dal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sistema.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962" y="685800"/>
            <a:ext cx="8515350" cy="5467350"/>
            <a:chOff x="461962" y="685800"/>
            <a:chExt cx="8515350" cy="546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62" y="685800"/>
              <a:ext cx="8077200" cy="5467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48071" y="4077080"/>
              <a:ext cx="3816985" cy="2016760"/>
            </a:xfrm>
            <a:custGeom>
              <a:avLst/>
              <a:gdLst/>
              <a:ahLst/>
              <a:cxnLst/>
              <a:rect l="l" t="t" r="r" b="b"/>
              <a:pathLst>
                <a:path w="3816984" h="2016760">
                  <a:moveTo>
                    <a:pt x="0" y="1008126"/>
                  </a:moveTo>
                  <a:lnTo>
                    <a:pt x="3902" y="943131"/>
                  </a:lnTo>
                  <a:lnTo>
                    <a:pt x="15450" y="879233"/>
                  </a:lnTo>
                  <a:lnTo>
                    <a:pt x="34407" y="816559"/>
                  </a:lnTo>
                  <a:lnTo>
                    <a:pt x="60537" y="755233"/>
                  </a:lnTo>
                  <a:lnTo>
                    <a:pt x="93602" y="695381"/>
                  </a:lnTo>
                  <a:lnTo>
                    <a:pt x="133365" y="637127"/>
                  </a:lnTo>
                  <a:lnTo>
                    <a:pt x="179590" y="580597"/>
                  </a:lnTo>
                  <a:lnTo>
                    <a:pt x="232039" y="525915"/>
                  </a:lnTo>
                  <a:lnTo>
                    <a:pt x="260524" y="499307"/>
                  </a:lnTo>
                  <a:lnTo>
                    <a:pt x="290476" y="473208"/>
                  </a:lnTo>
                  <a:lnTo>
                    <a:pt x="321865" y="447634"/>
                  </a:lnTo>
                  <a:lnTo>
                    <a:pt x="354663" y="422600"/>
                  </a:lnTo>
                  <a:lnTo>
                    <a:pt x="388839" y="398122"/>
                  </a:lnTo>
                  <a:lnTo>
                    <a:pt x="424364" y="374217"/>
                  </a:lnTo>
                  <a:lnTo>
                    <a:pt x="461208" y="350898"/>
                  </a:lnTo>
                  <a:lnTo>
                    <a:pt x="499341" y="328183"/>
                  </a:lnTo>
                  <a:lnTo>
                    <a:pt x="538735" y="306086"/>
                  </a:lnTo>
                  <a:lnTo>
                    <a:pt x="579359" y="284624"/>
                  </a:lnTo>
                  <a:lnTo>
                    <a:pt x="621183" y="263811"/>
                  </a:lnTo>
                  <a:lnTo>
                    <a:pt x="664179" y="243665"/>
                  </a:lnTo>
                  <a:lnTo>
                    <a:pt x="708316" y="224199"/>
                  </a:lnTo>
                  <a:lnTo>
                    <a:pt x="753565" y="205431"/>
                  </a:lnTo>
                  <a:lnTo>
                    <a:pt x="799896" y="187375"/>
                  </a:lnTo>
                  <a:lnTo>
                    <a:pt x="847280" y="170047"/>
                  </a:lnTo>
                  <a:lnTo>
                    <a:pt x="895686" y="153463"/>
                  </a:lnTo>
                  <a:lnTo>
                    <a:pt x="945086" y="137639"/>
                  </a:lnTo>
                  <a:lnTo>
                    <a:pt x="995450" y="122590"/>
                  </a:lnTo>
                  <a:lnTo>
                    <a:pt x="1046748" y="108332"/>
                  </a:lnTo>
                  <a:lnTo>
                    <a:pt x="1098951" y="94880"/>
                  </a:lnTo>
                  <a:lnTo>
                    <a:pt x="1152028" y="82251"/>
                  </a:lnTo>
                  <a:lnTo>
                    <a:pt x="1205951" y="70459"/>
                  </a:lnTo>
                  <a:lnTo>
                    <a:pt x="1260689" y="59521"/>
                  </a:lnTo>
                  <a:lnTo>
                    <a:pt x="1316214" y="49451"/>
                  </a:lnTo>
                  <a:lnTo>
                    <a:pt x="1372495" y="40267"/>
                  </a:lnTo>
                  <a:lnTo>
                    <a:pt x="1429502" y="31982"/>
                  </a:lnTo>
                  <a:lnTo>
                    <a:pt x="1487207" y="24614"/>
                  </a:lnTo>
                  <a:lnTo>
                    <a:pt x="1545580" y="18178"/>
                  </a:lnTo>
                  <a:lnTo>
                    <a:pt x="1604590" y="12688"/>
                  </a:lnTo>
                  <a:lnTo>
                    <a:pt x="1664209" y="8162"/>
                  </a:lnTo>
                  <a:lnTo>
                    <a:pt x="1724406" y="4614"/>
                  </a:lnTo>
                  <a:lnTo>
                    <a:pt x="1785153" y="2061"/>
                  </a:lnTo>
                  <a:lnTo>
                    <a:pt x="1846419" y="517"/>
                  </a:lnTo>
                  <a:lnTo>
                    <a:pt x="1908175" y="0"/>
                  </a:lnTo>
                  <a:lnTo>
                    <a:pt x="1969931" y="517"/>
                  </a:lnTo>
                  <a:lnTo>
                    <a:pt x="2031197" y="2061"/>
                  </a:lnTo>
                  <a:lnTo>
                    <a:pt x="2091944" y="4614"/>
                  </a:lnTo>
                  <a:lnTo>
                    <a:pt x="2152143" y="8162"/>
                  </a:lnTo>
                  <a:lnTo>
                    <a:pt x="2211762" y="12688"/>
                  </a:lnTo>
                  <a:lnTo>
                    <a:pt x="2270774" y="18178"/>
                  </a:lnTo>
                  <a:lnTo>
                    <a:pt x="2329148" y="24614"/>
                  </a:lnTo>
                  <a:lnTo>
                    <a:pt x="2386855" y="31982"/>
                  </a:lnTo>
                  <a:lnTo>
                    <a:pt x="2443865" y="40267"/>
                  </a:lnTo>
                  <a:lnTo>
                    <a:pt x="2500148" y="49451"/>
                  </a:lnTo>
                  <a:lnTo>
                    <a:pt x="2555675" y="59521"/>
                  </a:lnTo>
                  <a:lnTo>
                    <a:pt x="2610416" y="70459"/>
                  </a:lnTo>
                  <a:lnTo>
                    <a:pt x="2664341" y="82251"/>
                  </a:lnTo>
                  <a:lnTo>
                    <a:pt x="2717422" y="94880"/>
                  </a:lnTo>
                  <a:lnTo>
                    <a:pt x="2769627" y="108332"/>
                  </a:lnTo>
                  <a:lnTo>
                    <a:pt x="2820928" y="122590"/>
                  </a:lnTo>
                  <a:lnTo>
                    <a:pt x="2871295" y="137639"/>
                  </a:lnTo>
                  <a:lnTo>
                    <a:pt x="2920699" y="153463"/>
                  </a:lnTo>
                  <a:lnTo>
                    <a:pt x="2969109" y="170047"/>
                  </a:lnTo>
                  <a:lnTo>
                    <a:pt x="3016496" y="187375"/>
                  </a:lnTo>
                  <a:lnTo>
                    <a:pt x="3062831" y="205431"/>
                  </a:lnTo>
                  <a:lnTo>
                    <a:pt x="3108084" y="224199"/>
                  </a:lnTo>
                  <a:lnTo>
                    <a:pt x="3152224" y="243665"/>
                  </a:lnTo>
                  <a:lnTo>
                    <a:pt x="3195224" y="263811"/>
                  </a:lnTo>
                  <a:lnTo>
                    <a:pt x="3237052" y="284624"/>
                  </a:lnTo>
                  <a:lnTo>
                    <a:pt x="3277680" y="306086"/>
                  </a:lnTo>
                  <a:lnTo>
                    <a:pt x="3317077" y="328183"/>
                  </a:lnTo>
                  <a:lnTo>
                    <a:pt x="3355214" y="350898"/>
                  </a:lnTo>
                  <a:lnTo>
                    <a:pt x="3392062" y="374217"/>
                  </a:lnTo>
                  <a:lnTo>
                    <a:pt x="3427590" y="398122"/>
                  </a:lnTo>
                  <a:lnTo>
                    <a:pt x="3461770" y="422600"/>
                  </a:lnTo>
                  <a:lnTo>
                    <a:pt x="3494571" y="447634"/>
                  </a:lnTo>
                  <a:lnTo>
                    <a:pt x="3525964" y="473208"/>
                  </a:lnTo>
                  <a:lnTo>
                    <a:pt x="3555920" y="499307"/>
                  </a:lnTo>
                  <a:lnTo>
                    <a:pt x="3584408" y="525915"/>
                  </a:lnTo>
                  <a:lnTo>
                    <a:pt x="3611399" y="553017"/>
                  </a:lnTo>
                  <a:lnTo>
                    <a:pt x="3660771" y="608638"/>
                  </a:lnTo>
                  <a:lnTo>
                    <a:pt x="3703800" y="666046"/>
                  </a:lnTo>
                  <a:lnTo>
                    <a:pt x="3740248" y="725115"/>
                  </a:lnTo>
                  <a:lnTo>
                    <a:pt x="3769879" y="785720"/>
                  </a:lnTo>
                  <a:lnTo>
                    <a:pt x="3792455" y="847736"/>
                  </a:lnTo>
                  <a:lnTo>
                    <a:pt x="3807740" y="911037"/>
                  </a:lnTo>
                  <a:lnTo>
                    <a:pt x="3815496" y="975499"/>
                  </a:lnTo>
                  <a:lnTo>
                    <a:pt x="3816477" y="1008126"/>
                  </a:lnTo>
                  <a:lnTo>
                    <a:pt x="3815496" y="1040751"/>
                  </a:lnTo>
                  <a:lnTo>
                    <a:pt x="3807740" y="1105210"/>
                  </a:lnTo>
                  <a:lnTo>
                    <a:pt x="3792455" y="1168508"/>
                  </a:lnTo>
                  <a:lnTo>
                    <a:pt x="3769879" y="1230521"/>
                  </a:lnTo>
                  <a:lnTo>
                    <a:pt x="3740248" y="1291124"/>
                  </a:lnTo>
                  <a:lnTo>
                    <a:pt x="3703800" y="1350190"/>
                  </a:lnTo>
                  <a:lnTo>
                    <a:pt x="3660771" y="1407596"/>
                  </a:lnTo>
                  <a:lnTo>
                    <a:pt x="3611399" y="1463215"/>
                  </a:lnTo>
                  <a:lnTo>
                    <a:pt x="3584408" y="1490316"/>
                  </a:lnTo>
                  <a:lnTo>
                    <a:pt x="3555920" y="1516923"/>
                  </a:lnTo>
                  <a:lnTo>
                    <a:pt x="3525964" y="1543021"/>
                  </a:lnTo>
                  <a:lnTo>
                    <a:pt x="3494571" y="1568594"/>
                  </a:lnTo>
                  <a:lnTo>
                    <a:pt x="3461770" y="1593627"/>
                  </a:lnTo>
                  <a:lnTo>
                    <a:pt x="3427590" y="1618104"/>
                  </a:lnTo>
                  <a:lnTo>
                    <a:pt x="3392062" y="1642009"/>
                  </a:lnTo>
                  <a:lnTo>
                    <a:pt x="3355214" y="1665326"/>
                  </a:lnTo>
                  <a:lnTo>
                    <a:pt x="3317077" y="1688041"/>
                  </a:lnTo>
                  <a:lnTo>
                    <a:pt x="3277680" y="1710137"/>
                  </a:lnTo>
                  <a:lnTo>
                    <a:pt x="3237052" y="1731598"/>
                  </a:lnTo>
                  <a:lnTo>
                    <a:pt x="3195224" y="1752410"/>
                  </a:lnTo>
                  <a:lnTo>
                    <a:pt x="3152224" y="1772556"/>
                  </a:lnTo>
                  <a:lnTo>
                    <a:pt x="3108084" y="1792021"/>
                  </a:lnTo>
                  <a:lnTo>
                    <a:pt x="3062831" y="1810789"/>
                  </a:lnTo>
                  <a:lnTo>
                    <a:pt x="3016496" y="1828844"/>
                  </a:lnTo>
                  <a:lnTo>
                    <a:pt x="2969109" y="1846171"/>
                  </a:lnTo>
                  <a:lnTo>
                    <a:pt x="2920699" y="1862754"/>
                  </a:lnTo>
                  <a:lnTo>
                    <a:pt x="2871295" y="1878578"/>
                  </a:lnTo>
                  <a:lnTo>
                    <a:pt x="2820928" y="1893626"/>
                  </a:lnTo>
                  <a:lnTo>
                    <a:pt x="2769627" y="1907884"/>
                  </a:lnTo>
                  <a:lnTo>
                    <a:pt x="2717422" y="1921335"/>
                  </a:lnTo>
                  <a:lnTo>
                    <a:pt x="2664341" y="1933965"/>
                  </a:lnTo>
                  <a:lnTo>
                    <a:pt x="2610416" y="1945756"/>
                  </a:lnTo>
                  <a:lnTo>
                    <a:pt x="2555675" y="1956694"/>
                  </a:lnTo>
                  <a:lnTo>
                    <a:pt x="2500148" y="1966763"/>
                  </a:lnTo>
                  <a:lnTo>
                    <a:pt x="2443865" y="1975947"/>
                  </a:lnTo>
                  <a:lnTo>
                    <a:pt x="2386855" y="1984231"/>
                  </a:lnTo>
                  <a:lnTo>
                    <a:pt x="2329148" y="1991599"/>
                  </a:lnTo>
                  <a:lnTo>
                    <a:pt x="2270774" y="1998036"/>
                  </a:lnTo>
                  <a:lnTo>
                    <a:pt x="2211762" y="2003525"/>
                  </a:lnTo>
                  <a:lnTo>
                    <a:pt x="2152143" y="2008051"/>
                  </a:lnTo>
                  <a:lnTo>
                    <a:pt x="2091944" y="2011599"/>
                  </a:lnTo>
                  <a:lnTo>
                    <a:pt x="2031197" y="2014152"/>
                  </a:lnTo>
                  <a:lnTo>
                    <a:pt x="1969931" y="2015695"/>
                  </a:lnTo>
                  <a:lnTo>
                    <a:pt x="1908175" y="2016213"/>
                  </a:lnTo>
                  <a:lnTo>
                    <a:pt x="1846419" y="2015695"/>
                  </a:lnTo>
                  <a:lnTo>
                    <a:pt x="1785153" y="2014152"/>
                  </a:lnTo>
                  <a:lnTo>
                    <a:pt x="1724406" y="2011599"/>
                  </a:lnTo>
                  <a:lnTo>
                    <a:pt x="1664209" y="2008051"/>
                  </a:lnTo>
                  <a:lnTo>
                    <a:pt x="1604590" y="2003525"/>
                  </a:lnTo>
                  <a:lnTo>
                    <a:pt x="1545580" y="1998036"/>
                  </a:lnTo>
                  <a:lnTo>
                    <a:pt x="1487207" y="1991599"/>
                  </a:lnTo>
                  <a:lnTo>
                    <a:pt x="1429502" y="1984231"/>
                  </a:lnTo>
                  <a:lnTo>
                    <a:pt x="1372495" y="1975947"/>
                  </a:lnTo>
                  <a:lnTo>
                    <a:pt x="1316214" y="1966763"/>
                  </a:lnTo>
                  <a:lnTo>
                    <a:pt x="1260689" y="1956694"/>
                  </a:lnTo>
                  <a:lnTo>
                    <a:pt x="1205951" y="1945756"/>
                  </a:lnTo>
                  <a:lnTo>
                    <a:pt x="1152028" y="1933965"/>
                  </a:lnTo>
                  <a:lnTo>
                    <a:pt x="1098951" y="1921335"/>
                  </a:lnTo>
                  <a:lnTo>
                    <a:pt x="1046748" y="1907884"/>
                  </a:lnTo>
                  <a:lnTo>
                    <a:pt x="995450" y="1893626"/>
                  </a:lnTo>
                  <a:lnTo>
                    <a:pt x="945086" y="1878578"/>
                  </a:lnTo>
                  <a:lnTo>
                    <a:pt x="895686" y="1862754"/>
                  </a:lnTo>
                  <a:lnTo>
                    <a:pt x="847280" y="1846171"/>
                  </a:lnTo>
                  <a:lnTo>
                    <a:pt x="799896" y="1828844"/>
                  </a:lnTo>
                  <a:lnTo>
                    <a:pt x="753565" y="1810789"/>
                  </a:lnTo>
                  <a:lnTo>
                    <a:pt x="708316" y="1792021"/>
                  </a:lnTo>
                  <a:lnTo>
                    <a:pt x="664179" y="1772556"/>
                  </a:lnTo>
                  <a:lnTo>
                    <a:pt x="621183" y="1752410"/>
                  </a:lnTo>
                  <a:lnTo>
                    <a:pt x="579359" y="1731598"/>
                  </a:lnTo>
                  <a:lnTo>
                    <a:pt x="538735" y="1710137"/>
                  </a:lnTo>
                  <a:lnTo>
                    <a:pt x="499341" y="1688041"/>
                  </a:lnTo>
                  <a:lnTo>
                    <a:pt x="461208" y="1665326"/>
                  </a:lnTo>
                  <a:lnTo>
                    <a:pt x="424364" y="1642009"/>
                  </a:lnTo>
                  <a:lnTo>
                    <a:pt x="388839" y="1618104"/>
                  </a:lnTo>
                  <a:lnTo>
                    <a:pt x="354663" y="1593627"/>
                  </a:lnTo>
                  <a:lnTo>
                    <a:pt x="321865" y="1568594"/>
                  </a:lnTo>
                  <a:lnTo>
                    <a:pt x="290476" y="1543021"/>
                  </a:lnTo>
                  <a:lnTo>
                    <a:pt x="260524" y="1516923"/>
                  </a:lnTo>
                  <a:lnTo>
                    <a:pt x="232039" y="1490316"/>
                  </a:lnTo>
                  <a:lnTo>
                    <a:pt x="205051" y="1463215"/>
                  </a:lnTo>
                  <a:lnTo>
                    <a:pt x="155684" y="1407596"/>
                  </a:lnTo>
                  <a:lnTo>
                    <a:pt x="112661" y="1350190"/>
                  </a:lnTo>
                  <a:lnTo>
                    <a:pt x="76217" y="1291124"/>
                  </a:lnTo>
                  <a:lnTo>
                    <a:pt x="46590" y="1230521"/>
                  </a:lnTo>
                  <a:lnTo>
                    <a:pt x="24017" y="1168508"/>
                  </a:lnTo>
                  <a:lnTo>
                    <a:pt x="8735" y="1105210"/>
                  </a:lnTo>
                  <a:lnTo>
                    <a:pt x="980" y="1040751"/>
                  </a:lnTo>
                  <a:lnTo>
                    <a:pt x="0" y="10081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9176" y="4693920"/>
              <a:ext cx="1117092" cy="5135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52134" y="4725149"/>
            <a:ext cx="996950" cy="36957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riutilizzo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71872" y="4571491"/>
            <a:ext cx="2087880" cy="405130"/>
            <a:chOff x="4571872" y="4571491"/>
            <a:chExt cx="2087880" cy="4051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115" y="4571491"/>
              <a:ext cx="143128" cy="1536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872" y="4843525"/>
              <a:ext cx="1080770" cy="132715"/>
            </a:xfrm>
            <a:custGeom>
              <a:avLst/>
              <a:gdLst/>
              <a:ahLst/>
              <a:cxnLst/>
              <a:rect l="l" t="t" r="r" b="b"/>
              <a:pathLst>
                <a:path w="1080770" h="132714">
                  <a:moveTo>
                    <a:pt x="113791" y="0"/>
                  </a:moveTo>
                  <a:lnTo>
                    <a:pt x="0" y="66293"/>
                  </a:lnTo>
                  <a:lnTo>
                    <a:pt x="113791" y="132587"/>
                  </a:lnTo>
                  <a:lnTo>
                    <a:pt x="122554" y="130301"/>
                  </a:lnTo>
                  <a:lnTo>
                    <a:pt x="126491" y="123443"/>
                  </a:lnTo>
                  <a:lnTo>
                    <a:pt x="130428" y="116712"/>
                  </a:lnTo>
                  <a:lnTo>
                    <a:pt x="128142" y="107950"/>
                  </a:lnTo>
                  <a:lnTo>
                    <a:pt x="121285" y="103886"/>
                  </a:lnTo>
                  <a:lnTo>
                    <a:pt x="81149" y="80518"/>
                  </a:lnTo>
                  <a:lnTo>
                    <a:pt x="28448" y="80518"/>
                  </a:lnTo>
                  <a:lnTo>
                    <a:pt x="28448" y="51943"/>
                  </a:lnTo>
                  <a:lnTo>
                    <a:pt x="81250" y="51943"/>
                  </a:lnTo>
                  <a:lnTo>
                    <a:pt x="128142" y="24637"/>
                  </a:lnTo>
                  <a:lnTo>
                    <a:pt x="130428" y="15875"/>
                  </a:lnTo>
                  <a:lnTo>
                    <a:pt x="126491" y="9017"/>
                  </a:lnTo>
                  <a:lnTo>
                    <a:pt x="122554" y="2286"/>
                  </a:lnTo>
                  <a:lnTo>
                    <a:pt x="113791" y="0"/>
                  </a:lnTo>
                  <a:close/>
                </a:path>
                <a:path w="1080770" h="132714">
                  <a:moveTo>
                    <a:pt x="81250" y="51943"/>
                  </a:moveTo>
                  <a:lnTo>
                    <a:pt x="28448" y="51943"/>
                  </a:lnTo>
                  <a:lnTo>
                    <a:pt x="28448" y="80518"/>
                  </a:lnTo>
                  <a:lnTo>
                    <a:pt x="81149" y="80518"/>
                  </a:lnTo>
                  <a:lnTo>
                    <a:pt x="77877" y="78612"/>
                  </a:lnTo>
                  <a:lnTo>
                    <a:pt x="35560" y="78612"/>
                  </a:lnTo>
                  <a:lnTo>
                    <a:pt x="35560" y="53975"/>
                  </a:lnTo>
                  <a:lnTo>
                    <a:pt x="77769" y="53975"/>
                  </a:lnTo>
                  <a:lnTo>
                    <a:pt x="81250" y="51943"/>
                  </a:lnTo>
                  <a:close/>
                </a:path>
                <a:path w="1080770" h="132714">
                  <a:moveTo>
                    <a:pt x="1080262" y="51943"/>
                  </a:moveTo>
                  <a:lnTo>
                    <a:pt x="81250" y="51943"/>
                  </a:lnTo>
                  <a:lnTo>
                    <a:pt x="56691" y="66278"/>
                  </a:lnTo>
                  <a:lnTo>
                    <a:pt x="81149" y="80518"/>
                  </a:lnTo>
                  <a:lnTo>
                    <a:pt x="1080262" y="80518"/>
                  </a:lnTo>
                  <a:lnTo>
                    <a:pt x="1080262" y="51943"/>
                  </a:lnTo>
                  <a:close/>
                </a:path>
                <a:path w="1080770" h="132714">
                  <a:moveTo>
                    <a:pt x="35560" y="53975"/>
                  </a:moveTo>
                  <a:lnTo>
                    <a:pt x="35560" y="78612"/>
                  </a:lnTo>
                  <a:lnTo>
                    <a:pt x="56691" y="66278"/>
                  </a:lnTo>
                  <a:lnTo>
                    <a:pt x="35560" y="53975"/>
                  </a:lnTo>
                  <a:close/>
                </a:path>
                <a:path w="1080770" h="132714">
                  <a:moveTo>
                    <a:pt x="56691" y="66278"/>
                  </a:moveTo>
                  <a:lnTo>
                    <a:pt x="35560" y="78612"/>
                  </a:lnTo>
                  <a:lnTo>
                    <a:pt x="77877" y="78612"/>
                  </a:lnTo>
                  <a:lnTo>
                    <a:pt x="56691" y="66278"/>
                  </a:lnTo>
                  <a:close/>
                </a:path>
                <a:path w="1080770" h="132714">
                  <a:moveTo>
                    <a:pt x="77769" y="53975"/>
                  </a:moveTo>
                  <a:lnTo>
                    <a:pt x="35560" y="53975"/>
                  </a:lnTo>
                  <a:lnTo>
                    <a:pt x="56691" y="66278"/>
                  </a:lnTo>
                  <a:lnTo>
                    <a:pt x="77769" y="5397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495800"/>
            <a:ext cx="8763000" cy="21621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914400"/>
            <a:ext cx="628967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Georgia"/>
                <a:cs typeface="Georgia"/>
              </a:rPr>
              <a:t>Sviluppo</a:t>
            </a:r>
            <a:r>
              <a:rPr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FF0000"/>
                </a:solidFill>
                <a:latin typeface="Georgia"/>
                <a:cs typeface="Georgia"/>
              </a:rPr>
              <a:t>sostenibile:</a:t>
            </a:r>
          </a:p>
          <a:p>
            <a:pPr marL="12065" marR="5080" indent="5080" algn="ctr">
              <a:lnSpc>
                <a:spcPct val="100000"/>
              </a:lnSpc>
              <a:spcBef>
                <a:spcPts val="15"/>
              </a:spcBef>
            </a:pP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soddisfare</a:t>
            </a:r>
            <a:r>
              <a:rPr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i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bisogni</a:t>
            </a:r>
            <a:r>
              <a:rPr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della</a:t>
            </a:r>
            <a:r>
              <a:rPr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presente</a:t>
            </a:r>
            <a:r>
              <a:rPr spc="-4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generazione</a:t>
            </a:r>
            <a:r>
              <a:rPr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senza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compromettere</a:t>
            </a:r>
            <a:r>
              <a:rPr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le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possibilità</a:t>
            </a:r>
            <a:r>
              <a:rPr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delle</a:t>
            </a:r>
            <a:r>
              <a:rPr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future</a:t>
            </a:r>
            <a:r>
              <a:rPr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generazioni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di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soddisfare</a:t>
            </a:r>
            <a:r>
              <a:rPr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>
                <a:solidFill>
                  <a:srgbClr val="000000"/>
                </a:solidFill>
                <a:latin typeface="Georgia"/>
                <a:cs typeface="Georgia"/>
              </a:rPr>
              <a:t>i</a:t>
            </a:r>
            <a:r>
              <a:rPr spc="-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loro.</a:t>
            </a:r>
            <a:endParaRPr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2921507"/>
            <a:ext cx="28289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456145"/>
            <a:ext cx="6576694" cy="56371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8202" y="6326581"/>
            <a:ext cx="18097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latin typeface="Calibri"/>
                <a:cs typeface="Calibri"/>
              </a:rPr>
              <a:t>“</a:t>
            </a:r>
            <a:r>
              <a:rPr sz="1800" i="1" dirty="0">
                <a:latin typeface="Calibri"/>
                <a:cs typeface="Calibri"/>
              </a:rPr>
              <a:t>triple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bottom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65" dirty="0">
                <a:latin typeface="Calibri"/>
                <a:cs typeface="Calibri"/>
              </a:rPr>
              <a:t>line</a:t>
            </a:r>
            <a:r>
              <a:rPr sz="1800" spc="-65" dirty="0">
                <a:latin typeface="Calibri"/>
                <a:cs typeface="Calibri"/>
              </a:rPr>
              <a:t>”.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6127" y="6237316"/>
            <a:ext cx="2032000" cy="504190"/>
          </a:xfrm>
          <a:custGeom>
            <a:avLst/>
            <a:gdLst/>
            <a:ahLst/>
            <a:cxnLst/>
            <a:rect l="l" t="t" r="r" b="b"/>
            <a:pathLst>
              <a:path w="2032000" h="504190">
                <a:moveTo>
                  <a:pt x="2031873" y="0"/>
                </a:moveTo>
                <a:lnTo>
                  <a:pt x="0" y="0"/>
                </a:lnTo>
                <a:lnTo>
                  <a:pt x="0" y="504050"/>
                </a:lnTo>
                <a:lnTo>
                  <a:pt x="2031873" y="504050"/>
                </a:lnTo>
                <a:lnTo>
                  <a:pt x="2031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914400"/>
            <a:ext cx="8610600" cy="5486400"/>
            <a:chOff x="781050" y="1100137"/>
            <a:chExt cx="7477125" cy="464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1100137"/>
              <a:ext cx="7477125" cy="464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9591" y="5536310"/>
              <a:ext cx="7345045" cy="207010"/>
            </a:xfrm>
            <a:custGeom>
              <a:avLst/>
              <a:gdLst/>
              <a:ahLst/>
              <a:cxnLst/>
              <a:rect l="l" t="t" r="r" b="b"/>
              <a:pathLst>
                <a:path w="7345045" h="207010">
                  <a:moveTo>
                    <a:pt x="4680534" y="0"/>
                  </a:moveTo>
                  <a:lnTo>
                    <a:pt x="7344867" y="0"/>
                  </a:lnTo>
                </a:path>
                <a:path w="7345045" h="207010">
                  <a:moveTo>
                    <a:pt x="0" y="206463"/>
                  </a:moveTo>
                  <a:lnTo>
                    <a:pt x="1440129" y="206476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055" y="234158"/>
            <a:ext cx="82638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CHIMICA</a:t>
            </a:r>
            <a:r>
              <a:rPr sz="2800" spc="-20" dirty="0"/>
              <a:t> </a:t>
            </a:r>
            <a:r>
              <a:rPr sz="2800" dirty="0"/>
              <a:t>DELLE</a:t>
            </a:r>
            <a:r>
              <a:rPr sz="2800" spc="-40" dirty="0"/>
              <a:t> </a:t>
            </a:r>
            <a:r>
              <a:rPr sz="2800" spc="-10" dirty="0"/>
              <a:t>MACROMOLECOLE</a:t>
            </a:r>
            <a:r>
              <a:rPr sz="2800" spc="-35" dirty="0"/>
              <a:t> </a:t>
            </a:r>
            <a:r>
              <a:rPr sz="2800" spc="-50" dirty="0"/>
              <a:t>I</a:t>
            </a:r>
            <a:r>
              <a:rPr lang="en-CA" sz="2800" spc="-50" dirty="0"/>
              <a:t> – </a:t>
            </a:r>
            <a:r>
              <a:rPr lang="en-CA" sz="2800" dirty="0"/>
              <a:t>PROGRAMMA</a:t>
            </a:r>
            <a:endParaRPr sz="2800"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3608959" y="877315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Laurea</a:t>
            </a:r>
            <a:r>
              <a:rPr sz="24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Triennale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80" y="1268475"/>
            <a:ext cx="7411720" cy="17767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47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CA" sz="16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spc="-10" dirty="0" err="1">
                <a:solidFill>
                  <a:srgbClr val="0000FF"/>
                </a:solidFill>
                <a:latin typeface="Arial"/>
                <a:cs typeface="Arial"/>
              </a:rPr>
              <a:t>ntroduzione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sui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polimeri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7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CA" sz="16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dirty="0" err="1">
                <a:solidFill>
                  <a:srgbClr val="0000FF"/>
                </a:solidFill>
                <a:latin typeface="Arial"/>
                <a:cs typeface="Arial"/>
              </a:rPr>
              <a:t>rchitetture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 macromolecolari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(lineari,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ramificate,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pettine,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IPN,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stella,</a:t>
            </a:r>
            <a:endParaRPr sz="1600" dirty="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dendritiche,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ecc..).</a:t>
            </a:r>
            <a:r>
              <a:rPr sz="16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Conformazione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configurazione.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84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Sintesi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polimeri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7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Massa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macromolecolare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8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CA" sz="160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dirty="0" err="1">
                <a:solidFill>
                  <a:srgbClr val="0000FF"/>
                </a:solidFill>
                <a:latin typeface="Arial"/>
                <a:cs typeface="Arial"/>
              </a:rPr>
              <a:t>truttura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allo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stato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solido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0188" y="4020439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iii.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3095969"/>
            <a:ext cx="6934200" cy="14920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43865" indent="-431800">
              <a:lnSpc>
                <a:spcPct val="100000"/>
              </a:lnSpc>
              <a:spcBef>
                <a:spcPts val="475"/>
              </a:spcBef>
              <a:buAutoNum type="romanLcPeriod"/>
              <a:tabLst>
                <a:tab pos="443865" algn="l"/>
                <a:tab pos="44450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Sistemi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disordinati: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stato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vetroso,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stato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gommoso</a:t>
            </a:r>
            <a:endParaRPr sz="1600" dirty="0">
              <a:latin typeface="Arial"/>
              <a:cs typeface="Arial"/>
            </a:endParaRPr>
          </a:p>
          <a:p>
            <a:pPr marL="443865" marR="314960" indent="-431800">
              <a:lnSpc>
                <a:spcPts val="2300"/>
              </a:lnSpc>
              <a:spcBef>
                <a:spcPts val="130"/>
              </a:spcBef>
              <a:buAutoNum type="romanLcPeriod"/>
              <a:tabLst>
                <a:tab pos="443865" algn="l"/>
                <a:tab pos="44450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Sistemi</a:t>
            </a:r>
            <a:r>
              <a:rPr sz="16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ordinati</a:t>
            </a:r>
            <a:r>
              <a:rPr sz="16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(polimorfismo).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Morfologia</a:t>
            </a:r>
            <a:r>
              <a:rPr sz="16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dei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cristalli</a:t>
            </a:r>
            <a:r>
              <a:rPr sz="16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polimerici.</a:t>
            </a:r>
            <a:endParaRPr sz="1600" dirty="0">
              <a:latin typeface="Arial"/>
              <a:cs typeface="Arial"/>
            </a:endParaRPr>
          </a:p>
          <a:p>
            <a:pPr marL="443865" marR="125095">
              <a:lnSpc>
                <a:spcPts val="2290"/>
              </a:lnSpc>
              <a:spcBef>
                <a:spcPts val="15"/>
              </a:spcBef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Cristallizzazione,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termodinamica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cinetica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della cristallizzazione</a:t>
            </a:r>
            <a:endParaRPr sz="1600" dirty="0">
              <a:latin typeface="Arial"/>
              <a:cs typeface="Arial"/>
            </a:endParaRPr>
          </a:p>
          <a:p>
            <a:pPr marL="443865" indent="-431800">
              <a:lnSpc>
                <a:spcPct val="100000"/>
              </a:lnSpc>
              <a:spcBef>
                <a:spcPts val="250"/>
              </a:spcBef>
              <a:buAutoNum type="romanLcPeriod" startAt="4"/>
              <a:tabLst>
                <a:tab pos="443865" algn="l"/>
                <a:tab pos="44450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Fusione</a:t>
            </a:r>
            <a:r>
              <a:rPr sz="16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cristallini</a:t>
            </a:r>
            <a:endParaRPr sz="1600" dirty="0">
              <a:latin typeface="Arial"/>
              <a:cs typeface="Arial"/>
            </a:endParaRPr>
          </a:p>
          <a:p>
            <a:pPr marL="443865" indent="-431800">
              <a:lnSpc>
                <a:spcPct val="100000"/>
              </a:lnSpc>
              <a:spcBef>
                <a:spcPts val="385"/>
              </a:spcBef>
              <a:buAutoNum type="romanLcPeriod" startAt="4"/>
              <a:tabLst>
                <a:tab pos="443865" algn="l"/>
                <a:tab pos="44450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Strutture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liquido-cristalline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526" y="4768599"/>
            <a:ext cx="6827273" cy="11950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484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Predizione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strutture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 polimeriche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ordinate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disordinate:</a:t>
            </a:r>
            <a:endParaRPr sz="1600" dirty="0">
              <a:latin typeface="Arial"/>
              <a:cs typeface="Arial"/>
            </a:endParaRPr>
          </a:p>
          <a:p>
            <a:pPr marL="1894839" lvl="1" indent="-401955">
              <a:lnSpc>
                <a:spcPct val="100000"/>
              </a:lnSpc>
              <a:spcBef>
                <a:spcPts val="384"/>
              </a:spcBef>
              <a:buAutoNum type="romanLcPeriod"/>
              <a:tabLst>
                <a:tab pos="1894839" algn="l"/>
                <a:tab pos="189547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Analisi</a:t>
            </a:r>
            <a:r>
              <a:rPr sz="16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conformazionale: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Meccanica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Molecolare</a:t>
            </a:r>
            <a:endParaRPr sz="1600" dirty="0">
              <a:latin typeface="Arial"/>
              <a:cs typeface="Arial"/>
            </a:endParaRPr>
          </a:p>
          <a:p>
            <a:pPr marL="1894839" lvl="1" indent="-401955">
              <a:lnSpc>
                <a:spcPct val="100000"/>
              </a:lnSpc>
              <a:spcBef>
                <a:spcPts val="385"/>
              </a:spcBef>
              <a:buAutoNum type="romanLcPeriod"/>
              <a:tabLst>
                <a:tab pos="1894839" algn="l"/>
                <a:tab pos="189547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Dinamica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molecolare</a:t>
            </a:r>
            <a:endParaRPr sz="1600" dirty="0">
              <a:latin typeface="Arial"/>
              <a:cs typeface="Arial"/>
            </a:endParaRPr>
          </a:p>
          <a:p>
            <a:pPr marL="1894839" lvl="1" indent="-401955">
              <a:lnSpc>
                <a:spcPct val="100000"/>
              </a:lnSpc>
              <a:spcBef>
                <a:spcPts val="370"/>
              </a:spcBef>
              <a:buAutoNum type="romanLcPeriod"/>
              <a:tabLst>
                <a:tab pos="1894839" algn="l"/>
                <a:tab pos="189547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Metodi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statistici: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Monte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Carlo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533400"/>
            <a:ext cx="8153400" cy="6096000"/>
            <a:chOff x="1030909" y="836675"/>
            <a:chExt cx="6983095" cy="5269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9" y="836675"/>
              <a:ext cx="6932749" cy="51210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3609" y="4725123"/>
              <a:ext cx="6957695" cy="1368425"/>
            </a:xfrm>
            <a:custGeom>
              <a:avLst/>
              <a:gdLst/>
              <a:ahLst/>
              <a:cxnLst/>
              <a:rect l="l" t="t" r="r" b="b"/>
              <a:pathLst>
                <a:path w="6957695" h="1368425">
                  <a:moveTo>
                    <a:pt x="0" y="1368170"/>
                  </a:moveTo>
                  <a:lnTo>
                    <a:pt x="6957568" y="1368170"/>
                  </a:lnTo>
                  <a:lnTo>
                    <a:pt x="6957568" y="0"/>
                  </a:lnTo>
                  <a:lnTo>
                    <a:pt x="0" y="0"/>
                  </a:lnTo>
                  <a:lnTo>
                    <a:pt x="0" y="136817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772400" cy="1067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466722"/>
            <a:ext cx="6857999" cy="52388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11311-19E2-C844-E5C7-F9231A8BE2EC}"/>
              </a:ext>
            </a:extLst>
          </p:cNvPr>
          <p:cNvSpPr txBox="1"/>
          <p:nvPr/>
        </p:nvSpPr>
        <p:spPr>
          <a:xfrm>
            <a:off x="1219200" y="16129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https://youtu.be/eaCHH5D74Fs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62C33-D7CA-447B-7F86-5FAE4F5FE7D4}"/>
              </a:ext>
            </a:extLst>
          </p:cNvPr>
          <p:cNvSpPr txBox="1"/>
          <p:nvPr/>
        </p:nvSpPr>
        <p:spPr>
          <a:xfrm>
            <a:off x="443584" y="279737"/>
            <a:ext cx="2746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>
                <a:latin typeface="+mn-lt"/>
              </a:rPr>
              <a:t>The Graduate</a:t>
            </a:r>
          </a:p>
          <a:p>
            <a:r>
              <a:rPr lang="en-CA" sz="3600" dirty="0">
                <a:latin typeface="+mn-lt"/>
              </a:rPr>
              <a:t>(Il </a:t>
            </a:r>
            <a:r>
              <a:rPr lang="en-CA" sz="3600" dirty="0" err="1">
                <a:latin typeface="+mn-lt"/>
              </a:rPr>
              <a:t>Laureato</a:t>
            </a:r>
            <a:r>
              <a:rPr lang="en-CA" sz="3600" dirty="0">
                <a:latin typeface="+mn-lt"/>
              </a:rPr>
              <a:t>)</a:t>
            </a:r>
          </a:p>
        </p:txBody>
      </p:sp>
      <p:pic>
        <p:nvPicPr>
          <p:cNvPr id="5" name="Online Media 4" title="the graduate   one word plastics">
            <a:hlinkClick r:id="" action="ppaction://media"/>
            <a:extLst>
              <a:ext uri="{FF2B5EF4-FFF2-40B4-BE49-F238E27FC236}">
                <a16:creationId xmlns:a16="http://schemas.microsoft.com/office/drawing/2014/main" id="{A13F5050-E7CB-C307-C709-E7580A71B9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217" y="2081765"/>
            <a:ext cx="8216583" cy="46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"/>
            <a:ext cx="8077200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4582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81000"/>
            <a:ext cx="8915400" cy="6324600"/>
            <a:chOff x="664108" y="858894"/>
            <a:chExt cx="8100059" cy="5629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521" y="858894"/>
              <a:ext cx="8038375" cy="56296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4108" y="5425770"/>
              <a:ext cx="1289050" cy="646430"/>
            </a:xfrm>
            <a:custGeom>
              <a:avLst/>
              <a:gdLst/>
              <a:ahLst/>
              <a:cxnLst/>
              <a:rect l="l" t="t" r="r" b="b"/>
              <a:pathLst>
                <a:path w="1289050" h="646429">
                  <a:moveTo>
                    <a:pt x="1288669" y="0"/>
                  </a:moveTo>
                  <a:lnTo>
                    <a:pt x="0" y="0"/>
                  </a:lnTo>
                  <a:lnTo>
                    <a:pt x="0" y="646328"/>
                  </a:lnTo>
                  <a:lnTo>
                    <a:pt x="1288669" y="646328"/>
                  </a:lnTo>
                  <a:lnTo>
                    <a:pt x="1288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4108" y="5425770"/>
            <a:ext cx="1289050" cy="64643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158,99 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litri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circa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FF"/>
                </a:solidFill>
                <a:latin typeface="Calibri"/>
                <a:cs typeface="Calibri"/>
              </a:rPr>
              <a:t>140</a:t>
            </a:r>
            <a:r>
              <a:rPr sz="18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00FF"/>
                </a:solidFill>
                <a:latin typeface="Calibri"/>
                <a:cs typeface="Calibri"/>
              </a:rPr>
              <a:t>kg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763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153400" cy="6476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106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6571" y="1251356"/>
            <a:ext cx="7534782" cy="449610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6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Termodinamica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soluzione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Polielettroliti</a:t>
            </a:r>
            <a:r>
              <a:rPr sz="16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(cenni)</a:t>
            </a:r>
            <a:endParaRPr sz="1600" dirty="0">
              <a:latin typeface="Arial"/>
              <a:cs typeface="Arial"/>
            </a:endParaRPr>
          </a:p>
          <a:p>
            <a:pPr marL="285115" marR="5080" indent="-273050">
              <a:lnSpc>
                <a:spcPts val="2880"/>
              </a:lnSpc>
              <a:spcBef>
                <a:spcPts val="254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Applicazione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della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microscopia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ottica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elettronica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per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la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caratterizzazione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dei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polimerici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(SEM,</a:t>
            </a:r>
            <a:r>
              <a:rPr sz="1600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AFM)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705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Sistemi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liquidi,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solidi</a:t>
            </a:r>
            <a:r>
              <a:rPr sz="16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viscoelastici</a:t>
            </a:r>
            <a:endParaRPr sz="1600" dirty="0">
              <a:latin typeface="Arial"/>
              <a:cs typeface="Arial"/>
            </a:endParaRPr>
          </a:p>
          <a:p>
            <a:pPr marL="1841500" lvl="1" indent="-431800">
              <a:lnSpc>
                <a:spcPct val="100000"/>
              </a:lnSpc>
              <a:spcBef>
                <a:spcPts val="960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viscoelastici</a:t>
            </a:r>
            <a:endParaRPr sz="1600" dirty="0">
              <a:latin typeface="Arial"/>
              <a:cs typeface="Arial"/>
            </a:endParaRPr>
          </a:p>
          <a:p>
            <a:pPr marL="1841500" lvl="1" indent="-431800">
              <a:lnSpc>
                <a:spcPct val="100000"/>
              </a:lnSpc>
              <a:spcBef>
                <a:spcPts val="965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Comportamento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viscoelastico: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curve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flusso</a:t>
            </a:r>
            <a:endParaRPr sz="1600" dirty="0">
              <a:latin typeface="Arial"/>
              <a:cs typeface="Arial"/>
            </a:endParaRPr>
          </a:p>
          <a:p>
            <a:pPr marL="1841500" lvl="1" indent="-431800">
              <a:lnSpc>
                <a:spcPct val="100000"/>
              </a:lnSpc>
              <a:spcBef>
                <a:spcPts val="960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Curve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stress-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strain per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deformazione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ciclica</a:t>
            </a:r>
            <a:endParaRPr sz="1600" dirty="0">
              <a:latin typeface="Arial"/>
              <a:cs typeface="Arial"/>
            </a:endParaRPr>
          </a:p>
          <a:p>
            <a:pPr marL="1841500" lvl="1" indent="-431800">
              <a:lnSpc>
                <a:spcPct val="100000"/>
              </a:lnSpc>
              <a:spcBef>
                <a:spcPts val="960"/>
              </a:spcBef>
              <a:buAutoNum type="romanLcPeriod"/>
              <a:tabLst>
                <a:tab pos="1841500" algn="l"/>
                <a:tab pos="184213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Modulo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elastico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modulo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viscoso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Calorimetria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Isoterma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(ITC)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Calorimetria</a:t>
            </a:r>
            <a:r>
              <a:rPr sz="16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differenziale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scansione</a:t>
            </a:r>
            <a:endParaRPr sz="1600" dirty="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960"/>
              </a:spcBef>
              <a:buChar char="•"/>
              <a:tabLst>
                <a:tab pos="285115" algn="l"/>
                <a:tab pos="285750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Termogravimetria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9847" y="877315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Laurea</a:t>
            </a:r>
            <a:r>
              <a:rPr sz="24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Triennale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CHIMICA</a:t>
            </a:r>
            <a:r>
              <a:rPr sz="2800" spc="-20" dirty="0"/>
              <a:t> </a:t>
            </a:r>
            <a:r>
              <a:rPr sz="2800" dirty="0"/>
              <a:t>DELLE</a:t>
            </a:r>
            <a:r>
              <a:rPr sz="2800" spc="-40" dirty="0"/>
              <a:t> </a:t>
            </a:r>
            <a:r>
              <a:rPr sz="2800" spc="-10" dirty="0"/>
              <a:t>MACROMOLECOLE</a:t>
            </a:r>
            <a:r>
              <a:rPr sz="2800" spc="-35" dirty="0"/>
              <a:t> </a:t>
            </a:r>
            <a:r>
              <a:rPr sz="2800" spc="-50" dirty="0"/>
              <a:t>I</a:t>
            </a:r>
            <a:r>
              <a:rPr lang="en-CA" sz="2800" spc="-50" dirty="0"/>
              <a:t> – </a:t>
            </a:r>
            <a:r>
              <a:rPr lang="en-CA" sz="2800" dirty="0"/>
              <a:t>PROGRAMMA</a:t>
            </a:r>
            <a:endParaRPr sz="2800"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28600"/>
            <a:ext cx="8763000" cy="6477000"/>
            <a:chOff x="1236317" y="957787"/>
            <a:chExt cx="6646545" cy="44342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6317" y="957787"/>
              <a:ext cx="6646489" cy="44337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901" y="3771138"/>
              <a:ext cx="809625" cy="16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0373" y="3113532"/>
              <a:ext cx="885825" cy="171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85953"/>
            <a:ext cx="7444613" cy="375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845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Plastiche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veicoli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fine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vita</a:t>
            </a:r>
            <a:r>
              <a:rPr lang="en-CA"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(ELV)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610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4421" y="969364"/>
            <a:ext cx="5277637" cy="4035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437" y="1506092"/>
            <a:ext cx="3515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materiali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plastici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circa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12%</a:t>
            </a:r>
            <a:r>
              <a:rPr sz="1600" spc="3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889" y="1749932"/>
            <a:ext cx="1757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839">
              <a:lnSpc>
                <a:spcPct val="100000"/>
              </a:lnSpc>
              <a:spcBef>
                <a:spcPts val="95"/>
              </a:spcBef>
              <a:tabLst>
                <a:tab pos="619125" algn="l"/>
                <a:tab pos="640080" algn="l"/>
                <a:tab pos="1485900" algn="l"/>
              </a:tabLst>
            </a:pPr>
            <a:r>
              <a:rPr sz="1600" spc="-25" dirty="0">
                <a:latin typeface="Calibri"/>
                <a:cs typeface="Calibri"/>
              </a:rPr>
              <a:t>del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veicolo,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ma </a:t>
            </a:r>
            <a:r>
              <a:rPr sz="1600" spc="-10" dirty="0">
                <a:latin typeface="Calibri"/>
                <a:cs typeface="Calibri"/>
              </a:rPr>
              <a:t>circa</a:t>
            </a:r>
            <a:r>
              <a:rPr sz="1600" dirty="0">
                <a:latin typeface="Calibri"/>
                <a:cs typeface="Calibri"/>
              </a:rPr>
              <a:t>		</a:t>
            </a:r>
            <a:r>
              <a:rPr sz="1600" spc="-25" dirty="0">
                <a:latin typeface="Calibri"/>
                <a:cs typeface="Calibri"/>
              </a:rPr>
              <a:t>10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8880" y="1993773"/>
            <a:ext cx="679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famiglie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0369" y="2725673"/>
            <a:ext cx="1727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312545" algn="l"/>
              </a:tabLst>
            </a:pPr>
            <a:r>
              <a:rPr sz="1600" spc="-25" dirty="0">
                <a:latin typeface="Calibri"/>
                <a:cs typeface="Calibri"/>
              </a:rPr>
              <a:t>più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rappresentativi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3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prevalenza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0" dirty="0">
                <a:latin typeface="Calibri"/>
                <a:cs typeface="Calibri"/>
              </a:rPr>
              <a:t>sono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749932"/>
            <a:ext cx="1696085" cy="1728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95"/>
              </a:spcBef>
              <a:tabLst>
                <a:tab pos="641985" algn="l"/>
                <a:tab pos="1424940" algn="l"/>
              </a:tabLst>
            </a:pPr>
            <a:r>
              <a:rPr sz="1600" spc="-20" dirty="0">
                <a:latin typeface="Calibri"/>
                <a:cs typeface="Calibri"/>
              </a:rPr>
              <a:t>peso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complessivo appartengono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polimeriche.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I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materiali</a:t>
            </a:r>
            <a:r>
              <a:rPr sz="1600" spc="22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plastici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termoplastici. poliolefine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PP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-25" dirty="0">
                <a:latin typeface="Calibri"/>
                <a:cs typeface="Calibri"/>
              </a:rPr>
              <a:t>PE.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3701034"/>
            <a:ext cx="35166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Gli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elastomeri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costituiscono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il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5%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peso </a:t>
            </a:r>
            <a:r>
              <a:rPr sz="1600" dirty="0">
                <a:latin typeface="Calibri"/>
                <a:cs typeface="Calibri"/>
              </a:rPr>
              <a:t>del</a:t>
            </a:r>
            <a:r>
              <a:rPr sz="1600" spc="43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veicolo.</a:t>
            </a:r>
            <a:r>
              <a:rPr sz="1600" spc="434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Gli</a:t>
            </a:r>
            <a:r>
              <a:rPr sz="1600" spc="434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elastomeri</a:t>
            </a:r>
            <a:r>
              <a:rPr sz="1600" spc="430" dirty="0">
                <a:latin typeface="Calibri"/>
                <a:cs typeface="Calibri"/>
              </a:rPr>
              <a:t>   </a:t>
            </a:r>
            <a:r>
              <a:rPr sz="1600" spc="-25" dirty="0">
                <a:latin typeface="Calibri"/>
                <a:cs typeface="Calibri"/>
              </a:rPr>
              <a:t>più </a:t>
            </a:r>
            <a:r>
              <a:rPr sz="1600" dirty="0">
                <a:latin typeface="Calibri"/>
                <a:cs typeface="Calibri"/>
              </a:rPr>
              <a:t>rappresentativi</a:t>
            </a:r>
            <a:r>
              <a:rPr sz="1600" spc="30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sono</a:t>
            </a:r>
            <a:r>
              <a:rPr sz="1600" spc="310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SBR</a:t>
            </a:r>
            <a:r>
              <a:rPr sz="1600" spc="30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315" dirty="0">
                <a:latin typeface="Calibri"/>
                <a:cs typeface="Calibri"/>
              </a:rPr>
              <a:t>   </a:t>
            </a:r>
            <a:r>
              <a:rPr sz="1600" spc="-25" dirty="0">
                <a:latin typeface="Calibri"/>
                <a:cs typeface="Calibri"/>
              </a:rPr>
              <a:t>gli </a:t>
            </a:r>
            <a:r>
              <a:rPr sz="1600" spc="-10" dirty="0">
                <a:latin typeface="Calibri"/>
                <a:cs typeface="Calibri"/>
              </a:rPr>
              <a:t>pneumatici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EPDM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guarnizioni.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96378" y="1988820"/>
            <a:ext cx="224154" cy="1832610"/>
          </a:xfrm>
          <a:custGeom>
            <a:avLst/>
            <a:gdLst/>
            <a:ahLst/>
            <a:cxnLst/>
            <a:rect l="l" t="t" r="r" b="b"/>
            <a:pathLst>
              <a:path w="224154" h="1832610">
                <a:moveTo>
                  <a:pt x="8127" y="0"/>
                </a:moveTo>
                <a:lnTo>
                  <a:pt x="224154" y="0"/>
                </a:lnTo>
              </a:path>
              <a:path w="224154" h="1832610">
                <a:moveTo>
                  <a:pt x="0" y="216026"/>
                </a:moveTo>
                <a:lnTo>
                  <a:pt x="216026" y="216026"/>
                </a:lnTo>
              </a:path>
              <a:path w="224154" h="1832610">
                <a:moveTo>
                  <a:pt x="8127" y="432053"/>
                </a:moveTo>
                <a:lnTo>
                  <a:pt x="224154" y="432053"/>
                </a:lnTo>
              </a:path>
              <a:path w="224154" h="1832610">
                <a:moveTo>
                  <a:pt x="8127" y="936116"/>
                </a:moveTo>
                <a:lnTo>
                  <a:pt x="224154" y="936116"/>
                </a:lnTo>
              </a:path>
              <a:path w="224154" h="1832610">
                <a:moveTo>
                  <a:pt x="8127" y="1296162"/>
                </a:moveTo>
                <a:lnTo>
                  <a:pt x="224154" y="1296162"/>
                </a:lnTo>
              </a:path>
              <a:path w="224154" h="1832610">
                <a:moveTo>
                  <a:pt x="8127" y="1832102"/>
                </a:moveTo>
                <a:lnTo>
                  <a:pt x="224154" y="183210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523" y="338121"/>
            <a:ext cx="8468887" cy="6443002"/>
            <a:chOff x="683564" y="332638"/>
            <a:chExt cx="7946390" cy="596860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949" y="545017"/>
              <a:ext cx="7721655" cy="57562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3564" y="332638"/>
              <a:ext cx="7946390" cy="523240"/>
            </a:xfrm>
            <a:custGeom>
              <a:avLst/>
              <a:gdLst/>
              <a:ahLst/>
              <a:cxnLst/>
              <a:rect l="l" t="t" r="r" b="b"/>
              <a:pathLst>
                <a:path w="7946390" h="523240">
                  <a:moveTo>
                    <a:pt x="7945882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7945882" y="523214"/>
                  </a:lnTo>
                  <a:lnTo>
                    <a:pt x="7945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8805" y="228600"/>
            <a:ext cx="7946390" cy="52324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0" dirty="0">
                <a:solidFill>
                  <a:srgbClr val="0000FF"/>
                </a:solidFill>
                <a:latin typeface="Calibri"/>
                <a:cs typeface="Calibri"/>
              </a:rPr>
              <a:t>Il</a:t>
            </a:r>
            <a:r>
              <a:rPr sz="2800" b="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FF"/>
                </a:solidFill>
                <a:latin typeface="Calibri"/>
                <a:cs typeface="Calibri"/>
              </a:rPr>
              <a:t>contenuto</a:t>
            </a:r>
            <a:r>
              <a:rPr sz="2800" b="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800" b="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FF"/>
                </a:solidFill>
                <a:latin typeface="Calibri"/>
                <a:cs typeface="Calibri"/>
              </a:rPr>
              <a:t>materiale</a:t>
            </a:r>
            <a:r>
              <a:rPr sz="2800" b="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FF"/>
                </a:solidFill>
                <a:latin typeface="Calibri"/>
                <a:cs typeface="Calibri"/>
              </a:rPr>
              <a:t>polimerico</a:t>
            </a:r>
            <a:r>
              <a:rPr sz="2800" b="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00FF"/>
                </a:solidFill>
                <a:latin typeface="Calibri"/>
                <a:cs typeface="Calibri"/>
              </a:rPr>
              <a:t>di</a:t>
            </a:r>
            <a:r>
              <a:rPr sz="2800" b="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FF"/>
                </a:solidFill>
                <a:latin typeface="Calibri"/>
                <a:cs typeface="Calibri"/>
              </a:rPr>
              <a:t>un’automobile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8993"/>
            <a:ext cx="8839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dirty="0">
                <a:latin typeface="Calibri"/>
                <a:cs typeface="Calibri"/>
              </a:rPr>
              <a:t>D</a:t>
            </a:r>
            <a:r>
              <a:rPr sz="2400" dirty="0" err="1">
                <a:latin typeface="Calibri"/>
                <a:cs typeface="Calibri"/>
              </a:rPr>
              <a:t>emolizione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dei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veicoli</a:t>
            </a:r>
            <a:r>
              <a:rPr lang="en-CA" sz="2400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maggiori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problemi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livello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ambientale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1550" y="822705"/>
            <a:ext cx="771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In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EU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sono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15.158.874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milioni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auto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immatricolate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nel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1550" y="1554302"/>
            <a:ext cx="5292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Italia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1.910.025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2018: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Italia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circolano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51.682.370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veicoli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9877" y="2498023"/>
            <a:ext cx="6337251" cy="40999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62000"/>
            <a:ext cx="88392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Ogni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anno,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Europa,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vengono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rottamati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circa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8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di</a:t>
            </a:r>
            <a:r>
              <a:rPr lang="en-CA" sz="2800" b="1" spc="-25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veicoli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b="1" dirty="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</a:pPr>
            <a:r>
              <a:rPr lang="en-CA" sz="2800" b="1" dirty="0">
                <a:latin typeface="Calibri"/>
                <a:cs typeface="Calibri"/>
              </a:rPr>
              <a:t>I</a:t>
            </a:r>
            <a:r>
              <a:rPr sz="2800" b="1" dirty="0">
                <a:latin typeface="Calibri"/>
                <a:cs typeface="Calibri"/>
              </a:rPr>
              <a:t>n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Italia,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nel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2008,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sono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stati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circa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1.500.000-2.000.000 </a:t>
            </a:r>
            <a:r>
              <a:rPr sz="2800" b="1" spc="-10" dirty="0">
                <a:latin typeface="Calibri"/>
                <a:cs typeface="Calibri"/>
              </a:rPr>
              <a:t>unità</a:t>
            </a:r>
            <a:endParaRPr sz="28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Equivalgono</a:t>
            </a:r>
            <a:r>
              <a:rPr sz="2800" b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8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tonnellate</a:t>
            </a:r>
            <a:r>
              <a:rPr sz="2800" b="1" spc="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rifiuti</a:t>
            </a:r>
            <a:r>
              <a:rPr sz="2800" b="1" dirty="0">
                <a:latin typeface="Calibri"/>
                <a:cs typeface="Calibri"/>
              </a:rPr>
              <a:t>,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il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15-</a:t>
            </a:r>
            <a:r>
              <a:rPr sz="2800" b="1" dirty="0">
                <a:latin typeface="Calibri"/>
                <a:cs typeface="Calibri"/>
              </a:rPr>
              <a:t>20%</a:t>
            </a:r>
            <a:r>
              <a:rPr sz="2800" b="1" spc="13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del </a:t>
            </a:r>
            <a:r>
              <a:rPr sz="2800" b="1" dirty="0">
                <a:latin typeface="Calibri"/>
                <a:cs typeface="Calibri"/>
              </a:rPr>
              <a:t>totale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rifiuti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prodotti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Europa.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361315" algn="l"/>
                <a:tab pos="1210310" algn="l"/>
                <a:tab pos="2607945" algn="l"/>
                <a:tab pos="2962910" algn="l"/>
                <a:tab pos="3305810" algn="l"/>
                <a:tab pos="4155440" algn="l"/>
                <a:tab pos="5553075" algn="l"/>
                <a:tab pos="7247890" algn="l"/>
              </a:tabLst>
            </a:pPr>
            <a:r>
              <a:rPr sz="2800" b="1" spc="-25" dirty="0">
                <a:latin typeface="Calibri"/>
                <a:cs typeface="Calibri"/>
              </a:rPr>
              <a:t>Il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D.Lgs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209/2003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il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D.Lgs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149/2006</a:t>
            </a:r>
            <a:r>
              <a:rPr lang="en-CA" sz="2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recepiscono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la </a:t>
            </a:r>
            <a:r>
              <a:rPr sz="2800" b="1" dirty="0">
                <a:latin typeface="Calibri"/>
                <a:cs typeface="Calibri"/>
              </a:rPr>
              <a:t>direttiva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2000/53/CE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materia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veicoli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fuori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uso</a:t>
            </a:r>
            <a:endParaRPr sz="2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077200" cy="6400800"/>
            <a:chOff x="958900" y="1051881"/>
            <a:chExt cx="6881495" cy="5270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675" y="1051881"/>
              <a:ext cx="6840716" cy="51713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600" y="5661253"/>
              <a:ext cx="4104640" cy="648335"/>
            </a:xfrm>
            <a:custGeom>
              <a:avLst/>
              <a:gdLst/>
              <a:ahLst/>
              <a:cxnLst/>
              <a:rect l="l" t="t" r="r" b="b"/>
              <a:pathLst>
                <a:path w="4104640" h="648335">
                  <a:moveTo>
                    <a:pt x="4104513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4104513" y="648068"/>
                  </a:lnTo>
                  <a:lnTo>
                    <a:pt x="4104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1600" y="5661253"/>
              <a:ext cx="4104640" cy="648335"/>
            </a:xfrm>
            <a:custGeom>
              <a:avLst/>
              <a:gdLst/>
              <a:ahLst/>
              <a:cxnLst/>
              <a:rect l="l" t="t" r="r" b="b"/>
              <a:pathLst>
                <a:path w="4104640" h="648335">
                  <a:moveTo>
                    <a:pt x="0" y="648068"/>
                  </a:moveTo>
                  <a:lnTo>
                    <a:pt x="4104513" y="648068"/>
                  </a:lnTo>
                  <a:lnTo>
                    <a:pt x="4104513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2134" y="1628775"/>
              <a:ext cx="432434" cy="4537075"/>
            </a:xfrm>
            <a:custGeom>
              <a:avLst/>
              <a:gdLst/>
              <a:ahLst/>
              <a:cxnLst/>
              <a:rect l="l" t="t" r="r" b="b"/>
              <a:pathLst>
                <a:path w="432435" h="4537075">
                  <a:moveTo>
                    <a:pt x="432053" y="2016252"/>
                  </a:moveTo>
                  <a:lnTo>
                    <a:pt x="363745" y="2014415"/>
                  </a:lnTo>
                  <a:lnTo>
                    <a:pt x="304440" y="2009298"/>
                  </a:lnTo>
                  <a:lnTo>
                    <a:pt x="257687" y="2001493"/>
                  </a:lnTo>
                  <a:lnTo>
                    <a:pt x="216026" y="1980183"/>
                  </a:lnTo>
                  <a:lnTo>
                    <a:pt x="216026" y="1044194"/>
                  </a:lnTo>
                  <a:lnTo>
                    <a:pt x="205008" y="1032786"/>
                  </a:lnTo>
                  <a:lnTo>
                    <a:pt x="174330" y="1022884"/>
                  </a:lnTo>
                  <a:lnTo>
                    <a:pt x="127558" y="1015079"/>
                  </a:lnTo>
                  <a:lnTo>
                    <a:pt x="68259" y="1009962"/>
                  </a:lnTo>
                  <a:lnTo>
                    <a:pt x="0" y="1008126"/>
                  </a:lnTo>
                  <a:lnTo>
                    <a:pt x="68259" y="1006290"/>
                  </a:lnTo>
                  <a:lnTo>
                    <a:pt x="127558" y="1001180"/>
                  </a:lnTo>
                  <a:lnTo>
                    <a:pt x="174330" y="993395"/>
                  </a:lnTo>
                  <a:lnTo>
                    <a:pt x="205008" y="983530"/>
                  </a:lnTo>
                  <a:lnTo>
                    <a:pt x="216026" y="972185"/>
                  </a:lnTo>
                  <a:lnTo>
                    <a:pt x="216026" y="36067"/>
                  </a:lnTo>
                  <a:lnTo>
                    <a:pt x="227033" y="24660"/>
                  </a:lnTo>
                  <a:lnTo>
                    <a:pt x="257687" y="14758"/>
                  </a:lnTo>
                  <a:lnTo>
                    <a:pt x="304440" y="6953"/>
                  </a:lnTo>
                  <a:lnTo>
                    <a:pt x="363745" y="1836"/>
                  </a:lnTo>
                  <a:lnTo>
                    <a:pt x="432053" y="0"/>
                  </a:lnTo>
                </a:path>
                <a:path w="432435" h="4537075">
                  <a:moveTo>
                    <a:pt x="432053" y="4536528"/>
                  </a:moveTo>
                  <a:lnTo>
                    <a:pt x="363745" y="4534693"/>
                  </a:lnTo>
                  <a:lnTo>
                    <a:pt x="304440" y="4529583"/>
                  </a:lnTo>
                  <a:lnTo>
                    <a:pt x="257687" y="4521789"/>
                  </a:lnTo>
                  <a:lnTo>
                    <a:pt x="216026" y="4500524"/>
                  </a:lnTo>
                  <a:lnTo>
                    <a:pt x="216026" y="3384423"/>
                  </a:lnTo>
                  <a:lnTo>
                    <a:pt x="205008" y="3373015"/>
                  </a:lnTo>
                  <a:lnTo>
                    <a:pt x="174330" y="3363113"/>
                  </a:lnTo>
                  <a:lnTo>
                    <a:pt x="127558" y="3355308"/>
                  </a:lnTo>
                  <a:lnTo>
                    <a:pt x="68259" y="3350191"/>
                  </a:lnTo>
                  <a:lnTo>
                    <a:pt x="0" y="3348354"/>
                  </a:lnTo>
                  <a:lnTo>
                    <a:pt x="68259" y="3346519"/>
                  </a:lnTo>
                  <a:lnTo>
                    <a:pt x="127558" y="3341409"/>
                  </a:lnTo>
                  <a:lnTo>
                    <a:pt x="174330" y="3333624"/>
                  </a:lnTo>
                  <a:lnTo>
                    <a:pt x="205008" y="3323759"/>
                  </a:lnTo>
                  <a:lnTo>
                    <a:pt x="216026" y="3312414"/>
                  </a:lnTo>
                  <a:lnTo>
                    <a:pt x="216026" y="2196211"/>
                  </a:lnTo>
                  <a:lnTo>
                    <a:pt x="227033" y="2184865"/>
                  </a:lnTo>
                  <a:lnTo>
                    <a:pt x="257687" y="2175000"/>
                  </a:lnTo>
                  <a:lnTo>
                    <a:pt x="304440" y="2167215"/>
                  </a:lnTo>
                  <a:lnTo>
                    <a:pt x="363745" y="2162105"/>
                  </a:lnTo>
                  <a:lnTo>
                    <a:pt x="432053" y="216027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189" y="5922213"/>
              <a:ext cx="1515110" cy="277495"/>
            </a:xfrm>
            <a:custGeom>
              <a:avLst/>
              <a:gdLst/>
              <a:ahLst/>
              <a:cxnLst/>
              <a:rect l="l" t="t" r="r" b="b"/>
              <a:pathLst>
                <a:path w="1515109" h="277495">
                  <a:moveTo>
                    <a:pt x="1514983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1514983" y="276999"/>
                  </a:lnTo>
                  <a:lnTo>
                    <a:pt x="1514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64071" y="5947664"/>
            <a:ext cx="1344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l’isolamento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elettrico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86471" y="5792558"/>
            <a:ext cx="353060" cy="281305"/>
            <a:chOff x="7586471" y="5792558"/>
            <a:chExt cx="353060" cy="281305"/>
          </a:xfrm>
        </p:grpSpPr>
        <p:sp>
          <p:nvSpPr>
            <p:cNvPr id="10" name="object 10"/>
            <p:cNvSpPr/>
            <p:nvPr/>
          </p:nvSpPr>
          <p:spPr>
            <a:xfrm>
              <a:off x="7599171" y="5805258"/>
              <a:ext cx="327660" cy="255904"/>
            </a:xfrm>
            <a:custGeom>
              <a:avLst/>
              <a:gdLst/>
              <a:ahLst/>
              <a:cxnLst/>
              <a:rect l="l" t="t" r="r" b="b"/>
              <a:pathLst>
                <a:path w="327659" h="255904">
                  <a:moveTo>
                    <a:pt x="327355" y="0"/>
                  </a:moveTo>
                  <a:lnTo>
                    <a:pt x="0" y="0"/>
                  </a:lnTo>
                  <a:lnTo>
                    <a:pt x="0" y="255447"/>
                  </a:lnTo>
                  <a:lnTo>
                    <a:pt x="327355" y="255447"/>
                  </a:lnTo>
                  <a:lnTo>
                    <a:pt x="327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9171" y="5805258"/>
              <a:ext cx="327660" cy="255904"/>
            </a:xfrm>
            <a:custGeom>
              <a:avLst/>
              <a:gdLst/>
              <a:ahLst/>
              <a:cxnLst/>
              <a:rect l="l" t="t" r="r" b="b"/>
              <a:pathLst>
                <a:path w="327659" h="255904">
                  <a:moveTo>
                    <a:pt x="0" y="255447"/>
                  </a:moveTo>
                  <a:lnTo>
                    <a:pt x="327355" y="255447"/>
                  </a:lnTo>
                  <a:lnTo>
                    <a:pt x="327355" y="0"/>
                  </a:lnTo>
                  <a:lnTo>
                    <a:pt x="0" y="0"/>
                  </a:lnTo>
                  <a:lnTo>
                    <a:pt x="0" y="25544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14655" y="184785"/>
            <a:ext cx="8296909" cy="864235"/>
          </a:xfrm>
          <a:prstGeom prst="rect">
            <a:avLst/>
          </a:prstGeom>
          <a:ln w="25400">
            <a:solidFill>
              <a:srgbClr val="385D8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ts val="1905"/>
              </a:lnSpc>
              <a:spcBef>
                <a:spcPts val="305"/>
              </a:spcBef>
            </a:pPr>
            <a:r>
              <a:rPr sz="1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PROBLEMA</a:t>
            </a:r>
            <a:r>
              <a:rPr sz="1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PRIORITARIO</a:t>
            </a:r>
            <a:endParaRPr sz="1600" dirty="0">
              <a:latin typeface="Times New Roman"/>
              <a:cs typeface="Times New Roman"/>
            </a:endParaRPr>
          </a:p>
          <a:p>
            <a:pPr marL="91440">
              <a:lnSpc>
                <a:spcPts val="2865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Inquinamento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dei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mari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materiale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plastico</a:t>
            </a:r>
            <a:r>
              <a:rPr sz="24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(micro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macro)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906" y="1371600"/>
            <a:ext cx="8739494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numeri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fenomeno</a:t>
            </a:r>
            <a:endParaRPr sz="20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dirty="0" err="1">
                <a:latin typeface="Times New Roman"/>
                <a:cs typeface="Times New Roman"/>
              </a:rPr>
              <a:t>Ogni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anno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lang="en-CA" sz="2000" spc="254" dirty="0" err="1">
                <a:latin typeface="Times New Roman"/>
                <a:cs typeface="Times New Roman"/>
              </a:rPr>
              <a:t>si</a:t>
            </a:r>
            <a:r>
              <a:rPr lang="en-CA" sz="2000" spc="254" dirty="0">
                <a:latin typeface="Times New Roman"/>
                <a:cs typeface="Times New Roman"/>
              </a:rPr>
              <a:t> </a:t>
            </a:r>
            <a:r>
              <a:rPr lang="en-CA" sz="2000" spc="254" dirty="0" err="1">
                <a:latin typeface="Times New Roman"/>
                <a:cs typeface="Times New Roman"/>
              </a:rPr>
              <a:t>producono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260</a:t>
            </a:r>
            <a:r>
              <a:rPr sz="2000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2000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tonnellate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rifiuti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plastica,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quali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percentuale </a:t>
            </a:r>
            <a:r>
              <a:rPr sz="2000" dirty="0">
                <a:latin typeface="Times New Roman"/>
                <a:cs typeface="Times New Roman"/>
              </a:rPr>
              <a:t>significativa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finisce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mare.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Lo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affermò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2012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tecnico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Cbd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(Convention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Biological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Diversity),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primo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studio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completo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rischio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globale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ritenuto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dalla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comunità</a:t>
            </a:r>
            <a:r>
              <a:rPr sz="2000" spc="1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scientifica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internazionale</a:t>
            </a:r>
            <a:r>
              <a:rPr sz="2000" spc="170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analogo</a:t>
            </a:r>
            <a:r>
              <a:rPr sz="20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ai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cambiamenti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climatici,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all’acidificazione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degli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oceani,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alla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perdita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biodiversità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allora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portata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fenomeno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meno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stessa,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numeri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addirittura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cresciuti.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 err="1">
                <a:latin typeface="Times New Roman"/>
                <a:cs typeface="Times New Roman"/>
              </a:rPr>
              <a:t>Cifre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importanti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contesto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problema generale,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universalmente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noto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marine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litter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sono: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267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marine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rischio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perché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ingeriscono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plastica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ogni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muoiono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milione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uccelli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100mila </a:t>
            </a:r>
            <a:r>
              <a:rPr sz="2000" dirty="0">
                <a:latin typeface="Times New Roman"/>
                <a:cs typeface="Times New Roman"/>
              </a:rPr>
              <a:t>mammiferi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rifiuti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mare.</a:t>
            </a:r>
            <a:endParaRPr sz="2000" dirty="0">
              <a:latin typeface="Times New Roman"/>
              <a:cs typeface="Times New Roman"/>
            </a:endParaRPr>
          </a:p>
          <a:p>
            <a:pPr marL="299085" marR="76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r>
              <a:rPr sz="2000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2000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CA" sz="2000" dirty="0">
                <a:latin typeface="Times New Roman"/>
                <a:cs typeface="Times New Roman"/>
              </a:rPr>
              <a:t>di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tonnellata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30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plastica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vengono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riversate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lang="en-CA" sz="2000" spc="310" dirty="0" err="1">
                <a:latin typeface="Times New Roman"/>
                <a:cs typeface="Times New Roman"/>
              </a:rPr>
              <a:t>ogni</a:t>
            </a:r>
            <a:r>
              <a:rPr lang="en-CA" sz="2000" spc="310" dirty="0">
                <a:latin typeface="Times New Roman"/>
                <a:cs typeface="Times New Roman"/>
              </a:rPr>
              <a:t> anno </a:t>
            </a:r>
            <a:r>
              <a:rPr sz="2000" dirty="0" err="1">
                <a:latin typeface="Times New Roman"/>
                <a:cs typeface="Times New Roman"/>
              </a:rPr>
              <a:t>negli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o</a:t>
            </a:r>
            <a:r>
              <a:rPr sz="2000" spc="-10" dirty="0" err="1">
                <a:latin typeface="Times New Roman"/>
                <a:cs typeface="Times New Roman"/>
              </a:rPr>
              <a:t>ceani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en-CA" sz="2000" spc="-10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studio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pubblicato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Science</a:t>
            </a:r>
            <a:r>
              <a:rPr lang="en-CA" sz="2000" spc="-10" dirty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287017"/>
            <a:ext cx="86868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L'inquinamento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plastica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ufficialmente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entrato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nella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stratificazione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fossile:</a:t>
            </a:r>
            <a:endParaRPr sz="24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frammenti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questo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materiale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sedimenti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oceanici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sono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raddoppiati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ogni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15 </a:t>
            </a:r>
            <a:r>
              <a:rPr sz="2400" b="1" dirty="0">
                <a:latin typeface="Calibri"/>
                <a:cs typeface="Calibri"/>
              </a:rPr>
              <a:t>anni,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secondo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dopoguerra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oggi.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La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crescita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quantità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fibre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frammenti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rispecchia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fedelmente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diffusione </a:t>
            </a:r>
            <a:r>
              <a:rPr sz="2400" dirty="0">
                <a:latin typeface="Calibri"/>
                <a:cs typeface="Calibri"/>
              </a:rPr>
              <a:t>dei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materiali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degli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ultimi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</a:t>
            </a:r>
            <a:r>
              <a:rPr sz="2400" spc="-10" dirty="0">
                <a:latin typeface="Calibri"/>
                <a:cs typeface="Calibri"/>
              </a:rPr>
              <a:t> anni.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L’inquinamento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ambientale</a:t>
            </a:r>
            <a:r>
              <a:rPr sz="2400" spc="4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plastica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così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ubiquo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gli</a:t>
            </a:r>
            <a:r>
              <a:rPr sz="2400" spc="4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scienziati</a:t>
            </a:r>
            <a:r>
              <a:rPr sz="2400" spc="4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hanno </a:t>
            </a:r>
            <a:r>
              <a:rPr sz="2400" dirty="0">
                <a:latin typeface="Calibri"/>
                <a:cs typeface="Calibri"/>
              </a:rPr>
              <a:t>suggerito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usarlo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come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indicatore</a:t>
            </a:r>
            <a:r>
              <a:rPr sz="2400" b="1" spc="3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geologico</a:t>
            </a:r>
            <a:r>
              <a:rPr sz="2400" b="1" spc="33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dell’avanzamento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dell’era </a:t>
            </a:r>
            <a:r>
              <a:rPr sz="2400" dirty="0">
                <a:latin typeface="Calibri"/>
                <a:cs typeface="Calibri"/>
              </a:rPr>
              <a:t>dell’</a:t>
            </a:r>
            <a:r>
              <a:rPr sz="2400" b="1" dirty="0">
                <a:latin typeface="Calibri"/>
                <a:cs typeface="Calibri"/>
              </a:rPr>
              <a:t>Antropocene,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secondo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alcuni</a:t>
            </a:r>
            <a:r>
              <a:rPr sz="2400" b="1" spc="4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una</a:t>
            </a:r>
            <a:r>
              <a:rPr sz="2400" b="1" spc="40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nuova</a:t>
            </a:r>
            <a:r>
              <a:rPr sz="2400" b="1" spc="4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era</a:t>
            </a:r>
            <a:r>
              <a:rPr sz="2400" b="1" spc="4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geologica,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caratterizzata</a:t>
            </a:r>
            <a:r>
              <a:rPr sz="2400" b="1" spc="4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da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profonde</a:t>
            </a:r>
            <a:r>
              <a:rPr sz="24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trasformazioni</a:t>
            </a:r>
            <a:r>
              <a:rPr sz="24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ecosistemiche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prodotte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dall'uomo: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5875095"/>
            <a:ext cx="2760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0000FF"/>
                </a:solidFill>
                <a:latin typeface="Calibri"/>
                <a:cs typeface="Calibri"/>
              </a:rPr>
              <a:t>l’Era</a:t>
            </a:r>
            <a:r>
              <a:rPr sz="28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FF"/>
                </a:solidFill>
                <a:latin typeface="Calibri"/>
                <a:cs typeface="Calibri"/>
              </a:rPr>
              <a:t>della</a:t>
            </a:r>
            <a:r>
              <a:rPr sz="28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libri"/>
                <a:cs typeface="Calibri"/>
              </a:rPr>
              <a:t>plastica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599" y="218884"/>
            <a:ext cx="82274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0000"/>
                </a:solidFill>
              </a:rPr>
              <a:t>Dopo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Età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della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Pietra,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Bronzo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del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Ferro:</a:t>
            </a:r>
            <a:br>
              <a:rPr lang="en-CA" sz="2800" spc="-10" dirty="0">
                <a:solidFill>
                  <a:srgbClr val="000000"/>
                </a:solidFill>
              </a:rPr>
            </a:br>
            <a:r>
              <a:rPr sz="2800" dirty="0" err="1">
                <a:solidFill>
                  <a:srgbClr val="FF0000"/>
                </a:solidFill>
              </a:rPr>
              <a:t>l'Età</a:t>
            </a:r>
            <a:r>
              <a:rPr sz="2800" spc="-4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della</a:t>
            </a:r>
            <a:r>
              <a:rPr sz="2800" spc="-3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Plastica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BD4B5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8509" y="1334819"/>
            <a:ext cx="6764655" cy="47910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6235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Degradazione,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stabilizzazione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comportamento</a:t>
            </a:r>
            <a:r>
              <a:rPr sz="16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16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fuoco</a:t>
            </a:r>
            <a:endParaRPr sz="16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6235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Biocompatibilità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polimerici</a:t>
            </a:r>
            <a:endParaRPr sz="1600" dirty="0">
              <a:latin typeface="Arial"/>
              <a:cs typeface="Arial"/>
            </a:endParaRPr>
          </a:p>
          <a:p>
            <a:pPr marL="108839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088390" algn="l"/>
                <a:tab pos="108902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polimerici</a:t>
            </a:r>
            <a:r>
              <a:rPr sz="16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6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medicina</a:t>
            </a:r>
            <a:endParaRPr sz="1600" dirty="0">
              <a:latin typeface="Arial"/>
              <a:cs typeface="Arial"/>
            </a:endParaRPr>
          </a:p>
          <a:p>
            <a:pPr marL="108839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088390" algn="l"/>
                <a:tab pos="1089025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Biocompatibilità</a:t>
            </a:r>
            <a:endParaRPr sz="1600" dirty="0">
              <a:latin typeface="Arial"/>
              <a:cs typeface="Arial"/>
            </a:endParaRPr>
          </a:p>
          <a:p>
            <a:pPr marL="1088390" lvl="1" indent="-400050">
              <a:lnSpc>
                <a:spcPct val="100000"/>
              </a:lnSpc>
              <a:spcBef>
                <a:spcPts val="590"/>
              </a:spcBef>
              <a:buAutoNum type="romanLcPeriod"/>
              <a:tabLst>
                <a:tab pos="1088390" algn="l"/>
                <a:tab pos="108902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Adesione</a:t>
            </a:r>
            <a:r>
              <a:rPr sz="16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batterica</a:t>
            </a:r>
            <a:endParaRPr sz="1600" dirty="0">
              <a:latin typeface="Arial"/>
              <a:cs typeface="Arial"/>
            </a:endParaRPr>
          </a:p>
          <a:p>
            <a:pPr marL="108839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088390" algn="l"/>
                <a:tab pos="108902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Modifiche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per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indurre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l’adesione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cellulare</a:t>
            </a:r>
            <a:endParaRPr sz="1600" dirty="0">
              <a:latin typeface="Arial"/>
              <a:cs typeface="Arial"/>
            </a:endParaRPr>
          </a:p>
          <a:p>
            <a:pPr marL="108839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088390" algn="l"/>
                <a:tab pos="1089025" algn="l"/>
              </a:tabLst>
            </a:pP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Applicazioni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biologiche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1600" i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vitro</a:t>
            </a:r>
            <a:endParaRPr sz="16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00FF"/>
              </a:buClr>
              <a:buFont typeface="Arial"/>
              <a:buAutoNum type="romanLcPeriod"/>
            </a:pPr>
            <a:endParaRPr sz="265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Riutilizzo</a:t>
            </a:r>
            <a:r>
              <a:rPr sz="16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polimerici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Il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consumo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dei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plastici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90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materiali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polimerici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lo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sviluppo</a:t>
            </a:r>
            <a:r>
              <a:rPr sz="16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sostenibile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Principi</a:t>
            </a:r>
            <a:r>
              <a:rPr sz="16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di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green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chemistry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80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Il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riciclo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(primario,</a:t>
            </a:r>
            <a:r>
              <a:rPr sz="16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secondario,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terziario</a:t>
            </a:r>
            <a:r>
              <a:rPr sz="16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quaternario)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90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Riciclo</a:t>
            </a:r>
            <a:r>
              <a:rPr sz="16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delle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apparecchiature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elettriche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elettroniche</a:t>
            </a:r>
            <a:r>
              <a:rPr sz="16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(RAEE)</a:t>
            </a:r>
            <a:endParaRPr sz="1600" dirty="0">
              <a:latin typeface="Arial"/>
              <a:cs typeface="Arial"/>
            </a:endParaRPr>
          </a:p>
          <a:p>
            <a:pPr marL="1148080" lvl="1" indent="-400050">
              <a:lnSpc>
                <a:spcPct val="100000"/>
              </a:lnSpc>
              <a:spcBef>
                <a:spcPts val="575"/>
              </a:spcBef>
              <a:buAutoNum type="romanLcPeriod"/>
              <a:tabLst>
                <a:tab pos="1148080" algn="l"/>
                <a:tab pos="1148715" algn="l"/>
              </a:tabLst>
            </a:pP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Riciclo</a:t>
            </a:r>
            <a:r>
              <a:rPr sz="16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delle</a:t>
            </a:r>
            <a:r>
              <a:rPr sz="16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plastiche</a:t>
            </a:r>
            <a:r>
              <a:rPr sz="16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da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veicoli</a:t>
            </a:r>
            <a:r>
              <a:rPr sz="16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fine</a:t>
            </a:r>
            <a:r>
              <a:rPr sz="16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vita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(ELV)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9847" y="877315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Laurea</a:t>
            </a:r>
            <a:r>
              <a:rPr sz="24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Triennale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CHIMICA</a:t>
            </a:r>
            <a:r>
              <a:rPr sz="2800" spc="-20" dirty="0"/>
              <a:t> </a:t>
            </a:r>
            <a:r>
              <a:rPr sz="2800" dirty="0"/>
              <a:t>DELLE</a:t>
            </a:r>
            <a:r>
              <a:rPr sz="2800" spc="-40" dirty="0"/>
              <a:t> </a:t>
            </a:r>
            <a:r>
              <a:rPr sz="2800" spc="-10" dirty="0"/>
              <a:t>MACROMOLECOLE</a:t>
            </a:r>
            <a:r>
              <a:rPr sz="2800" spc="-35" dirty="0"/>
              <a:t> </a:t>
            </a:r>
            <a:r>
              <a:rPr sz="2800" spc="-50" dirty="0"/>
              <a:t>I</a:t>
            </a:r>
            <a:r>
              <a:rPr lang="en-CA" sz="2800" spc="-50" dirty="0"/>
              <a:t> – </a:t>
            </a:r>
            <a:r>
              <a:rPr lang="en-CA" sz="2800" dirty="0"/>
              <a:t>PROGRAMMA</a:t>
            </a:r>
            <a:endParaRPr sz="2800"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2854" y="116586"/>
            <a:ext cx="2190750" cy="20859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96" y="457200"/>
            <a:ext cx="63785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2000" b="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000" b="0" dirty="0" err="1">
                <a:solidFill>
                  <a:srgbClr val="000000"/>
                </a:solidFill>
                <a:latin typeface="Calibri"/>
                <a:cs typeface="Calibri"/>
              </a:rPr>
              <a:t>lastica</a:t>
            </a:r>
            <a:r>
              <a:rPr lang="en-CA" sz="2000" b="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materiale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molto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utile e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importante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 err="1">
                <a:solidFill>
                  <a:srgbClr val="000000"/>
                </a:solidFill>
                <a:latin typeface="Calibri"/>
                <a:cs typeface="Calibri"/>
              </a:rPr>
              <a:t>che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en-CA" sz="2000" b="0" dirty="0" err="1">
                <a:solidFill>
                  <a:srgbClr val="000000"/>
                </a:solidFill>
                <a:latin typeface="Calibri"/>
                <a:cs typeface="Calibri"/>
              </a:rPr>
              <a:t>siamo</a:t>
            </a:r>
            <a:r>
              <a:rPr lang="en-CA"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 err="1">
                <a:solidFill>
                  <a:srgbClr val="000000"/>
                </a:solidFill>
                <a:latin typeface="Calibri"/>
                <a:cs typeface="Calibri"/>
              </a:rPr>
              <a:t>costantemente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quotidianamente,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semplifica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nostra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vita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risulta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più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leggera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meno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costosa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molti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altri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materiali.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396" y="2286000"/>
            <a:ext cx="8903208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92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viene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FF0000"/>
                </a:solidFill>
                <a:latin typeface="Calibri"/>
                <a:cs typeface="Calibri"/>
              </a:rPr>
              <a:t>correttamente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smaltita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riciclata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persiste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lungo nell’ambiente. </a:t>
            </a:r>
            <a:r>
              <a:rPr lang="en-CA" sz="200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degradazione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bottiglia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può </a:t>
            </a:r>
            <a:r>
              <a:rPr sz="2000" dirty="0">
                <a:latin typeface="Calibri"/>
                <a:cs typeface="Calibri"/>
              </a:rPr>
              <a:t>variare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fra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1000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anni!</a:t>
            </a:r>
            <a:endParaRPr sz="2000" dirty="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corso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rompersi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frammentarsi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formando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MICROPLASTICHE,</a:t>
            </a:r>
            <a:r>
              <a:rPr sz="2000"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particelle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dimensioni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inferiori</a:t>
            </a:r>
            <a:r>
              <a:rPr sz="20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2000" b="1" spc="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000"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mm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formano </a:t>
            </a:r>
            <a:r>
              <a:rPr sz="2000" dirty="0">
                <a:latin typeface="Calibri"/>
                <a:cs typeface="Calibri"/>
              </a:rPr>
              <a:t>principalmente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seguito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disgregarsi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deteriorarsi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pezzi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grandi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come </a:t>
            </a:r>
            <a:r>
              <a:rPr sz="2000" dirty="0">
                <a:latin typeface="Calibri"/>
                <a:cs typeface="Calibri"/>
              </a:rPr>
              <a:t>sacchetti,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bottiglie,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reti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pesca,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capi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sintetici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(in</a:t>
            </a:r>
            <a:r>
              <a:rPr sz="2000" spc="13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seguito</a:t>
            </a:r>
            <a:r>
              <a:rPr sz="2000" spc="125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dirty="0">
                <a:latin typeface="Calibri"/>
                <a:cs typeface="Calibri"/>
              </a:rPr>
              <a:t>lavaggio),</a:t>
            </a:r>
            <a:r>
              <a:rPr sz="2000" spc="130" dirty="0">
                <a:latin typeface="Calibri"/>
                <a:cs typeface="Calibri"/>
              </a:rPr>
              <a:t>  </a:t>
            </a:r>
            <a:r>
              <a:rPr sz="2000" spc="-10" dirty="0">
                <a:latin typeface="Calibri"/>
                <a:cs typeface="Calibri"/>
              </a:rPr>
              <a:t>pneumatici </a:t>
            </a:r>
            <a:r>
              <a:rPr sz="2000" dirty="0">
                <a:latin typeface="Calibri"/>
                <a:cs typeface="Calibri"/>
              </a:rPr>
              <a:t>(abrasione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durante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guida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Esistono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però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microplastiche</a:t>
            </a:r>
            <a:r>
              <a:rPr sz="20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fabbricate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aggiunte</a:t>
            </a:r>
            <a:r>
              <a:rPr sz="20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intenzionalmente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alcuni </a:t>
            </a:r>
            <a:r>
              <a:rPr sz="2000" dirty="0">
                <a:latin typeface="Calibri"/>
                <a:cs typeface="Calibri"/>
              </a:rPr>
              <a:t>prodotti</a:t>
            </a:r>
            <a:r>
              <a:rPr sz="2000" spc="3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azione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abrasiva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(microparticelle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prodotti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cosmetici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azione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esfoliante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scrub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corpo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viso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microparticelle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sabbiatura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abrasiva),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regolare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viscosità,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l’aspetto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stabilità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prodotto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(micro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nanoparticelle</a:t>
            </a:r>
            <a:r>
              <a:rPr sz="2000" spc="-10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61" y="210238"/>
            <a:ext cx="46903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Una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 err="1">
                <a:solidFill>
                  <a:srgbClr val="FF0000"/>
                </a:solidFill>
              </a:rPr>
              <a:t>relazione</a:t>
            </a:r>
            <a:r>
              <a:rPr sz="3600" spc="-45" dirty="0">
                <a:solidFill>
                  <a:srgbClr val="FF0000"/>
                </a:solidFill>
              </a:rPr>
              <a:t> </a:t>
            </a:r>
            <a:r>
              <a:rPr sz="3600" spc="-10" dirty="0" err="1">
                <a:solidFill>
                  <a:srgbClr val="FF0000"/>
                </a:solidFill>
              </a:rPr>
              <a:t>tossica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09646" y="880617"/>
            <a:ext cx="878195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osservata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scienziati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"firma"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chiara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finita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sedimenti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praticamente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subito,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primi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diffusione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globale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dal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1945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misura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minore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usava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anche prima).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«</a:t>
            </a:r>
            <a:r>
              <a:rPr sz="2000" i="1" dirty="0">
                <a:latin typeface="Calibri"/>
                <a:cs typeface="Calibri"/>
              </a:rPr>
              <a:t>Il</a:t>
            </a:r>
            <a:r>
              <a:rPr sz="2000" i="1" spc="3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nostro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amore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per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plastica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è</a:t>
            </a:r>
            <a:r>
              <a:rPr sz="2000" i="1" spc="3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rimasto</a:t>
            </a:r>
            <a:r>
              <a:rPr sz="2000" i="1" spc="35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nei</a:t>
            </a:r>
            <a:r>
              <a:rPr sz="2000" i="1" spc="3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residui</a:t>
            </a:r>
            <a:r>
              <a:rPr sz="2000" i="1" spc="3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fossili</a:t>
            </a:r>
            <a:r>
              <a:rPr sz="2000" dirty="0">
                <a:latin typeface="Calibri"/>
                <a:cs typeface="Calibri"/>
              </a:rPr>
              <a:t>»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detto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Jennifer </a:t>
            </a:r>
            <a:r>
              <a:rPr sz="2000" dirty="0">
                <a:latin typeface="Calibri"/>
                <a:cs typeface="Calibri"/>
              </a:rPr>
              <a:t>Brandon,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autrice dello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studio: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2904870"/>
            <a:ext cx="5943600" cy="2657730"/>
            <a:chOff x="1806765" y="3176333"/>
            <a:chExt cx="4791075" cy="1846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630" y="3268979"/>
              <a:ext cx="4643539" cy="17064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1527" y="3181095"/>
              <a:ext cx="4781550" cy="1837055"/>
            </a:xfrm>
            <a:custGeom>
              <a:avLst/>
              <a:gdLst/>
              <a:ahLst/>
              <a:cxnLst/>
              <a:rect l="l" t="t" r="r" b="b"/>
              <a:pathLst>
                <a:path w="4781550" h="1837054">
                  <a:moveTo>
                    <a:pt x="0" y="1836801"/>
                  </a:moveTo>
                  <a:lnTo>
                    <a:pt x="4781423" y="1836801"/>
                  </a:lnTo>
                  <a:lnTo>
                    <a:pt x="4781423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9646" y="5791200"/>
            <a:ext cx="87819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CA" sz="2000" dirty="0">
                <a:latin typeface="Calibri"/>
                <a:cs typeface="Calibri"/>
              </a:rPr>
              <a:t>A</a:t>
            </a:r>
            <a:r>
              <a:rPr sz="2000" dirty="0" err="1">
                <a:latin typeface="Calibri"/>
                <a:cs typeface="Calibri"/>
              </a:rPr>
              <a:t>ttraverso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cibo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acqua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introduciamo</a:t>
            </a:r>
            <a:r>
              <a:rPr sz="20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nell'organismo</a:t>
            </a:r>
            <a:r>
              <a:rPr sz="20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20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mila</a:t>
            </a:r>
            <a:r>
              <a:rPr sz="20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particelle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plastica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all'anno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495800"/>
            <a:ext cx="8839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Calibri"/>
                <a:cs typeface="Calibri"/>
              </a:rPr>
              <a:t>Ulteriore</a:t>
            </a:r>
            <a:r>
              <a:rPr lang="en-CA" sz="2400" spc="35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evoluzione</a:t>
            </a:r>
            <a:r>
              <a:rPr lang="en-CA" sz="2400" dirty="0">
                <a:latin typeface="Calibri"/>
                <a:cs typeface="Calibri"/>
              </a:rPr>
              <a:t>: </a:t>
            </a:r>
            <a:r>
              <a:rPr sz="2400" spc="-10" dirty="0" err="1">
                <a:latin typeface="Calibri"/>
                <a:cs typeface="Calibri"/>
              </a:rPr>
              <a:t>graduale</a:t>
            </a:r>
            <a:r>
              <a:rPr lang="en-CA"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trasformazione</a:t>
            </a:r>
            <a:r>
              <a:rPr sz="2400" dirty="0">
                <a:latin typeface="Calibri"/>
                <a:cs typeface="Calibri"/>
              </a:rPr>
              <a:t>/degradazione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delle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microplastiche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nanoplastiche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particelle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dimensioni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ancora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più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piccole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che,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ingerite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dai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pesci, </a:t>
            </a:r>
            <a:r>
              <a:rPr sz="2400" dirty="0">
                <a:latin typeface="Calibri"/>
                <a:cs typeface="Calibri"/>
              </a:rPr>
              <a:t>possono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trasferirsi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nei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tessuti,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conseguenti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rischi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salute </a:t>
            </a:r>
            <a:r>
              <a:rPr sz="2400" dirty="0">
                <a:latin typeface="Calibri"/>
                <a:cs typeface="Calibri"/>
              </a:rPr>
              <a:t>umana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seguito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consumo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degli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stessi.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6629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533400"/>
            <a:ext cx="8915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968" y="228600"/>
            <a:ext cx="8260431" cy="5029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3968" y="5486400"/>
            <a:ext cx="627923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11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chilometri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profondità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!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(Japan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Agency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Marine-Earth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Science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Technology)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228600"/>
            <a:ext cx="6400800" cy="6477000"/>
            <a:chOff x="1695450" y="447675"/>
            <a:chExt cx="5753100" cy="5975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5450" y="447675"/>
              <a:ext cx="575310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35370" y="6165303"/>
              <a:ext cx="1292860" cy="245110"/>
            </a:xfrm>
            <a:custGeom>
              <a:avLst/>
              <a:gdLst/>
              <a:ahLst/>
              <a:cxnLst/>
              <a:rect l="l" t="t" r="r" b="b"/>
              <a:pathLst>
                <a:path w="1292859" h="245110">
                  <a:moveTo>
                    <a:pt x="1292352" y="0"/>
                  </a:moveTo>
                  <a:lnTo>
                    <a:pt x="0" y="0"/>
                  </a:lnTo>
                  <a:lnTo>
                    <a:pt x="0" y="245021"/>
                  </a:lnTo>
                  <a:lnTo>
                    <a:pt x="1292352" y="245021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5370" y="6165303"/>
              <a:ext cx="1292860" cy="245110"/>
            </a:xfrm>
            <a:custGeom>
              <a:avLst/>
              <a:gdLst/>
              <a:ahLst/>
              <a:cxnLst/>
              <a:rect l="l" t="t" r="r" b="b"/>
              <a:pathLst>
                <a:path w="1292859" h="245110">
                  <a:moveTo>
                    <a:pt x="0" y="245021"/>
                  </a:moveTo>
                  <a:lnTo>
                    <a:pt x="1292352" y="245021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2450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8325" y="114298"/>
            <a:ext cx="5554980" cy="6642100"/>
            <a:chOff x="1838325" y="114298"/>
            <a:chExt cx="5554980" cy="6642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325" y="114298"/>
              <a:ext cx="5467350" cy="6629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0" y="6453339"/>
              <a:ext cx="2808605" cy="290830"/>
            </a:xfrm>
            <a:custGeom>
              <a:avLst/>
              <a:gdLst/>
              <a:ahLst/>
              <a:cxnLst/>
              <a:rect l="l" t="t" r="r" b="b"/>
              <a:pathLst>
                <a:path w="2808604" h="290829">
                  <a:moveTo>
                    <a:pt x="2808351" y="0"/>
                  </a:moveTo>
                  <a:lnTo>
                    <a:pt x="0" y="0"/>
                  </a:lnTo>
                  <a:lnTo>
                    <a:pt x="0" y="290360"/>
                  </a:lnTo>
                  <a:lnTo>
                    <a:pt x="2808351" y="290360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6453339"/>
              <a:ext cx="2808605" cy="290830"/>
            </a:xfrm>
            <a:custGeom>
              <a:avLst/>
              <a:gdLst/>
              <a:ahLst/>
              <a:cxnLst/>
              <a:rect l="l" t="t" r="r" b="b"/>
              <a:pathLst>
                <a:path w="2808604" h="290829">
                  <a:moveTo>
                    <a:pt x="0" y="290360"/>
                  </a:moveTo>
                  <a:lnTo>
                    <a:pt x="2808351" y="290360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2903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52400"/>
            <a:ext cx="6553200" cy="6629400"/>
            <a:chOff x="1671701" y="428625"/>
            <a:chExt cx="5937250" cy="6181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701" y="428625"/>
              <a:ext cx="5791200" cy="594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83739" y="6165303"/>
              <a:ext cx="5113020" cy="432434"/>
            </a:xfrm>
            <a:custGeom>
              <a:avLst/>
              <a:gdLst/>
              <a:ahLst/>
              <a:cxnLst/>
              <a:rect l="l" t="t" r="r" b="b"/>
              <a:pathLst>
                <a:path w="5113020" h="432434">
                  <a:moveTo>
                    <a:pt x="5112512" y="0"/>
                  </a:moveTo>
                  <a:lnTo>
                    <a:pt x="0" y="0"/>
                  </a:lnTo>
                  <a:lnTo>
                    <a:pt x="0" y="432054"/>
                  </a:lnTo>
                  <a:lnTo>
                    <a:pt x="5112512" y="432054"/>
                  </a:lnTo>
                  <a:lnTo>
                    <a:pt x="5112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83739" y="6165303"/>
              <a:ext cx="5113020" cy="432434"/>
            </a:xfrm>
            <a:custGeom>
              <a:avLst/>
              <a:gdLst/>
              <a:ahLst/>
              <a:cxnLst/>
              <a:rect l="l" t="t" r="r" b="b"/>
              <a:pathLst>
                <a:path w="5113020" h="432434">
                  <a:moveTo>
                    <a:pt x="0" y="432054"/>
                  </a:moveTo>
                  <a:lnTo>
                    <a:pt x="5112512" y="432054"/>
                  </a:lnTo>
                  <a:lnTo>
                    <a:pt x="5112512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7800" y="76200"/>
            <a:ext cx="5943600" cy="6705600"/>
            <a:chOff x="1681226" y="238125"/>
            <a:chExt cx="5715000" cy="639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226" y="238125"/>
              <a:ext cx="5715000" cy="63817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10" y="6309321"/>
              <a:ext cx="2808605" cy="311150"/>
            </a:xfrm>
            <a:custGeom>
              <a:avLst/>
              <a:gdLst/>
              <a:ahLst/>
              <a:cxnLst/>
              <a:rect l="l" t="t" r="r" b="b"/>
              <a:pathLst>
                <a:path w="2808604" h="311150">
                  <a:moveTo>
                    <a:pt x="2808351" y="0"/>
                  </a:moveTo>
                  <a:lnTo>
                    <a:pt x="0" y="0"/>
                  </a:lnTo>
                  <a:lnTo>
                    <a:pt x="0" y="310553"/>
                  </a:lnTo>
                  <a:lnTo>
                    <a:pt x="2808351" y="310553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51910" y="6309321"/>
              <a:ext cx="2808605" cy="311150"/>
            </a:xfrm>
            <a:custGeom>
              <a:avLst/>
              <a:gdLst/>
              <a:ahLst/>
              <a:cxnLst/>
              <a:rect l="l" t="t" r="r" b="b"/>
              <a:pathLst>
                <a:path w="2808604" h="311150">
                  <a:moveTo>
                    <a:pt x="0" y="310553"/>
                  </a:moveTo>
                  <a:lnTo>
                    <a:pt x="2808351" y="310553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31055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270" y="233556"/>
            <a:ext cx="6510964" cy="19005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0646" y="76200"/>
            <a:ext cx="6711315" cy="2116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R="141605" algn="ctr">
              <a:lnSpc>
                <a:spcPct val="100000"/>
              </a:lnSpc>
              <a:spcBef>
                <a:spcPts val="1015"/>
              </a:spcBef>
            </a:pPr>
            <a:r>
              <a:rPr sz="1800" spc="-20" dirty="0">
                <a:latin typeface="Calibri"/>
                <a:cs typeface="Calibri"/>
              </a:rPr>
              <a:t>2014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04" y="2340972"/>
            <a:ext cx="8953196" cy="954749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aim 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study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answer:</a:t>
            </a:r>
            <a:endParaRPr sz="2000" dirty="0">
              <a:latin typeface="Calibri"/>
              <a:cs typeface="Calibri"/>
            </a:endParaRPr>
          </a:p>
          <a:p>
            <a:pPr marL="91440" marR="43497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microplastics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surface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microlayer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comparable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underlying water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layers?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220" y="3444038"/>
            <a:ext cx="4693780" cy="318040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105400" y="4221022"/>
            <a:ext cx="3886200" cy="1722578"/>
          </a:xfrm>
          <a:custGeom>
            <a:avLst/>
            <a:gdLst/>
            <a:ahLst/>
            <a:cxnLst/>
            <a:rect l="l" t="t" r="r" b="b"/>
            <a:pathLst>
              <a:path w="3641090" h="1477645">
                <a:moveTo>
                  <a:pt x="0" y="1477390"/>
                </a:moveTo>
                <a:lnTo>
                  <a:pt x="3640582" y="1477390"/>
                </a:lnTo>
                <a:lnTo>
                  <a:pt x="3640582" y="0"/>
                </a:lnTo>
                <a:lnTo>
                  <a:pt x="0" y="0"/>
                </a:lnTo>
                <a:lnTo>
                  <a:pt x="0" y="1477390"/>
                </a:lnTo>
                <a:close/>
              </a:path>
            </a:pathLst>
          </a:custGeom>
          <a:ln w="952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2409" y="4239895"/>
            <a:ext cx="34721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confirm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2409" y="4514164"/>
            <a:ext cx="1071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micro-</a:t>
            </a:r>
            <a:r>
              <a:rPr sz="1800" spc="-20" dirty="0">
                <a:latin typeface="Calibri"/>
                <a:cs typeface="Calibri"/>
              </a:rPr>
              <a:t>sized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particles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0988" y="4514164"/>
            <a:ext cx="2402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32535" algn="l"/>
              </a:tabLst>
            </a:pPr>
            <a:r>
              <a:rPr sz="1800" spc="-10" dirty="0">
                <a:latin typeface="Calibri"/>
                <a:cs typeface="Calibri"/>
              </a:rPr>
              <a:t>synthetic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polymer</a:t>
            </a:r>
            <a:endParaRPr sz="1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278255" algn="l"/>
                <a:tab pos="2007235" algn="l"/>
              </a:tabLst>
            </a:pPr>
            <a:r>
              <a:rPr sz="1800" spc="-10" dirty="0">
                <a:latin typeface="Calibri"/>
                <a:cs typeface="Calibri"/>
              </a:rPr>
              <a:t>originating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0" dirty="0">
                <a:latin typeface="Calibri"/>
                <a:cs typeface="Calibri"/>
              </a:rPr>
              <a:t>ship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409" y="5063108"/>
            <a:ext cx="3469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coatings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predominate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surface microlayer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54" y="228600"/>
            <a:ext cx="6802955" cy="6353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ALCUNI TESTI DI RIFERIMENTO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AIM-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Guaita</a:t>
            </a:r>
            <a:r>
              <a:rPr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et</a:t>
            </a:r>
            <a:r>
              <a:rPr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al.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FONDAMENTI</a:t>
            </a:r>
            <a:r>
              <a:rPr b="1" i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DI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SCIENZA</a:t>
            </a:r>
            <a:r>
              <a:rPr b="1" i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DEI</a:t>
            </a:r>
            <a:r>
              <a:rPr b="1" i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POLIMERI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Ed.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Nuova</a:t>
            </a:r>
            <a:r>
              <a:rPr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Cultura,</a:t>
            </a:r>
            <a:r>
              <a:rPr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2013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AIM-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Elisabetta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Princi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SINTESI</a:t>
            </a:r>
            <a:r>
              <a:rPr b="1" i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POLIMERI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Ed.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Nuova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Cultura,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2012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AIM-</a:t>
            </a:r>
            <a:r>
              <a:rPr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A.</a:t>
            </a:r>
            <a:r>
              <a:rPr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Frache,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G. 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Camino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DEGRADAZIONE,</a:t>
            </a:r>
            <a:r>
              <a:rPr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STABILIZZAZIONE</a:t>
            </a:r>
            <a:r>
              <a:rPr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20" dirty="0">
                <a:solidFill>
                  <a:srgbClr val="0000FF"/>
                </a:solidFill>
                <a:latin typeface="Times New Roman"/>
                <a:cs typeface="Times New Roman"/>
              </a:rPr>
              <a:t>RITARDO</a:t>
            </a:r>
            <a:r>
              <a:rPr b="1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ALLA</a:t>
            </a:r>
            <a:r>
              <a:rPr b="1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FIAMMA</a:t>
            </a:r>
            <a:r>
              <a:rPr b="1" i="1" spc="3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lang="en-CA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POLIMERI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b="1" i="1" spc="3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Ed.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Nuova</a:t>
            </a:r>
            <a:r>
              <a:rPr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Cultura,</a:t>
            </a:r>
            <a:r>
              <a:rPr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2012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AIM</a:t>
            </a:r>
            <a:r>
              <a:rPr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M. B.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Coltelli,</a:t>
            </a:r>
            <a:r>
              <a:rPr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M.</a:t>
            </a:r>
            <a:r>
              <a:rPr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Aglietto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RIUTILIZZO</a:t>
            </a:r>
            <a:r>
              <a:rPr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DEI</a:t>
            </a:r>
            <a:r>
              <a:rPr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MATERIALI</a:t>
            </a:r>
            <a:r>
              <a:rPr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POLIMERICI -</a:t>
            </a:r>
            <a:r>
              <a:rPr b="1" i="1" spc="3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Ed.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Nuova</a:t>
            </a:r>
            <a:r>
              <a:rPr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Cultura,</a:t>
            </a:r>
            <a:r>
              <a:rPr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2015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Hiemenz,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P.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C.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POLYMER</a:t>
            </a:r>
            <a:r>
              <a:rPr b="1" i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CHEMISTRY</a:t>
            </a:r>
            <a:r>
              <a:rPr b="1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Marcel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Dekker,</a:t>
            </a:r>
            <a:r>
              <a:rPr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FF"/>
                </a:solidFill>
                <a:latin typeface="Times New Roman"/>
                <a:cs typeface="Times New Roman"/>
              </a:rPr>
              <a:t>Inc.,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N.Y.,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1984.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Sperling,</a:t>
            </a:r>
            <a:r>
              <a:rPr b="1" u="sng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L.</a:t>
            </a:r>
            <a:r>
              <a:rPr b="1" u="sng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spc="-25" dirty="0">
                <a:solidFill>
                  <a:srgbClr val="0000FF"/>
                </a:solidFill>
                <a:latin typeface="Times New Roman"/>
                <a:cs typeface="Times New Roman"/>
              </a:rPr>
              <a:t>H.</a:t>
            </a:r>
            <a:endParaRPr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i="1" u="sng" dirty="0">
                <a:solidFill>
                  <a:srgbClr val="0000FF"/>
                </a:solidFill>
                <a:latin typeface="Times New Roman"/>
                <a:cs typeface="Times New Roman"/>
              </a:rPr>
              <a:t>INTRODUCTION</a:t>
            </a:r>
            <a:r>
              <a:rPr b="1" i="1" u="sng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0000FF"/>
                </a:solidFill>
                <a:latin typeface="Times New Roman"/>
                <a:cs typeface="Times New Roman"/>
              </a:rPr>
              <a:t>TO</a:t>
            </a:r>
            <a:r>
              <a:rPr b="1" i="1" u="sng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PHYSICAL</a:t>
            </a:r>
            <a:r>
              <a:rPr b="1" i="1" u="sng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u="sng" dirty="0">
                <a:solidFill>
                  <a:srgbClr val="0000FF"/>
                </a:solidFill>
                <a:latin typeface="Times New Roman"/>
                <a:cs typeface="Times New Roman"/>
              </a:rPr>
              <a:t>POLYMER</a:t>
            </a:r>
            <a:r>
              <a:rPr b="1" i="1" u="sng" spc="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i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SCIENCE</a:t>
            </a:r>
            <a:endParaRPr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3rd</a:t>
            </a:r>
            <a:r>
              <a:rPr b="1" u="sng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edition,</a:t>
            </a:r>
            <a:r>
              <a:rPr b="1" u="sng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Wiley</a:t>
            </a:r>
            <a:r>
              <a:rPr b="1" u="sng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&amp;</a:t>
            </a:r>
            <a:r>
              <a:rPr b="1" u="sng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Sons,</a:t>
            </a:r>
            <a:r>
              <a:rPr b="1" u="sng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dirty="0">
                <a:solidFill>
                  <a:srgbClr val="0000FF"/>
                </a:solidFill>
                <a:latin typeface="Times New Roman"/>
                <a:cs typeface="Times New Roman"/>
              </a:rPr>
              <a:t>Inc.</a:t>
            </a:r>
            <a:r>
              <a:rPr b="1" u="sng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spc="-20" dirty="0">
                <a:solidFill>
                  <a:srgbClr val="0000FF"/>
                </a:solidFill>
                <a:latin typeface="Times New Roman"/>
                <a:cs typeface="Times New Roman"/>
              </a:rPr>
              <a:t>N.Y.,</a:t>
            </a:r>
            <a:r>
              <a:rPr b="1" u="sng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2001.</a:t>
            </a:r>
            <a:endParaRPr lang="en-CA" b="1" u="sng" spc="-1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CA" sz="1000" b="1" spc="-1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CA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I </a:t>
            </a:r>
            <a:r>
              <a:rPr lang="en-CA" b="1" u="sng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Testi</a:t>
            </a:r>
            <a:r>
              <a:rPr lang="en-CA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CA" b="1" u="sng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sono</a:t>
            </a:r>
            <a:r>
              <a:rPr lang="en-CA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 a </a:t>
            </a:r>
            <a:r>
              <a:rPr lang="en-CA" b="1" u="sng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complemento</a:t>
            </a:r>
            <a:r>
              <a:rPr lang="en-CA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CA" b="1" u="sng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delle</a:t>
            </a:r>
            <a:r>
              <a:rPr lang="en-CA" b="1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CA" b="1" u="sng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presentazioni</a:t>
            </a:r>
            <a:endParaRPr u="sng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-620"/>
            <a:ext cx="2419120" cy="33243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324366"/>
            <a:ext cx="2451339" cy="353363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28600"/>
            <a:ext cx="8536074" cy="4343400"/>
            <a:chOff x="885594" y="504062"/>
            <a:chExt cx="7955280" cy="3786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594" y="577554"/>
              <a:ext cx="7954812" cy="37129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9" y="516762"/>
              <a:ext cx="2088514" cy="216535"/>
            </a:xfrm>
            <a:custGeom>
              <a:avLst/>
              <a:gdLst/>
              <a:ahLst/>
              <a:cxnLst/>
              <a:rect l="l" t="t" r="r" b="b"/>
              <a:pathLst>
                <a:path w="2088514" h="216534">
                  <a:moveTo>
                    <a:pt x="0" y="216026"/>
                  </a:moveTo>
                  <a:lnTo>
                    <a:pt x="2088261" y="216026"/>
                  </a:lnTo>
                  <a:lnTo>
                    <a:pt x="2088261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4800" y="5410200"/>
            <a:ext cx="8686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165">
              <a:lnSpc>
                <a:spcPct val="100000"/>
              </a:lnSpc>
              <a:spcBef>
                <a:spcPts val="100"/>
              </a:spcBef>
            </a:pPr>
            <a:r>
              <a:rPr lang="en-CA" sz="2000" dirty="0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icroplastics</a:t>
            </a:r>
            <a:r>
              <a:rPr sz="2000" spc="-25" dirty="0">
                <a:latin typeface="Calibri"/>
                <a:cs typeface="Calibri"/>
              </a:rPr>
              <a:t> are </a:t>
            </a:r>
            <a:r>
              <a:rPr sz="2000" dirty="0">
                <a:latin typeface="Calibri"/>
                <a:cs typeface="Calibri"/>
              </a:rPr>
              <a:t>readily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ingested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several</a:t>
            </a:r>
            <a:r>
              <a:rPr lang="en-CA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zooplankton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taxa,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associated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negative </a:t>
            </a:r>
            <a:r>
              <a:rPr sz="2000" dirty="0">
                <a:latin typeface="Calibri"/>
                <a:cs typeface="Calibri"/>
              </a:rPr>
              <a:t>impacts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biological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processes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609600"/>
            <a:ext cx="8839200" cy="1877437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·QUANTA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PLASTICA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NEGLI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OCEANI?</a:t>
            </a:r>
            <a:endParaRPr sz="2000" dirty="0">
              <a:latin typeface="Calibri"/>
              <a:cs typeface="Calibri"/>
            </a:endParaRPr>
          </a:p>
          <a:p>
            <a:pPr marL="91440" marR="889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materie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crescita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oltre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Negli </a:t>
            </a:r>
            <a:r>
              <a:rPr sz="2000" dirty="0">
                <a:latin typeface="Calibri"/>
                <a:cs typeface="Calibri"/>
              </a:rPr>
              <a:t>ultimi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impennata: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1988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producevano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globalmente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milioni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tonnellate,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solo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2016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abbiamo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cifra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record 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335 </a:t>
            </a:r>
            <a:r>
              <a:rPr sz="2000" dirty="0">
                <a:latin typeface="Calibri"/>
                <a:cs typeface="Calibri"/>
              </a:rPr>
              <a:t>milioni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tonnellate.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vanno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13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milioni,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toccando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milioni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tonnellate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all’anno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plastica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che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produciamo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finisce</a:t>
            </a:r>
            <a:r>
              <a:rPr sz="20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mare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0" dirty="0"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2895600"/>
            <a:ext cx="8839200" cy="3416960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·ESISTONO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AREE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INCONTAMINATE?</a:t>
            </a:r>
            <a:endParaRPr sz="20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risposta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semplice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sconcertante: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no!</a:t>
            </a:r>
            <a:endParaRPr sz="2000" dirty="0">
              <a:latin typeface="Calibri"/>
              <a:cs typeface="Calibri"/>
            </a:endParaRPr>
          </a:p>
          <a:p>
            <a:pPr marL="92075" marR="58864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Una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semplice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bottiglia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rimanere negli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oceani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400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anni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decomporsi.</a:t>
            </a:r>
            <a:endParaRPr sz="2000" dirty="0">
              <a:latin typeface="Calibri"/>
              <a:cs typeface="Calibri"/>
            </a:endParaRPr>
          </a:p>
          <a:p>
            <a:pPr marL="92075" marR="10795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Avrà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dunque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arrivare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ovunque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nostri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mari.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ormai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onnipresente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tutti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habitat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marini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del </a:t>
            </a:r>
            <a:r>
              <a:rPr sz="2000" dirty="0">
                <a:latin typeface="Calibri"/>
                <a:cs typeface="Calibri"/>
              </a:rPr>
              <a:t>mondo,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nessuno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escluso.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l’attenzione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media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si </a:t>
            </a:r>
            <a:r>
              <a:rPr sz="2000" spc="-10" dirty="0">
                <a:latin typeface="Calibri"/>
                <a:cs typeface="Calibri"/>
              </a:rPr>
              <a:t>concentra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così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“isole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plastiche”,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giganteschi </a:t>
            </a:r>
            <a:r>
              <a:rPr sz="2000" dirty="0">
                <a:latin typeface="Calibri"/>
                <a:cs typeface="Calibri"/>
              </a:rPr>
              <a:t>accumuli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rifiuti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addensano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centro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vaste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correnti anti-cicloniche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sub-tropicali,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raggiunge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territori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remoti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incontaminati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isole </a:t>
            </a:r>
            <a:r>
              <a:rPr sz="2000" dirty="0">
                <a:latin typeface="Calibri"/>
                <a:cs typeface="Calibri"/>
              </a:rPr>
              <a:t>oceaniche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Hawaii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Galapagos.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Negli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esiste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zona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franca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14400"/>
            <a:ext cx="8839200" cy="2185214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·DA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DOVE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ARRIVA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TUTTA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QUESTA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PLASTICA?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maggior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arriva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continenti.</a:t>
            </a:r>
            <a:endParaRPr sz="2000" dirty="0">
              <a:latin typeface="Calibri"/>
              <a:cs typeface="Calibri"/>
            </a:endParaRPr>
          </a:p>
          <a:p>
            <a:pPr marL="91440" marR="400685">
              <a:lnSpc>
                <a:spcPct val="100000"/>
              </a:lnSpc>
            </a:pPr>
            <a:r>
              <a:rPr lang="en-CA" sz="200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delle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coste</a:t>
            </a:r>
            <a:r>
              <a:rPr lang="en-CA" sz="200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moltissimi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rifiuti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plastici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generano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  <a:p>
            <a:pPr marL="91440" marR="3600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Mercantili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pescherecc</a:t>
            </a:r>
            <a:r>
              <a:rPr lang="en-CA" sz="2000" spc="-10" dirty="0" err="1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imbarcazioni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ogni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piattaforme </a:t>
            </a:r>
            <a:r>
              <a:rPr sz="2000" dirty="0">
                <a:latin typeface="Calibri"/>
                <a:cs typeface="Calibri"/>
              </a:rPr>
              <a:t>oceaniche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l’estrazione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petrolio,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disperdono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n-CA" sz="2000" spc="-10" dirty="0" err="1">
                <a:latin typeface="Calibri"/>
                <a:cs typeface="Calibri"/>
              </a:rPr>
              <a:t>tonnellate</a:t>
            </a:r>
            <a:r>
              <a:rPr lang="en-CA" sz="2000" spc="-10" dirty="0">
                <a:latin typeface="Calibri"/>
                <a:cs typeface="Calibri"/>
              </a:rPr>
              <a:t> di </a:t>
            </a:r>
            <a:r>
              <a:rPr sz="2000" spc="-10" dirty="0" err="1">
                <a:latin typeface="Calibri"/>
                <a:cs typeface="Calibri"/>
              </a:rPr>
              <a:t>materiale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mare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91440" marR="187325">
              <a:lnSpc>
                <a:spcPct val="100000"/>
              </a:lnSpc>
              <a:spcBef>
                <a:spcPts val="5"/>
              </a:spcBef>
            </a:pPr>
            <a:r>
              <a:rPr lang="en-CA" sz="2000" dirty="0">
                <a:latin typeface="Calibri"/>
                <a:cs typeface="Calibri"/>
              </a:rPr>
              <a:t>C</a:t>
            </a:r>
            <a:r>
              <a:rPr sz="2000" dirty="0" err="1">
                <a:latin typeface="Calibri"/>
                <a:cs typeface="Calibri"/>
              </a:rPr>
              <a:t>irca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20%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rilasciata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mezzi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trasporto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strutture presenti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3505200"/>
            <a:ext cx="8839200" cy="2493631"/>
          </a:xfrm>
          <a:prstGeom prst="rect">
            <a:avLst/>
          </a:prstGeom>
          <a:ln w="9525">
            <a:solidFill>
              <a:srgbClr val="0000FF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000" b="1" dirty="0">
                <a:latin typeface="Calibri"/>
                <a:cs typeface="Calibri"/>
              </a:rPr>
              <a:t>·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LE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PLASTICHE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SONO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TUTTE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UGUALI?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2000" b="1" spc="-25" dirty="0">
                <a:latin typeface="Calibri"/>
                <a:cs typeface="Calibri"/>
              </a:rPr>
              <a:t>No!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lang="en-CA" sz="2000" spc="-10" dirty="0">
                <a:latin typeface="Calibri"/>
                <a:cs typeface="Calibri"/>
              </a:rPr>
              <a:t>D</a:t>
            </a:r>
            <a:r>
              <a:rPr sz="2000" spc="-10" dirty="0" err="1">
                <a:latin typeface="Calibri"/>
                <a:cs typeface="Calibri"/>
              </a:rPr>
              <a:t>istinguere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macroplastiche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microplastiche.</a:t>
            </a:r>
            <a:endParaRPr sz="2000" dirty="0">
              <a:latin typeface="Calibri"/>
              <a:cs typeface="Calibri"/>
            </a:endParaRPr>
          </a:p>
          <a:p>
            <a:pPr marL="91440" marR="1962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differenza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dimensioni,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precisamente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hanno diametro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inferiore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millimetri.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microplastiche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ritenute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dannose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oceani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loro</a:t>
            </a:r>
            <a:endParaRPr sz="20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pervasività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facile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ingestione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dagli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organismi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marini.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489" y="171846"/>
            <a:ext cx="53378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</a:rPr>
              <a:t>·LE</a:t>
            </a:r>
            <a:r>
              <a:rPr sz="2000" spc="-3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PLASTICHE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FINISCONO</a:t>
            </a:r>
            <a:r>
              <a:rPr sz="2000" spc="-4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NEL</a:t>
            </a:r>
            <a:r>
              <a:rPr sz="2000" spc="-20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NOSTRO</a:t>
            </a:r>
            <a:r>
              <a:rPr sz="2000" spc="-30" dirty="0">
                <a:solidFill>
                  <a:srgbClr val="FF0000"/>
                </a:solidFill>
              </a:rPr>
              <a:t> </a:t>
            </a:r>
            <a:r>
              <a:rPr sz="2000" spc="-10" dirty="0">
                <a:solidFill>
                  <a:srgbClr val="FF0000"/>
                </a:solidFill>
              </a:rPr>
              <a:t>PIATTO</a:t>
            </a:r>
            <a:r>
              <a:rPr sz="1800" spc="-10" dirty="0">
                <a:solidFill>
                  <a:srgbClr val="FF0000"/>
                </a:solidFill>
              </a:rPr>
              <a:t>?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243172" y="622698"/>
            <a:ext cx="8748428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0059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Sostanze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state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trovate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livelli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bassi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catena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dallo zooplancton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grandi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pesci.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fatto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vediamo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esclude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sia: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accumulata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tessuti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degli organismi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raggiungere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esseri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umani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tramite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frutti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mare.</a:t>
            </a:r>
            <a:endParaRPr sz="2000" dirty="0">
              <a:latin typeface="Calibri"/>
              <a:cs typeface="Calibri"/>
            </a:endParaRPr>
          </a:p>
          <a:p>
            <a:pPr marL="12700" marR="323215">
              <a:lnSpc>
                <a:spcPct val="100000"/>
              </a:lnSpc>
            </a:pPr>
            <a:r>
              <a:rPr sz="2000" dirty="0" err="1">
                <a:latin typeface="Calibri"/>
                <a:cs typeface="Calibri"/>
              </a:rPr>
              <a:t>Oggi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frutti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mercati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europei,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contengano </a:t>
            </a:r>
            <a:r>
              <a:rPr sz="2000" dirty="0">
                <a:latin typeface="Calibri"/>
                <a:cs typeface="Calibri"/>
              </a:rPr>
              <a:t>tracce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plastica.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726" y="2987484"/>
            <a:ext cx="8897620" cy="3875404"/>
            <a:chOff x="251726" y="2987484"/>
            <a:chExt cx="8897620" cy="38754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852" y="3098345"/>
              <a:ext cx="5357362" cy="18843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6489" y="2992247"/>
              <a:ext cx="5494020" cy="2063114"/>
            </a:xfrm>
            <a:custGeom>
              <a:avLst/>
              <a:gdLst/>
              <a:ahLst/>
              <a:cxnLst/>
              <a:rect l="l" t="t" r="r" b="b"/>
              <a:pathLst>
                <a:path w="5494020" h="2063114">
                  <a:moveTo>
                    <a:pt x="0" y="2062860"/>
                  </a:moveTo>
                  <a:lnTo>
                    <a:pt x="5493639" y="2062860"/>
                  </a:lnTo>
                  <a:lnTo>
                    <a:pt x="5493639" y="0"/>
                  </a:lnTo>
                  <a:lnTo>
                    <a:pt x="0" y="0"/>
                  </a:lnTo>
                  <a:lnTo>
                    <a:pt x="0" y="20628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2817" y="3183763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295" y="4638675"/>
              <a:ext cx="6140704" cy="22193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98597" y="4633911"/>
              <a:ext cx="6145530" cy="2224405"/>
            </a:xfrm>
            <a:custGeom>
              <a:avLst/>
              <a:gdLst/>
              <a:ahLst/>
              <a:cxnLst/>
              <a:rect l="l" t="t" r="r" b="b"/>
              <a:pathLst>
                <a:path w="6145530" h="2224404">
                  <a:moveTo>
                    <a:pt x="6145402" y="0"/>
                  </a:moveTo>
                  <a:lnTo>
                    <a:pt x="0" y="0"/>
                  </a:lnTo>
                  <a:lnTo>
                    <a:pt x="0" y="222408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0216" y="4816601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5848" y="5419140"/>
            <a:ext cx="2391384" cy="1020792"/>
          </a:xfrm>
          <a:prstGeom prst="rect">
            <a:avLst/>
          </a:prstGeom>
          <a:ln w="9525">
            <a:solidFill>
              <a:srgbClr val="62242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275590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Mytilus</a:t>
            </a:r>
            <a:r>
              <a:rPr sz="1600" spc="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galloprovincialis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Sardina</a:t>
            </a:r>
            <a:r>
              <a:rPr sz="1600" spc="-4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pilchardus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Pagellus</a:t>
            </a:r>
            <a:r>
              <a:rPr sz="1600" spc="-4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erythrinus </a:t>
            </a:r>
            <a:r>
              <a:rPr sz="1600" dirty="0">
                <a:solidFill>
                  <a:srgbClr val="622422"/>
                </a:solidFill>
                <a:latin typeface="Calibri"/>
                <a:cs typeface="Calibri"/>
              </a:rPr>
              <a:t>Mullus</a:t>
            </a:r>
            <a:r>
              <a:rPr sz="1600" spc="-10" dirty="0">
                <a:solidFill>
                  <a:srgbClr val="622422"/>
                </a:solidFill>
                <a:latin typeface="Calibri"/>
                <a:cs typeface="Calibri"/>
              </a:rPr>
              <a:t> barbatus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07360" y="5800623"/>
            <a:ext cx="1560830" cy="394335"/>
          </a:xfrm>
          <a:custGeom>
            <a:avLst/>
            <a:gdLst/>
            <a:ahLst/>
            <a:cxnLst/>
            <a:rect l="l" t="t" r="r" b="b"/>
            <a:pathLst>
              <a:path w="1560829" h="394335">
                <a:moveTo>
                  <a:pt x="1533174" y="363243"/>
                </a:moveTo>
                <a:lnTo>
                  <a:pt x="1463166" y="384962"/>
                </a:lnTo>
                <a:lnTo>
                  <a:pt x="1461769" y="387629"/>
                </a:lnTo>
                <a:lnTo>
                  <a:pt x="1462659" y="390143"/>
                </a:lnTo>
                <a:lnTo>
                  <a:pt x="1463421" y="392645"/>
                </a:lnTo>
                <a:lnTo>
                  <a:pt x="1466088" y="394055"/>
                </a:lnTo>
                <a:lnTo>
                  <a:pt x="1468501" y="393280"/>
                </a:lnTo>
                <a:lnTo>
                  <a:pt x="1552480" y="367195"/>
                </a:lnTo>
                <a:lnTo>
                  <a:pt x="1550289" y="367195"/>
                </a:lnTo>
                <a:lnTo>
                  <a:pt x="1533174" y="363243"/>
                </a:lnTo>
                <a:close/>
              </a:path>
              <a:path w="1560829" h="394335">
                <a:moveTo>
                  <a:pt x="1542197" y="360444"/>
                </a:moveTo>
                <a:lnTo>
                  <a:pt x="1533174" y="363243"/>
                </a:lnTo>
                <a:lnTo>
                  <a:pt x="1550289" y="367195"/>
                </a:lnTo>
                <a:lnTo>
                  <a:pt x="1550561" y="366026"/>
                </a:lnTo>
                <a:lnTo>
                  <a:pt x="1548129" y="366026"/>
                </a:lnTo>
                <a:lnTo>
                  <a:pt x="1542197" y="360444"/>
                </a:lnTo>
                <a:close/>
              </a:path>
              <a:path w="1560829" h="394335">
                <a:moveTo>
                  <a:pt x="1488439" y="296837"/>
                </a:moveTo>
                <a:lnTo>
                  <a:pt x="1485518" y="296925"/>
                </a:lnTo>
                <a:lnTo>
                  <a:pt x="1483614" y="298843"/>
                </a:lnTo>
                <a:lnTo>
                  <a:pt x="1481836" y="300761"/>
                </a:lnTo>
                <a:lnTo>
                  <a:pt x="1481963" y="303771"/>
                </a:lnTo>
                <a:lnTo>
                  <a:pt x="1535313" y="353968"/>
                </a:lnTo>
                <a:lnTo>
                  <a:pt x="1552448" y="357924"/>
                </a:lnTo>
                <a:lnTo>
                  <a:pt x="1550289" y="367195"/>
                </a:lnTo>
                <a:lnTo>
                  <a:pt x="1552480" y="367195"/>
                </a:lnTo>
                <a:lnTo>
                  <a:pt x="1560576" y="364680"/>
                </a:lnTo>
                <a:lnTo>
                  <a:pt x="1490472" y="298640"/>
                </a:lnTo>
                <a:lnTo>
                  <a:pt x="1488439" y="296837"/>
                </a:lnTo>
                <a:close/>
              </a:path>
              <a:path w="1560829" h="394335">
                <a:moveTo>
                  <a:pt x="1550035" y="358012"/>
                </a:moveTo>
                <a:lnTo>
                  <a:pt x="1542197" y="360444"/>
                </a:lnTo>
                <a:lnTo>
                  <a:pt x="1548129" y="366026"/>
                </a:lnTo>
                <a:lnTo>
                  <a:pt x="1550035" y="358012"/>
                </a:lnTo>
                <a:close/>
              </a:path>
              <a:path w="1560829" h="394335">
                <a:moveTo>
                  <a:pt x="1552427" y="358012"/>
                </a:moveTo>
                <a:lnTo>
                  <a:pt x="1550035" y="358012"/>
                </a:lnTo>
                <a:lnTo>
                  <a:pt x="1548129" y="366026"/>
                </a:lnTo>
                <a:lnTo>
                  <a:pt x="1550561" y="366026"/>
                </a:lnTo>
                <a:lnTo>
                  <a:pt x="1552427" y="358012"/>
                </a:lnTo>
                <a:close/>
              </a:path>
              <a:path w="1560829" h="394335">
                <a:moveTo>
                  <a:pt x="2158" y="0"/>
                </a:moveTo>
                <a:lnTo>
                  <a:pt x="0" y="9283"/>
                </a:lnTo>
                <a:lnTo>
                  <a:pt x="1533174" y="363243"/>
                </a:lnTo>
                <a:lnTo>
                  <a:pt x="1542197" y="360444"/>
                </a:lnTo>
                <a:lnTo>
                  <a:pt x="1535313" y="353968"/>
                </a:lnTo>
                <a:lnTo>
                  <a:pt x="2158" y="0"/>
                </a:lnTo>
                <a:close/>
              </a:path>
              <a:path w="1560829" h="394335">
                <a:moveTo>
                  <a:pt x="1535313" y="353968"/>
                </a:moveTo>
                <a:lnTo>
                  <a:pt x="1542197" y="360444"/>
                </a:lnTo>
                <a:lnTo>
                  <a:pt x="1550035" y="358012"/>
                </a:lnTo>
                <a:lnTo>
                  <a:pt x="1552427" y="358012"/>
                </a:lnTo>
                <a:lnTo>
                  <a:pt x="1535313" y="353968"/>
                </a:lnTo>
                <a:close/>
              </a:path>
            </a:pathLst>
          </a:custGeom>
          <a:solidFill>
            <a:srgbClr val="6224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869" y="179133"/>
            <a:ext cx="8823325" cy="6356350"/>
            <a:chOff x="325869" y="179133"/>
            <a:chExt cx="8823325" cy="6356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359" y="249221"/>
              <a:ext cx="5482365" cy="206995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631" y="183895"/>
              <a:ext cx="5570220" cy="2174875"/>
            </a:xfrm>
            <a:custGeom>
              <a:avLst/>
              <a:gdLst/>
              <a:ahLst/>
              <a:cxnLst/>
              <a:rect l="l" t="t" r="r" b="b"/>
              <a:pathLst>
                <a:path w="5570220" h="2174875">
                  <a:moveTo>
                    <a:pt x="0" y="2174748"/>
                  </a:moveTo>
                  <a:lnTo>
                    <a:pt x="5569839" y="2174748"/>
                  </a:lnTo>
                  <a:lnTo>
                    <a:pt x="5569839" y="0"/>
                  </a:lnTo>
                  <a:lnTo>
                    <a:pt x="0" y="0"/>
                  </a:lnTo>
                  <a:lnTo>
                    <a:pt x="0" y="21747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9287" y="332612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351" y="188721"/>
              <a:ext cx="4049649" cy="32498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31" y="2204847"/>
              <a:ext cx="5712333" cy="2168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14931" y="2200020"/>
              <a:ext cx="5721985" cy="2178685"/>
            </a:xfrm>
            <a:custGeom>
              <a:avLst/>
              <a:gdLst/>
              <a:ahLst/>
              <a:cxnLst/>
              <a:rect l="l" t="t" r="r" b="b"/>
              <a:pathLst>
                <a:path w="5721984" h="2178685">
                  <a:moveTo>
                    <a:pt x="0" y="2178430"/>
                  </a:moveTo>
                  <a:lnTo>
                    <a:pt x="5721858" y="2178430"/>
                  </a:lnTo>
                  <a:lnTo>
                    <a:pt x="5721858" y="0"/>
                  </a:lnTo>
                  <a:lnTo>
                    <a:pt x="0" y="0"/>
                  </a:lnTo>
                  <a:lnTo>
                    <a:pt x="0" y="217843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33544" y="232549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5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828" y="4315548"/>
              <a:ext cx="5940171" cy="22098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99129" y="4310786"/>
              <a:ext cx="5944870" cy="2219325"/>
            </a:xfrm>
            <a:custGeom>
              <a:avLst/>
              <a:gdLst/>
              <a:ahLst/>
              <a:cxnLst/>
              <a:rect l="l" t="t" r="r" b="b"/>
              <a:pathLst>
                <a:path w="5944870" h="2219325">
                  <a:moveTo>
                    <a:pt x="0" y="2219324"/>
                  </a:moveTo>
                  <a:lnTo>
                    <a:pt x="5944870" y="2219324"/>
                  </a:lnTo>
                </a:path>
                <a:path w="5944870" h="2219325">
                  <a:moveTo>
                    <a:pt x="5944870" y="0"/>
                  </a:moveTo>
                  <a:lnTo>
                    <a:pt x="0" y="0"/>
                  </a:lnTo>
                  <a:lnTo>
                    <a:pt x="0" y="2219324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6243" y="4427347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863090"/>
            <a:ext cx="8839199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Uno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studio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dell’università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Heriot-Watt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Edimburgo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quantificato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fino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lang="en-CA" sz="2400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68.415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fibre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plastica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potenzialmente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pericolose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finiscono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nostro </a:t>
            </a:r>
            <a:r>
              <a:rPr sz="2400" dirty="0">
                <a:latin typeface="Calibri"/>
                <a:cs typeface="Calibri"/>
              </a:rPr>
              <a:t>stomaco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ogni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anno.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Università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australiana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Newcastle: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latin typeface="Calibri"/>
                <a:cs typeface="Calibri"/>
              </a:rPr>
              <a:t>Tutti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giorni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insieme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all’acqua</a:t>
            </a:r>
            <a:r>
              <a:rPr sz="2400" dirty="0">
                <a:latin typeface="Calibri"/>
                <a:cs typeface="Calibri"/>
              </a:rPr>
              <a:t> del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rubinetto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bottiglia,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birra,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frutti</a:t>
            </a:r>
            <a:r>
              <a:rPr sz="2400" spc="-25" dirty="0">
                <a:latin typeface="Calibri"/>
                <a:cs typeface="Calibri"/>
              </a:rPr>
              <a:t> di</a:t>
            </a:r>
            <a:r>
              <a:rPr lang="en-CA"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pesce 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sale,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ingoiamo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anche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plastica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915400" cy="6136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libri"/>
                <a:cs typeface="Calibri"/>
              </a:rPr>
              <a:t>Dei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122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più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inquinanti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mondo,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quelli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contribuiscono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oltre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90%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allo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sversamento</a:t>
            </a:r>
            <a:r>
              <a:rPr spc="-25" dirty="0">
                <a:latin typeface="Calibri"/>
                <a:cs typeface="Calibri"/>
              </a:rPr>
              <a:t> di </a:t>
            </a:r>
            <a:r>
              <a:rPr spc="-10" dirty="0">
                <a:latin typeface="Calibri"/>
                <a:cs typeface="Calibri"/>
              </a:rPr>
              <a:t>plastica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10" dirty="0">
                <a:latin typeface="Calibri"/>
                <a:cs typeface="Calibri"/>
              </a:rPr>
              <a:t> mare:</a:t>
            </a:r>
            <a:endParaRPr dirty="0">
              <a:latin typeface="Calibri"/>
              <a:cs typeface="Calibri"/>
            </a:endParaRPr>
          </a:p>
          <a:p>
            <a:pPr marL="12700" marR="6769734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103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trovano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0" dirty="0">
                <a:latin typeface="Calibri"/>
                <a:cs typeface="Calibri"/>
              </a:rPr>
              <a:t> Asia</a:t>
            </a:r>
            <a:r>
              <a:rPr lang="en-CA" spc="-20" dirty="0">
                <a:latin typeface="Calibri"/>
                <a:cs typeface="Calibri"/>
              </a:rPr>
              <a:t>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8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lang="en-CA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Africa</a:t>
            </a:r>
            <a:r>
              <a:rPr lang="en-CA" spc="-10" dirty="0">
                <a:latin typeface="Calibri"/>
                <a:cs typeface="Calibri"/>
              </a:rPr>
              <a:t>, </a:t>
            </a:r>
            <a:r>
              <a:rPr dirty="0">
                <a:latin typeface="Calibri"/>
                <a:cs typeface="Calibri"/>
              </a:rPr>
              <a:t>8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Centro</a:t>
            </a:r>
            <a:r>
              <a:rPr lang="en-CA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America </a:t>
            </a:r>
            <a:r>
              <a:rPr dirty="0">
                <a:latin typeface="Calibri"/>
                <a:cs typeface="Calibri"/>
              </a:rPr>
              <a:t>1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Europa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Peggio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tutti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i="1" spc="-20" dirty="0">
                <a:latin typeface="Calibri"/>
                <a:cs typeface="Calibri"/>
              </a:rPr>
              <a:t>Yangtze</a:t>
            </a:r>
            <a:r>
              <a:rPr spc="-20" dirty="0">
                <a:latin typeface="Calibri"/>
                <a:cs typeface="Calibri"/>
              </a:rPr>
              <a:t>,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Cina: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campionamenti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hanno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rilevato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concentrazioni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plastiche </a:t>
            </a:r>
            <a:r>
              <a:rPr dirty="0">
                <a:latin typeface="Calibri"/>
                <a:cs typeface="Calibri"/>
              </a:rPr>
              <a:t>più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qualsiasi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altro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mondo: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4.137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particelle/mc.</a:t>
            </a:r>
            <a:endParaRPr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Seguono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Gange</a:t>
            </a:r>
            <a:r>
              <a:rPr b="1" i="1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altri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due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cinesi: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Xi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Huangpu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9055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L'Indonesia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è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uno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principali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contribuenti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continente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asiatico,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quattro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fiumi giavanesi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destano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particolare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preoccupazione: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Brantas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38.900 ton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plastica/anno,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Solo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32.500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l'anno,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Serayu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(17.100)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Progo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(12.800).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resto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dei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fiumi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mondo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è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responsabile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14%</a:t>
            </a:r>
            <a:r>
              <a:rPr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dell'apporto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plastica: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7,8%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proveniente dall'Africa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109.200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4,8%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Sud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America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67.400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0,95%</a:t>
            </a:r>
            <a:r>
              <a:rPr spc="-10" dirty="0">
                <a:latin typeface="Calibri"/>
                <a:cs typeface="Calibri"/>
              </a:rPr>
              <a:t> dall'America centrale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settentrionale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13.400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ton/anno;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0,28%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dall'Europa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3.900</a:t>
            </a:r>
            <a:r>
              <a:rPr spc="-10" dirty="0">
                <a:latin typeface="Calibri"/>
                <a:cs typeface="Calibri"/>
              </a:rPr>
              <a:t> ton/anno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restante </a:t>
            </a:r>
            <a:r>
              <a:rPr dirty="0">
                <a:latin typeface="Calibri"/>
                <a:cs typeface="Calibri"/>
              </a:rPr>
              <a:t>0,02%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dalla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regione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Australia-Pacifico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300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ton/anno.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104775">
              <a:lnSpc>
                <a:spcPct val="100000"/>
              </a:lnSpc>
            </a:pPr>
            <a:r>
              <a:rPr lang="en-CA" dirty="0" err="1">
                <a:latin typeface="Calibri"/>
                <a:cs typeface="Calibri"/>
              </a:rPr>
              <a:t>Im</a:t>
            </a:r>
            <a:r>
              <a:rPr lang="en-CA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Europa,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Danubio</a:t>
            </a:r>
            <a:r>
              <a:rPr b="1" i="1"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ogni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trasporta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Nero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530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1500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tonnellate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di </a:t>
            </a:r>
            <a:r>
              <a:rPr spc="-10" dirty="0">
                <a:latin typeface="Calibri"/>
                <a:cs typeface="Calibri"/>
              </a:rPr>
              <a:t>plastica,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mentre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attraverso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fiume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Reno</a:t>
            </a:r>
            <a:r>
              <a:rPr b="1" i="1"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finiscono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ogni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anno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Nord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20</a:t>
            </a:r>
            <a:r>
              <a:rPr lang="en-CA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21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tonnellate</a:t>
            </a:r>
            <a:r>
              <a:rPr spc="5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plastic</a:t>
            </a:r>
            <a:r>
              <a:rPr lang="en-CA" spc="-10" dirty="0">
                <a:latin typeface="Calibri"/>
                <a:cs typeface="Calibri"/>
              </a:rPr>
              <a:t>a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8915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99" y="1066800"/>
            <a:ext cx="88392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9395" algn="just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Pacific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Trash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Vortex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arenR"/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South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Pacific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Grande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8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volte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l'Italia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estesa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Messico,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scoperta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recentemente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largo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Cile </a:t>
            </a:r>
            <a:r>
              <a:rPr sz="2000" dirty="0">
                <a:latin typeface="Calibri"/>
                <a:cs typeface="Calibri"/>
              </a:rPr>
              <a:t>e il </a:t>
            </a:r>
            <a:r>
              <a:rPr sz="2000" spc="-20" dirty="0">
                <a:latin typeface="Calibri"/>
                <a:cs typeface="Calibri"/>
              </a:rPr>
              <a:t>Perù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3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South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Atlantic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AutoNum type="arabicParenR" startAt="3"/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3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Indian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Ocean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20" dirty="0">
                <a:latin typeface="Calibri"/>
                <a:cs typeface="Calibri"/>
              </a:rPr>
              <a:t> Patch</a:t>
            </a:r>
            <a:endParaRPr sz="2000" dirty="0">
              <a:latin typeface="Calibri"/>
              <a:cs typeface="Calibri"/>
            </a:endParaRPr>
          </a:p>
          <a:p>
            <a:pPr marL="12700" marR="9842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Estesa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chilometri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densità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10mila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detriti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chilometro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quadrato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 algn="just">
              <a:lnSpc>
                <a:spcPct val="100000"/>
              </a:lnSpc>
              <a:buAutoNum type="arabicParenR" startAt="5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Arctic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7874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recente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formazione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isola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di </a:t>
            </a:r>
            <a:r>
              <a:rPr sz="2000" dirty="0">
                <a:latin typeface="Calibri"/>
                <a:cs typeface="Calibri"/>
              </a:rPr>
              <a:t>plastica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scoperta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</a:t>
            </a:r>
            <a:r>
              <a:rPr sz="2000" spc="-25" dirty="0">
                <a:latin typeface="Calibri"/>
                <a:cs typeface="Calibri"/>
              </a:rPr>
              <a:t> di </a:t>
            </a:r>
            <a:r>
              <a:rPr sz="2000" spc="-10" dirty="0">
                <a:latin typeface="Calibri"/>
                <a:cs typeface="Calibri"/>
              </a:rPr>
              <a:t>Barents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251460" indent="-239395">
              <a:lnSpc>
                <a:spcPct val="100000"/>
              </a:lnSpc>
              <a:buAutoNum type="arabicParenR" startAt="6"/>
              <a:tabLst>
                <a:tab pos="252095" algn="l"/>
              </a:tabLst>
            </a:pPr>
            <a:r>
              <a:rPr sz="2000" b="1" dirty="0">
                <a:latin typeface="Calibri"/>
                <a:cs typeface="Calibri"/>
              </a:rPr>
              <a:t>North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Atlantic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Garbage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Patch</a:t>
            </a:r>
            <a:endParaRPr sz="2000" dirty="0">
              <a:latin typeface="Calibri"/>
              <a:cs typeface="Calibri"/>
            </a:endParaRPr>
          </a:p>
          <a:p>
            <a:pPr marL="12700" marR="14033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l'isola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Nord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Atlantico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seconda</a:t>
            </a:r>
            <a:r>
              <a:rPr sz="2000" spc="-25" dirty="0">
                <a:latin typeface="Calibri"/>
                <a:cs typeface="Calibri"/>
              </a:rPr>
              <a:t> più </a:t>
            </a:r>
            <a:r>
              <a:rPr sz="2000" dirty="0">
                <a:latin typeface="Calibri"/>
                <a:cs typeface="Calibri"/>
              </a:rPr>
              <a:t>grande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estensione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stima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0" dirty="0">
                <a:latin typeface="Calibri"/>
                <a:cs typeface="Calibri"/>
              </a:rPr>
              <a:t> potrebbe sfiorare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milioni 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km²)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00329"/>
            <a:ext cx="8381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Le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6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isole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di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plastica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più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grandi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al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mondo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572861"/>
            <a:ext cx="5472557" cy="39657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399" y="738440"/>
            <a:ext cx="88392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Pacific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Trash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Vortex</a:t>
            </a:r>
            <a:r>
              <a:rPr sz="1600" spc="-10" dirty="0"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isola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plastica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Pacifico,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enorme accumulo di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spazzatura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galleggiante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situato </a:t>
            </a:r>
            <a:r>
              <a:rPr sz="1600" dirty="0">
                <a:latin typeface="Times New Roman"/>
                <a:cs typeface="Times New Roman"/>
              </a:rPr>
              <a:t>nell'Oceano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Pacifico,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approssimativamente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135º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155º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meridiano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Ovest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35º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42º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parallelo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Nord.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399" y="5622137"/>
            <a:ext cx="8915401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Le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dimensioni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sono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immense: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stime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parlano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minimo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700.000</a:t>
            </a:r>
            <a:r>
              <a:rPr sz="16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km²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estensione</a:t>
            </a:r>
            <a:r>
              <a:rPr sz="1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Times New Roman"/>
                <a:cs typeface="Times New Roman"/>
              </a:rPr>
              <a:t>fino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più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km²,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per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r>
              <a:rPr sz="16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totale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circa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milioni</a:t>
            </a:r>
            <a:r>
              <a:rPr sz="16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tonnellate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16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rifiuti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accumulati</a:t>
            </a:r>
            <a:r>
              <a:rPr sz="160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(c'è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chi </a:t>
            </a:r>
            <a:r>
              <a:rPr sz="1600" dirty="0">
                <a:latin typeface="Times New Roman"/>
                <a:cs typeface="Times New Roman"/>
              </a:rPr>
              <a:t>parla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perfino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milioni).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n-CA" sz="1600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dimensioni</a:t>
            </a:r>
            <a:r>
              <a:rPr sz="1600" dirty="0">
                <a:latin typeface="Times New Roman"/>
                <a:cs typeface="Times New Roman"/>
              </a:rPr>
              <a:t> sono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simili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quelle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della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Penisola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Iberica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!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F9C9967-F6BF-3D13-9954-992480F54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00329"/>
            <a:ext cx="83819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Le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6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isole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di</a:t>
            </a:r>
            <a:r>
              <a:rPr sz="3600" spc="-2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plastica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più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grandi</a:t>
            </a:r>
            <a:r>
              <a:rPr sz="3600" spc="-3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al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mondo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339" y="550598"/>
            <a:ext cx="2136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FF"/>
                </a:solidFill>
              </a:rPr>
              <a:t>ESAME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1000" y="2295035"/>
            <a:ext cx="8458199" cy="263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5"/>
              </a:spcBef>
            </a:pP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L’esame</a:t>
            </a:r>
            <a:r>
              <a:rPr sz="24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del</a:t>
            </a:r>
            <a:r>
              <a:rPr sz="24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Calibri"/>
                <a:cs typeface="Calibri"/>
              </a:rPr>
              <a:t>corso</a:t>
            </a:r>
            <a:r>
              <a:rPr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si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svolgerà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zh-CN" altLang="en-US" sz="2400" spc="110" dirty="0">
                <a:solidFill>
                  <a:srgbClr val="0000FF"/>
                </a:solidFill>
                <a:latin typeface="Calibri"/>
                <a:cs typeface="Calibri"/>
              </a:rPr>
              <a:t>（</a:t>
            </a:r>
            <a:r>
              <a:rPr lang="en-US" altLang="zh-CN" sz="2400" spc="110" dirty="0" err="1">
                <a:solidFill>
                  <a:srgbClr val="0000FF"/>
                </a:solidFill>
                <a:latin typeface="Calibri"/>
                <a:cs typeface="Calibri"/>
              </a:rPr>
              <a:t>Probabilmente</a:t>
            </a:r>
            <a:r>
              <a:rPr lang="zh-CN" altLang="en-US" sz="2400" spc="110" dirty="0">
                <a:solidFill>
                  <a:srgbClr val="0000FF"/>
                </a:solidFill>
                <a:latin typeface="Calibri"/>
                <a:cs typeface="Calibri"/>
              </a:rPr>
              <a:t>）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in due parti:</a:t>
            </a:r>
          </a:p>
          <a:p>
            <a:pPr marL="12700" marR="7620">
              <a:lnSpc>
                <a:spcPct val="100000"/>
              </a:lnSpc>
              <a:spcBef>
                <a:spcPts val="105"/>
              </a:spcBef>
            </a:pPr>
            <a:endParaRPr lang="en-CA" sz="2400" spc="110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469900" marR="7620" indent="-457200">
              <a:lnSpc>
                <a:spcPct val="100000"/>
              </a:lnSpc>
              <a:spcBef>
                <a:spcPts val="105"/>
              </a:spcBef>
              <a:buAutoNum type="arabicParenR"/>
            </a:pP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Una </a:t>
            </a:r>
            <a:r>
              <a:rPr lang="zh-CN" altLang="en-US" sz="2400" spc="110" dirty="0">
                <a:solidFill>
                  <a:srgbClr val="0000FF"/>
                </a:solidFill>
                <a:latin typeface="Calibri"/>
                <a:cs typeface="Calibri"/>
              </a:rPr>
              <a:t>（</a:t>
            </a:r>
            <a:r>
              <a:rPr lang="en-US" altLang="zh-CN" sz="2400" spc="110" dirty="0">
                <a:solidFill>
                  <a:srgbClr val="0000FF"/>
                </a:solidFill>
                <a:latin typeface="Calibri"/>
                <a:cs typeface="Calibri"/>
              </a:rPr>
              <a:t>breve</a:t>
            </a:r>
            <a:r>
              <a:rPr lang="zh-CN" altLang="en-US" sz="2400" spc="110" dirty="0">
                <a:solidFill>
                  <a:srgbClr val="0000FF"/>
                </a:solidFill>
                <a:latin typeface="Calibri"/>
                <a:cs typeface="Calibri"/>
              </a:rPr>
              <a:t>）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presentazione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orale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su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un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argomento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a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scelta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(la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lista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di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tematiche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verrà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fornita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110" dirty="0" err="1">
                <a:solidFill>
                  <a:srgbClr val="0000FF"/>
                </a:solidFill>
                <a:latin typeface="Calibri"/>
                <a:cs typeface="Calibri"/>
              </a:rPr>
              <a:t>successivamente</a:t>
            </a:r>
            <a:r>
              <a:rPr lang="en-CA" sz="2400" spc="11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</a:p>
          <a:p>
            <a:pPr marL="469900" marR="7620" indent="-457200">
              <a:lnSpc>
                <a:spcPct val="100000"/>
              </a:lnSpc>
              <a:spcBef>
                <a:spcPts val="105"/>
              </a:spcBef>
              <a:buAutoNum type="arabicParenR"/>
            </a:pPr>
            <a:r>
              <a:rPr lang="en-CA" sz="240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400" dirty="0" err="1">
                <a:solidFill>
                  <a:srgbClr val="0000FF"/>
                </a:solidFill>
                <a:latin typeface="Calibri"/>
                <a:cs typeface="Calibri"/>
              </a:rPr>
              <a:t>na</a:t>
            </a:r>
            <a:r>
              <a:rPr sz="2400" spc="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prova</a:t>
            </a:r>
            <a:r>
              <a:rPr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orale</a:t>
            </a:r>
            <a:r>
              <a:rPr sz="2400" spc="1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che</a:t>
            </a:r>
            <a:r>
              <a:rPr sz="2400" spc="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prevede</a:t>
            </a:r>
            <a:r>
              <a:rPr sz="2400" spc="1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almeno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tre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domande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sugli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Calibri"/>
                <a:cs typeface="Calibri"/>
              </a:rPr>
              <a:t>argomenti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00FF"/>
                </a:solidFill>
                <a:latin typeface="Calibri"/>
                <a:cs typeface="Calibri"/>
              </a:rPr>
              <a:t>trattati</a:t>
            </a:r>
            <a:r>
              <a:rPr lang="en-CA"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-10" dirty="0" err="1">
                <a:solidFill>
                  <a:srgbClr val="0000FF"/>
                </a:solidFill>
                <a:latin typeface="Calibri"/>
                <a:cs typeface="Calibri"/>
              </a:rPr>
              <a:t>nel</a:t>
            </a:r>
            <a:r>
              <a:rPr lang="en-CA"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CA" sz="2400" spc="-10" dirty="0" err="1">
                <a:solidFill>
                  <a:srgbClr val="0000FF"/>
                </a:solidFill>
                <a:latin typeface="Calibri"/>
                <a:cs typeface="Calibri"/>
              </a:rPr>
              <a:t>corso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077" y="381000"/>
            <a:ext cx="60528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stime parlano di oltre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200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mila detriti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chilometro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quadrato.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4582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39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South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Atlantic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Garbage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Patch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estende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oltre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milione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chilometri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quadrati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viene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mossa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dalla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corrente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oceanica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sud </a:t>
            </a:r>
            <a:r>
              <a:rPr sz="2400" dirty="0">
                <a:latin typeface="Calibri"/>
                <a:cs typeface="Calibri"/>
              </a:rPr>
              <a:t>atlantica.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l'America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l'Africa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meridionale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356064"/>
            <a:ext cx="7848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5573" y="373252"/>
            <a:ext cx="8314690" cy="6242685"/>
            <a:chOff x="755573" y="373252"/>
            <a:chExt cx="8314690" cy="6242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3" y="692657"/>
              <a:ext cx="3728974" cy="2088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55" y="373252"/>
              <a:ext cx="4857750" cy="3415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0447" y="3458616"/>
              <a:ext cx="5616575" cy="315709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1000" y="162730"/>
            <a:ext cx="270916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MACRO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plastiche</a:t>
            </a:r>
            <a:endParaRPr sz="24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57" y="836675"/>
            <a:ext cx="3480816" cy="47466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78803" y="3114801"/>
            <a:ext cx="854710" cy="73660"/>
            <a:chOff x="6178803" y="3114801"/>
            <a:chExt cx="854710" cy="73660"/>
          </a:xfrm>
        </p:grpSpPr>
        <p:sp>
          <p:nvSpPr>
            <p:cNvPr id="4" name="object 4"/>
            <p:cNvSpPr/>
            <p:nvPr/>
          </p:nvSpPr>
          <p:spPr>
            <a:xfrm>
              <a:off x="6191503" y="3127501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7878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1503" y="3127501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7878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78803" y="3341115"/>
            <a:ext cx="854710" cy="73660"/>
            <a:chOff x="6178803" y="3341115"/>
            <a:chExt cx="854710" cy="73660"/>
          </a:xfrm>
        </p:grpSpPr>
        <p:sp>
          <p:nvSpPr>
            <p:cNvPr id="7" name="object 7"/>
            <p:cNvSpPr/>
            <p:nvPr/>
          </p:nvSpPr>
          <p:spPr>
            <a:xfrm>
              <a:off x="6191503" y="3353815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3"/>
                  </a:lnTo>
                  <a:lnTo>
                    <a:pt x="24003" y="47879"/>
                  </a:lnTo>
                  <a:lnTo>
                    <a:pt x="24003" y="35941"/>
                  </a:lnTo>
                  <a:lnTo>
                    <a:pt x="828801" y="35941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91503" y="3353815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1"/>
                  </a:moveTo>
                  <a:lnTo>
                    <a:pt x="24003" y="35941"/>
                  </a:lnTo>
                  <a:lnTo>
                    <a:pt x="24003" y="47879"/>
                  </a:lnTo>
                  <a:lnTo>
                    <a:pt x="0" y="24003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1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78803" y="3531108"/>
            <a:ext cx="854710" cy="73660"/>
            <a:chOff x="6178803" y="3531108"/>
            <a:chExt cx="854710" cy="73660"/>
          </a:xfrm>
        </p:grpSpPr>
        <p:sp>
          <p:nvSpPr>
            <p:cNvPr id="10" name="object 10"/>
            <p:cNvSpPr/>
            <p:nvPr/>
          </p:nvSpPr>
          <p:spPr>
            <a:xfrm>
              <a:off x="6191503" y="3543808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7878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1937"/>
                  </a:lnTo>
                  <a:lnTo>
                    <a:pt x="24003" y="11937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1503" y="3543808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7878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1937"/>
                  </a:lnTo>
                  <a:lnTo>
                    <a:pt x="828801" y="11937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78803" y="4397247"/>
            <a:ext cx="854710" cy="73660"/>
            <a:chOff x="6178803" y="4397247"/>
            <a:chExt cx="854710" cy="73660"/>
          </a:xfrm>
        </p:grpSpPr>
        <p:sp>
          <p:nvSpPr>
            <p:cNvPr id="13" name="object 13"/>
            <p:cNvSpPr/>
            <p:nvPr/>
          </p:nvSpPr>
          <p:spPr>
            <a:xfrm>
              <a:off x="6191503" y="4409947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8006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2064"/>
                  </a:lnTo>
                  <a:lnTo>
                    <a:pt x="24003" y="12064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1503" y="4409947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8006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2064"/>
                  </a:lnTo>
                  <a:lnTo>
                    <a:pt x="828801" y="12064"/>
                  </a:lnTo>
                  <a:lnTo>
                    <a:pt x="828801" y="3594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78803" y="4850003"/>
            <a:ext cx="854710" cy="73660"/>
            <a:chOff x="6178803" y="4850003"/>
            <a:chExt cx="854710" cy="73660"/>
          </a:xfrm>
        </p:grpSpPr>
        <p:sp>
          <p:nvSpPr>
            <p:cNvPr id="16" name="object 16"/>
            <p:cNvSpPr/>
            <p:nvPr/>
          </p:nvSpPr>
          <p:spPr>
            <a:xfrm>
              <a:off x="6191503" y="4862703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3876"/>
                  </a:lnTo>
                  <a:lnTo>
                    <a:pt x="24003" y="47879"/>
                  </a:lnTo>
                  <a:lnTo>
                    <a:pt x="24003" y="35814"/>
                  </a:lnTo>
                  <a:lnTo>
                    <a:pt x="828801" y="35814"/>
                  </a:lnTo>
                  <a:lnTo>
                    <a:pt x="828801" y="11938"/>
                  </a:lnTo>
                  <a:lnTo>
                    <a:pt x="24003" y="11938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1503" y="4862703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814"/>
                  </a:moveTo>
                  <a:lnTo>
                    <a:pt x="24003" y="35814"/>
                  </a:lnTo>
                  <a:lnTo>
                    <a:pt x="24003" y="47879"/>
                  </a:lnTo>
                  <a:lnTo>
                    <a:pt x="0" y="23876"/>
                  </a:lnTo>
                  <a:lnTo>
                    <a:pt x="24003" y="0"/>
                  </a:lnTo>
                  <a:lnTo>
                    <a:pt x="24003" y="11938"/>
                  </a:lnTo>
                  <a:lnTo>
                    <a:pt x="828801" y="11938"/>
                  </a:lnTo>
                  <a:lnTo>
                    <a:pt x="828801" y="35814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178803" y="2682620"/>
            <a:ext cx="854710" cy="73660"/>
            <a:chOff x="6178803" y="2682620"/>
            <a:chExt cx="854710" cy="73660"/>
          </a:xfrm>
        </p:grpSpPr>
        <p:sp>
          <p:nvSpPr>
            <p:cNvPr id="19" name="object 19"/>
            <p:cNvSpPr/>
            <p:nvPr/>
          </p:nvSpPr>
          <p:spPr>
            <a:xfrm>
              <a:off x="6191503" y="2695320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24003" y="0"/>
                  </a:moveTo>
                  <a:lnTo>
                    <a:pt x="0" y="24002"/>
                  </a:lnTo>
                  <a:lnTo>
                    <a:pt x="24003" y="48005"/>
                  </a:lnTo>
                  <a:lnTo>
                    <a:pt x="24003" y="35940"/>
                  </a:lnTo>
                  <a:lnTo>
                    <a:pt x="828801" y="35940"/>
                  </a:lnTo>
                  <a:lnTo>
                    <a:pt x="828801" y="12064"/>
                  </a:lnTo>
                  <a:lnTo>
                    <a:pt x="24003" y="12064"/>
                  </a:lnTo>
                  <a:lnTo>
                    <a:pt x="2400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1503" y="2695320"/>
              <a:ext cx="829310" cy="48260"/>
            </a:xfrm>
            <a:custGeom>
              <a:avLst/>
              <a:gdLst/>
              <a:ahLst/>
              <a:cxnLst/>
              <a:rect l="l" t="t" r="r" b="b"/>
              <a:pathLst>
                <a:path w="829309" h="48260">
                  <a:moveTo>
                    <a:pt x="828801" y="35940"/>
                  </a:moveTo>
                  <a:lnTo>
                    <a:pt x="24003" y="35940"/>
                  </a:lnTo>
                  <a:lnTo>
                    <a:pt x="24003" y="48005"/>
                  </a:lnTo>
                  <a:lnTo>
                    <a:pt x="0" y="24002"/>
                  </a:lnTo>
                  <a:lnTo>
                    <a:pt x="24003" y="0"/>
                  </a:lnTo>
                  <a:lnTo>
                    <a:pt x="24003" y="12064"/>
                  </a:lnTo>
                  <a:lnTo>
                    <a:pt x="828801" y="12064"/>
                  </a:lnTo>
                  <a:lnTo>
                    <a:pt x="828801" y="3594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471039" y="5360517"/>
            <a:ext cx="3842385" cy="601980"/>
            <a:chOff x="2471039" y="5360517"/>
            <a:chExt cx="3842385" cy="601980"/>
          </a:xfrm>
        </p:grpSpPr>
        <p:sp>
          <p:nvSpPr>
            <p:cNvPr id="22" name="object 22"/>
            <p:cNvSpPr/>
            <p:nvPr/>
          </p:nvSpPr>
          <p:spPr>
            <a:xfrm>
              <a:off x="2483739" y="5373217"/>
              <a:ext cx="3816985" cy="576580"/>
            </a:xfrm>
            <a:custGeom>
              <a:avLst/>
              <a:gdLst/>
              <a:ahLst/>
              <a:cxnLst/>
              <a:rect l="l" t="t" r="r" b="b"/>
              <a:pathLst>
                <a:path w="3816985" h="576579">
                  <a:moveTo>
                    <a:pt x="3816477" y="0"/>
                  </a:moveTo>
                  <a:lnTo>
                    <a:pt x="0" y="0"/>
                  </a:lnTo>
                  <a:lnTo>
                    <a:pt x="0" y="576059"/>
                  </a:lnTo>
                  <a:lnTo>
                    <a:pt x="3816477" y="576059"/>
                  </a:lnTo>
                  <a:lnTo>
                    <a:pt x="3816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3739" y="5373217"/>
              <a:ext cx="3816985" cy="576580"/>
            </a:xfrm>
            <a:custGeom>
              <a:avLst/>
              <a:gdLst/>
              <a:ahLst/>
              <a:cxnLst/>
              <a:rect l="l" t="t" r="r" b="b"/>
              <a:pathLst>
                <a:path w="3816985" h="576579">
                  <a:moveTo>
                    <a:pt x="0" y="576059"/>
                  </a:moveTo>
                  <a:lnTo>
                    <a:pt x="3816477" y="576059"/>
                  </a:lnTo>
                  <a:lnTo>
                    <a:pt x="3816477" y="0"/>
                  </a:lnTo>
                  <a:lnTo>
                    <a:pt x="0" y="0"/>
                  </a:lnTo>
                  <a:lnTo>
                    <a:pt x="0" y="57605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82905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1545" algn="l"/>
              </a:tabLst>
            </a:pPr>
            <a:r>
              <a:rPr sz="32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Microplastiche</a:t>
            </a:r>
            <a:r>
              <a:rPr sz="3200" b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CA" sz="32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Nanoplastiche</a:t>
            </a:r>
            <a:endParaRPr sz="3200" b="0" spc="-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017778"/>
            <a:ext cx="891540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latin typeface="Times New Roman"/>
                <a:cs typeface="Times New Roman"/>
              </a:rPr>
              <a:t>L’</a:t>
            </a:r>
            <a:r>
              <a:rPr sz="2000" dirty="0">
                <a:latin typeface="Times New Roman"/>
                <a:cs typeface="Times New Roman"/>
              </a:rPr>
              <a:t> EFSA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definisce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microplastiche</a:t>
            </a:r>
            <a:r>
              <a:rPr sz="20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particelle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dimensioni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comprese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0,1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 5000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nanoplastiche</a:t>
            </a:r>
            <a:r>
              <a:rPr sz="2000" spc="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hanno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dimensioni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0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100</a:t>
            </a:r>
            <a:r>
              <a:rPr sz="20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Sono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prodotto </a:t>
            </a:r>
            <a:r>
              <a:rPr sz="2000" dirty="0">
                <a:latin typeface="Times New Roman"/>
                <a:cs typeface="Times New Roman"/>
              </a:rPr>
              <a:t>sia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nanotecnologia,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3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l’effetto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della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frammentazione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materiale </a:t>
            </a:r>
            <a:r>
              <a:rPr sz="2000" dirty="0">
                <a:latin typeface="Times New Roman"/>
                <a:cs typeface="Times New Roman"/>
              </a:rPr>
              <a:t>macroscopico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(rifiuti)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isole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plastica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oceaniche: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pezzi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diventano </a:t>
            </a:r>
            <a:r>
              <a:rPr sz="2000" dirty="0">
                <a:latin typeface="Times New Roman"/>
                <a:cs typeface="Times New Roman"/>
              </a:rPr>
              <a:t>sempre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piccoli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fino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raggiungere</a:t>
            </a:r>
            <a:r>
              <a:rPr sz="2000" spc="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queste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dimensioni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correnti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li </a:t>
            </a:r>
            <a:r>
              <a:rPr sz="2000" dirty="0">
                <a:latin typeface="Times New Roman"/>
                <a:cs typeface="Times New Roman"/>
              </a:rPr>
              <a:t>trasportano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tutti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 </a:t>
            </a:r>
            <a:r>
              <a:rPr sz="2000" spc="-20" dirty="0">
                <a:latin typeface="Times New Roman"/>
                <a:cs typeface="Times New Roman"/>
              </a:rPr>
              <a:t>mari.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Mediterraneo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l’analisi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frammenti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rivela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presenza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70%</a:t>
            </a:r>
            <a:r>
              <a:rPr sz="20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della </a:t>
            </a:r>
            <a:r>
              <a:rPr sz="2000" dirty="0">
                <a:latin typeface="Times New Roman"/>
                <a:cs typeface="Times New Roman"/>
              </a:rPr>
              <a:t>superficie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totale.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290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miliardi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pezzi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galleggiano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solo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 primi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10-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centimetri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d’acqua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Se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filtrassimo</a:t>
            </a:r>
            <a:r>
              <a:rPr sz="2000" b="1" spc="3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un</a:t>
            </a:r>
            <a:r>
              <a:rPr sz="2000" b="1" spc="34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chilometro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cubo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di</a:t>
            </a:r>
            <a:r>
              <a:rPr sz="2000" b="1" spc="3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acqua</a:t>
            </a:r>
            <a:r>
              <a:rPr sz="2000" b="1" spc="34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del</a:t>
            </a:r>
            <a:r>
              <a:rPr sz="2000" b="1" spc="34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Mediterraneo, </a:t>
            </a:r>
            <a:r>
              <a:rPr sz="2000" b="1" dirty="0">
                <a:latin typeface="Times New Roman"/>
                <a:cs typeface="Times New Roman"/>
              </a:rPr>
              <a:t>troveremmo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qualche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decina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fino</a:t>
            </a:r>
            <a:r>
              <a:rPr sz="2000" b="1" spc="7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qualche</a:t>
            </a:r>
            <a:r>
              <a:rPr sz="2000" b="1" spc="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centinaia</a:t>
            </a:r>
            <a:r>
              <a:rPr sz="2000" b="1" spc="7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di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chili</a:t>
            </a:r>
            <a:r>
              <a:rPr sz="2000" b="1" spc="80" dirty="0">
                <a:latin typeface="Times New Roman"/>
                <a:cs typeface="Times New Roman"/>
              </a:rPr>
              <a:t>  </a:t>
            </a:r>
            <a:r>
              <a:rPr sz="2000" b="1" spc="-25" dirty="0">
                <a:latin typeface="Times New Roman"/>
                <a:cs typeface="Times New Roman"/>
              </a:rPr>
              <a:t>di </a:t>
            </a:r>
            <a:r>
              <a:rPr sz="2000" b="1" spc="-10" dirty="0">
                <a:latin typeface="Times New Roman"/>
                <a:cs typeface="Times New Roman"/>
              </a:rPr>
              <a:t>plastica!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76200"/>
            <a:ext cx="8229600" cy="6705600"/>
            <a:chOff x="1238250" y="828675"/>
            <a:chExt cx="6667500" cy="5758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8250" y="828675"/>
              <a:ext cx="6667500" cy="5200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39945" y="5805258"/>
              <a:ext cx="1368425" cy="224154"/>
            </a:xfrm>
            <a:custGeom>
              <a:avLst/>
              <a:gdLst/>
              <a:ahLst/>
              <a:cxnLst/>
              <a:rect l="l" t="t" r="r" b="b"/>
              <a:pathLst>
                <a:path w="1368425" h="224154">
                  <a:moveTo>
                    <a:pt x="1368171" y="0"/>
                  </a:moveTo>
                  <a:lnTo>
                    <a:pt x="0" y="0"/>
                  </a:lnTo>
                  <a:lnTo>
                    <a:pt x="0" y="224066"/>
                  </a:lnTo>
                  <a:lnTo>
                    <a:pt x="1368171" y="224066"/>
                  </a:lnTo>
                  <a:lnTo>
                    <a:pt x="13681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9945" y="5805258"/>
              <a:ext cx="1368425" cy="224154"/>
            </a:xfrm>
            <a:custGeom>
              <a:avLst/>
              <a:gdLst/>
              <a:ahLst/>
              <a:cxnLst/>
              <a:rect l="l" t="t" r="r" b="b"/>
              <a:pathLst>
                <a:path w="1368425" h="224154">
                  <a:moveTo>
                    <a:pt x="0" y="224066"/>
                  </a:moveTo>
                  <a:lnTo>
                    <a:pt x="1368171" y="224066"/>
                  </a:lnTo>
                  <a:lnTo>
                    <a:pt x="1368171" y="0"/>
                  </a:lnTo>
                  <a:lnTo>
                    <a:pt x="0" y="0"/>
                  </a:lnTo>
                  <a:lnTo>
                    <a:pt x="0" y="22406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845" y="6044565"/>
              <a:ext cx="6145519" cy="4875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01775" y="6531241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117" y="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197" y="6309677"/>
              <a:ext cx="1584325" cy="265430"/>
            </a:xfrm>
            <a:custGeom>
              <a:avLst/>
              <a:gdLst/>
              <a:ahLst/>
              <a:cxnLst/>
              <a:rect l="l" t="t" r="r" b="b"/>
              <a:pathLst>
                <a:path w="1584325" h="265429">
                  <a:moveTo>
                    <a:pt x="1584198" y="0"/>
                  </a:moveTo>
                  <a:lnTo>
                    <a:pt x="0" y="0"/>
                  </a:lnTo>
                  <a:lnTo>
                    <a:pt x="0" y="265112"/>
                  </a:lnTo>
                  <a:lnTo>
                    <a:pt x="1584198" y="265112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197" y="6309677"/>
              <a:ext cx="1584325" cy="265430"/>
            </a:xfrm>
            <a:custGeom>
              <a:avLst/>
              <a:gdLst/>
              <a:ahLst/>
              <a:cxnLst/>
              <a:rect l="l" t="t" r="r" b="b"/>
              <a:pathLst>
                <a:path w="1584325" h="265429">
                  <a:moveTo>
                    <a:pt x="0" y="265112"/>
                  </a:moveTo>
                  <a:lnTo>
                    <a:pt x="1584198" y="265112"/>
                  </a:lnTo>
                  <a:lnTo>
                    <a:pt x="1584198" y="0"/>
                  </a:lnTo>
                  <a:lnTo>
                    <a:pt x="0" y="0"/>
                  </a:lnTo>
                  <a:lnTo>
                    <a:pt x="0" y="2651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763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45143"/>
            <a:ext cx="8763000" cy="58599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CA" sz="2000" dirty="0">
                <a:latin typeface="Times New Roman"/>
                <a:cs typeface="Times New Roman"/>
              </a:rPr>
              <a:t>N</a:t>
            </a:r>
            <a:r>
              <a:rPr sz="2000" dirty="0" err="1">
                <a:latin typeface="Times New Roman"/>
                <a:cs typeface="Times New Roman"/>
              </a:rPr>
              <a:t>umerosi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studi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hanno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dimostrato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pericolosità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l’ambiente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e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salute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umana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81915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Abbiamo abbastanza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guardare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fauna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selvatica,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impatti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avendo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essa,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essere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preoccupati.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influenzando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fauna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selvatica,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allora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pensiamo che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avrà </a:t>
            </a:r>
            <a:r>
              <a:rPr sz="2000" dirty="0">
                <a:latin typeface="Times New Roman"/>
                <a:cs typeface="Times New Roman"/>
              </a:rPr>
              <a:t>alcun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impatto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noi?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8003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presenza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delle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microparticelle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documentata in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organismi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diverse </a:t>
            </a:r>
            <a:r>
              <a:rPr sz="2000" dirty="0">
                <a:latin typeface="Times New Roman"/>
                <a:cs typeface="Times New Roman"/>
              </a:rPr>
              <a:t>abitudini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alimentari: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dalle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specie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planctoniche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agli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invertebrati,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ma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anche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nelle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creature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marine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più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grandi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come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cetacei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predatori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</a:pPr>
            <a:r>
              <a:rPr lang="en-CA" sz="200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oltre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200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organismi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quelli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pescati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più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consumati quali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acciughe, </a:t>
            </a:r>
            <a:r>
              <a:rPr sz="2000" dirty="0">
                <a:latin typeface="Times New Roman"/>
                <a:cs typeface="Times New Roman"/>
              </a:rPr>
              <a:t>triglie,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merluzzi,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gamberi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cozze,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percentuale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30%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degli </a:t>
            </a:r>
            <a:r>
              <a:rPr sz="2000" dirty="0">
                <a:latin typeface="Times New Roman"/>
                <a:cs typeface="Times New Roman"/>
              </a:rPr>
              <a:t>invertebrati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conteneva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specialmente il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polietilene,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polimero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prodotti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usa</a:t>
            </a:r>
            <a:r>
              <a:rPr sz="2000" spc="-50" dirty="0">
                <a:latin typeface="Times New Roman"/>
                <a:cs typeface="Times New Roman"/>
              </a:rPr>
              <a:t> e </a:t>
            </a:r>
            <a:r>
              <a:rPr sz="2000" spc="-10" dirty="0">
                <a:latin typeface="Times New Roman"/>
                <a:cs typeface="Times New Roman"/>
              </a:rPr>
              <a:t>getta.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28321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Inoltre,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è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dimostrato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come le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microplastiche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trovino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soltanto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pesci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poi </a:t>
            </a:r>
            <a:r>
              <a:rPr sz="2000" dirty="0">
                <a:latin typeface="Times New Roman"/>
                <a:cs typeface="Times New Roman"/>
              </a:rPr>
              <a:t>finiscono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sulle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nostre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tavole,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anche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sale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da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cucina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comunemente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utilizzato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condire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i </a:t>
            </a:r>
            <a:r>
              <a:rPr sz="2000" spc="-10" dirty="0">
                <a:latin typeface="Times New Roman"/>
                <a:cs typeface="Times New Roman"/>
              </a:rPr>
              <a:t>pasti.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879" y="1632966"/>
            <a:ext cx="3457575" cy="104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8305799" cy="4648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0977" y="677621"/>
            <a:ext cx="42119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00"/>
                </a:solidFill>
              </a:rPr>
              <a:t>Macromolecular</a:t>
            </a:r>
            <a:r>
              <a:rPr sz="2000" spc="3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Chemistry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Physics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2330576" y="1450340"/>
            <a:ext cx="12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5471" y="1483614"/>
            <a:ext cx="121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44371"/>
            <a:ext cx="8763000" cy="32800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E1E-DD0F-E976-F5BD-89A96D87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6851848" cy="1320800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United Nations Definition of Sustainable Development</a:t>
            </a:r>
            <a:br>
              <a:rPr lang="en-CA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8840"/>
            <a:ext cx="8686800" cy="3880773"/>
          </a:xfrm>
        </p:spPr>
        <p:txBody>
          <a:bodyPr>
            <a:normAutofit/>
          </a:bodyPr>
          <a:lstStyle/>
          <a:p>
            <a:pPr marL="142240" indent="0">
              <a:buNone/>
            </a:pPr>
            <a:r>
              <a:rPr lang="en-US" sz="2400" b="1" dirty="0"/>
              <a:t>“</a:t>
            </a:r>
            <a:r>
              <a:rPr lang="en-US" sz="2400" b="1" u="sng" dirty="0"/>
              <a:t>Meeting the needs of the present without compromising the ability of future generations to meet their own needs.</a:t>
            </a:r>
            <a:r>
              <a:rPr lang="en-US" sz="2400" b="1" dirty="0"/>
              <a:t>”</a:t>
            </a:r>
            <a:endParaRPr lang="en-CA" sz="2400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b="1" dirty="0" err="1"/>
              <a:t>Soddisfare</a:t>
            </a:r>
            <a:r>
              <a:rPr lang="en-CA" sz="2400" b="1" dirty="0"/>
              <a:t> </a:t>
            </a:r>
            <a:r>
              <a:rPr lang="en-CA" sz="2400" b="1" dirty="0" err="1"/>
              <a:t>i</a:t>
            </a:r>
            <a:r>
              <a:rPr lang="en-CA" sz="2400" b="1" dirty="0"/>
              <a:t> </a:t>
            </a:r>
            <a:r>
              <a:rPr lang="en-CA" sz="2400" b="1" dirty="0" err="1"/>
              <a:t>bisogni</a:t>
            </a:r>
            <a:r>
              <a:rPr lang="en-CA" sz="2400" b="1" dirty="0"/>
              <a:t> </a:t>
            </a:r>
            <a:r>
              <a:rPr lang="en-CA" sz="2400" b="1" dirty="0" err="1"/>
              <a:t>della</a:t>
            </a:r>
            <a:r>
              <a:rPr lang="en-CA" sz="2400" b="1" dirty="0"/>
              <a:t> </a:t>
            </a:r>
            <a:r>
              <a:rPr lang="en-CA" sz="2400" b="1" dirty="0" err="1"/>
              <a:t>presente</a:t>
            </a:r>
            <a:r>
              <a:rPr lang="en-CA" sz="2400" b="1" dirty="0"/>
              <a:t> </a:t>
            </a:r>
            <a:r>
              <a:rPr lang="en-CA" sz="2400" b="1" dirty="0" err="1"/>
              <a:t>generazione</a:t>
            </a:r>
            <a:r>
              <a:rPr lang="en-CA" sz="2400" b="1" dirty="0"/>
              <a:t> senza </a:t>
            </a:r>
            <a:r>
              <a:rPr lang="en-CA" sz="2400" b="1" dirty="0" err="1"/>
              <a:t>compromettere</a:t>
            </a:r>
            <a:r>
              <a:rPr lang="en-CA" sz="2400" b="1" dirty="0"/>
              <a:t> le </a:t>
            </a:r>
            <a:r>
              <a:rPr lang="en-CA" sz="2400" b="1" dirty="0" err="1"/>
              <a:t>possibilità</a:t>
            </a:r>
            <a:r>
              <a:rPr lang="en-CA" sz="2400" b="1" dirty="0"/>
              <a:t> </a:t>
            </a:r>
            <a:r>
              <a:rPr lang="en-CA" sz="2400" b="1" dirty="0" err="1"/>
              <a:t>delle</a:t>
            </a:r>
            <a:r>
              <a:rPr lang="en-CA" sz="2400" b="1" dirty="0"/>
              <a:t> future </a:t>
            </a:r>
            <a:r>
              <a:rPr lang="en-CA" sz="2400" b="1" dirty="0" err="1"/>
              <a:t>generazioni</a:t>
            </a:r>
            <a:r>
              <a:rPr lang="en-CA" sz="2400" b="1" dirty="0"/>
              <a:t> di </a:t>
            </a:r>
            <a:r>
              <a:rPr lang="en-CA" sz="2400" b="1" dirty="0" err="1"/>
              <a:t>soddisfare</a:t>
            </a:r>
            <a:r>
              <a:rPr lang="en-CA" sz="2400" b="1" dirty="0"/>
              <a:t> </a:t>
            </a:r>
            <a:r>
              <a:rPr lang="en-CA" sz="2400" b="1" dirty="0" err="1"/>
              <a:t>i</a:t>
            </a:r>
            <a:r>
              <a:rPr lang="en-CA" sz="2400" b="1" dirty="0"/>
              <a:t> loro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2400" dirty="0"/>
              <a:t>An Oxymoron?</a:t>
            </a:r>
          </a:p>
          <a:p>
            <a:pPr marL="142240" indent="0">
              <a:buNone/>
            </a:pPr>
            <a:endParaRPr lang="en-CA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3D629-996C-479C-ABB6-6799B6219525}" type="slidenum">
              <a:rPr lang="fr-CA" altLang="fr-FR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82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35" y="751200"/>
            <a:ext cx="8920529" cy="6106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1839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–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Charles</a:t>
            </a:r>
            <a:r>
              <a:rPr sz="24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Goodyear</a:t>
            </a:r>
            <a:r>
              <a:rPr sz="24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scopre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vulcanizzazione del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caucciù</a:t>
            </a:r>
            <a:r>
              <a:rPr sz="24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(gomma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naturale)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1839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Edward</a:t>
            </a:r>
            <a:r>
              <a:rPr sz="24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Simon</a:t>
            </a:r>
            <a:r>
              <a:rPr sz="24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prima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polimerizzazione</a:t>
            </a:r>
            <a:r>
              <a:rPr sz="24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stirene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dallo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stirolo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naturale</a:t>
            </a:r>
            <a:endParaRPr sz="2400" dirty="0">
              <a:latin typeface="Calibri"/>
              <a:cs typeface="Calibri"/>
            </a:endParaRPr>
          </a:p>
          <a:p>
            <a:pPr marL="926465">
              <a:lnSpc>
                <a:spcPct val="100000"/>
              </a:lnSpc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(cortecce)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1845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Christian</a:t>
            </a:r>
            <a:r>
              <a:rPr sz="2400" b="1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Friedrich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Schönbein</a:t>
            </a:r>
            <a:r>
              <a:rPr sz="24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ottiene la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nitrocellulosa.</a:t>
            </a:r>
            <a:endParaRPr sz="2400" dirty="0">
              <a:latin typeface="Calibri"/>
              <a:cs typeface="Calibri"/>
            </a:endParaRPr>
          </a:p>
          <a:p>
            <a:pPr marL="926465" marR="1228090" indent="-9144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1863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Marcellin</a:t>
            </a:r>
            <a:r>
              <a:rPr sz="24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Berthelot</a:t>
            </a:r>
            <a:r>
              <a:rPr sz="24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(1827–1907)</a:t>
            </a:r>
            <a:r>
              <a:rPr sz="24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presenta</a:t>
            </a:r>
            <a:r>
              <a:rPr sz="2400" spc="3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prima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relazione</a:t>
            </a:r>
            <a:r>
              <a:rPr sz="24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sulla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polimerizzazione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dello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stirene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1869</a:t>
            </a:r>
            <a:r>
              <a:rPr sz="24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fratelli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Hyatt</a:t>
            </a:r>
            <a:r>
              <a:rPr sz="24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producono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celluloide</a:t>
            </a:r>
            <a:r>
              <a:rPr sz="2400" b="1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(dinitrato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cellulosa)</a:t>
            </a:r>
            <a:endParaRPr sz="2400" dirty="0">
              <a:latin typeface="Calibri"/>
              <a:cs typeface="Calibri"/>
            </a:endParaRPr>
          </a:p>
          <a:p>
            <a:pPr marL="926465" marR="157480" indent="-914400">
              <a:lnSpc>
                <a:spcPct val="100000"/>
              </a:lnSpc>
              <a:spcBef>
                <a:spcPts val="6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1907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Leo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Hendrik</a:t>
            </a:r>
            <a:r>
              <a:rPr sz="2400" b="1" spc="-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Baekeland</a:t>
            </a:r>
            <a:r>
              <a:rPr sz="24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sintetizza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primo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elastomero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(a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base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isoprene)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prima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plastica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sintetica: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resina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fenolica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Bakelite®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1910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dalla</a:t>
            </a:r>
            <a:r>
              <a:rPr sz="24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Bayer</a:t>
            </a:r>
            <a:r>
              <a:rPr sz="24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polimerizzazione del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butadiene</a:t>
            </a:r>
            <a:r>
              <a:rPr sz="24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dell’isoprene (gomma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sintetica)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9286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</a:rPr>
              <a:t>S</a:t>
            </a:r>
            <a:r>
              <a:rPr lang="en-CA" sz="2800" dirty="0" err="1">
                <a:solidFill>
                  <a:srgbClr val="FF0000"/>
                </a:solidFill>
              </a:rPr>
              <a:t>toria</a:t>
            </a:r>
            <a:r>
              <a:rPr sz="2800" dirty="0" err="1">
                <a:solidFill>
                  <a:srgbClr val="FF0000"/>
                </a:solidFill>
              </a:rPr>
              <a:t>della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Chimica</a:t>
            </a:r>
            <a:r>
              <a:rPr sz="2800" spc="-4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delle</a:t>
            </a:r>
            <a:r>
              <a:rPr sz="2800" spc="-3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Macromolecole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</a:t>
            </a:r>
            <a:r>
              <a:rPr sz="2800" spc="-3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Sintesi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652" y="228138"/>
            <a:ext cx="8873148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Agli</a:t>
            </a:r>
            <a:r>
              <a:rPr sz="2400" spc="1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inizi</a:t>
            </a:r>
            <a:r>
              <a:rPr sz="2400" spc="1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400" spc="1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1900</a:t>
            </a:r>
            <a:r>
              <a:rPr sz="2400" spc="1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fu</a:t>
            </a:r>
            <a:r>
              <a:rPr sz="2400" spc="1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sintetizzato</a:t>
            </a:r>
            <a:r>
              <a:rPr sz="24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400" spc="1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primo</a:t>
            </a:r>
            <a:r>
              <a:rPr sz="2400" spc="1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elastomero</a:t>
            </a:r>
            <a:r>
              <a:rPr sz="24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(a</a:t>
            </a:r>
            <a:r>
              <a:rPr sz="24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base</a:t>
            </a:r>
            <a:r>
              <a:rPr sz="2400" spc="1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4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isoprene)</a:t>
            </a:r>
            <a:r>
              <a:rPr sz="24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400" spc="1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prima</a:t>
            </a:r>
            <a:r>
              <a:rPr sz="24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plastica</a:t>
            </a:r>
            <a:r>
              <a:rPr sz="24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sintetica:</a:t>
            </a:r>
            <a:r>
              <a:rPr sz="24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2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resina</a:t>
            </a:r>
            <a:r>
              <a:rPr sz="24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fenolica</a:t>
            </a:r>
            <a:r>
              <a:rPr sz="2400" spc="19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Bakelite®</a:t>
            </a:r>
            <a:r>
              <a:rPr sz="2400" b="1" spc="2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brevettata</a:t>
            </a:r>
            <a:r>
              <a:rPr sz="24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da</a:t>
            </a:r>
            <a:r>
              <a:rPr sz="2400" spc="19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Leo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Baekeland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1907,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belga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trasferitosi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 negli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USA.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5980887"/>
            <a:ext cx="7637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tutto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ciò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senza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rendersi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conto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della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natura</a:t>
            </a:r>
            <a:r>
              <a:rPr sz="20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macromolecolare</a:t>
            </a:r>
            <a:r>
              <a:rPr sz="20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prodotti.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1949195"/>
            <a:ext cx="3542665" cy="19838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0260" y="1881504"/>
            <a:ext cx="1533905" cy="21278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51628" y="2757932"/>
            <a:ext cx="1511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000099"/>
                </a:solidFill>
                <a:latin typeface="Calibri"/>
                <a:cs typeface="Calibri"/>
              </a:rPr>
              <a:t>Leo</a:t>
            </a:r>
            <a:r>
              <a:rPr sz="2000" i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0099"/>
                </a:solidFill>
                <a:latin typeface="Calibri"/>
                <a:cs typeface="Calibri"/>
              </a:rPr>
              <a:t>Baekeland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2" y="4437113"/>
            <a:ext cx="1770252" cy="12186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4446066"/>
            <a:ext cx="1959864" cy="121414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6063" y="4450537"/>
            <a:ext cx="1734312" cy="12096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4158" y="4443501"/>
            <a:ext cx="1602994" cy="121671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1" y="332613"/>
            <a:ext cx="7416800" cy="2400935"/>
          </a:xfrm>
          <a:custGeom>
            <a:avLst/>
            <a:gdLst/>
            <a:ahLst/>
            <a:cxnLst/>
            <a:rect l="l" t="t" r="r" b="b"/>
            <a:pathLst>
              <a:path w="7416800" h="2400935">
                <a:moveTo>
                  <a:pt x="0" y="2400680"/>
                </a:moveTo>
                <a:lnTo>
                  <a:pt x="7416800" y="2400680"/>
                </a:lnTo>
                <a:lnTo>
                  <a:pt x="7416800" y="0"/>
                </a:lnTo>
                <a:lnTo>
                  <a:pt x="0" y="0"/>
                </a:lnTo>
                <a:lnTo>
                  <a:pt x="0" y="2400680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Tra</a:t>
            </a:r>
            <a:r>
              <a:rPr spc="-40" dirty="0"/>
              <a:t> </a:t>
            </a:r>
            <a:r>
              <a:rPr dirty="0"/>
              <a:t>le</a:t>
            </a:r>
            <a:r>
              <a:rPr spc="-25" dirty="0"/>
              <a:t> </a:t>
            </a:r>
            <a:r>
              <a:rPr dirty="0"/>
              <a:t>due</a:t>
            </a:r>
            <a:r>
              <a:rPr spc="-30" dirty="0"/>
              <a:t> </a:t>
            </a:r>
            <a:r>
              <a:rPr dirty="0"/>
              <a:t>guerre</a:t>
            </a:r>
            <a:r>
              <a:rPr spc="-25" dirty="0"/>
              <a:t> </a:t>
            </a:r>
            <a:r>
              <a:rPr spc="-10" dirty="0"/>
              <a:t>(1918-</a:t>
            </a:r>
            <a:r>
              <a:rPr spc="-20" dirty="0"/>
              <a:t>1930</a:t>
            </a:r>
            <a:r>
              <a:rPr lang="en-CA" spc="-20" dirty="0"/>
              <a:t>)</a:t>
            </a:r>
            <a:r>
              <a:rPr spc="-20" dirty="0"/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509" y="990727"/>
            <a:ext cx="72548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Hermann</a:t>
            </a:r>
            <a:r>
              <a:rPr sz="1800" b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Staudinger</a:t>
            </a:r>
            <a:r>
              <a:rPr sz="1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(Farbenindustrie</a:t>
            </a:r>
            <a:r>
              <a:rPr sz="18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tedesca)</a:t>
            </a:r>
            <a:r>
              <a:rPr sz="18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padre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delle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poliaddizioni</a:t>
            </a:r>
            <a:r>
              <a:rPr sz="18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catena,</a:t>
            </a:r>
            <a:r>
              <a:rPr sz="18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mette</a:t>
            </a:r>
            <a:r>
              <a:rPr sz="18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punto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tecniche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18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caratterizzazione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macromolecolare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(raggi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X,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Viscosimetria,</a:t>
            </a:r>
            <a:r>
              <a:rPr sz="18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Birifrangenza,…)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Wallace</a:t>
            </a:r>
            <a:r>
              <a:rPr sz="1800" b="1" spc="-5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/>
                <a:cs typeface="Calibri"/>
              </a:rPr>
              <a:t>Hume</a:t>
            </a:r>
            <a:r>
              <a:rPr sz="1800" b="1" spc="-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Carothers</a:t>
            </a:r>
            <a:r>
              <a:rPr sz="1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(Du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Pont</a:t>
            </a:r>
            <a:r>
              <a:rPr sz="1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americana)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padre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policondensazioni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nylon e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 neoprene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7201" y="2642742"/>
            <a:ext cx="457834" cy="601980"/>
            <a:chOff x="3767201" y="2642742"/>
            <a:chExt cx="457834" cy="601980"/>
          </a:xfrm>
        </p:grpSpPr>
        <p:sp>
          <p:nvSpPr>
            <p:cNvPr id="6" name="object 6"/>
            <p:cNvSpPr/>
            <p:nvPr/>
          </p:nvSpPr>
          <p:spPr>
            <a:xfrm>
              <a:off x="3779901" y="2655442"/>
              <a:ext cx="432434" cy="576580"/>
            </a:xfrm>
            <a:custGeom>
              <a:avLst/>
              <a:gdLst/>
              <a:ahLst/>
              <a:cxnLst/>
              <a:rect l="l" t="t" r="r" b="b"/>
              <a:pathLst>
                <a:path w="432435" h="576580">
                  <a:moveTo>
                    <a:pt x="324103" y="0"/>
                  </a:moveTo>
                  <a:lnTo>
                    <a:pt x="108076" y="0"/>
                  </a:lnTo>
                  <a:lnTo>
                    <a:pt x="108076" y="360045"/>
                  </a:lnTo>
                  <a:lnTo>
                    <a:pt x="0" y="360045"/>
                  </a:lnTo>
                  <a:lnTo>
                    <a:pt x="216026" y="576072"/>
                  </a:lnTo>
                  <a:lnTo>
                    <a:pt x="432053" y="360045"/>
                  </a:lnTo>
                  <a:lnTo>
                    <a:pt x="324103" y="360045"/>
                  </a:lnTo>
                  <a:lnTo>
                    <a:pt x="324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9901" y="2655442"/>
              <a:ext cx="432434" cy="576580"/>
            </a:xfrm>
            <a:custGeom>
              <a:avLst/>
              <a:gdLst/>
              <a:ahLst/>
              <a:cxnLst/>
              <a:rect l="l" t="t" r="r" b="b"/>
              <a:pathLst>
                <a:path w="432435" h="576580">
                  <a:moveTo>
                    <a:pt x="0" y="360045"/>
                  </a:moveTo>
                  <a:lnTo>
                    <a:pt x="108076" y="360045"/>
                  </a:lnTo>
                  <a:lnTo>
                    <a:pt x="108076" y="0"/>
                  </a:lnTo>
                  <a:lnTo>
                    <a:pt x="324103" y="0"/>
                  </a:lnTo>
                  <a:lnTo>
                    <a:pt x="324103" y="360045"/>
                  </a:lnTo>
                  <a:lnTo>
                    <a:pt x="432053" y="360045"/>
                  </a:lnTo>
                  <a:lnTo>
                    <a:pt x="216026" y="576072"/>
                  </a:lnTo>
                  <a:lnTo>
                    <a:pt x="0" y="3600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69873" y="3185896"/>
            <a:ext cx="7416800" cy="646430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Superamento</a:t>
            </a:r>
            <a:r>
              <a:rPr sz="18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concetto</a:t>
            </a:r>
            <a:r>
              <a:rPr sz="18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classico</a:t>
            </a:r>
            <a:r>
              <a:rPr sz="18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18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macromolecola: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Sostanza,</a:t>
            </a:r>
            <a:r>
              <a:rPr sz="18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associazione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18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piccole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molecole,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composizione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definita,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PM</a:t>
            </a:r>
            <a:r>
              <a:rPr sz="18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preciso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67201" y="3920363"/>
            <a:ext cx="457834" cy="745490"/>
            <a:chOff x="3767201" y="3920363"/>
            <a:chExt cx="457834" cy="745490"/>
          </a:xfrm>
        </p:grpSpPr>
        <p:sp>
          <p:nvSpPr>
            <p:cNvPr id="10" name="object 10"/>
            <p:cNvSpPr/>
            <p:nvPr/>
          </p:nvSpPr>
          <p:spPr>
            <a:xfrm>
              <a:off x="3779901" y="3933063"/>
              <a:ext cx="432434" cy="720090"/>
            </a:xfrm>
            <a:custGeom>
              <a:avLst/>
              <a:gdLst/>
              <a:ahLst/>
              <a:cxnLst/>
              <a:rect l="l" t="t" r="r" b="b"/>
              <a:pathLst>
                <a:path w="432435" h="720089">
                  <a:moveTo>
                    <a:pt x="324103" y="0"/>
                  </a:moveTo>
                  <a:lnTo>
                    <a:pt x="108076" y="0"/>
                  </a:lnTo>
                  <a:lnTo>
                    <a:pt x="108076" y="504063"/>
                  </a:lnTo>
                  <a:lnTo>
                    <a:pt x="0" y="504063"/>
                  </a:lnTo>
                  <a:lnTo>
                    <a:pt x="216026" y="720089"/>
                  </a:lnTo>
                  <a:lnTo>
                    <a:pt x="432053" y="504063"/>
                  </a:lnTo>
                  <a:lnTo>
                    <a:pt x="324103" y="504063"/>
                  </a:lnTo>
                  <a:lnTo>
                    <a:pt x="3241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9901" y="3933063"/>
              <a:ext cx="432434" cy="720090"/>
            </a:xfrm>
            <a:custGeom>
              <a:avLst/>
              <a:gdLst/>
              <a:ahLst/>
              <a:cxnLst/>
              <a:rect l="l" t="t" r="r" b="b"/>
              <a:pathLst>
                <a:path w="432435" h="720089">
                  <a:moveTo>
                    <a:pt x="0" y="504063"/>
                  </a:moveTo>
                  <a:lnTo>
                    <a:pt x="108076" y="504063"/>
                  </a:lnTo>
                  <a:lnTo>
                    <a:pt x="108076" y="0"/>
                  </a:lnTo>
                  <a:lnTo>
                    <a:pt x="324103" y="0"/>
                  </a:lnTo>
                  <a:lnTo>
                    <a:pt x="324103" y="504063"/>
                  </a:lnTo>
                  <a:lnTo>
                    <a:pt x="432053" y="504063"/>
                  </a:lnTo>
                  <a:lnTo>
                    <a:pt x="216026" y="720089"/>
                  </a:lnTo>
                  <a:lnTo>
                    <a:pt x="0" y="50406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4158" y="4509058"/>
            <a:ext cx="7416800" cy="147764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Chimica</a:t>
            </a:r>
            <a:r>
              <a:rPr sz="18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macromolecolare:</a:t>
            </a:r>
            <a:endParaRPr sz="1800">
              <a:latin typeface="Calibri"/>
              <a:cs typeface="Calibri"/>
            </a:endParaRPr>
          </a:p>
          <a:p>
            <a:pPr marL="91440" marR="506730">
              <a:lnSpc>
                <a:spcPct val="100000"/>
              </a:lnSpc>
            </a:pP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Polimero,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modello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18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struttura</a:t>
            </a:r>
            <a:r>
              <a:rPr sz="18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con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composizione</a:t>
            </a:r>
            <a:r>
              <a:rPr sz="18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non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definita,</a:t>
            </a:r>
            <a:r>
              <a:rPr sz="18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PM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medio,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distribuzione</a:t>
            </a:r>
            <a:r>
              <a:rPr sz="18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18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PM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Staudinger</a:t>
            </a:r>
            <a:r>
              <a:rPr sz="18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1924</a:t>
            </a:r>
            <a:r>
              <a:rPr sz="18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coniò</a:t>
            </a:r>
            <a:r>
              <a:rPr sz="18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18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99"/>
                </a:solidFill>
                <a:latin typeface="Calibri"/>
                <a:cs typeface="Calibri"/>
              </a:rPr>
              <a:t>temine</a:t>
            </a:r>
            <a:r>
              <a:rPr sz="18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libri"/>
                <a:cs typeface="Calibri"/>
              </a:rPr>
              <a:t>«</a:t>
            </a:r>
            <a:r>
              <a:rPr sz="1800" b="1" spc="-10" dirty="0">
                <a:solidFill>
                  <a:srgbClr val="0000FF"/>
                </a:solidFill>
                <a:latin typeface="Calibri"/>
                <a:cs typeface="Calibri"/>
              </a:rPr>
              <a:t>Makromolekül»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371600"/>
            <a:ext cx="8458199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1930-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1940</a:t>
            </a:r>
            <a:r>
              <a:rPr sz="2400" b="1" spc="3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Röhm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Carothers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Flory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Schlack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Castan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 </a:t>
            </a:r>
            <a:r>
              <a:rPr sz="2400" dirty="0" err="1">
                <a:solidFill>
                  <a:srgbClr val="000099"/>
                </a:solidFill>
                <a:latin typeface="Calibri"/>
                <a:cs typeface="Calibri"/>
              </a:rPr>
              <a:t>altri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99"/>
                </a:solidFill>
                <a:latin typeface="Calibri"/>
                <a:cs typeface="Calibri"/>
              </a:rPr>
              <a:t>amplia</a:t>
            </a:r>
            <a:r>
              <a:rPr lang="en-CA" sz="240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la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conoscenza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reazioni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polimerizzazione 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loro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prodotti: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PVC,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PS,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PMMA,</a:t>
            </a:r>
            <a:r>
              <a:rPr sz="24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LDPE,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gomma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nitrilica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(Buna)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SBR</a:t>
            </a:r>
            <a:r>
              <a:rPr sz="24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(gomma</a:t>
            </a:r>
            <a:r>
              <a:rPr sz="24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stirene-butadiene)</a:t>
            </a:r>
            <a:endParaRPr sz="24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PU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resine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 epossidiche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66" y="637158"/>
            <a:ext cx="6822667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/>
              <a:t>P.J.</a:t>
            </a:r>
            <a:r>
              <a:rPr sz="2000" spc="-70" dirty="0"/>
              <a:t> </a:t>
            </a:r>
            <a:r>
              <a:rPr sz="2000" dirty="0"/>
              <a:t>Flory</a:t>
            </a:r>
            <a:r>
              <a:rPr sz="2000" spc="-60" dirty="0"/>
              <a:t> </a:t>
            </a:r>
            <a:r>
              <a:rPr sz="2000" b="0" dirty="0">
                <a:latin typeface="Calibri"/>
                <a:cs typeface="Calibri"/>
              </a:rPr>
              <a:t>(1910–1985)</a:t>
            </a:r>
            <a:r>
              <a:rPr sz="2000" b="0" spc="-7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comincia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il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suo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importante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lavoro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sulla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Chimica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Termodinamica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Statistica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dei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Polimeri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567" y="1246708"/>
            <a:ext cx="49843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per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quale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fu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premiato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col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Nobel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1974.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02566" y="1856613"/>
            <a:ext cx="676567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97280" algn="l"/>
                <a:tab pos="2162810" algn="l"/>
                <a:tab pos="3080385" algn="l"/>
                <a:tab pos="4027170" algn="l"/>
              </a:tabLst>
            </a:pPr>
            <a:r>
              <a:rPr b="1" spc="-10" dirty="0">
                <a:latin typeface="Calibri"/>
                <a:cs typeface="Calibri"/>
              </a:rPr>
              <a:t>Huggins</a:t>
            </a:r>
            <a:r>
              <a:rPr spc="-10" dirty="0"/>
              <a:t>,</a:t>
            </a:r>
            <a:r>
              <a:rPr dirty="0"/>
              <a:t>	</a:t>
            </a:r>
            <a:r>
              <a:rPr b="1" spc="-10" dirty="0">
                <a:latin typeface="Calibri"/>
                <a:cs typeface="Calibri"/>
              </a:rPr>
              <a:t>Jenckell</a:t>
            </a:r>
            <a:r>
              <a:rPr spc="-10" dirty="0"/>
              <a:t>,</a:t>
            </a:r>
            <a:r>
              <a:rPr dirty="0"/>
              <a:t>	</a:t>
            </a:r>
            <a:r>
              <a:rPr b="1" spc="-10" dirty="0">
                <a:latin typeface="Calibri"/>
                <a:cs typeface="Calibri"/>
              </a:rPr>
              <a:t>Kratky</a:t>
            </a:r>
            <a:r>
              <a:rPr spc="-10" dirty="0"/>
              <a:t>,</a:t>
            </a:r>
            <a:r>
              <a:rPr dirty="0"/>
              <a:t>	</a:t>
            </a:r>
            <a:r>
              <a:rPr b="1" spc="-10" dirty="0">
                <a:latin typeface="Calibri"/>
                <a:cs typeface="Calibri"/>
              </a:rPr>
              <a:t>Krimm</a:t>
            </a:r>
            <a:r>
              <a:rPr spc="-10" dirty="0"/>
              <a:t>,</a:t>
            </a:r>
            <a:r>
              <a:rPr dirty="0"/>
              <a:t>	</a:t>
            </a:r>
            <a:r>
              <a:rPr b="1" spc="-10" dirty="0">
                <a:latin typeface="Calibri"/>
                <a:cs typeface="Calibri"/>
              </a:rPr>
              <a:t>Mandelkern</a:t>
            </a:r>
            <a:r>
              <a:rPr spc="-10" dirty="0"/>
              <a:t>, </a:t>
            </a:r>
            <a:r>
              <a:rPr dirty="0"/>
              <a:t>comprensione</a:t>
            </a:r>
            <a:r>
              <a:rPr spc="-105" dirty="0"/>
              <a:t> </a:t>
            </a:r>
            <a:r>
              <a:rPr spc="-10" dirty="0"/>
              <a:t>dell’ordine</a:t>
            </a:r>
            <a:r>
              <a:rPr spc="-85" dirty="0"/>
              <a:t> </a:t>
            </a:r>
            <a:r>
              <a:rPr spc="-10" dirty="0" err="1"/>
              <a:t>cristallino</a:t>
            </a:r>
            <a:r>
              <a:rPr spc="-10" dirty="0"/>
              <a:t>,</a:t>
            </a:r>
            <a:r>
              <a:rPr lang="en-CA" spc="-10" dirty="0"/>
              <a:t> </a:t>
            </a:r>
            <a:r>
              <a:rPr dirty="0" err="1"/>
              <a:t>tecniche</a:t>
            </a:r>
            <a:r>
              <a:rPr spc="-25" dirty="0"/>
              <a:t> </a:t>
            </a:r>
            <a:r>
              <a:rPr dirty="0"/>
              <a:t>di</a:t>
            </a:r>
            <a:r>
              <a:rPr spc="-30" dirty="0"/>
              <a:t> </a:t>
            </a:r>
            <a:r>
              <a:rPr spc="-10" dirty="0"/>
              <a:t>spettroscopia</a:t>
            </a:r>
            <a:r>
              <a:rPr spc="-15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di</a:t>
            </a:r>
            <a:r>
              <a:rPr spc="-25" dirty="0"/>
              <a:t> </a:t>
            </a:r>
            <a:r>
              <a:rPr dirty="0"/>
              <a:t>diffrazione</a:t>
            </a:r>
            <a:r>
              <a:rPr spc="-15" dirty="0"/>
              <a:t> </a:t>
            </a:r>
            <a:r>
              <a:rPr dirty="0"/>
              <a:t>dei</a:t>
            </a:r>
            <a:r>
              <a:rPr spc="-35" dirty="0"/>
              <a:t> </a:t>
            </a:r>
            <a:r>
              <a:rPr dirty="0" err="1"/>
              <a:t>raggi</a:t>
            </a:r>
            <a:r>
              <a:rPr spc="-35" dirty="0"/>
              <a:t> </a:t>
            </a:r>
            <a:r>
              <a:rPr spc="-50" dirty="0"/>
              <a:t>X</a:t>
            </a:r>
            <a:r>
              <a:rPr lang="en-CA" spc="-50" dirty="0"/>
              <a:t>, </a:t>
            </a:r>
            <a:r>
              <a:rPr dirty="0"/>
              <a:t>la</a:t>
            </a:r>
            <a:r>
              <a:rPr spc="-35" dirty="0"/>
              <a:t> </a:t>
            </a:r>
            <a:r>
              <a:rPr dirty="0"/>
              <a:t>termodinamica</a:t>
            </a:r>
            <a:r>
              <a:rPr spc="-15" dirty="0"/>
              <a:t> </a:t>
            </a:r>
            <a:r>
              <a:rPr dirty="0"/>
              <a:t>della</a:t>
            </a:r>
            <a:r>
              <a:rPr spc="-20" dirty="0"/>
              <a:t> </a:t>
            </a:r>
            <a:r>
              <a:rPr spc="-10" dirty="0"/>
              <a:t>cristallizzazione </a:t>
            </a:r>
            <a:r>
              <a:rPr dirty="0"/>
              <a:t>la</a:t>
            </a:r>
            <a:r>
              <a:rPr spc="-45" dirty="0"/>
              <a:t> </a:t>
            </a:r>
            <a:r>
              <a:rPr dirty="0"/>
              <a:t>transizione</a:t>
            </a:r>
            <a:r>
              <a:rPr spc="-25" dirty="0"/>
              <a:t> </a:t>
            </a:r>
            <a:r>
              <a:rPr spc="-10" dirty="0"/>
              <a:t>vetrosa.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9603" y="1856613"/>
            <a:ext cx="727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Müller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3176" y="1932939"/>
            <a:ext cx="1535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306070" algn="l"/>
              </a:tabLst>
            </a:pP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Volkenstein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567" y="3685743"/>
            <a:ext cx="8738868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Gli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anni</a:t>
            </a:r>
            <a:r>
              <a:rPr sz="20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1950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1960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63500" marR="55880" algn="just">
              <a:lnSpc>
                <a:spcPct val="100000"/>
              </a:lnSpc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1953-</a:t>
            </a:r>
            <a:r>
              <a:rPr sz="2000" b="1" spc="30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Ziegler</a:t>
            </a:r>
            <a:r>
              <a:rPr sz="2000" b="1" spc="3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3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Natta</a:t>
            </a:r>
            <a:r>
              <a:rPr sz="2000" b="1" spc="3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scoprono</a:t>
            </a:r>
            <a:r>
              <a:rPr sz="2000" spc="32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32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possibilità</a:t>
            </a:r>
            <a:r>
              <a:rPr sz="2000" spc="32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3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ottenere</a:t>
            </a:r>
            <a:r>
              <a:rPr sz="2000" spc="32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polimeri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stereoregolari</a:t>
            </a:r>
            <a:r>
              <a:rPr sz="2000" b="1" spc="5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(isotattici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sindiotattici)</a:t>
            </a:r>
            <a:r>
              <a:rPr sz="2000" spc="5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catalizzatori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organometallici.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Moplen</a:t>
            </a:r>
            <a:r>
              <a:rPr sz="1950" b="1" baseline="25641" dirty="0">
                <a:solidFill>
                  <a:srgbClr val="000099"/>
                </a:solidFill>
                <a:latin typeface="Symbol"/>
                <a:cs typeface="Symbol"/>
              </a:rPr>
              <a:t>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PE,</a:t>
            </a:r>
            <a:r>
              <a:rPr sz="20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Calibri"/>
                <a:cs typeface="Calibri"/>
              </a:rPr>
              <a:t>PP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63500" marR="53975" algn="just">
              <a:lnSpc>
                <a:spcPct val="100000"/>
              </a:lnSpc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Fra</a:t>
            </a:r>
            <a:r>
              <a:rPr sz="2000" spc="2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più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importanti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polimeri</a:t>
            </a:r>
            <a:r>
              <a:rPr sz="2000" spc="22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commerciali</a:t>
            </a:r>
            <a:r>
              <a:rPr sz="2000" spc="2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sintetizzati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vi</a:t>
            </a:r>
            <a:r>
              <a:rPr sz="2000" spc="2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sono:</a:t>
            </a:r>
            <a:r>
              <a:rPr sz="2000" spc="2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poliolefine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(PE,</a:t>
            </a:r>
            <a:r>
              <a:rPr sz="2000" spc="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PP)</a:t>
            </a:r>
            <a:r>
              <a:rPr sz="2000" spc="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ed</a:t>
            </a:r>
            <a:r>
              <a:rPr sz="2000" spc="3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3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copolimeri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dell’etilene.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Per</a:t>
            </a:r>
            <a:r>
              <a:rPr sz="2000" spc="3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loro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scoperta</a:t>
            </a:r>
            <a:r>
              <a:rPr sz="2000" spc="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Ziegler</a:t>
            </a:r>
            <a:r>
              <a:rPr sz="2000" b="1" spc="3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Natta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ottennero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premio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Nobel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Chimica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1963.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315" y="81152"/>
            <a:ext cx="1973199" cy="314579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63130" y="3199891"/>
            <a:ext cx="16783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alibri"/>
                <a:cs typeface="Calibri"/>
              </a:rPr>
              <a:t>Cornell</a:t>
            </a:r>
            <a:r>
              <a:rPr sz="1050" b="1" spc="-4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University</a:t>
            </a:r>
            <a:r>
              <a:rPr sz="1050" b="1" spc="-3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Press,</a:t>
            </a:r>
            <a:r>
              <a:rPr sz="1050" b="1" spc="-20" dirty="0">
                <a:latin typeface="Calibri"/>
                <a:cs typeface="Calibri"/>
              </a:rPr>
              <a:t> 1953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17537" y="3462291"/>
            <a:ext cx="790892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 err="1">
                <a:solidFill>
                  <a:srgbClr val="000099"/>
                </a:solidFill>
                <a:latin typeface="Calibri"/>
                <a:cs typeface="Calibri"/>
              </a:rPr>
              <a:t>Polimero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926465" marR="954405">
              <a:lnSpc>
                <a:spcPct val="100000"/>
              </a:lnSpc>
            </a:pP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Struttura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con</a:t>
            </a:r>
            <a:r>
              <a:rPr sz="2800" b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composizione</a:t>
            </a:r>
            <a:r>
              <a:rPr sz="2800" b="1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non</a:t>
            </a:r>
            <a:r>
              <a:rPr sz="2800" b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definita,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PM</a:t>
            </a:r>
            <a:r>
              <a:rPr sz="2800" b="1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medio,</a:t>
            </a:r>
            <a:r>
              <a:rPr sz="28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distribuzione</a:t>
            </a:r>
            <a:r>
              <a:rPr sz="28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800" b="1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PM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14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2400" spc="-25" dirty="0">
                <a:solidFill>
                  <a:srgbClr val="0000FF"/>
                </a:solidFill>
                <a:latin typeface="Calibri"/>
                <a:cs typeface="Calibri"/>
              </a:rPr>
              <a:t>14 </a:t>
            </a:r>
            <a:r>
              <a:rPr lang="it-IT" sz="2400" spc="-20" dirty="0">
                <a:solidFill>
                  <a:srgbClr val="0000FF"/>
                </a:solidFill>
                <a:latin typeface="Calibri"/>
                <a:cs typeface="Calibri"/>
              </a:rPr>
              <a:t>anni dopo </a:t>
            </a:r>
            <a:r>
              <a:rPr lang="it-IT" sz="2400" spc="-25" dirty="0">
                <a:solidFill>
                  <a:srgbClr val="0000FF"/>
                </a:solidFill>
                <a:latin typeface="Calibri"/>
                <a:cs typeface="Calibri"/>
              </a:rPr>
              <a:t>la </a:t>
            </a:r>
            <a:r>
              <a:rPr lang="it-IT" sz="2400" spc="-20" dirty="0">
                <a:solidFill>
                  <a:srgbClr val="0000FF"/>
                </a:solidFill>
                <a:latin typeface="Calibri"/>
                <a:cs typeface="Calibri"/>
              </a:rPr>
              <a:t>prima </a:t>
            </a:r>
            <a:r>
              <a:rPr lang="it-IT" sz="2400" spc="-10" dirty="0">
                <a:solidFill>
                  <a:srgbClr val="0000FF"/>
                </a:solidFill>
                <a:latin typeface="Calibri"/>
                <a:cs typeface="Calibri"/>
              </a:rPr>
              <a:t>affermazione </a:t>
            </a:r>
            <a:r>
              <a:rPr lang="it-IT" sz="2400" spc="-25" dirty="0">
                <a:solidFill>
                  <a:srgbClr val="0000FF"/>
                </a:solidFill>
                <a:latin typeface="Calibri"/>
                <a:cs typeface="Calibri"/>
              </a:rPr>
              <a:t>di </a:t>
            </a:r>
            <a:r>
              <a:rPr lang="it-IT" sz="2400" spc="-10" dirty="0">
                <a:solidFill>
                  <a:srgbClr val="0000FF"/>
                </a:solidFill>
                <a:latin typeface="Calibri"/>
                <a:cs typeface="Calibri"/>
              </a:rPr>
              <a:t>Staudinger sulla natura macromolecolare </a:t>
            </a:r>
            <a:r>
              <a:rPr lang="it-IT" sz="2400" spc="-25" dirty="0">
                <a:solidFill>
                  <a:srgbClr val="0000FF"/>
                </a:solidFill>
                <a:latin typeface="Calibri"/>
                <a:cs typeface="Calibri"/>
              </a:rPr>
              <a:t>fu </a:t>
            </a:r>
            <a:r>
              <a:rPr lang="it-IT" sz="2400" spc="-10" dirty="0">
                <a:solidFill>
                  <a:srgbClr val="0000FF"/>
                </a:solidFill>
                <a:latin typeface="Calibri"/>
                <a:cs typeface="Calibri"/>
              </a:rPr>
              <a:t>finalmente unanimemente riconosciuto </a:t>
            </a:r>
            <a:r>
              <a:rPr lang="it-IT" sz="2400" spc="-25" dirty="0">
                <a:solidFill>
                  <a:srgbClr val="0000FF"/>
                </a:solidFill>
                <a:latin typeface="Calibri"/>
                <a:cs typeface="Calibri"/>
              </a:rPr>
              <a:t>che le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macromolecole</a:t>
            </a:r>
            <a:r>
              <a:rPr lang="it-IT" sz="24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non</a:t>
            </a:r>
            <a:r>
              <a:rPr lang="it-IT" sz="24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sono</a:t>
            </a:r>
            <a:r>
              <a:rPr lang="it-IT" sz="2400" spc="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né</a:t>
            </a:r>
            <a:r>
              <a:rPr lang="it-IT" sz="24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lunghi</a:t>
            </a:r>
            <a:r>
              <a:rPr lang="it-IT" sz="2400" spc="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bastoncini</a:t>
            </a:r>
            <a:r>
              <a:rPr lang="it-IT" sz="24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né</a:t>
            </a:r>
            <a:r>
              <a:rPr lang="it-IT" sz="24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corti</a:t>
            </a:r>
            <a:r>
              <a:rPr lang="it-IT" sz="2400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segmenti</a:t>
            </a:r>
            <a:r>
              <a:rPr lang="it-IT" sz="2400" spc="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spc="-10" dirty="0">
                <a:solidFill>
                  <a:srgbClr val="0000FF"/>
                </a:solidFill>
                <a:latin typeface="Calibri"/>
                <a:cs typeface="Calibri"/>
              </a:rPr>
              <a:t>pieghevoli,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come</a:t>
            </a:r>
            <a:r>
              <a:rPr lang="it-IT"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nel</a:t>
            </a:r>
            <a:r>
              <a:rPr lang="it-IT"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dirty="0">
                <a:solidFill>
                  <a:srgbClr val="0000FF"/>
                </a:solidFill>
                <a:latin typeface="Calibri"/>
                <a:cs typeface="Calibri"/>
              </a:rPr>
              <a:t>modello</a:t>
            </a:r>
            <a:r>
              <a:rPr lang="it-IT"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it-IT" sz="2400" spc="-10" dirty="0">
                <a:solidFill>
                  <a:srgbClr val="0000FF"/>
                </a:solidFill>
                <a:latin typeface="Calibri"/>
                <a:cs typeface="Calibri"/>
              </a:rPr>
              <a:t>micellare.</a:t>
            </a:r>
            <a:endParaRPr lang="it-IT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742313"/>
            <a:ext cx="883920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ventunesimo</a:t>
            </a:r>
            <a:r>
              <a:rPr sz="20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secolo</a:t>
            </a:r>
            <a:r>
              <a:rPr sz="20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verso</a:t>
            </a:r>
            <a:r>
              <a:rPr sz="20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Calibri"/>
                <a:cs typeface="Calibri"/>
              </a:rPr>
              <a:t>nano–bio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Importanti</a:t>
            </a:r>
            <a:r>
              <a:rPr sz="20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obiettivi</a:t>
            </a:r>
            <a:r>
              <a:rPr sz="20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ricerca</a:t>
            </a:r>
            <a:r>
              <a:rPr sz="20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sono: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esplorare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nuove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strategie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sintetiche,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usare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monomeri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biologici,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identificare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migliorare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micro-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strutture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proprietà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fisiche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meccaniche,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migliorare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processi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ed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0099"/>
                </a:solidFill>
                <a:latin typeface="Calibri"/>
                <a:cs typeface="Calibri"/>
              </a:rPr>
              <a:t>riciclo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60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Disegnare</a:t>
            </a:r>
            <a:r>
              <a:rPr sz="2000" b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speciali</a:t>
            </a:r>
            <a:r>
              <a:rPr sz="20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per: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trattamento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acque,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energia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solare,</a:t>
            </a:r>
            <a:endParaRPr sz="20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applicazioni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mediche e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funzionali,</a:t>
            </a:r>
            <a:endParaRPr sz="20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  <a:tab pos="3787775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imballaggio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rispetto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0099"/>
                </a:solidFill>
                <a:latin typeface="Calibri"/>
                <a:cs typeface="Calibri"/>
              </a:rPr>
              <a:t>dell’ambiente</a:t>
            </a:r>
            <a:r>
              <a:rPr lang="en-CA"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(monomeri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</a:t>
            </a:r>
            <a:r>
              <a:rPr sz="2000" spc="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fonti</a:t>
            </a:r>
            <a:r>
              <a:rPr sz="2000" spc="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biologiche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non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petrolio).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392938"/>
            <a:ext cx="8686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Negli</a:t>
            </a:r>
            <a:r>
              <a:rPr i="1" spc="-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ultimi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decenni.....:</a:t>
            </a:r>
          </a:p>
          <a:p>
            <a:pPr marL="12700" marR="5080">
              <a:lnSpc>
                <a:spcPct val="100000"/>
              </a:lnSpc>
            </a:pPr>
            <a:r>
              <a:rPr i="1" dirty="0">
                <a:latin typeface="Calibri"/>
                <a:cs typeface="Calibri"/>
              </a:rPr>
              <a:t>Sviluppo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della</a:t>
            </a:r>
            <a:r>
              <a:rPr i="1" spc="-45" dirty="0">
                <a:latin typeface="Calibri"/>
                <a:cs typeface="Calibri"/>
              </a:rPr>
              <a:t> </a:t>
            </a:r>
            <a:r>
              <a:rPr i="1" u="sng" dirty="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green</a:t>
            </a:r>
            <a:r>
              <a:rPr i="1" u="sng" spc="-35" dirty="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i="1" u="sng" dirty="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chemistry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dei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polimeri</a:t>
            </a:r>
            <a:r>
              <a:rPr i="1" spc="-35" dirty="0">
                <a:latin typeface="Calibri"/>
                <a:cs typeface="Calibri"/>
              </a:rPr>
              <a:t> 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dei</a:t>
            </a:r>
            <a:r>
              <a:rPr spc="-20" dirty="0"/>
              <a:t> </a:t>
            </a:r>
            <a:r>
              <a:rPr i="1" spc="-10" dirty="0">
                <a:latin typeface="Calibri"/>
                <a:cs typeface="Calibri"/>
              </a:rPr>
              <a:t>nano- compositi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09539"/>
            <a:ext cx="899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Contemporaneamente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ai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progressi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della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Scienza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99"/>
                </a:solidFill>
                <a:latin typeface="Calibri"/>
                <a:cs typeface="Calibri"/>
              </a:rPr>
              <a:t>Macromolecole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0099"/>
                </a:solidFill>
                <a:latin typeface="Calibri"/>
                <a:cs typeface="Calibri"/>
              </a:rPr>
              <a:t>furono</a:t>
            </a:r>
            <a:r>
              <a:rPr lang="en-CA" sz="24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99"/>
                </a:solidFill>
                <a:latin typeface="Calibri"/>
                <a:cs typeface="Calibri"/>
              </a:rPr>
              <a:t>fondate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numerose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Società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Scientifiche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dedicate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ai</a:t>
            </a:r>
            <a:r>
              <a:rPr sz="24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polimeri: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4837" y="1268730"/>
            <a:ext cx="8308975" cy="5399405"/>
            <a:chOff x="454837" y="1268730"/>
            <a:chExt cx="8308975" cy="5399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1268730"/>
              <a:ext cx="8296275" cy="4038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7537" y="4653152"/>
              <a:ext cx="4968875" cy="432434"/>
            </a:xfrm>
            <a:custGeom>
              <a:avLst/>
              <a:gdLst/>
              <a:ahLst/>
              <a:cxnLst/>
              <a:rect l="l" t="t" r="r" b="b"/>
              <a:pathLst>
                <a:path w="4968875" h="432435">
                  <a:moveTo>
                    <a:pt x="0" y="432054"/>
                  </a:moveTo>
                  <a:lnTo>
                    <a:pt x="4968494" y="432054"/>
                  </a:lnTo>
                  <a:lnTo>
                    <a:pt x="4968494" y="0"/>
                  </a:lnTo>
                  <a:lnTo>
                    <a:pt x="0" y="0"/>
                  </a:lnTo>
                  <a:lnTo>
                    <a:pt x="0" y="432054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7" y="5157190"/>
              <a:ext cx="2644394" cy="15012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51048" y="5152428"/>
              <a:ext cx="2654300" cy="1511300"/>
            </a:xfrm>
            <a:custGeom>
              <a:avLst/>
              <a:gdLst/>
              <a:ahLst/>
              <a:cxnLst/>
              <a:rect l="l" t="t" r="r" b="b"/>
              <a:pathLst>
                <a:path w="2654300" h="1511300">
                  <a:moveTo>
                    <a:pt x="0" y="1510792"/>
                  </a:moveTo>
                  <a:lnTo>
                    <a:pt x="2653919" y="1510792"/>
                  </a:lnTo>
                  <a:lnTo>
                    <a:pt x="2653919" y="0"/>
                  </a:lnTo>
                  <a:lnTo>
                    <a:pt x="0" y="0"/>
                  </a:lnTo>
                  <a:lnTo>
                    <a:pt x="0" y="1510792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089" y="275780"/>
            <a:ext cx="7981950" cy="6356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18844" marR="5080" indent="-906780">
              <a:lnSpc>
                <a:spcPts val="2380"/>
              </a:lnSpc>
              <a:spcBef>
                <a:spcPts val="215"/>
              </a:spcBef>
            </a:pPr>
            <a:r>
              <a:rPr sz="2000" b="0" i="0" spc="-10" dirty="0">
                <a:solidFill>
                  <a:srgbClr val="000099"/>
                </a:solidFill>
                <a:latin typeface="Calibri"/>
                <a:cs typeface="Calibri"/>
              </a:rPr>
              <a:t>Contemporaneamente</a:t>
            </a:r>
            <a:r>
              <a:rPr sz="2000" b="0" i="0" spc="-1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ai progressi</a:t>
            </a:r>
            <a:r>
              <a:rPr sz="2000" b="0" i="0" spc="-1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della</a:t>
            </a:r>
            <a:r>
              <a:rPr sz="2000" b="0" i="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Scienza</a:t>
            </a:r>
            <a:r>
              <a:rPr sz="2000" b="0" i="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b="0" i="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spc="-10" dirty="0">
                <a:solidFill>
                  <a:srgbClr val="000099"/>
                </a:solidFill>
                <a:latin typeface="Calibri"/>
                <a:cs typeface="Calibri"/>
              </a:rPr>
              <a:t>Macromolecole</a:t>
            </a:r>
            <a:r>
              <a:rPr sz="2000" b="0" i="0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spc="-10" dirty="0">
                <a:solidFill>
                  <a:srgbClr val="000099"/>
                </a:solidFill>
                <a:latin typeface="Calibri"/>
                <a:cs typeface="Calibri"/>
              </a:rPr>
              <a:t>furono fondate</a:t>
            </a:r>
            <a:r>
              <a:rPr sz="2000" b="0" i="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numerose</a:t>
            </a:r>
            <a:r>
              <a:rPr sz="2000" b="0" i="0" spc="-1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Società</a:t>
            </a:r>
            <a:r>
              <a:rPr sz="2000" i="0" spc="-80" dirty="0">
                <a:latin typeface="Calibri"/>
                <a:cs typeface="Calibri"/>
              </a:rPr>
              <a:t> </a:t>
            </a:r>
            <a:r>
              <a:rPr sz="2000" i="0" dirty="0">
                <a:latin typeface="Calibri"/>
                <a:cs typeface="Calibri"/>
              </a:rPr>
              <a:t>Scientifiche</a:t>
            </a:r>
            <a:r>
              <a:rPr sz="2000" i="0" spc="-135" dirty="0">
                <a:latin typeface="Calibri"/>
                <a:cs typeface="Calibri"/>
              </a:rPr>
              <a:t> </a:t>
            </a:r>
            <a:r>
              <a:rPr sz="2000" b="0" i="0" spc="-10" dirty="0">
                <a:solidFill>
                  <a:srgbClr val="000099"/>
                </a:solidFill>
                <a:latin typeface="Calibri"/>
                <a:cs typeface="Calibri"/>
              </a:rPr>
              <a:t>dedicate</a:t>
            </a:r>
            <a:r>
              <a:rPr sz="2000" b="0" i="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99"/>
                </a:solidFill>
                <a:latin typeface="Calibri"/>
                <a:cs typeface="Calibri"/>
              </a:rPr>
              <a:t>ai</a:t>
            </a:r>
            <a:r>
              <a:rPr sz="2000" b="0" i="0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0" i="0" spc="-10" dirty="0">
                <a:solidFill>
                  <a:srgbClr val="000099"/>
                </a:solidFill>
                <a:latin typeface="Calibri"/>
                <a:cs typeface="Calibri"/>
              </a:rPr>
              <a:t>polimeri: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764" y="5683694"/>
            <a:ext cx="8138795" cy="6356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215"/>
              </a:spcBef>
            </a:pP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L’Associazione</a:t>
            </a:r>
            <a:r>
              <a:rPr sz="2000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Italiana</a:t>
            </a:r>
            <a:r>
              <a:rPr sz="2000" spc="3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2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Scienza</a:t>
            </a:r>
            <a:r>
              <a:rPr sz="2000" spc="3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3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Tecnologia</a:t>
            </a:r>
            <a:r>
              <a:rPr sz="2000" spc="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3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Macromolecole</a:t>
            </a:r>
            <a:r>
              <a:rPr sz="2000" spc="3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è</a:t>
            </a:r>
            <a:r>
              <a:rPr sz="2000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stata rifondata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2013.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271016"/>
            <a:ext cx="8293607" cy="408736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175" y="4078223"/>
            <a:ext cx="2441448" cy="2029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564324"/>
            <a:ext cx="8382000" cy="50853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390"/>
              </a:lnSpc>
              <a:spcBef>
                <a:spcPts val="114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Gli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anni</a:t>
            </a:r>
            <a:r>
              <a:rPr sz="20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’70.</a:t>
            </a:r>
            <a:endParaRPr sz="2000" dirty="0">
              <a:latin typeface="Calibri"/>
              <a:cs typeface="Calibri"/>
            </a:endParaRPr>
          </a:p>
          <a:p>
            <a:pPr marL="12700" marR="129539">
              <a:lnSpc>
                <a:spcPts val="2450"/>
              </a:lnSpc>
              <a:spcBef>
                <a:spcPts val="30"/>
              </a:spcBef>
              <a:tabLst>
                <a:tab pos="1394460" algn="l"/>
                <a:tab pos="1550035" algn="l"/>
                <a:tab pos="1623060" algn="l"/>
                <a:tab pos="1962150" algn="l"/>
                <a:tab pos="2740025" algn="l"/>
                <a:tab pos="3096895" algn="l"/>
                <a:tab pos="3847465" algn="l"/>
                <a:tab pos="4213225" algn="l"/>
                <a:tab pos="4625340" algn="l"/>
                <a:tab pos="4909185" algn="l"/>
                <a:tab pos="5659755" algn="l"/>
                <a:tab pos="6035040" algn="l"/>
                <a:tab pos="6364605" algn="l"/>
                <a:tab pos="6739890" algn="l"/>
                <a:tab pos="7042150" algn="l"/>
                <a:tab pos="7499350" algn="l"/>
              </a:tabLst>
            </a:pP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Continuano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progressi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nuovi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concetti,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nuovi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nuove metodologie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caratterizzazione.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 err="1">
                <a:solidFill>
                  <a:srgbClr val="000099"/>
                </a:solidFill>
                <a:latin typeface="Calibri"/>
                <a:cs typeface="Calibri"/>
              </a:rPr>
              <a:t>particolare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lang="en-CA"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99"/>
                </a:solidFill>
                <a:latin typeface="Calibri"/>
                <a:cs typeface="Calibri"/>
              </a:rPr>
              <a:t>polimeri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funzionali,</a:t>
            </a:r>
            <a:r>
              <a:rPr sz="2000" spc="2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miscele</a:t>
            </a:r>
            <a:r>
              <a:rPr sz="2000" spc="3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polimeriche</a:t>
            </a:r>
            <a:r>
              <a:rPr sz="2000" spc="2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3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fibre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0099"/>
                </a:solidFill>
                <a:latin typeface="Calibri"/>
                <a:cs typeface="Calibri"/>
              </a:rPr>
              <a:t>rinforzate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;</a:t>
            </a:r>
            <a:r>
              <a:rPr lang="en-CA"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99"/>
                </a:solidFill>
                <a:latin typeface="Calibri"/>
                <a:cs typeface="Calibri"/>
              </a:rPr>
              <a:t>diffusione</a:t>
            </a:r>
            <a:r>
              <a:rPr sz="2000" spc="-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neutroni,</a:t>
            </a:r>
            <a:r>
              <a:rPr sz="20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spettroscopia</a:t>
            </a:r>
            <a:r>
              <a:rPr sz="2000" spc="-1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NMR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2D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3D.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32715" algn="just">
              <a:lnSpc>
                <a:spcPct val="100299"/>
              </a:lnSpc>
            </a:pP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Reptazione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r>
              <a:rPr sz="2000" spc="385" dirty="0">
                <a:solidFill>
                  <a:srgbClr val="000099"/>
                </a:solidFill>
                <a:latin typeface="Calibri"/>
                <a:cs typeface="Calibri"/>
              </a:rPr>
              <a:t> 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presenza</a:t>
            </a:r>
            <a:r>
              <a:rPr sz="2000" spc="15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15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“autoavvolgimenti”</a:t>
            </a:r>
            <a:r>
              <a:rPr sz="2000" spc="1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rendeva</a:t>
            </a:r>
            <a:r>
              <a:rPr sz="2000" spc="15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difficile</a:t>
            </a:r>
            <a:r>
              <a:rPr sz="2000" spc="1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il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trattamento</a:t>
            </a:r>
            <a:r>
              <a:rPr sz="2000" spc="3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teorico</a:t>
            </a:r>
            <a:r>
              <a:rPr sz="2000" spc="2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2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fusi</a:t>
            </a:r>
            <a:r>
              <a:rPr sz="2000" spc="2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polimerici</a:t>
            </a:r>
            <a:r>
              <a:rPr sz="2000" spc="2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000" spc="3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soluzioni</a:t>
            </a:r>
            <a:r>
              <a:rPr sz="2000" spc="2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concentrate.</a:t>
            </a:r>
            <a:r>
              <a:rPr sz="2000" spc="31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P.G.</a:t>
            </a:r>
            <a:r>
              <a:rPr sz="2000" b="1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99"/>
                </a:solidFill>
                <a:latin typeface="Calibri"/>
                <a:cs typeface="Calibri"/>
              </a:rPr>
              <a:t>de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Gennes</a:t>
            </a:r>
            <a:r>
              <a:rPr sz="20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ha</a:t>
            </a:r>
            <a:r>
              <a:rPr sz="20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risolto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problema</a:t>
            </a:r>
            <a:r>
              <a:rPr sz="20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1971</a:t>
            </a:r>
            <a:r>
              <a:rPr sz="20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introducendo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concetto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“tubo”:</a:t>
            </a:r>
            <a:r>
              <a:rPr sz="2000" spc="5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movimenti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“reptazionali”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(dal</a:t>
            </a:r>
            <a:r>
              <a:rPr sz="2000" spc="22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movimento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000" spc="19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rettili)</a:t>
            </a:r>
            <a:r>
              <a:rPr sz="2000" spc="22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spc="21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un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tubo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immaginario</a:t>
            </a:r>
            <a:r>
              <a:rPr sz="2000" spc="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99"/>
                </a:solidFill>
                <a:latin typeface="Calibri"/>
                <a:cs typeface="Calibri"/>
              </a:rPr>
              <a:t>dovut</a:t>
            </a:r>
            <a:r>
              <a:rPr lang="en-CA" sz="2000" dirty="0" err="1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agli ostacoli</a:t>
            </a:r>
            <a:r>
              <a:rPr sz="20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laterali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creati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dalla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stessa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000" spc="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altre catene.</a:t>
            </a:r>
            <a:endParaRPr sz="2000" dirty="0">
              <a:latin typeface="Calibri"/>
              <a:cs typeface="Calibri"/>
            </a:endParaRPr>
          </a:p>
          <a:p>
            <a:pPr marL="5346065" marR="15875" algn="just">
              <a:lnSpc>
                <a:spcPts val="2380"/>
              </a:lnSpc>
              <a:spcBef>
                <a:spcPts val="655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Pierre-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Gilles</a:t>
            </a:r>
            <a:r>
              <a:rPr sz="2000" b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 Gennes (1932–2007)</a:t>
            </a:r>
            <a:endParaRPr sz="2000" dirty="0">
              <a:latin typeface="Calibri"/>
              <a:cs typeface="Calibri"/>
            </a:endParaRPr>
          </a:p>
          <a:p>
            <a:pPr marL="5346065" marR="5080" algn="just">
              <a:lnSpc>
                <a:spcPts val="2380"/>
              </a:lnSpc>
              <a:spcBef>
                <a:spcPts val="70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Nobel</a:t>
            </a:r>
            <a:r>
              <a:rPr sz="20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Fisica</a:t>
            </a:r>
            <a:r>
              <a:rPr sz="2000" b="1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1991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per</a:t>
            </a:r>
            <a:r>
              <a:rPr sz="20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cristalli</a:t>
            </a:r>
            <a:r>
              <a:rPr sz="2000" b="1" spc="-1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liquidi</a:t>
            </a:r>
            <a:r>
              <a:rPr sz="20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ed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000099"/>
                </a:solidFill>
                <a:latin typeface="Calibri"/>
                <a:cs typeface="Calibri"/>
              </a:rPr>
              <a:t>i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polimeri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8496" y="4087367"/>
            <a:ext cx="1536191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F88E-7F8E-E916-32BB-946C08E0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63" y="328421"/>
            <a:ext cx="8263890" cy="553998"/>
          </a:xfrm>
        </p:spPr>
        <p:txBody>
          <a:bodyPr/>
          <a:lstStyle/>
          <a:p>
            <a:r>
              <a:rPr lang="en-CA" sz="3600" dirty="0"/>
              <a:t>Sustainable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7973888" cy="1292662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/>
              <a:t>Requires the integration of environmental, economic &amp; social priorities into policies &amp;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9B7A8-E41D-E8F0-5ACF-FEEF0F16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3D629-996C-479C-ABB6-6799B6219525}" type="slidenum">
              <a:rPr lang="fr-CA" altLang="fr-FR" smtClean="0"/>
              <a:pPr/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566849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976" y="492061"/>
            <a:ext cx="8070215" cy="5826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2390"/>
              </a:lnSpc>
              <a:spcBef>
                <a:spcPts val="114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Gli</a:t>
            </a:r>
            <a:r>
              <a:rPr sz="20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anni</a:t>
            </a:r>
            <a:r>
              <a:rPr sz="2000" b="1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1980</a:t>
            </a:r>
            <a:r>
              <a:rPr sz="20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000" b="1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2000.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ts val="2390"/>
              </a:lnSpc>
            </a:pP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Nuovi</a:t>
            </a:r>
            <a:r>
              <a:rPr sz="2000" b="1" i="1" spc="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catalizzatori</a:t>
            </a:r>
            <a:r>
              <a:rPr sz="2000" b="1" i="1" spc="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000" b="1" i="1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singolo</a:t>
            </a:r>
            <a:r>
              <a:rPr sz="2000" b="1" i="1" spc="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0099"/>
                </a:solidFill>
                <a:latin typeface="Calibri"/>
                <a:cs typeface="Calibri"/>
              </a:rPr>
              <a:t>sito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r>
              <a:rPr sz="2000" spc="1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contrariamente</a:t>
            </a:r>
            <a:r>
              <a:rPr sz="2000" spc="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000" spc="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quelli</a:t>
            </a:r>
            <a:r>
              <a:rPr sz="2000" spc="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Ziegler-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Natta,</a:t>
            </a:r>
            <a:r>
              <a:rPr sz="2000" spc="1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che</a:t>
            </a:r>
            <a:endParaRPr sz="2000" dirty="0">
              <a:latin typeface="Calibri"/>
              <a:cs typeface="Calibri"/>
            </a:endParaRPr>
          </a:p>
          <a:p>
            <a:pPr marL="12700" marR="17780" algn="just">
              <a:lnSpc>
                <a:spcPts val="2380"/>
              </a:lnSpc>
              <a:spcBef>
                <a:spcPts val="150"/>
              </a:spcBef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eterogenei</a:t>
            </a:r>
            <a:r>
              <a:rPr sz="20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contengono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molti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siti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catalitici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diversi,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questi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catalizzatori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a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metallocene</a:t>
            </a:r>
            <a:r>
              <a:rPr sz="2000" spc="2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contengono</a:t>
            </a:r>
            <a:r>
              <a:rPr sz="2000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un’unica</a:t>
            </a:r>
            <a:r>
              <a:rPr sz="2000" spc="2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specie</a:t>
            </a:r>
            <a:r>
              <a:rPr sz="2000" spc="2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polimerizzante</a:t>
            </a:r>
            <a:r>
              <a:rPr sz="2000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2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solubili</a:t>
            </a:r>
            <a:r>
              <a:rPr sz="2000" spc="2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ed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attivi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solventi</a:t>
            </a:r>
            <a:r>
              <a:rPr sz="20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organici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non-nucleofili</a:t>
            </a:r>
            <a:r>
              <a:rPr sz="2000" spc="-2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come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toluene</a:t>
            </a:r>
            <a:r>
              <a:rPr sz="2000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idrocarburi</a:t>
            </a:r>
            <a:r>
              <a:rPr sz="2000" spc="-1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alifatici.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solidFill>
                  <a:srgbClr val="000099"/>
                </a:solidFill>
                <a:latin typeface="Calibri"/>
                <a:cs typeface="Calibri"/>
              </a:rPr>
              <a:t>Sviluppo</a:t>
            </a:r>
            <a:r>
              <a:rPr sz="2000" i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99"/>
                </a:solidFill>
                <a:latin typeface="Calibri"/>
                <a:cs typeface="Calibri"/>
              </a:rPr>
              <a:t>della</a:t>
            </a:r>
            <a:r>
              <a:rPr sz="2000" i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99"/>
                </a:solidFill>
                <a:latin typeface="Calibri"/>
                <a:cs typeface="Calibri"/>
              </a:rPr>
              <a:t>micro-</a:t>
            </a:r>
            <a:r>
              <a:rPr sz="2000" i="1" spc="-10" dirty="0">
                <a:solidFill>
                  <a:srgbClr val="000099"/>
                </a:solidFill>
                <a:latin typeface="Calibri"/>
                <a:cs typeface="Calibri"/>
              </a:rPr>
              <a:t>meccanica</a:t>
            </a:r>
            <a:r>
              <a:rPr sz="2000" i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i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0099"/>
                </a:solidFill>
                <a:latin typeface="Calibri"/>
                <a:cs typeface="Calibri"/>
              </a:rPr>
              <a:t>polimeri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000099"/>
                </a:solidFill>
                <a:latin typeface="Calibri"/>
                <a:cs typeface="Calibri"/>
              </a:rPr>
              <a:t>nano-</a:t>
            </a:r>
            <a:r>
              <a:rPr sz="2000" i="1" spc="-10" dirty="0">
                <a:solidFill>
                  <a:srgbClr val="000099"/>
                </a:solidFill>
                <a:latin typeface="Calibri"/>
                <a:cs typeface="Calibri"/>
              </a:rPr>
              <a:t>compositi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ventunesimo</a:t>
            </a:r>
            <a:r>
              <a:rPr sz="2000" b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secolo</a:t>
            </a:r>
            <a:r>
              <a:rPr sz="2000" b="1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verso</a:t>
            </a:r>
            <a:r>
              <a:rPr sz="20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b="1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000099"/>
                </a:solidFill>
                <a:latin typeface="Calibri"/>
                <a:cs typeface="Calibri"/>
              </a:rPr>
              <a:t>nano–bio–self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0" marR="7620">
              <a:lnSpc>
                <a:spcPts val="2380"/>
              </a:lnSpc>
              <a:spcBef>
                <a:spcPts val="90"/>
              </a:spcBef>
              <a:tabLst>
                <a:tab pos="2300605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Importanti</a:t>
            </a:r>
            <a:r>
              <a:rPr sz="2000" spc="3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obiettivi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di</a:t>
            </a:r>
            <a:r>
              <a:rPr sz="2000" spc="3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ricerca</a:t>
            </a:r>
            <a:r>
              <a:rPr sz="2000" spc="3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sono:</a:t>
            </a:r>
            <a:r>
              <a:rPr sz="2000" spc="3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esplorare</a:t>
            </a:r>
            <a:r>
              <a:rPr sz="2000" spc="3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nuove</a:t>
            </a:r>
            <a:r>
              <a:rPr sz="2000" spc="3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strategie</a:t>
            </a:r>
            <a:r>
              <a:rPr sz="2000" spc="3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sintetiche,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usare</a:t>
            </a:r>
            <a:r>
              <a:rPr sz="2000" spc="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monomeri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biologici,</a:t>
            </a:r>
            <a:r>
              <a:rPr sz="2000" spc="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identificare</a:t>
            </a:r>
            <a:r>
              <a:rPr sz="2000" spc="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migliorare</a:t>
            </a:r>
            <a:r>
              <a:rPr sz="2000" spc="1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micro-strutture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proprietà</a:t>
            </a:r>
            <a:endParaRPr sz="2000" dirty="0">
              <a:latin typeface="Calibri"/>
              <a:cs typeface="Calibri"/>
            </a:endParaRPr>
          </a:p>
          <a:p>
            <a:pPr marL="12700" marR="18415">
              <a:lnSpc>
                <a:spcPts val="2380"/>
              </a:lnSpc>
              <a:spcBef>
                <a:spcPts val="70"/>
              </a:spcBef>
              <a:tabLst>
                <a:tab pos="753745" algn="l"/>
                <a:tab pos="1247775" algn="l"/>
                <a:tab pos="3032760" algn="l"/>
                <a:tab pos="3682365" algn="l"/>
                <a:tab pos="4707890" algn="l"/>
                <a:tab pos="6007735" algn="l"/>
                <a:tab pos="6227445" algn="l"/>
                <a:tab pos="6694170" algn="l"/>
                <a:tab pos="753618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fisiche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meccaniche,</a:t>
            </a:r>
            <a:r>
              <a:rPr sz="2000" spc="22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migliorare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1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processi</a:t>
            </a:r>
            <a:r>
              <a:rPr sz="2000" spc="1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ed</a:t>
            </a:r>
            <a:r>
              <a:rPr sz="2000" spc="1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il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riciclo.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Disegnare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materiali adatti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alla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specializzazione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richieste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specialmente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campo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necessità</a:t>
            </a:r>
            <a:r>
              <a:rPr sz="2000" spc="3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3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000" spc="3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conforto</a:t>
            </a:r>
            <a:r>
              <a:rPr sz="2000" spc="3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umano:</a:t>
            </a:r>
            <a:r>
              <a:rPr sz="2000" spc="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trattamento</a:t>
            </a:r>
            <a:r>
              <a:rPr sz="2000" spc="3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4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acque,</a:t>
            </a:r>
            <a:r>
              <a:rPr sz="2000" spc="3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energia</a:t>
            </a:r>
            <a:r>
              <a:rPr sz="2000" spc="3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solare,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  <a:spcBef>
                <a:spcPts val="50"/>
              </a:spcBef>
              <a:tabLst>
                <a:tab pos="1394460" algn="l"/>
                <a:tab pos="2456180" algn="l"/>
                <a:tab pos="2748915" algn="l"/>
                <a:tab pos="3993515" algn="l"/>
                <a:tab pos="5357495" algn="l"/>
                <a:tab pos="5650865" algn="l"/>
                <a:tab pos="6630034" algn="l"/>
              </a:tabLst>
            </a:pP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applicazioni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mediche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funzionali,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imballaggio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rispetto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dell’ambiente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(monomeri</a:t>
            </a:r>
            <a:r>
              <a:rPr sz="20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</a:t>
            </a:r>
            <a:r>
              <a:rPr sz="20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fonti</a:t>
            </a:r>
            <a:r>
              <a:rPr sz="20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biologiche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non</a:t>
            </a:r>
            <a:r>
              <a:rPr sz="2000" spc="-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petrolio).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Sviluppare</a:t>
            </a:r>
            <a:r>
              <a:rPr sz="2000" spc="4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spc="3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funzionali</a:t>
            </a:r>
            <a:r>
              <a:rPr sz="2000" spc="3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morbidi,</a:t>
            </a:r>
            <a:r>
              <a:rPr sz="2000" spc="4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auto-assemblanti,</a:t>
            </a:r>
            <a:r>
              <a:rPr sz="2000" spc="4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che</a:t>
            </a:r>
            <a:r>
              <a:rPr sz="2000" spc="3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comunicano</a:t>
            </a:r>
            <a:endParaRPr sz="2000" dirty="0">
              <a:latin typeface="Calibri"/>
              <a:cs typeface="Calibri"/>
            </a:endParaRPr>
          </a:p>
          <a:p>
            <a:pPr marL="12700" marR="14604">
              <a:lnSpc>
                <a:spcPts val="2380"/>
              </a:lnSpc>
              <a:spcBef>
                <a:spcPts val="145"/>
              </a:spcBef>
              <a:tabLst>
                <a:tab pos="762635" algn="l"/>
                <a:tab pos="2209165" algn="l"/>
                <a:tab pos="2703195" algn="l"/>
                <a:tab pos="4030345" algn="l"/>
                <a:tab pos="5934710" algn="l"/>
                <a:tab pos="7124700" algn="l"/>
              </a:tabLst>
            </a:pP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con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l’ambiente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stimolino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selettivamente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reazioni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chimiche (</a:t>
            </a:r>
            <a:r>
              <a:rPr sz="2000" b="1" i="1" spc="-10" dirty="0">
                <a:solidFill>
                  <a:srgbClr val="000099"/>
                </a:solidFill>
                <a:latin typeface="Calibri"/>
                <a:cs typeface="Calibri"/>
              </a:rPr>
              <a:t>autoriparazione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070" y="307556"/>
            <a:ext cx="8001634" cy="3688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200"/>
              </a:lnSpc>
              <a:spcBef>
                <a:spcPts val="95"/>
              </a:spcBef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000" spc="4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spc="4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autoriparanti</a:t>
            </a:r>
            <a:r>
              <a:rPr sz="2000" b="1" i="1" spc="4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3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una</a:t>
            </a:r>
            <a:r>
              <a:rPr sz="2000" spc="48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classe</a:t>
            </a:r>
            <a:r>
              <a:rPr sz="2000" spc="3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48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spc="48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«</a:t>
            </a:r>
            <a:r>
              <a:rPr sz="2000" b="1" i="1" dirty="0">
                <a:solidFill>
                  <a:srgbClr val="C00000"/>
                </a:solidFill>
                <a:latin typeface="Calibri"/>
                <a:cs typeface="Calibri"/>
              </a:rPr>
              <a:t>intelligenti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»</a:t>
            </a:r>
            <a:r>
              <a:rPr sz="2000" spc="4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che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hanno</a:t>
            </a:r>
            <a:r>
              <a:rPr sz="2000" spc="2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capacità</a:t>
            </a:r>
            <a:r>
              <a:rPr sz="2000" spc="2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riparare</a:t>
            </a:r>
            <a:r>
              <a:rPr sz="2000" spc="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danni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causati</a:t>
            </a:r>
            <a:r>
              <a:rPr sz="2000" spc="2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nel</a:t>
            </a:r>
            <a:r>
              <a:rPr sz="2000" spc="2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tempo</a:t>
            </a:r>
            <a:r>
              <a:rPr sz="2000" spc="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dall’uso.</a:t>
            </a:r>
            <a:r>
              <a:rPr sz="2000" spc="26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3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micro-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rotture</a:t>
            </a:r>
            <a:r>
              <a:rPr sz="2000" spc="1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000" spc="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spc="1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ne</a:t>
            </a:r>
            <a:r>
              <a:rPr sz="2000" spc="1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cambiano</a:t>
            </a:r>
            <a:r>
              <a:rPr sz="20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1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caratteristiche</a:t>
            </a:r>
            <a:r>
              <a:rPr sz="2000" spc="1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termiche,</a:t>
            </a:r>
            <a:r>
              <a:rPr sz="20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elettriche</a:t>
            </a:r>
            <a:r>
              <a:rPr sz="2000" spc="1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ed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acustiche</a:t>
            </a:r>
            <a:r>
              <a:rPr sz="2000" spc="10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ed</a:t>
            </a:r>
            <a:r>
              <a:rPr sz="2000" spc="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alla</a:t>
            </a:r>
            <a:r>
              <a:rPr sz="2000" spc="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fine</a:t>
            </a:r>
            <a:r>
              <a:rPr sz="2000" spc="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producono</a:t>
            </a:r>
            <a:r>
              <a:rPr sz="2000" spc="11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perdita</a:t>
            </a:r>
            <a:r>
              <a:rPr sz="2000" spc="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dell’intera</a:t>
            </a:r>
            <a:r>
              <a:rPr sz="2000" spc="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qualità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000" spc="1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materiale.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Generalmente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1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rotture</a:t>
            </a:r>
            <a:r>
              <a:rPr sz="2000" spc="2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1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riparate</a:t>
            </a:r>
            <a:r>
              <a:rPr sz="2000" spc="2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000" spc="1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mano,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</a:t>
            </a:r>
            <a:r>
              <a:rPr sz="2000" spc="1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questo</a:t>
            </a:r>
            <a:r>
              <a:rPr sz="2000" spc="1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non</a:t>
            </a:r>
            <a:r>
              <a:rPr sz="2000" spc="229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è</a:t>
            </a:r>
            <a:r>
              <a:rPr sz="2000" spc="2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semplice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poiché</a:t>
            </a:r>
            <a:r>
              <a:rPr sz="2000" spc="1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1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fratture</a:t>
            </a:r>
            <a:r>
              <a:rPr sz="2000" spc="1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sono</a:t>
            </a:r>
            <a:r>
              <a:rPr sz="2000" spc="1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spesso</a:t>
            </a:r>
            <a:r>
              <a:rPr sz="2000" spc="18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microscopiche.</a:t>
            </a:r>
            <a:r>
              <a:rPr sz="2000" spc="15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Per</a:t>
            </a:r>
            <a:r>
              <a:rPr sz="2000" spc="1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essere</a:t>
            </a:r>
            <a:r>
              <a:rPr sz="2000" spc="1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«</a:t>
            </a:r>
            <a:r>
              <a:rPr sz="2000" b="1" i="1" spc="-10" dirty="0">
                <a:solidFill>
                  <a:srgbClr val="C00000"/>
                </a:solidFill>
                <a:latin typeface="Calibri"/>
                <a:cs typeface="Calibri"/>
              </a:rPr>
              <a:t>autoriparante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»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un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materiale</a:t>
            </a:r>
            <a:r>
              <a:rPr sz="2000" spc="10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deve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essere</a:t>
            </a:r>
            <a:r>
              <a:rPr sz="2000" spc="7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grado</a:t>
            </a:r>
            <a:r>
              <a:rPr sz="2000" spc="8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50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eliminare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10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microfratture</a:t>
            </a:r>
            <a:r>
              <a:rPr sz="2000" spc="75" dirty="0">
                <a:solidFill>
                  <a:srgbClr val="000099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senza l’intervento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umano.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4114800"/>
            <a:ext cx="4965192" cy="247802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500320"/>
            <a:ext cx="899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Calibri"/>
                <a:cs typeface="Calibri"/>
              </a:rPr>
              <a:t>Argomenti</a:t>
            </a:r>
            <a:r>
              <a:rPr sz="3200" b="0" spc="-7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tipici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della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Scienza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 err="1">
                <a:latin typeface="Calibri"/>
                <a:cs typeface="Calibri"/>
              </a:rPr>
              <a:t>della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 err="1">
                <a:latin typeface="Calibri"/>
                <a:cs typeface="Calibri"/>
              </a:rPr>
              <a:t>Macromolecole</a:t>
            </a:r>
            <a:r>
              <a:rPr sz="3200" b="0" spc="-1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437315"/>
            <a:ext cx="8839200" cy="314291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1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Definire</a:t>
            </a:r>
            <a:r>
              <a:rPr sz="2000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meccanismi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sintesi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macromolecole.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Determinare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controllare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lunghezza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molecole.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Determinare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costituzione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geometria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singole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catene.</a:t>
            </a:r>
            <a:endParaRPr sz="2000" dirty="0">
              <a:latin typeface="Calibri"/>
              <a:cs typeface="Calibri"/>
            </a:endParaRPr>
          </a:p>
          <a:p>
            <a:pPr marL="469265" marR="5080" indent="-456565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Determinare le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interazioni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delle</a:t>
            </a:r>
            <a:r>
              <a:rPr sz="2000" spc="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catene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polimeriche</a:t>
            </a:r>
            <a:r>
              <a:rPr sz="2000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fase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liquida</a:t>
            </a:r>
            <a:r>
              <a:rPr sz="2000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solida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le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transizioni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tra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questi</a:t>
            </a:r>
            <a:r>
              <a:rPr sz="20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stati.</a:t>
            </a:r>
            <a:endParaRPr sz="20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08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Studiare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tecnologia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dei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materiali</a:t>
            </a:r>
            <a:r>
              <a:rPr sz="20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polimerici.</a:t>
            </a:r>
            <a:endParaRPr sz="2000" dirty="0">
              <a:latin typeface="Calibri"/>
              <a:cs typeface="Calibri"/>
            </a:endParaRPr>
          </a:p>
          <a:p>
            <a:pPr marL="469265" marR="5080" indent="-456565">
              <a:lnSpc>
                <a:spcPct val="150000"/>
              </a:lnSpc>
              <a:spcBef>
                <a:spcPts val="5"/>
              </a:spcBef>
              <a:buAutoNum type="arabicParenR"/>
              <a:tabLst>
                <a:tab pos="469265" algn="l"/>
                <a:tab pos="469900" algn="l"/>
                <a:tab pos="1405890" algn="l"/>
                <a:tab pos="2230120" algn="l"/>
                <a:tab pos="3551554" algn="l"/>
                <a:tab pos="3827779" algn="l"/>
                <a:tab pos="4577715" algn="l"/>
                <a:tab pos="5053330" algn="l"/>
                <a:tab pos="5375910" algn="l"/>
                <a:tab pos="7101840" algn="l"/>
              </a:tabLst>
            </a:pP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Studiare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metodi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sperimentali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teorici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per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caratterizzazione</a:t>
            </a:r>
            <a:r>
              <a:rPr sz="20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00099"/>
                </a:solidFill>
                <a:latin typeface="Calibri"/>
                <a:cs typeface="Calibri"/>
              </a:rPr>
              <a:t>dei </a:t>
            </a:r>
            <a:r>
              <a:rPr sz="2000" spc="-10" dirty="0">
                <a:solidFill>
                  <a:srgbClr val="000099"/>
                </a:solidFill>
                <a:latin typeface="Calibri"/>
                <a:cs typeface="Calibri"/>
              </a:rPr>
              <a:t>polimeri.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676" y="5517222"/>
            <a:ext cx="180022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Shape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027" y="5517222"/>
            <a:ext cx="180022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Properties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11219" y="5648553"/>
            <a:ext cx="745490" cy="241935"/>
            <a:chOff x="3911219" y="5648553"/>
            <a:chExt cx="745490" cy="241935"/>
          </a:xfrm>
        </p:grpSpPr>
        <p:sp>
          <p:nvSpPr>
            <p:cNvPr id="7" name="object 7"/>
            <p:cNvSpPr/>
            <p:nvPr/>
          </p:nvSpPr>
          <p:spPr>
            <a:xfrm>
              <a:off x="3923919" y="5661253"/>
              <a:ext cx="720090" cy="216535"/>
            </a:xfrm>
            <a:custGeom>
              <a:avLst/>
              <a:gdLst/>
              <a:ahLst/>
              <a:cxnLst/>
              <a:rect l="l" t="t" r="r" b="b"/>
              <a:pathLst>
                <a:path w="720089" h="216535">
                  <a:moveTo>
                    <a:pt x="612139" y="0"/>
                  </a:moveTo>
                  <a:lnTo>
                    <a:pt x="612139" y="54000"/>
                  </a:lnTo>
                  <a:lnTo>
                    <a:pt x="0" y="54000"/>
                  </a:lnTo>
                  <a:lnTo>
                    <a:pt x="0" y="162013"/>
                  </a:lnTo>
                  <a:lnTo>
                    <a:pt x="612139" y="162013"/>
                  </a:lnTo>
                  <a:lnTo>
                    <a:pt x="612139" y="216014"/>
                  </a:lnTo>
                  <a:lnTo>
                    <a:pt x="720089" y="108000"/>
                  </a:lnTo>
                  <a:lnTo>
                    <a:pt x="6121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23919" y="5661253"/>
              <a:ext cx="720090" cy="216535"/>
            </a:xfrm>
            <a:custGeom>
              <a:avLst/>
              <a:gdLst/>
              <a:ahLst/>
              <a:cxnLst/>
              <a:rect l="l" t="t" r="r" b="b"/>
              <a:pathLst>
                <a:path w="720089" h="216535">
                  <a:moveTo>
                    <a:pt x="0" y="54000"/>
                  </a:moveTo>
                  <a:lnTo>
                    <a:pt x="612139" y="54000"/>
                  </a:lnTo>
                  <a:lnTo>
                    <a:pt x="612139" y="0"/>
                  </a:lnTo>
                  <a:lnTo>
                    <a:pt x="720089" y="108000"/>
                  </a:lnTo>
                  <a:lnTo>
                    <a:pt x="612139" y="216014"/>
                  </a:lnTo>
                  <a:lnTo>
                    <a:pt x="612139" y="162013"/>
                  </a:lnTo>
                  <a:lnTo>
                    <a:pt x="0" y="162013"/>
                  </a:lnTo>
                  <a:lnTo>
                    <a:pt x="0" y="5400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1" y="1010158"/>
            <a:ext cx="7367738" cy="49334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32369" y="1656079"/>
            <a:ext cx="1087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Biopolimeri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6332" y="1784095"/>
            <a:ext cx="218948" cy="84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364175-9C52-4950-A5FE-52969E13DB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D9F92-13DE-D6BB-5655-EFFABC72236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7424124" cy="51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109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4053</Words>
  <Application>Microsoft Office PowerPoint</Application>
  <PresentationFormat>On-screen Show (4:3)</PresentationFormat>
  <Paragraphs>368</Paragraphs>
  <Slides>83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Arial Rounded MT Bold</vt:lpstr>
      <vt:lpstr>Calibri</vt:lpstr>
      <vt:lpstr>Georgia</vt:lpstr>
      <vt:lpstr>Symbol</vt:lpstr>
      <vt:lpstr>Times New Roman</vt:lpstr>
      <vt:lpstr>Office Theme</vt:lpstr>
      <vt:lpstr>PowerPoint Presentation</vt:lpstr>
      <vt:lpstr>CHIMICA DELLE MACROMOLECOLE I – PROGRAMMA</vt:lpstr>
      <vt:lpstr>CHIMICA DELLE MACROMOLECOLE I – PROGRAMMA</vt:lpstr>
      <vt:lpstr>CHIMICA DELLE MACROMOLECOLE I – PROGRAMMA</vt:lpstr>
      <vt:lpstr>PowerPoint Presentation</vt:lpstr>
      <vt:lpstr>ESAME</vt:lpstr>
      <vt:lpstr>United Nations Definition of Sustainable Development </vt:lpstr>
      <vt:lpstr>Sustainable Development</vt:lpstr>
      <vt:lpstr>PowerPoint Presentation</vt:lpstr>
      <vt:lpstr>PowerPoint Presentation</vt:lpstr>
      <vt:lpstr>‘Simplified SDGs’ </vt:lpstr>
      <vt:lpstr>PowerPoint Presentation</vt:lpstr>
      <vt:lpstr>The Energy Trilemma </vt:lpstr>
      <vt:lpstr>PowerPoint Presentation</vt:lpstr>
      <vt:lpstr>PowerPoint Presentation</vt:lpstr>
      <vt:lpstr>PowerPoint Presentation</vt:lpstr>
      <vt:lpstr>Sviluppo sostenibile: soddisfare i bisogni della presente generazione senza compromettere le possibilità delle future generazioni di soddisfare i loro.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Plastiche da veicoli a fine vita (ELV)</vt:lpstr>
      <vt:lpstr>PowerPoint Presentation</vt:lpstr>
      <vt:lpstr>Il contenuto di materiale polimerico di un’automobile</vt:lpstr>
      <vt:lpstr>In EU sono 15.158.874 milioni di auto immatricolate nel 2018</vt:lpstr>
      <vt:lpstr>PowerPoint Presentation</vt:lpstr>
      <vt:lpstr>PowerPoint Presentation</vt:lpstr>
      <vt:lpstr>PowerPoint Presentation</vt:lpstr>
      <vt:lpstr>Dopo le Età della Pietra, del Bronzo e del Ferro: l'Età della Plastica</vt:lpstr>
      <vt:lpstr>Plastica: materiale molto utile e importante che usiamo costantemente e quotidianamente, semplifica la nostra vita e risulta più leggera e meno costosa di molti altri materiali.</vt:lpstr>
      <vt:lpstr>Una relazione tossica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·LE PLASTICHE FINISCONO NEL NOSTRO PIATTO?</vt:lpstr>
      <vt:lpstr>PowerPoint Presentation</vt:lpstr>
      <vt:lpstr>PowerPoint Presentation</vt:lpstr>
      <vt:lpstr>PowerPoint Presentation</vt:lpstr>
      <vt:lpstr>PowerPoint Presentation</vt:lpstr>
      <vt:lpstr>Le 6 isole di plastica più grandi al mondo</vt:lpstr>
      <vt:lpstr>Le 6 isole di plastica più grandi al mondo</vt:lpstr>
      <vt:lpstr>PowerPoint Presentation</vt:lpstr>
      <vt:lpstr>PowerPoint Presentation</vt:lpstr>
      <vt:lpstr>PowerPoint Presentation</vt:lpstr>
      <vt:lpstr>PowerPoint Presentation</vt:lpstr>
      <vt:lpstr>Microplastiche e Nanoplastiche</vt:lpstr>
      <vt:lpstr>PowerPoint Presentation</vt:lpstr>
      <vt:lpstr>PowerPoint Presentation</vt:lpstr>
      <vt:lpstr>PowerPoint Presentation</vt:lpstr>
      <vt:lpstr>Macromolecular Chemistry and Physics</vt:lpstr>
      <vt:lpstr>PowerPoint Presentation</vt:lpstr>
      <vt:lpstr>Storiadella Chimica delle Macromolecole di Sintesi</vt:lpstr>
      <vt:lpstr>PowerPoint Presentation</vt:lpstr>
      <vt:lpstr>Tra le due guerre (1918-1930):</vt:lpstr>
      <vt:lpstr>PowerPoint Presentation</vt:lpstr>
      <vt:lpstr>P.J. Flory (1910–1985) comincia il suo importante lavoro sulla Chimica e la Termodinamica Statistica dei Polimeri</vt:lpstr>
      <vt:lpstr>PowerPoint Presentation</vt:lpstr>
      <vt:lpstr>Negli ultimi decenni.....: Sviluppo della green chemistry dei polimeri e dei nano- compositi</vt:lpstr>
      <vt:lpstr>PowerPoint Presentation</vt:lpstr>
      <vt:lpstr>Contemporaneamente ai progressi della Scienza delle Macromolecole furono fondate numerose Società Scientifiche dedicate ai polimeri:</vt:lpstr>
      <vt:lpstr>PowerPoint Presentation</vt:lpstr>
      <vt:lpstr>PowerPoint Presentation</vt:lpstr>
      <vt:lpstr>PowerPoint Presentation</vt:lpstr>
      <vt:lpstr>Argomenti tipici della Scienza della Macromolecole: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Rosei, Federico</cp:lastModifiedBy>
  <cp:revision>27</cp:revision>
  <dcterms:created xsi:type="dcterms:W3CDTF">2023-01-10T22:44:05Z</dcterms:created>
  <dcterms:modified xsi:type="dcterms:W3CDTF">2023-03-09T10:21:16Z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2023-01-10T00:00:00Z</vt:filetime>
  </property>
  <property fmtid="{D5CDD505-2E9C-101B-9397-08002B2CF9AE}" pid="5" name="Producer">
    <vt:lpwstr>Microsoft® PowerPoint® 2010</vt:lpwstr>
  </property>
</Properties>
</file>