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BE760-69B6-A0BE-06CF-99BB794B1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E0301-F849-3C41-2618-FBEB66C23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C8361-BF1C-478C-03BC-122B7396A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80F5A-CF91-5DC7-312D-A60E86A3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C8361-4E6C-624A-8B1F-6D27846B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8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4A93-F81C-09C5-ADFB-B714603C4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6B03B-2154-E1DF-8FAD-E1D014091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688D5-7B1B-DC54-373C-2589D58E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7B36B-E07E-4E0D-2BDA-45079922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CD70-E5E2-15BC-11FE-BF897B931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E56541-C23E-647D-6B7B-912A8D5FD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92242-7D69-2DEC-D9B0-124645460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72835-8F9B-25B3-E8E6-10BBF9BA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D0CBA-043F-7A03-3046-2D9CEC4A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43178-0570-215C-73FD-9F354EC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8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6315-CD08-84D0-2490-99F302E1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3D9B-67DC-7254-C291-5582D7309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2B4C1-67C9-B306-9CC1-D31DD24E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1DF39-4D30-C9AB-1FEA-CEEC4CD8B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75027-3617-BC4D-82FD-85E10972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DDADE-7F1D-5D8F-FF15-63AD6788C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5746D-4BAB-966A-50D6-B6BF1C073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FF600-C7B7-68E3-B87E-EAE15E74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A34E2-B268-1D9E-A7B1-D4CE2C88E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62301-94C9-9AAA-9DE1-F2B6403F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5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57C7-0EBD-29AF-46D2-4CF97F220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1F516-762A-048A-3442-02DF44553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9BF75-167E-1B8E-9C0D-8CFA816A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1F7B1-083F-AD6C-6CD0-F07ACBC6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2ED15-30C6-9804-2E1B-AAFCE47F4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4F937-DB67-8F2B-56F9-EF75A518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7156-9146-D54F-595B-CDB137615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5EAE2-8981-97B0-223A-A1E885A47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1A4AF-5A8E-E4B8-74AE-5FD0BB8F6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40A27C-D1EC-DBCE-D659-CCD4BCD2C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5774-BA8C-8F2B-3B50-73517C229A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6B85B-2068-B587-2F61-E86DE4E4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713E05-6766-6E9E-AEA1-6EACB1BC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B79B2-F1C0-DBDC-C2B4-D4BBD0F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1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1613-152A-032E-5BE0-737C2C194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1A35A-2CB3-5F3F-5C30-03BD3520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4F414-C15A-4EEB-52A9-16AEA15F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A4B3D-33C2-FB2F-D3B5-40EA6CFB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3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637B8-EC2E-14E2-F723-B38079A5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37372-E84B-9DE2-98D1-70337F86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4E2B2-A828-7B24-B94F-08D47D55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0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BFB6-8EBD-9C0D-9156-F7C88912C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A88E-BCB7-4C1B-8B64-55E5004DE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EAEDF4-5971-09F2-F16C-5A25CD97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2759A-D405-2B6A-AFF9-C43B4AFF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C2EA9-6A12-FDD0-92A6-61DB0741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6A8555-4920-4E20-87EC-A7E61B99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0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0284F-B3F0-8251-0A0A-5BBB1CFA3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393FD-D242-4A66-AA3A-BB328E4C7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FFF18-3D1E-587A-3542-7319E9AF5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E1630-9DE4-A496-9A16-3F4EEFF0E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FFEE9-4656-676A-D271-AFAF92999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77069-6163-7903-820E-106F4BBD6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79FA3-A8B2-9F9B-5101-F68F402D4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34781-0BA6-6F74-9440-98D1F2B01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1B63E-44DE-C9E3-A272-11CB407F7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583BB-9E23-4876-B5CB-017148FEC69D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304D5-682E-B685-7E26-5F225FAB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5EBAB-8977-ECFD-0940-0EAE8B1D4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0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548" y="144379"/>
            <a:ext cx="66182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Programma Corso di Chimica delle Macromolecole I</a:t>
            </a:r>
            <a:endParaRPr lang="en-CA" sz="2400" dirty="0"/>
          </a:p>
          <a:p>
            <a:r>
              <a:rPr lang="it-IT" sz="2400" dirty="0"/>
              <a:t>Laurea Triennale, Anno accademico 2022 – 2023</a:t>
            </a:r>
            <a:endParaRPr lang="en-CA" sz="2400" dirty="0"/>
          </a:p>
          <a:p>
            <a:r>
              <a:rPr lang="it-IT" sz="2400" dirty="0"/>
              <a:t>6 CFU</a:t>
            </a:r>
            <a:endParaRPr lang="en-CA" sz="2400" dirty="0"/>
          </a:p>
          <a:p>
            <a:r>
              <a:rPr lang="it-IT" sz="2400" dirty="0"/>
              <a:t>Prof. Federico </a:t>
            </a:r>
            <a:r>
              <a:rPr lang="it-IT" sz="2400" dirty="0" smtClean="0"/>
              <a:t>Rosei</a:t>
            </a:r>
            <a:endParaRPr lang="en-CA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08548" y="2901155"/>
            <a:ext cx="8613833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Storia ed introduzione sui polimeri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dirty="0"/>
              <a:t>• Le architetture macromolecolari:</a:t>
            </a:r>
            <a:endParaRPr lang="en-CA" sz="2400" dirty="0"/>
          </a:p>
          <a:p>
            <a:r>
              <a:rPr lang="it-IT" sz="2400" dirty="0"/>
              <a:t>i. Strutture lineari, ramificate, a pettine, IPN, SIM, a stella, dendritici</a:t>
            </a:r>
            <a:endParaRPr lang="en-CA" sz="2400" dirty="0"/>
          </a:p>
          <a:p>
            <a:r>
              <a:rPr lang="it-IT" sz="2400" dirty="0"/>
              <a:t>ii. Sistemi dendrimerici</a:t>
            </a:r>
            <a:endParaRPr lang="en-CA" sz="2400" dirty="0"/>
          </a:p>
          <a:p>
            <a:r>
              <a:rPr lang="it-IT" sz="2400" dirty="0"/>
              <a:t>iii. Requisiti di polimerizzabilità e reattività</a:t>
            </a:r>
            <a:endParaRPr lang="en-CA" sz="2400" dirty="0"/>
          </a:p>
          <a:p>
            <a:r>
              <a:rPr lang="it-IT" sz="2400" dirty="0"/>
              <a:t>iv. Termodinamica della polimerizzazione</a:t>
            </a:r>
            <a:endParaRPr lang="en-CA" sz="2400" dirty="0"/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27228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799" y="962526"/>
            <a:ext cx="5619808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Sintesi di polimeri</a:t>
            </a:r>
            <a:endParaRPr lang="en-CA" sz="2400" dirty="0"/>
          </a:p>
          <a:p>
            <a:r>
              <a:rPr lang="it-IT" sz="2400" dirty="0"/>
              <a:t>i. Polimerizzazione a stadi ed a catena</a:t>
            </a:r>
            <a:endParaRPr lang="en-CA" sz="2400" dirty="0"/>
          </a:p>
          <a:p>
            <a:r>
              <a:rPr lang="it-IT" sz="2400" dirty="0"/>
              <a:t>ii. Grado di polimerizzazione</a:t>
            </a:r>
            <a:endParaRPr lang="en-CA" sz="2400" dirty="0"/>
          </a:p>
          <a:p>
            <a:r>
              <a:rPr lang="it-IT" sz="2400" dirty="0"/>
              <a:t>iii. Cinetica delle polimerizzazioni a stadi</a:t>
            </a:r>
            <a:endParaRPr lang="en-CA" sz="2400" dirty="0"/>
          </a:p>
          <a:p>
            <a:r>
              <a:rPr lang="it-IT" sz="2400" dirty="0"/>
              <a:t>iv. Distribuzione più probabile di Flory</a:t>
            </a:r>
            <a:endParaRPr lang="en-CA" sz="2400" dirty="0"/>
          </a:p>
          <a:p>
            <a:r>
              <a:rPr lang="it-IT" sz="2400" dirty="0"/>
              <a:t>v. Polimerizzazione radicalica a catena</a:t>
            </a:r>
            <a:endParaRPr lang="en-CA" sz="2400" dirty="0"/>
          </a:p>
          <a:p>
            <a:r>
              <a:rPr lang="it-IT" sz="2400" dirty="0"/>
              <a:t>vi. Cinetica di polimerizzazione a catena</a:t>
            </a:r>
            <a:endParaRPr lang="en-CA" sz="2400" dirty="0"/>
          </a:p>
          <a:p>
            <a:r>
              <a:rPr lang="it-IT" sz="2400" dirty="0"/>
              <a:t>vii. Polimerizzazione radicalica vivente</a:t>
            </a:r>
            <a:endParaRPr lang="en-CA" sz="2400" dirty="0"/>
          </a:p>
          <a:p>
            <a:r>
              <a:rPr lang="it-IT" sz="2400" dirty="0"/>
              <a:t>viii. Sintesi ATRP e RAFT</a:t>
            </a:r>
            <a:endParaRPr lang="en-CA" sz="2400" dirty="0"/>
          </a:p>
          <a:p>
            <a:r>
              <a:rPr lang="it-IT" sz="2400" dirty="0"/>
              <a:t>ix. Polimerizzazione ionica a catena</a:t>
            </a:r>
            <a:endParaRPr lang="en-CA" sz="2400" dirty="0"/>
          </a:p>
          <a:p>
            <a:r>
              <a:rPr lang="it-IT" sz="2400" dirty="0"/>
              <a:t>x. Polimerizzazione ionica di composti ciclici</a:t>
            </a:r>
            <a:endParaRPr lang="en-CA" sz="2400" dirty="0"/>
          </a:p>
          <a:p>
            <a:r>
              <a:rPr lang="it-IT" sz="2400" b="1" u="sng" dirty="0"/>
              <a:t>xi. Chimica e proprietà dei dendrimeri</a:t>
            </a:r>
            <a:endParaRPr lang="en-CA" sz="2400" b="1" u="sng" dirty="0"/>
          </a:p>
          <a:p>
            <a:endParaRPr lang="en-CA" sz="2400" dirty="0" smtClean="0"/>
          </a:p>
          <a:p>
            <a:r>
              <a:rPr lang="it-IT" sz="2400" dirty="0"/>
              <a:t>• Massa molecolare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590" y="802105"/>
            <a:ext cx="7867603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Conformazione e configurazione macromolecolare</a:t>
            </a:r>
            <a:endParaRPr lang="en-CA" sz="2400" dirty="0"/>
          </a:p>
          <a:p>
            <a:r>
              <a:rPr lang="it-IT" sz="2400" dirty="0"/>
              <a:t>i. Isomeria costituzionale, conformazionale e configurazionale</a:t>
            </a:r>
            <a:endParaRPr lang="en-CA" sz="2400" dirty="0"/>
          </a:p>
          <a:p>
            <a:r>
              <a:rPr lang="it-IT" sz="2400" dirty="0"/>
              <a:t>ii. Tassia</a:t>
            </a:r>
            <a:endParaRPr lang="en-CA" sz="2400" dirty="0"/>
          </a:p>
          <a:p>
            <a:r>
              <a:rPr lang="it-IT" sz="2400" dirty="0"/>
              <a:t>iii. Conformazione delle macromolecole</a:t>
            </a:r>
            <a:endParaRPr lang="en-CA" sz="2400" dirty="0"/>
          </a:p>
          <a:p>
            <a:r>
              <a:rPr lang="it-IT" sz="2400" dirty="0"/>
              <a:t>iv. Interazioni che stabilizzano le conformazioni</a:t>
            </a:r>
            <a:endParaRPr lang="en-CA" sz="2400" dirty="0"/>
          </a:p>
          <a:p>
            <a:r>
              <a:rPr lang="it-IT" sz="2400" dirty="0"/>
              <a:t>v. Cenni di termodinamica statistica</a:t>
            </a:r>
            <a:endParaRPr lang="en-CA" sz="2400" dirty="0"/>
          </a:p>
          <a:p>
            <a:r>
              <a:rPr lang="it-IT" sz="2400" dirty="0"/>
              <a:t>vi. Analisi conformazionale e proprietà medie di catene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b="1" u="sng" dirty="0"/>
              <a:t>• Proprietà macromolecolari</a:t>
            </a:r>
            <a:endParaRPr lang="en-CA" sz="2400" b="1" u="sng" dirty="0"/>
          </a:p>
          <a:p>
            <a:r>
              <a:rPr lang="it-IT" sz="2400" b="1" u="sng" dirty="0"/>
              <a:t>i. Descrittori di catena reali e virtuali</a:t>
            </a:r>
            <a:endParaRPr lang="en-CA" sz="2400" b="1" u="sng" dirty="0"/>
          </a:p>
          <a:p>
            <a:r>
              <a:rPr lang="it-IT" sz="2400" b="1" u="sng" dirty="0"/>
              <a:t>ii. Distanza testa-coda, raggio di girazione</a:t>
            </a:r>
            <a:endParaRPr lang="en-CA" sz="2400" b="1" u="sng" dirty="0"/>
          </a:p>
          <a:p>
            <a:r>
              <a:rPr lang="it-IT" sz="2400" b="1" u="sng" dirty="0"/>
              <a:t>iii. Effetto volume escluso</a:t>
            </a:r>
            <a:endParaRPr lang="en-CA" sz="2400" b="1" u="sng" dirty="0"/>
          </a:p>
          <a:p>
            <a:r>
              <a:rPr lang="it-IT" sz="2400" b="1" u="sng" dirty="0"/>
              <a:t>iv. Catena liberamente snodata e liberamente rotante</a:t>
            </a:r>
            <a:endParaRPr lang="en-CA" sz="2400" b="1" u="sng" dirty="0"/>
          </a:p>
          <a:p>
            <a:r>
              <a:rPr lang="it-IT" sz="2400" b="1" u="sng" dirty="0"/>
              <a:t>v. Rapporto caratteristico lunghezza di persistenza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559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884" y="705853"/>
            <a:ext cx="867942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</a:t>
            </a:r>
            <a:r>
              <a:rPr lang="it-IT" sz="2400" b="1" u="sng" dirty="0"/>
              <a:t>Predizione di Strutture polimeriche ordinate e disordinate</a:t>
            </a:r>
            <a:endParaRPr lang="en-CA" sz="2400" b="1" u="sng" dirty="0"/>
          </a:p>
          <a:p>
            <a:r>
              <a:rPr lang="it-IT" sz="2400" b="1" u="sng" dirty="0"/>
              <a:t>i. Meccanica Molecolare: algoritmi di minimizzazione dell’energia</a:t>
            </a:r>
            <a:endParaRPr lang="en-CA" sz="2400" b="1" u="sng" dirty="0"/>
          </a:p>
          <a:p>
            <a:r>
              <a:rPr lang="it-IT" sz="2400" b="1" u="sng" dirty="0"/>
              <a:t>ii. Dinamica molecolare</a:t>
            </a:r>
            <a:endParaRPr lang="en-CA" sz="2400" b="1" u="sng" dirty="0"/>
          </a:p>
          <a:p>
            <a:r>
              <a:rPr lang="it-IT" sz="2400" b="1" u="sng" dirty="0"/>
              <a:t>iii. Metodi stocastici: Monte Carlo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dirty="0"/>
              <a:t>• La struttura dei polimeri allo stato solido</a:t>
            </a:r>
            <a:endParaRPr lang="en-CA" sz="2400" dirty="0"/>
          </a:p>
          <a:p>
            <a:r>
              <a:rPr lang="it-IT" sz="2400" dirty="0"/>
              <a:t>i. Sistemi ordinati (polimorfismo). </a:t>
            </a:r>
            <a:r>
              <a:rPr lang="it-IT" sz="2400" b="1" u="sng" dirty="0"/>
              <a:t>Morfologia dei cristalli polimerici</a:t>
            </a:r>
            <a:endParaRPr lang="en-CA" sz="2400" b="1" u="sng" dirty="0"/>
          </a:p>
          <a:p>
            <a:r>
              <a:rPr lang="it-IT" sz="2400" b="1" u="sng" dirty="0"/>
              <a:t>ii. Cristallizzazione, termodinamica e cinetica della cristallizzazione</a:t>
            </a:r>
            <a:endParaRPr lang="en-CA" sz="2400" b="1" u="sng" dirty="0"/>
          </a:p>
          <a:p>
            <a:r>
              <a:rPr lang="it-IT" sz="2400" b="1" u="sng" dirty="0"/>
              <a:t>iii. Fusione dei polimeri cristallini. Morfologia dello stato cristallino</a:t>
            </a:r>
            <a:endParaRPr lang="en-CA" sz="2400" b="1" u="sng" dirty="0"/>
          </a:p>
          <a:p>
            <a:r>
              <a:rPr lang="it-IT" sz="2400" dirty="0"/>
              <a:t>iv. Sistemi disordinati, stato vetroso, Stato gommoso</a:t>
            </a:r>
            <a:endParaRPr lang="en-CA" sz="2400" dirty="0"/>
          </a:p>
          <a:p>
            <a:r>
              <a:rPr lang="it-IT" sz="2400" dirty="0"/>
              <a:t>v. Elastomeri ed elasticità della gomma</a:t>
            </a:r>
            <a:endParaRPr lang="en-CA" sz="2400" dirty="0"/>
          </a:p>
          <a:p>
            <a:r>
              <a:rPr lang="it-IT" sz="2400" dirty="0"/>
              <a:t>vi. Strutture liquido-cristalline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15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674" y="32084"/>
            <a:ext cx="7590411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Caratterizzazione di macromolecole in soluzione</a:t>
            </a:r>
            <a:endParaRPr lang="en-CA" sz="2400" dirty="0"/>
          </a:p>
          <a:p>
            <a:r>
              <a:rPr lang="it-IT" sz="2400" b="1" u="sng" dirty="0"/>
              <a:t>i. Osmometria</a:t>
            </a:r>
            <a:endParaRPr lang="en-CA" sz="2400" b="1" u="sng" dirty="0"/>
          </a:p>
          <a:p>
            <a:r>
              <a:rPr lang="it-IT" sz="2400" dirty="0"/>
              <a:t>ii. Cromatografia di permeazione su gel (GPC)</a:t>
            </a:r>
            <a:endParaRPr lang="en-CA" sz="2400" dirty="0"/>
          </a:p>
          <a:p>
            <a:r>
              <a:rPr lang="it-IT" sz="2400" dirty="0"/>
              <a:t>iii. Viscometria</a:t>
            </a:r>
            <a:endParaRPr lang="en-CA" sz="2400" dirty="0"/>
          </a:p>
          <a:p>
            <a:r>
              <a:rPr lang="it-IT" sz="2400" dirty="0"/>
              <a:t>iv. Diffusione della luce statica e dinamica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Polielettroliti (cenni):</a:t>
            </a:r>
            <a:endParaRPr lang="en-CA" sz="2400" b="1" u="sng" dirty="0"/>
          </a:p>
          <a:p>
            <a:r>
              <a:rPr lang="it-IT" sz="2400" b="1" u="sng" dirty="0"/>
              <a:t>i. Modelli polielettrolitici</a:t>
            </a:r>
            <a:endParaRPr lang="en-CA" sz="2400" b="1" u="sng" dirty="0"/>
          </a:p>
          <a:p>
            <a:r>
              <a:rPr lang="it-IT" sz="2400" b="1" u="sng" dirty="0"/>
              <a:t>ii. Proprietà in soluzione</a:t>
            </a:r>
            <a:endParaRPr lang="en-CA" sz="2400" b="1" u="sng" dirty="0"/>
          </a:p>
          <a:p>
            <a:r>
              <a:rPr lang="it-IT" sz="2400" b="1" u="sng" dirty="0"/>
              <a:t>iii. Viscosità secondo Smidsrod-Haug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Termodinamica dei polimeri in soluzione: teoria di Flory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Microscopia AFM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Calorimetria Isoterma (ITC)</a:t>
            </a:r>
            <a:endParaRPr lang="en-CA" sz="2400" b="1" u="sng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Calorimetria differenziale a scansione (DSC)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Termogravimetria (TGA)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Degradazione, stabilizzazione e comportamento al </a:t>
            </a:r>
            <a:r>
              <a:rPr lang="it-IT" sz="2400" b="1" u="sng" dirty="0" smtClean="0"/>
              <a:t>fuoco</a:t>
            </a:r>
            <a:endParaRPr lang="en-CA" sz="2400" b="1" u="sng" dirty="0"/>
          </a:p>
        </p:txBody>
      </p:sp>
    </p:spTree>
    <p:extLst>
      <p:ext uri="{BB962C8B-B14F-4D97-AF65-F5344CB8AC3E}">
        <p14:creationId xmlns:p14="http://schemas.microsoft.com/office/powerpoint/2010/main" val="19153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631" y="866274"/>
            <a:ext cx="817210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Biocompatibilità dei materiali polimerici</a:t>
            </a:r>
            <a:endParaRPr lang="en-CA" sz="2400" dirty="0"/>
          </a:p>
          <a:p>
            <a:r>
              <a:rPr lang="it-IT" sz="2400" dirty="0"/>
              <a:t>i. Materiali polimerici in medicina</a:t>
            </a:r>
            <a:endParaRPr lang="en-CA" sz="2400" dirty="0"/>
          </a:p>
          <a:p>
            <a:r>
              <a:rPr lang="it-IT" sz="2400" b="1" u="sng" dirty="0"/>
              <a:t>ii. Biocompatibilità</a:t>
            </a:r>
            <a:endParaRPr lang="en-CA" sz="2400" b="1" u="sng" dirty="0"/>
          </a:p>
          <a:p>
            <a:r>
              <a:rPr lang="it-IT" sz="2400" b="1" u="sng" dirty="0"/>
              <a:t>iii. Adesione batterica</a:t>
            </a:r>
            <a:endParaRPr lang="en-CA" sz="2400" b="1" u="sng" dirty="0"/>
          </a:p>
          <a:p>
            <a:r>
              <a:rPr lang="it-IT" sz="2400" b="1" u="sng" dirty="0"/>
              <a:t>iv. Modifiche per indurre l’adesione cellulare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Riutilizzo dei materiali polimerici</a:t>
            </a:r>
            <a:endParaRPr lang="en-CA" sz="2400" dirty="0"/>
          </a:p>
          <a:p>
            <a:r>
              <a:rPr lang="it-IT" sz="2400" dirty="0"/>
              <a:t>i. Il consumo dei materiali plastici</a:t>
            </a:r>
            <a:endParaRPr lang="en-CA" sz="2400" dirty="0"/>
          </a:p>
          <a:p>
            <a:r>
              <a:rPr lang="it-IT" sz="2400" dirty="0"/>
              <a:t>ii. I materiali polimerici e lo sviluppo sostenibile</a:t>
            </a:r>
            <a:endParaRPr lang="en-CA" sz="2400" dirty="0"/>
          </a:p>
          <a:p>
            <a:r>
              <a:rPr lang="it-IT" sz="2400" dirty="0"/>
              <a:t>iii. Principi di green chemistry</a:t>
            </a:r>
            <a:endParaRPr lang="en-CA" sz="2400" dirty="0"/>
          </a:p>
          <a:p>
            <a:r>
              <a:rPr lang="it-IT" sz="2400" dirty="0"/>
              <a:t>iv. Il riciclo (primario, secondario, terziario e quaternario)</a:t>
            </a:r>
            <a:endParaRPr lang="en-CA" sz="2400" dirty="0"/>
          </a:p>
          <a:p>
            <a:r>
              <a:rPr lang="it-IT" sz="2400" dirty="0"/>
              <a:t>v. Riciclo delle apparecchiature elettriche ed elettroniche (RAEE)</a:t>
            </a:r>
            <a:endParaRPr lang="en-CA" sz="2400" dirty="0"/>
          </a:p>
          <a:p>
            <a:r>
              <a:rPr lang="it-IT" sz="2400" b="1" u="sng" dirty="0"/>
              <a:t>vi. Riciclo delle plastiche da veicoli a fine vita (ELV)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49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011" y="802105"/>
            <a:ext cx="4843505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Reologia</a:t>
            </a:r>
            <a:endParaRPr lang="en-CA" sz="2400" b="1" u="sng" dirty="0"/>
          </a:p>
          <a:p>
            <a:r>
              <a:rPr lang="it-IT" sz="2400" b="1" u="sng" dirty="0"/>
              <a:t>i. Numero di Deborah</a:t>
            </a:r>
            <a:endParaRPr lang="en-CA" sz="2400" b="1" u="sng" dirty="0"/>
          </a:p>
          <a:p>
            <a:r>
              <a:rPr lang="it-IT" sz="2400" b="1" u="sng" dirty="0"/>
              <a:t>ii. Sistemi viscoelastici</a:t>
            </a:r>
            <a:endParaRPr lang="en-CA" sz="2400" b="1" u="sng" dirty="0"/>
          </a:p>
          <a:p>
            <a:r>
              <a:rPr lang="it-IT" sz="2400" b="1" u="sng" dirty="0"/>
              <a:t>iii. Curve di flusso</a:t>
            </a:r>
            <a:endParaRPr lang="en-CA" sz="2400" b="1" u="sng" dirty="0"/>
          </a:p>
          <a:p>
            <a:r>
              <a:rPr lang="it-IT" sz="2400" b="1" u="sng" dirty="0"/>
              <a:t>iv. Fluidi non-newtoniani</a:t>
            </a:r>
            <a:endParaRPr lang="en-CA" sz="2400" b="1" u="sng" dirty="0"/>
          </a:p>
          <a:p>
            <a:r>
              <a:rPr lang="it-IT" sz="2400" b="1" u="sng" dirty="0"/>
              <a:t>v. Viscosità in regime oscillatorio</a:t>
            </a:r>
            <a:endParaRPr lang="en-CA" sz="2400" b="1" u="sng" dirty="0"/>
          </a:p>
          <a:p>
            <a:r>
              <a:rPr lang="it-IT" sz="2400" b="1" u="sng" dirty="0"/>
              <a:t> </a:t>
            </a:r>
            <a:endParaRPr lang="en-CA" sz="2400" b="1" u="sng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Gel di polimeri</a:t>
            </a:r>
            <a:endParaRPr lang="en-CA" sz="2400" b="1" u="sng" dirty="0"/>
          </a:p>
          <a:p>
            <a:r>
              <a:rPr lang="it-IT" sz="2400" b="1" u="sng" dirty="0"/>
              <a:t>i. Gel chimici e gel fisici</a:t>
            </a:r>
            <a:endParaRPr lang="en-CA" sz="2400" b="1" u="sng" dirty="0"/>
          </a:p>
          <a:p>
            <a:r>
              <a:rPr lang="it-IT" sz="2400" b="1" u="sng" dirty="0"/>
              <a:t>ii. Reologia di gel fisici</a:t>
            </a:r>
            <a:endParaRPr lang="en-CA" sz="2400" b="1" u="sng" dirty="0"/>
          </a:p>
          <a:p>
            <a:r>
              <a:rPr lang="it-IT" sz="2400" b="1" u="sng" dirty="0"/>
              <a:t>iii. Gel di Polisaccaridi</a:t>
            </a:r>
            <a:endParaRPr lang="en-CA" sz="2400" b="1" u="sng" dirty="0"/>
          </a:p>
          <a:p>
            <a:r>
              <a:rPr lang="en-CA" sz="2400" b="1" u="sng" dirty="0"/>
              <a:t>iv. </a:t>
            </a:r>
            <a:r>
              <a:rPr lang="en-CA" sz="2400" b="1" u="sng" dirty="0" err="1"/>
              <a:t>Idrogel</a:t>
            </a:r>
            <a:r>
              <a:rPr lang="en-CA" sz="2400" b="1" u="sng" dirty="0"/>
              <a:t> </a:t>
            </a:r>
            <a:r>
              <a:rPr lang="en-CA" sz="2400" b="1" u="sng" dirty="0" err="1"/>
              <a:t>iniettabili</a:t>
            </a:r>
            <a:r>
              <a:rPr lang="en-CA" sz="2400" b="1" u="sng" dirty="0"/>
              <a:t> e </a:t>
            </a:r>
            <a:r>
              <a:rPr lang="en-CA" sz="2400" b="1" u="sng" dirty="0" err="1"/>
              <a:t>biodegradabili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92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095" y="625642"/>
            <a:ext cx="6174832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u="sng" dirty="0"/>
              <a:t>Argomenti aggiuntivi per le presentazioni orali:</a:t>
            </a:r>
            <a:endParaRPr lang="en-CA" sz="2400" b="1" u="sng" dirty="0"/>
          </a:p>
          <a:p>
            <a:endParaRPr lang="en-CA" sz="2400" b="1" u="sng" dirty="0"/>
          </a:p>
          <a:p>
            <a:r>
              <a:rPr lang="it-IT" sz="2400" b="1" u="sng" dirty="0"/>
              <a:t>Polimeri naturali:</a:t>
            </a:r>
            <a:endParaRPr lang="en-CA" sz="2400" b="1" u="sng" dirty="0"/>
          </a:p>
          <a:p>
            <a:r>
              <a:rPr lang="it-IT" sz="2400" b="1" u="sng" dirty="0"/>
              <a:t>Proteine</a:t>
            </a:r>
            <a:endParaRPr lang="en-CA" sz="2400" b="1" u="sng" dirty="0"/>
          </a:p>
          <a:p>
            <a:r>
              <a:rPr lang="it-IT" sz="2400" b="1" u="sng" dirty="0"/>
              <a:t>Acidi Nucleici</a:t>
            </a:r>
            <a:endParaRPr lang="en-CA" sz="2400" b="1" u="sng" dirty="0"/>
          </a:p>
          <a:p>
            <a:r>
              <a:rPr lang="it-IT" sz="2400" b="1" u="sng" dirty="0"/>
              <a:t>Carboidrati</a:t>
            </a:r>
            <a:endParaRPr lang="en-CA" sz="2400" b="1" u="sng" dirty="0"/>
          </a:p>
          <a:p>
            <a:r>
              <a:rPr lang="it-IT" sz="2400" b="1" u="sng" dirty="0"/>
              <a:t>Lipidi</a:t>
            </a:r>
            <a:endParaRPr lang="en-CA" sz="2400" b="1" u="sng" dirty="0"/>
          </a:p>
          <a:p>
            <a:endParaRPr lang="en-CA" sz="2400" b="1" u="sng" dirty="0"/>
          </a:p>
          <a:p>
            <a:r>
              <a:rPr lang="it-IT" sz="2400" b="1" u="sng" dirty="0"/>
              <a:t>Grafene</a:t>
            </a:r>
            <a:endParaRPr lang="en-CA" sz="2400" b="1" u="sng" dirty="0"/>
          </a:p>
          <a:p>
            <a:r>
              <a:rPr lang="it-IT" sz="2400" b="1" u="sng" dirty="0"/>
              <a:t>Seta</a:t>
            </a:r>
            <a:endParaRPr lang="en-CA" sz="2400" b="1" u="sng" dirty="0"/>
          </a:p>
          <a:p>
            <a:r>
              <a:rPr lang="it-IT" sz="2400" b="1" u="sng" dirty="0"/>
              <a:t>Clorofilla</a:t>
            </a:r>
            <a:endParaRPr lang="en-CA" sz="2400" b="1" u="sng" dirty="0"/>
          </a:p>
          <a:p>
            <a:r>
              <a:rPr lang="it-IT" sz="2400" b="1" u="sng" dirty="0" smtClean="0"/>
              <a:t>Cellulosa</a:t>
            </a:r>
          </a:p>
          <a:p>
            <a:r>
              <a:rPr lang="it-IT" sz="2400" b="1" u="sng" smtClean="0"/>
              <a:t>Melanina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715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277</Words>
  <Application>Microsoft Office PowerPoint</Application>
  <PresentationFormat>Widescreen</PresentationFormat>
  <Paragraphs>106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 Holzbaur</dc:creator>
  <cp:lastModifiedBy>Windows User</cp:lastModifiedBy>
  <cp:revision>10</cp:revision>
  <dcterms:created xsi:type="dcterms:W3CDTF">2023-03-02T01:20:37Z</dcterms:created>
  <dcterms:modified xsi:type="dcterms:W3CDTF">2023-03-13T16:58:56Z</dcterms:modified>
</cp:coreProperties>
</file>