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8"/>
  </p:notesMasterIdLst>
  <p:handoutMasterIdLst>
    <p:handoutMasterId r:id="rId129"/>
  </p:handoutMasterIdLst>
  <p:sldIdLst>
    <p:sldId id="782" r:id="rId2"/>
    <p:sldId id="1212" r:id="rId3"/>
    <p:sldId id="1213" r:id="rId4"/>
    <p:sldId id="1344" r:id="rId5"/>
    <p:sldId id="1138" r:id="rId6"/>
    <p:sldId id="1345" r:id="rId7"/>
    <p:sldId id="1346" r:id="rId8"/>
    <p:sldId id="1147" r:id="rId9"/>
    <p:sldId id="1347" r:id="rId10"/>
    <p:sldId id="1214" r:id="rId11"/>
    <p:sldId id="1348" r:id="rId12"/>
    <p:sldId id="894" r:id="rId13"/>
    <p:sldId id="1217" r:id="rId14"/>
    <p:sldId id="1139" r:id="rId15"/>
    <p:sldId id="1069" r:id="rId16"/>
    <p:sldId id="1140" r:id="rId17"/>
    <p:sldId id="1215" r:id="rId18"/>
    <p:sldId id="1216" r:id="rId19"/>
    <p:sldId id="1141" r:id="rId20"/>
    <p:sldId id="1218" r:id="rId21"/>
    <p:sldId id="1006" r:id="rId22"/>
    <p:sldId id="1010" r:id="rId23"/>
    <p:sldId id="1287" r:id="rId24"/>
    <p:sldId id="1349" r:id="rId25"/>
    <p:sldId id="1288" r:id="rId26"/>
    <p:sldId id="1289" r:id="rId27"/>
    <p:sldId id="1290" r:id="rId28"/>
    <p:sldId id="1291" r:id="rId29"/>
    <p:sldId id="1292" r:id="rId30"/>
    <p:sldId id="1293" r:id="rId31"/>
    <p:sldId id="1294" r:id="rId32"/>
    <p:sldId id="1295" r:id="rId33"/>
    <p:sldId id="1296" r:id="rId34"/>
    <p:sldId id="1297" r:id="rId35"/>
    <p:sldId id="1298" r:id="rId36"/>
    <p:sldId id="1350" r:id="rId37"/>
    <p:sldId id="1307" r:id="rId38"/>
    <p:sldId id="1299" r:id="rId39"/>
    <p:sldId id="1300" r:id="rId40"/>
    <p:sldId id="1301" r:id="rId41"/>
    <p:sldId id="1302" r:id="rId42"/>
    <p:sldId id="1308" r:id="rId43"/>
    <p:sldId id="1309" r:id="rId44"/>
    <p:sldId id="1310" r:id="rId45"/>
    <p:sldId id="1303" r:id="rId46"/>
    <p:sldId id="1304" r:id="rId47"/>
    <p:sldId id="1305" r:id="rId48"/>
    <p:sldId id="1306" r:id="rId49"/>
    <p:sldId id="986" r:id="rId50"/>
    <p:sldId id="987" r:id="rId51"/>
    <p:sldId id="1351" r:id="rId52"/>
    <p:sldId id="988" r:id="rId53"/>
    <p:sldId id="989" r:id="rId54"/>
    <p:sldId id="1311" r:id="rId55"/>
    <p:sldId id="1312" r:id="rId56"/>
    <p:sldId id="1321" r:id="rId57"/>
    <p:sldId id="1320" r:id="rId58"/>
    <p:sldId id="1313" r:id="rId59"/>
    <p:sldId id="1314" r:id="rId60"/>
    <p:sldId id="1315" r:id="rId61"/>
    <p:sldId id="1353" r:id="rId62"/>
    <p:sldId id="1316" r:id="rId63"/>
    <p:sldId id="1317" r:id="rId64"/>
    <p:sldId id="1318" r:id="rId65"/>
    <p:sldId id="1319" r:id="rId66"/>
    <p:sldId id="1322" r:id="rId67"/>
    <p:sldId id="1352" r:id="rId68"/>
    <p:sldId id="1354" r:id="rId69"/>
    <p:sldId id="1355" r:id="rId70"/>
    <p:sldId id="1356" r:id="rId71"/>
    <p:sldId id="1357" r:id="rId72"/>
    <p:sldId id="1358" r:id="rId73"/>
    <p:sldId id="1359" r:id="rId74"/>
    <p:sldId id="1360" r:id="rId75"/>
    <p:sldId id="1361" r:id="rId76"/>
    <p:sldId id="1362" r:id="rId77"/>
    <p:sldId id="1363" r:id="rId78"/>
    <p:sldId id="1364" r:id="rId79"/>
    <p:sldId id="1365" r:id="rId80"/>
    <p:sldId id="1370" r:id="rId81"/>
    <p:sldId id="1371" r:id="rId82"/>
    <p:sldId id="1372" r:id="rId83"/>
    <p:sldId id="1373" r:id="rId84"/>
    <p:sldId id="1366" r:id="rId85"/>
    <p:sldId id="1367" r:id="rId86"/>
    <p:sldId id="1368" r:id="rId87"/>
    <p:sldId id="1374" r:id="rId88"/>
    <p:sldId id="1369" r:id="rId89"/>
    <p:sldId id="1375" r:id="rId90"/>
    <p:sldId id="1376" r:id="rId91"/>
    <p:sldId id="1384" r:id="rId92"/>
    <p:sldId id="1377" r:id="rId93"/>
    <p:sldId id="1383" r:id="rId94"/>
    <p:sldId id="1378" r:id="rId95"/>
    <p:sldId id="1379" r:id="rId96"/>
    <p:sldId id="1380" r:id="rId97"/>
    <p:sldId id="1381" r:id="rId98"/>
    <p:sldId id="1382" r:id="rId99"/>
    <p:sldId id="1385" r:id="rId100"/>
    <p:sldId id="1386" r:id="rId101"/>
    <p:sldId id="1387" r:id="rId102"/>
    <p:sldId id="1388" r:id="rId103"/>
    <p:sldId id="1389" r:id="rId104"/>
    <p:sldId id="1390" r:id="rId105"/>
    <p:sldId id="1391" r:id="rId106"/>
    <p:sldId id="1392" r:id="rId107"/>
    <p:sldId id="1393" r:id="rId108"/>
    <p:sldId id="1394" r:id="rId109"/>
    <p:sldId id="1395" r:id="rId110"/>
    <p:sldId id="1402" r:id="rId111"/>
    <p:sldId id="1396" r:id="rId112"/>
    <p:sldId id="1397" r:id="rId113"/>
    <p:sldId id="1398" r:id="rId114"/>
    <p:sldId id="1399" r:id="rId115"/>
    <p:sldId id="1400" r:id="rId116"/>
    <p:sldId id="1403" r:id="rId117"/>
    <p:sldId id="1404" r:id="rId118"/>
    <p:sldId id="1401" r:id="rId119"/>
    <p:sldId id="1405" r:id="rId120"/>
    <p:sldId id="1406" r:id="rId121"/>
    <p:sldId id="1407" r:id="rId122"/>
    <p:sldId id="1408" r:id="rId123"/>
    <p:sldId id="1409" r:id="rId124"/>
    <p:sldId id="1410" r:id="rId125"/>
    <p:sldId id="1411" r:id="rId126"/>
    <p:sldId id="1412" r:id="rId127"/>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64" d="100"/>
          <a:sy n="64" d="100"/>
        </p:scale>
        <p:origin x="192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837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10243" name="Rectangle 3"/>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0244" name="Rectangle 4"/>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10245" name="Rectangle 5"/>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8E8977C-5F80-467E-97B6-7DB5868C83D3}" type="slidenum">
              <a:rPr lang="it-IT"/>
              <a:pPr>
                <a:defRPr/>
              </a:pPr>
              <a:t>‹N›</a:t>
            </a:fld>
            <a:endParaRPr lang="it-IT"/>
          </a:p>
        </p:txBody>
      </p:sp>
    </p:spTree>
    <p:extLst>
      <p:ext uri="{BB962C8B-B14F-4D97-AF65-F5344CB8AC3E}">
        <p14:creationId xmlns:p14="http://schemas.microsoft.com/office/powerpoint/2010/main" val="3995915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9219" name="Rectangle 3"/>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AB86238-63EF-4A1E-99AC-2488F305A6D1}" type="slidenum">
              <a:rPr lang="it-IT"/>
              <a:pPr>
                <a:defRPr/>
              </a:pPr>
              <a:t>‹N›</a:t>
            </a:fld>
            <a:endParaRPr lang="it-IT"/>
          </a:p>
        </p:txBody>
      </p:sp>
    </p:spTree>
    <p:extLst>
      <p:ext uri="{BB962C8B-B14F-4D97-AF65-F5344CB8AC3E}">
        <p14:creationId xmlns:p14="http://schemas.microsoft.com/office/powerpoint/2010/main" val="24075190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97450193"/>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3849150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44156360"/>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57617472"/>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941395089"/>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69299757"/>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73820142"/>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3808161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481819666"/>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78113307"/>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318261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753030054"/>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229522754"/>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230344172"/>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64546292"/>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5874143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761167838"/>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21256532"/>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788980974"/>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06433338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1476288"/>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08129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75552201"/>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70863688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084356617"/>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71564095"/>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8095027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742590729"/>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737530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471113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4426750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61659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3556251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135911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7524084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0748516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742772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482618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20987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5288589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433791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5489049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741378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403834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726896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711446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38214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1737406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572546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81687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59603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34703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410371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192955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3941876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262725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851869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4166402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41278968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7373806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8752305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4428343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49</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50</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51</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16723825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52</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53</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54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82366294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55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8234401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56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35613256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57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1128594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58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42273552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59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085748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8965977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20192840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4454499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8534830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1806000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42543042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476932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634948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3402301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0808656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647849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0426944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49434820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673087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09262116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2777025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8205083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6684711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42734635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9000366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6350249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469427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07849160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8403821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4329463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431881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2453855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4862132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83877244"/>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1994163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3960781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431721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442165539"/>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642265639"/>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11336097"/>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03795785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1539641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73500555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51029736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36593150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35970798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7551999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493536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9B4EC50-9977-4A5B-92FD-B754D0A57618}"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34475B3E-B2AF-49EF-9AF6-65EAFD6FDEFB}"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EB6A097-FEB2-4CE0-A9DB-097312A57FF5}"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245B3FD-AB5A-458C-9BCD-FA6C08CC10FE}"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1619CAF-6041-4073-A794-44E2FB6E2EF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C6D2E9E3-9CF4-4816-99CE-1D26357ED854}"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C350F55-C2FF-4191-B6FC-4C0EB1F9D4A7}"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0BC080E0-A786-47BA-BD68-0DAA76E9260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B5989ED1-4E2D-4B7F-A463-C06671C2FF3B}"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AFA1497-D3B0-43B5-B924-F5382590071A}"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A6A0AC50-679C-4E44-9237-72B1E6B019E3}"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B89F724-EC47-42F8-A69F-3F5877CDA62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hyperlink" Target="https://www.sanita.puglia.it/documents/36031/137015/Lettera+dimissione+ospedaliera+%28lettera+dimissione+ospedaliera.pdf%29/4d4fc3bd-abf7-478e-a2cd-a66c8d75b006" TargetMode="External"/><Relationship Id="rId2" Type="http://schemas.openxmlformats.org/officeDocument/2006/relationships/notesSlide" Target="../notesSlides/notesSlide51.xml"/><Relationship Id="rId1" Type="http://schemas.openxmlformats.org/officeDocument/2006/relationships/slideLayout" Target="../slideLayouts/slideLayout7.xml"/><Relationship Id="rId4" Type="http://schemas.openxmlformats.org/officeDocument/2006/relationships/hyperlink" Target="https://salute.regione.veneto.it/c/document_library/get_file?uuid=9bb73d8b-12b6-4c10-997d-1ccef3b4d6b2&amp;groupId=543512"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www.torrinomedica.it/convertitore-sistema-internazionale/" TargetMode="External"/><Relationship Id="rId2" Type="http://schemas.openxmlformats.org/officeDocument/2006/relationships/notesSlide" Target="../notesSlides/notesSlide61.xml"/><Relationship Id="rId1" Type="http://schemas.openxmlformats.org/officeDocument/2006/relationships/slideLayout" Target="../slideLayouts/slideLayout7.xml"/><Relationship Id="rId4" Type="http://schemas.openxmlformats.org/officeDocument/2006/relationships/hyperlink" Target="https://unitslab.com/de/node/8" TargetMode="Externa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457200" y="476672"/>
            <a:ext cx="8229600" cy="6063198"/>
          </a:xfrm>
          <a:prstGeom prst="rect">
            <a:avLst/>
          </a:prstGeom>
          <a:noFill/>
          <a:ln w="9525">
            <a:noFill/>
            <a:miter lim="800000"/>
            <a:headEnd/>
            <a:tailEnd/>
          </a:ln>
        </p:spPr>
        <p:txBody>
          <a:bodyPr>
            <a:spAutoFit/>
          </a:bodyPr>
          <a:lstStyle/>
          <a:p>
            <a:r>
              <a:rPr lang="en-US" b="1" i="1" dirty="0"/>
              <a:t>EU-</a:t>
            </a:r>
            <a:r>
              <a:rPr lang="en-US" b="1" i="1" dirty="0" err="1"/>
              <a:t>Exporte</a:t>
            </a:r>
            <a:r>
              <a:rPr lang="en-US" b="1" i="1" dirty="0"/>
              <a:t> </a:t>
            </a:r>
            <a:r>
              <a:rPr lang="en-US" b="1" i="1" dirty="0" err="1"/>
              <a:t>nach</a:t>
            </a:r>
            <a:r>
              <a:rPr lang="en-US" b="1" i="1" dirty="0"/>
              <a:t> </a:t>
            </a:r>
            <a:r>
              <a:rPr lang="en-US" b="1" i="1" dirty="0" err="1"/>
              <a:t>Großbritannien</a:t>
            </a:r>
            <a:r>
              <a:rPr lang="en-US" b="1" i="1" dirty="0"/>
              <a:t> </a:t>
            </a:r>
            <a:r>
              <a:rPr lang="en-US" b="1" i="1" dirty="0" err="1"/>
              <a:t>seit</a:t>
            </a:r>
            <a:r>
              <a:rPr lang="en-US" b="1" i="1" dirty="0"/>
              <a:t> Brexit </a:t>
            </a:r>
            <a:r>
              <a:rPr lang="en-US" b="1" i="1" dirty="0" err="1"/>
              <a:t>eingebrochen</a:t>
            </a:r>
            <a:endParaRPr lang="it-IT" i="1" dirty="0"/>
          </a:p>
          <a:p>
            <a:endParaRPr lang="it-IT" b="1" dirty="0"/>
          </a:p>
          <a:p>
            <a:r>
              <a:rPr lang="it-IT" b="1" dirty="0"/>
              <a:t>Sprofondate le esportazioni europee verso la Gran Bretagna dopo la Brexit.</a:t>
            </a:r>
          </a:p>
          <a:p>
            <a:endParaRPr lang="it-IT" dirty="0"/>
          </a:p>
          <a:p>
            <a:r>
              <a:rPr lang="it-IT" b="1" dirty="0"/>
              <a:t>Il crollo delle esportazioni europee verso la Gran Bretagna.</a:t>
            </a:r>
          </a:p>
          <a:p>
            <a:endParaRPr lang="it-IT" dirty="0"/>
          </a:p>
          <a:p>
            <a:r>
              <a:rPr lang="it-IT" b="1" dirty="0"/>
              <a:t>Unione Europea: crollo delle esportazioni verso la Gran Bretagna.</a:t>
            </a:r>
            <a:endParaRPr lang="it-IT" dirty="0"/>
          </a:p>
          <a:p>
            <a:endParaRPr lang="it-IT" b="1" dirty="0"/>
          </a:p>
          <a:p>
            <a:r>
              <a:rPr lang="it-IT" b="1" dirty="0"/>
              <a:t>Le esportazioni dell’Unione Europea verso la Gran Bretagna dopo la Brexit sono crollate.</a:t>
            </a:r>
            <a:endParaRPr lang="it-IT" dirty="0"/>
          </a:p>
          <a:p>
            <a:endParaRPr lang="it-IT" b="1" dirty="0"/>
          </a:p>
          <a:p>
            <a:r>
              <a:rPr lang="it-IT" b="1" dirty="0"/>
              <a:t>Dopo la Brexit crollano le esportazioni UE verso la Gran Bretagna</a:t>
            </a:r>
            <a:endParaRPr lang="it-IT" dirty="0"/>
          </a:p>
          <a:p>
            <a:endParaRPr lang="it-IT" sz="2800" dirty="0"/>
          </a:p>
        </p:txBody>
      </p:sp>
    </p:spTree>
    <p:extLst>
      <p:ext uri="{BB962C8B-B14F-4D97-AF65-F5344CB8AC3E}">
        <p14:creationId xmlns:p14="http://schemas.microsoft.com/office/powerpoint/2010/main" val="6522833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524315"/>
          </a:xfrm>
          <a:prstGeom prst="rect">
            <a:avLst/>
          </a:prstGeom>
          <a:noFill/>
          <a:ln w="9525">
            <a:noFill/>
            <a:miter lim="800000"/>
            <a:headEnd/>
            <a:tailEnd/>
          </a:ln>
        </p:spPr>
        <p:txBody>
          <a:bodyPr>
            <a:spAutoFit/>
          </a:bodyPr>
          <a:lstStyle/>
          <a:p>
            <a:r>
              <a:rPr lang="en-US" i="1" dirty="0" err="1"/>
              <a:t>Britische</a:t>
            </a:r>
            <a:r>
              <a:rPr lang="en-US" i="1" dirty="0"/>
              <a:t> </a:t>
            </a:r>
            <a:r>
              <a:rPr lang="en-US" i="1" dirty="0" err="1"/>
              <a:t>Exporte</a:t>
            </a:r>
            <a:r>
              <a:rPr lang="en-US" i="1" dirty="0"/>
              <a:t> in die EU </a:t>
            </a:r>
            <a:r>
              <a:rPr lang="en-US" i="1" dirty="0" err="1"/>
              <a:t>seien</a:t>
            </a:r>
            <a:r>
              <a:rPr lang="en-US" i="1" dirty="0"/>
              <a:t> </a:t>
            </a:r>
            <a:r>
              <a:rPr lang="en-US" i="1" dirty="0" err="1"/>
              <a:t>im</a:t>
            </a:r>
            <a:r>
              <a:rPr lang="en-US" i="1" dirty="0"/>
              <a:t> </a:t>
            </a:r>
            <a:r>
              <a:rPr lang="en-US" i="1" dirty="0" err="1"/>
              <a:t>Gegensatz</a:t>
            </a:r>
            <a:r>
              <a:rPr lang="en-US" i="1" dirty="0"/>
              <a:t> </a:t>
            </a:r>
            <a:r>
              <a:rPr lang="en-US" i="1" dirty="0" err="1"/>
              <a:t>dazu</a:t>
            </a:r>
            <a:r>
              <a:rPr lang="en-US" i="1" dirty="0"/>
              <a:t> </a:t>
            </a:r>
            <a:r>
              <a:rPr lang="en-US" i="1" dirty="0" err="1"/>
              <a:t>nur</a:t>
            </a:r>
            <a:r>
              <a:rPr lang="en-US" i="1" dirty="0"/>
              <a:t> in </a:t>
            </a:r>
            <a:r>
              <a:rPr lang="en-US" i="1" dirty="0" err="1"/>
              <a:t>geringem</a:t>
            </a:r>
            <a:r>
              <a:rPr lang="en-US" i="1" dirty="0"/>
              <a:t> </a:t>
            </a:r>
            <a:r>
              <a:rPr lang="en-US" i="1" dirty="0" err="1"/>
              <a:t>Ausmaß</a:t>
            </a:r>
            <a:r>
              <a:rPr lang="en-US" i="1" dirty="0"/>
              <a:t> und </a:t>
            </a:r>
            <a:r>
              <a:rPr lang="en-US" i="1" dirty="0" err="1"/>
              <a:t>lediglich</a:t>
            </a:r>
            <a:r>
              <a:rPr lang="en-US" i="1" dirty="0"/>
              <a:t> </a:t>
            </a:r>
            <a:r>
              <a:rPr lang="en-US" i="1" dirty="0" err="1"/>
              <a:t>vorübergehend</a:t>
            </a:r>
            <a:r>
              <a:rPr lang="en-US" i="1" dirty="0"/>
              <a:t> </a:t>
            </a:r>
            <a:r>
              <a:rPr lang="en-US" i="1" dirty="0" err="1"/>
              <a:t>zurückgegangen</a:t>
            </a:r>
            <a:r>
              <a:rPr lang="en-US" i="1" dirty="0"/>
              <a:t>.</a:t>
            </a:r>
          </a:p>
          <a:p>
            <a:r>
              <a:rPr lang="en-US" dirty="0"/>
              <a:t> </a:t>
            </a:r>
            <a:endParaRPr lang="it-IT" dirty="0"/>
          </a:p>
          <a:p>
            <a:r>
              <a:rPr lang="it-IT" dirty="0"/>
              <a:t>Le esportazioni britanniche in Europa siano perciò in contrasto solo in piccola parte e in maniera temporanea.</a:t>
            </a:r>
          </a:p>
          <a:p>
            <a:endParaRPr lang="it-IT" dirty="0"/>
          </a:p>
          <a:p>
            <a:r>
              <a:rPr lang="it-IT" dirty="0"/>
              <a:t>Le esportazioni britanniche verso l’UE sono invece solo di piccole dimensioni e spiacevolmente e in modo provvisorio diminuite. </a:t>
            </a:r>
          </a:p>
          <a:p>
            <a:endParaRPr lang="it-IT" dirty="0"/>
          </a:p>
          <a:p>
            <a:r>
              <a:rPr lang="it-IT" dirty="0"/>
              <a:t>Le esportazioni britanniche verso l’UE, invece, avrebbero subito una riduzione di minore entità e soltanto transitoria.</a:t>
            </a:r>
            <a:endParaRPr lang="it-IT" sz="2800" dirty="0"/>
          </a:p>
        </p:txBody>
      </p:sp>
    </p:spTree>
    <p:extLst>
      <p:ext uri="{BB962C8B-B14F-4D97-AF65-F5344CB8AC3E}">
        <p14:creationId xmlns:p14="http://schemas.microsoft.com/office/powerpoint/2010/main" val="37621411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539430"/>
          </a:xfrm>
          <a:prstGeom prst="rect">
            <a:avLst/>
          </a:prstGeom>
          <a:noFill/>
          <a:ln w="9525">
            <a:noFill/>
            <a:miter lim="800000"/>
            <a:headEnd/>
            <a:tailEnd/>
          </a:ln>
        </p:spPr>
        <p:txBody>
          <a:bodyPr>
            <a:spAutoFit/>
          </a:bodyPr>
          <a:lstStyle/>
          <a:p>
            <a:r>
              <a:rPr lang="it-IT" sz="2800" dirty="0"/>
              <a:t>Oltre a quella presentata, esistono molte altre definizioni di TC, in cui si possono individuare alcuni tratti comuni:</a:t>
            </a:r>
          </a:p>
          <a:p>
            <a:pPr lvl="0"/>
            <a:r>
              <a:rPr lang="it-IT" sz="2800" dirty="0"/>
              <a:t>-suddivisione della catena di trasporto in più fasi, ossia in tragitto iniziale, tragitto principale e/o tragitto terminale</a:t>
            </a:r>
          </a:p>
          <a:p>
            <a:pPr marL="457200" lvl="0" indent="-457200">
              <a:buFontTx/>
              <a:buChar char="-"/>
            </a:pPr>
            <a:r>
              <a:rPr lang="it-IT" sz="2800" dirty="0"/>
              <a:t>impiego di unità di carico standard (container, casse mobili, semirimorchi, autocarri)</a:t>
            </a:r>
          </a:p>
          <a:p>
            <a:pPr marL="457200" lvl="0" indent="-457200">
              <a:buFontTx/>
              <a:buChar char="-"/>
            </a:pPr>
            <a:endParaRPr lang="it-IT" sz="2800" dirty="0"/>
          </a:p>
        </p:txBody>
      </p:sp>
    </p:spTree>
    <p:extLst>
      <p:ext uri="{BB962C8B-B14F-4D97-AF65-F5344CB8AC3E}">
        <p14:creationId xmlns:p14="http://schemas.microsoft.com/office/powerpoint/2010/main" val="41426130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pPr lvl="0"/>
            <a:r>
              <a:rPr lang="it-IT" sz="2800" dirty="0"/>
              <a:t>- terminal come strutture per le operazioni di trasbordo delle unità di carico, ossia di trasferimento da una modalità di trasporto all’altra (dal trasporto su strada al trasporto per via ferroviaria o navigabile e viceversa)</a:t>
            </a:r>
          </a:p>
          <a:p>
            <a:pPr lvl="0"/>
            <a:r>
              <a:rPr lang="it-IT" sz="2800" dirty="0"/>
              <a:t>- consolidamento delle merci mediante l’utilizzo, per il tragitto più lungo, di mezzi di trasporto di massa</a:t>
            </a:r>
          </a:p>
          <a:p>
            <a:pPr marL="457200" lvl="0" indent="-457200">
              <a:buFontTx/>
              <a:buChar char="-"/>
            </a:pPr>
            <a:endParaRPr lang="it-IT" sz="2800" dirty="0"/>
          </a:p>
        </p:txBody>
      </p:sp>
    </p:spTree>
    <p:extLst>
      <p:ext uri="{BB962C8B-B14F-4D97-AF65-F5344CB8AC3E}">
        <p14:creationId xmlns:p14="http://schemas.microsoft.com/office/powerpoint/2010/main" val="14657211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539430"/>
          </a:xfrm>
          <a:prstGeom prst="rect">
            <a:avLst/>
          </a:prstGeom>
          <a:noFill/>
          <a:ln w="9525">
            <a:noFill/>
            <a:miter lim="800000"/>
            <a:headEnd/>
            <a:tailEnd/>
          </a:ln>
        </p:spPr>
        <p:txBody>
          <a:bodyPr>
            <a:spAutoFit/>
          </a:bodyPr>
          <a:lstStyle/>
          <a:p>
            <a:pPr lvl="0"/>
            <a:r>
              <a:rPr lang="it-IT" sz="2800" dirty="0"/>
              <a:t>Il trasporto combinato è quindi caratterizzato da una catena di trasporto che si compone di più fasi, che solitamente coincidono con un tragitto iniziale, un tragitto principale e/o un tragitto terminale, ma soprattutto dal fatto che il tragitto principale, corrispondente alla tratta più lunga, viene percorso su rotaia o per via navigabile interna, mentre il tragitto iniziale e quello terminale vengono effettuati su gomma. </a:t>
            </a:r>
          </a:p>
        </p:txBody>
      </p:sp>
    </p:spTree>
    <p:extLst>
      <p:ext uri="{BB962C8B-B14F-4D97-AF65-F5344CB8AC3E}">
        <p14:creationId xmlns:p14="http://schemas.microsoft.com/office/powerpoint/2010/main" val="595762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dirty="0"/>
              <a:t>L’unità di carico in cui viene trasportata la merce, inoltre, rimane chiusa per l’intera durata del viaggio, dal momento della partenza fino all’arrivo al cliente finale; l’apertura è consentita solo alle autorità doganali durante un eventuale controllo delle unità di carico stesse. Il terminal cui si è fatto riferimento (anche definito terminal intermodale, hub intermodale, terminal di trasbordo o centro di trasbordo) è la struttura in cui, al passaggio tra le varie fasi del trasporto, avviene il trasbordo delle unità di carico e quindi il trasferimento da una modalità di trasporto all’altra. </a:t>
            </a:r>
          </a:p>
          <a:p>
            <a:pPr lvl="0"/>
            <a:r>
              <a:rPr lang="it-IT" sz="2800" dirty="0"/>
              <a:t> </a:t>
            </a:r>
          </a:p>
        </p:txBody>
      </p:sp>
    </p:spTree>
    <p:extLst>
      <p:ext uri="{BB962C8B-B14F-4D97-AF65-F5344CB8AC3E}">
        <p14:creationId xmlns:p14="http://schemas.microsoft.com/office/powerpoint/2010/main" val="2082198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a:t>Il trasporto combinato può essere suddiviso in due mercati principali:</a:t>
            </a:r>
          </a:p>
          <a:p>
            <a:r>
              <a:rPr lang="it-IT" sz="2800" b="1" dirty="0"/>
              <a:t>Trasporto porto-entroterra</a:t>
            </a:r>
            <a:r>
              <a:rPr lang="it-IT" sz="2800" dirty="0"/>
              <a:t>: il trasporto porto-entroterra, o spesso chiamato traffico marittimo, comprende i trasporti in entrata e in uscita da e verso i principali porti marittimi.</a:t>
            </a:r>
          </a:p>
          <a:p>
            <a:r>
              <a:rPr lang="it-IT" sz="2800" dirty="0"/>
              <a:t>Una caratteristica del traffico d’entroterra è il trasporto di container nella norma ISO. </a:t>
            </a:r>
          </a:p>
          <a:p>
            <a:pPr lvl="0"/>
            <a:r>
              <a:rPr lang="it-IT" sz="2800" dirty="0"/>
              <a:t> </a:t>
            </a:r>
          </a:p>
        </p:txBody>
      </p:sp>
    </p:spTree>
    <p:extLst>
      <p:ext uri="{BB962C8B-B14F-4D97-AF65-F5344CB8AC3E}">
        <p14:creationId xmlns:p14="http://schemas.microsoft.com/office/powerpoint/2010/main" val="4227700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a:t>Questo si concentra principalmente sull'asse nord-sud dell'Europa e presta servizio nell'entroterra dei porti marittimi dei Paesi Bassi, del Belgio e della Germania fino ai porti del Mediterraneo e del Mar Nero. Nel trasporto d'oltremare, il trasporto intermodale è attualmente la modalità di trasporto prevalente in termini di trasporto di container con singole unità di carico; questi volumi rappresentano circa i due terzi del mercato del TC. </a:t>
            </a:r>
          </a:p>
        </p:txBody>
      </p:sp>
    </p:spTree>
    <p:extLst>
      <p:ext uri="{BB962C8B-B14F-4D97-AF65-F5344CB8AC3E}">
        <p14:creationId xmlns:p14="http://schemas.microsoft.com/office/powerpoint/2010/main" val="2952922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it-IT" sz="2800" b="1" dirty="0"/>
              <a:t>Traffico continentale</a:t>
            </a:r>
            <a:r>
              <a:rPr lang="it-IT" sz="2800" dirty="0"/>
              <a:t>: il secondo mercato importante è orientato verso il traffico continentale, di conseguenza le merci vengono trasportate all'interno di un continente. In Europa, le merci vengono trasportate principalmente nelle direzioni nord-sud ed est-ovest tramite TC non accompagnati, cioè vengono trasportate solo le unità di carico, senza personale di guida. La tratta principale del viaggio viene effettuata principalmente su rotaia. Il Reno e il Danubio sono importanti vie navigabili interne.</a:t>
            </a:r>
          </a:p>
        </p:txBody>
      </p:sp>
    </p:spTree>
    <p:extLst>
      <p:ext uri="{BB962C8B-B14F-4D97-AF65-F5344CB8AC3E}">
        <p14:creationId xmlns:p14="http://schemas.microsoft.com/office/powerpoint/2010/main" val="39377648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r>
              <a:rPr lang="it-IT" sz="2800" dirty="0"/>
              <a:t>Il traffico continentale rappresenta circa un terzo delle quantità trasportate tramite i </a:t>
            </a:r>
            <a:r>
              <a:rPr lang="it-IT" sz="2800" dirty="0" err="1"/>
              <a:t>lTC</a:t>
            </a:r>
            <a:r>
              <a:rPr lang="it-IT" sz="2800" dirty="0"/>
              <a:t> europeo. Caratteristica del traffico continentale è il trasporto di container non standardizzati ISO (container per trasporto alla rinfusa/cisterne, meno frequentemente container refrigerati), casse mobili (dette anche swap body) come anche trailer (detti anche semirimorchi).</a:t>
            </a:r>
          </a:p>
        </p:txBody>
      </p:sp>
    </p:spTree>
    <p:extLst>
      <p:ext uri="{BB962C8B-B14F-4D97-AF65-F5344CB8AC3E}">
        <p14:creationId xmlns:p14="http://schemas.microsoft.com/office/powerpoint/2010/main" val="41492945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677656"/>
          </a:xfrm>
          <a:prstGeom prst="rect">
            <a:avLst/>
          </a:prstGeom>
          <a:noFill/>
          <a:ln w="9525">
            <a:noFill/>
            <a:miter lim="800000"/>
            <a:headEnd/>
            <a:tailEnd/>
          </a:ln>
        </p:spPr>
        <p:txBody>
          <a:bodyPr>
            <a:spAutoFit/>
          </a:bodyPr>
          <a:lstStyle/>
          <a:p>
            <a:r>
              <a:rPr lang="it-IT" sz="2800" b="1" dirty="0"/>
              <a:t>Tipi particolari di trasporto continentale.</a:t>
            </a:r>
            <a:r>
              <a:rPr lang="it-IT" sz="2800" dirty="0"/>
              <a:t> Il trasporto a corto raggio e quello transalpino sono considerati tipi particolari di trasporto continentale. Nel trasporto a corto raggio, cioè con il trasporto a breve distanza nel settore della navigazione costiera, viene utilizzata la tecnologia di trasbordo roll-on roll-off (</a:t>
            </a:r>
            <a:r>
              <a:rPr lang="it-IT" sz="2800" dirty="0" err="1"/>
              <a:t>RoRo</a:t>
            </a:r>
            <a:r>
              <a:rPr lang="it-IT" sz="2800" dirty="0"/>
              <a:t>).</a:t>
            </a:r>
          </a:p>
        </p:txBody>
      </p:sp>
    </p:spTree>
    <p:extLst>
      <p:ext uri="{BB962C8B-B14F-4D97-AF65-F5344CB8AC3E}">
        <p14:creationId xmlns:p14="http://schemas.microsoft.com/office/powerpoint/2010/main" val="2581313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832092"/>
          </a:xfrm>
          <a:prstGeom prst="rect">
            <a:avLst/>
          </a:prstGeom>
          <a:noFill/>
          <a:ln w="9525">
            <a:noFill/>
            <a:miter lim="800000"/>
            <a:headEnd/>
            <a:tailEnd/>
          </a:ln>
        </p:spPr>
        <p:txBody>
          <a:bodyPr>
            <a:spAutoFit/>
          </a:bodyPr>
          <a:lstStyle/>
          <a:p>
            <a:r>
              <a:rPr lang="it-IT" sz="2800" dirty="0"/>
              <a:t>Il trasporto </a:t>
            </a:r>
            <a:r>
              <a:rPr lang="it-IT" sz="2800" dirty="0" err="1"/>
              <a:t>RoRo</a:t>
            </a:r>
            <a:r>
              <a:rPr lang="it-IT" sz="2800" dirty="0"/>
              <a:t> comprende l’imbarco e lo sbarco di automezzi, vagoni ferroviari e unità di carico su o da una nave adibita allo Short-Sea shipping. Questa modalità di trasporto è utilizzata sia nel TC accompagnato che in quello non accompagnato. L’autostrada viaggiante (</a:t>
            </a:r>
            <a:r>
              <a:rPr lang="it-IT" sz="2800" dirty="0" err="1"/>
              <a:t>RoLa</a:t>
            </a:r>
            <a:r>
              <a:rPr lang="it-IT" sz="2800" dirty="0"/>
              <a:t>, dal tedesco </a:t>
            </a:r>
            <a:r>
              <a:rPr lang="it-IT" sz="2800" dirty="0" err="1"/>
              <a:t>Rollende</a:t>
            </a:r>
            <a:r>
              <a:rPr lang="it-IT" sz="2800" dirty="0"/>
              <a:t> </a:t>
            </a:r>
            <a:r>
              <a:rPr lang="it-IT" sz="2800" dirty="0" err="1"/>
              <a:t>Landstraße</a:t>
            </a:r>
            <a:r>
              <a:rPr lang="it-IT" sz="2800" dirty="0"/>
              <a:t>) coinvolge il carico su rotaia di autocarri completi, ovvero con trattore stradale e unità di carico. Il </a:t>
            </a:r>
            <a:r>
              <a:rPr lang="it-IT" sz="2800" dirty="0" err="1"/>
              <a:t>RoLa</a:t>
            </a:r>
            <a:r>
              <a:rPr lang="it-IT" sz="2800" dirty="0"/>
              <a:t> è impiegato nel trasporto transalpino e rientra nel TC accompagnato, perché il conducente viaggia insieme all’autocarro completo.</a:t>
            </a:r>
          </a:p>
        </p:txBody>
      </p:sp>
    </p:spTree>
    <p:extLst>
      <p:ext uri="{BB962C8B-B14F-4D97-AF65-F5344CB8AC3E}">
        <p14:creationId xmlns:p14="http://schemas.microsoft.com/office/powerpoint/2010/main" val="18703907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785652"/>
          </a:xfrm>
          <a:prstGeom prst="rect">
            <a:avLst/>
          </a:prstGeom>
          <a:noFill/>
          <a:ln w="9525">
            <a:noFill/>
            <a:miter lim="800000"/>
            <a:headEnd/>
            <a:tailEnd/>
          </a:ln>
        </p:spPr>
        <p:txBody>
          <a:bodyPr>
            <a:spAutoFit/>
          </a:bodyPr>
          <a:lstStyle/>
          <a:p>
            <a:r>
              <a:rPr lang="en-US" i="1" dirty="0" err="1"/>
              <a:t>Britische</a:t>
            </a:r>
            <a:r>
              <a:rPr lang="en-US" i="1" dirty="0"/>
              <a:t> </a:t>
            </a:r>
            <a:r>
              <a:rPr lang="en-US" i="1" dirty="0" err="1"/>
              <a:t>Exporte</a:t>
            </a:r>
            <a:r>
              <a:rPr lang="en-US" i="1" dirty="0"/>
              <a:t> in die EU </a:t>
            </a:r>
            <a:r>
              <a:rPr lang="en-US" i="1" dirty="0" err="1"/>
              <a:t>seien</a:t>
            </a:r>
            <a:r>
              <a:rPr lang="en-US" i="1" dirty="0"/>
              <a:t> </a:t>
            </a:r>
            <a:r>
              <a:rPr lang="en-US" i="1" dirty="0" err="1"/>
              <a:t>im</a:t>
            </a:r>
            <a:r>
              <a:rPr lang="en-US" i="1" dirty="0"/>
              <a:t> </a:t>
            </a:r>
            <a:r>
              <a:rPr lang="en-US" i="1" dirty="0" err="1"/>
              <a:t>Gegensatz</a:t>
            </a:r>
            <a:r>
              <a:rPr lang="en-US" i="1" dirty="0"/>
              <a:t> </a:t>
            </a:r>
            <a:r>
              <a:rPr lang="en-US" i="1" dirty="0" err="1"/>
              <a:t>dazu</a:t>
            </a:r>
            <a:r>
              <a:rPr lang="en-US" i="1" dirty="0"/>
              <a:t> </a:t>
            </a:r>
            <a:r>
              <a:rPr lang="en-US" i="1" dirty="0" err="1"/>
              <a:t>nur</a:t>
            </a:r>
            <a:r>
              <a:rPr lang="en-US" i="1" dirty="0"/>
              <a:t> in </a:t>
            </a:r>
            <a:r>
              <a:rPr lang="en-US" i="1" dirty="0" err="1"/>
              <a:t>geringem</a:t>
            </a:r>
            <a:r>
              <a:rPr lang="en-US" i="1" dirty="0"/>
              <a:t> </a:t>
            </a:r>
            <a:r>
              <a:rPr lang="en-US" i="1" dirty="0" err="1"/>
              <a:t>Ausmaß</a:t>
            </a:r>
            <a:r>
              <a:rPr lang="en-US" i="1" dirty="0"/>
              <a:t> und </a:t>
            </a:r>
            <a:r>
              <a:rPr lang="en-US" i="1" dirty="0" err="1"/>
              <a:t>lediglich</a:t>
            </a:r>
            <a:r>
              <a:rPr lang="en-US" i="1" dirty="0"/>
              <a:t> </a:t>
            </a:r>
            <a:r>
              <a:rPr lang="en-US" i="1" dirty="0" err="1"/>
              <a:t>vorübergehend</a:t>
            </a:r>
            <a:r>
              <a:rPr lang="en-US" i="1" dirty="0"/>
              <a:t> </a:t>
            </a:r>
            <a:r>
              <a:rPr lang="en-US" i="1" dirty="0" err="1"/>
              <a:t>zurückgegangen</a:t>
            </a:r>
            <a:r>
              <a:rPr lang="en-US" i="1" dirty="0"/>
              <a:t>.</a:t>
            </a:r>
          </a:p>
          <a:p>
            <a:r>
              <a:rPr lang="en-US" dirty="0"/>
              <a:t> </a:t>
            </a:r>
            <a:endParaRPr lang="it-IT" dirty="0"/>
          </a:p>
          <a:p>
            <a:r>
              <a:rPr lang="it-IT" dirty="0"/>
              <a:t>Le esportazioni dalla Gran Bretagna verso l’UE, al contrario, sarebbero diminuite solo in minima parte e il detto calo sarebbe per di più solo temporaneo.</a:t>
            </a:r>
          </a:p>
          <a:p>
            <a:endParaRPr lang="it-IT" dirty="0"/>
          </a:p>
          <a:p>
            <a:r>
              <a:rPr lang="it-IT" dirty="0"/>
              <a:t>Al contrario le esportazioni britanniche nell’Unione Europea sono diminuite solo in misura ridotta e unicamente in maniera temporanea. </a:t>
            </a:r>
          </a:p>
        </p:txBody>
      </p:sp>
    </p:spTree>
    <p:extLst>
      <p:ext uri="{BB962C8B-B14F-4D97-AF65-F5344CB8AC3E}">
        <p14:creationId xmlns:p14="http://schemas.microsoft.com/office/powerpoint/2010/main" val="30561402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b="1" dirty="0"/>
              <a:t>Ro/Ro o Ro-Ro o </a:t>
            </a:r>
            <a:r>
              <a:rPr lang="it-IT" b="1" dirty="0" err="1"/>
              <a:t>RoRo</a:t>
            </a:r>
            <a:r>
              <a:rPr lang="it-IT" b="1" dirty="0"/>
              <a:t> (Roll-on/Roll-off)</a:t>
            </a:r>
          </a:p>
          <a:p>
            <a:r>
              <a:rPr lang="it-IT" dirty="0"/>
              <a:t>Letteralmente: </a:t>
            </a:r>
            <a:r>
              <a:rPr lang="it-IT" i="1" dirty="0"/>
              <a:t>sale con le ruote e scende con le ruote</a:t>
            </a:r>
            <a:r>
              <a:rPr lang="it-IT" dirty="0"/>
              <a:t>. Tecnica di carico di una nave che non richiede l'uso di gru perché i veicoli sono automezzi e quindi salgono e scendono da soli attraverso una rampa di carico. Il traffico Ro-Ro (in passato strettamente limitato ai collegamenti con le isole e detto anche </a:t>
            </a:r>
            <a:r>
              <a:rPr lang="it-IT" i="1" dirty="0"/>
              <a:t>via traghetto</a:t>
            </a:r>
            <a:r>
              <a:rPr lang="it-IT" dirty="0"/>
              <a:t>; ora </a:t>
            </a:r>
            <a:r>
              <a:rPr lang="it-IT" i="1" u="sng" dirty="0"/>
              <a:t>autostrade del mare</a:t>
            </a:r>
            <a:r>
              <a:rPr lang="it-IT" dirty="0"/>
              <a:t>) è in forte sviluppo come alternativa al tutto-strada sui lunghi percorsi sia per effetto della congestione della viabilità che per la politica di incentivi europei e nazionali. Il traffico è detto </a:t>
            </a:r>
            <a:r>
              <a:rPr lang="it-IT" i="1" dirty="0"/>
              <a:t>accompagnato</a:t>
            </a:r>
            <a:r>
              <a:rPr lang="it-IT" dirty="0"/>
              <a:t> se anche l'autista viaggia a bordo; </a:t>
            </a:r>
            <a:r>
              <a:rPr lang="it-IT" i="1" dirty="0"/>
              <a:t>non accompagnato</a:t>
            </a:r>
            <a:r>
              <a:rPr lang="it-IT" dirty="0"/>
              <a:t> se si carica solo l'autotreno/autoarticolato (l'autista viaggia in aereo) o solo il semirimorchio, che a destino sarà agganciato dal trattore di un </a:t>
            </a:r>
            <a:r>
              <a:rPr lang="it-IT" dirty="0" err="1"/>
              <a:t>trazionista</a:t>
            </a:r>
            <a:r>
              <a:rPr lang="it-IT" dirty="0"/>
              <a:t> che opera localmente. Quest'ultima soluzione è ovviamente la migliore sotto il profilo economico ed ambientale.</a:t>
            </a:r>
          </a:p>
          <a:p>
            <a:r>
              <a:rPr lang="it-IT" b="1" u="sng" dirty="0"/>
              <a:t>www.dizionariologistica.com</a:t>
            </a:r>
            <a:endParaRPr lang="it-IT" b="1" dirty="0"/>
          </a:p>
          <a:p>
            <a:endParaRPr lang="it-IT" dirty="0"/>
          </a:p>
        </p:txBody>
      </p:sp>
    </p:spTree>
    <p:extLst>
      <p:ext uri="{BB962C8B-B14F-4D97-AF65-F5344CB8AC3E}">
        <p14:creationId xmlns:p14="http://schemas.microsoft.com/office/powerpoint/2010/main" val="37883693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32311"/>
          </a:xfrm>
          <a:prstGeom prst="rect">
            <a:avLst/>
          </a:prstGeom>
          <a:noFill/>
          <a:ln w="9525">
            <a:noFill/>
            <a:miter lim="800000"/>
            <a:headEnd/>
            <a:tailEnd/>
          </a:ln>
        </p:spPr>
        <p:txBody>
          <a:bodyPr>
            <a:spAutoFit/>
          </a:bodyPr>
          <a:lstStyle/>
          <a:p>
            <a:r>
              <a:rPr lang="it-IT" sz="2800" dirty="0"/>
              <a:t>Unità di carico</a:t>
            </a:r>
          </a:p>
          <a:p>
            <a:r>
              <a:rPr lang="it-IT" sz="2800" dirty="0"/>
              <a:t>Le unità di carico standard (</a:t>
            </a:r>
            <a:r>
              <a:rPr lang="it-IT" sz="2800" dirty="0" err="1"/>
              <a:t>UdC</a:t>
            </a:r>
            <a:r>
              <a:rPr lang="it-IT" sz="2800" dirty="0"/>
              <a:t>) del TC svolgono le seguenti funzioni principali:</a:t>
            </a:r>
          </a:p>
          <a:p>
            <a:pPr marL="342900" indent="-342900">
              <a:buFontTx/>
              <a:buChar char="-"/>
            </a:pPr>
            <a:r>
              <a:rPr lang="it-IT" sz="2800" dirty="0"/>
              <a:t>Le unità di carico sono contenitori di trasporto in cui le merci imballate vengono trasportate e infine disimballate.</a:t>
            </a:r>
          </a:p>
          <a:p>
            <a:r>
              <a:rPr lang="it-IT" sz="2800" dirty="0"/>
              <a:t>- Permettono di proteggere la merce da fattori ambientali durante l’intera tratta.</a:t>
            </a:r>
          </a:p>
          <a:p>
            <a:r>
              <a:rPr lang="it-IT" sz="2800" dirty="0"/>
              <a:t>- I contenitori sono tecnicamente progettati in modo da permettere la movimentazione da un mezzo di trasporto all’altro tramite veicoli di trasbordo tipici del TC (tra cui la gru a cavalletto e il sollevatore telescopico)</a:t>
            </a:r>
          </a:p>
          <a:p>
            <a:pPr marL="342900" indent="-342900">
              <a:buFontTx/>
              <a:buChar char="-"/>
            </a:pPr>
            <a:endParaRPr lang="it-IT" dirty="0"/>
          </a:p>
        </p:txBody>
      </p:sp>
    </p:spTree>
    <p:extLst>
      <p:ext uri="{BB962C8B-B14F-4D97-AF65-F5344CB8AC3E}">
        <p14:creationId xmlns:p14="http://schemas.microsoft.com/office/powerpoint/2010/main" val="10785624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616101"/>
          </a:xfrm>
          <a:prstGeom prst="rect">
            <a:avLst/>
          </a:prstGeom>
          <a:noFill/>
          <a:ln w="9525">
            <a:noFill/>
            <a:miter lim="800000"/>
            <a:headEnd/>
            <a:tailEnd/>
          </a:ln>
        </p:spPr>
        <p:txBody>
          <a:bodyPr>
            <a:spAutoFit/>
          </a:bodyPr>
          <a:lstStyle/>
          <a:p>
            <a:r>
              <a:rPr lang="it-IT" sz="2800" dirty="0"/>
              <a:t>Nel TC, le unità di carico standard includono i container, le casse mobili (dette anche swap body), i trailer (detti anche rimorchi o semirimorchi) e autocarri completi (utilizzati nel </a:t>
            </a:r>
            <a:r>
              <a:rPr lang="it-IT" sz="2800" dirty="0" err="1"/>
              <a:t>RoRo</a:t>
            </a:r>
            <a:r>
              <a:rPr lang="it-IT" sz="2800" dirty="0"/>
              <a:t> e </a:t>
            </a:r>
            <a:r>
              <a:rPr lang="it-IT" sz="2800" dirty="0" err="1"/>
              <a:t>RoLa</a:t>
            </a:r>
            <a:r>
              <a:rPr lang="it-IT" sz="2800" dirty="0"/>
              <a:t>). La forma più conosciuta e utilizzata di </a:t>
            </a:r>
            <a:r>
              <a:rPr lang="it-IT" sz="2800" dirty="0" err="1"/>
              <a:t>UdC</a:t>
            </a:r>
            <a:r>
              <a:rPr lang="it-IT" sz="2800" dirty="0"/>
              <a:t> è il container.</a:t>
            </a:r>
          </a:p>
          <a:p>
            <a:pPr marL="342900" indent="-342900">
              <a:buFontTx/>
              <a:buChar char="-"/>
            </a:pPr>
            <a:endParaRPr lang="it-IT" dirty="0"/>
          </a:p>
        </p:txBody>
      </p:sp>
    </p:spTree>
    <p:extLst>
      <p:ext uri="{BB962C8B-B14F-4D97-AF65-F5344CB8AC3E}">
        <p14:creationId xmlns:p14="http://schemas.microsoft.com/office/powerpoint/2010/main" val="2866397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a:t>Nel corso di diverse innovazioni delle modalità di trasporto si sono sviluppati vari tipi di </a:t>
            </a:r>
            <a:r>
              <a:rPr lang="it-IT" sz="2800" dirty="0" err="1"/>
              <a:t>UdC</a:t>
            </a:r>
            <a:r>
              <a:rPr lang="it-IT" sz="2800" dirty="0"/>
              <a:t>, come anche sistemi di trasbordo specifici che si sono adattati ai relativi requisiti e condizioni delle </a:t>
            </a:r>
            <a:r>
              <a:rPr lang="it-IT" sz="2800" dirty="0" err="1"/>
              <a:t>UdC</a:t>
            </a:r>
            <a:r>
              <a:rPr lang="it-IT" sz="2800" dirty="0"/>
              <a:t>. Contemporaneamente si sono affermate standardizzazioni riguardo dimensioni, peso ed equipaggiamento delle </a:t>
            </a:r>
            <a:r>
              <a:rPr lang="it-IT" sz="2800" dirty="0" err="1"/>
              <a:t>UdC</a:t>
            </a:r>
            <a:r>
              <a:rPr lang="it-IT" sz="2800" dirty="0"/>
              <a:t> in base alle navi portacontainer impiegate nel trasporto marittimo internazionale o intercontinentale. </a:t>
            </a:r>
          </a:p>
        </p:txBody>
      </p:sp>
    </p:spTree>
    <p:extLst>
      <p:ext uri="{BB962C8B-B14F-4D97-AF65-F5344CB8AC3E}">
        <p14:creationId xmlns:p14="http://schemas.microsoft.com/office/powerpoint/2010/main" val="3791676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246769"/>
          </a:xfrm>
          <a:prstGeom prst="rect">
            <a:avLst/>
          </a:prstGeom>
          <a:noFill/>
          <a:ln w="9525">
            <a:noFill/>
            <a:miter lim="800000"/>
            <a:headEnd/>
            <a:tailEnd/>
          </a:ln>
        </p:spPr>
        <p:txBody>
          <a:bodyPr>
            <a:spAutoFit/>
          </a:bodyPr>
          <a:lstStyle/>
          <a:p>
            <a:r>
              <a:rPr lang="it-IT" sz="2800" dirty="0"/>
              <a:t>I vantaggi di </a:t>
            </a:r>
            <a:r>
              <a:rPr lang="it-IT" sz="2800" dirty="0" err="1"/>
              <a:t>UdC</a:t>
            </a:r>
            <a:r>
              <a:rPr lang="it-IT" sz="2800" dirty="0"/>
              <a:t> standardizzate sono: trasbordo economico, movimentazione facile, gestione più efficiente dello spazio, immagazzinamento più semplice e migliori possibilità di rilevare informazioni, statistiche e conti.</a:t>
            </a:r>
          </a:p>
        </p:txBody>
      </p:sp>
    </p:spTree>
    <p:extLst>
      <p:ext uri="{BB962C8B-B14F-4D97-AF65-F5344CB8AC3E}">
        <p14:creationId xmlns:p14="http://schemas.microsoft.com/office/powerpoint/2010/main" val="3149761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832092"/>
          </a:xfrm>
          <a:prstGeom prst="rect">
            <a:avLst/>
          </a:prstGeom>
          <a:noFill/>
          <a:ln w="9525">
            <a:noFill/>
            <a:miter lim="800000"/>
            <a:headEnd/>
            <a:tailEnd/>
          </a:ln>
        </p:spPr>
        <p:txBody>
          <a:bodyPr>
            <a:spAutoFit/>
          </a:bodyPr>
          <a:lstStyle/>
          <a:p>
            <a:r>
              <a:rPr lang="it-IT" sz="2800" dirty="0"/>
              <a:t>Il trasbordo convenzionale o classico delle </a:t>
            </a:r>
            <a:r>
              <a:rPr lang="it-IT" sz="2800" dirty="0" err="1"/>
              <a:t>UdC</a:t>
            </a:r>
            <a:r>
              <a:rPr lang="it-IT" sz="2800" dirty="0"/>
              <a:t> avviene in porti marittimi tramite sollevamento verticale con gru di banchina (gru </a:t>
            </a:r>
            <a:r>
              <a:rPr lang="it-IT" sz="2800" dirty="0" err="1"/>
              <a:t>ship</a:t>
            </a:r>
            <a:r>
              <a:rPr lang="it-IT" sz="2800" dirty="0"/>
              <a:t>-to-</a:t>
            </a:r>
            <a:r>
              <a:rPr lang="it-IT" sz="2800" dirty="0" err="1"/>
              <a:t>shore</a:t>
            </a:r>
            <a:r>
              <a:rPr lang="it-IT" sz="2800" dirty="0"/>
              <a:t> STS) o in terminal interni con gru a cavalletto prevalentemente su rotaia ma anche gommate (</a:t>
            </a:r>
            <a:r>
              <a:rPr lang="it-IT" sz="2800" dirty="0" err="1"/>
              <a:t>rail</a:t>
            </a:r>
            <a:r>
              <a:rPr lang="it-IT" sz="2800" dirty="0"/>
              <a:t> </a:t>
            </a:r>
            <a:r>
              <a:rPr lang="it-IT" sz="2800" dirty="0" err="1"/>
              <a:t>mounted</a:t>
            </a:r>
            <a:r>
              <a:rPr lang="it-IT" sz="2800" dirty="0"/>
              <a:t> </a:t>
            </a:r>
            <a:r>
              <a:rPr lang="it-IT" sz="2800" dirty="0" err="1"/>
              <a:t>gantry</a:t>
            </a:r>
            <a:r>
              <a:rPr lang="it-IT" sz="2800" dirty="0"/>
              <a:t> </a:t>
            </a:r>
            <a:r>
              <a:rPr lang="it-IT" sz="2800" dirty="0" err="1"/>
              <a:t>cranes</a:t>
            </a:r>
            <a:r>
              <a:rPr lang="it-IT" sz="2800" dirty="0"/>
              <a:t> RMG e rubber </a:t>
            </a:r>
            <a:r>
              <a:rPr lang="it-IT" sz="2800" dirty="0" err="1"/>
              <a:t>tired</a:t>
            </a:r>
            <a:r>
              <a:rPr lang="it-IT" sz="2800" dirty="0"/>
              <a:t> </a:t>
            </a:r>
            <a:r>
              <a:rPr lang="it-IT" sz="2800" dirty="0" err="1"/>
              <a:t>gantry</a:t>
            </a:r>
            <a:r>
              <a:rPr lang="it-IT" sz="2800" dirty="0"/>
              <a:t> </a:t>
            </a:r>
            <a:r>
              <a:rPr lang="it-IT" sz="2800" dirty="0" err="1"/>
              <a:t>cranes</a:t>
            </a:r>
            <a:r>
              <a:rPr lang="it-IT" sz="2800" dirty="0"/>
              <a:t> RTG). Alcuni terminal interni, in particolare di piccole dimensioni, usano esclusivamente </a:t>
            </a:r>
            <a:r>
              <a:rPr lang="it-IT" sz="2800" dirty="0" err="1"/>
              <a:t>reach</a:t>
            </a:r>
            <a:r>
              <a:rPr lang="it-IT" sz="2800" dirty="0"/>
              <a:t> </a:t>
            </a:r>
            <a:r>
              <a:rPr lang="it-IT" sz="2800" dirty="0" err="1"/>
              <a:t>stacker</a:t>
            </a:r>
            <a:r>
              <a:rPr lang="it-IT" sz="2800" dirty="0"/>
              <a:t> (impilatori) per il trasbordo delle </a:t>
            </a:r>
            <a:r>
              <a:rPr lang="it-IT" sz="2800" dirty="0" err="1"/>
              <a:t>UdC</a:t>
            </a:r>
            <a:r>
              <a:rPr lang="it-IT" sz="2800" dirty="0"/>
              <a:t>. Nel trasbordo </a:t>
            </a:r>
            <a:r>
              <a:rPr lang="it-IT" sz="2800" dirty="0" err="1"/>
              <a:t>l’UdC</a:t>
            </a:r>
            <a:r>
              <a:rPr lang="it-IT" sz="2800" dirty="0"/>
              <a:t> cambia modalità di trasporto o viene depositata provvisoriamente nel terminal finché il mezzo incaricato di proseguire il trasporto la recupera.</a:t>
            </a:r>
          </a:p>
        </p:txBody>
      </p:sp>
    </p:spTree>
    <p:extLst>
      <p:ext uri="{BB962C8B-B14F-4D97-AF65-F5344CB8AC3E}">
        <p14:creationId xmlns:p14="http://schemas.microsoft.com/office/powerpoint/2010/main" val="33312803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b="1" dirty="0"/>
              <a:t>Gru a portale - </a:t>
            </a:r>
            <a:r>
              <a:rPr lang="it-IT" b="1" dirty="0" err="1"/>
              <a:t>Transtainer</a:t>
            </a:r>
            <a:r>
              <a:rPr lang="it-IT" b="1" dirty="0"/>
              <a:t>:</a:t>
            </a:r>
            <a:r>
              <a:rPr lang="it-IT" dirty="0"/>
              <a:t> fanno parte delle Unità di Movimentazione che garantiscono lo spostamento delle Unità di Carico all’interno dei Porti e dei nodi intermodali. Ha il vantaggio di consentire un’elevata densità dello stoccaggio dei contenitori nonché una notevole facilità nei trasferimenti da rotaia a strada e viceversa. La gru a portale può essere su rotaie o su ruote gommate. Hanno inoltre un elevato grado di stabilità in qualsiasi condizione di carico di lavoro. È il sistema più utilizzato nei terminal ferroviari in quanto consente di operare facilmente su diversi binari affiancati e sulle corsie dei veicoli stradali.</a:t>
            </a:r>
          </a:p>
          <a:p>
            <a:r>
              <a:rPr lang="it-IT" b="1" dirty="0"/>
              <a:t>Gru di banchina – </a:t>
            </a:r>
            <a:r>
              <a:rPr lang="it-IT" b="1" dirty="0" err="1"/>
              <a:t>Gantry</a:t>
            </a:r>
            <a:r>
              <a:rPr lang="it-IT" b="1" dirty="0"/>
              <a:t> </a:t>
            </a:r>
            <a:r>
              <a:rPr lang="it-IT" b="1" dirty="0" err="1"/>
              <a:t>Cranes</a:t>
            </a:r>
            <a:r>
              <a:rPr lang="it-IT" dirty="0"/>
              <a:t>: sono gru specializzate che non necessitano della movimentazione dei bracci, poiché devono effettuare manovre specifiche, ovvero: aggancio, sollevamento, traslazione, discesa, messa a disposizione e sgancio.</a:t>
            </a:r>
          </a:p>
        </p:txBody>
      </p:sp>
    </p:spTree>
    <p:extLst>
      <p:ext uri="{BB962C8B-B14F-4D97-AF65-F5344CB8AC3E}">
        <p14:creationId xmlns:p14="http://schemas.microsoft.com/office/powerpoint/2010/main" val="1265170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154984"/>
          </a:xfrm>
          <a:prstGeom prst="rect">
            <a:avLst/>
          </a:prstGeom>
          <a:noFill/>
          <a:ln w="9525">
            <a:noFill/>
            <a:miter lim="800000"/>
            <a:headEnd/>
            <a:tailEnd/>
          </a:ln>
        </p:spPr>
        <p:txBody>
          <a:bodyPr>
            <a:spAutoFit/>
          </a:bodyPr>
          <a:lstStyle/>
          <a:p>
            <a:r>
              <a:rPr lang="it-IT" b="1" dirty="0"/>
              <a:t>Gru frontale</a:t>
            </a:r>
            <a:r>
              <a:rPr lang="it-IT" dirty="0"/>
              <a:t>: è un elevatore frontale costituito da una gru semovente a braccio fisso che consente di movimentare le Unità di Carico sia verticalmente che orizzontalmente a macchina ferma. Tale caratteristica rende queste macchine notevolmente versatili e utilizzabili in varie situazioni. L’impilatore (tipo di gru frontale) viene utilizzato per la movimentazione di container: da ferrovia ad aree di stoccaggio; da navi e viceversa; da aree di stoccaggio a veicoli stradali; di supporto alle movimentazioni delle gru di banchina e/o a portale.</a:t>
            </a:r>
          </a:p>
          <a:p>
            <a:endParaRPr lang="it-IT" dirty="0"/>
          </a:p>
          <a:p>
            <a:r>
              <a:rPr lang="it-IT" dirty="0"/>
              <a:t>https://ponir.mit.gov.it/ponizionario?start=8</a:t>
            </a:r>
          </a:p>
        </p:txBody>
      </p:sp>
    </p:spTree>
    <p:extLst>
      <p:ext uri="{BB962C8B-B14F-4D97-AF65-F5344CB8AC3E}">
        <p14:creationId xmlns:p14="http://schemas.microsoft.com/office/powerpoint/2010/main" val="25982596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dirty="0"/>
              <a:t>Gran parte del trasporto di merci (nel 2017 circa il 70% delle prestazioni di trasporto) avviene tramite trasporto diretto su strada. Nel trasporto su strada a grande distanza vengono impiegati per il loro volume di carico soprattutto semirimorchi, il 90% dei quali, secondo quanto riportato dal mercato, sono non </a:t>
            </a:r>
            <a:r>
              <a:rPr lang="it-IT" sz="2800" dirty="0" err="1"/>
              <a:t>gruabili</a:t>
            </a:r>
            <a:r>
              <a:rPr lang="it-IT" sz="2800" dirty="0"/>
              <a:t>. Queste unità non possono dunque essere utilizzate nel TC con equipaggiamento convenzionale. L’impiego di tecniche di trasbordo innovative per </a:t>
            </a:r>
            <a:r>
              <a:rPr lang="it-IT" sz="2800" dirty="0" err="1"/>
              <a:t>UdC</a:t>
            </a:r>
            <a:r>
              <a:rPr lang="it-IT" sz="2800" dirty="0"/>
              <a:t> non </a:t>
            </a:r>
            <a:r>
              <a:rPr lang="it-IT" sz="2800" dirty="0" err="1"/>
              <a:t>gruabili</a:t>
            </a:r>
            <a:r>
              <a:rPr lang="it-IT" sz="2800" dirty="0"/>
              <a:t> ha grande potenziale per favorire una ulteriore deviazione dei volumi di traffico dalla strada alle ferrovie o alle vie navigabili.</a:t>
            </a:r>
          </a:p>
        </p:txBody>
      </p:sp>
    </p:spTree>
    <p:extLst>
      <p:ext uri="{BB962C8B-B14F-4D97-AF65-F5344CB8AC3E}">
        <p14:creationId xmlns:p14="http://schemas.microsoft.com/office/powerpoint/2010/main" val="836439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b="1" dirty="0"/>
              <a:t>Scuola dell’infanzia </a:t>
            </a:r>
            <a:endParaRPr lang="it-IT" sz="2800" dirty="0"/>
          </a:p>
          <a:p>
            <a:r>
              <a:rPr lang="it-IT" sz="2800" b="1" dirty="0"/>
              <a:t> </a:t>
            </a:r>
            <a:endParaRPr lang="it-IT" sz="2800" dirty="0"/>
          </a:p>
          <a:p>
            <a:r>
              <a:rPr lang="it-IT" sz="2800" b="1" dirty="0"/>
              <a:t>Committente dei lavori</a:t>
            </a:r>
            <a:r>
              <a:rPr lang="it-IT" sz="2800" dirty="0"/>
              <a:t>: IMMORENT-</a:t>
            </a:r>
            <a:r>
              <a:rPr lang="it-IT" sz="2800" dirty="0" err="1"/>
              <a:t>Grundverwertungsgesellschaft</a:t>
            </a:r>
            <a:r>
              <a:rPr lang="it-IT" sz="2800" dirty="0"/>
              <a:t> mbH (Società a responsabilità limitata di valorizzazione immobiliare S.r.l.), Vienna, AU</a:t>
            </a:r>
          </a:p>
          <a:p>
            <a:r>
              <a:rPr lang="it-IT" sz="2800" b="1" dirty="0"/>
              <a:t>Progettista o studio di progettista: </a:t>
            </a:r>
            <a:r>
              <a:rPr lang="it-IT" sz="2800" dirty="0"/>
              <a:t>arch-schimek.at ZT (architetti civili) S.r.l., Linz, AU </a:t>
            </a:r>
          </a:p>
          <a:p>
            <a:r>
              <a:rPr lang="it-IT" sz="2800" b="1" dirty="0"/>
              <a:t>Progettazione paesaggistica: </a:t>
            </a:r>
            <a:r>
              <a:rPr lang="it-IT" sz="2800" dirty="0"/>
              <a:t>arch-schimek.at ZT (architetti civili) S.r.l., Linz, AU </a:t>
            </a:r>
          </a:p>
          <a:p>
            <a:r>
              <a:rPr lang="it-IT" sz="2800" b="1" dirty="0"/>
              <a:t>Fine dei lavori: </a:t>
            </a:r>
            <a:r>
              <a:rPr lang="it-IT" sz="2800" dirty="0"/>
              <a:t>1° fase (di costruzione) entro il 2003, 2° fase entro il 2005</a:t>
            </a:r>
          </a:p>
        </p:txBody>
      </p:sp>
    </p:spTree>
    <p:extLst>
      <p:ext uri="{BB962C8B-B14F-4D97-AF65-F5344CB8AC3E}">
        <p14:creationId xmlns:p14="http://schemas.microsoft.com/office/powerpoint/2010/main" val="2474656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49876" y="116632"/>
            <a:ext cx="8229600" cy="6063198"/>
          </a:xfrm>
          <a:prstGeom prst="rect">
            <a:avLst/>
          </a:prstGeom>
          <a:noFill/>
          <a:ln w="9525">
            <a:noFill/>
            <a:miter lim="800000"/>
            <a:headEnd/>
            <a:tailEnd/>
          </a:ln>
        </p:spPr>
        <p:txBody>
          <a:bodyPr>
            <a:spAutoFit/>
          </a:bodyPr>
          <a:lstStyle/>
          <a:p>
            <a:r>
              <a:rPr lang="de-DE" b="1" i="1" dirty="0"/>
              <a:t>Aktuelle Informationen zur COVID-19-Impfung</a:t>
            </a:r>
            <a:endParaRPr lang="it-IT" i="1" dirty="0"/>
          </a:p>
          <a:p>
            <a:r>
              <a:rPr lang="de-DE" i="1" dirty="0"/>
              <a:t>Hier erhalten Sie Antworten auf die wichtigsten Fragen zur COVID-19-Impfung</a:t>
            </a:r>
            <a:endParaRPr lang="it-IT" i="1" dirty="0"/>
          </a:p>
          <a:p>
            <a:r>
              <a:rPr lang="de-DE" i="1" dirty="0"/>
              <a:t> </a:t>
            </a:r>
            <a:endParaRPr lang="it-IT" i="1" dirty="0"/>
          </a:p>
          <a:p>
            <a:r>
              <a:rPr lang="de-DE" b="1" i="1" dirty="0"/>
              <a:t>Basis-Wissen</a:t>
            </a:r>
            <a:endParaRPr lang="it-IT" i="1" dirty="0"/>
          </a:p>
          <a:p>
            <a:r>
              <a:rPr lang="de-DE" b="1" i="1" dirty="0"/>
              <a:t>Wer kann sich impfen lassen?</a:t>
            </a:r>
            <a:endParaRPr lang="it-IT" i="1" dirty="0"/>
          </a:p>
          <a:p>
            <a:endParaRPr lang="it-IT" dirty="0"/>
          </a:p>
          <a:p>
            <a:r>
              <a:rPr lang="it-IT" b="1" dirty="0"/>
              <a:t>INFORMAZIONI ATTUALI SUI VACCINI ANTI COVID-19</a:t>
            </a:r>
            <a:endParaRPr lang="it-IT" dirty="0"/>
          </a:p>
          <a:p>
            <a:r>
              <a:rPr lang="it-IT" dirty="0"/>
              <a:t>Qui di seguito potrete trovare le risposte alle domande più rilevanti sui vaccini anti COVID -19</a:t>
            </a:r>
          </a:p>
          <a:p>
            <a:r>
              <a:rPr lang="it-IT" b="1" dirty="0"/>
              <a:t>CONOSCENZE DI BASE</a:t>
            </a:r>
            <a:endParaRPr lang="it-IT" dirty="0"/>
          </a:p>
          <a:p>
            <a:r>
              <a:rPr lang="it-IT" b="1" dirty="0"/>
              <a:t>Chi può essere vaccinato?</a:t>
            </a:r>
            <a:endParaRPr lang="it-IT" dirty="0"/>
          </a:p>
          <a:p>
            <a:endParaRPr lang="it-IT" dirty="0"/>
          </a:p>
          <a:p>
            <a:endParaRPr lang="en-US" sz="2600" dirty="0"/>
          </a:p>
          <a:p>
            <a:endParaRPr lang="it-IT" sz="2600" dirty="0"/>
          </a:p>
        </p:txBody>
      </p:sp>
    </p:spTree>
    <p:extLst>
      <p:ext uri="{BB962C8B-B14F-4D97-AF65-F5344CB8AC3E}">
        <p14:creationId xmlns:p14="http://schemas.microsoft.com/office/powerpoint/2010/main" val="2222059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677656"/>
          </a:xfrm>
          <a:prstGeom prst="rect">
            <a:avLst/>
          </a:prstGeom>
          <a:noFill/>
          <a:ln w="9525">
            <a:noFill/>
            <a:miter lim="800000"/>
            <a:headEnd/>
            <a:tailEnd/>
          </a:ln>
        </p:spPr>
        <p:txBody>
          <a:bodyPr>
            <a:spAutoFit/>
          </a:bodyPr>
          <a:lstStyle/>
          <a:p>
            <a:r>
              <a:rPr lang="it-IT" sz="2800" b="1" dirty="0"/>
              <a:t>Superficie (principale) utilizzabile/calpestabile: </a:t>
            </a:r>
            <a:r>
              <a:rPr lang="it-IT" sz="2800" dirty="0"/>
              <a:t>1° fase: 1180 mq ca., 2° fase: 1060 mq, in totale 2240 mq ca. </a:t>
            </a:r>
          </a:p>
          <a:p>
            <a:r>
              <a:rPr lang="it-IT" sz="2800" b="1" dirty="0"/>
              <a:t>Prestazione energetica </a:t>
            </a:r>
            <a:r>
              <a:rPr lang="it-IT" sz="2800" dirty="0"/>
              <a:t>(compresa di impianto fotovoltaico)</a:t>
            </a:r>
            <a:r>
              <a:rPr lang="it-IT" sz="2800" b="1" dirty="0"/>
              <a:t>: </a:t>
            </a:r>
            <a:r>
              <a:rPr lang="it-IT" sz="2800" dirty="0"/>
              <a:t>9 kWh/mq, rispettivamente 21 kWh/mq.</a:t>
            </a:r>
          </a:p>
          <a:p>
            <a:r>
              <a:rPr lang="it-IT" sz="2800" b="1" dirty="0"/>
              <a:t> </a:t>
            </a:r>
            <a:endParaRPr lang="it-IT" sz="2800" dirty="0"/>
          </a:p>
        </p:txBody>
      </p:sp>
    </p:spTree>
    <p:extLst>
      <p:ext uri="{BB962C8B-B14F-4D97-AF65-F5344CB8AC3E}">
        <p14:creationId xmlns:p14="http://schemas.microsoft.com/office/powerpoint/2010/main" val="34116098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b="1" dirty="0"/>
              <a:t>Posizione</a:t>
            </a:r>
            <a:endParaRPr lang="it-IT" sz="2800" dirty="0"/>
          </a:p>
          <a:p>
            <a:r>
              <a:rPr lang="it-IT" sz="2800" dirty="0"/>
              <a:t>Il terreno sul quale sorgerà la scuola dell’infanzia si trova al margine della zona sud-occidentale della </a:t>
            </a:r>
            <a:r>
              <a:rPr lang="it-IT" sz="2800" dirty="0" err="1"/>
              <a:t>solarCity</a:t>
            </a:r>
            <a:r>
              <a:rPr lang="it-IT" sz="2800" dirty="0"/>
              <a:t> nei pressi delle costruzioni esistenti a </a:t>
            </a:r>
            <a:r>
              <a:rPr lang="it-IT" sz="2800" dirty="0" err="1"/>
              <a:t>Pichling</a:t>
            </a:r>
            <a:r>
              <a:rPr lang="it-IT" sz="2800" dirty="0"/>
              <a:t>.</a:t>
            </a:r>
          </a:p>
          <a:p>
            <a:r>
              <a:rPr lang="it-IT" sz="2800" dirty="0"/>
              <a:t>L’edificio, grazie al suo orientamento ovest-est e alla sua posizione, costituisce uno scudo di protezione per la </a:t>
            </a:r>
            <a:r>
              <a:rPr lang="it-IT" sz="2800" dirty="0" err="1"/>
              <a:t>Neufelderstraße</a:t>
            </a:r>
            <a:r>
              <a:rPr lang="it-IT" sz="2800" dirty="0"/>
              <a:t>, mentre il lato lungo dell’edificio, con le aule lì posizionate, si apre a sud verso l’ampio spazio verde esterno. </a:t>
            </a:r>
          </a:p>
        </p:txBody>
      </p:sp>
    </p:spTree>
    <p:extLst>
      <p:ext uri="{BB962C8B-B14F-4D97-AF65-F5344CB8AC3E}">
        <p14:creationId xmlns:p14="http://schemas.microsoft.com/office/powerpoint/2010/main" val="3211918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539430"/>
          </a:xfrm>
          <a:prstGeom prst="rect">
            <a:avLst/>
          </a:prstGeom>
          <a:noFill/>
          <a:ln w="9525">
            <a:noFill/>
            <a:miter lim="800000"/>
            <a:headEnd/>
            <a:tailEnd/>
          </a:ln>
        </p:spPr>
        <p:txBody>
          <a:bodyPr>
            <a:spAutoFit/>
          </a:bodyPr>
          <a:lstStyle/>
          <a:p>
            <a:r>
              <a:rPr lang="it-IT" sz="2800" b="1" dirty="0"/>
              <a:t>Concetto </a:t>
            </a:r>
            <a:endParaRPr lang="it-IT" sz="2800" dirty="0"/>
          </a:p>
          <a:p>
            <a:r>
              <a:rPr lang="it-IT" sz="2800" dirty="0"/>
              <a:t>Nel 1998 la città di Linz ha promosso un concorso per architetti per la costruzione di una scuola dell’infanzia formata da 12 blocchi a basso consumo energetico. Già durante la prima fase di progettazione sono stati definiti gli aspetti salienti del progetto architettonico, tra cui la sostenibilità, considerata componente essenziale sotto tutti i punti di vista. </a:t>
            </a:r>
          </a:p>
        </p:txBody>
      </p:sp>
    </p:spTree>
    <p:extLst>
      <p:ext uri="{BB962C8B-B14F-4D97-AF65-F5344CB8AC3E}">
        <p14:creationId xmlns:p14="http://schemas.microsoft.com/office/powerpoint/2010/main" val="1969495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sz="2800" dirty="0"/>
              <a:t>La scuola dell’infanzia di </a:t>
            </a:r>
            <a:r>
              <a:rPr lang="it-IT" sz="2800" dirty="0" err="1"/>
              <a:t>solarCity</a:t>
            </a:r>
            <a:r>
              <a:rPr lang="it-IT" sz="2800" dirty="0"/>
              <a:t> è un progetto d’avanguardia dal punto di vista tecnico-energetico. Sin dall’inizio l’architettura è stata realizzata con riguardo dell’energia e dell’ecologia ed è stata edificata secondo lo standard </a:t>
            </a:r>
            <a:r>
              <a:rPr lang="it-IT" sz="2800" dirty="0" err="1"/>
              <a:t>Passivhaus</a:t>
            </a:r>
            <a:r>
              <a:rPr lang="it-IT" sz="2800" dirty="0"/>
              <a:t> (casa passiva). </a:t>
            </a:r>
          </a:p>
          <a:p>
            <a:r>
              <a:rPr lang="it-IT" sz="2800" dirty="0"/>
              <a:t>Allo stesso tempo, per poter sviluppare completamente questo concetto architettonico, è stata prestata particolare attenzione anche alla funzione didattica di questo edificio. Tra l’altro, si può notare questa attenzione in particolare nella pianificazione complessiva dei materiali e dei colori, nell’organizzazione degli spazi interni e persino nei mobili, che sono stati progettati appositamente. </a:t>
            </a:r>
          </a:p>
        </p:txBody>
      </p:sp>
    </p:spTree>
    <p:extLst>
      <p:ext uri="{BB962C8B-B14F-4D97-AF65-F5344CB8AC3E}">
        <p14:creationId xmlns:p14="http://schemas.microsoft.com/office/powerpoint/2010/main" val="12218925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r>
              <a:rPr lang="it-IT" sz="2800" b="1" dirty="0"/>
              <a:t>Progettazione e costruzione dell’edificio</a:t>
            </a:r>
            <a:endParaRPr lang="it-IT" sz="2800" dirty="0"/>
          </a:p>
          <a:p>
            <a:r>
              <a:rPr lang="it-IT" sz="2800" b="1" dirty="0"/>
              <a:t>Ingresso </a:t>
            </a:r>
            <a:endParaRPr lang="it-IT" sz="2800" dirty="0"/>
          </a:p>
          <a:p>
            <a:r>
              <a:rPr lang="it-IT" sz="2800" dirty="0"/>
              <a:t>L’ingresso principale e la sala d’attesa per i genitori ad esso comunicante si trova nel punto di intersezione tra l’asse principale est-ovest lungo cui si sviluppa l’edificio e il collegamento nord-sud al percorso pedonale. </a:t>
            </a:r>
          </a:p>
        </p:txBody>
      </p:sp>
    </p:spTree>
    <p:extLst>
      <p:ext uri="{BB962C8B-B14F-4D97-AF65-F5344CB8AC3E}">
        <p14:creationId xmlns:p14="http://schemas.microsoft.com/office/powerpoint/2010/main" val="29020039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r>
              <a:rPr lang="it-IT" sz="2800" b="1" dirty="0"/>
              <a:t>Struttura </a:t>
            </a:r>
            <a:endParaRPr lang="it-IT" sz="2800" dirty="0"/>
          </a:p>
          <a:p>
            <a:r>
              <a:rPr lang="it-IT" sz="2800" dirty="0"/>
              <a:t>Il primo passo per minimizzare la dispersione energetica è costruire una forma compatta.  L’orientamento est-ovest permette di acquisire energia solare passivamente attraverso le ampie superfici vetrate sulla facciata sud. </a:t>
            </a:r>
          </a:p>
          <a:p>
            <a:r>
              <a:rPr lang="it-IT" sz="2800" dirty="0"/>
              <a:t>L’edificio si prospetta come una combinazione di elementi costruttivi dalle esigenze più diverse: </a:t>
            </a:r>
          </a:p>
        </p:txBody>
      </p:sp>
    </p:spTree>
    <p:extLst>
      <p:ext uri="{BB962C8B-B14F-4D97-AF65-F5344CB8AC3E}">
        <p14:creationId xmlns:p14="http://schemas.microsoft.com/office/powerpoint/2010/main" val="3592847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pPr lvl="0"/>
            <a:r>
              <a:rPr lang="it-IT" sz="2800" dirty="0"/>
              <a:t>- “blocchi di servizio”: in entrambi i blocchi su due piani orientati verso nord e che corrono paralleli alla </a:t>
            </a:r>
            <a:r>
              <a:rPr lang="it-IT" sz="2800" dirty="0" err="1"/>
              <a:t>Neufelderstraße</a:t>
            </a:r>
            <a:r>
              <a:rPr lang="it-IT" sz="2800" dirty="0"/>
              <a:t> sono collocate tutte le funzioni e i servizi – legno</a:t>
            </a:r>
          </a:p>
          <a:p>
            <a:pPr lvl="0"/>
            <a:r>
              <a:rPr lang="it-IT" sz="2800" dirty="0"/>
              <a:t>. “passaggio vetrato”: questo elemento della costruzione, che funge sia da zona di passaggio sia da spazio comunitario, ha anche la funzione di accumulatore passivo e attivo di energia – acciaio-vetro e cemento</a:t>
            </a:r>
          </a:p>
          <a:p>
            <a:pPr lvl="0"/>
            <a:r>
              <a:rPr lang="it-IT" sz="2800"/>
              <a:t>- “</a:t>
            </a:r>
            <a:r>
              <a:rPr lang="it-IT" sz="2800" dirty="0"/>
              <a:t>case per bambini”: le aule si trovano nei due blocchi su due piani orientati a sud verso il sole e verso lo spazio esterno – legno.</a:t>
            </a:r>
          </a:p>
        </p:txBody>
      </p:sp>
    </p:spTree>
    <p:extLst>
      <p:ext uri="{BB962C8B-B14F-4D97-AF65-F5344CB8AC3E}">
        <p14:creationId xmlns:p14="http://schemas.microsoft.com/office/powerpoint/2010/main" val="14955125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49876" y="116632"/>
            <a:ext cx="8229600" cy="5524589"/>
          </a:xfrm>
          <a:prstGeom prst="rect">
            <a:avLst/>
          </a:prstGeom>
          <a:noFill/>
          <a:ln w="9525">
            <a:noFill/>
            <a:miter lim="800000"/>
            <a:headEnd/>
            <a:tailEnd/>
          </a:ln>
        </p:spPr>
        <p:txBody>
          <a:bodyPr>
            <a:spAutoFit/>
          </a:bodyPr>
          <a:lstStyle/>
          <a:p>
            <a:pPr>
              <a:lnSpc>
                <a:spcPct val="150000"/>
              </a:lnSpc>
            </a:pPr>
            <a:r>
              <a:rPr lang="de-DE" i="1" dirty="0"/>
              <a:t>In Deutschland können sich grundsätzlich alle Menschen ab dem 5. </a:t>
            </a:r>
            <a:r>
              <a:rPr lang="en-US" i="1" dirty="0" err="1"/>
              <a:t>Lebensjahr</a:t>
            </a:r>
            <a:r>
              <a:rPr lang="en-US" i="1" dirty="0"/>
              <a:t> </a:t>
            </a:r>
            <a:r>
              <a:rPr lang="en-US" i="1" dirty="0" err="1"/>
              <a:t>gegen</a:t>
            </a:r>
            <a:r>
              <a:rPr lang="en-US" i="1" dirty="0"/>
              <a:t> COVID-19 </a:t>
            </a:r>
            <a:r>
              <a:rPr lang="en-US" i="1" dirty="0" err="1"/>
              <a:t>impfen</a:t>
            </a:r>
            <a:r>
              <a:rPr lang="en-US" i="1" dirty="0"/>
              <a:t> </a:t>
            </a:r>
            <a:r>
              <a:rPr lang="en-US" i="1" dirty="0" err="1"/>
              <a:t>lassen</a:t>
            </a:r>
            <a:r>
              <a:rPr lang="en-US" i="1" dirty="0"/>
              <a:t>. </a:t>
            </a:r>
            <a:r>
              <a:rPr lang="de-DE" i="1" dirty="0"/>
              <a:t>Nach Einschätzung des Robert Koch-Instituts (RKI) können nur sehr wenige Personen nicht gegen COVID-19 geimpft werden. </a:t>
            </a:r>
          </a:p>
          <a:p>
            <a:pPr>
              <a:lnSpc>
                <a:spcPct val="150000"/>
              </a:lnSpc>
            </a:pPr>
            <a:endParaRPr lang="de-DE" sz="2600" dirty="0"/>
          </a:p>
          <a:p>
            <a:pPr>
              <a:lnSpc>
                <a:spcPct val="150000"/>
              </a:lnSpc>
            </a:pPr>
            <a:r>
              <a:rPr lang="it-IT" dirty="0"/>
              <a:t>In Germania, di norma, tutte le persone a partire dai 5 anni possono essere vaccinate contro il Covid - 19. Secondo una stima del Robert Koch - Institut (RKI) solamente un gruppo ristretto di persone non può essere vaccinato. </a:t>
            </a:r>
            <a:endParaRPr lang="en-US" sz="2600" dirty="0"/>
          </a:p>
          <a:p>
            <a:endParaRPr lang="it-IT" sz="2600" dirty="0"/>
          </a:p>
        </p:txBody>
      </p:sp>
    </p:spTree>
    <p:extLst>
      <p:ext uri="{BB962C8B-B14F-4D97-AF65-F5344CB8AC3E}">
        <p14:creationId xmlns:p14="http://schemas.microsoft.com/office/powerpoint/2010/main" val="1514416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49876" y="116632"/>
            <a:ext cx="8229600" cy="5632311"/>
          </a:xfrm>
          <a:prstGeom prst="rect">
            <a:avLst/>
          </a:prstGeom>
          <a:noFill/>
          <a:ln w="9525">
            <a:noFill/>
            <a:miter lim="800000"/>
            <a:headEnd/>
            <a:tailEnd/>
          </a:ln>
        </p:spPr>
        <p:txBody>
          <a:bodyPr>
            <a:spAutoFit/>
          </a:bodyPr>
          <a:lstStyle/>
          <a:p>
            <a:r>
              <a:rPr lang="de-DE" i="1" dirty="0"/>
              <a:t>Wie bei jeder Immunisierung sollte auch eine COVID-19-Schutzimpfung erst nach sorgfältiger Anamnese durchgeführt werden. Hierzu ist es wichtig, mögliche Bedenken oder Allergien mit der impfenden Ärztin oder dem impfenden Arzt zu thematisieren. In jedem Fall sind die aktuellen </a:t>
            </a:r>
            <a:r>
              <a:rPr lang="de-DE" i="1" dirty="0" err="1"/>
              <a:t>Fach-und</a:t>
            </a:r>
            <a:r>
              <a:rPr lang="de-DE" i="1" dirty="0"/>
              <a:t> Gebrauchsinformationen zu beachten.</a:t>
            </a:r>
          </a:p>
          <a:p>
            <a:endParaRPr lang="de-DE" dirty="0"/>
          </a:p>
          <a:p>
            <a:r>
              <a:rPr lang="it-IT" dirty="0"/>
              <a:t>Come per ogni immunizzazione, anche un vaccino anti Covid -19 dovrebbe essere somministrato solamente dopo un’accurata anamnesi del paziente. A questo proposito è importante comunicare possibili allergie e problemi al medico che somministrerà il vaccino. È necessario, in ogni caso, fare attenzione alle informazioni tecniche e alle istruzioni per l’uso in vigore.</a:t>
            </a:r>
          </a:p>
          <a:p>
            <a:endParaRPr lang="it-IT" dirty="0"/>
          </a:p>
        </p:txBody>
      </p:sp>
    </p:spTree>
    <p:extLst>
      <p:ext uri="{BB962C8B-B14F-4D97-AF65-F5344CB8AC3E}">
        <p14:creationId xmlns:p14="http://schemas.microsoft.com/office/powerpoint/2010/main" val="40016954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24425"/>
          </a:xfrm>
          <a:prstGeom prst="rect">
            <a:avLst/>
          </a:prstGeom>
          <a:noFill/>
          <a:ln w="9525">
            <a:noFill/>
            <a:miter lim="800000"/>
            <a:headEnd/>
            <a:tailEnd/>
          </a:ln>
        </p:spPr>
        <p:txBody>
          <a:bodyPr>
            <a:spAutoFit/>
          </a:bodyPr>
          <a:lstStyle/>
          <a:p>
            <a:r>
              <a:rPr lang="de-DE" i="1" dirty="0"/>
              <a:t>Seit dem 17. Dezember 2021 sind 5- bis 11-Jährige in die COVID-19-Impfkampagne einbezogen. </a:t>
            </a:r>
            <a:endParaRPr lang="it-IT" i="1" dirty="0"/>
          </a:p>
          <a:p>
            <a:r>
              <a:rPr lang="de-DE" i="1" dirty="0"/>
              <a:t>Der Kinder-Impfstoff von BioNTech/Pfizer für 5- bis 11-Jährige wurde Ende November 2021 in der EU zugelassen. Die Impfung wird mit einer geringeren Dosis als bei Erwachsenen vorgenommen. </a:t>
            </a:r>
          </a:p>
          <a:p>
            <a:endParaRPr lang="de-DE" sz="2600" dirty="0"/>
          </a:p>
          <a:p>
            <a:r>
              <a:rPr lang="it-IT" dirty="0"/>
              <a:t>A partire dal 17 dicembre 2021 i bambini tra i 5 e gli 11 anni sono coinvolti nella campagna vaccinale contro il COVID-19. </a:t>
            </a:r>
          </a:p>
          <a:p>
            <a:r>
              <a:rPr lang="it-IT" dirty="0"/>
              <a:t>Il vaccino di Pfizer- BioNTech monovalente per i bambini di età compresa tra i 5 e gli 11 anni è stato introdotto all’interno dell’Unione Europea a fine novembre 2021 e viene somministrato in dose ridotta rispetto agli adulti.</a:t>
            </a:r>
            <a:endParaRPr lang="it-IT" sz="2600" dirty="0"/>
          </a:p>
        </p:txBody>
      </p:sp>
    </p:spTree>
    <p:extLst>
      <p:ext uri="{BB962C8B-B14F-4D97-AF65-F5344CB8AC3E}">
        <p14:creationId xmlns:p14="http://schemas.microsoft.com/office/powerpoint/2010/main" val="8663159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55203"/>
          </a:xfrm>
          <a:prstGeom prst="rect">
            <a:avLst/>
          </a:prstGeom>
          <a:noFill/>
          <a:ln w="9525">
            <a:noFill/>
            <a:miter lim="800000"/>
            <a:headEnd/>
            <a:tailEnd/>
          </a:ln>
        </p:spPr>
        <p:txBody>
          <a:bodyPr>
            <a:spAutoFit/>
          </a:bodyPr>
          <a:lstStyle/>
          <a:p>
            <a:r>
              <a:rPr lang="de-DE" i="1" dirty="0"/>
              <a:t>Im März 2022 folgte die Erweiterung der Zulassung für den Impfstoff von Moderna zur Anwendung bei Kindern ab 6 Jahren. Danach erhalten 6- bis 11-Jährige im Rahmen der Grundimmunisierung jeweils die Hälfte der Dosis, die für Personen ab 12 Jahren vorgesehen ist.</a:t>
            </a:r>
            <a:endParaRPr lang="it-IT" i="1" dirty="0"/>
          </a:p>
          <a:p>
            <a:endParaRPr lang="it-IT" dirty="0"/>
          </a:p>
          <a:p>
            <a:endParaRPr lang="it-IT" dirty="0"/>
          </a:p>
          <a:p>
            <a:r>
              <a:rPr lang="it-IT" dirty="0"/>
              <a:t>Nel marzo 2022 ha seguito l’estensione dell’autorizzazione per l’utilizzo del vaccino Moderna sui bambini a partire dai 6 anni di età. Dopo quest’ultima, ciascun bambino di età compresa tra i 6 e gli 11 anni riceverà, come vaccinazione di base, metà della dose prevista per i soggetti di età pari o superiore ai 12 anni. </a:t>
            </a:r>
          </a:p>
          <a:p>
            <a:endParaRPr lang="it-IT" sz="2800" dirty="0"/>
          </a:p>
        </p:txBody>
      </p:sp>
    </p:spTree>
    <p:extLst>
      <p:ext uri="{BB962C8B-B14F-4D97-AF65-F5344CB8AC3E}">
        <p14:creationId xmlns:p14="http://schemas.microsoft.com/office/powerpoint/2010/main" val="5829629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23528" y="-36195"/>
            <a:ext cx="8157592" cy="4893647"/>
          </a:xfrm>
          <a:prstGeom prst="rect">
            <a:avLst/>
          </a:prstGeom>
          <a:noFill/>
          <a:ln w="9525">
            <a:noFill/>
            <a:miter lim="800000"/>
            <a:headEnd/>
            <a:tailEnd/>
          </a:ln>
        </p:spPr>
        <p:txBody>
          <a:bodyPr wrap="square">
            <a:spAutoFit/>
          </a:bodyPr>
          <a:lstStyle/>
          <a:p>
            <a:r>
              <a:rPr lang="de-DE" b="1" i="1" dirty="0"/>
              <a:t>Wo kann man sich impfen lassen?</a:t>
            </a:r>
            <a:endParaRPr lang="it-IT" i="1" dirty="0"/>
          </a:p>
          <a:p>
            <a:r>
              <a:rPr lang="de-DE" i="1" dirty="0"/>
              <a:t>In Deutschland steht genügend Impfstoff für alle bereit. Um allen Menschen einen einfachen Zugang zur COVID-19-Impfung zu gewährleisten, gibt es ein flächendeckendes, vielfältiges Impfangebot.</a:t>
            </a:r>
            <a:endParaRPr lang="it-IT" i="1" dirty="0"/>
          </a:p>
          <a:p>
            <a:endParaRPr lang="it-IT" dirty="0"/>
          </a:p>
          <a:p>
            <a:endParaRPr lang="it-IT" dirty="0"/>
          </a:p>
          <a:p>
            <a:r>
              <a:rPr lang="it-IT" b="1" dirty="0"/>
              <a:t>Dove si può essere vaccinati?</a:t>
            </a:r>
            <a:endParaRPr lang="it-IT" dirty="0"/>
          </a:p>
          <a:p>
            <a:r>
              <a:rPr lang="it-IT" dirty="0"/>
              <a:t>In Germania il numero di dosi di vaccino è sufficiente per tutti. È presente un’ampia offerta vaccinale che ha lo scopo di garantire a tutte le persone la somministrazione del vaccino contro il COVID - 19.</a:t>
            </a:r>
          </a:p>
          <a:p>
            <a:endParaRPr lang="it-IT" dirty="0"/>
          </a:p>
        </p:txBody>
      </p:sp>
    </p:spTree>
    <p:extLst>
      <p:ext uri="{BB962C8B-B14F-4D97-AF65-F5344CB8AC3E}">
        <p14:creationId xmlns:p14="http://schemas.microsoft.com/office/powerpoint/2010/main" val="31217393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23528" y="-21028"/>
            <a:ext cx="8229600" cy="4893647"/>
          </a:xfrm>
          <a:prstGeom prst="rect">
            <a:avLst/>
          </a:prstGeom>
          <a:noFill/>
          <a:ln w="9525">
            <a:noFill/>
            <a:miter lim="800000"/>
            <a:headEnd/>
            <a:tailEnd/>
          </a:ln>
        </p:spPr>
        <p:txBody>
          <a:bodyPr>
            <a:spAutoFit/>
          </a:bodyPr>
          <a:lstStyle/>
          <a:p>
            <a:endParaRPr lang="it-IT" dirty="0"/>
          </a:p>
          <a:p>
            <a:r>
              <a:rPr lang="de-DE" i="1" dirty="0"/>
              <a:t>Wer sich impfen lassen möchte, kann einen Termin in einer Arztpraxis oder in einem</a:t>
            </a:r>
            <a:endParaRPr lang="it-IT" i="1" dirty="0"/>
          </a:p>
          <a:p>
            <a:r>
              <a:rPr lang="de-DE" i="1" dirty="0"/>
              <a:t>Impfzentrum machen oder eines der niedrigschwelligen Impfangebote der Bundesländer vor Ort wahrnehmen. Darüber hinaus bieten viele Betriebe Impfungen an. </a:t>
            </a:r>
          </a:p>
          <a:p>
            <a:endParaRPr lang="de-DE" dirty="0"/>
          </a:p>
          <a:p>
            <a:r>
              <a:rPr lang="it-IT" dirty="0"/>
              <a:t>Chiunque desideri vaccinarsi può prendere appuntamento presso uno studio medico o in un centro vaccinale oppure usufruire di una delle offerte di vaccinazione accessibili localmente in tutti gli stati federali. Inoltre, molte aziende offrono la possibilità di vaccinarsi.</a:t>
            </a:r>
          </a:p>
          <a:p>
            <a:endParaRPr lang="it-IT" dirty="0"/>
          </a:p>
        </p:txBody>
      </p:sp>
    </p:spTree>
    <p:extLst>
      <p:ext uri="{BB962C8B-B14F-4D97-AF65-F5344CB8AC3E}">
        <p14:creationId xmlns:p14="http://schemas.microsoft.com/office/powerpoint/2010/main" val="357863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467544" y="228600"/>
            <a:ext cx="8229600" cy="6001643"/>
          </a:xfrm>
          <a:prstGeom prst="rect">
            <a:avLst/>
          </a:prstGeom>
          <a:noFill/>
          <a:ln w="9525">
            <a:noFill/>
            <a:miter lim="800000"/>
            <a:headEnd/>
            <a:tailEnd/>
          </a:ln>
        </p:spPr>
        <p:txBody>
          <a:bodyPr>
            <a:spAutoFit/>
          </a:bodyPr>
          <a:lstStyle/>
          <a:p>
            <a:r>
              <a:rPr lang="de-DE" i="1" dirty="0"/>
              <a:t>Seit dem 8. Februar 2022 können auch Apotheken COVID-19-Impfungen anbieten - entsprechend geschulte Apothekerinnen und Apotheker dürfen impfen. Mit der Fünften Verordnung zur Änderung der Coronavirus-Impfverordnung vom 23. Mai 2022 können nun auch entsprechend geschulte Zahnärztinnen und Zahnärzte in ihren Praxen COVID-19-Impfungen durchzuführen</a:t>
            </a:r>
            <a:r>
              <a:rPr lang="de-DE" dirty="0"/>
              <a:t>.</a:t>
            </a:r>
            <a:endParaRPr lang="it-IT" dirty="0"/>
          </a:p>
          <a:p>
            <a:endParaRPr lang="it-IT" dirty="0"/>
          </a:p>
          <a:p>
            <a:r>
              <a:rPr lang="it-IT" dirty="0"/>
              <a:t>A partire dall’8 febbraio 2022 è possibile vaccinarsi contro il Covid-19 anche nelle farmacie, dove personale adeguatamente formato è autorizzato a vaccinare. Con la quinta ordinanza che modifica il regolamento sulla vaccinazione contro il Coronavirus del 23 maggio 2022 anche dentisti adeguatamente qualificati possono somministrare il vaccino contro il Covid-19 nei propri studi. </a:t>
            </a:r>
          </a:p>
          <a:p>
            <a:endParaRPr lang="it-IT" dirty="0"/>
          </a:p>
          <a:p>
            <a:endParaRPr lang="it-IT" dirty="0"/>
          </a:p>
        </p:txBody>
      </p:sp>
    </p:spTree>
    <p:extLst>
      <p:ext uri="{BB962C8B-B14F-4D97-AF65-F5344CB8AC3E}">
        <p14:creationId xmlns:p14="http://schemas.microsoft.com/office/powerpoint/2010/main" val="42800467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01643"/>
          </a:xfrm>
          <a:prstGeom prst="rect">
            <a:avLst/>
          </a:prstGeom>
          <a:noFill/>
          <a:ln w="9525">
            <a:noFill/>
            <a:miter lim="800000"/>
            <a:headEnd/>
            <a:tailEnd/>
          </a:ln>
        </p:spPr>
        <p:txBody>
          <a:bodyPr>
            <a:spAutoFit/>
          </a:bodyPr>
          <a:lstStyle/>
          <a:p>
            <a:r>
              <a:rPr lang="en-US" i="1" dirty="0"/>
              <a:t>Die </a:t>
            </a:r>
            <a:r>
              <a:rPr lang="en-US" i="1" dirty="0" err="1"/>
              <a:t>Ausfuhren</a:t>
            </a:r>
            <a:r>
              <a:rPr lang="en-US" i="1" dirty="0"/>
              <a:t> </a:t>
            </a:r>
            <a:r>
              <a:rPr lang="en-US" i="1" dirty="0" err="1"/>
              <a:t>aus</a:t>
            </a:r>
            <a:r>
              <a:rPr lang="en-US" i="1" dirty="0"/>
              <a:t> der EU </a:t>
            </a:r>
            <a:r>
              <a:rPr lang="en-US" i="1" dirty="0" err="1"/>
              <a:t>nach</a:t>
            </a:r>
            <a:r>
              <a:rPr lang="en-US" i="1" dirty="0"/>
              <a:t> </a:t>
            </a:r>
            <a:r>
              <a:rPr lang="en-US" i="1" dirty="0" err="1"/>
              <a:t>Großbritannien</a:t>
            </a:r>
            <a:r>
              <a:rPr lang="en-US" i="1" dirty="0"/>
              <a:t> </a:t>
            </a:r>
            <a:r>
              <a:rPr lang="en-US" i="1" dirty="0" err="1"/>
              <a:t>sind</a:t>
            </a:r>
            <a:r>
              <a:rPr lang="en-US" i="1" dirty="0"/>
              <a:t> </a:t>
            </a:r>
            <a:r>
              <a:rPr lang="en-US" i="1" dirty="0" err="1"/>
              <a:t>einer</a:t>
            </a:r>
            <a:r>
              <a:rPr lang="en-US" i="1" dirty="0"/>
              <a:t> </a:t>
            </a:r>
            <a:r>
              <a:rPr lang="en-US" i="1" dirty="0" err="1"/>
              <a:t>neuen</a:t>
            </a:r>
            <a:r>
              <a:rPr lang="en-US" i="1" dirty="0"/>
              <a:t> </a:t>
            </a:r>
            <a:r>
              <a:rPr lang="en-US" i="1" dirty="0" err="1"/>
              <a:t>Studie</a:t>
            </a:r>
            <a:r>
              <a:rPr lang="en-US" i="1" dirty="0"/>
              <a:t> </a:t>
            </a:r>
            <a:r>
              <a:rPr lang="en-US" i="1" dirty="0" err="1"/>
              <a:t>zufolge</a:t>
            </a:r>
            <a:r>
              <a:rPr lang="en-US" i="1" dirty="0"/>
              <a:t> </a:t>
            </a:r>
            <a:r>
              <a:rPr lang="en-US" i="1" dirty="0" err="1"/>
              <a:t>wegen</a:t>
            </a:r>
            <a:r>
              <a:rPr lang="en-US" i="1" dirty="0"/>
              <a:t> des </a:t>
            </a:r>
            <a:r>
              <a:rPr lang="en-US" i="1" dirty="0" err="1"/>
              <a:t>Brexits</a:t>
            </a:r>
            <a:r>
              <a:rPr lang="en-US" i="1" dirty="0"/>
              <a:t> </a:t>
            </a:r>
            <a:r>
              <a:rPr lang="en-US" i="1" dirty="0" err="1"/>
              <a:t>deutlich</a:t>
            </a:r>
            <a:r>
              <a:rPr lang="en-US" i="1" dirty="0"/>
              <a:t> </a:t>
            </a:r>
            <a:r>
              <a:rPr lang="en-US" i="1" dirty="0" err="1"/>
              <a:t>eingebrochen</a:t>
            </a:r>
            <a:r>
              <a:rPr lang="en-US" i="1" dirty="0"/>
              <a:t>. </a:t>
            </a:r>
          </a:p>
          <a:p>
            <a:endParaRPr lang="it-IT" dirty="0"/>
          </a:p>
          <a:p>
            <a:r>
              <a:rPr lang="it-IT" dirty="0"/>
              <a:t>Secondo un nuovo report, dopo la Brexit le esportazioni europee verso la Gran Bretagna sono chiaramente diminuite.</a:t>
            </a:r>
          </a:p>
          <a:p>
            <a:endParaRPr lang="it-IT" dirty="0"/>
          </a:p>
          <a:p>
            <a:r>
              <a:rPr lang="it-IT" dirty="0"/>
              <a:t>Secondo un recente studio, le esportazioni europee verso la Gran Bretagna hanno subito un netto calo a seguito della Brexit.</a:t>
            </a:r>
          </a:p>
          <a:p>
            <a:endParaRPr lang="it-IT" dirty="0"/>
          </a:p>
          <a:p>
            <a:r>
              <a:rPr lang="it-IT" dirty="0"/>
              <a:t>Secondo un recente studio, le esportazioni dell’Unione Europea verso la Gran Bretagna sono crollate in modo significativo dopo la Brexit.</a:t>
            </a:r>
          </a:p>
          <a:p>
            <a:endParaRPr lang="it-IT" dirty="0"/>
          </a:p>
          <a:p>
            <a:r>
              <a:rPr lang="it-IT" dirty="0"/>
              <a:t>Secondo uno studio pubblicato di recente, a causa della Brexit le esportazioni dall’UE verso la Gran Bretagna hanno subito un drastico calo.</a:t>
            </a:r>
          </a:p>
        </p:txBody>
      </p:sp>
    </p:spTree>
    <p:extLst>
      <p:ext uri="{BB962C8B-B14F-4D97-AF65-F5344CB8AC3E}">
        <p14:creationId xmlns:p14="http://schemas.microsoft.com/office/powerpoint/2010/main" val="3764330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467544" y="228600"/>
            <a:ext cx="8229600" cy="5262979"/>
          </a:xfrm>
          <a:prstGeom prst="rect">
            <a:avLst/>
          </a:prstGeom>
          <a:noFill/>
          <a:ln w="9525">
            <a:noFill/>
            <a:miter lim="800000"/>
            <a:headEnd/>
            <a:tailEnd/>
          </a:ln>
        </p:spPr>
        <p:txBody>
          <a:bodyPr>
            <a:spAutoFit/>
          </a:bodyPr>
          <a:lstStyle/>
          <a:p>
            <a:r>
              <a:rPr lang="de-DE" i="1" dirty="0"/>
              <a:t>Immunisierung</a:t>
            </a:r>
            <a:endParaRPr lang="it-IT" i="1" dirty="0"/>
          </a:p>
          <a:p>
            <a:r>
              <a:rPr lang="de-DE" b="1" i="1" dirty="0"/>
              <a:t>Wie viele Impfungen sind notwendig, um als „vollständig geimpft" zu gelten?</a:t>
            </a:r>
            <a:endParaRPr lang="it-IT" i="1" dirty="0"/>
          </a:p>
          <a:p>
            <a:r>
              <a:rPr lang="de-DE" i="1" dirty="0"/>
              <a:t>Seit dem 19. März 2022 ist im Infektionsschutzgesetz (§ 22a) festgelegt, welche Bedingungen erfüllt sein müssen, um als vollständig geimpft zu gelten.</a:t>
            </a:r>
          </a:p>
          <a:p>
            <a:endParaRPr lang="de-DE" dirty="0"/>
          </a:p>
          <a:p>
            <a:r>
              <a:rPr lang="it-IT" b="1" dirty="0"/>
              <a:t>Immunizzazione </a:t>
            </a:r>
            <a:endParaRPr lang="it-IT" dirty="0"/>
          </a:p>
          <a:p>
            <a:r>
              <a:rPr lang="it-IT" b="1" dirty="0"/>
              <a:t>Quante vaccinazioni sono necessarie per completare il ciclo vaccinale? </a:t>
            </a:r>
            <a:endParaRPr lang="it-IT" dirty="0"/>
          </a:p>
          <a:p>
            <a:r>
              <a:rPr lang="it-IT" dirty="0"/>
              <a:t>Dal 19 marzo 2022 la Legge sulla protezione dalle infezioni (paragrafo 22a) stabilisce quali condizioni debbano essere soddisfatte per essere considerati “completamente vaccinati”. </a:t>
            </a:r>
          </a:p>
          <a:p>
            <a:endParaRPr lang="it-IT" dirty="0"/>
          </a:p>
        </p:txBody>
      </p:sp>
    </p:spTree>
    <p:extLst>
      <p:ext uri="{BB962C8B-B14F-4D97-AF65-F5344CB8AC3E}">
        <p14:creationId xmlns:p14="http://schemas.microsoft.com/office/powerpoint/2010/main" val="42480316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32311"/>
          </a:xfrm>
          <a:prstGeom prst="rect">
            <a:avLst/>
          </a:prstGeom>
          <a:noFill/>
          <a:ln w="9525">
            <a:noFill/>
            <a:miter lim="800000"/>
            <a:headEnd/>
            <a:tailEnd/>
          </a:ln>
        </p:spPr>
        <p:txBody>
          <a:bodyPr>
            <a:spAutoFit/>
          </a:bodyPr>
          <a:lstStyle/>
          <a:p>
            <a:r>
              <a:rPr lang="de-DE" b="1" i="1" dirty="0"/>
              <a:t>Ab 1. Oktober 2022 </a:t>
            </a:r>
            <a:r>
              <a:rPr lang="de-DE" i="1" dirty="0"/>
              <a:t>liegt ein vollständiger Impfschutz vor:</a:t>
            </a:r>
            <a:endParaRPr lang="it-IT" i="1" dirty="0"/>
          </a:p>
          <a:p>
            <a:r>
              <a:rPr lang="de-DE" i="1" dirty="0"/>
              <a:t>• nach drei Einzelimpfungen (die letzte Einzelimpfung muss mindestens drei Monate nach der zweiten Einzelimpfung erfolgt sein),</a:t>
            </a:r>
            <a:endParaRPr lang="it-IT" i="1" dirty="0"/>
          </a:p>
          <a:p>
            <a:r>
              <a:rPr lang="de-DE" i="1" dirty="0"/>
              <a:t>• nach zwei Einzelimpfungen:</a:t>
            </a:r>
            <a:endParaRPr lang="it-IT" i="1" dirty="0"/>
          </a:p>
          <a:p>
            <a:r>
              <a:rPr lang="de-DE" i="1" dirty="0"/>
              <a:t>O PLUS positivem Antikörpertest vor der ersten Impfung </a:t>
            </a:r>
            <a:r>
              <a:rPr lang="de-DE" b="1" i="1" dirty="0"/>
              <a:t>ODER</a:t>
            </a:r>
          </a:p>
          <a:p>
            <a:endParaRPr lang="de-DE" b="1" dirty="0"/>
          </a:p>
          <a:p>
            <a:endParaRPr lang="de-DE" b="1" dirty="0"/>
          </a:p>
          <a:p>
            <a:r>
              <a:rPr lang="it-IT" dirty="0"/>
              <a:t>Dal 1° ottobre 2022 il ciclo vaccinale è considerato completo: </a:t>
            </a:r>
          </a:p>
          <a:p>
            <a:pPr lvl="0"/>
            <a:r>
              <a:rPr lang="it-IT" dirty="0"/>
              <a:t>Dopo 3 vaccinazioni (la terza vaccinazione deve essere eseguita almeno tre mesi dopo la seconda); </a:t>
            </a:r>
          </a:p>
          <a:p>
            <a:pPr lvl="0"/>
            <a:r>
              <a:rPr lang="it-IT" dirty="0"/>
              <a:t>Dopo 2 vaccinazioni: </a:t>
            </a:r>
          </a:p>
          <a:p>
            <a:pPr lvl="0"/>
            <a:r>
              <a:rPr lang="it-IT" b="1" dirty="0"/>
              <a:t>PIÚ</a:t>
            </a:r>
            <a:r>
              <a:rPr lang="it-IT" dirty="0"/>
              <a:t> un test degli anticorpi positivo eseguito prima della prima vaccinazione;</a:t>
            </a:r>
          </a:p>
          <a:p>
            <a:endParaRPr lang="it-IT" dirty="0"/>
          </a:p>
        </p:txBody>
      </p:sp>
    </p:spTree>
    <p:extLst>
      <p:ext uri="{BB962C8B-B14F-4D97-AF65-F5344CB8AC3E}">
        <p14:creationId xmlns:p14="http://schemas.microsoft.com/office/powerpoint/2010/main" val="29760005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85980"/>
          </a:xfrm>
          <a:prstGeom prst="rect">
            <a:avLst/>
          </a:prstGeom>
          <a:noFill/>
          <a:ln w="9525">
            <a:noFill/>
            <a:miter lim="800000"/>
            <a:headEnd/>
            <a:tailEnd/>
          </a:ln>
        </p:spPr>
        <p:txBody>
          <a:bodyPr>
            <a:spAutoFit/>
          </a:bodyPr>
          <a:lstStyle/>
          <a:p>
            <a:r>
              <a:rPr lang="de-DE" i="1" dirty="0"/>
              <a:t>o PLUS einer mittels PCR-Test nachgewiesenen SARS-CoV-2-Infektion vor der zweiten Impfung </a:t>
            </a:r>
            <a:r>
              <a:rPr lang="de-DE" b="1" i="1" dirty="0"/>
              <a:t>ODER</a:t>
            </a:r>
            <a:endParaRPr lang="it-IT" i="1" dirty="0"/>
          </a:p>
          <a:p>
            <a:r>
              <a:rPr lang="de-DE" i="1" dirty="0"/>
              <a:t>o PLUS einer mittels PCR-Test nachgewiesenen SARS-CoV-2-Infektion nach der zweiten Impfung; seit der Testung müssen 28 Tage vergangen sein.</a:t>
            </a:r>
            <a:endParaRPr lang="it-IT" i="1" dirty="0"/>
          </a:p>
          <a:p>
            <a:endParaRPr lang="it-IT" sz="2600" b="1" dirty="0"/>
          </a:p>
          <a:p>
            <a:endParaRPr lang="it-IT" sz="2600" b="1" dirty="0"/>
          </a:p>
          <a:p>
            <a:pPr lvl="0"/>
            <a:r>
              <a:rPr lang="it-IT" b="1" dirty="0"/>
              <a:t>OPPURE</a:t>
            </a:r>
            <a:r>
              <a:rPr lang="it-IT" dirty="0"/>
              <a:t> un tampone molecolare che attesti l’infezione da SARS-CoV-2 contratta prima della seconda vaccinazione;</a:t>
            </a:r>
          </a:p>
          <a:p>
            <a:pPr lvl="0"/>
            <a:r>
              <a:rPr lang="it-IT" b="1" dirty="0"/>
              <a:t>OPPURE</a:t>
            </a:r>
            <a:r>
              <a:rPr lang="it-IT" dirty="0"/>
              <a:t> un tampone molecolare che attesti l’infezione da SARS-CoV-2 contratta dopo la seconda vaccinazione (devono essere trascorsi 28 giorni dall’esecuzione del tampone).</a:t>
            </a:r>
          </a:p>
          <a:p>
            <a:r>
              <a:rPr lang="it-IT" sz="2600" b="1" dirty="0"/>
              <a:t> </a:t>
            </a:r>
            <a:endParaRPr lang="it-IT" sz="2600" dirty="0"/>
          </a:p>
        </p:txBody>
      </p:sp>
    </p:spTree>
    <p:extLst>
      <p:ext uri="{BB962C8B-B14F-4D97-AF65-F5344CB8AC3E}">
        <p14:creationId xmlns:p14="http://schemas.microsoft.com/office/powerpoint/2010/main" val="23638520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de-DE" sz="2600" i="1" dirty="0"/>
              <a:t>Auffrischungsimpfungen (Booster) </a:t>
            </a:r>
            <a:endParaRPr lang="it-IT" sz="2600" i="1" dirty="0"/>
          </a:p>
          <a:p>
            <a:r>
              <a:rPr lang="de-DE" sz="2600" b="1" i="1" dirty="0"/>
              <a:t>Wem wird eine erste Auffrischungsimpfung („erster Booster“) empfohlen?</a:t>
            </a:r>
            <a:endParaRPr lang="it-IT" sz="2600" i="1" dirty="0"/>
          </a:p>
          <a:p>
            <a:r>
              <a:rPr lang="de-DE" sz="2600" i="1" dirty="0"/>
              <a:t>Die STIKO empfiehlt allen grundimmunisierten Personen ab 12 Jahren eine Auffrischungsimpfung (erster „Booster“).</a:t>
            </a:r>
            <a:endParaRPr lang="it-IT" sz="2600" i="1" dirty="0"/>
          </a:p>
          <a:p>
            <a:endParaRPr lang="it-IT" sz="2600" dirty="0"/>
          </a:p>
          <a:p>
            <a:r>
              <a:rPr lang="it-IT" sz="2600" dirty="0"/>
              <a:t>Vaccinazione di richiamo (booster) </a:t>
            </a:r>
          </a:p>
          <a:p>
            <a:r>
              <a:rPr lang="it-IT" sz="2600" dirty="0"/>
              <a:t>A chi è raccomandata una prima dose di richiamo (primo Booster)? </a:t>
            </a:r>
          </a:p>
          <a:p>
            <a:r>
              <a:rPr lang="it-IT" sz="2600" dirty="0"/>
              <a:t>Il Comitato permanente di vaccinazione presso il Robert Koch Institute (STIKO) raccomanda una prima dose di richiamo a tutti coloro che hanno un’età pari o superiore ai 12 anni e che hanno completato il ciclo di vaccinazione primaria. </a:t>
            </a:r>
            <a:r>
              <a:rPr lang="it-IT" sz="2600" b="1" dirty="0"/>
              <a:t> </a:t>
            </a:r>
            <a:endParaRPr lang="it-IT" sz="2600" dirty="0"/>
          </a:p>
        </p:txBody>
      </p:sp>
    </p:spTree>
    <p:extLst>
      <p:ext uri="{BB962C8B-B14F-4D97-AF65-F5344CB8AC3E}">
        <p14:creationId xmlns:p14="http://schemas.microsoft.com/office/powerpoint/2010/main" val="18520962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893647"/>
          </a:xfrm>
          <a:prstGeom prst="rect">
            <a:avLst/>
          </a:prstGeom>
          <a:noFill/>
          <a:ln w="9525">
            <a:noFill/>
            <a:miter lim="800000"/>
            <a:headEnd/>
            <a:tailEnd/>
          </a:ln>
        </p:spPr>
        <p:txBody>
          <a:bodyPr>
            <a:spAutoFit/>
          </a:bodyPr>
          <a:lstStyle/>
          <a:p>
            <a:r>
              <a:rPr lang="de-DE" sz="2600" i="1" dirty="0"/>
              <a:t>Die STIKO hat ihre Empfehlungen zum Impfabstand angepasst und empfiehlt zukünftig bei immungesunden Menschen einen Mindestabstand von 6 Monaten zwischen angeschlossener Grundimmunisierung und erster Auffrischungsimpfung einzuhalten. </a:t>
            </a:r>
          </a:p>
          <a:p>
            <a:endParaRPr lang="de-DE" sz="2600" dirty="0"/>
          </a:p>
          <a:p>
            <a:r>
              <a:rPr lang="it-IT" sz="2600" dirty="0"/>
              <a:t>La STIKO ha aggiornato le sue raccomandazioni sugli intervalli di tempo da osservare tra una vaccinazione e l’altra e raccomanda alle persone immuni di mantenere in futuro una distanza minima di 6 mesi tra il primo ciclo vaccinale e la prima dose di richiamo. </a:t>
            </a:r>
          </a:p>
          <a:p>
            <a:r>
              <a:rPr lang="it-IT" sz="2600" b="1" dirty="0"/>
              <a:t> </a:t>
            </a:r>
            <a:endParaRPr lang="it-IT" sz="2600" dirty="0"/>
          </a:p>
        </p:txBody>
      </p:sp>
    </p:spTree>
    <p:extLst>
      <p:ext uri="{BB962C8B-B14F-4D97-AF65-F5344CB8AC3E}">
        <p14:creationId xmlns:p14="http://schemas.microsoft.com/office/powerpoint/2010/main" val="3975012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93757"/>
          </a:xfrm>
          <a:prstGeom prst="rect">
            <a:avLst/>
          </a:prstGeom>
          <a:noFill/>
          <a:ln w="9525">
            <a:noFill/>
            <a:miter lim="800000"/>
            <a:headEnd/>
            <a:tailEnd/>
          </a:ln>
        </p:spPr>
        <p:txBody>
          <a:bodyPr>
            <a:spAutoFit/>
          </a:bodyPr>
          <a:lstStyle/>
          <a:p>
            <a:r>
              <a:rPr lang="de-DE" sz="2600" i="1" dirty="0"/>
              <a:t>In begründeten Einzelfällen kann nach ärztlicher Beratung der Abstand auf 4 Monate verkürzt werden.</a:t>
            </a:r>
            <a:endParaRPr lang="it-IT" sz="2600" i="1" dirty="0"/>
          </a:p>
          <a:p>
            <a:r>
              <a:rPr lang="de-DE" sz="2600" i="1" dirty="0"/>
              <a:t>Zudem sollen Kindern im Alter von 5 bis 11 Jahren mit Vorerkrankungen nach abgeschlossener Grundimmunisierung eine erste Auffrischungsimpfung im Abstand von mindestens 6 Monaten erhalten.</a:t>
            </a:r>
            <a:endParaRPr lang="it-IT" sz="2600" i="1" dirty="0"/>
          </a:p>
          <a:p>
            <a:endParaRPr lang="it-IT" sz="2600" dirty="0"/>
          </a:p>
          <a:p>
            <a:r>
              <a:rPr lang="it-IT" sz="2600" dirty="0"/>
              <a:t>In casi specifici giustificati l'intervallo può essere ridotto a 4 mesi in seguito al parere del medico. Inoltre, i bambini con patologie preesistenti e un’età compresa tra i 5 e gli 11 anni che hanno completato il primo ciclo vaccinale devono ricevere una prima dose di richiamo ad una distanza temporale di almeno 6 mesi dalla prima somministrazione. </a:t>
            </a:r>
            <a:r>
              <a:rPr lang="it-IT" sz="2600" b="1" dirty="0"/>
              <a:t> </a:t>
            </a:r>
            <a:endParaRPr lang="it-IT" sz="2600" dirty="0"/>
          </a:p>
        </p:txBody>
      </p:sp>
    </p:spTree>
    <p:extLst>
      <p:ext uri="{BB962C8B-B14F-4D97-AF65-F5344CB8AC3E}">
        <p14:creationId xmlns:p14="http://schemas.microsoft.com/office/powerpoint/2010/main" val="33704048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93538"/>
          </a:xfrm>
          <a:prstGeom prst="rect">
            <a:avLst/>
          </a:prstGeom>
          <a:noFill/>
          <a:ln w="9525">
            <a:noFill/>
            <a:miter lim="800000"/>
            <a:headEnd/>
            <a:tailEnd/>
          </a:ln>
        </p:spPr>
        <p:txBody>
          <a:bodyPr>
            <a:spAutoFit/>
          </a:bodyPr>
          <a:lstStyle/>
          <a:p>
            <a:r>
              <a:rPr lang="de-DE" sz="2600" b="1" i="1" dirty="0"/>
              <a:t>Welche Impfstoffe sollten für den ersten Booster verwendet werden?</a:t>
            </a:r>
            <a:endParaRPr lang="it-IT" sz="2600" i="1" dirty="0"/>
          </a:p>
          <a:p>
            <a:r>
              <a:rPr lang="de-DE" sz="2600" i="1" dirty="0"/>
              <a:t>Für die erste Booster-Auffrischungsimpfung im Alter von 5 bis 11 Jahren wird präferenziell Comirnaty empfohlen. Die Verwendung von </a:t>
            </a:r>
            <a:r>
              <a:rPr lang="de-DE" sz="2600" i="1" dirty="0" err="1"/>
              <a:t>Spikevax</a:t>
            </a:r>
            <a:r>
              <a:rPr lang="de-DE" sz="2600" i="1" dirty="0"/>
              <a:t> ist möglich. </a:t>
            </a:r>
          </a:p>
          <a:p>
            <a:endParaRPr lang="de-DE" sz="2600" dirty="0"/>
          </a:p>
          <a:p>
            <a:r>
              <a:rPr lang="it-IT" sz="2600" dirty="0"/>
              <a:t>Quale vaccino è consigliato per la prima somministrazione di richiamo? </a:t>
            </a:r>
          </a:p>
          <a:p>
            <a:r>
              <a:rPr lang="it-IT" sz="2600" dirty="0"/>
              <a:t>Per i bambini con un’età compresa tra i 5 e gli 11 anni il più indicato tra le prime dosi di richiamo è il vaccino </a:t>
            </a:r>
            <a:r>
              <a:rPr lang="it-IT" sz="2600" dirty="0" err="1"/>
              <a:t>Comirnaty</a:t>
            </a:r>
            <a:r>
              <a:rPr lang="it-IT" sz="2600" dirty="0"/>
              <a:t>. Altrettanto consigliato è il vaccino </a:t>
            </a:r>
            <a:r>
              <a:rPr lang="it-IT" sz="2600" dirty="0" err="1"/>
              <a:t>Spikevax</a:t>
            </a:r>
            <a:r>
              <a:rPr lang="it-IT" sz="2600" dirty="0"/>
              <a:t>. </a:t>
            </a:r>
            <a:r>
              <a:rPr lang="it-IT" sz="2600" b="1" dirty="0"/>
              <a:t> </a:t>
            </a:r>
            <a:endParaRPr lang="it-IT" sz="2600" dirty="0"/>
          </a:p>
        </p:txBody>
      </p:sp>
    </p:spTree>
    <p:extLst>
      <p:ext uri="{BB962C8B-B14F-4D97-AF65-F5344CB8AC3E}">
        <p14:creationId xmlns:p14="http://schemas.microsoft.com/office/powerpoint/2010/main" val="3249298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494085"/>
          </a:xfrm>
          <a:prstGeom prst="rect">
            <a:avLst/>
          </a:prstGeom>
          <a:noFill/>
          <a:ln w="9525">
            <a:noFill/>
            <a:miter lim="800000"/>
            <a:headEnd/>
            <a:tailEnd/>
          </a:ln>
        </p:spPr>
        <p:txBody>
          <a:bodyPr>
            <a:spAutoFit/>
          </a:bodyPr>
          <a:lstStyle/>
          <a:p>
            <a:r>
              <a:rPr lang="de-DE" sz="2600" i="1" dirty="0"/>
              <a:t>Für 12- bis 30-Jährige empfiehlt die STIKO für die erste Booster-Auffrischungsimpfung ausschließlich den Einsatz von Comirnaty. Bei 30-Jährigen und älter sind beide derzeit verfügbaren mRNA-Impfstoffe (Comirnaty und </a:t>
            </a:r>
            <a:r>
              <a:rPr lang="de-DE" sz="2600" i="1" dirty="0" err="1"/>
              <a:t>Spikevax</a:t>
            </a:r>
            <a:r>
              <a:rPr lang="de-DE" sz="2600" i="1" dirty="0"/>
              <a:t>) gleichermaßen für die Auffrischungsimpfung geeignet.</a:t>
            </a:r>
            <a:endParaRPr lang="it-IT" sz="2600" i="1" dirty="0"/>
          </a:p>
          <a:p>
            <a:r>
              <a:rPr lang="de-DE" sz="2600" i="1" dirty="0"/>
              <a:t>Als „geboostert“ gilt man ab dem Tag der ersten Auffrischungsimpfung (3. Impfung/“Booster“). </a:t>
            </a:r>
            <a:endParaRPr lang="it-IT" sz="2600" i="1" dirty="0"/>
          </a:p>
          <a:p>
            <a:endParaRPr lang="it-IT" sz="2600" dirty="0"/>
          </a:p>
          <a:p>
            <a:r>
              <a:rPr lang="it-IT" sz="2600" dirty="0"/>
              <a:t>Per i soggetti con una fascia d’età compresa tra i 12 ed i 30 anni la STIKO raccomanda esclusivamente la somministrazione del vaccino </a:t>
            </a:r>
            <a:r>
              <a:rPr lang="it-IT" sz="2600" dirty="0" err="1"/>
              <a:t>Comiraty</a:t>
            </a:r>
            <a:r>
              <a:rPr lang="it-IT" sz="2600" dirty="0"/>
              <a:t>, mentre per coloro che hanno un’età pari o superiore ai 30 anni sono indicati entrambi i vaccini mRNA attualmente disponibili </a:t>
            </a:r>
            <a:r>
              <a:rPr lang="it-IT" sz="2600" dirty="0" err="1"/>
              <a:t>Comirnaty</a:t>
            </a:r>
            <a:r>
              <a:rPr lang="it-IT" sz="2600" dirty="0"/>
              <a:t> e </a:t>
            </a:r>
            <a:r>
              <a:rPr lang="it-IT" sz="2600" dirty="0" err="1"/>
              <a:t>Spikefax</a:t>
            </a:r>
            <a:r>
              <a:rPr lang="it-IT" sz="2600" dirty="0"/>
              <a:t>. Il “booster” vale a partire dal giorno della prima somministrazione della dose di richiamo (terza vaccinazione).</a:t>
            </a:r>
          </a:p>
        </p:txBody>
      </p:sp>
    </p:spTree>
    <p:extLst>
      <p:ext uri="{BB962C8B-B14F-4D97-AF65-F5344CB8AC3E}">
        <p14:creationId xmlns:p14="http://schemas.microsoft.com/office/powerpoint/2010/main" val="38672933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93538"/>
          </a:xfrm>
          <a:prstGeom prst="rect">
            <a:avLst/>
          </a:prstGeom>
          <a:noFill/>
          <a:ln w="9525">
            <a:noFill/>
            <a:miter lim="800000"/>
            <a:headEnd/>
            <a:tailEnd/>
          </a:ln>
        </p:spPr>
        <p:txBody>
          <a:bodyPr>
            <a:spAutoFit/>
          </a:bodyPr>
          <a:lstStyle/>
          <a:p>
            <a:r>
              <a:rPr lang="de-DE" sz="2600" b="1" i="1" dirty="0"/>
              <a:t>Für wen ist ein zweiter „Booster“ empfohlen?</a:t>
            </a:r>
            <a:endParaRPr lang="it-IT" sz="2600" i="1" dirty="0"/>
          </a:p>
          <a:p>
            <a:r>
              <a:rPr lang="de-DE" sz="2600" i="1" dirty="0"/>
              <a:t>Die STIKO empfiehlt mit der Aktualisierung der COVID-19-Impfempfehlung am 18. August 2022 eine 2. Auffrischungsimpfung für folgende Personengruppen:</a:t>
            </a:r>
            <a:endParaRPr lang="it-IT" sz="2600" i="1" dirty="0"/>
          </a:p>
          <a:p>
            <a:endParaRPr lang="it-IT" sz="2600" dirty="0"/>
          </a:p>
          <a:p>
            <a:r>
              <a:rPr lang="it-IT" sz="2600" dirty="0"/>
              <a:t>A chi è raccomanda la somministrazione della seconda dose “Booster”?</a:t>
            </a:r>
          </a:p>
          <a:p>
            <a:r>
              <a:rPr lang="it-IT" sz="2600" dirty="0"/>
              <a:t>La STIKO, con l’aggiornamento delle raccomandazioni sulla vaccinazione anti COVID-19 del 18 agosto 2022, consiglia una seconda dose di richiamo ai soggetti appartenenti alle seguenti categorie:</a:t>
            </a:r>
          </a:p>
        </p:txBody>
      </p:sp>
    </p:spTree>
    <p:extLst>
      <p:ext uri="{BB962C8B-B14F-4D97-AF65-F5344CB8AC3E}">
        <p14:creationId xmlns:p14="http://schemas.microsoft.com/office/powerpoint/2010/main" val="1163973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93538"/>
          </a:xfrm>
          <a:prstGeom prst="rect">
            <a:avLst/>
          </a:prstGeom>
          <a:noFill/>
          <a:ln w="9525">
            <a:noFill/>
            <a:miter lim="800000"/>
            <a:headEnd/>
            <a:tailEnd/>
          </a:ln>
        </p:spPr>
        <p:txBody>
          <a:bodyPr>
            <a:spAutoFit/>
          </a:bodyPr>
          <a:lstStyle/>
          <a:p>
            <a:pPr lvl="0"/>
            <a:r>
              <a:rPr lang="de-DE" sz="2600" dirty="0"/>
              <a:t>- </a:t>
            </a:r>
            <a:r>
              <a:rPr lang="de-DE" sz="2600" i="1" dirty="0"/>
              <a:t>Personen im Alter von 60-69 Jahren </a:t>
            </a:r>
            <a:endParaRPr lang="it-IT" sz="2600" i="1" dirty="0"/>
          </a:p>
          <a:p>
            <a:pPr lvl="0"/>
            <a:r>
              <a:rPr lang="de-DE" sz="2600" i="1" dirty="0"/>
              <a:t>- Personen im Alter ab 5 Jahren mit erhöhtem Risiko für schwere COVID-19-Verläufe infolge einer Grunderkrankung </a:t>
            </a:r>
            <a:endParaRPr lang="it-IT" sz="2600" i="1" dirty="0"/>
          </a:p>
          <a:p>
            <a:endParaRPr lang="it-IT" sz="2600" i="1" dirty="0"/>
          </a:p>
          <a:p>
            <a:endParaRPr lang="it-IT" sz="2600" dirty="0"/>
          </a:p>
          <a:p>
            <a:endParaRPr lang="it-IT" sz="2600" dirty="0"/>
          </a:p>
          <a:p>
            <a:r>
              <a:rPr lang="it-IT" sz="2600" dirty="0"/>
              <a:t>- Persone di età compresa tra i 60 e i 69 anni,</a:t>
            </a:r>
          </a:p>
          <a:p>
            <a:r>
              <a:rPr lang="it-IT" sz="2600" dirty="0"/>
              <a:t>- Persone di età pari o superiore ai 5 anni ad alto rischio di complicazioni gravi legate all’infezione da COVID-19 a causa di patologie preesistenti.</a:t>
            </a:r>
          </a:p>
          <a:p>
            <a:r>
              <a:rPr lang="it-IT" sz="2600" b="1" dirty="0"/>
              <a:t> </a:t>
            </a:r>
            <a:endParaRPr lang="it-IT" sz="2600" dirty="0"/>
          </a:p>
        </p:txBody>
      </p:sp>
    </p:spTree>
    <p:extLst>
      <p:ext uri="{BB962C8B-B14F-4D97-AF65-F5344CB8AC3E}">
        <p14:creationId xmlns:p14="http://schemas.microsoft.com/office/powerpoint/2010/main" val="1578896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en-US" i="1" dirty="0"/>
              <a:t>Der </a:t>
            </a:r>
            <a:r>
              <a:rPr lang="en-US" i="1" dirty="0" err="1"/>
              <a:t>britisch-europäische</a:t>
            </a:r>
            <a:r>
              <a:rPr lang="en-US" i="1" dirty="0"/>
              <a:t> Handel sei </a:t>
            </a:r>
            <a:r>
              <a:rPr lang="en-US" i="1" dirty="0" err="1"/>
              <a:t>seit</a:t>
            </a:r>
            <a:r>
              <a:rPr lang="en-US" i="1" dirty="0"/>
              <a:t> dem Ende der </a:t>
            </a:r>
            <a:r>
              <a:rPr lang="en-US" i="1" dirty="0" err="1"/>
              <a:t>Teilnahme</a:t>
            </a:r>
            <a:r>
              <a:rPr lang="en-US" i="1" dirty="0"/>
              <a:t> </a:t>
            </a:r>
            <a:r>
              <a:rPr lang="en-US" i="1" dirty="0" err="1"/>
              <a:t>Großbritanniens</a:t>
            </a:r>
            <a:r>
              <a:rPr lang="en-US" i="1" dirty="0"/>
              <a:t> am EU-</a:t>
            </a:r>
            <a:r>
              <a:rPr lang="en-US" i="1" dirty="0" err="1"/>
              <a:t>Binnenmarkt</a:t>
            </a:r>
            <a:r>
              <a:rPr lang="en-US" i="1" dirty="0"/>
              <a:t> und der </a:t>
            </a:r>
            <a:r>
              <a:rPr lang="en-US" i="1" dirty="0" err="1"/>
              <a:t>europäischen</a:t>
            </a:r>
            <a:r>
              <a:rPr lang="en-US" i="1" dirty="0"/>
              <a:t> </a:t>
            </a:r>
            <a:r>
              <a:rPr lang="en-US" i="1" dirty="0" err="1"/>
              <a:t>Zollunion</a:t>
            </a:r>
            <a:r>
              <a:rPr lang="en-US" i="1" dirty="0"/>
              <a:t> „</a:t>
            </a:r>
            <a:r>
              <a:rPr lang="en-US" i="1" dirty="0" err="1"/>
              <a:t>erheblich</a:t>
            </a:r>
            <a:r>
              <a:rPr lang="en-US" i="1" dirty="0"/>
              <a:t> </a:t>
            </a:r>
            <a:r>
              <a:rPr lang="en-US" i="1" dirty="0" err="1"/>
              <a:t>gestört</a:t>
            </a:r>
            <a:r>
              <a:rPr lang="en-US" i="1" dirty="0"/>
              <a:t>“, </a:t>
            </a:r>
            <a:r>
              <a:rPr lang="en-US" i="1" dirty="0" err="1"/>
              <a:t>schrieben</a:t>
            </a:r>
            <a:r>
              <a:rPr lang="en-US" i="1" dirty="0"/>
              <a:t> die </a:t>
            </a:r>
            <a:r>
              <a:rPr lang="en-US" i="1" dirty="0" err="1"/>
              <a:t>Wissenschaftlerinnen</a:t>
            </a:r>
            <a:r>
              <a:rPr lang="en-US" i="1" dirty="0"/>
              <a:t> und </a:t>
            </a:r>
            <a:r>
              <a:rPr lang="en-US" i="1" dirty="0" err="1"/>
              <a:t>Wissenschaftler</a:t>
            </a:r>
            <a:r>
              <a:rPr lang="en-US" i="1" dirty="0"/>
              <a:t> von der London School of Economics and Political Science (LSE) in dem am </a:t>
            </a:r>
            <a:r>
              <a:rPr lang="en-US" i="1" dirty="0" err="1"/>
              <a:t>Dienstag</a:t>
            </a:r>
            <a:r>
              <a:rPr lang="en-US" i="1" dirty="0"/>
              <a:t> </a:t>
            </a:r>
            <a:r>
              <a:rPr lang="en-US" i="1" dirty="0" err="1"/>
              <a:t>veröffentlichten</a:t>
            </a:r>
            <a:r>
              <a:rPr lang="en-US" i="1" dirty="0"/>
              <a:t> </a:t>
            </a:r>
            <a:r>
              <a:rPr lang="en-US" i="1" dirty="0" err="1"/>
              <a:t>Beitrag</a:t>
            </a:r>
            <a:r>
              <a:rPr lang="en-US" i="1" dirty="0"/>
              <a:t>.</a:t>
            </a:r>
            <a:endParaRPr lang="it-IT" i="1" dirty="0"/>
          </a:p>
          <a:p>
            <a:r>
              <a:rPr lang="it-IT" dirty="0"/>
              <a:t>Il commercio britannico-europeo è “considerevolmente problematico” da quando la GB è uscita dal mercato unico dell’UE e dall’unione doganale europea. Così scrivono gli scienziati e le scienziate della London School of </a:t>
            </a:r>
            <a:r>
              <a:rPr lang="it-IT" dirty="0" err="1"/>
              <a:t>Economics</a:t>
            </a:r>
            <a:r>
              <a:rPr lang="it-IT" dirty="0"/>
              <a:t> and </a:t>
            </a:r>
            <a:r>
              <a:rPr lang="it-IT" dirty="0" err="1"/>
              <a:t>Political</a:t>
            </a:r>
            <a:r>
              <a:rPr lang="it-IT" dirty="0"/>
              <a:t> Science (LSE) nell’articolo pubblicato martedì.</a:t>
            </a:r>
          </a:p>
          <a:p>
            <a:endParaRPr lang="it-IT" dirty="0"/>
          </a:p>
          <a:p>
            <a:r>
              <a:rPr lang="it-IT" dirty="0"/>
              <a:t>Le scienziate e gli scienziati della London School of </a:t>
            </a:r>
            <a:r>
              <a:rPr lang="it-IT" dirty="0" err="1"/>
              <a:t>Economics</a:t>
            </a:r>
            <a:r>
              <a:rPr lang="it-IT" dirty="0"/>
              <a:t> and </a:t>
            </a:r>
            <a:r>
              <a:rPr lang="it-IT" dirty="0" err="1"/>
              <a:t>Political</a:t>
            </a:r>
            <a:r>
              <a:rPr lang="it-IT" dirty="0"/>
              <a:t> Science (…) definiscono nell’articolo pubblicato martedì il rapporto commerciale tra Gran Bretagna ed Europa “gravemente provato dalla fine della partecipazione della Gran Bretagna al mercato unico europeo.”</a:t>
            </a:r>
          </a:p>
        </p:txBody>
      </p:sp>
    </p:spTree>
    <p:extLst>
      <p:ext uri="{BB962C8B-B14F-4D97-AF65-F5344CB8AC3E}">
        <p14:creationId xmlns:p14="http://schemas.microsoft.com/office/powerpoint/2010/main" val="34684222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93976"/>
          </a:xfrm>
          <a:prstGeom prst="rect">
            <a:avLst/>
          </a:prstGeom>
          <a:noFill/>
          <a:ln w="9525">
            <a:noFill/>
            <a:miter lim="800000"/>
            <a:headEnd/>
            <a:tailEnd/>
          </a:ln>
        </p:spPr>
        <p:txBody>
          <a:bodyPr>
            <a:spAutoFit/>
          </a:bodyPr>
          <a:lstStyle/>
          <a:p>
            <a:r>
              <a:rPr lang="de-DE" sz="2600" i="1" dirty="0"/>
              <a:t>In Analogie zur Indikationsimpfung gegen Influenza gehören zu den Grunderkrankungen unter anderem: </a:t>
            </a:r>
            <a:endParaRPr lang="it-IT" sz="2600" i="1" dirty="0"/>
          </a:p>
          <a:p>
            <a:pPr lvl="0"/>
            <a:r>
              <a:rPr lang="de-DE" sz="2600" i="1" dirty="0"/>
              <a:t>- Chronische Erkrankungen der Atmungsorgane (inklusive Asthma bronchiale und chronisch obstruktive Lungenerkrankung, COPD) </a:t>
            </a:r>
            <a:endParaRPr lang="it-IT" sz="2600" i="1" dirty="0"/>
          </a:p>
          <a:p>
            <a:pPr lvl="0"/>
            <a:r>
              <a:rPr lang="de-DE" sz="2600" i="1" dirty="0"/>
              <a:t>- Chronische Herz-Kreislauf-, Leber- und Nierenerkrankungen </a:t>
            </a:r>
            <a:endParaRPr lang="it-IT" sz="2600" i="1" dirty="0"/>
          </a:p>
          <a:p>
            <a:endParaRPr lang="it-IT" sz="2600" dirty="0"/>
          </a:p>
          <a:p>
            <a:r>
              <a:rPr lang="it-IT" sz="2600" dirty="0"/>
              <a:t>Come segnalato nelle indicazioni sulla vaccinazione antinfluenzale, le patologie preesistenti includono:</a:t>
            </a:r>
          </a:p>
          <a:p>
            <a:r>
              <a:rPr lang="it-IT" sz="2600" dirty="0"/>
              <a:t>- Malattie croniche delle vie respiratorie (incluse l’asma bronchiale e la broncopneumopatia cronica ostruttiva, BPCO)</a:t>
            </a:r>
          </a:p>
          <a:p>
            <a:r>
              <a:rPr lang="it-IT" sz="2600" dirty="0"/>
              <a:t>- Malattie croniche cardio-vascolari, epatiche e renali</a:t>
            </a:r>
          </a:p>
          <a:p>
            <a:endParaRPr lang="it-IT" sz="2600" dirty="0"/>
          </a:p>
        </p:txBody>
      </p:sp>
    </p:spTree>
    <p:extLst>
      <p:ext uri="{BB962C8B-B14F-4D97-AF65-F5344CB8AC3E}">
        <p14:creationId xmlns:p14="http://schemas.microsoft.com/office/powerpoint/2010/main" val="1260284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893647"/>
          </a:xfrm>
          <a:prstGeom prst="rect">
            <a:avLst/>
          </a:prstGeom>
          <a:noFill/>
          <a:ln w="9525">
            <a:noFill/>
            <a:miter lim="800000"/>
            <a:headEnd/>
            <a:tailEnd/>
          </a:ln>
        </p:spPr>
        <p:txBody>
          <a:bodyPr>
            <a:spAutoFit/>
          </a:bodyPr>
          <a:lstStyle/>
          <a:p>
            <a:pPr lvl="0"/>
            <a:r>
              <a:rPr lang="de-DE" sz="2600" dirty="0"/>
              <a:t>-</a:t>
            </a:r>
            <a:r>
              <a:rPr lang="de-DE" sz="2600" i="1" dirty="0"/>
              <a:t>Diabetes mellitus und andere Stoffwechselerkrankungen </a:t>
            </a:r>
            <a:endParaRPr lang="it-IT" sz="2600" i="1" dirty="0"/>
          </a:p>
          <a:p>
            <a:pPr lvl="0"/>
            <a:r>
              <a:rPr lang="de-DE" sz="2600" i="1" dirty="0"/>
              <a:t>- Chronische neurologische Erkrankungen </a:t>
            </a:r>
            <a:endParaRPr lang="it-IT" sz="2600" i="1" dirty="0"/>
          </a:p>
          <a:p>
            <a:pPr lvl="0"/>
            <a:r>
              <a:rPr lang="de-DE" sz="2600" i="1" dirty="0"/>
              <a:t>- Angeborene oder erworbene Immundefizienz (inkl. Patienten mit neoplastischen Krankheiten) </a:t>
            </a:r>
            <a:endParaRPr lang="it-IT" sz="2600" i="1" dirty="0"/>
          </a:p>
          <a:p>
            <a:pPr lvl="0"/>
            <a:r>
              <a:rPr lang="de-DE" sz="2600" i="1" dirty="0"/>
              <a:t>- HIV-Infektion</a:t>
            </a:r>
            <a:endParaRPr lang="it-IT" sz="2600" i="1" dirty="0"/>
          </a:p>
          <a:p>
            <a:endParaRPr lang="it-IT" sz="2600" dirty="0"/>
          </a:p>
          <a:p>
            <a:r>
              <a:rPr lang="it-IT" sz="2600" dirty="0"/>
              <a:t>- Diabete mellito e altre malattie metaboliche</a:t>
            </a:r>
          </a:p>
          <a:p>
            <a:r>
              <a:rPr lang="it-IT" sz="2600" dirty="0"/>
              <a:t>- Patologie neurologiche croniche</a:t>
            </a:r>
          </a:p>
          <a:p>
            <a:r>
              <a:rPr lang="it-IT" sz="2600" dirty="0"/>
              <a:t>- Immunodeficienza congenita o acquisita (inclusi i pazienti con malattie neoplastiche)</a:t>
            </a:r>
          </a:p>
          <a:p>
            <a:r>
              <a:rPr lang="it-IT" sz="2600" dirty="0"/>
              <a:t>- Infezione da HIV</a:t>
            </a:r>
          </a:p>
          <a:p>
            <a:endParaRPr lang="it-IT" sz="2600" dirty="0"/>
          </a:p>
        </p:txBody>
      </p:sp>
    </p:spTree>
    <p:extLst>
      <p:ext uri="{BB962C8B-B14F-4D97-AF65-F5344CB8AC3E}">
        <p14:creationId xmlns:p14="http://schemas.microsoft.com/office/powerpoint/2010/main" val="958494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894195"/>
          </a:xfrm>
          <a:prstGeom prst="rect">
            <a:avLst/>
          </a:prstGeom>
          <a:noFill/>
          <a:ln w="9525">
            <a:noFill/>
            <a:miter lim="800000"/>
            <a:headEnd/>
            <a:tailEnd/>
          </a:ln>
        </p:spPr>
        <p:txBody>
          <a:bodyPr>
            <a:spAutoFit/>
          </a:bodyPr>
          <a:lstStyle/>
          <a:p>
            <a:r>
              <a:rPr lang="de-DE" sz="2600" i="1" dirty="0"/>
              <a:t>Primäres Ziel der erweiterten Empfehlung zur Auffrischungsimpfung ist es, schwere Krankheitsverläufe und den Tod bei besonders gefährdeten Personen zu verhindern und die Verbreitung der Infektionen einzudämmen.</a:t>
            </a:r>
            <a:endParaRPr lang="it-IT" sz="2600" i="1" dirty="0"/>
          </a:p>
          <a:p>
            <a:r>
              <a:rPr lang="de-DE" sz="2600" i="1" dirty="0"/>
              <a:t>Für die 2. Auffrischungsimpfung soll, ebenso wie für die 1. Auffrischungsimpfung in der Regel ein mRNA-Impfstoff verwendet werden.</a:t>
            </a:r>
            <a:endParaRPr lang="it-IT" sz="2600" i="1" dirty="0"/>
          </a:p>
          <a:p>
            <a:endParaRPr lang="it-IT" sz="2600" dirty="0"/>
          </a:p>
          <a:p>
            <a:r>
              <a:rPr lang="it-IT" sz="2600" dirty="0"/>
              <a:t>L’obbiettivo primario dell’estensione della raccomandazione della dose di richiamo è evitare complicazioni gravi e decessi tra le persone particolarmente a rischio e arginare la diffusione dell’infezione.</a:t>
            </a:r>
          </a:p>
          <a:p>
            <a:r>
              <a:rPr lang="it-IT" sz="2600" dirty="0"/>
              <a:t>Per la seconda vaccinazione di richiamo, di norma, si consiglia la somministrazione di un vaccino m-RNA come per il primo Booster.</a:t>
            </a:r>
          </a:p>
          <a:p>
            <a:endParaRPr lang="it-IT" sz="2600" dirty="0"/>
          </a:p>
        </p:txBody>
      </p:sp>
    </p:spTree>
    <p:extLst>
      <p:ext uri="{BB962C8B-B14F-4D97-AF65-F5344CB8AC3E}">
        <p14:creationId xmlns:p14="http://schemas.microsoft.com/office/powerpoint/2010/main" val="24470042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893647"/>
          </a:xfrm>
          <a:prstGeom prst="rect">
            <a:avLst/>
          </a:prstGeom>
          <a:noFill/>
          <a:ln w="9525">
            <a:noFill/>
            <a:miter lim="800000"/>
            <a:headEnd/>
            <a:tailEnd/>
          </a:ln>
        </p:spPr>
        <p:txBody>
          <a:bodyPr>
            <a:spAutoFit/>
          </a:bodyPr>
          <a:lstStyle/>
          <a:p>
            <a:r>
              <a:rPr lang="it-IT" sz="2600" dirty="0"/>
              <a:t>Tetano</a:t>
            </a:r>
          </a:p>
          <a:p>
            <a:endParaRPr lang="it-IT" sz="2600" dirty="0"/>
          </a:p>
          <a:p>
            <a:r>
              <a:rPr lang="it-IT" sz="2600" dirty="0"/>
              <a:t>Il batterio che causa questa patologia vive nel terreno, è presente ovunque e può creare spore che possono sopravvivere anche per anni nella polvere e nello sporco.</a:t>
            </a:r>
          </a:p>
          <a:p>
            <a:r>
              <a:rPr lang="it-IT" sz="2600" dirty="0"/>
              <a:t>In caso di ferite contaminate da terra o polvere, il batterio o le spore possono penetrare nell’organismo umano e riprodursi. La tossina del tetano infetta prima solo la zona adiacente alla ferita, per poi raggiungere, attraverso il sangue e il sistema linfatico, il cervello e il midollo spinale, dove stimola fortemente i neurotrasmettitori e i nervi che regolano la muscolatura. </a:t>
            </a:r>
          </a:p>
        </p:txBody>
      </p:sp>
    </p:spTree>
    <p:extLst>
      <p:ext uri="{BB962C8B-B14F-4D97-AF65-F5344CB8AC3E}">
        <p14:creationId xmlns:p14="http://schemas.microsoft.com/office/powerpoint/2010/main" val="37183520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93976"/>
          </a:xfrm>
          <a:prstGeom prst="rect">
            <a:avLst/>
          </a:prstGeom>
          <a:noFill/>
          <a:ln w="9525">
            <a:noFill/>
            <a:miter lim="800000"/>
            <a:headEnd/>
            <a:tailEnd/>
          </a:ln>
        </p:spPr>
        <p:txBody>
          <a:bodyPr>
            <a:spAutoFit/>
          </a:bodyPr>
          <a:lstStyle/>
          <a:p>
            <a:r>
              <a:rPr lang="it-IT" sz="2600" dirty="0"/>
              <a:t>La tossina provoca quindi crampi muscolari, aspetto che le conferisce il nome di “mandibola serrata”. In un intervallo tra 4 e 31 giorni, il tetano può coinvolgere anche i muscoli respiratori, fenomeno che può condurre alla morte per soffocamento.</a:t>
            </a:r>
          </a:p>
          <a:p>
            <a:r>
              <a:rPr lang="it-IT" sz="2600" dirty="0"/>
              <a:t>In passato, il tetano era una malattia pericolosa per i neonati, che la contraevano tramite il cordone ombelicale nei primi giorni di vita.</a:t>
            </a:r>
          </a:p>
          <a:p>
            <a:r>
              <a:rPr lang="it-IT" sz="2600" dirty="0"/>
              <a:t>Il tetano neonatale è ancora oggi una malattia diffusa in alcuni paesi del terzo mondo, dove, per ignoranza, viene spalmata terra o argilla in alcune zone dell’ombelico dopo la nascita. Il numero di decessi per tetano a livello globale arriva fino a un milione, di cui almeno 250.000 sono bambini.</a:t>
            </a:r>
          </a:p>
          <a:p>
            <a:endParaRPr lang="it-IT" sz="2600" dirty="0"/>
          </a:p>
        </p:txBody>
      </p:sp>
    </p:spTree>
    <p:extLst>
      <p:ext uri="{BB962C8B-B14F-4D97-AF65-F5344CB8AC3E}">
        <p14:creationId xmlns:p14="http://schemas.microsoft.com/office/powerpoint/2010/main" val="23091410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093428"/>
          </a:xfrm>
          <a:prstGeom prst="rect">
            <a:avLst/>
          </a:prstGeom>
          <a:noFill/>
          <a:ln w="9525">
            <a:noFill/>
            <a:miter lim="800000"/>
            <a:headEnd/>
            <a:tailEnd/>
          </a:ln>
        </p:spPr>
        <p:txBody>
          <a:bodyPr>
            <a:spAutoFit/>
          </a:bodyPr>
          <a:lstStyle/>
          <a:p>
            <a:r>
              <a:rPr lang="it-IT" sz="2600" dirty="0"/>
              <a:t>Il trattamento del tetano è molto complicato e, nonostante l’utilizzo di procedure mediche all’avanguardia, il numero dei decessi si aggira ancora intorno a un quarto dei soggetti affetti.</a:t>
            </a:r>
          </a:p>
          <a:p>
            <a:r>
              <a:rPr lang="it-IT" sz="2600" dirty="0"/>
              <a:t>Il miglior metodo preventivo è la cosiddetta vaccinazione ad anatossine, un tipo di vaccino a virus inattivato che non contiene germi patogeni che si riproducono, bensì soltanto la tossina inattiva dell’agente infettivo in questione.</a:t>
            </a:r>
          </a:p>
          <a:p>
            <a:r>
              <a:rPr lang="it-IT" sz="2600" dirty="0"/>
              <a:t> </a:t>
            </a:r>
          </a:p>
          <a:p>
            <a:endParaRPr lang="it-IT" sz="2600" dirty="0"/>
          </a:p>
        </p:txBody>
      </p:sp>
    </p:spTree>
    <p:extLst>
      <p:ext uri="{BB962C8B-B14F-4D97-AF65-F5344CB8AC3E}">
        <p14:creationId xmlns:p14="http://schemas.microsoft.com/office/powerpoint/2010/main" val="37249002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494085"/>
          </a:xfrm>
          <a:prstGeom prst="rect">
            <a:avLst/>
          </a:prstGeom>
          <a:noFill/>
          <a:ln w="9525">
            <a:noFill/>
            <a:miter lim="800000"/>
            <a:headEnd/>
            <a:tailEnd/>
          </a:ln>
        </p:spPr>
        <p:txBody>
          <a:bodyPr>
            <a:spAutoFit/>
          </a:bodyPr>
          <a:lstStyle/>
          <a:p>
            <a:r>
              <a:rPr lang="it-IT" sz="2600" b="1" dirty="0"/>
              <a:t>Pertosse</a:t>
            </a:r>
            <a:endParaRPr lang="it-IT" sz="2600" dirty="0"/>
          </a:p>
          <a:p>
            <a:r>
              <a:rPr lang="it-IT" sz="2600" dirty="0"/>
              <a:t>La pertosse è una grave malattia infettiva delle vie respiratorie che ancora oggi uccide circa 300 000 persone in tutto il mondo, prevalentemente bambini. Il contagio avviene attraverso goccioline di saliva.</a:t>
            </a:r>
          </a:p>
          <a:p>
            <a:r>
              <a:rPr lang="it-IT" sz="2600" dirty="0"/>
              <a:t>In passato in Germania si ammalavano prevalentemente neonati e bambini piccoli fino al sesto anno d’età. Anche dopo aver già superato la pertosse o essersi vaccinati l’immunità non è permanente. Studi recenti hanno mostrato che più di 1 adolescente o adulto su 5 che tossisce per più di due settimane ha la pertosse. Se la malattia non viene diagnosticata e trattata, la tosse può continuare per mesi. Spesso si verifica un generale calo di produttività e il minimo sforzo fisico provoca attacchi di tosse.</a:t>
            </a:r>
          </a:p>
          <a:p>
            <a:r>
              <a:rPr lang="it-IT" sz="2600" dirty="0"/>
              <a:t> </a:t>
            </a:r>
          </a:p>
          <a:p>
            <a:endParaRPr lang="it-IT" sz="2600" dirty="0"/>
          </a:p>
        </p:txBody>
      </p:sp>
    </p:spTree>
    <p:extLst>
      <p:ext uri="{BB962C8B-B14F-4D97-AF65-F5344CB8AC3E}">
        <p14:creationId xmlns:p14="http://schemas.microsoft.com/office/powerpoint/2010/main" val="35307656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923877"/>
          </a:xfrm>
          <a:prstGeom prst="rect">
            <a:avLst/>
          </a:prstGeom>
          <a:noFill/>
          <a:ln w="9525">
            <a:noFill/>
            <a:miter lim="800000"/>
            <a:headEnd/>
            <a:tailEnd/>
          </a:ln>
        </p:spPr>
        <p:txBody>
          <a:bodyPr>
            <a:spAutoFit/>
          </a:bodyPr>
          <a:lstStyle/>
          <a:p>
            <a:r>
              <a:rPr lang="it-IT" sz="2600" dirty="0"/>
              <a:t>L’agente patogeno è un batterio. I primi sintomi della malattia insorgono tra 7 e 28 giorni dopo il contatto diretto e il contagio. Il decorso nei bambini è caratteristico della pertosse: nelle prime due settimane circa si presenta insieme al raffreddore una tosse inusuale, che sviluppa il suo tipico carattere parossistico solo intorno alla terza settimana.  </a:t>
            </a:r>
            <a:r>
              <a:rPr lang="it-IT" sz="2800" dirty="0"/>
              <a:t> </a:t>
            </a:r>
          </a:p>
          <a:p>
            <a:endParaRPr lang="it-IT" sz="2600" dirty="0"/>
          </a:p>
        </p:txBody>
      </p:sp>
    </p:spTree>
    <p:extLst>
      <p:ext uri="{BB962C8B-B14F-4D97-AF65-F5344CB8AC3E}">
        <p14:creationId xmlns:p14="http://schemas.microsoft.com/office/powerpoint/2010/main" val="876194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093428"/>
          </a:xfrm>
          <a:prstGeom prst="rect">
            <a:avLst/>
          </a:prstGeom>
          <a:noFill/>
          <a:ln w="9525">
            <a:noFill/>
            <a:miter lim="800000"/>
            <a:headEnd/>
            <a:tailEnd/>
          </a:ln>
        </p:spPr>
        <p:txBody>
          <a:bodyPr>
            <a:spAutoFit/>
          </a:bodyPr>
          <a:lstStyle/>
          <a:p>
            <a:r>
              <a:rPr lang="it-IT" sz="2600" dirty="0"/>
              <a:t>Gli attacchi di tosse diventano sempre più violenti: la tosse è straziante, solo a fatica vengono espulsi muchi densi, i bambini a volte vomitano, il volto diventa rosso acceso. Alla fine di questi attacchi i bambini riprendono fiato con un suono singolare chiamato urlo, tipico della pertosse. Questo stato in casi estremi può durare fino a 12 settimane. In seguito i sintomi si attenuano lentamente, ma certi stimoli possono ancora scatenare attacchi di tosse isolati più violenti.</a:t>
            </a:r>
          </a:p>
          <a:p>
            <a:endParaRPr lang="it-IT" sz="2600" dirty="0"/>
          </a:p>
        </p:txBody>
      </p:sp>
    </p:spTree>
    <p:extLst>
      <p:ext uri="{BB962C8B-B14F-4D97-AF65-F5344CB8AC3E}">
        <p14:creationId xmlns:p14="http://schemas.microsoft.com/office/powerpoint/2010/main" val="31015834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370427"/>
          </a:xfrm>
          <a:prstGeom prst="rect">
            <a:avLst/>
          </a:prstGeom>
          <a:noFill/>
          <a:ln w="9525">
            <a:noFill/>
            <a:miter lim="800000"/>
            <a:headEnd/>
            <a:tailEnd/>
          </a:ln>
        </p:spPr>
        <p:txBody>
          <a:bodyPr>
            <a:spAutoFit/>
          </a:bodyPr>
          <a:lstStyle/>
          <a:p>
            <a:r>
              <a:rPr lang="it-IT" sz="2800" dirty="0"/>
              <a:t>La pertosse può aggravarsi se accompagnata da un’eventuale polmonite o da una lesione cerebrale, la cosiddetta “encefalopatia”, in grado di provocare gravi convulsioni e arresti respiratori. Inoltre, risulta essere particolarmente pericolosa nella primissima infanzia. Spesso durante questo periodo i bambini non presentano la tosse tipica della malattia, ma soprattutto durante la notte, corrono il rischio di un improvviso arresto respiratorio.   </a:t>
            </a:r>
          </a:p>
          <a:p>
            <a:endParaRPr lang="it-IT" sz="2600" dirty="0"/>
          </a:p>
        </p:txBody>
      </p:sp>
    </p:spTree>
    <p:extLst>
      <p:ext uri="{BB962C8B-B14F-4D97-AF65-F5344CB8AC3E}">
        <p14:creationId xmlns:p14="http://schemas.microsoft.com/office/powerpoint/2010/main" val="11877220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en-US" i="1" dirty="0"/>
              <a:t>Der </a:t>
            </a:r>
            <a:r>
              <a:rPr lang="en-US" i="1" dirty="0" err="1"/>
              <a:t>britisch-europäische</a:t>
            </a:r>
            <a:r>
              <a:rPr lang="en-US" i="1" dirty="0"/>
              <a:t> Handel sei </a:t>
            </a:r>
            <a:r>
              <a:rPr lang="en-US" i="1" dirty="0" err="1"/>
              <a:t>seit</a:t>
            </a:r>
            <a:r>
              <a:rPr lang="en-US" i="1" dirty="0"/>
              <a:t> dem Ende der </a:t>
            </a:r>
            <a:r>
              <a:rPr lang="en-US" i="1" dirty="0" err="1"/>
              <a:t>Teilnahme</a:t>
            </a:r>
            <a:r>
              <a:rPr lang="en-US" i="1" dirty="0"/>
              <a:t> </a:t>
            </a:r>
            <a:r>
              <a:rPr lang="en-US" i="1" dirty="0" err="1"/>
              <a:t>Großbritanniens</a:t>
            </a:r>
            <a:r>
              <a:rPr lang="en-US" i="1" dirty="0"/>
              <a:t> am EU-</a:t>
            </a:r>
            <a:r>
              <a:rPr lang="en-US" i="1" dirty="0" err="1"/>
              <a:t>Binnenmarkt</a:t>
            </a:r>
            <a:r>
              <a:rPr lang="en-US" i="1" dirty="0"/>
              <a:t> und der </a:t>
            </a:r>
            <a:r>
              <a:rPr lang="en-US" i="1" dirty="0" err="1"/>
              <a:t>europäischen</a:t>
            </a:r>
            <a:r>
              <a:rPr lang="en-US" i="1" dirty="0"/>
              <a:t> </a:t>
            </a:r>
            <a:r>
              <a:rPr lang="en-US" i="1" dirty="0" err="1"/>
              <a:t>Zollunion</a:t>
            </a:r>
            <a:r>
              <a:rPr lang="en-US" i="1" dirty="0"/>
              <a:t> „</a:t>
            </a:r>
            <a:r>
              <a:rPr lang="en-US" i="1" dirty="0" err="1"/>
              <a:t>erheblich</a:t>
            </a:r>
            <a:r>
              <a:rPr lang="en-US" i="1" dirty="0"/>
              <a:t> </a:t>
            </a:r>
            <a:r>
              <a:rPr lang="en-US" i="1" dirty="0" err="1"/>
              <a:t>gestört</a:t>
            </a:r>
            <a:r>
              <a:rPr lang="en-US" i="1" dirty="0"/>
              <a:t>“, </a:t>
            </a:r>
            <a:r>
              <a:rPr lang="en-US" i="1" dirty="0" err="1"/>
              <a:t>schrieben</a:t>
            </a:r>
            <a:r>
              <a:rPr lang="en-US" i="1" dirty="0"/>
              <a:t> die </a:t>
            </a:r>
            <a:r>
              <a:rPr lang="en-US" i="1" dirty="0" err="1"/>
              <a:t>Wissenschaftlerinnen</a:t>
            </a:r>
            <a:r>
              <a:rPr lang="en-US" i="1" dirty="0"/>
              <a:t> und </a:t>
            </a:r>
            <a:r>
              <a:rPr lang="en-US" i="1" dirty="0" err="1"/>
              <a:t>Wissenschaftler</a:t>
            </a:r>
            <a:r>
              <a:rPr lang="en-US" i="1" dirty="0"/>
              <a:t> von der London School of Economics and Political Science (LSE) in dem am </a:t>
            </a:r>
            <a:r>
              <a:rPr lang="en-US" i="1" dirty="0" err="1"/>
              <a:t>Dienstag</a:t>
            </a:r>
            <a:r>
              <a:rPr lang="en-US" i="1" dirty="0"/>
              <a:t> </a:t>
            </a:r>
            <a:r>
              <a:rPr lang="en-US" i="1" dirty="0" err="1"/>
              <a:t>veröffentlichten</a:t>
            </a:r>
            <a:r>
              <a:rPr lang="en-US" i="1" dirty="0"/>
              <a:t> </a:t>
            </a:r>
            <a:r>
              <a:rPr lang="en-US" i="1" dirty="0" err="1"/>
              <a:t>Beitrag</a:t>
            </a:r>
            <a:r>
              <a:rPr lang="en-US" i="1" dirty="0"/>
              <a:t>.</a:t>
            </a:r>
            <a:endParaRPr lang="it-IT" i="1" dirty="0"/>
          </a:p>
          <a:p>
            <a:r>
              <a:rPr lang="it-IT" dirty="0"/>
              <a:t>Il commercio euro-britannico ha “sensibilmente sofferto” da quando la Gran Bretagna è uscita dal mercato unico europeo e dall’Unione dei dazi doganali, spiegano gli scienziati e le scienziate della London School of </a:t>
            </a:r>
            <a:r>
              <a:rPr lang="it-IT" dirty="0" err="1"/>
              <a:t>Economics</a:t>
            </a:r>
            <a:r>
              <a:rPr lang="it-IT" dirty="0"/>
              <a:t> and </a:t>
            </a:r>
            <a:r>
              <a:rPr lang="it-IT" dirty="0" err="1"/>
              <a:t>Political</a:t>
            </a:r>
            <a:r>
              <a:rPr lang="it-IT" dirty="0"/>
              <a:t> Science (LSE) in un articolo pubblicato martedì.</a:t>
            </a:r>
          </a:p>
          <a:p>
            <a:endParaRPr lang="it-IT" dirty="0"/>
          </a:p>
          <a:p>
            <a:r>
              <a:rPr lang="it-IT" dirty="0"/>
              <a:t>Da quando la Gran Bretagna non partecipa più al mercato unico UE e all’unione doganale europea, il commercio tra le due potenze ne è risultato “notevolmente compromesso”; è quanto scrivono gli studiosi della London School of </a:t>
            </a:r>
            <a:r>
              <a:rPr lang="it-IT" dirty="0" err="1"/>
              <a:t>Economics</a:t>
            </a:r>
            <a:r>
              <a:rPr lang="it-IT" dirty="0"/>
              <a:t> and </a:t>
            </a:r>
            <a:r>
              <a:rPr lang="it-IT" dirty="0" err="1"/>
              <a:t>Political</a:t>
            </a:r>
            <a:r>
              <a:rPr lang="it-IT" dirty="0"/>
              <a:t> Science (LSE) nel loro documento, pubblicato martedì.</a:t>
            </a:r>
          </a:p>
        </p:txBody>
      </p:sp>
    </p:spTree>
    <p:extLst>
      <p:ext uri="{BB962C8B-B14F-4D97-AF65-F5344CB8AC3E}">
        <p14:creationId xmlns:p14="http://schemas.microsoft.com/office/powerpoint/2010/main" val="2110832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801314"/>
          </a:xfrm>
          <a:prstGeom prst="rect">
            <a:avLst/>
          </a:prstGeom>
          <a:noFill/>
          <a:ln w="9525">
            <a:noFill/>
            <a:miter lim="800000"/>
            <a:headEnd/>
            <a:tailEnd/>
          </a:ln>
        </p:spPr>
        <p:txBody>
          <a:bodyPr>
            <a:spAutoFit/>
          </a:bodyPr>
          <a:lstStyle/>
          <a:p>
            <a:r>
              <a:rPr lang="it-IT" sz="2800" dirty="0"/>
              <a:t>Il trattamento antibiotico per la pertosse è efficace solo in una certa misura e il più delle volte viene avviato tardivamente, dato che i sintomi della malattia si manifestano solo in maniera graduale. </a:t>
            </a:r>
          </a:p>
          <a:p>
            <a:r>
              <a:rPr lang="it-IT" sz="2800" dirty="0"/>
              <a:t>L’unica protezione efficace è la vaccinazione preventiva. I vaccini moderni contro la pertosse attualmente utilizzati contengono solo alcuni dei principali elementi costitutivi della parete dell’agente patogeno. Anche in questo caso si tratta di un vaccino inattivato.</a:t>
            </a:r>
          </a:p>
          <a:p>
            <a:endParaRPr lang="it-IT" sz="2600" dirty="0"/>
          </a:p>
        </p:txBody>
      </p:sp>
    </p:spTree>
    <p:extLst>
      <p:ext uri="{BB962C8B-B14F-4D97-AF65-F5344CB8AC3E}">
        <p14:creationId xmlns:p14="http://schemas.microsoft.com/office/powerpoint/2010/main" val="34637668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r>
              <a:rPr lang="it-IT" sz="2800" dirty="0"/>
              <a:t>Per prevenire il contagio dei neonati e dei lattanti non ancora vaccinati, fin dal 2006 la Commissione permanente sulle vaccinazioni raccomanda che tutti coloro a rischio di contagio diretto (genitori, fratelli e sorelle, nonni e collaboratori domestici) verifichino la loro attuale protezione vaccinale e, se necessario, provvedano a rinnovarla.</a:t>
            </a:r>
          </a:p>
        </p:txBody>
      </p:sp>
    </p:spTree>
    <p:extLst>
      <p:ext uri="{BB962C8B-B14F-4D97-AF65-F5344CB8AC3E}">
        <p14:creationId xmlns:p14="http://schemas.microsoft.com/office/powerpoint/2010/main" val="24268740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it-IT" sz="2800" dirty="0"/>
              <a:t>Alle giovani donne si raccomanda la somministrazione di una dose singola da effettuarsi possibilmente prima di una gravidanza programmata, o al più tardi subito dopo il parto.</a:t>
            </a:r>
          </a:p>
          <a:p>
            <a:r>
              <a:rPr lang="it-IT" sz="2800" dirty="0"/>
              <a:t>Dall’estate del 2009 la raccomandazione è stata ulteriormente estesa: la prossima vaccinazione ordinaria di richiamo contro il tetano e la difterite dovrebbe essere somministrata con un vaccino combinato contenente una componente di pertosse.</a:t>
            </a:r>
          </a:p>
          <a:p>
            <a:endParaRPr lang="it-IT" sz="2800" dirty="0"/>
          </a:p>
        </p:txBody>
      </p:sp>
    </p:spTree>
    <p:extLst>
      <p:ext uri="{BB962C8B-B14F-4D97-AF65-F5344CB8AC3E}">
        <p14:creationId xmlns:p14="http://schemas.microsoft.com/office/powerpoint/2010/main" val="15767638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524315"/>
          </a:xfrm>
          <a:prstGeom prst="rect">
            <a:avLst/>
          </a:prstGeom>
          <a:noFill/>
          <a:ln w="9525">
            <a:noFill/>
            <a:miter lim="800000"/>
            <a:headEnd/>
            <a:tailEnd/>
          </a:ln>
        </p:spPr>
        <p:txBody>
          <a:bodyPr>
            <a:spAutoFit/>
          </a:bodyPr>
          <a:lstStyle/>
          <a:p>
            <a:r>
              <a:rPr lang="it-IT" sz="2600" dirty="0"/>
              <a:t>Emicranie</a:t>
            </a:r>
          </a:p>
          <a:p>
            <a:r>
              <a:rPr lang="it-IT" sz="2600" dirty="0"/>
              <a:t>I sintomi di esordio dell’emicrania si manifestano sotto forma di improvvisi, ripetuti e forti mal di testa riuniti a “grappolo”, che spesso vengono preceduti da un’aura, durano ore e nella fase di remissione manifestano disturbi vegetativi.</a:t>
            </a:r>
          </a:p>
          <a:p>
            <a:r>
              <a:rPr lang="it-IT" sz="2600" dirty="0"/>
              <a:t>Effetti collaterali tipici sono foto e fonofobia, sensazione di nausea e vomito, dolorabilità delle arterie temporali e gonfiore sporadico al viso. Molte volte, con la remissione del mal di testa, insorgono frequente minzione o diarrea.</a:t>
            </a:r>
          </a:p>
          <a:p>
            <a:endParaRPr lang="it-IT" sz="2800" dirty="0"/>
          </a:p>
        </p:txBody>
      </p:sp>
    </p:spTree>
    <p:extLst>
      <p:ext uri="{BB962C8B-B14F-4D97-AF65-F5344CB8AC3E}">
        <p14:creationId xmlns:p14="http://schemas.microsoft.com/office/powerpoint/2010/main" val="2879608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093428"/>
          </a:xfrm>
          <a:prstGeom prst="rect">
            <a:avLst/>
          </a:prstGeom>
          <a:noFill/>
          <a:ln w="9525">
            <a:noFill/>
            <a:miter lim="800000"/>
            <a:headEnd/>
            <a:tailEnd/>
          </a:ln>
        </p:spPr>
        <p:txBody>
          <a:bodyPr>
            <a:spAutoFit/>
          </a:bodyPr>
          <a:lstStyle/>
          <a:p>
            <a:r>
              <a:rPr lang="it-IT" sz="2600" dirty="0"/>
              <a:t>Spesso il mal di testa/cefalea viene descritto dai pazienti come sgradevolmente trapanante, opprimente o picchiettante. Le caratteristiche distintive che lo contraddistinguono dalla cefalea di tipo tensivo sono la localizzazione, ovvero il dolore localizzato (emicrania), la periodicità dell’insorgenza e i conseguenti effetti collaterali vegetativi.</a:t>
            </a:r>
          </a:p>
          <a:p>
            <a:r>
              <a:rPr lang="it-IT" sz="2600" dirty="0"/>
              <a:t>Di solito la parte colpita cambia da un paziente all’altro e da caso a caso, anche se di frequente è colpita in particolare una parte.</a:t>
            </a:r>
          </a:p>
        </p:txBody>
      </p:sp>
    </p:spTree>
    <p:extLst>
      <p:ext uri="{BB962C8B-B14F-4D97-AF65-F5344CB8AC3E}">
        <p14:creationId xmlns:p14="http://schemas.microsoft.com/office/powerpoint/2010/main" val="28502061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693319"/>
          </a:xfrm>
          <a:prstGeom prst="rect">
            <a:avLst/>
          </a:prstGeom>
          <a:noFill/>
          <a:ln w="9525">
            <a:noFill/>
            <a:miter lim="800000"/>
            <a:headEnd/>
            <a:tailEnd/>
          </a:ln>
        </p:spPr>
        <p:txBody>
          <a:bodyPr>
            <a:spAutoFit/>
          </a:bodyPr>
          <a:lstStyle/>
          <a:p>
            <a:r>
              <a:rPr lang="it-IT" sz="2600" dirty="0"/>
              <a:t>Con l’emicrania semplice (oppure emicrania senza aura) descritta in precedenza, sono spesso assenti eventi prodromici che precedono l’effettivo mal di testa, a volte chi ne soffre riporta un aumento della tensione, specialmente nell’area del viso.</a:t>
            </a:r>
          </a:p>
          <a:p>
            <a:r>
              <a:rPr lang="it-IT" sz="2600" dirty="0"/>
              <a:t>Qualora dovessero insorgere, prima di un attacco di emicrania, effetti visivi con lampi di luce e sfarfallii davanti al campo visivo, si tratterà di una emicrania oftalmica o classica (emicrania con aura)</a:t>
            </a:r>
          </a:p>
        </p:txBody>
      </p:sp>
    </p:spTree>
    <p:extLst>
      <p:ext uri="{BB962C8B-B14F-4D97-AF65-F5344CB8AC3E}">
        <p14:creationId xmlns:p14="http://schemas.microsoft.com/office/powerpoint/2010/main" val="20761077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093428"/>
          </a:xfrm>
          <a:prstGeom prst="rect">
            <a:avLst/>
          </a:prstGeom>
          <a:noFill/>
          <a:ln w="9525">
            <a:noFill/>
            <a:miter lim="800000"/>
            <a:headEnd/>
            <a:tailEnd/>
          </a:ln>
        </p:spPr>
        <p:txBody>
          <a:bodyPr>
            <a:spAutoFit/>
          </a:bodyPr>
          <a:lstStyle/>
          <a:p>
            <a:r>
              <a:rPr lang="it-IT" sz="2600" dirty="0"/>
              <a:t>Un sintomo precoce caratteristico di questa forma di emicrania è lo scotoma scintillante. Si tratta di un difetto del campo visivo che si presenta attraverso lo scintillio intermittente di macchie (cosiddetto spettro di fortificazione); spesso si riscontra un’espansione dalla visione centrale verso quella periferica. Occasionalmente il paziente afferma che durante la lettura il testo si offuschi a causa della comparsa di forme simili a delle macchie e che avesse iniziato a sfarfallare, oppure riportano di aver avuto problemi a fissare la vista su un piccolo oggetto.</a:t>
            </a:r>
          </a:p>
        </p:txBody>
      </p:sp>
    </p:spTree>
    <p:extLst>
      <p:ext uri="{BB962C8B-B14F-4D97-AF65-F5344CB8AC3E}">
        <p14:creationId xmlns:p14="http://schemas.microsoft.com/office/powerpoint/2010/main" val="16074736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293209"/>
          </a:xfrm>
          <a:prstGeom prst="rect">
            <a:avLst/>
          </a:prstGeom>
          <a:noFill/>
          <a:ln w="9525">
            <a:noFill/>
            <a:miter lim="800000"/>
            <a:headEnd/>
            <a:tailEnd/>
          </a:ln>
        </p:spPr>
        <p:txBody>
          <a:bodyPr>
            <a:spAutoFit/>
          </a:bodyPr>
          <a:lstStyle/>
          <a:p>
            <a:r>
              <a:rPr lang="it-IT" sz="2600" dirty="0"/>
              <a:t>Perciò, è opportuno in caso di emicrania sospetta verificare sistematicamente se si siano verificati questo tipo di fenomeni ottici.</a:t>
            </a:r>
          </a:p>
          <a:p>
            <a:r>
              <a:rPr lang="it-IT" sz="2600" dirty="0"/>
              <a:t>Quando lo scotoma scintillante rimane nella metà del campo visivo corrispondente e lascia temporaneamente dei difetti nel campo visivo (Emicrania </a:t>
            </a:r>
            <a:r>
              <a:rPr lang="it-IT" sz="2600" dirty="0" err="1"/>
              <a:t>emianopica</a:t>
            </a:r>
            <a:r>
              <a:rPr lang="it-IT" sz="2600" dirty="0"/>
              <a:t>), non si tratta, per definizione, di una classica emicrania, ma di una “</a:t>
            </a:r>
            <a:r>
              <a:rPr lang="it-IT" sz="2600" dirty="0" err="1"/>
              <a:t>migraine</a:t>
            </a:r>
            <a:r>
              <a:rPr lang="it-IT" sz="2600" dirty="0"/>
              <a:t> </a:t>
            </a:r>
            <a:r>
              <a:rPr lang="it-IT" sz="2600" dirty="0" err="1"/>
              <a:t>accompagnée</a:t>
            </a:r>
            <a:r>
              <a:rPr lang="it-IT" sz="2600" dirty="0"/>
              <a:t>”.</a:t>
            </a:r>
          </a:p>
        </p:txBody>
      </p:sp>
    </p:spTree>
    <p:extLst>
      <p:ext uri="{BB962C8B-B14F-4D97-AF65-F5344CB8AC3E}">
        <p14:creationId xmlns:p14="http://schemas.microsoft.com/office/powerpoint/2010/main" val="29370887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893100"/>
          </a:xfrm>
          <a:prstGeom prst="rect">
            <a:avLst/>
          </a:prstGeom>
          <a:noFill/>
          <a:ln w="9525">
            <a:noFill/>
            <a:miter lim="800000"/>
            <a:headEnd/>
            <a:tailEnd/>
          </a:ln>
        </p:spPr>
        <p:txBody>
          <a:bodyPr>
            <a:spAutoFit/>
          </a:bodyPr>
          <a:lstStyle/>
          <a:p>
            <a:r>
              <a:rPr lang="it-IT" sz="2600" dirty="0"/>
              <a:t>Si parla di </a:t>
            </a:r>
            <a:r>
              <a:rPr lang="it-IT" sz="2600" dirty="0" err="1"/>
              <a:t>migraine</a:t>
            </a:r>
            <a:r>
              <a:rPr lang="it-IT" sz="2600" dirty="0"/>
              <a:t> </a:t>
            </a:r>
            <a:r>
              <a:rPr lang="it-IT" sz="2600" dirty="0" err="1"/>
              <a:t>accompagnée</a:t>
            </a:r>
            <a:r>
              <a:rPr lang="it-IT" sz="2600" dirty="0"/>
              <a:t> e di emicrania complicata, quando i sintomi neurologici precedono la cefalea. Meno frequentemente ci si riferisce a difetti del campo visivo, ipoestesia, disturbi locomotori, o disturbi del linguaggio. In questo caso i sintomi neurologici si riferiscono sistematicamente ad una cefalea controlaterale che colpisce metà del corpo e del campo visivo.</a:t>
            </a:r>
          </a:p>
        </p:txBody>
      </p:sp>
    </p:spTree>
    <p:extLst>
      <p:ext uri="{BB962C8B-B14F-4D97-AF65-F5344CB8AC3E}">
        <p14:creationId xmlns:p14="http://schemas.microsoft.com/office/powerpoint/2010/main" val="2161659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err="1"/>
              <a:t>Artzbrief</a:t>
            </a:r>
            <a:r>
              <a:rPr lang="it-IT" sz="2800" dirty="0"/>
              <a:t>, </a:t>
            </a:r>
            <a:r>
              <a:rPr lang="it-IT" sz="2800" dirty="0" err="1"/>
              <a:t>Entlassungsbrief</a:t>
            </a:r>
            <a:r>
              <a:rPr lang="it-IT" sz="2800" dirty="0"/>
              <a:t>, </a:t>
            </a:r>
            <a:r>
              <a:rPr lang="it-IT" sz="2800" dirty="0" err="1"/>
              <a:t>Befundbericht</a:t>
            </a:r>
            <a:r>
              <a:rPr lang="it-IT" sz="2800" dirty="0"/>
              <a:t>, </a:t>
            </a:r>
            <a:r>
              <a:rPr lang="it-IT" sz="2800" dirty="0" err="1"/>
              <a:t>Epikrise</a:t>
            </a:r>
            <a:r>
              <a:rPr lang="it-IT" sz="2800" dirty="0"/>
              <a:t>, </a:t>
            </a:r>
            <a:r>
              <a:rPr lang="it-IT" sz="2800" dirty="0" err="1"/>
              <a:t>Patientenbrief</a:t>
            </a:r>
            <a:endParaRPr lang="en-GB" sz="2800" dirty="0"/>
          </a:p>
          <a:p>
            <a:r>
              <a:rPr lang="it-IT" sz="2800" dirty="0"/>
              <a:t> </a:t>
            </a:r>
            <a:endParaRPr lang="en-GB" sz="2800" dirty="0"/>
          </a:p>
          <a:p>
            <a:r>
              <a:rPr lang="it-IT" sz="2800" dirty="0" err="1"/>
              <a:t>Klinischer</a:t>
            </a:r>
            <a:r>
              <a:rPr lang="it-IT" sz="2800" dirty="0"/>
              <a:t> </a:t>
            </a:r>
            <a:r>
              <a:rPr lang="it-IT" sz="2800" dirty="0" err="1"/>
              <a:t>Artzbrief</a:t>
            </a:r>
            <a:r>
              <a:rPr lang="it-IT" sz="2800" dirty="0"/>
              <a:t>, </a:t>
            </a:r>
            <a:r>
              <a:rPr lang="it-IT" sz="2800" dirty="0" err="1"/>
              <a:t>stationärer</a:t>
            </a:r>
            <a:r>
              <a:rPr lang="it-IT" sz="2800" dirty="0"/>
              <a:t> </a:t>
            </a:r>
            <a:r>
              <a:rPr lang="it-IT" sz="2800" dirty="0" err="1"/>
              <a:t>Artzbrief</a:t>
            </a:r>
            <a:r>
              <a:rPr lang="it-IT" sz="2800" dirty="0"/>
              <a:t> &gt; scheda/lettera/relazione di dimissione ospedaliera</a:t>
            </a:r>
          </a:p>
          <a:p>
            <a:r>
              <a:rPr lang="it-IT" sz="2800" dirty="0"/>
              <a:t>(SDO/LDO)</a:t>
            </a:r>
          </a:p>
          <a:p>
            <a:endParaRPr lang="en-GB" sz="2800" dirty="0"/>
          </a:p>
          <a:p>
            <a:r>
              <a:rPr lang="it-IT" sz="2800" dirty="0" err="1"/>
              <a:t>Fachartzbrief</a:t>
            </a:r>
            <a:r>
              <a:rPr lang="it-IT" sz="2800" dirty="0"/>
              <a:t>, </a:t>
            </a:r>
            <a:r>
              <a:rPr lang="it-IT" sz="2800" dirty="0" err="1"/>
              <a:t>Artzbrief</a:t>
            </a:r>
            <a:r>
              <a:rPr lang="it-IT" sz="2800" dirty="0"/>
              <a:t> in </a:t>
            </a:r>
            <a:r>
              <a:rPr lang="it-IT" sz="2800" dirty="0" err="1"/>
              <a:t>der</a:t>
            </a:r>
            <a:r>
              <a:rPr lang="it-IT" sz="2800" dirty="0"/>
              <a:t> </a:t>
            </a:r>
            <a:r>
              <a:rPr lang="it-IT" sz="2800" dirty="0" err="1"/>
              <a:t>Praxis</a:t>
            </a:r>
            <a:r>
              <a:rPr lang="it-IT" sz="2800" dirty="0"/>
              <a:t> &gt; referti di visite specialistiche</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980429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en-US" i="1" dirty="0" err="1"/>
              <a:t>Demnach</a:t>
            </a:r>
            <a:r>
              <a:rPr lang="en-US" i="1" dirty="0"/>
              <a:t> </a:t>
            </a:r>
            <a:r>
              <a:rPr lang="en-US" i="1" dirty="0" err="1"/>
              <a:t>hatte</a:t>
            </a:r>
            <a:r>
              <a:rPr lang="en-US" i="1" dirty="0"/>
              <a:t> das Brexit-</a:t>
            </a:r>
            <a:r>
              <a:rPr lang="en-US" i="1" dirty="0" err="1"/>
              <a:t>Votum</a:t>
            </a:r>
            <a:r>
              <a:rPr lang="en-US" i="1" dirty="0"/>
              <a:t> </a:t>
            </a:r>
            <a:r>
              <a:rPr lang="en-US" i="1" dirty="0" err="1"/>
              <a:t>im</a:t>
            </a:r>
            <a:r>
              <a:rPr lang="en-US" i="1" dirty="0"/>
              <a:t> </a:t>
            </a:r>
            <a:r>
              <a:rPr lang="en-US" i="1" dirty="0" err="1"/>
              <a:t>Juni</a:t>
            </a:r>
            <a:r>
              <a:rPr lang="en-US" i="1" dirty="0"/>
              <a:t> 2016 </a:t>
            </a:r>
            <a:r>
              <a:rPr lang="en-US" i="1" dirty="0" err="1"/>
              <a:t>zwar</a:t>
            </a:r>
            <a:r>
              <a:rPr lang="en-US" i="1" dirty="0"/>
              <a:t> </a:t>
            </a:r>
            <a:r>
              <a:rPr lang="en-US" i="1" dirty="0" err="1"/>
              <a:t>kaum</a:t>
            </a:r>
            <a:r>
              <a:rPr lang="en-US" i="1" dirty="0"/>
              <a:t> </a:t>
            </a:r>
            <a:r>
              <a:rPr lang="en-US" i="1" dirty="0" err="1"/>
              <a:t>Einfluss</a:t>
            </a:r>
            <a:r>
              <a:rPr lang="en-US" i="1" dirty="0"/>
              <a:t> auf den Handel </a:t>
            </a:r>
            <a:r>
              <a:rPr lang="en-US" i="1" dirty="0" err="1"/>
              <a:t>zwischen</a:t>
            </a:r>
            <a:r>
              <a:rPr lang="en-US" i="1" dirty="0"/>
              <a:t> der EU und dem </a:t>
            </a:r>
            <a:r>
              <a:rPr lang="en-US" i="1" dirty="0" err="1"/>
              <a:t>Vereinigten</a:t>
            </a:r>
            <a:r>
              <a:rPr lang="en-US" i="1" dirty="0"/>
              <a:t> </a:t>
            </a:r>
            <a:r>
              <a:rPr lang="en-US" i="1" dirty="0" err="1"/>
              <a:t>Königreich</a:t>
            </a:r>
            <a:r>
              <a:rPr lang="en-US" i="1" dirty="0"/>
              <a:t>. </a:t>
            </a:r>
            <a:r>
              <a:rPr lang="en-US" i="1" dirty="0" err="1"/>
              <a:t>Doch</a:t>
            </a:r>
            <a:r>
              <a:rPr lang="en-US" i="1" dirty="0"/>
              <a:t> das </a:t>
            </a:r>
            <a:r>
              <a:rPr lang="en-US" i="1" dirty="0" err="1"/>
              <a:t>habe</a:t>
            </a:r>
            <a:r>
              <a:rPr lang="en-US" i="1" dirty="0"/>
              <a:t> </a:t>
            </a:r>
            <a:r>
              <a:rPr lang="en-US" i="1" dirty="0" err="1"/>
              <a:t>sich</a:t>
            </a:r>
            <a:r>
              <a:rPr lang="en-US" i="1" dirty="0"/>
              <a:t> </a:t>
            </a:r>
            <a:r>
              <a:rPr lang="en-US" i="1" dirty="0" err="1"/>
              <a:t>mit</a:t>
            </a:r>
            <a:r>
              <a:rPr lang="en-US" i="1" dirty="0"/>
              <a:t> dem </a:t>
            </a:r>
            <a:r>
              <a:rPr lang="en-US" i="1" dirty="0" err="1"/>
              <a:t>Inkrafttreten</a:t>
            </a:r>
            <a:r>
              <a:rPr lang="en-US" i="1" dirty="0"/>
              <a:t> des an </a:t>
            </a:r>
            <a:r>
              <a:rPr lang="en-US" i="1" dirty="0" err="1"/>
              <a:t>Heiligabend</a:t>
            </a:r>
            <a:r>
              <a:rPr lang="en-US" i="1" dirty="0"/>
              <a:t> 2020 </a:t>
            </a:r>
            <a:r>
              <a:rPr lang="en-US" i="1" dirty="0" err="1"/>
              <a:t>vereinbarten</a:t>
            </a:r>
            <a:r>
              <a:rPr lang="en-US" i="1" dirty="0"/>
              <a:t> </a:t>
            </a:r>
            <a:r>
              <a:rPr lang="en-US" i="1" dirty="0" err="1"/>
              <a:t>Handelsvertrags</a:t>
            </a:r>
            <a:r>
              <a:rPr lang="en-US" i="1" dirty="0"/>
              <a:t> </a:t>
            </a:r>
            <a:r>
              <a:rPr lang="en-US" i="1" dirty="0" err="1"/>
              <a:t>geändert</a:t>
            </a:r>
            <a:r>
              <a:rPr lang="en-US" i="1" dirty="0"/>
              <a:t>. </a:t>
            </a:r>
          </a:p>
          <a:p>
            <a:endParaRPr lang="it-IT" dirty="0"/>
          </a:p>
          <a:p>
            <a:r>
              <a:rPr lang="it-IT" dirty="0"/>
              <a:t>E’ vero che il voto sulla Brexit nel giugno 2016 ha influenzato poco il commercio tra Europa e Regno Unito. Tuttavia, c’è stato un cambiamento con l’entrata in vigore del concordato alla vigilia di Natale 2020. </a:t>
            </a:r>
          </a:p>
          <a:p>
            <a:endParaRPr lang="it-IT" dirty="0"/>
          </a:p>
          <a:p>
            <a:r>
              <a:rPr lang="it-IT" dirty="0"/>
              <a:t>Per cui, il voto della Brexit a giugno 2020 ha avuto influenza sul commercio tra l’Europa e il Regno Unito. Tuttavia, ciò è cambiato con l’entrata in vigore del contratto commerciale pattuito il giorno della Vigilia di Natale 2020.</a:t>
            </a:r>
          </a:p>
          <a:p>
            <a:endParaRPr lang="it-IT" sz="2800" dirty="0"/>
          </a:p>
        </p:txBody>
      </p:sp>
    </p:spTree>
    <p:extLst>
      <p:ext uri="{BB962C8B-B14F-4D97-AF65-F5344CB8AC3E}">
        <p14:creationId xmlns:p14="http://schemas.microsoft.com/office/powerpoint/2010/main" val="24343805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en-GB" sz="2800" dirty="0" err="1"/>
              <a:t>Anschrift</a:t>
            </a:r>
            <a:r>
              <a:rPr lang="en-GB" sz="2800" dirty="0"/>
              <a:t> des </a:t>
            </a:r>
            <a:r>
              <a:rPr lang="en-GB" sz="2800" dirty="0" err="1"/>
              <a:t>Absenders</a:t>
            </a:r>
            <a:endParaRPr lang="en-GB" sz="2800" dirty="0"/>
          </a:p>
          <a:p>
            <a:r>
              <a:rPr lang="en-GB" sz="2800" dirty="0" err="1"/>
              <a:t>Anschrift</a:t>
            </a:r>
            <a:r>
              <a:rPr lang="en-GB" sz="2800" dirty="0"/>
              <a:t> des </a:t>
            </a:r>
            <a:r>
              <a:rPr lang="en-GB" sz="2800" dirty="0" err="1"/>
              <a:t>Empfängers</a:t>
            </a:r>
            <a:endParaRPr lang="en-GB" sz="2800" dirty="0"/>
          </a:p>
          <a:p>
            <a:r>
              <a:rPr lang="en-GB" sz="2800" dirty="0" err="1"/>
              <a:t>Personalien</a:t>
            </a:r>
            <a:r>
              <a:rPr lang="en-GB" sz="2800" dirty="0"/>
              <a:t> </a:t>
            </a:r>
          </a:p>
          <a:p>
            <a:r>
              <a:rPr lang="en-GB" sz="2800" dirty="0" err="1"/>
              <a:t>Anrede</a:t>
            </a:r>
            <a:endParaRPr lang="en-GB" sz="2800" dirty="0"/>
          </a:p>
          <a:p>
            <a:r>
              <a:rPr lang="en-GB" sz="2800" dirty="0" err="1"/>
              <a:t>Einleitung</a:t>
            </a:r>
            <a:endParaRPr lang="en-GB" sz="2800" dirty="0"/>
          </a:p>
          <a:p>
            <a:r>
              <a:rPr lang="en-GB" sz="2800" dirty="0" err="1"/>
              <a:t>Diagnosen</a:t>
            </a:r>
            <a:endParaRPr lang="en-GB" sz="2800" dirty="0"/>
          </a:p>
          <a:p>
            <a:r>
              <a:rPr lang="en-GB" sz="2800" dirty="0" err="1"/>
              <a:t>Anamnese</a:t>
            </a:r>
            <a:endParaRPr lang="en-GB" sz="2800" dirty="0"/>
          </a:p>
          <a:p>
            <a:r>
              <a:rPr lang="en-GB" sz="2800" dirty="0" err="1"/>
              <a:t>Diagnostik</a:t>
            </a:r>
            <a:r>
              <a:rPr lang="en-GB" sz="2800" dirty="0"/>
              <a:t> (</a:t>
            </a:r>
            <a:r>
              <a:rPr lang="en-GB" sz="2800" dirty="0" err="1"/>
              <a:t>körperliche</a:t>
            </a:r>
            <a:r>
              <a:rPr lang="en-GB" sz="2800" dirty="0"/>
              <a:t> </a:t>
            </a:r>
            <a:r>
              <a:rPr lang="en-GB" sz="2800" dirty="0" err="1"/>
              <a:t>Untersuchung</a:t>
            </a:r>
            <a:r>
              <a:rPr lang="en-GB" sz="2800" dirty="0"/>
              <a:t>, </a:t>
            </a:r>
            <a:r>
              <a:rPr lang="en-GB" sz="2800" dirty="0" err="1"/>
              <a:t>psyschischer</a:t>
            </a:r>
            <a:r>
              <a:rPr lang="en-GB" sz="2800" dirty="0"/>
              <a:t> </a:t>
            </a:r>
            <a:r>
              <a:rPr lang="en-GB" sz="2800" dirty="0" err="1"/>
              <a:t>Befund</a:t>
            </a:r>
            <a:r>
              <a:rPr lang="en-GB" sz="2800" dirty="0"/>
              <a:t>, </a:t>
            </a:r>
            <a:r>
              <a:rPr lang="en-GB" sz="2800" dirty="0" err="1"/>
              <a:t>weitere</a:t>
            </a:r>
            <a:r>
              <a:rPr lang="en-GB" sz="2800" dirty="0"/>
              <a:t> </a:t>
            </a:r>
            <a:r>
              <a:rPr lang="en-GB" sz="2800" dirty="0" err="1"/>
              <a:t>Untersuchungen</a:t>
            </a:r>
            <a:r>
              <a:rPr lang="en-GB" sz="2800" dirty="0"/>
              <a:t>)</a:t>
            </a:r>
          </a:p>
          <a:p>
            <a:r>
              <a:rPr lang="en-GB" sz="2800" dirty="0" err="1"/>
              <a:t>Beurteilung</a:t>
            </a:r>
            <a:endParaRPr lang="en-GB" sz="2800" dirty="0"/>
          </a:p>
          <a:p>
            <a:r>
              <a:rPr lang="en-GB" sz="2800" dirty="0" err="1"/>
              <a:t>Therapievorschlag</a:t>
            </a:r>
            <a:endParaRPr lang="en-GB" sz="2800" dirty="0"/>
          </a:p>
          <a:p>
            <a:r>
              <a:rPr lang="en-GB" sz="2800" dirty="0" err="1"/>
              <a:t>Grüße</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40249910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r>
              <a:rPr lang="it-IT" sz="2800" dirty="0">
                <a:hlinkClick r:id="rId3"/>
              </a:rPr>
              <a:t>4d4fc3bd-abf7-478e-a2cd-a66c8d75b006 (sanita.puglia.it)</a:t>
            </a:r>
            <a:endParaRPr lang="it-IT" sz="2800" dirty="0"/>
          </a:p>
          <a:p>
            <a:endParaRPr lang="it-IT" sz="2800" dirty="0"/>
          </a:p>
          <a:p>
            <a:endParaRPr lang="it-IT" sz="2800" dirty="0"/>
          </a:p>
          <a:p>
            <a:r>
              <a:rPr lang="it-IT" sz="2800" dirty="0">
                <a:hlinkClick r:id="rId4"/>
              </a:rPr>
              <a:t>Lettera di dimissione </a:t>
            </a:r>
            <a:r>
              <a:rPr lang="it-IT" sz="2800" dirty="0" err="1">
                <a:hlinkClick r:id="rId4"/>
              </a:rPr>
              <a:t>spec</a:t>
            </a:r>
            <a:r>
              <a:rPr lang="it-IT" sz="2800" dirty="0">
                <a:hlinkClick r:id="rId4"/>
              </a:rPr>
              <a:t> funzionale GDL-O Documenti Clinici v1.0 (regione.veneto.it)</a:t>
            </a:r>
            <a:endParaRPr lang="en-GB" sz="3600" dirty="0"/>
          </a:p>
          <a:p>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1587525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6124754"/>
          </a:xfrm>
          <a:prstGeom prst="rect">
            <a:avLst/>
          </a:prstGeom>
          <a:noFill/>
          <a:ln w="9525">
            <a:noFill/>
            <a:miter lim="800000"/>
            <a:headEnd/>
            <a:tailEnd/>
          </a:ln>
        </p:spPr>
        <p:txBody>
          <a:bodyPr>
            <a:spAutoFit/>
          </a:bodyPr>
          <a:lstStyle/>
          <a:p>
            <a:r>
              <a:rPr lang="it-IT" sz="2800" b="1" dirty="0"/>
              <a:t>1</a:t>
            </a:r>
            <a:r>
              <a:rPr lang="it-IT" sz="2800" dirty="0"/>
              <a:t> </a:t>
            </a:r>
            <a:r>
              <a:rPr lang="it-IT" sz="2800" b="1" dirty="0"/>
              <a:t>Rintracciabilità</a:t>
            </a:r>
            <a:r>
              <a:rPr lang="it-IT" sz="2800" dirty="0"/>
              <a:t> </a:t>
            </a:r>
            <a:endParaRPr lang="en-GB" sz="2800" dirty="0"/>
          </a:p>
          <a:p>
            <a:pPr lvl="0"/>
            <a:r>
              <a:rPr lang="it-IT" sz="2800" dirty="0"/>
              <a:t>Nome-Cognome, data nascita del paziente </a:t>
            </a:r>
            <a:endParaRPr lang="en-GB" sz="2800" dirty="0"/>
          </a:p>
          <a:p>
            <a:pPr lvl="0"/>
            <a:r>
              <a:rPr lang="it-IT" sz="2800" dirty="0"/>
              <a:t>Nome medico di base </a:t>
            </a:r>
            <a:endParaRPr lang="en-GB" sz="2800" dirty="0"/>
          </a:p>
          <a:p>
            <a:pPr lvl="0"/>
            <a:r>
              <a:rPr lang="it-IT" sz="2800" dirty="0"/>
              <a:t>Nome medico che ha seguito il paziente </a:t>
            </a:r>
            <a:endParaRPr lang="en-GB" sz="2800" dirty="0"/>
          </a:p>
          <a:p>
            <a:pPr lvl="0"/>
            <a:r>
              <a:rPr lang="it-IT" sz="2800" dirty="0"/>
              <a:t>Nome dei medici che hanno eseguito le consulenze </a:t>
            </a:r>
            <a:endParaRPr lang="en-GB" sz="2800" dirty="0"/>
          </a:p>
          <a:p>
            <a:r>
              <a:rPr lang="it-IT" sz="2800" b="1" dirty="0"/>
              <a:t>2 Informazioni sul ricovero </a:t>
            </a:r>
            <a:endParaRPr lang="en-GB" sz="2800" b="1" dirty="0"/>
          </a:p>
          <a:p>
            <a:pPr lvl="0"/>
            <a:r>
              <a:rPr lang="it-IT" sz="2800" dirty="0"/>
              <a:t>Motivo del ricovero </a:t>
            </a:r>
            <a:endParaRPr lang="en-GB" sz="2800" dirty="0"/>
          </a:p>
          <a:p>
            <a:pPr lvl="0"/>
            <a:r>
              <a:rPr lang="it-IT" sz="2800" dirty="0"/>
              <a:t>Data ricovero </a:t>
            </a:r>
            <a:endParaRPr lang="en-GB" sz="2800" dirty="0"/>
          </a:p>
          <a:p>
            <a:pPr lvl="0"/>
            <a:r>
              <a:rPr lang="it-IT" sz="2800" dirty="0"/>
              <a:t>Data dimissione </a:t>
            </a:r>
            <a:endParaRPr lang="en-GB" sz="2800" dirty="0"/>
          </a:p>
          <a:p>
            <a:pPr lvl="0"/>
            <a:r>
              <a:rPr lang="it-IT" sz="2800" dirty="0"/>
              <a:t>Diagnosi </a:t>
            </a:r>
            <a:endParaRPr lang="en-GB" sz="2800" dirty="0"/>
          </a:p>
          <a:p>
            <a:pPr lvl="0"/>
            <a:r>
              <a:rPr lang="it-IT" sz="2800" dirty="0"/>
              <a:t>Esami diagnostici rilevanti </a:t>
            </a:r>
            <a:endParaRPr lang="en-GB" sz="2800" dirty="0"/>
          </a:p>
          <a:p>
            <a:pPr lvl="0"/>
            <a:r>
              <a:rPr lang="it-IT" sz="2800" dirty="0"/>
              <a:t>Decorso clinico </a:t>
            </a:r>
            <a:endParaRPr lang="en-GB" sz="2800" dirty="0"/>
          </a:p>
          <a:p>
            <a:pPr lvl="0"/>
            <a:r>
              <a:rPr lang="it-IT" sz="2800" dirty="0"/>
              <a:t>Terapie effettuate</a:t>
            </a:r>
            <a:endParaRPr lang="en-GB" sz="2800" dirty="0"/>
          </a:p>
          <a:p>
            <a:r>
              <a:rPr lang="it-IT" sz="2800" dirty="0"/>
              <a:t> </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2472730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sz="2800" b="1" dirty="0"/>
              <a:t>3 Post-ricovero </a:t>
            </a:r>
            <a:endParaRPr lang="en-GB" sz="2800" b="1" dirty="0"/>
          </a:p>
          <a:p>
            <a:pPr lvl="0"/>
            <a:r>
              <a:rPr lang="it-IT" sz="2800" dirty="0"/>
              <a:t>Esami/visite di controllo e terapie consigliate </a:t>
            </a:r>
            <a:endParaRPr lang="en-GB" sz="2800" dirty="0"/>
          </a:p>
          <a:p>
            <a:pPr lvl="0"/>
            <a:r>
              <a:rPr lang="it-IT" sz="2800" dirty="0"/>
              <a:t>Data-firma </a:t>
            </a:r>
            <a:endParaRPr lang="en-GB" sz="2800" dirty="0"/>
          </a:p>
          <a:p>
            <a:pPr lvl="0"/>
            <a:r>
              <a:rPr lang="it-IT" sz="2800" dirty="0"/>
              <a:t>Modalità di esecuzione e di organizzazione dei controlli </a:t>
            </a:r>
            <a:endParaRPr lang="en-GB" sz="2800" dirty="0"/>
          </a:p>
          <a:p>
            <a:pPr lvl="0"/>
            <a:r>
              <a:rPr lang="it-IT" sz="2800" dirty="0"/>
              <a:t>Rientri per proseguimento cure </a:t>
            </a:r>
            <a:endParaRPr lang="en-GB" sz="2800" dirty="0"/>
          </a:p>
          <a:p>
            <a:pPr lvl="0"/>
            <a:r>
              <a:rPr lang="it-IT" sz="2800" dirty="0"/>
              <a:t>Eventuale prescrizione diretta per terapie a domicilio </a:t>
            </a:r>
            <a:endParaRPr lang="en-GB" sz="2800" dirty="0"/>
          </a:p>
          <a:p>
            <a:pPr lvl="0"/>
            <a:r>
              <a:rPr lang="it-IT" sz="2800" dirty="0"/>
              <a:t>Stile di vita e/o dieta da seguire </a:t>
            </a:r>
            <a:endParaRPr lang="en-GB" sz="2800" dirty="0"/>
          </a:p>
          <a:p>
            <a:pPr lvl="0"/>
            <a:r>
              <a:rPr lang="it-IT" sz="2800" dirty="0"/>
              <a:t>Presenza di particolari condizioni ed indicazioni per la loro gestione (CVC, Catetere vescicale…) </a:t>
            </a:r>
            <a:endParaRPr lang="en-GB" sz="2800" dirty="0"/>
          </a:p>
          <a:p>
            <a:pPr lvl="0"/>
            <a:r>
              <a:rPr lang="it-IT" sz="2800" dirty="0"/>
              <a:t>Presenza di lesioni da decubito, </a:t>
            </a:r>
            <a:r>
              <a:rPr lang="it-IT" sz="2800" dirty="0" err="1"/>
              <a:t>stomie</a:t>
            </a:r>
            <a:r>
              <a:rPr lang="it-IT" sz="2800" dirty="0"/>
              <a:t>, fistole </a:t>
            </a:r>
            <a:endParaRPr lang="en-GB" sz="2800" dirty="0"/>
          </a:p>
          <a:p>
            <a:pPr lvl="0"/>
            <a:r>
              <a:rPr lang="it-IT" sz="2800" dirty="0"/>
              <a:t>Assistenza infermieristica domiciliare </a:t>
            </a:r>
            <a:endParaRPr lang="en-GB" sz="2800" dirty="0"/>
          </a:p>
          <a:p>
            <a:pPr lvl="0"/>
            <a:r>
              <a:rPr lang="it-IT" sz="2800" dirty="0"/>
              <a:t>Prescrizione di eventuali presidi</a:t>
            </a:r>
            <a:endParaRPr lang="en-GB" sz="2800" dirty="0"/>
          </a:p>
          <a:p>
            <a:r>
              <a:rPr lang="it-IT" sz="2800" dirty="0"/>
              <a:t> </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0591845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it-IT" sz="2800" dirty="0"/>
              <a:t>Lettera di dimissione ospedaliera</a:t>
            </a:r>
          </a:p>
          <a:p>
            <a:r>
              <a:rPr lang="it-IT" sz="2800" dirty="0"/>
              <a:t>Telefax:</a:t>
            </a:r>
          </a:p>
          <a:p>
            <a:r>
              <a:rPr lang="it-IT" sz="2800" dirty="0"/>
              <a:t>E-mail:</a:t>
            </a:r>
          </a:p>
          <a:p>
            <a:r>
              <a:rPr lang="it-IT" sz="2800" dirty="0"/>
              <a:t>Il nostro simbolo:</a:t>
            </a:r>
          </a:p>
          <a:p>
            <a:r>
              <a:rPr lang="it-IT" sz="2800" dirty="0"/>
              <a:t>08/11/2010</a:t>
            </a:r>
          </a:p>
          <a:p>
            <a:r>
              <a:rPr lang="it-IT" sz="2800" dirty="0"/>
              <a:t>A titolo informativo per il reparto di pediatria</a:t>
            </a:r>
          </a:p>
          <a:p>
            <a:r>
              <a:rPr lang="it-IT" sz="2800" dirty="0"/>
              <a:t>Paziente: _____ nato il 27/09/2010</a:t>
            </a:r>
          </a:p>
          <a:p>
            <a:r>
              <a:rPr lang="it-IT" sz="2800" dirty="0"/>
              <a:t>Residente a: _________</a:t>
            </a:r>
          </a:p>
          <a:p>
            <a:r>
              <a:rPr lang="it-IT" sz="2800" dirty="0"/>
              <a:t>Numero identificativo del caso/paziente:</a:t>
            </a:r>
          </a:p>
          <a:p>
            <a:endParaRPr lang="it-IT" sz="2800" dirty="0"/>
          </a:p>
        </p:txBody>
      </p:sp>
    </p:spTree>
    <p:extLst>
      <p:ext uri="{BB962C8B-B14F-4D97-AF65-F5344CB8AC3E}">
        <p14:creationId xmlns:p14="http://schemas.microsoft.com/office/powerpoint/2010/main" val="18819360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677656"/>
          </a:xfrm>
          <a:prstGeom prst="rect">
            <a:avLst/>
          </a:prstGeom>
          <a:noFill/>
          <a:ln w="9525">
            <a:noFill/>
            <a:miter lim="800000"/>
            <a:headEnd/>
            <a:tailEnd/>
          </a:ln>
        </p:spPr>
        <p:txBody>
          <a:bodyPr>
            <a:spAutoFit/>
          </a:bodyPr>
          <a:lstStyle/>
          <a:p>
            <a:r>
              <a:rPr lang="it-IT" sz="2800" dirty="0"/>
              <a:t>EPICRISI/PROGNOSI</a:t>
            </a:r>
          </a:p>
          <a:p>
            <a:endParaRPr lang="it-IT" sz="2800" dirty="0"/>
          </a:p>
          <a:p>
            <a:r>
              <a:rPr lang="it-IT" sz="2800" dirty="0"/>
              <a:t>Egregia Dottoressa …,</a:t>
            </a:r>
          </a:p>
          <a:p>
            <a:r>
              <a:rPr lang="it-IT" sz="2800" dirty="0"/>
              <a:t>Le riportiamo il caso del paziente di cui sopra che è stato in cura presso la nostra struttura a partire dal 27/09/2010 fino al 08/11/2010.</a:t>
            </a:r>
          </a:p>
        </p:txBody>
      </p:sp>
    </p:spTree>
    <p:extLst>
      <p:ext uri="{BB962C8B-B14F-4D97-AF65-F5344CB8AC3E}">
        <p14:creationId xmlns:p14="http://schemas.microsoft.com/office/powerpoint/2010/main" val="4655856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r>
              <a:rPr lang="it-IT" sz="2800" dirty="0"/>
              <a:t>Diagnosi:</a:t>
            </a:r>
          </a:p>
          <a:p>
            <a:r>
              <a:rPr lang="it-IT" sz="2800" dirty="0" err="1"/>
              <a:t>Meningomielocele</a:t>
            </a:r>
            <a:r>
              <a:rPr lang="it-IT" sz="2800" dirty="0"/>
              <a:t> lombo-sacrale [(ICD) Q05.2]</a:t>
            </a:r>
          </a:p>
          <a:p>
            <a:r>
              <a:rPr lang="it-IT" sz="2800" dirty="0"/>
              <a:t>Idrocefalo arrestato</a:t>
            </a:r>
          </a:p>
          <a:p>
            <a:r>
              <a:rPr lang="it-IT" sz="2800" dirty="0"/>
              <a:t>Malformazione di Arnold-Chiari di tipo II</a:t>
            </a:r>
          </a:p>
          <a:p>
            <a:r>
              <a:rPr lang="it-IT" sz="2800" dirty="0"/>
              <a:t>Eutrofia del lattante</a:t>
            </a:r>
          </a:p>
          <a:p>
            <a:r>
              <a:rPr lang="it-IT" sz="2800" dirty="0"/>
              <a:t>Vescica neurogena</a:t>
            </a:r>
          </a:p>
          <a:p>
            <a:r>
              <a:rPr lang="it-IT" sz="2800" dirty="0"/>
              <a:t>Piede talo-valgo ambo i lati</a:t>
            </a:r>
          </a:p>
        </p:txBody>
      </p:sp>
    </p:spTree>
    <p:extLst>
      <p:ext uri="{BB962C8B-B14F-4D97-AF65-F5344CB8AC3E}">
        <p14:creationId xmlns:p14="http://schemas.microsoft.com/office/powerpoint/2010/main" val="16994621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246769"/>
          </a:xfrm>
          <a:prstGeom prst="rect">
            <a:avLst/>
          </a:prstGeom>
          <a:noFill/>
          <a:ln w="9525">
            <a:noFill/>
            <a:miter lim="800000"/>
            <a:headEnd/>
            <a:tailEnd/>
          </a:ln>
        </p:spPr>
        <p:txBody>
          <a:bodyPr>
            <a:spAutoFit/>
          </a:bodyPr>
          <a:lstStyle/>
          <a:p>
            <a:r>
              <a:rPr lang="it-IT" sz="2800" dirty="0"/>
              <a:t>Terapia:</a:t>
            </a:r>
          </a:p>
          <a:p>
            <a:r>
              <a:rPr lang="it-IT" sz="2800" dirty="0"/>
              <a:t>Il 27/09/2010 eseguita chiusura chirurgica del </a:t>
            </a:r>
            <a:r>
              <a:rPr lang="it-IT" sz="2800" dirty="0" err="1"/>
              <a:t>meningomielocele</a:t>
            </a:r>
            <a:endParaRPr lang="it-IT" sz="2800" dirty="0"/>
          </a:p>
          <a:p>
            <a:r>
              <a:rPr lang="it-IT" sz="2800" dirty="0"/>
              <a:t>Il 28/10/2010 eseguita cistoscopia diagnostica</a:t>
            </a:r>
          </a:p>
          <a:p>
            <a:endParaRPr lang="it-IT" sz="2800" dirty="0"/>
          </a:p>
        </p:txBody>
      </p:sp>
    </p:spTree>
    <p:extLst>
      <p:ext uri="{BB962C8B-B14F-4D97-AF65-F5344CB8AC3E}">
        <p14:creationId xmlns:p14="http://schemas.microsoft.com/office/powerpoint/2010/main" val="13336400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it-IT" sz="2800" dirty="0"/>
              <a:t>Anamnesi:</a:t>
            </a:r>
          </a:p>
          <a:p>
            <a:r>
              <a:rPr lang="it-IT" sz="2800" dirty="0"/>
              <a:t>Il neonato è stato ricoverato in seguito al trasferimento dall'ospedale (…) a causa di un </a:t>
            </a:r>
            <a:r>
              <a:rPr lang="it-IT" sz="2800" dirty="0" err="1"/>
              <a:t>mielomeningocele</a:t>
            </a:r>
            <a:r>
              <a:rPr lang="it-IT" sz="2800" dirty="0"/>
              <a:t> prenatale sconosciuto dopo un parto naturale dalla posizione cefalica alla quarantesima settimana di gestazione (peso alla nascita di 3960g) con buon adattamento postnatale. Cura iniziale del problema con salviettine e pellicola sterile e trasferimento rapido al nostro reparto di terapia intensiva neonatale.</a:t>
            </a:r>
          </a:p>
          <a:p>
            <a:endParaRPr lang="it-IT" sz="2800" dirty="0"/>
          </a:p>
        </p:txBody>
      </p:sp>
    </p:spTree>
    <p:extLst>
      <p:ext uri="{BB962C8B-B14F-4D97-AF65-F5344CB8AC3E}">
        <p14:creationId xmlns:p14="http://schemas.microsoft.com/office/powerpoint/2010/main" val="4158150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dirty="0"/>
              <a:t>Condizioni ed esiti degli esami locali:</a:t>
            </a:r>
          </a:p>
          <a:p>
            <a:r>
              <a:rPr lang="it-IT" sz="2800" dirty="0"/>
              <a:t>Neonato eutrofico, stato di salute generale stabile, colorito roseo, petecchie sparse sulla testa, schiena e sui polpacci. Periferie calde, addome morbido. Polmoni ventilati in modo corretto. Battito cardiaco normale, fontanelle normali adiacenti alla sutura cranica. Ano attaccato, assenza di ipertono sfinterico. Genitali maschili, testicoli discesi ambo i lati. Tutte e quattro le estremità si muovono spontaneamente. Piede talo-valgo su ambo i lati. Ulteriori esami corporei non hanno dato esiti significativi in base all'età.</a:t>
            </a:r>
          </a:p>
          <a:p>
            <a:endParaRPr lang="it-IT" sz="2800" dirty="0"/>
          </a:p>
        </p:txBody>
      </p:sp>
    </p:spTree>
    <p:extLst>
      <p:ext uri="{BB962C8B-B14F-4D97-AF65-F5344CB8AC3E}">
        <p14:creationId xmlns:p14="http://schemas.microsoft.com/office/powerpoint/2010/main" val="23919514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63198"/>
          </a:xfrm>
          <a:prstGeom prst="rect">
            <a:avLst/>
          </a:prstGeom>
          <a:noFill/>
          <a:ln w="9525">
            <a:noFill/>
            <a:miter lim="800000"/>
            <a:headEnd/>
            <a:tailEnd/>
          </a:ln>
        </p:spPr>
        <p:txBody>
          <a:bodyPr>
            <a:spAutoFit/>
          </a:bodyPr>
          <a:lstStyle/>
          <a:p>
            <a:r>
              <a:rPr lang="en-US" i="1" dirty="0" err="1"/>
              <a:t>Demnach</a:t>
            </a:r>
            <a:r>
              <a:rPr lang="en-US" i="1" dirty="0"/>
              <a:t> </a:t>
            </a:r>
            <a:r>
              <a:rPr lang="en-US" i="1" dirty="0" err="1"/>
              <a:t>hatte</a:t>
            </a:r>
            <a:r>
              <a:rPr lang="en-US" i="1" dirty="0"/>
              <a:t> das Brexit-</a:t>
            </a:r>
            <a:r>
              <a:rPr lang="en-US" i="1" dirty="0" err="1"/>
              <a:t>Votum</a:t>
            </a:r>
            <a:r>
              <a:rPr lang="en-US" i="1" dirty="0"/>
              <a:t> </a:t>
            </a:r>
            <a:r>
              <a:rPr lang="en-US" i="1" dirty="0" err="1"/>
              <a:t>im</a:t>
            </a:r>
            <a:r>
              <a:rPr lang="en-US" i="1" dirty="0"/>
              <a:t> </a:t>
            </a:r>
            <a:r>
              <a:rPr lang="en-US" i="1" dirty="0" err="1"/>
              <a:t>Juni</a:t>
            </a:r>
            <a:r>
              <a:rPr lang="en-US" i="1" dirty="0"/>
              <a:t> 2016 </a:t>
            </a:r>
            <a:r>
              <a:rPr lang="en-US" i="1" dirty="0" err="1"/>
              <a:t>zwar</a:t>
            </a:r>
            <a:r>
              <a:rPr lang="en-US" i="1" dirty="0"/>
              <a:t> </a:t>
            </a:r>
            <a:r>
              <a:rPr lang="en-US" i="1" dirty="0" err="1"/>
              <a:t>kaum</a:t>
            </a:r>
            <a:r>
              <a:rPr lang="en-US" i="1" dirty="0"/>
              <a:t> </a:t>
            </a:r>
            <a:r>
              <a:rPr lang="en-US" i="1" dirty="0" err="1"/>
              <a:t>Einfluss</a:t>
            </a:r>
            <a:r>
              <a:rPr lang="en-US" i="1" dirty="0"/>
              <a:t> auf den Handel </a:t>
            </a:r>
            <a:r>
              <a:rPr lang="en-US" i="1" dirty="0" err="1"/>
              <a:t>zwischen</a:t>
            </a:r>
            <a:r>
              <a:rPr lang="en-US" i="1" dirty="0"/>
              <a:t> der EU und dem </a:t>
            </a:r>
            <a:r>
              <a:rPr lang="en-US" i="1" dirty="0" err="1"/>
              <a:t>Vereinigten</a:t>
            </a:r>
            <a:r>
              <a:rPr lang="en-US" i="1" dirty="0"/>
              <a:t> </a:t>
            </a:r>
            <a:r>
              <a:rPr lang="en-US" i="1" dirty="0" err="1"/>
              <a:t>Königreich</a:t>
            </a:r>
            <a:r>
              <a:rPr lang="en-US" i="1" dirty="0"/>
              <a:t>. </a:t>
            </a:r>
            <a:r>
              <a:rPr lang="en-US" i="1" dirty="0" err="1"/>
              <a:t>Doch</a:t>
            </a:r>
            <a:r>
              <a:rPr lang="en-US" i="1" dirty="0"/>
              <a:t> das </a:t>
            </a:r>
            <a:r>
              <a:rPr lang="en-US" i="1" dirty="0" err="1"/>
              <a:t>habe</a:t>
            </a:r>
            <a:r>
              <a:rPr lang="en-US" i="1" dirty="0"/>
              <a:t> </a:t>
            </a:r>
            <a:r>
              <a:rPr lang="en-US" i="1" dirty="0" err="1"/>
              <a:t>sich</a:t>
            </a:r>
            <a:r>
              <a:rPr lang="en-US" i="1" dirty="0"/>
              <a:t> </a:t>
            </a:r>
            <a:r>
              <a:rPr lang="en-US" i="1" dirty="0" err="1"/>
              <a:t>mit</a:t>
            </a:r>
            <a:r>
              <a:rPr lang="en-US" i="1" dirty="0"/>
              <a:t> dem </a:t>
            </a:r>
            <a:r>
              <a:rPr lang="en-US" i="1" dirty="0" err="1"/>
              <a:t>Inkrafttreten</a:t>
            </a:r>
            <a:r>
              <a:rPr lang="en-US" i="1" dirty="0"/>
              <a:t> des an </a:t>
            </a:r>
            <a:r>
              <a:rPr lang="en-US" i="1" dirty="0" err="1"/>
              <a:t>Heiligabend</a:t>
            </a:r>
            <a:r>
              <a:rPr lang="en-US" i="1" dirty="0"/>
              <a:t> 2020 </a:t>
            </a:r>
            <a:r>
              <a:rPr lang="en-US" i="1" dirty="0" err="1"/>
              <a:t>vereinbarten</a:t>
            </a:r>
            <a:r>
              <a:rPr lang="en-US" i="1" dirty="0"/>
              <a:t> </a:t>
            </a:r>
            <a:r>
              <a:rPr lang="en-US" i="1" dirty="0" err="1"/>
              <a:t>Handelsvertrags</a:t>
            </a:r>
            <a:r>
              <a:rPr lang="en-US" i="1" dirty="0"/>
              <a:t> </a:t>
            </a:r>
            <a:r>
              <a:rPr lang="en-US" i="1" dirty="0" err="1"/>
              <a:t>geändert</a:t>
            </a:r>
            <a:r>
              <a:rPr lang="en-US" i="1" dirty="0"/>
              <a:t>. </a:t>
            </a:r>
          </a:p>
          <a:p>
            <a:endParaRPr lang="it-IT" dirty="0"/>
          </a:p>
          <a:p>
            <a:r>
              <a:rPr lang="it-IT" dirty="0"/>
              <a:t>Per questa ragione, il voto del giugno del 2016 in favore della Brexit ha avuto in realtà un impatto minimo sulla rete commerciale tra l’Unione Europea e il Regno Unito. Tuttavia la situazione è cambiata con l’entrata in vigore del contratto commerciale stipulato la Vigilia del Natale 2020.</a:t>
            </a:r>
          </a:p>
          <a:p>
            <a:endParaRPr lang="it-IT" dirty="0"/>
          </a:p>
          <a:p>
            <a:r>
              <a:rPr lang="it-IT" dirty="0"/>
              <a:t>Dunque, se è vero che il voto per la Brexit del 2016 all’epoca non ebbe gravi effetti negativi sul commercio tra UE e Regno Unito, la situazione è cambiata con l’entrata in vigore del contratto commerciale approvato la vigilia di Natale del 2020.</a:t>
            </a:r>
          </a:p>
          <a:p>
            <a:endParaRPr lang="it-IT" sz="2800" dirty="0"/>
          </a:p>
        </p:txBody>
      </p:sp>
    </p:spTree>
    <p:extLst>
      <p:ext uri="{BB962C8B-B14F-4D97-AF65-F5344CB8AC3E}">
        <p14:creationId xmlns:p14="http://schemas.microsoft.com/office/powerpoint/2010/main" val="1313075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539430"/>
          </a:xfrm>
          <a:prstGeom prst="rect">
            <a:avLst/>
          </a:prstGeom>
          <a:noFill/>
          <a:ln w="9525">
            <a:noFill/>
            <a:miter lim="800000"/>
            <a:headEnd/>
            <a:tailEnd/>
          </a:ln>
        </p:spPr>
        <p:txBody>
          <a:bodyPr>
            <a:spAutoFit/>
          </a:bodyPr>
          <a:lstStyle/>
          <a:p>
            <a:r>
              <a:rPr lang="it-IT" sz="2800" dirty="0"/>
              <a:t>DIAGNOSTICA</a:t>
            </a:r>
          </a:p>
          <a:p>
            <a:r>
              <a:rPr lang="it-IT" sz="2800" dirty="0"/>
              <a:t>Analisi laboratorio ricovero: MCH 11,9 </a:t>
            </a:r>
            <a:r>
              <a:rPr lang="it-IT" sz="2800" dirty="0" err="1"/>
              <a:t>mmol</a:t>
            </a:r>
            <a:r>
              <a:rPr lang="it-IT" sz="2800" dirty="0"/>
              <a:t>/l </a:t>
            </a:r>
            <a:r>
              <a:rPr lang="it-IT" sz="2800" dirty="0" err="1"/>
              <a:t>Ht</a:t>
            </a:r>
            <a:r>
              <a:rPr lang="it-IT" sz="2800" dirty="0"/>
              <a:t> 0,515 L 18,7 </a:t>
            </a:r>
            <a:r>
              <a:rPr lang="it-IT" sz="2800" dirty="0" err="1"/>
              <a:t>Gpt</a:t>
            </a:r>
            <a:r>
              <a:rPr lang="it-IT" sz="2800" dirty="0"/>
              <a:t>/l PLT 179 </a:t>
            </a:r>
            <a:r>
              <a:rPr lang="it-IT" sz="2800" dirty="0" err="1"/>
              <a:t>Gpt</a:t>
            </a:r>
            <a:r>
              <a:rPr lang="it-IT" sz="2800" dirty="0"/>
              <a:t>/l</a:t>
            </a:r>
          </a:p>
          <a:p>
            <a:r>
              <a:rPr lang="it-IT" sz="2800" dirty="0"/>
              <a:t>(tutti i valori in S1) PCR &lt;0,3 mg/l Ega: pH 7,33 BE 3,4 K 4,4 </a:t>
            </a:r>
            <a:r>
              <a:rPr lang="it-IT" sz="2800" dirty="0" err="1"/>
              <a:t>Lat</a:t>
            </a:r>
            <a:r>
              <a:rPr lang="it-IT" sz="2800" dirty="0"/>
              <a:t> 2,3</a:t>
            </a:r>
          </a:p>
          <a:p>
            <a:r>
              <a:rPr lang="it-IT" sz="2800" dirty="0" err="1"/>
              <a:t>aPTT</a:t>
            </a:r>
            <a:r>
              <a:rPr lang="it-IT" sz="2800" dirty="0"/>
              <a:t> 57,5 Quick 76</a:t>
            </a:r>
          </a:p>
          <a:p>
            <a:r>
              <a:rPr lang="it-IT" sz="2800" dirty="0"/>
              <a:t>Gruppo sanguigno: 0 Rh </a:t>
            </a:r>
            <a:r>
              <a:rPr lang="it-IT" sz="2800" dirty="0" err="1"/>
              <a:t>pos</a:t>
            </a:r>
            <a:r>
              <a:rPr lang="it-IT" sz="2800" dirty="0"/>
              <a:t> (CCD </a:t>
            </a:r>
            <a:r>
              <a:rPr lang="it-IT" sz="2800" dirty="0" err="1"/>
              <a:t>ee</a:t>
            </a:r>
            <a:r>
              <a:rPr lang="it-IT" sz="2800" dirty="0"/>
              <a:t>) </a:t>
            </a:r>
            <a:r>
              <a:rPr lang="it-IT" sz="2800" dirty="0" err="1"/>
              <a:t>Kell</a:t>
            </a:r>
            <a:r>
              <a:rPr lang="it-IT" sz="2800" dirty="0"/>
              <a:t> </a:t>
            </a:r>
            <a:r>
              <a:rPr lang="it-IT" sz="2800" dirty="0" err="1"/>
              <a:t>neg</a:t>
            </a:r>
            <a:endParaRPr lang="it-IT" sz="2800" dirty="0"/>
          </a:p>
          <a:p>
            <a:endParaRPr lang="it-IT" sz="2800" dirty="0"/>
          </a:p>
        </p:txBody>
      </p:sp>
    </p:spTree>
    <p:extLst>
      <p:ext uri="{BB962C8B-B14F-4D97-AF65-F5344CB8AC3E}">
        <p14:creationId xmlns:p14="http://schemas.microsoft.com/office/powerpoint/2010/main" val="20744945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endParaRPr lang="it-IT" sz="2800" dirty="0"/>
          </a:p>
          <a:p>
            <a:r>
              <a:rPr lang="it-IT" sz="2800" dirty="0">
                <a:hlinkClick r:id="rId3"/>
              </a:rPr>
              <a:t>https://www.torrinomedica.it/convertitore-sistema-internazionale/</a:t>
            </a:r>
            <a:endParaRPr lang="it-IT" sz="2800" dirty="0"/>
          </a:p>
          <a:p>
            <a:endParaRPr lang="it-IT" sz="2800" dirty="0"/>
          </a:p>
          <a:p>
            <a:endParaRPr lang="it-IT" sz="2800" dirty="0"/>
          </a:p>
          <a:p>
            <a:r>
              <a:rPr lang="it-IT" sz="2800" dirty="0">
                <a:hlinkClick r:id="rId4"/>
              </a:rPr>
              <a:t>h</a:t>
            </a:r>
            <a:r>
              <a:rPr lang="nl-NL" sz="2800" dirty="0">
                <a:hlinkClick r:id="rId4"/>
              </a:rPr>
              <a:t>ttps://unitslab.com/de/node/8</a:t>
            </a:r>
            <a:endParaRPr lang="nl-NL" sz="2800" dirty="0"/>
          </a:p>
          <a:p>
            <a:endParaRPr lang="it-IT" sz="2800" dirty="0"/>
          </a:p>
          <a:p>
            <a:endParaRPr lang="it-IT" sz="2800" dirty="0"/>
          </a:p>
          <a:p>
            <a:endParaRPr lang="it-IT" sz="2800" dirty="0"/>
          </a:p>
        </p:txBody>
      </p:sp>
    </p:spTree>
    <p:extLst>
      <p:ext uri="{BB962C8B-B14F-4D97-AF65-F5344CB8AC3E}">
        <p14:creationId xmlns:p14="http://schemas.microsoft.com/office/powerpoint/2010/main" val="42385537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sz="2800" dirty="0"/>
              <a:t>Analisi laboratorio in data 28/09/2010: RBC 256/ </a:t>
            </a:r>
            <a:r>
              <a:rPr lang="en-GB" sz="2800" dirty="0"/>
              <a:t>μ</a:t>
            </a:r>
            <a:r>
              <a:rPr lang="it-IT" sz="2800" dirty="0"/>
              <a:t>l WBC147/ </a:t>
            </a:r>
            <a:r>
              <a:rPr lang="en-GB" sz="2800" dirty="0"/>
              <a:t>μ</a:t>
            </a:r>
            <a:r>
              <a:rPr lang="it-IT" sz="2800" dirty="0"/>
              <a:t>l URATO 394 </a:t>
            </a:r>
            <a:r>
              <a:rPr lang="en-GB" sz="2800" dirty="0"/>
              <a:t>μ</a:t>
            </a:r>
            <a:r>
              <a:rPr lang="it-IT" sz="2800" dirty="0"/>
              <a:t>l</a:t>
            </a:r>
          </a:p>
          <a:p>
            <a:r>
              <a:rPr lang="it-IT" sz="2800" dirty="0"/>
              <a:t>Analisi laboratorio in data 29/09/2010: VANCOMICINA 9,0 mg/l – eseguito un aggiustamento della dose</a:t>
            </a:r>
          </a:p>
          <a:p>
            <a:r>
              <a:rPr lang="it-IT" sz="2800" dirty="0"/>
              <a:t>Analisi laboratorio in data 02/10/2010: MCH 10,5 </a:t>
            </a:r>
            <a:r>
              <a:rPr lang="it-IT" sz="2800" dirty="0" err="1"/>
              <a:t>mmol</a:t>
            </a:r>
            <a:r>
              <a:rPr lang="it-IT" sz="2800" dirty="0"/>
              <a:t>/l </a:t>
            </a:r>
            <a:r>
              <a:rPr lang="it-IT" sz="2800" dirty="0" err="1"/>
              <a:t>Ht</a:t>
            </a:r>
            <a:r>
              <a:rPr lang="it-IT" sz="2800" dirty="0"/>
              <a:t> 0,458 L 6,9 </a:t>
            </a:r>
            <a:r>
              <a:rPr lang="it-IT" sz="2800" dirty="0" err="1"/>
              <a:t>Gpt</a:t>
            </a:r>
            <a:r>
              <a:rPr lang="it-IT" sz="2800" dirty="0"/>
              <a:t>/l PLT 259 </a:t>
            </a:r>
            <a:r>
              <a:rPr lang="it-IT" sz="2800" dirty="0" err="1"/>
              <a:t>Gpt</a:t>
            </a:r>
            <a:r>
              <a:rPr lang="it-IT" sz="2800" dirty="0"/>
              <a:t>/l PCR 0,30 mg/l</a:t>
            </a:r>
          </a:p>
          <a:p>
            <a:r>
              <a:rPr lang="it-IT" sz="2800" dirty="0"/>
              <a:t>Analisi laboratorio in data 26/10/2010: MCH 8,4 </a:t>
            </a:r>
            <a:r>
              <a:rPr lang="it-IT" sz="2800" dirty="0" err="1"/>
              <a:t>mmol</a:t>
            </a:r>
            <a:r>
              <a:rPr lang="it-IT" sz="2800" dirty="0"/>
              <a:t>/l </a:t>
            </a:r>
            <a:r>
              <a:rPr lang="it-IT" sz="2800" dirty="0" err="1"/>
              <a:t>Ht</a:t>
            </a:r>
            <a:r>
              <a:rPr lang="it-IT" sz="2800" dirty="0"/>
              <a:t> 0,395 L 10,7 </a:t>
            </a:r>
            <a:r>
              <a:rPr lang="it-IT" sz="2800" dirty="0" err="1"/>
              <a:t>Gpt</a:t>
            </a:r>
            <a:r>
              <a:rPr lang="it-IT" sz="2800" dirty="0"/>
              <a:t>/l PLT 309 </a:t>
            </a:r>
            <a:r>
              <a:rPr lang="it-IT" sz="2800" dirty="0" err="1"/>
              <a:t>Gpt</a:t>
            </a:r>
            <a:r>
              <a:rPr lang="it-IT" sz="2800" dirty="0"/>
              <a:t>/l</a:t>
            </a:r>
          </a:p>
          <a:p>
            <a:r>
              <a:rPr lang="it-IT" sz="2800" dirty="0"/>
              <a:t>PCR &lt;0,3 mg/l CREATININA NELLA NORMA,</a:t>
            </a:r>
          </a:p>
          <a:p>
            <a:r>
              <a:rPr lang="it-IT" sz="2800" dirty="0"/>
              <a:t>UREA 3,1 CISTANINA C 1,69</a:t>
            </a:r>
          </a:p>
          <a:p>
            <a:endParaRPr lang="it-IT" sz="2800" dirty="0"/>
          </a:p>
        </p:txBody>
      </p:sp>
    </p:spTree>
    <p:extLst>
      <p:ext uri="{BB962C8B-B14F-4D97-AF65-F5344CB8AC3E}">
        <p14:creationId xmlns:p14="http://schemas.microsoft.com/office/powerpoint/2010/main" val="24745882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dirty="0"/>
              <a:t>Ecografia cerebrale in data 30/09/2010: idrocefalo ostruttivo, dilatazione moderata ventricoli laterali e III ventricolo cerebrale accentuato s.a. emorragia intraventricolare di primo grado lato sx con piccola ciste colliquativa all’interno dell’emorragia. Fossa cranica posteriore relativamente piccola in </a:t>
            </a:r>
            <a:r>
              <a:rPr lang="it-IT" sz="2800" dirty="0" err="1"/>
              <a:t>verosimle</a:t>
            </a:r>
            <a:r>
              <a:rPr lang="it-IT" sz="2800" dirty="0"/>
              <a:t> rapporto con una malformazione di Arnold-Chiari</a:t>
            </a:r>
          </a:p>
          <a:p>
            <a:r>
              <a:rPr lang="it-IT" sz="2800" dirty="0"/>
              <a:t>Ecografia cerebrale in data 01/10/2010: nessuna </a:t>
            </a:r>
            <a:r>
              <a:rPr lang="it-IT" sz="2800" dirty="0" err="1"/>
              <a:t>variaziazione</a:t>
            </a:r>
            <a:r>
              <a:rPr lang="it-IT" sz="2800" dirty="0"/>
              <a:t> rispetto alla visita preliminare</a:t>
            </a:r>
          </a:p>
          <a:p>
            <a:r>
              <a:rPr lang="it-IT" sz="2800" dirty="0"/>
              <a:t>Ecografia cerebrale in data 02/10/2010: lieve progressione rispetto alla visita preliminare</a:t>
            </a:r>
          </a:p>
          <a:p>
            <a:endParaRPr lang="it-IT" sz="2800" dirty="0"/>
          </a:p>
        </p:txBody>
      </p:sp>
    </p:spTree>
    <p:extLst>
      <p:ext uri="{BB962C8B-B14F-4D97-AF65-F5344CB8AC3E}">
        <p14:creationId xmlns:p14="http://schemas.microsoft.com/office/powerpoint/2010/main" val="9506084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477875"/>
          </a:xfrm>
          <a:prstGeom prst="rect">
            <a:avLst/>
          </a:prstGeom>
          <a:noFill/>
          <a:ln w="9525">
            <a:noFill/>
            <a:miter lim="800000"/>
            <a:headEnd/>
            <a:tailEnd/>
          </a:ln>
        </p:spPr>
        <p:txBody>
          <a:bodyPr>
            <a:spAutoFit/>
          </a:bodyPr>
          <a:lstStyle/>
          <a:p>
            <a:r>
              <a:rPr lang="it-IT" sz="2800" dirty="0"/>
              <a:t>Ecografia cerebrale in data 04/10/2010: nessuna </a:t>
            </a:r>
            <a:r>
              <a:rPr lang="it-IT" sz="2800" dirty="0" err="1"/>
              <a:t>variaziazione</a:t>
            </a:r>
            <a:r>
              <a:rPr lang="it-IT" sz="2800" dirty="0"/>
              <a:t> rispetto alla visita preliminare</a:t>
            </a:r>
          </a:p>
          <a:p>
            <a:r>
              <a:rPr lang="it-IT" sz="2800" dirty="0"/>
              <a:t>Ecografia cerebrale in data 06/10/2010: nessun peggioramento rispetto alle ecografie precedenti</a:t>
            </a:r>
          </a:p>
          <a:p>
            <a:r>
              <a:rPr lang="it-IT" sz="2800" dirty="0"/>
              <a:t>Ecografia cerebrale in data 08/10/2010: nessun peggioramento del quadro clinico rispetto alle ecografie precedenti</a:t>
            </a:r>
          </a:p>
          <a:p>
            <a:r>
              <a:rPr lang="it-IT" dirty="0"/>
              <a:t> </a:t>
            </a:r>
          </a:p>
        </p:txBody>
      </p:sp>
    </p:spTree>
    <p:extLst>
      <p:ext uri="{BB962C8B-B14F-4D97-AF65-F5344CB8AC3E}">
        <p14:creationId xmlns:p14="http://schemas.microsoft.com/office/powerpoint/2010/main" val="30206325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24425"/>
          </a:xfrm>
          <a:prstGeom prst="rect">
            <a:avLst/>
          </a:prstGeom>
          <a:noFill/>
          <a:ln w="9525">
            <a:noFill/>
            <a:miter lim="800000"/>
            <a:headEnd/>
            <a:tailEnd/>
          </a:ln>
        </p:spPr>
        <p:txBody>
          <a:bodyPr>
            <a:spAutoFit/>
          </a:bodyPr>
          <a:lstStyle/>
          <a:p>
            <a:r>
              <a:rPr lang="it-IT" sz="2600" dirty="0"/>
              <a:t>Ecografia cerebrale del 11/10/2010</a:t>
            </a:r>
          </a:p>
          <a:p>
            <a:r>
              <a:rPr lang="it-IT" sz="2600" dirty="0"/>
              <a:t>Idrocefalo interno con ventricoli laterali dilatati e terzo ventricolo evidente. Curvatura a sinistra ora solo accennata. Dal confronto delle immagini e in relazione ai valori rilevati, si evince una progressione rispetto all’esame precedente. IR in aumento e pressione telediastolica inferiore (ma tendenzialmente in progressione).</a:t>
            </a:r>
          </a:p>
          <a:p>
            <a:r>
              <a:rPr lang="it-IT" sz="2600" dirty="0"/>
              <a:t>Ecografia cerebrale del 03/11/2010</a:t>
            </a:r>
          </a:p>
          <a:p>
            <a:r>
              <a:rPr lang="it-IT" sz="2600" dirty="0"/>
              <a:t>Lieve progressione della dilatazione dei ventricoli laterali verso sinistra. Ancora evidente idrocefalo a livello di ventricoli laterali e inferiore per terzo ventricolo.</a:t>
            </a:r>
          </a:p>
          <a:p>
            <a:endParaRPr lang="it-IT" sz="2800" dirty="0"/>
          </a:p>
        </p:txBody>
      </p:sp>
    </p:spTree>
    <p:extLst>
      <p:ext uri="{BB962C8B-B14F-4D97-AF65-F5344CB8AC3E}">
        <p14:creationId xmlns:p14="http://schemas.microsoft.com/office/powerpoint/2010/main" val="31502478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693319"/>
          </a:xfrm>
          <a:prstGeom prst="rect">
            <a:avLst/>
          </a:prstGeom>
          <a:noFill/>
          <a:ln w="9525">
            <a:noFill/>
            <a:miter lim="800000"/>
            <a:headEnd/>
            <a:tailEnd/>
          </a:ln>
        </p:spPr>
        <p:txBody>
          <a:bodyPr>
            <a:spAutoFit/>
          </a:bodyPr>
          <a:lstStyle/>
          <a:p>
            <a:r>
              <a:rPr lang="it-IT" sz="2600" dirty="0"/>
              <a:t>Ecografia cerebrale del 05/11/2010</a:t>
            </a:r>
          </a:p>
          <a:p>
            <a:r>
              <a:rPr lang="it-IT" sz="2600" dirty="0"/>
              <a:t>Rispetto a esame precedente nessuna ulteriore progressione della dilatazione ventricolare. Nel decorso complessivo dal 30/09 si è verificato un aumento dell’ampiezza ventricolare da lieve a moderato, inizialmente intorno al 20/10 e poi ancora leggermente intorno al 3/11. Tuttavia i ventricoli non presentano un rigonfiamento a palla, la curvatura è ancora visibile, le cavità esterne contenenti liquor sono ampie.</a:t>
            </a:r>
          </a:p>
          <a:p>
            <a:r>
              <a:rPr lang="it-IT" sz="2600" dirty="0"/>
              <a:t> </a:t>
            </a:r>
          </a:p>
        </p:txBody>
      </p:sp>
    </p:spTree>
    <p:extLst>
      <p:ext uri="{BB962C8B-B14F-4D97-AF65-F5344CB8AC3E}">
        <p14:creationId xmlns:p14="http://schemas.microsoft.com/office/powerpoint/2010/main" val="32621735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093428"/>
          </a:xfrm>
          <a:prstGeom prst="rect">
            <a:avLst/>
          </a:prstGeom>
          <a:noFill/>
          <a:ln w="9525">
            <a:noFill/>
            <a:miter lim="800000"/>
            <a:headEnd/>
            <a:tailEnd/>
          </a:ln>
        </p:spPr>
        <p:txBody>
          <a:bodyPr>
            <a:spAutoFit/>
          </a:bodyPr>
          <a:lstStyle/>
          <a:p>
            <a:r>
              <a:rPr lang="it-IT" sz="2600" dirty="0"/>
              <a:t> MRT all’encefalo e alla colonna vertebrale del 27/09/2010</a:t>
            </a:r>
          </a:p>
          <a:p>
            <a:r>
              <a:rPr lang="it-IT" sz="2600" dirty="0"/>
              <a:t>Ampio </a:t>
            </a:r>
            <a:r>
              <a:rPr lang="it-IT" sz="2600" dirty="0" err="1"/>
              <a:t>mielomeningocele</a:t>
            </a:r>
            <a:r>
              <a:rPr lang="it-IT" sz="2600" dirty="0"/>
              <a:t> con midollo spinale che arriva fino al sacco erniario e si inserisce sulla sua superficie.</a:t>
            </a:r>
          </a:p>
          <a:p>
            <a:r>
              <a:rPr lang="it-IT" sz="2600" dirty="0"/>
              <a:t>MRT all’encefalo del 26/10/2010</a:t>
            </a:r>
          </a:p>
          <a:p>
            <a:r>
              <a:rPr lang="it-IT" sz="2600" dirty="0"/>
              <a:t>Espansione progressiva delle cavità interne ed esterne contenenti liquor. Piccolo angioma cavernoso nell’emisfero sinistro del cervelletto. Abbassamento delle tonsille cerebellari in regressione, ora in linea con una malformazione di Arnold-Chiari di tipo I.</a:t>
            </a:r>
          </a:p>
          <a:p>
            <a:endParaRPr lang="it-IT" sz="2600" dirty="0"/>
          </a:p>
        </p:txBody>
      </p:sp>
    </p:spTree>
    <p:extLst>
      <p:ext uri="{BB962C8B-B14F-4D97-AF65-F5344CB8AC3E}">
        <p14:creationId xmlns:p14="http://schemas.microsoft.com/office/powerpoint/2010/main" val="21403715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693319"/>
          </a:xfrm>
          <a:prstGeom prst="rect">
            <a:avLst/>
          </a:prstGeom>
          <a:noFill/>
          <a:ln w="9525">
            <a:noFill/>
            <a:miter lim="800000"/>
            <a:headEnd/>
            <a:tailEnd/>
          </a:ln>
        </p:spPr>
        <p:txBody>
          <a:bodyPr>
            <a:spAutoFit/>
          </a:bodyPr>
          <a:lstStyle/>
          <a:p>
            <a:r>
              <a:rPr lang="it-IT" sz="2600" dirty="0"/>
              <a:t>Esame istologico intraoperatorio del 28/09/2010: il frammento cutaneo presenta in profondità segmenti di epitelio pavimentoso a livello membranale correttamente formato, con evidente desquamazione dei </a:t>
            </a:r>
            <a:r>
              <a:rPr lang="it-IT" sz="2600" dirty="0" err="1"/>
              <a:t>corneociti</a:t>
            </a:r>
            <a:r>
              <a:rPr lang="it-IT" sz="2600" dirty="0"/>
              <a:t>. Nessun indizio di malignità nel materiale analizzato.</a:t>
            </a:r>
          </a:p>
          <a:p>
            <a:endParaRPr lang="it-IT" sz="2600" dirty="0"/>
          </a:p>
          <a:p>
            <a:r>
              <a:rPr lang="it-IT" sz="2600" dirty="0"/>
              <a:t>Campione microbiologico intraoperatorio del 28/09/2010: assenza di agenti patogeni.</a:t>
            </a:r>
          </a:p>
          <a:p>
            <a:endParaRPr lang="it-IT" sz="2600" dirty="0"/>
          </a:p>
        </p:txBody>
      </p:sp>
    </p:spTree>
    <p:extLst>
      <p:ext uri="{BB962C8B-B14F-4D97-AF65-F5344CB8AC3E}">
        <p14:creationId xmlns:p14="http://schemas.microsoft.com/office/powerpoint/2010/main" val="40270458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693319"/>
          </a:xfrm>
          <a:prstGeom prst="rect">
            <a:avLst/>
          </a:prstGeom>
          <a:noFill/>
          <a:ln w="9525">
            <a:noFill/>
            <a:miter lim="800000"/>
            <a:headEnd/>
            <a:tailEnd/>
          </a:ln>
        </p:spPr>
        <p:txBody>
          <a:bodyPr>
            <a:spAutoFit/>
          </a:bodyPr>
          <a:lstStyle/>
          <a:p>
            <a:r>
              <a:rPr lang="it-IT" sz="2600" dirty="0"/>
              <a:t>Consulto ortopedico del 4/10/2010: talismo da ambo i lati, correzione con manovre manuali. Distensione del muscolo tibiale anteriore, indicata ferula ortopedica non appena consentito dalle condizioni generali del paziente.</a:t>
            </a:r>
          </a:p>
          <a:p>
            <a:r>
              <a:rPr lang="it-IT" sz="2600" dirty="0"/>
              <a:t>Consulto ortopedico dell’11/10/2010: anche correttamente sviluppate da ambo i lati. Monitoraggio clinico di piedi e articolazioni coxofemorali dopo il compimento del primo anno di vita.</a:t>
            </a:r>
          </a:p>
          <a:p>
            <a:endParaRPr lang="it-IT" sz="2600" dirty="0"/>
          </a:p>
        </p:txBody>
      </p:sp>
    </p:spTree>
    <p:extLst>
      <p:ext uri="{BB962C8B-B14F-4D97-AF65-F5344CB8AC3E}">
        <p14:creationId xmlns:p14="http://schemas.microsoft.com/office/powerpoint/2010/main" val="2625602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216539"/>
          </a:xfrm>
          <a:prstGeom prst="rect">
            <a:avLst/>
          </a:prstGeom>
          <a:noFill/>
          <a:ln w="9525">
            <a:noFill/>
            <a:miter lim="800000"/>
            <a:headEnd/>
            <a:tailEnd/>
          </a:ln>
        </p:spPr>
        <p:txBody>
          <a:bodyPr>
            <a:spAutoFit/>
          </a:bodyPr>
          <a:lstStyle/>
          <a:p>
            <a:r>
              <a:rPr lang="en-US" i="1" dirty="0" err="1"/>
              <a:t>Demnach</a:t>
            </a:r>
            <a:r>
              <a:rPr lang="en-US" i="1" dirty="0"/>
              <a:t> </a:t>
            </a:r>
            <a:r>
              <a:rPr lang="en-US" i="1" dirty="0" err="1"/>
              <a:t>hatte</a:t>
            </a:r>
            <a:r>
              <a:rPr lang="en-US" i="1" dirty="0"/>
              <a:t> das Brexit-</a:t>
            </a:r>
            <a:r>
              <a:rPr lang="en-US" i="1" dirty="0" err="1"/>
              <a:t>Votum</a:t>
            </a:r>
            <a:r>
              <a:rPr lang="en-US" i="1" dirty="0"/>
              <a:t> </a:t>
            </a:r>
            <a:r>
              <a:rPr lang="en-US" i="1" dirty="0" err="1"/>
              <a:t>im</a:t>
            </a:r>
            <a:r>
              <a:rPr lang="en-US" i="1" dirty="0"/>
              <a:t> </a:t>
            </a:r>
            <a:r>
              <a:rPr lang="en-US" i="1" dirty="0" err="1"/>
              <a:t>Juni</a:t>
            </a:r>
            <a:r>
              <a:rPr lang="en-US" i="1" dirty="0"/>
              <a:t> 2016 </a:t>
            </a:r>
            <a:r>
              <a:rPr lang="en-US" i="1" dirty="0" err="1"/>
              <a:t>zwar</a:t>
            </a:r>
            <a:r>
              <a:rPr lang="en-US" i="1" dirty="0"/>
              <a:t> </a:t>
            </a:r>
            <a:r>
              <a:rPr lang="en-US" i="1" dirty="0" err="1"/>
              <a:t>kaum</a:t>
            </a:r>
            <a:r>
              <a:rPr lang="en-US" i="1" dirty="0"/>
              <a:t> </a:t>
            </a:r>
            <a:r>
              <a:rPr lang="en-US" i="1" dirty="0" err="1"/>
              <a:t>Einfluss</a:t>
            </a:r>
            <a:r>
              <a:rPr lang="en-US" i="1" dirty="0"/>
              <a:t> auf den Handel </a:t>
            </a:r>
            <a:r>
              <a:rPr lang="en-US" i="1" dirty="0" err="1"/>
              <a:t>zwischen</a:t>
            </a:r>
            <a:r>
              <a:rPr lang="en-US" i="1" dirty="0"/>
              <a:t> der EU und dem </a:t>
            </a:r>
            <a:r>
              <a:rPr lang="en-US" i="1" dirty="0" err="1"/>
              <a:t>Vereinigten</a:t>
            </a:r>
            <a:r>
              <a:rPr lang="en-US" i="1" dirty="0"/>
              <a:t> </a:t>
            </a:r>
            <a:r>
              <a:rPr lang="en-US" i="1" dirty="0" err="1"/>
              <a:t>Königreich</a:t>
            </a:r>
            <a:r>
              <a:rPr lang="en-US" i="1" dirty="0"/>
              <a:t>. </a:t>
            </a:r>
            <a:r>
              <a:rPr lang="en-US" i="1" dirty="0" err="1"/>
              <a:t>Doch</a:t>
            </a:r>
            <a:r>
              <a:rPr lang="en-US" i="1" dirty="0"/>
              <a:t> das </a:t>
            </a:r>
            <a:r>
              <a:rPr lang="en-US" i="1" dirty="0" err="1"/>
              <a:t>habe</a:t>
            </a:r>
            <a:r>
              <a:rPr lang="en-US" i="1" dirty="0"/>
              <a:t> </a:t>
            </a:r>
            <a:r>
              <a:rPr lang="en-US" i="1" dirty="0" err="1"/>
              <a:t>sich</a:t>
            </a:r>
            <a:r>
              <a:rPr lang="en-US" i="1" dirty="0"/>
              <a:t> </a:t>
            </a:r>
            <a:r>
              <a:rPr lang="en-US" i="1" dirty="0" err="1"/>
              <a:t>mit</a:t>
            </a:r>
            <a:r>
              <a:rPr lang="en-US" i="1" dirty="0"/>
              <a:t> dem </a:t>
            </a:r>
            <a:r>
              <a:rPr lang="en-US" i="1" dirty="0" err="1"/>
              <a:t>Inkrafttreten</a:t>
            </a:r>
            <a:r>
              <a:rPr lang="en-US" i="1" dirty="0"/>
              <a:t> des an </a:t>
            </a:r>
            <a:r>
              <a:rPr lang="en-US" i="1" dirty="0" err="1"/>
              <a:t>Heiligabend</a:t>
            </a:r>
            <a:r>
              <a:rPr lang="en-US" i="1" dirty="0"/>
              <a:t> 2020 </a:t>
            </a:r>
            <a:r>
              <a:rPr lang="en-US" i="1" dirty="0" err="1"/>
              <a:t>vereinbarten</a:t>
            </a:r>
            <a:r>
              <a:rPr lang="en-US" i="1" dirty="0"/>
              <a:t> </a:t>
            </a:r>
            <a:r>
              <a:rPr lang="en-US" i="1" dirty="0" err="1"/>
              <a:t>Handelsvertrags</a:t>
            </a:r>
            <a:r>
              <a:rPr lang="en-US" i="1" dirty="0"/>
              <a:t> </a:t>
            </a:r>
            <a:r>
              <a:rPr lang="en-US" i="1" dirty="0" err="1"/>
              <a:t>geändert</a:t>
            </a:r>
            <a:r>
              <a:rPr lang="en-US" i="1" dirty="0"/>
              <a:t>. </a:t>
            </a:r>
          </a:p>
          <a:p>
            <a:endParaRPr lang="it-IT" dirty="0"/>
          </a:p>
          <a:p>
            <a:r>
              <a:rPr lang="it-IT" dirty="0"/>
              <a:t>Stando a questo stesso studio, se è vero che il referendum sulla Brexit tenutosi nel giugno del 2016 ha inciso poco o nulla sul commercio tra l’UE e il Regno Unito, la situazione sarebbe cambiata con l’entrata in vigore del relativo accordo commerciale, stipulato la vigilia di Natale.</a:t>
            </a:r>
          </a:p>
          <a:p>
            <a:endParaRPr lang="it-IT" sz="2800" dirty="0"/>
          </a:p>
        </p:txBody>
      </p:sp>
    </p:spTree>
    <p:extLst>
      <p:ext uri="{BB962C8B-B14F-4D97-AF65-F5344CB8AC3E}">
        <p14:creationId xmlns:p14="http://schemas.microsoft.com/office/powerpoint/2010/main" val="862023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893100"/>
          </a:xfrm>
          <a:prstGeom prst="rect">
            <a:avLst/>
          </a:prstGeom>
          <a:noFill/>
          <a:ln w="9525">
            <a:noFill/>
            <a:miter lim="800000"/>
            <a:headEnd/>
            <a:tailEnd/>
          </a:ln>
        </p:spPr>
        <p:txBody>
          <a:bodyPr>
            <a:spAutoFit/>
          </a:bodyPr>
          <a:lstStyle/>
          <a:p>
            <a:r>
              <a:rPr lang="it-IT" sz="2600" dirty="0"/>
              <a:t>Consulto oftalmologico dell’11/10/2010: assenza di </a:t>
            </a:r>
            <a:r>
              <a:rPr lang="it-IT" sz="2600" dirty="0" err="1"/>
              <a:t>papilledema</a:t>
            </a:r>
            <a:r>
              <a:rPr lang="it-IT" sz="2600" dirty="0"/>
              <a:t> in ambo gli occhi.</a:t>
            </a:r>
          </a:p>
          <a:p>
            <a:r>
              <a:rPr lang="it-IT" sz="2600" dirty="0"/>
              <a:t>Consulto </a:t>
            </a:r>
            <a:r>
              <a:rPr lang="it-IT" sz="2600" dirty="0" err="1"/>
              <a:t>neuropediatrico</a:t>
            </a:r>
            <a:r>
              <a:rPr lang="it-IT" sz="2600" dirty="0"/>
              <a:t> dell’11/10/2010: lieve stato di deiscenza dell’incisione chirurgica, attualmente non si riscontra ipertensione endocranica</a:t>
            </a:r>
          </a:p>
          <a:p>
            <a:r>
              <a:rPr lang="it-IT" sz="2600" dirty="0"/>
              <a:t>Screening uditivo del 7/10/2010: </a:t>
            </a:r>
            <a:r>
              <a:rPr lang="it-IT" sz="2600" dirty="0" err="1"/>
              <a:t>normoacusia</a:t>
            </a:r>
            <a:r>
              <a:rPr lang="it-IT" sz="2600" dirty="0"/>
              <a:t> bilaterale</a:t>
            </a:r>
          </a:p>
          <a:p>
            <a:endParaRPr lang="it-IT" sz="2600" dirty="0"/>
          </a:p>
        </p:txBody>
      </p:sp>
    </p:spTree>
    <p:extLst>
      <p:ext uri="{BB962C8B-B14F-4D97-AF65-F5344CB8AC3E}">
        <p14:creationId xmlns:p14="http://schemas.microsoft.com/office/powerpoint/2010/main" val="3307114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293209"/>
          </a:xfrm>
          <a:prstGeom prst="rect">
            <a:avLst/>
          </a:prstGeom>
          <a:noFill/>
          <a:ln w="9525">
            <a:noFill/>
            <a:miter lim="800000"/>
            <a:headEnd/>
            <a:tailEnd/>
          </a:ln>
        </p:spPr>
        <p:txBody>
          <a:bodyPr>
            <a:spAutoFit/>
          </a:bodyPr>
          <a:lstStyle/>
          <a:p>
            <a:r>
              <a:rPr lang="it-IT" sz="2600" dirty="0" err="1"/>
              <a:t>Cistomanometria</a:t>
            </a:r>
            <a:r>
              <a:rPr lang="it-IT" sz="2600" dirty="0"/>
              <a:t> del 29/10/2010: minzione spontanea, valori pressione detrusoriale nella norma. Assenza di </a:t>
            </a:r>
            <a:r>
              <a:rPr lang="it-IT" sz="2600" dirty="0" err="1"/>
              <a:t>dissinergia</a:t>
            </a:r>
            <a:r>
              <a:rPr lang="it-IT" sz="2600" dirty="0"/>
              <a:t> detrusore-sfintere in fase di minzione.</a:t>
            </a:r>
          </a:p>
          <a:p>
            <a:r>
              <a:rPr lang="it-IT" sz="2600" dirty="0"/>
              <a:t>CUM del 29/10/2010: parete vescicale a tratti irregolare, indice di ipotrofia della stessa. Non rilevato RVU.</a:t>
            </a:r>
          </a:p>
          <a:p>
            <a:r>
              <a:rPr lang="it-IT" sz="2600" dirty="0"/>
              <a:t>Lieve restringimento centrale dell’uretra prostatica, non rilevati segni di effettiva stenosi.</a:t>
            </a:r>
          </a:p>
          <a:p>
            <a:endParaRPr lang="it-IT" sz="2600" dirty="0"/>
          </a:p>
        </p:txBody>
      </p:sp>
    </p:spTree>
    <p:extLst>
      <p:ext uri="{BB962C8B-B14F-4D97-AF65-F5344CB8AC3E}">
        <p14:creationId xmlns:p14="http://schemas.microsoft.com/office/powerpoint/2010/main" val="3740287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dirty="0"/>
              <a:t>Decorso: dopo il trasferimento dall’ospedale *** del neonato a termine in respiro spontaneo e funzionalità cardiocircolatoria nei limiti di norma è stata effettuata una RM del cranio e della colonna vertebrale che ha mostrato un grosso </a:t>
            </a:r>
            <a:r>
              <a:rPr lang="it-IT" sz="2800" dirty="0" err="1"/>
              <a:t>mielomeningocele</a:t>
            </a:r>
            <a:r>
              <a:rPr lang="it-IT" sz="2800" dirty="0"/>
              <a:t>, con il midollo spinale fuoriuscito nel sacco erniario e aderente alla sua superficie. Riscontrati inoltre malformazione di Arnold-Chiari di tipo II e idrocefalo non grave. Già nel primo giorno di vita è stato effettuato in anestesia generale e senza complicanze il trattamento chirurgico del problema. Estubazione senza complicanze in fase postoperatoria e trasferimento al reparto TIN. </a:t>
            </a:r>
          </a:p>
        </p:txBody>
      </p:sp>
    </p:spTree>
    <p:extLst>
      <p:ext uri="{BB962C8B-B14F-4D97-AF65-F5344CB8AC3E}">
        <p14:creationId xmlns:p14="http://schemas.microsoft.com/office/powerpoint/2010/main" val="3077417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a:t>Dato il decorso non significativo è stato possibile il trasferimento nel reparto di degenza ordinaria già a due giorni dall’operazione. La terapia antibiotica per via endovenosa con </a:t>
            </a:r>
            <a:r>
              <a:rPr lang="it-IT" sz="2800" dirty="0" err="1"/>
              <a:t>Claforan</a:t>
            </a:r>
            <a:r>
              <a:rPr lang="it-IT" sz="2800" dirty="0"/>
              <a:t> (</a:t>
            </a:r>
            <a:r>
              <a:rPr lang="it-IT" sz="2800" dirty="0" err="1"/>
              <a:t>cefotaxima</a:t>
            </a:r>
            <a:r>
              <a:rPr lang="it-IT" sz="2800" dirty="0"/>
              <a:t>) e vancomicina, iniziata in fase di gestione </a:t>
            </a:r>
            <a:r>
              <a:rPr lang="it-IT" sz="2800" dirty="0" err="1"/>
              <a:t>perioperatoria</a:t>
            </a:r>
            <a:r>
              <a:rPr lang="it-IT" sz="2800" dirty="0"/>
              <a:t>, è stata portata avanti per 8 giorni in totale. Non è insorta febbre. Gli edemi verificatisi inizialmente sono regrediti del tutto con la somministrazione di furosemide. Non sono insorti problemi nella fase di nutrizione postoperatoria.</a:t>
            </a:r>
          </a:p>
        </p:txBody>
      </p:sp>
    </p:spTree>
    <p:extLst>
      <p:ext uri="{BB962C8B-B14F-4D97-AF65-F5344CB8AC3E}">
        <p14:creationId xmlns:p14="http://schemas.microsoft.com/office/powerpoint/2010/main" val="31511859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124754"/>
          </a:xfrm>
          <a:prstGeom prst="rect">
            <a:avLst/>
          </a:prstGeom>
          <a:noFill/>
          <a:ln w="9525">
            <a:noFill/>
            <a:miter lim="800000"/>
            <a:headEnd/>
            <a:tailEnd/>
          </a:ln>
        </p:spPr>
        <p:txBody>
          <a:bodyPr>
            <a:spAutoFit/>
          </a:bodyPr>
          <a:lstStyle/>
          <a:p>
            <a:r>
              <a:rPr lang="it-IT" sz="2800" dirty="0"/>
              <a:t>Degustazione e Valutazione </a:t>
            </a:r>
          </a:p>
          <a:p>
            <a:endParaRPr lang="it-IT" sz="2800" dirty="0"/>
          </a:p>
          <a:p>
            <a:r>
              <a:rPr lang="it-IT" sz="2800" dirty="0"/>
              <a:t>La degustazione dei vini permette di riconoscere un vino dalle sue numerose sfumature e sfaccettature. Aiuta a scegliere il vino da comprare, facilita l’abbinamento del vino a determinate portate ed occasioni e permette la selezione di vini particolarmente adatti all’invecchiamento. Per ottenere risultati attendibili, le degustazioni del vino si basano su leggi definite a livello professionale, questo perché la degustazione nella pratica vitivinicola e nella scienza ha anche una funzione tecnica enologica in quanto completa l'analisi chimico-fisica del vino, con la quale si determinano le componenti e la composizione del vino. </a:t>
            </a:r>
          </a:p>
        </p:txBody>
      </p:sp>
    </p:spTree>
    <p:extLst>
      <p:ext uri="{BB962C8B-B14F-4D97-AF65-F5344CB8AC3E}">
        <p14:creationId xmlns:p14="http://schemas.microsoft.com/office/powerpoint/2010/main" val="29009121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a:t>Poiché a volte i vini con valori analitici quasi uguali hanno un odore e un sapore diversi e le differenze non sono visibili nei soli dati analitici, è necessaria la degustazione per la valutazione complessiva. Essa si occupa essenzialmente delle caratteristiche del vino che possono essere rilevate dagli organi di senso: colore, limpidezza, odore e sapore. Nel linguaggio tecnico quest’analisi prende il nome di esame sensoriale (</a:t>
            </a:r>
            <a:r>
              <a:rPr lang="it-IT" sz="2800" dirty="0" err="1"/>
              <a:t>lat</a:t>
            </a:r>
            <a:r>
              <a:rPr lang="it-IT" sz="2800" dirty="0"/>
              <a:t>. </a:t>
            </a:r>
            <a:r>
              <a:rPr lang="it-IT" sz="2800" dirty="0" err="1"/>
              <a:t>sensus</a:t>
            </a:r>
            <a:r>
              <a:rPr lang="it-IT" sz="2800" dirty="0"/>
              <a:t> = senso) o organolettico. </a:t>
            </a:r>
          </a:p>
        </p:txBody>
      </p:sp>
    </p:spTree>
    <p:extLst>
      <p:ext uri="{BB962C8B-B14F-4D97-AF65-F5344CB8AC3E}">
        <p14:creationId xmlns:p14="http://schemas.microsoft.com/office/powerpoint/2010/main" val="20574187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246769"/>
          </a:xfrm>
          <a:prstGeom prst="rect">
            <a:avLst/>
          </a:prstGeom>
          <a:noFill/>
          <a:ln w="9525">
            <a:noFill/>
            <a:miter lim="800000"/>
            <a:headEnd/>
            <a:tailEnd/>
          </a:ln>
        </p:spPr>
        <p:txBody>
          <a:bodyPr>
            <a:spAutoFit/>
          </a:bodyPr>
          <a:lstStyle/>
          <a:p>
            <a:r>
              <a:rPr lang="it-IT" sz="2800" dirty="0"/>
              <a:t>In alcuni paesi di lingua tedesca viene usata l’abbreviazione </a:t>
            </a:r>
            <a:r>
              <a:rPr lang="it-IT" sz="2800" dirty="0" err="1"/>
              <a:t>Weinkost</a:t>
            </a:r>
            <a:r>
              <a:rPr lang="it-IT" sz="2800" dirty="0"/>
              <a:t> o semplicemente Probe. A livello internazionale è diffuso il termine “</a:t>
            </a:r>
            <a:r>
              <a:rPr lang="it-IT" sz="2800" dirty="0" err="1"/>
              <a:t>degustation</a:t>
            </a:r>
            <a:r>
              <a:rPr lang="it-IT" sz="2800" dirty="0"/>
              <a:t>” (dal latino </a:t>
            </a:r>
            <a:r>
              <a:rPr lang="it-IT" sz="2800" dirty="0" err="1"/>
              <a:t>gustus</a:t>
            </a:r>
            <a:r>
              <a:rPr lang="it-IT" sz="2800" dirty="0"/>
              <a:t> = l'assaggio; italiano degustazione, spagnolo </a:t>
            </a:r>
            <a:r>
              <a:rPr lang="it-IT" sz="2800" dirty="0" err="1"/>
              <a:t>degustación</a:t>
            </a:r>
            <a:r>
              <a:rPr lang="it-IT" sz="2800" dirty="0"/>
              <a:t>, ma anche "</a:t>
            </a:r>
            <a:r>
              <a:rPr lang="it-IT" sz="2800" dirty="0" err="1"/>
              <a:t>cata</a:t>
            </a:r>
            <a:r>
              <a:rPr lang="it-IT" sz="2800" dirty="0"/>
              <a:t>"). </a:t>
            </a:r>
          </a:p>
        </p:txBody>
      </p:sp>
    </p:spTree>
    <p:extLst>
      <p:ext uri="{BB962C8B-B14F-4D97-AF65-F5344CB8AC3E}">
        <p14:creationId xmlns:p14="http://schemas.microsoft.com/office/powerpoint/2010/main" val="37255564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it-IT" sz="2800" dirty="0"/>
              <a:t>Esame sensoriale </a:t>
            </a:r>
          </a:p>
          <a:p>
            <a:r>
              <a:rPr lang="it-IT" sz="2800" dirty="0"/>
              <a:t>L'analisi e la valutazione sensoriale del vino si basano sulla percezione dell'aspetto, dell'odore e del sapore del vino. I criteri dominanti sono l’odore, determinato dall’analisi olfattiva, e il sapore, determinato dall’analisi gustativa. Sebbene la sensibilità olfattiva nell'uomo sia molto più pronunciata rispetto a quella gustativa, le percezioni sensoriali attraverso le papille gustative sono le più significative nella valutazione complessiva della qualità del vino.</a:t>
            </a:r>
          </a:p>
        </p:txBody>
      </p:sp>
    </p:spTree>
    <p:extLst>
      <p:ext uri="{BB962C8B-B14F-4D97-AF65-F5344CB8AC3E}">
        <p14:creationId xmlns:p14="http://schemas.microsoft.com/office/powerpoint/2010/main" val="19348615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sz="2800" dirty="0"/>
              <a:t>Aspetto</a:t>
            </a:r>
          </a:p>
          <a:p>
            <a:r>
              <a:rPr lang="it-IT" sz="2800" dirty="0"/>
              <a:t>Limpidezza</a:t>
            </a:r>
          </a:p>
          <a:p>
            <a:r>
              <a:rPr lang="it-IT" sz="2800" dirty="0"/>
              <a:t>L’esame visivo della limpidezza (trasparenza) del vino richiede una grande acutezza visiva ravvicinata da parte del critico di vino. Tuttavia, molto spesso le impurità più sottili non vengono notate dall’occhio. Di fatto i vini con delle impurità visibili ad occhio nudo sono considerati difettosi; questo, però, non vale per i vini con depositi di tannino o di cristalli di </a:t>
            </a:r>
            <a:r>
              <a:rPr lang="it-IT" sz="2800" dirty="0" err="1"/>
              <a:t>cremor</a:t>
            </a:r>
            <a:r>
              <a:rPr lang="it-IT" sz="2800" dirty="0"/>
              <a:t> tartaro. Si parla di depositi naturali che si formano in seguito al processo di invecchiamento che ha luogo in vini rossi contenenti tannino, nel vino di Porto o in vini bianchi particolarmente acidi.</a:t>
            </a:r>
          </a:p>
        </p:txBody>
      </p:sp>
    </p:spTree>
    <p:extLst>
      <p:ext uri="{BB962C8B-B14F-4D97-AF65-F5344CB8AC3E}">
        <p14:creationId xmlns:p14="http://schemas.microsoft.com/office/powerpoint/2010/main" val="41933542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494085"/>
          </a:xfrm>
          <a:prstGeom prst="rect">
            <a:avLst/>
          </a:prstGeom>
          <a:noFill/>
          <a:ln w="9525">
            <a:noFill/>
            <a:miter lim="800000"/>
            <a:headEnd/>
            <a:tailEnd/>
          </a:ln>
        </p:spPr>
        <p:txBody>
          <a:bodyPr>
            <a:spAutoFit/>
          </a:bodyPr>
          <a:lstStyle/>
          <a:p>
            <a:r>
              <a:rPr lang="it-IT" sz="2600" b="1" dirty="0"/>
              <a:t>La limpidezza del vino è definita come l'assenza di particelle in sospensione.</a:t>
            </a:r>
            <a:r>
              <a:rPr lang="it-IT" sz="2600" dirty="0"/>
              <a:t> </a:t>
            </a:r>
            <a:r>
              <a:rPr lang="it-IT" sz="2600" b="1" dirty="0"/>
              <a:t>La trasparenza del vino è la capacità di farsi attraversare dalla luce</a:t>
            </a:r>
            <a:r>
              <a:rPr lang="it-IT" sz="2600" dirty="0"/>
              <a:t>.  </a:t>
            </a:r>
          </a:p>
          <a:p>
            <a:endParaRPr lang="it-IT" sz="2600" dirty="0"/>
          </a:p>
          <a:p>
            <a:r>
              <a:rPr lang="it-IT" sz="2600" dirty="0"/>
              <a:t>La </a:t>
            </a:r>
            <a:r>
              <a:rPr lang="it-IT" sz="2600" b="1" dirty="0"/>
              <a:t>limpidezza</a:t>
            </a:r>
            <a:r>
              <a:rPr lang="it-IT" sz="2600" dirty="0"/>
              <a:t> è legata alla presenza e alla quantità di </a:t>
            </a:r>
            <a:r>
              <a:rPr lang="it-IT" sz="2600" b="1" dirty="0"/>
              <a:t>particelle in sospensione </a:t>
            </a:r>
            <a:r>
              <a:rPr lang="it-IT" sz="2600" dirty="0"/>
              <a:t>(non disciolte), e viene osservata nell’</a:t>
            </a:r>
            <a:r>
              <a:rPr lang="it-IT" sz="2600" b="1" dirty="0"/>
              <a:t>esame visivo del vino.</a:t>
            </a:r>
            <a:r>
              <a:rPr lang="it-IT" sz="2600" dirty="0"/>
              <a:t> Queste particelle possono essere </a:t>
            </a:r>
            <a:r>
              <a:rPr lang="it-IT" sz="2600" b="1" dirty="0"/>
              <a:t>residui di fecce </a:t>
            </a:r>
            <a:r>
              <a:rPr lang="it-IT" sz="2600" dirty="0"/>
              <a:t>(parti solide del grappolo, cristalli di acido tartarico, batteri e lieviti esausti rimasti in seguito alla fermentazione) oppure sintomo di un’</a:t>
            </a:r>
            <a:r>
              <a:rPr lang="it-IT" sz="2600" b="1" dirty="0"/>
              <a:t>alterazione</a:t>
            </a:r>
            <a:r>
              <a:rPr lang="it-IT" sz="2600" dirty="0"/>
              <a:t> in corso (</a:t>
            </a:r>
            <a:r>
              <a:rPr lang="it-IT" sz="2600" b="1" dirty="0"/>
              <a:t>intorbidamenti</a:t>
            </a:r>
            <a:r>
              <a:rPr lang="it-IT" sz="2600" dirty="0"/>
              <a:t> di natura chimica o enzimatica).</a:t>
            </a:r>
          </a:p>
          <a:p>
            <a:r>
              <a:rPr lang="it-IT" sz="2600" dirty="0"/>
              <a:t>La </a:t>
            </a:r>
            <a:r>
              <a:rPr lang="it-IT" sz="2600" b="1" dirty="0"/>
              <a:t>trasparenza del vino</a:t>
            </a:r>
            <a:r>
              <a:rPr lang="it-IT" sz="2600" dirty="0"/>
              <a:t> dipende dalla quantità di </a:t>
            </a:r>
            <a:r>
              <a:rPr lang="it-IT" sz="2600" b="1" dirty="0"/>
              <a:t>sostanze coloranti </a:t>
            </a:r>
            <a:r>
              <a:rPr lang="it-IT" sz="2600" dirty="0"/>
              <a:t>nel vino. Maggiore sono i </a:t>
            </a:r>
            <a:r>
              <a:rPr lang="it-IT" sz="2600" b="1" dirty="0"/>
              <a:t>pigmenti del vino</a:t>
            </a:r>
            <a:r>
              <a:rPr lang="it-IT" sz="2600" dirty="0"/>
              <a:t>, minore sarà la capacità dei </a:t>
            </a:r>
            <a:r>
              <a:rPr lang="it-IT" sz="2600" b="1" dirty="0"/>
              <a:t>raggi luminosi </a:t>
            </a:r>
            <a:r>
              <a:rPr lang="it-IT" sz="2600" dirty="0"/>
              <a:t>di </a:t>
            </a:r>
            <a:r>
              <a:rPr lang="it-IT" sz="2600" b="1" dirty="0"/>
              <a:t>penetrate il vino</a:t>
            </a:r>
            <a:r>
              <a:rPr lang="it-IT" sz="2600" dirty="0"/>
              <a:t>, e quindi il </a:t>
            </a:r>
            <a:r>
              <a:rPr lang="it-IT" sz="2600" b="1" dirty="0"/>
              <a:t>vino</a:t>
            </a:r>
            <a:r>
              <a:rPr lang="it-IT" sz="2600" dirty="0"/>
              <a:t> risulterà più o </a:t>
            </a:r>
            <a:r>
              <a:rPr lang="it-IT" sz="2600" b="1" dirty="0"/>
              <a:t>meno trasparente.  </a:t>
            </a:r>
            <a:endParaRPr lang="it-IT" sz="2600" dirty="0"/>
          </a:p>
        </p:txBody>
      </p:sp>
    </p:spTree>
    <p:extLst>
      <p:ext uri="{BB962C8B-B14F-4D97-AF65-F5344CB8AC3E}">
        <p14:creationId xmlns:p14="http://schemas.microsoft.com/office/powerpoint/2010/main" val="25589408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i="1" dirty="0"/>
              <a:t>„</a:t>
            </a:r>
            <a:r>
              <a:rPr lang="it-IT" i="1" dirty="0" err="1"/>
              <a:t>Wir</a:t>
            </a:r>
            <a:r>
              <a:rPr lang="it-IT" i="1" dirty="0"/>
              <a:t> </a:t>
            </a:r>
            <a:r>
              <a:rPr lang="it-IT" i="1" dirty="0" err="1"/>
              <a:t>nehmen</a:t>
            </a:r>
            <a:r>
              <a:rPr lang="it-IT" i="1" dirty="0"/>
              <a:t> an, </a:t>
            </a:r>
            <a:r>
              <a:rPr lang="it-IT" i="1" dirty="0" err="1"/>
              <a:t>dass</a:t>
            </a:r>
            <a:r>
              <a:rPr lang="it-IT" i="1" dirty="0"/>
              <a:t> die </a:t>
            </a:r>
            <a:r>
              <a:rPr lang="it-IT" i="1" dirty="0" err="1"/>
              <a:t>Umsetzung</a:t>
            </a:r>
            <a:r>
              <a:rPr lang="it-IT" i="1" dirty="0"/>
              <a:t> </a:t>
            </a:r>
            <a:r>
              <a:rPr lang="it-IT" i="1" dirty="0" err="1"/>
              <a:t>der</a:t>
            </a:r>
            <a:r>
              <a:rPr lang="it-IT" i="1" dirty="0"/>
              <a:t> </a:t>
            </a:r>
            <a:r>
              <a:rPr lang="it-IT" i="1" dirty="0" err="1"/>
              <a:t>neuen</a:t>
            </a:r>
            <a:r>
              <a:rPr lang="it-IT" i="1" dirty="0"/>
              <a:t> </a:t>
            </a:r>
            <a:r>
              <a:rPr lang="it-IT" i="1" dirty="0" err="1"/>
              <a:t>Handelsbeziehungen</a:t>
            </a:r>
            <a:r>
              <a:rPr lang="it-IT" i="1" dirty="0"/>
              <a:t> </a:t>
            </a:r>
            <a:r>
              <a:rPr lang="it-IT" i="1" dirty="0" err="1"/>
              <a:t>zu</a:t>
            </a:r>
            <a:r>
              <a:rPr lang="it-IT" i="1" dirty="0"/>
              <a:t> </a:t>
            </a:r>
            <a:r>
              <a:rPr lang="it-IT" i="1" dirty="0" err="1"/>
              <a:t>einem</a:t>
            </a:r>
            <a:r>
              <a:rPr lang="it-IT" i="1" dirty="0"/>
              <a:t> </a:t>
            </a:r>
            <a:r>
              <a:rPr lang="it-IT" i="1" dirty="0" err="1"/>
              <a:t>plötzlichen</a:t>
            </a:r>
            <a:r>
              <a:rPr lang="it-IT" i="1" dirty="0"/>
              <a:t> und </a:t>
            </a:r>
            <a:r>
              <a:rPr lang="it-IT" i="1" dirty="0" err="1"/>
              <a:t>andauernden</a:t>
            </a:r>
            <a:r>
              <a:rPr lang="it-IT" i="1" dirty="0"/>
              <a:t> </a:t>
            </a:r>
            <a:r>
              <a:rPr lang="it-IT" i="1" dirty="0" err="1"/>
              <a:t>Rückgang</a:t>
            </a:r>
            <a:r>
              <a:rPr lang="it-IT" i="1" dirty="0"/>
              <a:t> </a:t>
            </a:r>
            <a:r>
              <a:rPr lang="it-IT" i="1" dirty="0" err="1"/>
              <a:t>der</a:t>
            </a:r>
            <a:r>
              <a:rPr lang="it-IT" i="1" dirty="0"/>
              <a:t> </a:t>
            </a:r>
            <a:r>
              <a:rPr lang="it-IT" i="1" dirty="0" err="1"/>
              <a:t>Importe</a:t>
            </a:r>
            <a:r>
              <a:rPr lang="it-IT" i="1" dirty="0"/>
              <a:t> </a:t>
            </a:r>
            <a:r>
              <a:rPr lang="it-IT" i="1" dirty="0" err="1"/>
              <a:t>aus</a:t>
            </a:r>
            <a:r>
              <a:rPr lang="it-IT" i="1" dirty="0"/>
              <a:t> </a:t>
            </a:r>
            <a:r>
              <a:rPr lang="it-IT" i="1" dirty="0" err="1"/>
              <a:t>der</a:t>
            </a:r>
            <a:r>
              <a:rPr lang="it-IT" i="1" dirty="0"/>
              <a:t> EU </a:t>
            </a:r>
            <a:r>
              <a:rPr lang="it-IT" i="1" dirty="0" err="1"/>
              <a:t>um</a:t>
            </a:r>
            <a:r>
              <a:rPr lang="it-IT" i="1" dirty="0"/>
              <a:t> 25 </a:t>
            </a:r>
            <a:r>
              <a:rPr lang="it-IT" i="1" dirty="0" err="1"/>
              <a:t>Prozent</a:t>
            </a:r>
            <a:r>
              <a:rPr lang="it-IT" i="1" dirty="0"/>
              <a:t> </a:t>
            </a:r>
            <a:r>
              <a:rPr lang="it-IT" i="1" dirty="0" err="1"/>
              <a:t>im</a:t>
            </a:r>
            <a:r>
              <a:rPr lang="it-IT" i="1" dirty="0"/>
              <a:t> </a:t>
            </a:r>
            <a:r>
              <a:rPr lang="it-IT" i="1" dirty="0" err="1"/>
              <a:t>Vergleich</a:t>
            </a:r>
            <a:r>
              <a:rPr lang="it-IT" i="1" dirty="0"/>
              <a:t> zum </a:t>
            </a:r>
            <a:r>
              <a:rPr lang="it-IT" i="1" dirty="0" err="1"/>
              <a:t>Rest</a:t>
            </a:r>
            <a:r>
              <a:rPr lang="it-IT" i="1" dirty="0"/>
              <a:t> </a:t>
            </a:r>
            <a:r>
              <a:rPr lang="it-IT" i="1" dirty="0" err="1"/>
              <a:t>der</a:t>
            </a:r>
            <a:r>
              <a:rPr lang="it-IT" i="1" dirty="0"/>
              <a:t> </a:t>
            </a:r>
            <a:r>
              <a:rPr lang="it-IT" i="1" dirty="0" err="1"/>
              <a:t>Welt</a:t>
            </a:r>
            <a:r>
              <a:rPr lang="it-IT" i="1" dirty="0"/>
              <a:t> </a:t>
            </a:r>
            <a:r>
              <a:rPr lang="it-IT" i="1" dirty="0" err="1"/>
              <a:t>geführt</a:t>
            </a:r>
            <a:r>
              <a:rPr lang="it-IT" i="1" dirty="0"/>
              <a:t> </a:t>
            </a:r>
            <a:r>
              <a:rPr lang="it-IT" i="1" dirty="0" err="1"/>
              <a:t>hat</a:t>
            </a:r>
            <a:r>
              <a:rPr lang="it-IT" i="1" dirty="0"/>
              <a:t>“, </a:t>
            </a:r>
            <a:r>
              <a:rPr lang="it-IT" i="1" dirty="0" err="1"/>
              <a:t>hieß</a:t>
            </a:r>
            <a:r>
              <a:rPr lang="it-IT" i="1" dirty="0"/>
              <a:t> es in dem </a:t>
            </a:r>
            <a:r>
              <a:rPr lang="it-IT" i="1" dirty="0" err="1"/>
              <a:t>Beitrag</a:t>
            </a:r>
            <a:r>
              <a:rPr lang="it-IT" i="1" dirty="0"/>
              <a:t> </a:t>
            </a:r>
            <a:r>
              <a:rPr lang="it-IT" i="1" dirty="0" err="1"/>
              <a:t>weiter</a:t>
            </a:r>
            <a:r>
              <a:rPr lang="it-IT" i="1" dirty="0"/>
              <a:t>.</a:t>
            </a:r>
          </a:p>
          <a:p>
            <a:endParaRPr lang="it-IT" dirty="0"/>
          </a:p>
          <a:p>
            <a:r>
              <a:rPr lang="it-IT" dirty="0"/>
              <a:t>“Prendiamo atto che la conversione del nuovo rapporto commerciale ha prodotto una continua e improvvisa diminuzione del 25% rispetto al resto del mondo”, prosegue l’articolo.</a:t>
            </a:r>
          </a:p>
          <a:p>
            <a:endParaRPr lang="it-IT" dirty="0"/>
          </a:p>
          <a:p>
            <a:r>
              <a:rPr lang="it-IT" dirty="0"/>
              <a:t>“Siamo in grado di supporre che la trasformazione dei nuovi rapporti commerciali abbia causato un improvviso e incessante calo delle importazioni dall’Europa di circa il 25% rispetto al resto del mondo”, prosegue l’articolo.</a:t>
            </a:r>
          </a:p>
          <a:p>
            <a:endParaRPr lang="it-IT" dirty="0"/>
          </a:p>
          <a:p>
            <a:endParaRPr lang="it-IT" sz="2800" dirty="0"/>
          </a:p>
        </p:txBody>
      </p:sp>
    </p:spTree>
    <p:extLst>
      <p:ext uri="{BB962C8B-B14F-4D97-AF65-F5344CB8AC3E}">
        <p14:creationId xmlns:p14="http://schemas.microsoft.com/office/powerpoint/2010/main" val="30175604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dirty="0"/>
              <a:t>Il termine </a:t>
            </a:r>
            <a:r>
              <a:rPr lang="it-IT" b="1" dirty="0"/>
              <a:t>“invecchiamento”</a:t>
            </a:r>
            <a:r>
              <a:rPr lang="it-IT" dirty="0"/>
              <a:t> viene spesso utilizzato per indicare una precisa </a:t>
            </a:r>
            <a:r>
              <a:rPr lang="it-IT" b="1" dirty="0"/>
              <a:t>fase dell’evoluzione del vino</a:t>
            </a:r>
            <a:r>
              <a:rPr lang="it-IT" dirty="0"/>
              <a:t>, quella </a:t>
            </a:r>
            <a:r>
              <a:rPr lang="it-IT" b="1" dirty="0"/>
              <a:t>che avviene all’interno di grossi recipienti</a:t>
            </a:r>
            <a:r>
              <a:rPr lang="it-IT" dirty="0"/>
              <a:t> di vari materiali, solitamente </a:t>
            </a:r>
            <a:r>
              <a:rPr lang="it-IT" b="1" dirty="0"/>
              <a:t>di legno</a:t>
            </a:r>
            <a:r>
              <a:rPr lang="it-IT" dirty="0"/>
              <a:t>, ma anche acciaio o vetroresina, a seconda delle scelte dell’enologo e delle varie tipologie di vino che intende produrre.</a:t>
            </a:r>
          </a:p>
          <a:p>
            <a:r>
              <a:rPr lang="it-IT" dirty="0"/>
              <a:t>Durante il tempo passato in questi recipienti:</a:t>
            </a:r>
          </a:p>
          <a:p>
            <a:r>
              <a:rPr lang="it-IT" dirty="0"/>
              <a:t>1. </a:t>
            </a:r>
            <a:r>
              <a:rPr lang="it-IT" b="1" dirty="0"/>
              <a:t>il vino raggiunge un buon equilibrio</a:t>
            </a:r>
            <a:r>
              <a:rPr lang="it-IT" dirty="0"/>
              <a:t> tra le varie sostanze che lo compongono, soprattutto quelle acide e tanniche.</a:t>
            </a:r>
          </a:p>
          <a:p>
            <a:r>
              <a:rPr lang="it-IT" dirty="0"/>
              <a:t>2. se conservato in botti di legno, </a:t>
            </a:r>
            <a:r>
              <a:rPr lang="it-IT" b="1" dirty="0"/>
              <a:t>il vino arricchisce il suo bouquet di profumi</a:t>
            </a:r>
            <a:r>
              <a:rPr lang="it-IT" dirty="0"/>
              <a:t>, proprio perché il legno cede alcune delle sue sostanze.</a:t>
            </a:r>
          </a:p>
          <a:p>
            <a:r>
              <a:rPr lang="it-IT" dirty="0"/>
              <a:t>3. </a:t>
            </a:r>
            <a:r>
              <a:rPr lang="it-IT" b="1" dirty="0"/>
              <a:t>il vino si stabilizza e raggiunge livelli qualitativi elevati</a:t>
            </a:r>
            <a:r>
              <a:rPr lang="it-IT" dirty="0"/>
              <a:t>, grazie all’ossigeno che penetra, in quantità contenuta, tra i pori delle botti di legno.</a:t>
            </a:r>
          </a:p>
        </p:txBody>
      </p:sp>
    </p:spTree>
    <p:extLst>
      <p:ext uri="{BB962C8B-B14F-4D97-AF65-F5344CB8AC3E}">
        <p14:creationId xmlns:p14="http://schemas.microsoft.com/office/powerpoint/2010/main" val="5511616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154984"/>
          </a:xfrm>
          <a:prstGeom prst="rect">
            <a:avLst/>
          </a:prstGeom>
          <a:noFill/>
          <a:ln w="9525">
            <a:noFill/>
            <a:miter lim="800000"/>
            <a:headEnd/>
            <a:tailEnd/>
          </a:ln>
        </p:spPr>
        <p:txBody>
          <a:bodyPr>
            <a:spAutoFit/>
          </a:bodyPr>
          <a:lstStyle/>
          <a:p>
            <a:r>
              <a:rPr lang="it-IT" dirty="0"/>
              <a:t>In realtà, </a:t>
            </a:r>
            <a:r>
              <a:rPr lang="it-IT" b="1" dirty="0"/>
              <a:t>il termine “invecchiamento”</a:t>
            </a:r>
            <a:r>
              <a:rPr lang="it-IT" dirty="0"/>
              <a:t>, anche se molto diffuso, </a:t>
            </a:r>
            <a:r>
              <a:rPr lang="it-IT" b="1" dirty="0"/>
              <a:t>non è quello più corretto</a:t>
            </a:r>
            <a:r>
              <a:rPr lang="it-IT" dirty="0"/>
              <a:t> per definire questo processo. La parola stessa “invecchiamento” implica un’alterazione e un decadimento delle proprietà. E questo, come abbiamo visto, non avviene certamente in questa fase.</a:t>
            </a:r>
          </a:p>
          <a:p>
            <a:r>
              <a:rPr lang="it-IT" b="1" dirty="0"/>
              <a:t>Meglio parlare di “maturazione”</a:t>
            </a:r>
            <a:r>
              <a:rPr lang="it-IT" dirty="0"/>
              <a:t> che, invece, presuppone un completamento e uno sviluppo delle sue proprietà. Ancor meglio e ancor più appropriata è la parola </a:t>
            </a:r>
            <a:r>
              <a:rPr lang="it-IT" b="1" dirty="0"/>
              <a:t>“elevazione” del vino</a:t>
            </a:r>
            <a:r>
              <a:rPr lang="it-IT" dirty="0"/>
              <a:t>, mutuata dal gergo enologico francese “</a:t>
            </a:r>
            <a:r>
              <a:rPr lang="it-IT" dirty="0" err="1"/>
              <a:t>èlever</a:t>
            </a:r>
            <a:r>
              <a:rPr lang="it-IT" dirty="0"/>
              <a:t>”, utilizzata per indicare quella fase che si svolge in botti di legno e durante la quale il nettare “innalza” o “eleva” le sue qualità.</a:t>
            </a:r>
          </a:p>
        </p:txBody>
      </p:sp>
    </p:spTree>
    <p:extLst>
      <p:ext uri="{BB962C8B-B14F-4D97-AF65-F5344CB8AC3E}">
        <p14:creationId xmlns:p14="http://schemas.microsoft.com/office/powerpoint/2010/main" val="15639784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La parola “invecchiamento” ha un altro utilizzo diffuso: viene spesso impiegata per definire quel periodo, successivo all’affinamento, caratterizzato da una lunga conservazione del vino in bottiglia. Ma, anche in questo caso, è caduto in disuso per al meno due ragioni: da un lato per la sua intrinseca accezione negativa; dall’altro perché, se è vero che un vino, una volta raggiunto l’apice della sua evoluzione, si deteriora progressivamente, è difficile individuare il periodo esatto in cui inizia il declino. E, fino a quel momento, ha poco senso parlare di “invecchiamento” ….</a:t>
            </a:r>
          </a:p>
          <a:p>
            <a:r>
              <a:rPr lang="it-IT" b="1" dirty="0"/>
              <a:t>L’affinamento è quella fase dell’evoluzione e della maturazione del vino che avviene in bottiglia</a:t>
            </a:r>
            <a:r>
              <a:rPr lang="it-IT" dirty="0"/>
              <a:t>, quindi dopo l'imbottigliamento.</a:t>
            </a:r>
          </a:p>
          <a:p>
            <a:r>
              <a:rPr lang="it-IT" dirty="0"/>
              <a:t>Come suggerisce il nome, questa volta con accezione decisamente migliore rispetto ad "invecchiamento", l’affinamento </a:t>
            </a:r>
            <a:r>
              <a:rPr lang="it-IT" b="1" dirty="0"/>
              <a:t>consente di migliorare e di perfezionare le proprietà del vino</a:t>
            </a:r>
            <a:r>
              <a:rPr lang="it-IT" dirty="0"/>
              <a:t>.</a:t>
            </a:r>
          </a:p>
        </p:txBody>
      </p:sp>
    </p:spTree>
    <p:extLst>
      <p:ext uri="{BB962C8B-B14F-4D97-AF65-F5344CB8AC3E}">
        <p14:creationId xmlns:p14="http://schemas.microsoft.com/office/powerpoint/2010/main" val="2426502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416320"/>
          </a:xfrm>
          <a:prstGeom prst="rect">
            <a:avLst/>
          </a:prstGeom>
          <a:noFill/>
          <a:ln w="9525">
            <a:noFill/>
            <a:miter lim="800000"/>
            <a:headEnd/>
            <a:tailEnd/>
          </a:ln>
        </p:spPr>
        <p:txBody>
          <a:bodyPr>
            <a:spAutoFit/>
          </a:bodyPr>
          <a:lstStyle/>
          <a:p>
            <a:r>
              <a:rPr lang="it-IT" dirty="0"/>
              <a:t>L' invecchiamento è un procedimento di lenta maturazione attraverso il quale un vino raggiunge il massimo delle sue qualità organolettiche. In effetti il vino non invecchia ma piuttosto si deve affermare che </a:t>
            </a:r>
            <a:r>
              <a:rPr lang="it-IT" b="1" dirty="0"/>
              <a:t>matura</a:t>
            </a:r>
            <a:r>
              <a:rPr lang="it-IT" dirty="0"/>
              <a:t> (in questo in Francesi sono stati come sempre dei precursori ed hanno introdotto il termine </a:t>
            </a:r>
            <a:r>
              <a:rPr lang="it-IT" b="1" dirty="0" err="1"/>
              <a:t>élever</a:t>
            </a:r>
            <a:r>
              <a:rPr lang="it-IT" dirty="0"/>
              <a:t>).</a:t>
            </a:r>
            <a:br>
              <a:rPr lang="it-IT" dirty="0"/>
            </a:br>
            <a:r>
              <a:rPr lang="it-IT" dirty="0"/>
              <a:t>       Il termine </a:t>
            </a:r>
            <a:r>
              <a:rPr lang="it-IT" b="1" dirty="0"/>
              <a:t>elevazione</a:t>
            </a:r>
            <a:r>
              <a:rPr lang="it-IT" dirty="0"/>
              <a:t> è quindi riferito alla maturazione nei </a:t>
            </a:r>
            <a:r>
              <a:rPr lang="it-IT" b="1" dirty="0"/>
              <a:t>fusti</a:t>
            </a:r>
            <a:r>
              <a:rPr lang="it-IT" dirty="0"/>
              <a:t> (comunemente noti come "botti"), mentre l'accezione </a:t>
            </a:r>
            <a:r>
              <a:rPr lang="it-IT" b="1" dirty="0"/>
              <a:t>affinamento</a:t>
            </a:r>
            <a:r>
              <a:rPr lang="it-IT" dirty="0"/>
              <a:t> si riferisce al periodo passato in </a:t>
            </a:r>
            <a:r>
              <a:rPr lang="it-IT" b="1" dirty="0"/>
              <a:t>bottiglia</a:t>
            </a:r>
            <a:r>
              <a:rPr lang="it-IT" dirty="0"/>
              <a:t>.</a:t>
            </a:r>
          </a:p>
        </p:txBody>
      </p:sp>
    </p:spTree>
    <p:extLst>
      <p:ext uri="{BB962C8B-B14F-4D97-AF65-F5344CB8AC3E}">
        <p14:creationId xmlns:p14="http://schemas.microsoft.com/office/powerpoint/2010/main" val="2805898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539430"/>
          </a:xfrm>
          <a:prstGeom prst="rect">
            <a:avLst/>
          </a:prstGeom>
          <a:noFill/>
          <a:ln w="9525">
            <a:noFill/>
            <a:miter lim="800000"/>
            <a:headEnd/>
            <a:tailEnd/>
          </a:ln>
        </p:spPr>
        <p:txBody>
          <a:bodyPr>
            <a:spAutoFit/>
          </a:bodyPr>
          <a:lstStyle/>
          <a:p>
            <a:r>
              <a:rPr lang="it-IT" sz="2800" dirty="0"/>
              <a:t>Viscosità e acido carbonico</a:t>
            </a:r>
          </a:p>
          <a:p>
            <a:r>
              <a:rPr lang="it-IT" sz="2800" dirty="0"/>
              <a:t>Durante la valutazione tecnica vengono esaminate visivamente le caratteristiche fisiche del vino; si prendono in considerazione la fluidità (viscosità) e il contenuto di anidride carbonica (formazione di bollicine), che si determinano versando il vino o scuotendo il calice. Di norma il vino scorre più lentamente dell’acqua.</a:t>
            </a:r>
          </a:p>
        </p:txBody>
      </p:sp>
    </p:spTree>
    <p:extLst>
      <p:ext uri="{BB962C8B-B14F-4D97-AF65-F5344CB8AC3E}">
        <p14:creationId xmlns:p14="http://schemas.microsoft.com/office/powerpoint/2010/main" val="10667869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539430"/>
          </a:xfrm>
          <a:prstGeom prst="rect">
            <a:avLst/>
          </a:prstGeom>
          <a:noFill/>
          <a:ln w="9525">
            <a:noFill/>
            <a:miter lim="800000"/>
            <a:headEnd/>
            <a:tailEnd/>
          </a:ln>
        </p:spPr>
        <p:txBody>
          <a:bodyPr>
            <a:spAutoFit/>
          </a:bodyPr>
          <a:lstStyle/>
          <a:p>
            <a:r>
              <a:rPr lang="it-IT" sz="2800" dirty="0"/>
              <a:t>Se scorre densamente come l’olio, è costituito, quindi, in gran parte da alcol, zucchero e altri estratti. I vini ricchi di alcol ed estratti, se fatti roteare, lasciano tracce di liquido sulle pareti del bicchiere.</a:t>
            </a:r>
          </a:p>
          <a:p>
            <a:r>
              <a:rPr lang="it-IT" sz="2800" dirty="0"/>
              <a:t>Per via della forma che ricordano vengono chiamati “archetti” o “lacrime” e si formano in base alla tensione superficiale che hanno determinati alcolici. Vengono associati a vini di alta qualità.</a:t>
            </a:r>
          </a:p>
        </p:txBody>
      </p:sp>
    </p:spTree>
    <p:extLst>
      <p:ext uri="{BB962C8B-B14F-4D97-AF65-F5344CB8AC3E}">
        <p14:creationId xmlns:p14="http://schemas.microsoft.com/office/powerpoint/2010/main" val="30564501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01643"/>
          </a:xfrm>
          <a:prstGeom prst="rect">
            <a:avLst/>
          </a:prstGeom>
          <a:noFill/>
          <a:ln w="9525">
            <a:noFill/>
            <a:miter lim="800000"/>
            <a:headEnd/>
            <a:tailEnd/>
          </a:ln>
        </p:spPr>
        <p:txBody>
          <a:bodyPr>
            <a:spAutoFit/>
          </a:bodyPr>
          <a:lstStyle/>
          <a:p>
            <a:r>
              <a:rPr lang="it-IT" sz="2800" dirty="0"/>
              <a:t>Nei controlli effettuati su spumanti e vini frizzanti il contenuto di anidride carbonica viene considerato un importante criterio di qualità, tra i quali vengono anche valutate anche la grandezza delle bollicine di CO2, così come l’intensità e la durata della presa di spuma.</a:t>
            </a:r>
          </a:p>
          <a:p>
            <a:r>
              <a:rPr lang="it-IT" sz="2800" dirty="0"/>
              <a:t>Se durante l’apertura o il versamento di vini bianchi fermi o rosé si dovesse notare un’elevata formazione di CO2, la bottiglia viene richiusa permettendo così la rifermentazione in bottiglia o si procede con l’imbottigliamento con pressione ad anidride carbonica (circa un 1 a), tecnica messa in atto da diverse bottiglierie e che dona al vino una certa vivacità.</a:t>
            </a:r>
          </a:p>
          <a:p>
            <a:r>
              <a:rPr lang="it-IT" b="1" i="1" dirty="0"/>
              <a:t> </a:t>
            </a:r>
            <a:endParaRPr lang="it-IT" dirty="0"/>
          </a:p>
          <a:p>
            <a:r>
              <a:rPr lang="it-IT" b="1" i="1" dirty="0"/>
              <a:t> </a:t>
            </a:r>
            <a:endParaRPr lang="it-IT" dirty="0"/>
          </a:p>
        </p:txBody>
      </p:sp>
    </p:spTree>
    <p:extLst>
      <p:ext uri="{BB962C8B-B14F-4D97-AF65-F5344CB8AC3E}">
        <p14:creationId xmlns:p14="http://schemas.microsoft.com/office/powerpoint/2010/main" val="24527244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I </a:t>
            </a:r>
            <a:r>
              <a:rPr lang="it-IT" b="1" dirty="0"/>
              <a:t>VINI FRIZZANTI</a:t>
            </a:r>
            <a:r>
              <a:rPr lang="it-IT" dirty="0"/>
              <a:t> (naturali) sono prodotti aventi un titolo alcolometrico effettivo non inferiore a 7 % </a:t>
            </a:r>
            <a:r>
              <a:rPr lang="it-IT" dirty="0" err="1"/>
              <a:t>vol</a:t>
            </a:r>
            <a:r>
              <a:rPr lang="it-IT" dirty="0"/>
              <a:t> e che presentano, conservati a 20 C in recipienti chiusi, una sovrapressione dovuta all'anidride carbonica endogena non inferiore ad 1 e non superiore a 2,5 bar.</a:t>
            </a:r>
          </a:p>
          <a:p>
            <a:r>
              <a:rPr lang="it-IT" dirty="0"/>
              <a:t> </a:t>
            </a:r>
          </a:p>
          <a:p>
            <a:r>
              <a:rPr lang="it-IT" dirty="0"/>
              <a:t>Sono invece definiti, secondo la legge italiana, vini spumanti tutti i vini caratterizzati dalla produzione di spuma provocata dallo sviluppo di anidride carbonica all'atto dell'apertura del recipiente contenente il prodotto, aventi una sovrappressione non inferiore a 3,5 bar a 20°C per i D.O.C., e 3 bar per gli altri ivi compresi quelli aromatici; </a:t>
            </a:r>
            <a:r>
              <a:rPr lang="it-IT" dirty="0" err="1"/>
              <a:t>nonchè</a:t>
            </a:r>
            <a:r>
              <a:rPr lang="it-IT" dirty="0"/>
              <a:t> confezionati in bottiglie munite di </a:t>
            </a:r>
            <a:r>
              <a:rPr lang="it-IT" dirty="0" err="1"/>
              <a:t>capsulone</a:t>
            </a:r>
            <a:r>
              <a:rPr lang="it-IT" dirty="0"/>
              <a:t> e di tappo comunque ancorato. Il vino frizzante deve invece presentare una sovrappressione non inferiore a 1 e non superiore a 2,5 bar. (1 bar ≈ 1 atm)</a:t>
            </a:r>
          </a:p>
          <a:p>
            <a:r>
              <a:rPr lang="it-IT" b="1" i="1" dirty="0"/>
              <a:t> </a:t>
            </a:r>
            <a:endParaRPr lang="it-IT" dirty="0"/>
          </a:p>
          <a:p>
            <a:r>
              <a:rPr lang="it-IT" b="1" i="1" dirty="0"/>
              <a:t> </a:t>
            </a:r>
            <a:endParaRPr lang="it-IT" dirty="0"/>
          </a:p>
        </p:txBody>
      </p:sp>
    </p:spTree>
    <p:extLst>
      <p:ext uri="{BB962C8B-B14F-4D97-AF65-F5344CB8AC3E}">
        <p14:creationId xmlns:p14="http://schemas.microsoft.com/office/powerpoint/2010/main" val="72210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092881"/>
          </a:xfrm>
          <a:prstGeom prst="rect">
            <a:avLst/>
          </a:prstGeom>
          <a:noFill/>
          <a:ln w="9525">
            <a:noFill/>
            <a:miter lim="800000"/>
            <a:headEnd/>
            <a:tailEnd/>
          </a:ln>
        </p:spPr>
        <p:txBody>
          <a:bodyPr>
            <a:spAutoFit/>
          </a:bodyPr>
          <a:lstStyle/>
          <a:p>
            <a:r>
              <a:rPr lang="it-IT" sz="2600" dirty="0"/>
              <a:t>La presa di spuma (o tiraggio) è la seconda fermentazione alcolica del vino spumante metodo classico che, svolgendosi in bottiglia chiusa, consente all’anidride carbonica prodotta durante il processo </a:t>
            </a:r>
            <a:r>
              <a:rPr lang="it-IT" sz="2600" dirty="0" err="1"/>
              <a:t>rifermentativo</a:t>
            </a:r>
            <a:r>
              <a:rPr lang="it-IT" sz="2600" dirty="0"/>
              <a:t> di rimanere nel vino, determinando la tipica spuma. </a:t>
            </a:r>
            <a:r>
              <a:rPr lang="it-IT" sz="2600" b="1" i="1" dirty="0"/>
              <a:t> </a:t>
            </a:r>
            <a:endParaRPr lang="it-IT" sz="2600" dirty="0"/>
          </a:p>
        </p:txBody>
      </p:sp>
    </p:spTree>
    <p:extLst>
      <p:ext uri="{BB962C8B-B14F-4D97-AF65-F5344CB8AC3E}">
        <p14:creationId xmlns:p14="http://schemas.microsoft.com/office/powerpoint/2010/main" val="17075072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sz="2800" b="1" i="1" dirty="0"/>
              <a:t>L’odore </a:t>
            </a:r>
            <a:endParaRPr lang="it-IT" sz="2800" dirty="0"/>
          </a:p>
          <a:p>
            <a:r>
              <a:rPr lang="it-IT" sz="2800" dirty="0"/>
              <a:t>Nel vino si sviluppano, in proporzioni differenti, composti volatili di varie sostanze profumate e aromatiche, da cui si creano diverse migliaia di aromi. Mediante </a:t>
            </a:r>
            <a:r>
              <a:rPr lang="it-IT" sz="2800" i="1" dirty="0"/>
              <a:t>gascromatografia</a:t>
            </a:r>
            <a:r>
              <a:rPr lang="it-IT" sz="2800" dirty="0"/>
              <a:t> sono stati analizzati circa 800 aromi, alcuni dei quali presenti soltanto in tracce inferiori a un milionesimo di grammo per litro. Il tenore totale di sostanze aromatiche contenute nel vino si aggira intorno a 0,8-1,2 g per litro. Poiché alcune di esse sono in parte al di sotto della soglia olfattiva, non tutte sono efficaci dal punto di vista sensoriale. Nondimeno, la sensibilità del nostro olfatto è nettamente superiore a quella del gusto. </a:t>
            </a:r>
          </a:p>
        </p:txBody>
      </p:sp>
    </p:spTree>
    <p:extLst>
      <p:ext uri="{BB962C8B-B14F-4D97-AF65-F5344CB8AC3E}">
        <p14:creationId xmlns:p14="http://schemas.microsoft.com/office/powerpoint/2010/main" val="130840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i="1" dirty="0"/>
              <a:t>„</a:t>
            </a:r>
            <a:r>
              <a:rPr lang="it-IT" i="1" dirty="0" err="1"/>
              <a:t>Wir</a:t>
            </a:r>
            <a:r>
              <a:rPr lang="it-IT" i="1" dirty="0"/>
              <a:t> </a:t>
            </a:r>
            <a:r>
              <a:rPr lang="it-IT" i="1" dirty="0" err="1"/>
              <a:t>nehmen</a:t>
            </a:r>
            <a:r>
              <a:rPr lang="it-IT" i="1" dirty="0"/>
              <a:t> an, </a:t>
            </a:r>
            <a:r>
              <a:rPr lang="it-IT" i="1" dirty="0" err="1"/>
              <a:t>dass</a:t>
            </a:r>
            <a:r>
              <a:rPr lang="it-IT" i="1" dirty="0"/>
              <a:t> die </a:t>
            </a:r>
            <a:r>
              <a:rPr lang="it-IT" i="1" dirty="0" err="1"/>
              <a:t>Umsetzung</a:t>
            </a:r>
            <a:r>
              <a:rPr lang="it-IT" i="1" dirty="0"/>
              <a:t> </a:t>
            </a:r>
            <a:r>
              <a:rPr lang="it-IT" i="1" dirty="0" err="1"/>
              <a:t>der</a:t>
            </a:r>
            <a:r>
              <a:rPr lang="it-IT" i="1" dirty="0"/>
              <a:t> </a:t>
            </a:r>
            <a:r>
              <a:rPr lang="it-IT" i="1" dirty="0" err="1"/>
              <a:t>neuen</a:t>
            </a:r>
            <a:r>
              <a:rPr lang="it-IT" i="1" dirty="0"/>
              <a:t> </a:t>
            </a:r>
            <a:r>
              <a:rPr lang="it-IT" i="1" dirty="0" err="1"/>
              <a:t>Handelsbeziehungen</a:t>
            </a:r>
            <a:r>
              <a:rPr lang="it-IT" i="1" dirty="0"/>
              <a:t> </a:t>
            </a:r>
            <a:r>
              <a:rPr lang="it-IT" i="1" dirty="0" err="1"/>
              <a:t>zu</a:t>
            </a:r>
            <a:r>
              <a:rPr lang="it-IT" i="1" dirty="0"/>
              <a:t> </a:t>
            </a:r>
            <a:r>
              <a:rPr lang="it-IT" i="1" dirty="0" err="1"/>
              <a:t>einem</a:t>
            </a:r>
            <a:r>
              <a:rPr lang="it-IT" i="1" dirty="0"/>
              <a:t> </a:t>
            </a:r>
            <a:r>
              <a:rPr lang="it-IT" i="1" dirty="0" err="1"/>
              <a:t>plötzlichen</a:t>
            </a:r>
            <a:r>
              <a:rPr lang="it-IT" i="1" dirty="0"/>
              <a:t> und </a:t>
            </a:r>
            <a:r>
              <a:rPr lang="it-IT" i="1" dirty="0" err="1"/>
              <a:t>andauernden</a:t>
            </a:r>
            <a:r>
              <a:rPr lang="it-IT" i="1" dirty="0"/>
              <a:t> </a:t>
            </a:r>
            <a:r>
              <a:rPr lang="it-IT" i="1" dirty="0" err="1"/>
              <a:t>Rückgang</a:t>
            </a:r>
            <a:r>
              <a:rPr lang="it-IT" i="1" dirty="0"/>
              <a:t> </a:t>
            </a:r>
            <a:r>
              <a:rPr lang="it-IT" i="1" dirty="0" err="1"/>
              <a:t>der</a:t>
            </a:r>
            <a:r>
              <a:rPr lang="it-IT" i="1" dirty="0"/>
              <a:t> </a:t>
            </a:r>
            <a:r>
              <a:rPr lang="it-IT" i="1" dirty="0" err="1"/>
              <a:t>Importe</a:t>
            </a:r>
            <a:r>
              <a:rPr lang="it-IT" i="1" dirty="0"/>
              <a:t> </a:t>
            </a:r>
            <a:r>
              <a:rPr lang="it-IT" i="1" dirty="0" err="1"/>
              <a:t>aus</a:t>
            </a:r>
            <a:r>
              <a:rPr lang="it-IT" i="1" dirty="0"/>
              <a:t> </a:t>
            </a:r>
            <a:r>
              <a:rPr lang="it-IT" i="1" dirty="0" err="1"/>
              <a:t>der</a:t>
            </a:r>
            <a:r>
              <a:rPr lang="it-IT" i="1" dirty="0"/>
              <a:t> EU </a:t>
            </a:r>
            <a:r>
              <a:rPr lang="it-IT" i="1" dirty="0" err="1"/>
              <a:t>um</a:t>
            </a:r>
            <a:r>
              <a:rPr lang="it-IT" i="1" dirty="0"/>
              <a:t> 25 </a:t>
            </a:r>
            <a:r>
              <a:rPr lang="it-IT" i="1" dirty="0" err="1"/>
              <a:t>Prozent</a:t>
            </a:r>
            <a:r>
              <a:rPr lang="it-IT" i="1" dirty="0"/>
              <a:t> </a:t>
            </a:r>
            <a:r>
              <a:rPr lang="it-IT" i="1" dirty="0" err="1"/>
              <a:t>im</a:t>
            </a:r>
            <a:r>
              <a:rPr lang="it-IT" i="1" dirty="0"/>
              <a:t> </a:t>
            </a:r>
            <a:r>
              <a:rPr lang="it-IT" i="1" dirty="0" err="1"/>
              <a:t>Vergleich</a:t>
            </a:r>
            <a:r>
              <a:rPr lang="it-IT" i="1" dirty="0"/>
              <a:t> zum </a:t>
            </a:r>
            <a:r>
              <a:rPr lang="it-IT" i="1" dirty="0" err="1"/>
              <a:t>Rest</a:t>
            </a:r>
            <a:r>
              <a:rPr lang="it-IT" i="1" dirty="0"/>
              <a:t> </a:t>
            </a:r>
            <a:r>
              <a:rPr lang="it-IT" i="1" dirty="0" err="1"/>
              <a:t>der</a:t>
            </a:r>
            <a:r>
              <a:rPr lang="it-IT" i="1" dirty="0"/>
              <a:t> </a:t>
            </a:r>
            <a:r>
              <a:rPr lang="it-IT" i="1" dirty="0" err="1"/>
              <a:t>Welt</a:t>
            </a:r>
            <a:r>
              <a:rPr lang="it-IT" i="1" dirty="0"/>
              <a:t> </a:t>
            </a:r>
            <a:r>
              <a:rPr lang="it-IT" i="1" dirty="0" err="1"/>
              <a:t>geführt</a:t>
            </a:r>
            <a:r>
              <a:rPr lang="it-IT" i="1" dirty="0"/>
              <a:t> </a:t>
            </a:r>
            <a:r>
              <a:rPr lang="it-IT" i="1" dirty="0" err="1"/>
              <a:t>hat</a:t>
            </a:r>
            <a:r>
              <a:rPr lang="it-IT" i="1" dirty="0"/>
              <a:t>“, </a:t>
            </a:r>
            <a:r>
              <a:rPr lang="it-IT" i="1" dirty="0" err="1"/>
              <a:t>hieß</a:t>
            </a:r>
            <a:r>
              <a:rPr lang="it-IT" i="1" dirty="0"/>
              <a:t> es in dem </a:t>
            </a:r>
            <a:r>
              <a:rPr lang="it-IT" i="1" dirty="0" err="1"/>
              <a:t>Beitrag</a:t>
            </a:r>
            <a:r>
              <a:rPr lang="it-IT" i="1" dirty="0"/>
              <a:t> </a:t>
            </a:r>
            <a:r>
              <a:rPr lang="it-IT" i="1" dirty="0" err="1"/>
              <a:t>weiter</a:t>
            </a:r>
            <a:r>
              <a:rPr lang="it-IT" i="1" dirty="0"/>
              <a:t>.</a:t>
            </a:r>
          </a:p>
          <a:p>
            <a:endParaRPr lang="it-IT" dirty="0"/>
          </a:p>
          <a:p>
            <a:r>
              <a:rPr lang="it-IT" dirty="0"/>
              <a:t>“Supponiamo che l’applicazione dei nuovi rapporti commerciali abbia portato ad un’improvvisa e continua riduzione delle importazioni dell’UE del 25% rispetto al resto del mondo”, si può continuare a leggere nell’articolo.</a:t>
            </a:r>
          </a:p>
          <a:p>
            <a:endParaRPr lang="it-IT" dirty="0"/>
          </a:p>
          <a:p>
            <a:r>
              <a:rPr lang="it-IT" dirty="0"/>
              <a:t>“Riteniamo che l’applicazione dei nuovi rapporti commerciali abbia determinato un improvviso e duraturo calo delle importazioni dall’Unione Europea, pari al 25% rispetto a quella dal resto del mondo”, si legge poi nell’articolo. </a:t>
            </a:r>
          </a:p>
          <a:p>
            <a:endParaRPr lang="it-IT" sz="2800" dirty="0"/>
          </a:p>
        </p:txBody>
      </p:sp>
    </p:spTree>
    <p:extLst>
      <p:ext uri="{BB962C8B-B14F-4D97-AF65-F5344CB8AC3E}">
        <p14:creationId xmlns:p14="http://schemas.microsoft.com/office/powerpoint/2010/main" val="38472740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sz="2800" dirty="0"/>
              <a:t>Aroma</a:t>
            </a:r>
            <a:br>
              <a:rPr lang="it-IT" sz="2800" dirty="0"/>
            </a:br>
            <a:r>
              <a:rPr lang="it-IT" sz="2800" dirty="0"/>
              <a:t>Termine che descrive l’intera gamma dei profumi di un vino, mentre bouquet è divenuto più o meno un sinonimo di aroma.</a:t>
            </a:r>
          </a:p>
          <a:p>
            <a:endParaRPr lang="it-IT" sz="2800" dirty="0"/>
          </a:p>
          <a:p>
            <a:r>
              <a:rPr lang="it-IT" sz="2800" dirty="0"/>
              <a:t>Aromi: profumi derivanti dall’uva o dalla fase di fermentazione, in contrapposizione a bouquet (dovuto all’invecchiamento)</a:t>
            </a:r>
          </a:p>
          <a:p>
            <a:endParaRPr lang="it-IT" sz="2800" dirty="0"/>
          </a:p>
          <a:p>
            <a:r>
              <a:rPr lang="it-IT" sz="2800" dirty="0"/>
              <a:t>Le sostanze odorose percepite per via retronasale sono dette aromi, quelle percepite per via olfattiva profumi.</a:t>
            </a:r>
          </a:p>
          <a:p>
            <a:endParaRPr lang="it-IT" sz="2800" dirty="0"/>
          </a:p>
          <a:p>
            <a:endParaRPr lang="it-IT" sz="2800" dirty="0"/>
          </a:p>
        </p:txBody>
      </p:sp>
    </p:spTree>
    <p:extLst>
      <p:ext uri="{BB962C8B-B14F-4D97-AF65-F5344CB8AC3E}">
        <p14:creationId xmlns:p14="http://schemas.microsoft.com/office/powerpoint/2010/main" val="4866846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dirty="0"/>
              <a:t>Il “gusto” di molte sostanze è determinato anche dai ricettori olfattivi. (Per questo motivo, nella terminologia enologica inglese, la combinazione di sensazioni gusto-olfattive viene definita </a:t>
            </a:r>
            <a:r>
              <a:rPr lang="it-IT" sz="2800" i="1" dirty="0" err="1"/>
              <a:t>flavour</a:t>
            </a:r>
            <a:r>
              <a:rPr lang="it-IT" sz="2800" dirty="0"/>
              <a:t>, a differenza di </a:t>
            </a:r>
            <a:r>
              <a:rPr lang="it-IT" sz="2800" i="1" dirty="0"/>
              <a:t>taste</a:t>
            </a:r>
            <a:r>
              <a:rPr lang="it-IT" sz="2800" dirty="0"/>
              <a:t>, che si riferisce esclusivamente al gusto). Considerando le sensazioni derivanti dal riconoscimento olfattivo e gustativo come "aroma complessivo", si evidenzia la presenza di numerosi componenti in concentrazioni variabili. Questi comprendono acidi, zuccheri, aminoacidi e composti volatili, in particolare </a:t>
            </a:r>
            <a:r>
              <a:rPr lang="it-IT" sz="2800" i="1" dirty="0"/>
              <a:t>aldeidi</a:t>
            </a:r>
            <a:r>
              <a:rPr lang="it-IT" sz="2800" dirty="0"/>
              <a:t> di forte intensità olfattiva, che costituiscono il primo stadio del processo di </a:t>
            </a:r>
            <a:r>
              <a:rPr lang="it-IT" sz="2800" i="1" dirty="0"/>
              <a:t>ossidazione</a:t>
            </a:r>
            <a:r>
              <a:rPr lang="it-IT" sz="2800" dirty="0"/>
              <a:t> del vino.</a:t>
            </a:r>
          </a:p>
        </p:txBody>
      </p:sp>
    </p:spTree>
    <p:extLst>
      <p:ext uri="{BB962C8B-B14F-4D97-AF65-F5344CB8AC3E}">
        <p14:creationId xmlns:p14="http://schemas.microsoft.com/office/powerpoint/2010/main" val="1420654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it-IT" sz="2800" dirty="0"/>
              <a:t>Classificazione delle sensazioni olfattive</a:t>
            </a:r>
          </a:p>
          <a:p>
            <a:r>
              <a:rPr lang="it-IT" sz="2800" dirty="0"/>
              <a:t>Nell’ambito degli studi olfattivi, sono state finora identificate circa 10.000 sostanze diverse che costituiscono la base di oltre 100.000 fragranze. Al fine di distinguere le qualità aromatiche, queste vengono suddivise in gruppi o classi di profumi. La prima classificazione "moderna" è stata realizzata da Carlo Linneo nel 1756 distinguendo tra le classi aromatico, floreale, ambrosiaco, agliaceo, caprigno, ripugnante/disgustoso. </a:t>
            </a:r>
          </a:p>
        </p:txBody>
      </p:sp>
    </p:spTree>
    <p:extLst>
      <p:ext uri="{BB962C8B-B14F-4D97-AF65-F5344CB8AC3E}">
        <p14:creationId xmlns:p14="http://schemas.microsoft.com/office/powerpoint/2010/main" val="315181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108543"/>
          </a:xfrm>
          <a:prstGeom prst="rect">
            <a:avLst/>
          </a:prstGeom>
          <a:noFill/>
          <a:ln w="9525">
            <a:noFill/>
            <a:miter lim="800000"/>
            <a:headEnd/>
            <a:tailEnd/>
          </a:ln>
        </p:spPr>
        <p:txBody>
          <a:bodyPr>
            <a:spAutoFit/>
          </a:bodyPr>
          <a:lstStyle/>
          <a:p>
            <a:r>
              <a:rPr lang="it-IT" sz="2800" dirty="0"/>
              <a:t>Altri scienziati hanno suddiviso le qualità aromatiche in 30 classi (H. </a:t>
            </a:r>
            <a:r>
              <a:rPr lang="it-IT" sz="2800" dirty="0" err="1"/>
              <a:t>Zwaardemaker</a:t>
            </a:r>
            <a:r>
              <a:rPr lang="it-IT" sz="2800" dirty="0"/>
              <a:t>, 1895) o addirittura in 44 classi (Harper, 1968). Nella maggior parte delle classificazioni, le caratteristiche di floreale, fruttato e speziato trovano corrispondenza, mentre esistono numerose discrepanze nelle altre definizioni di odore. [...]</a:t>
            </a:r>
          </a:p>
        </p:txBody>
      </p:sp>
    </p:spTree>
    <p:extLst>
      <p:ext uri="{BB962C8B-B14F-4D97-AF65-F5344CB8AC3E}">
        <p14:creationId xmlns:p14="http://schemas.microsoft.com/office/powerpoint/2010/main" val="6883513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sz="2800" b="1" i="1" dirty="0"/>
              <a:t>Fisiologia del gusto</a:t>
            </a:r>
            <a:endParaRPr lang="it-IT" sz="2800" dirty="0"/>
          </a:p>
          <a:p>
            <a:r>
              <a:rPr lang="it-IT" sz="2800" dirty="0"/>
              <a:t>A differenza dell'olfatto, con la sua moltitudine di gruppi olfattivi (classificati), il gusto si distingue in sole quattro qualità di base: dolce, acido, salato, amaro. Esse sono assegnate alla percezione del gusto tramite il nervo </a:t>
            </a:r>
            <a:r>
              <a:rPr lang="it-IT" sz="2800" i="1" dirty="0"/>
              <a:t>trigemino</a:t>
            </a:r>
            <a:r>
              <a:rPr lang="it-IT" sz="2800" dirty="0"/>
              <a:t>, presente nell’aerea della bocca, del naso e della gola, che reagisce solo a stimoli chimici. Le sensazioni gustative sono percepite nella cavità orale attraverso la parte anteriore della superficie della lingua (principalmente dolce), i bordi della lingua (salato, nella parte centrale acido) e alla base della lingua (amaro). Meno sensibili al gusto sono il palato molle e parti di esso, la parete faringea, l'epiglottide e parti della laringe.</a:t>
            </a:r>
          </a:p>
        </p:txBody>
      </p:sp>
    </p:spTree>
    <p:extLst>
      <p:ext uri="{BB962C8B-B14F-4D97-AF65-F5344CB8AC3E}">
        <p14:creationId xmlns:p14="http://schemas.microsoft.com/office/powerpoint/2010/main" val="33896032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124754"/>
          </a:xfrm>
          <a:prstGeom prst="rect">
            <a:avLst/>
          </a:prstGeom>
          <a:noFill/>
          <a:ln w="9525">
            <a:noFill/>
            <a:miter lim="800000"/>
            <a:headEnd/>
            <a:tailEnd/>
          </a:ln>
        </p:spPr>
        <p:txBody>
          <a:bodyPr>
            <a:spAutoFit/>
          </a:bodyPr>
          <a:lstStyle/>
          <a:p>
            <a:r>
              <a:rPr lang="it-IT" sz="2800" dirty="0"/>
              <a:t>L’intensità della percezione dei sapori è determinata dall’effetto di stimoli esterni specifici (intensità e durata dello stimolo) e da fattori individuali (sensibilità allo stimolo legata al momento della giornata, alla temperatura, alle condizioni atmosferiche e alle condizioni generali di salute). Con il progredire dell’età il numero delle papille gustative (che sono in media 2000) può diminuire, provocando una riduzione della sensibilità gustativa. Nelle persone adulte (sopra i 60 anni) tale carenza può essere compensata attraverso appositi esercizi di degustazione. Per quanto riguarda l’idoneità per diventare degustatori non esistono delle differenze naturali tra uomini e donne.</a:t>
            </a:r>
          </a:p>
          <a:p>
            <a:endParaRPr lang="it-IT" sz="2800" dirty="0"/>
          </a:p>
        </p:txBody>
      </p:sp>
    </p:spTree>
    <p:extLst>
      <p:ext uri="{BB962C8B-B14F-4D97-AF65-F5344CB8AC3E}">
        <p14:creationId xmlns:p14="http://schemas.microsoft.com/office/powerpoint/2010/main" val="2616341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sz="2800" dirty="0"/>
              <a:t>Il giudizio sul gusto si ottiene dal primo contatto con il palato, nel momento in cui il vino viene aspirato con un po’ di aria attraverso le labbra, e dalla percezione della qualità, dell’equilibrio e dell’intensità.</a:t>
            </a:r>
          </a:p>
          <a:p>
            <a:r>
              <a:rPr lang="it-IT" sz="2800" dirty="0"/>
              <a:t> </a:t>
            </a:r>
          </a:p>
          <a:p>
            <a:r>
              <a:rPr lang="it-IT" sz="2800" dirty="0"/>
              <a:t> Solo dopo aver sputato, si riceve un'impressione del suo retrogusto, che può essere stabilito in maniera precisa solo dopo l’ingerimento, così come la persistenza. Tale persistenza può durare qualche istante, oppure fino a trenta secondi nel caso di vini pregiati, tanto che si parla di “vino lungo”. Se però sono presenti dei difetti, il suo retrogusto permetterà di individuarli chiaramente. </a:t>
            </a:r>
          </a:p>
        </p:txBody>
      </p:sp>
    </p:spTree>
    <p:extLst>
      <p:ext uri="{BB962C8B-B14F-4D97-AF65-F5344CB8AC3E}">
        <p14:creationId xmlns:p14="http://schemas.microsoft.com/office/powerpoint/2010/main" val="32488332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it-IT" sz="2800" dirty="0"/>
              <a:t>Le singole valutazioni della morbidezza e dell’acidità, della </a:t>
            </a:r>
            <a:r>
              <a:rPr lang="it-IT" sz="2800" dirty="0" err="1"/>
              <a:t>fruttosità</a:t>
            </a:r>
            <a:r>
              <a:rPr lang="it-IT" sz="2800" dirty="0"/>
              <a:t>, della freschezza, dell’età, del corpo e della percentuale di alcool formano l’impressione generale del carattere del vino, la quale viene definita anche con termini come “struttura”, “architettura”, o con il termine inglese texture (tessuto). </a:t>
            </a:r>
          </a:p>
          <a:p>
            <a:r>
              <a:rPr lang="it-IT" sz="2800" dirty="0"/>
              <a:t>Il quadro generale riflette la sensazione che si ha nella cavità orale, indicata nel linguaggio enologico tedesco tradizionale con termini essenziali/generici come “</a:t>
            </a:r>
            <a:r>
              <a:rPr lang="it-IT" sz="2800" dirty="0" err="1"/>
              <a:t>Harmonie</a:t>
            </a:r>
            <a:r>
              <a:rPr lang="it-IT" sz="2800" dirty="0"/>
              <a:t>” (</a:t>
            </a:r>
            <a:r>
              <a:rPr lang="it-IT" sz="2800" dirty="0" err="1"/>
              <a:t>it</a:t>
            </a:r>
            <a:r>
              <a:rPr lang="it-IT" sz="2800" dirty="0"/>
              <a:t>. armonia) e “</a:t>
            </a:r>
            <a:r>
              <a:rPr lang="it-IT" sz="2800" dirty="0" err="1"/>
              <a:t>Charakter</a:t>
            </a:r>
            <a:r>
              <a:rPr lang="it-IT" sz="2800" dirty="0"/>
              <a:t>” (</a:t>
            </a:r>
            <a:r>
              <a:rPr lang="it-IT" sz="2800" dirty="0" err="1"/>
              <a:t>it</a:t>
            </a:r>
            <a:r>
              <a:rPr lang="it-IT" sz="2800" dirty="0"/>
              <a:t>. carattere). </a:t>
            </a:r>
          </a:p>
        </p:txBody>
      </p:sp>
    </p:spTree>
    <p:extLst>
      <p:ext uri="{BB962C8B-B14F-4D97-AF65-F5344CB8AC3E}">
        <p14:creationId xmlns:p14="http://schemas.microsoft.com/office/powerpoint/2010/main" val="12280794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246769"/>
          </a:xfrm>
          <a:prstGeom prst="rect">
            <a:avLst/>
          </a:prstGeom>
          <a:noFill/>
          <a:ln w="9525">
            <a:noFill/>
            <a:miter lim="800000"/>
            <a:headEnd/>
            <a:tailEnd/>
          </a:ln>
        </p:spPr>
        <p:txBody>
          <a:bodyPr>
            <a:spAutoFit/>
          </a:bodyPr>
          <a:lstStyle/>
          <a:p>
            <a:r>
              <a:rPr lang="it-IT" sz="2800" dirty="0"/>
              <a:t>Le denominazioni per la qualità come conforme, potabile, pittoresco, corposo, massiccio o nobile vengono sempre più spesso utilizzate nel linguaggio promozionale, tuttavia sono poco rilevanti nell’ambito della degustazione sensoriale.</a:t>
            </a:r>
          </a:p>
        </p:txBody>
      </p:sp>
    </p:spTree>
    <p:extLst>
      <p:ext uri="{BB962C8B-B14F-4D97-AF65-F5344CB8AC3E}">
        <p14:creationId xmlns:p14="http://schemas.microsoft.com/office/powerpoint/2010/main" val="35176939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dirty="0"/>
              <a:t>Il trasporto combinato, anche conosciuto con l’abbreviazione di TC, unisce i vantaggi di diverse modalità di trasporto ed è un pilastro fondamentale nel settore del trasporto merci. Generalmente, il TC viene definito come tipo di “trasporto intermodale in cui il trasporto delle merci sulle tratte europee viene effettuato per la maggior parte su rotaia, per vie navigabili interne o via mare, così che la tratta percorsa su gomma, corrispondente al tragitto iniziale e terminale, sia la più breve possibile” (UNECE/2001). Nell’uso corrente, tuttavia, l’espressione “trasporto intermodale” viene spesso usata come sinonimo di trasporto combinato. </a:t>
            </a:r>
          </a:p>
        </p:txBody>
      </p:sp>
    </p:spTree>
    <p:extLst>
      <p:ext uri="{BB962C8B-B14F-4D97-AF65-F5344CB8AC3E}">
        <p14:creationId xmlns:p14="http://schemas.microsoft.com/office/powerpoint/2010/main" val="29873908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8242</TotalTime>
  <Words>10313</Words>
  <Application>Microsoft Office PowerPoint</Application>
  <PresentationFormat>Presentazione su schermo (4:3)</PresentationFormat>
  <Paragraphs>586</Paragraphs>
  <Slides>126</Slides>
  <Notes>126</Notes>
  <HiddenSlides>0</HiddenSlides>
  <MMClips>0</MMClips>
  <ScaleCrop>false</ScaleCrop>
  <HeadingPairs>
    <vt:vector size="6" baseType="variant">
      <vt:variant>
        <vt:lpstr>Caratteri utilizzati</vt:lpstr>
      </vt:variant>
      <vt:variant>
        <vt:i4>1</vt:i4>
      </vt:variant>
      <vt:variant>
        <vt:lpstr>Tema</vt:lpstr>
      </vt:variant>
      <vt:variant>
        <vt:i4>1</vt:i4>
      </vt:variant>
      <vt:variant>
        <vt:lpstr>Titoli diapositive</vt:lpstr>
      </vt:variant>
      <vt:variant>
        <vt:i4>126</vt:i4>
      </vt:variant>
    </vt:vector>
  </HeadingPairs>
  <TitlesOfParts>
    <vt:vector size="128" baseType="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Enoa</dc:creator>
  <cp:lastModifiedBy>revisore</cp:lastModifiedBy>
  <cp:revision>628</cp:revision>
  <dcterms:created xsi:type="dcterms:W3CDTF">2009-11-29T10:38:01Z</dcterms:created>
  <dcterms:modified xsi:type="dcterms:W3CDTF">2023-03-14T12:00:34Z</dcterms:modified>
</cp:coreProperties>
</file>