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notesMasterIdLst>
    <p:notesMasterId r:id="rId9"/>
  </p:notesMasterIdLst>
  <p:sldIdLst>
    <p:sldId id="256" r:id="rId2"/>
    <p:sldId id="293" r:id="rId3"/>
    <p:sldId id="302" r:id="rId4"/>
    <p:sldId id="303" r:id="rId5"/>
    <p:sldId id="304" r:id="rId6"/>
    <p:sldId id="305" r:id="rId7"/>
    <p:sldId id="296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5"/>
  </p:normalViewPr>
  <p:slideViewPr>
    <p:cSldViewPr snapToGrid="0" snapToObjects="1">
      <p:cViewPr varScale="1">
        <p:scale>
          <a:sx n="104" d="100"/>
          <a:sy n="104" d="100"/>
        </p:scale>
        <p:origin x="8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02876-4B35-5542-887D-D524159F491A}" type="datetimeFigureOut">
              <a:rPr lang="it-IT" smtClean="0"/>
              <a:t>14/03/23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B286B-E391-F14E-B58F-295232AADC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2433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14/03/23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9348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14/03/23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8719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14/03/23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364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14/03/23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4759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837D0E34-1ECB-5444-BD3E-69484C495800}" type="datetimeFigureOut">
              <a:rPr lang="it-IT" smtClean="0"/>
              <a:t>14/03/23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it-I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83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14/03/23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521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14/03/23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698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14/03/23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64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14/03/23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1331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14/03/23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332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14/03/23</a:t>
            </a:fld>
            <a:endParaRPr lang="it-I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0077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37D0E34-1ECB-5444-BD3E-69484C495800}" type="datetimeFigureOut">
              <a:rPr lang="it-IT" smtClean="0"/>
              <a:t>14/03/23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686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F72A09-70BD-4F44-B969-2EBBF678DD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552668"/>
          </a:xfrm>
        </p:spPr>
        <p:txBody>
          <a:bodyPr>
            <a:normAutofit fontScale="90000"/>
          </a:bodyPr>
          <a:lstStyle/>
          <a:p>
            <a:r>
              <a:rPr lang="it-IT" b="1" cap="small" dirty="0"/>
              <a:t>Geografia</a:t>
            </a:r>
            <a:r>
              <a:rPr lang="it-IT" dirty="0"/>
              <a:t> (LE006) </a:t>
            </a:r>
            <a:br>
              <a:rPr lang="it-IT" dirty="0"/>
            </a:br>
            <a:br>
              <a:rPr lang="it-IT" dirty="0"/>
            </a:br>
            <a:r>
              <a:rPr lang="it-IT" sz="4000" dirty="0"/>
              <a:t>Corso di Studio </a:t>
            </a:r>
            <a:br>
              <a:rPr lang="it-IT" sz="4000" dirty="0"/>
            </a:br>
            <a:r>
              <a:rPr lang="it-IT" sz="4000" b="1" dirty="0"/>
              <a:t>LE01 - DISCIPLINE STORICHE E FILOSOFICHE</a:t>
            </a:r>
            <a:br>
              <a:rPr lang="it-IT" sz="4000" b="1" dirty="0"/>
            </a:br>
            <a:r>
              <a:rPr lang="it-IT" sz="4000" b="1" dirty="0"/>
              <a:t>LE04 – Lingue e </a:t>
            </a:r>
            <a:r>
              <a:rPr lang="it-IT" sz="4000" b="1"/>
              <a:t>letterature straniere </a:t>
            </a:r>
            <a:endParaRPr lang="it-IT" sz="4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78CD909-0C5A-6A42-A155-018BFBEE21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3848" y="5118995"/>
            <a:ext cx="9144000" cy="1655762"/>
          </a:xfrm>
        </p:spPr>
        <p:txBody>
          <a:bodyPr/>
          <a:lstStyle/>
          <a:p>
            <a:r>
              <a:rPr lang="it-IT" dirty="0" err="1"/>
              <a:t>a.a</a:t>
            </a:r>
            <a:r>
              <a:rPr lang="it-IT" dirty="0"/>
              <a:t>. 2022-2023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9AB6D40-5966-5446-85EB-0E1430A47B86}"/>
              </a:ext>
            </a:extLst>
          </p:cNvPr>
          <p:cNvSpPr txBox="1"/>
          <p:nvPr/>
        </p:nvSpPr>
        <p:spPr>
          <a:xfrm>
            <a:off x="10873946" y="4490365"/>
            <a:ext cx="1157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Ppt</a:t>
            </a:r>
            <a:r>
              <a:rPr lang="it-IT"/>
              <a:t> 08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7403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FC7E69-FBC5-C541-99C7-E8DD60BA6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053" y="431801"/>
            <a:ext cx="10377347" cy="1028700"/>
          </a:xfrm>
        </p:spPr>
        <p:txBody>
          <a:bodyPr>
            <a:normAutofit/>
          </a:bodyPr>
          <a:lstStyle/>
          <a:p>
            <a:r>
              <a:rPr lang="it-IT" dirty="0"/>
              <a:t>Di cosa si occupa la Geografia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AE956F-FA05-1A4E-A851-1BB1DE735B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984" y="1684117"/>
            <a:ext cx="11380573" cy="51738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/>
              <a:t>La geografia studia le relazioni fra il società e ambiente: </a:t>
            </a:r>
            <a:r>
              <a:rPr lang="it-IT" sz="2800" i="1" dirty="0"/>
              <a:t>il Paesaggio</a:t>
            </a:r>
          </a:p>
          <a:p>
            <a:pPr marL="0" indent="0">
              <a:buNone/>
            </a:pPr>
            <a:r>
              <a:rPr lang="it-IT" sz="2800" dirty="0"/>
              <a:t>Il Paesaggio è una realtà al contempo soggettiva e oggettiva</a:t>
            </a:r>
          </a:p>
          <a:p>
            <a:pPr lvl="2"/>
            <a:r>
              <a:rPr lang="it-IT" sz="2400" dirty="0"/>
              <a:t>Constatazione definitiva del danno del positivismo (che afferma la sola oggettività) </a:t>
            </a:r>
            <a:r>
              <a:rPr lang="it-IT" sz="2400" dirty="0">
                <a:sym typeface="Wingdings" pitchFamily="2" charset="2"/>
              </a:rPr>
              <a:t> </a:t>
            </a:r>
            <a:r>
              <a:rPr lang="it-IT" sz="2400" i="1" dirty="0">
                <a:sym typeface="Wingdings" pitchFamily="2" charset="2"/>
              </a:rPr>
              <a:t>convenzione europea del paesaggio</a:t>
            </a:r>
            <a:endParaRPr lang="it-IT" sz="2400" i="1" dirty="0"/>
          </a:p>
          <a:p>
            <a:pPr lvl="2"/>
            <a:endParaRPr lang="it-IT" dirty="0"/>
          </a:p>
          <a:p>
            <a:pPr marL="0" lvl="2" indent="0">
              <a:buNone/>
            </a:pPr>
            <a:r>
              <a:rPr lang="it-IT" sz="2800" dirty="0"/>
              <a:t>Per la geografia il Paesaggio è il palinsesto (</a:t>
            </a:r>
            <a:r>
              <a:rPr lang="it-IT" sz="2800" i="1" dirty="0"/>
              <a:t>la pergamena</a:t>
            </a:r>
            <a:r>
              <a:rPr lang="it-IT" sz="2800" dirty="0"/>
              <a:t>) su cui si possono leggere le relazioni fra uomo e ambiente, sia contemporanee che quelle relative al passato </a:t>
            </a:r>
          </a:p>
          <a:p>
            <a:pPr marL="328613" lvl="2" indent="-328613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965791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0363"/>
    </mc:Choice>
    <mc:Fallback xmlns="">
      <p:transition spd="slow" advTm="480363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4F12E9-2D72-354C-8197-C305091B2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Analisi regionale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CC6062-EE5F-3643-8FBE-437BF404D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2" indent="0">
              <a:buNone/>
            </a:pPr>
            <a:r>
              <a:rPr lang="it-IT" sz="2800" dirty="0"/>
              <a:t>Il campo di lavoro è l’analisi regionale (della regione)</a:t>
            </a:r>
          </a:p>
          <a:p>
            <a:pPr marL="328613" lvl="2" indent="-328613"/>
            <a:endParaRPr lang="it-IT" sz="2800" dirty="0"/>
          </a:p>
          <a:p>
            <a:pPr marL="0" lvl="2" indent="0">
              <a:buNone/>
            </a:pPr>
            <a:r>
              <a:rPr lang="it-IT" sz="2800" dirty="0"/>
              <a:t>La regione può essere formale o funzionale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03589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223F9D-FA88-2B49-8D55-7F0E3D490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" y="177800"/>
            <a:ext cx="11178798" cy="1239838"/>
          </a:xfrm>
        </p:spPr>
        <p:txBody>
          <a:bodyPr/>
          <a:lstStyle/>
          <a:p>
            <a:r>
              <a:rPr lang="it-IT" dirty="0"/>
              <a:t>Regione </a:t>
            </a:r>
            <a:r>
              <a:rPr lang="it-IT" i="1" dirty="0"/>
              <a:t>formale</a:t>
            </a:r>
            <a:r>
              <a:rPr lang="it-IT" dirty="0"/>
              <a:t>  e  regione </a:t>
            </a:r>
            <a:r>
              <a:rPr lang="it-IT" i="1" dirty="0"/>
              <a:t>funzionale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260808-19C6-1D4C-9C75-E9E9E2EA4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1417638"/>
            <a:ext cx="11734800" cy="4191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/>
              <a:t>Regione formale</a:t>
            </a:r>
            <a:r>
              <a:rPr lang="it-IT" sz="2800" i="1" dirty="0"/>
              <a:t>: </a:t>
            </a:r>
          </a:p>
          <a:p>
            <a:pPr lvl="3"/>
            <a:r>
              <a:rPr lang="it-IT" sz="2400" i="0" dirty="0"/>
              <a:t>Area definita sulla base di una o più caratteristiche fisiche o culturali omogenee. Ad esempio regioni fisiche [</a:t>
            </a:r>
            <a:r>
              <a:rPr lang="it-IT" sz="2400" dirty="0"/>
              <a:t>l’Isola d’Elba]</a:t>
            </a:r>
            <a:r>
              <a:rPr lang="it-IT" sz="2400" i="0" dirty="0"/>
              <a:t>, regioni storiche [</a:t>
            </a:r>
            <a:r>
              <a:rPr lang="it-IT" sz="2400" dirty="0"/>
              <a:t>il Friuli, la Contea di Gorizia</a:t>
            </a:r>
            <a:r>
              <a:rPr lang="it-IT" sz="2400" i="0" dirty="0"/>
              <a:t>]</a:t>
            </a:r>
          </a:p>
          <a:p>
            <a:pPr lvl="3"/>
            <a:endParaRPr lang="it-IT" dirty="0"/>
          </a:p>
          <a:p>
            <a:pPr marL="0" lvl="3" indent="0">
              <a:buNone/>
            </a:pPr>
            <a:r>
              <a:rPr lang="it-IT" sz="2800" dirty="0"/>
              <a:t>Regione funzionale:</a:t>
            </a:r>
          </a:p>
          <a:p>
            <a:pPr marL="1689100" lvl="6" indent="-317500"/>
            <a:r>
              <a:rPr lang="it-IT" sz="2400" dirty="0"/>
              <a:t>Luoghi connessi da relazioni più intense di quelle che questi luoghi intrattengono con l‘esterno. Ad esempio </a:t>
            </a:r>
            <a:r>
              <a:rPr lang="it-IT" sz="2400" dirty="0" err="1"/>
              <a:t>ecoregioni</a:t>
            </a:r>
            <a:r>
              <a:rPr lang="it-IT" sz="2400" dirty="0"/>
              <a:t>, regioni funzionali urbane [</a:t>
            </a:r>
            <a:r>
              <a:rPr lang="it-IT" sz="2400" i="1" dirty="0"/>
              <a:t>l’area metropolitana di Milano</a:t>
            </a:r>
            <a:r>
              <a:rPr lang="it-IT" sz="2400" dirty="0"/>
              <a:t>], distretti economici [</a:t>
            </a:r>
            <a:r>
              <a:rPr lang="it-IT" sz="2400" i="1" dirty="0"/>
              <a:t>il triangolo della sedia </a:t>
            </a:r>
            <a:r>
              <a:rPr lang="it-IT" sz="2400" i="1" dirty="0" err="1"/>
              <a:t>Manzano-S.Giovanni</a:t>
            </a:r>
            <a:r>
              <a:rPr lang="it-IT" sz="2400" i="1" dirty="0"/>
              <a:t> al Natisone–Corno di Rosazzo</a:t>
            </a:r>
            <a:r>
              <a:rPr lang="it-IT" sz="2400" dirty="0"/>
              <a:t>], regioni istituzionali </a:t>
            </a:r>
            <a:r>
              <a:rPr lang="it-IT" sz="2400" i="1" dirty="0"/>
              <a:t>[il Friuli Venezia Giulia</a:t>
            </a:r>
            <a:r>
              <a:rPr lang="it-IT" sz="2400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206052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6951"/>
    </mc:Choice>
    <mc:Fallback xmlns="">
      <p:transition spd="slow" advTm="30695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C7D477-C44A-D04E-B3FA-2C77F1C8E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838" y="484632"/>
            <a:ext cx="10787448" cy="1609344"/>
          </a:xfrm>
        </p:spPr>
        <p:txBody>
          <a:bodyPr/>
          <a:lstStyle/>
          <a:p>
            <a:r>
              <a:rPr lang="it-IT" dirty="0"/>
              <a:t>Concetti fondamentali della  geografia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F93DAA-6685-C44E-AB24-ECF7CA577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6433" y="2223685"/>
            <a:ext cx="8026078" cy="4634315"/>
          </a:xfrm>
        </p:spPr>
        <p:txBody>
          <a:bodyPr>
            <a:normAutofit/>
          </a:bodyPr>
          <a:lstStyle/>
          <a:p>
            <a:pPr marL="531813" indent="0">
              <a:buNone/>
            </a:pPr>
            <a:r>
              <a:rPr lang="it-IT" sz="3200" b="1" dirty="0"/>
              <a:t>Luogo</a:t>
            </a:r>
          </a:p>
          <a:p>
            <a:pPr marL="531813" indent="0">
              <a:buNone/>
            </a:pPr>
            <a:r>
              <a:rPr lang="it-IT" sz="3200" b="1" dirty="0"/>
              <a:t>Spazio</a:t>
            </a:r>
          </a:p>
          <a:p>
            <a:pPr marL="531813" indent="0">
              <a:buNone/>
            </a:pPr>
            <a:r>
              <a:rPr lang="it-IT" sz="3200" b="1" dirty="0"/>
              <a:t>Diffusione spaziale</a:t>
            </a:r>
          </a:p>
          <a:p>
            <a:pPr marL="531813" indent="0">
              <a:buNone/>
            </a:pPr>
            <a:r>
              <a:rPr lang="it-IT" sz="3200" b="1" dirty="0"/>
              <a:t>Interazione spaziale</a:t>
            </a:r>
          </a:p>
          <a:p>
            <a:pPr marL="531813" indent="0">
              <a:buNone/>
            </a:pPr>
            <a:r>
              <a:rPr lang="it-IT" sz="3200" b="1" dirty="0"/>
              <a:t>Territorio</a:t>
            </a:r>
          </a:p>
          <a:p>
            <a:pPr marL="531813" indent="0">
              <a:buNone/>
            </a:pPr>
            <a:r>
              <a:rPr lang="it-IT" sz="3200" b="1" dirty="0"/>
              <a:t>Scala</a:t>
            </a:r>
          </a:p>
        </p:txBody>
      </p:sp>
    </p:spTree>
    <p:extLst>
      <p:ext uri="{BB962C8B-B14F-4D97-AF65-F5344CB8AC3E}">
        <p14:creationId xmlns:p14="http://schemas.microsoft.com/office/powerpoint/2010/main" val="757039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544"/>
    </mc:Choice>
    <mc:Fallback xmlns="">
      <p:transition spd="slow" advTm="69544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8BF15A-FDA1-774A-BD41-205536002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298" y="-108492"/>
            <a:ext cx="10058400" cy="1609344"/>
          </a:xfrm>
        </p:spPr>
        <p:txBody>
          <a:bodyPr/>
          <a:lstStyle/>
          <a:p>
            <a:r>
              <a:rPr lang="it-IT" dirty="0"/>
              <a:t>Luogo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6C840F-9B2C-3A46-947A-060C00564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298" y="1272747"/>
            <a:ext cx="11239500" cy="50381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400" dirty="0"/>
              <a:t>Definizione: </a:t>
            </a:r>
            <a:r>
              <a:rPr lang="it-IT" sz="2400" b="1" dirty="0"/>
              <a:t>Una località contraddistinta da specifiche caratteristiche fisiche, culturali e sociali</a:t>
            </a:r>
          </a:p>
          <a:p>
            <a:pPr marL="0" indent="0">
              <a:buNone/>
            </a:pPr>
            <a:r>
              <a:rPr lang="it-IT" sz="2400" dirty="0"/>
              <a:t>Viene identificato </a:t>
            </a:r>
          </a:p>
          <a:p>
            <a:pPr marL="449263" indent="0">
              <a:buNone/>
            </a:pPr>
            <a:r>
              <a:rPr lang="it-IT" sz="2400" b="1" dirty="0">
                <a:sym typeface="Wingdings" panose="05000000000000000000" pitchFamily="2" charset="2"/>
              </a:rPr>
              <a:t>Da una posizione  </a:t>
            </a:r>
            <a:r>
              <a:rPr lang="it-IT" sz="2400" b="1" dirty="0"/>
              <a:t>ubicazione assoluta </a:t>
            </a:r>
            <a:r>
              <a:rPr lang="it-IT" sz="2400" dirty="0"/>
              <a:t>o</a:t>
            </a:r>
            <a:r>
              <a:rPr lang="it-IT" sz="2400" b="1" dirty="0"/>
              <a:t> posizione geometrica </a:t>
            </a:r>
            <a:r>
              <a:rPr lang="it-IT" sz="2400" dirty="0"/>
              <a:t>(es. coordinate geografiche)</a:t>
            </a:r>
          </a:p>
          <a:p>
            <a:pPr marL="0" indent="0">
              <a:buNone/>
            </a:pPr>
            <a:r>
              <a:rPr lang="it-IT" sz="2400" dirty="0"/>
              <a:t>			Oppure</a:t>
            </a:r>
          </a:p>
          <a:p>
            <a:pPr marL="534988" indent="0">
              <a:buNone/>
            </a:pPr>
            <a:r>
              <a:rPr lang="it-IT" sz="2400" b="1" dirty="0"/>
              <a:t>con riferimento a ciò che gli sta intorno</a:t>
            </a:r>
            <a:r>
              <a:rPr lang="it-IT" sz="2400" dirty="0"/>
              <a:t>, </a:t>
            </a:r>
          </a:p>
          <a:p>
            <a:pPr marL="1246188" indent="0">
              <a:buNone/>
            </a:pPr>
            <a:r>
              <a:rPr lang="it-IT" sz="2400" dirty="0"/>
              <a:t>cioè al suo </a:t>
            </a:r>
            <a:r>
              <a:rPr lang="it-IT" sz="2400" b="1" dirty="0"/>
              <a:t>sito </a:t>
            </a:r>
            <a:r>
              <a:rPr lang="it-IT" sz="2400" dirty="0"/>
              <a:t>(in relazione alle caratteristiche fisiche della sua collocazione topografica) ovvero alla sua </a:t>
            </a:r>
            <a:r>
              <a:rPr lang="it-IT" sz="2400" b="1" dirty="0"/>
              <a:t>situazione più ampia</a:t>
            </a:r>
            <a:r>
              <a:rPr lang="it-IT" sz="2400" dirty="0"/>
              <a:t>, vista alle condizioni «culturali»  </a:t>
            </a:r>
          </a:p>
          <a:p>
            <a:pPr marL="1166813" indent="33338">
              <a:buNone/>
            </a:pPr>
            <a:r>
              <a:rPr lang="it-IT" sz="2400" dirty="0"/>
              <a:t>alla sua </a:t>
            </a:r>
            <a:r>
              <a:rPr lang="it-IT" sz="2400" b="1" dirty="0"/>
              <a:t>posizione geografica: </a:t>
            </a:r>
            <a:r>
              <a:rPr lang="it-IT" sz="2400" i="1" dirty="0"/>
              <a:t>la posizione che un luogo occupa in  un contesto regionale più ampio con riferimento alla rete delle comunicazioni e alle possibili relazioni del luogo con tale contesto</a:t>
            </a:r>
            <a:endParaRPr lang="it-IT" sz="1000" dirty="0"/>
          </a:p>
          <a:p>
            <a:pPr marL="0" indent="0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1907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6872"/>
    </mc:Choice>
    <mc:Fallback xmlns="">
      <p:transition spd="slow" advTm="276872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4EC2CD-E380-A14B-8919-812E6E738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Luogo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53DA8C-FADB-A24B-B7D3-8CA66EB58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436" y="2093976"/>
            <a:ext cx="10434293" cy="40507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/>
              <a:t>Non esistono due luoghi identici </a:t>
            </a:r>
          </a:p>
          <a:p>
            <a:pPr marL="0" indent="0">
              <a:buNone/>
            </a:pPr>
            <a:r>
              <a:rPr lang="it-IT" sz="2800" dirty="0"/>
              <a:t>(</a:t>
            </a:r>
            <a:r>
              <a:rPr lang="it-IT" sz="2800" i="1" dirty="0"/>
              <a:t>da cui il </a:t>
            </a:r>
            <a:r>
              <a:rPr lang="it-IT" sz="2800" i="1" dirty="0">
                <a:sym typeface="Wingdings" panose="05000000000000000000" pitchFamily="2" charset="2"/>
              </a:rPr>
              <a:t>turismo, ma anche il senso di appartenenza a un luogo</a:t>
            </a:r>
            <a:r>
              <a:rPr lang="it-IT" sz="2800" dirty="0">
                <a:sym typeface="Wingdings" panose="05000000000000000000" pitchFamily="2" charset="2"/>
              </a:rPr>
              <a:t>)</a:t>
            </a:r>
            <a:endParaRPr lang="it-IT" sz="2800" dirty="0"/>
          </a:p>
          <a:p>
            <a:pPr marL="0" indent="0">
              <a:buNone/>
            </a:pPr>
            <a:r>
              <a:rPr lang="it-IT" sz="2800" dirty="0">
                <a:sym typeface="Wingdings" pitchFamily="2" charset="2"/>
              </a:rPr>
              <a:t>	 identità dei singoli e collettiva </a:t>
            </a:r>
          </a:p>
          <a:p>
            <a:pPr marL="2416175" lvl="7" indent="-382588"/>
            <a:r>
              <a:rPr lang="it-IT" sz="2800" dirty="0">
                <a:sym typeface="Wingdings" pitchFamily="2" charset="2"/>
              </a:rPr>
              <a:t>che non è stabile </a:t>
            </a:r>
          </a:p>
          <a:p>
            <a:pPr marL="2416175" lvl="7" indent="-382588"/>
            <a:r>
              <a:rPr lang="it-IT" sz="2800" dirty="0">
                <a:sym typeface="Wingdings" pitchFamily="2" charset="2"/>
              </a:rPr>
              <a:t>che non è unica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0729812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gno">
  <a:themeElements>
    <a:clrScheme name="Legn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Legn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egn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{56A1631E-CC2D-6241-96A1-7AF495E609A3}tf10001070</Template>
  <TotalTime>3724</TotalTime>
  <Words>380</Words>
  <Application>Microsoft Macintosh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Calibri</vt:lpstr>
      <vt:lpstr>Rockwell</vt:lpstr>
      <vt:lpstr>Rockwell Condensed</vt:lpstr>
      <vt:lpstr>Rockwell Extra Bold</vt:lpstr>
      <vt:lpstr>Wingdings</vt:lpstr>
      <vt:lpstr>Legno</vt:lpstr>
      <vt:lpstr>Geografia (LE006)   Corso di Studio  LE01 - DISCIPLINE STORICHE E FILOSOFICHE LE04 – Lingue e letterature straniere </vt:lpstr>
      <vt:lpstr>Di cosa si occupa la Geografia</vt:lpstr>
      <vt:lpstr>Analisi regionale</vt:lpstr>
      <vt:lpstr>Regione formale  e  regione funzionale</vt:lpstr>
      <vt:lpstr>Concetti fondamentali della  geografia</vt:lpstr>
      <vt:lpstr>Luogo</vt:lpstr>
      <vt:lpstr>Luogo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Geografia (LE006)   Corso di Studio  LE01 - DISCIPLINE STORICHE E FILOSOFICHE </dc:title>
  <dc:creator>sergio zilli</dc:creator>
  <cp:lastModifiedBy>sergio zilli</cp:lastModifiedBy>
  <cp:revision>64</cp:revision>
  <dcterms:created xsi:type="dcterms:W3CDTF">2022-03-01T08:25:09Z</dcterms:created>
  <dcterms:modified xsi:type="dcterms:W3CDTF">2023-03-14T14:54:34Z</dcterms:modified>
</cp:coreProperties>
</file>