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8.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8"/>
  </p:notesMasterIdLst>
  <p:sldIdLst>
    <p:sldId id="564" r:id="rId2"/>
    <p:sldId id="574" r:id="rId3"/>
    <p:sldId id="573" r:id="rId4"/>
    <p:sldId id="542" r:id="rId5"/>
    <p:sldId id="342" r:id="rId6"/>
    <p:sldId id="547" r:id="rId7"/>
    <p:sldId id="546" r:id="rId8"/>
    <p:sldId id="551" r:id="rId9"/>
    <p:sldId id="568" r:id="rId10"/>
    <p:sldId id="550" r:id="rId11"/>
    <p:sldId id="557" r:id="rId12"/>
    <p:sldId id="549" r:id="rId13"/>
    <p:sldId id="548" r:id="rId14"/>
    <p:sldId id="553" r:id="rId15"/>
    <p:sldId id="556" r:id="rId16"/>
    <p:sldId id="555" r:id="rId17"/>
    <p:sldId id="554" r:id="rId18"/>
    <p:sldId id="543" r:id="rId19"/>
    <p:sldId id="544" r:id="rId20"/>
    <p:sldId id="545" r:id="rId21"/>
    <p:sldId id="558" r:id="rId22"/>
    <p:sldId id="559" r:id="rId23"/>
    <p:sldId id="560" r:id="rId24"/>
    <p:sldId id="561" r:id="rId25"/>
    <p:sldId id="569" r:id="rId26"/>
    <p:sldId id="572" r:id="rId27"/>
    <p:sldId id="570" r:id="rId28"/>
    <p:sldId id="571" r:id="rId29"/>
    <p:sldId id="565" r:id="rId30"/>
    <p:sldId id="272" r:id="rId31"/>
    <p:sldId id="269" r:id="rId32"/>
    <p:sldId id="270" r:id="rId33"/>
    <p:sldId id="271" r:id="rId34"/>
    <p:sldId id="575" r:id="rId35"/>
    <p:sldId id="281" r:id="rId36"/>
    <p:sldId id="29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0" autoAdjust="0"/>
    <p:restoredTop sz="94660"/>
  </p:normalViewPr>
  <p:slideViewPr>
    <p:cSldViewPr>
      <p:cViewPr varScale="1">
        <p:scale>
          <a:sx n="56" d="100"/>
          <a:sy n="56" d="100"/>
        </p:scale>
        <p:origin x="1260" y="66"/>
      </p:cViewPr>
      <p:guideLst>
        <p:guide orient="horz" pos="2160"/>
        <p:guide pos="2880"/>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75B8B25-88A8-4F46-A8E3-BF862D0ED046}" type="datetimeFigureOut">
              <a:rPr lang="en-CA"/>
              <a:pPr>
                <a:defRPr/>
              </a:pPr>
              <a:t>2023-03-15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D914212-F057-4468-897B-6A697F800100}" type="slidenum">
              <a:rPr lang="en-CA" altLang="fr-FR"/>
              <a:pPr/>
              <a:t>‹#›</a:t>
            </a:fld>
            <a:endParaRPr lang="en-CA" altLang="fr-FR"/>
          </a:p>
        </p:txBody>
      </p:sp>
    </p:spTree>
    <p:extLst>
      <p:ext uri="{BB962C8B-B14F-4D97-AF65-F5344CB8AC3E}">
        <p14:creationId xmlns:p14="http://schemas.microsoft.com/office/powerpoint/2010/main" val="3469426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Arial" panose="020B0604020202020204" pitchFamily="34" charset="0"/>
              </a:defRPr>
            </a:lvl1pPr>
            <a:lvl2pPr marL="742950" indent="-285750" defTabSz="947738">
              <a:spcBef>
                <a:spcPct val="30000"/>
              </a:spcBef>
              <a:defRPr sz="1200">
                <a:solidFill>
                  <a:schemeClr val="tx1"/>
                </a:solidFill>
                <a:latin typeface="Arial" panose="020B0604020202020204" pitchFamily="34" charset="0"/>
              </a:defRPr>
            </a:lvl2pPr>
            <a:lvl3pPr marL="1143000" indent="-228600" defTabSz="947738">
              <a:spcBef>
                <a:spcPct val="30000"/>
              </a:spcBef>
              <a:defRPr sz="1200">
                <a:solidFill>
                  <a:schemeClr val="tx1"/>
                </a:solidFill>
                <a:latin typeface="Arial" panose="020B0604020202020204" pitchFamily="34" charset="0"/>
              </a:defRPr>
            </a:lvl3pPr>
            <a:lvl4pPr marL="1600200" indent="-228600" defTabSz="947738">
              <a:spcBef>
                <a:spcPct val="30000"/>
              </a:spcBef>
              <a:defRPr sz="1200">
                <a:solidFill>
                  <a:schemeClr val="tx1"/>
                </a:solidFill>
                <a:latin typeface="Arial" panose="020B0604020202020204" pitchFamily="34" charset="0"/>
              </a:defRPr>
            </a:lvl4pPr>
            <a:lvl5pPr marL="2057400" indent="-228600" defTabSz="947738">
              <a:spcBef>
                <a:spcPct val="30000"/>
              </a:spcBef>
              <a:defRPr sz="1200">
                <a:solidFill>
                  <a:schemeClr val="tx1"/>
                </a:solidFill>
                <a:latin typeface="Arial" panose="020B0604020202020204" pitchFamily="34" charset="0"/>
              </a:defRPr>
            </a:lvl5pPr>
            <a:lvl6pPr marL="2514600" indent="-228600" defTabSz="9477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477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477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477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58F2CF-008D-4043-850D-588709AAD27E}" type="slidenum">
              <a:rPr lang="en-US" altLang="en-US" smtClean="0"/>
              <a:pPr>
                <a:spcBef>
                  <a:spcPct val="0"/>
                </a:spcBef>
              </a:pPr>
              <a:t>5</a:t>
            </a:fld>
            <a:endParaRPr lang="en-US" alt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ndParaRPr>
          </a:p>
        </p:txBody>
      </p:sp>
    </p:spTree>
    <p:extLst>
      <p:ext uri="{BB962C8B-B14F-4D97-AF65-F5344CB8AC3E}">
        <p14:creationId xmlns:p14="http://schemas.microsoft.com/office/powerpoint/2010/main" val="160237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Arial" panose="020B0604020202020204" pitchFamily="34" charset="0"/>
              </a:defRPr>
            </a:lvl1pPr>
            <a:lvl2pPr marL="742950" indent="-285750" defTabSz="947738">
              <a:spcBef>
                <a:spcPct val="30000"/>
              </a:spcBef>
              <a:defRPr sz="1200">
                <a:solidFill>
                  <a:schemeClr val="tx1"/>
                </a:solidFill>
                <a:latin typeface="Arial" panose="020B0604020202020204" pitchFamily="34" charset="0"/>
              </a:defRPr>
            </a:lvl2pPr>
            <a:lvl3pPr marL="1143000" indent="-228600" defTabSz="947738">
              <a:spcBef>
                <a:spcPct val="30000"/>
              </a:spcBef>
              <a:defRPr sz="1200">
                <a:solidFill>
                  <a:schemeClr val="tx1"/>
                </a:solidFill>
                <a:latin typeface="Arial" panose="020B0604020202020204" pitchFamily="34" charset="0"/>
              </a:defRPr>
            </a:lvl3pPr>
            <a:lvl4pPr marL="1600200" indent="-228600" defTabSz="947738">
              <a:spcBef>
                <a:spcPct val="30000"/>
              </a:spcBef>
              <a:defRPr sz="1200">
                <a:solidFill>
                  <a:schemeClr val="tx1"/>
                </a:solidFill>
                <a:latin typeface="Arial" panose="020B0604020202020204" pitchFamily="34" charset="0"/>
              </a:defRPr>
            </a:lvl4pPr>
            <a:lvl5pPr marL="2057400" indent="-228600" defTabSz="947738">
              <a:spcBef>
                <a:spcPct val="30000"/>
              </a:spcBef>
              <a:defRPr sz="1200">
                <a:solidFill>
                  <a:schemeClr val="tx1"/>
                </a:solidFill>
                <a:latin typeface="Arial" panose="020B0604020202020204" pitchFamily="34" charset="0"/>
              </a:defRPr>
            </a:lvl5pPr>
            <a:lvl6pPr marL="2514600" indent="-228600" defTabSz="9477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477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477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477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3D6E95-56A7-4200-9C07-FC5B0B5E5966}" type="slidenum">
              <a:rPr lang="en-US" altLang="en-US" smtClean="0"/>
              <a:pPr>
                <a:spcBef>
                  <a:spcPct val="0"/>
                </a:spcBef>
              </a:pPr>
              <a:t>9</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ndParaRPr>
          </a:p>
        </p:txBody>
      </p:sp>
    </p:spTree>
    <p:extLst>
      <p:ext uri="{BB962C8B-B14F-4D97-AF65-F5344CB8AC3E}">
        <p14:creationId xmlns:p14="http://schemas.microsoft.com/office/powerpoint/2010/main" val="265164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EE8BBC2-F48D-4CC7-BB3F-D5E0BC90A923}"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247826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DB2C83E-EA09-4438-9884-F0C128365E66}"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60887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502C284-5B5E-4289-A09A-C6E384051CE7}"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4491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8C2AFEA-99E7-4146-B248-1C61EBEBDCA7}"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3131692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572182F-863B-436A-A314-FC579D1146AF}"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040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7D41EF4-D694-4E1E-A535-75DABA21EEF7}"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176292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194ECC0-E9AA-40B0-A755-0AE5B1DFB7E7}"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294608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8771131-D2A3-4FA7-8C16-64CE8A381E8F}"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44353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62EA5AE-4E25-41ED-BAC6-3CDA0D605B34}"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3224754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4176983-D62E-4479-A193-130C993C010B}" type="datetime1">
              <a:rPr lang="en-US" smtClean="0"/>
              <a:t>3/15/2023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7395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ABFAB709-17DB-4867-972F-E217CE62E14C}" type="datetime1">
              <a:rPr lang="en-US" smtClean="0"/>
              <a:t>3/15/2023</a:t>
            </a:fld>
            <a:endParaRPr lang="fr-CA"/>
          </a:p>
        </p:txBody>
      </p:sp>
      <p:sp>
        <p:nvSpPr>
          <p:cNvPr id="6" name="Footer Placeholder 5"/>
          <p:cNvSpPr>
            <a:spLocks noGrp="1"/>
          </p:cNvSpPr>
          <p:nvPr>
            <p:ph type="ftr" sz="quarter" idx="11"/>
          </p:nvPr>
        </p:nvSpPr>
        <p:spPr/>
        <p:txBody>
          <a:bodyPr/>
          <a:lstStyle/>
          <a:p>
            <a:pPr>
              <a:defRPr/>
            </a:pPr>
            <a:endParaRPr lang="fr-CA"/>
          </a:p>
        </p:txBody>
      </p:sp>
      <p:sp>
        <p:nvSpPr>
          <p:cNvPr id="7" name="Slide Number Placeholder 6"/>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87995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ABAE80E-4D96-4BBB-B6D6-75B2B542613C}" type="datetime1">
              <a:rPr lang="en-US" smtClean="0"/>
              <a:t>3/15/2023</a:t>
            </a:fld>
            <a:endParaRPr lang="fr-CA"/>
          </a:p>
        </p:txBody>
      </p:sp>
      <p:sp>
        <p:nvSpPr>
          <p:cNvPr id="8" name="Footer Placeholder 7"/>
          <p:cNvSpPr>
            <a:spLocks noGrp="1"/>
          </p:cNvSpPr>
          <p:nvPr>
            <p:ph type="ftr" sz="quarter" idx="11"/>
          </p:nvPr>
        </p:nvSpPr>
        <p:spPr/>
        <p:txBody>
          <a:bodyPr/>
          <a:lstStyle/>
          <a:p>
            <a:pPr>
              <a:defRPr/>
            </a:pPr>
            <a:endParaRPr lang="fr-CA"/>
          </a:p>
        </p:txBody>
      </p:sp>
      <p:sp>
        <p:nvSpPr>
          <p:cNvPr id="9" name="Slide Number Placeholder 8"/>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418377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FE80B42-9D22-4F15-88C3-580E335D912D}" type="datetime1">
              <a:rPr lang="en-US" smtClean="0"/>
              <a:t>3/15/2023</a:t>
            </a:fld>
            <a:endParaRPr lang="fr-CA"/>
          </a:p>
        </p:txBody>
      </p:sp>
      <p:sp>
        <p:nvSpPr>
          <p:cNvPr id="4" name="Footer Placeholder 3"/>
          <p:cNvSpPr>
            <a:spLocks noGrp="1"/>
          </p:cNvSpPr>
          <p:nvPr>
            <p:ph type="ftr" sz="quarter" idx="11"/>
          </p:nvPr>
        </p:nvSpPr>
        <p:spPr/>
        <p:txBody>
          <a:bodyPr/>
          <a:lstStyle/>
          <a:p>
            <a:pPr>
              <a:defRPr/>
            </a:pPr>
            <a:endParaRPr lang="fr-CA"/>
          </a:p>
        </p:txBody>
      </p:sp>
      <p:sp>
        <p:nvSpPr>
          <p:cNvPr id="5" name="Slide Number Placeholder 4"/>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207029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D8A57-F18B-4449-B9B0-E093F22212AA}" type="datetime1">
              <a:rPr lang="en-US" smtClean="0"/>
              <a:t>3/15/2023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0632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0F0A168-F459-492A-A055-68DFFEFB5B78}" type="datetime1">
              <a:rPr lang="en-US" smtClean="0"/>
              <a:t>3/15/2023</a:t>
            </a:fld>
            <a:endParaRPr lang="fr-CA"/>
          </a:p>
        </p:txBody>
      </p:sp>
      <p:sp>
        <p:nvSpPr>
          <p:cNvPr id="6" name="Footer Placeholder 5"/>
          <p:cNvSpPr>
            <a:spLocks noGrp="1"/>
          </p:cNvSpPr>
          <p:nvPr>
            <p:ph type="ftr" sz="quarter" idx="11"/>
          </p:nvPr>
        </p:nvSpPr>
        <p:spPr/>
        <p:txBody>
          <a:bodyPr/>
          <a:lstStyle/>
          <a:p>
            <a:pPr>
              <a:defRPr/>
            </a:pPr>
            <a:endParaRPr lang="fr-CA"/>
          </a:p>
        </p:txBody>
      </p:sp>
      <p:sp>
        <p:nvSpPr>
          <p:cNvPr id="7" name="Slide Number Placeholder 6"/>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1031313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FE8EF90-7AA7-4F3E-A3A9-63AC2CA876FF}" type="datetime1">
              <a:rPr lang="en-US" smtClean="0"/>
              <a:t>3/15/2023</a:t>
            </a:fld>
            <a:endParaRPr lang="fr-CA"/>
          </a:p>
        </p:txBody>
      </p:sp>
      <p:sp>
        <p:nvSpPr>
          <p:cNvPr id="6" name="Footer Placeholder 5"/>
          <p:cNvSpPr>
            <a:spLocks noGrp="1"/>
          </p:cNvSpPr>
          <p:nvPr>
            <p:ph type="ftr" sz="quarter" idx="11"/>
          </p:nvPr>
        </p:nvSpPr>
        <p:spPr/>
        <p:txBody>
          <a:bodyPr/>
          <a:lstStyle/>
          <a:p>
            <a:pPr>
              <a:defRPr/>
            </a:pPr>
            <a:endParaRPr lang="fr-CA"/>
          </a:p>
        </p:txBody>
      </p:sp>
      <p:sp>
        <p:nvSpPr>
          <p:cNvPr id="7" name="Slide Number Placeholder 6"/>
          <p:cNvSpPr>
            <a:spLocks noGrp="1"/>
          </p:cNvSpPr>
          <p:nvPr>
            <p:ph type="sldNum" sz="quarter" idx="12"/>
          </p:nvPr>
        </p:nvSpPr>
        <p:spPr/>
        <p:txBody>
          <a:body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179354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3B4337B-9D97-4440-89B2-5DB62892E5FB}" type="datetime1">
              <a:rPr lang="en-US" smtClean="0"/>
              <a:t>3/15/2023</a:t>
            </a:fld>
            <a:endParaRPr lang="fr-CA"/>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r-CA"/>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883D629-996C-479C-ABB6-6799B6219525}" type="slidenum">
              <a:rPr lang="fr-CA" altLang="fr-FR" smtClean="0"/>
              <a:pPr/>
              <a:t>‹#›</a:t>
            </a:fld>
            <a:endParaRPr lang="fr-CA" altLang="fr-FR"/>
          </a:p>
        </p:txBody>
      </p:sp>
    </p:spTree>
    <p:extLst>
      <p:ext uri="{BB962C8B-B14F-4D97-AF65-F5344CB8AC3E}">
        <p14:creationId xmlns:p14="http://schemas.microsoft.com/office/powerpoint/2010/main" val="29406904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ederico.rosei@units.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t.wikipedia.org/wiki/Litro"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05E11-4AE0-6BB3-2318-9C0E9C06A351}"/>
              </a:ext>
            </a:extLst>
          </p:cNvPr>
          <p:cNvSpPr>
            <a:spLocks noGrp="1"/>
          </p:cNvSpPr>
          <p:nvPr>
            <p:ph type="ctrTitle"/>
          </p:nvPr>
        </p:nvSpPr>
        <p:spPr>
          <a:xfrm>
            <a:off x="1259632" y="764704"/>
            <a:ext cx="5826719" cy="1646302"/>
          </a:xfrm>
        </p:spPr>
        <p:txBody>
          <a:bodyPr/>
          <a:lstStyle/>
          <a:p>
            <a:pPr eaLnBrk="1" hangingPunct="1"/>
            <a:r>
              <a:rPr lang="en-AU" altLang="en-US" sz="3000" b="1" dirty="0" err="1"/>
              <a:t>Energie</a:t>
            </a:r>
            <a:r>
              <a:rPr lang="en-AU" altLang="en-US" sz="3000" b="1" dirty="0"/>
              <a:t> </a:t>
            </a:r>
            <a:r>
              <a:rPr lang="en-AU" altLang="en-US" sz="3000" b="1" dirty="0" err="1"/>
              <a:t>Rinnovabili</a:t>
            </a:r>
            <a:r>
              <a:rPr lang="en-AU" altLang="en-US" sz="3000" b="1" dirty="0"/>
              <a:t/>
            </a:r>
            <a:br>
              <a:rPr lang="en-AU" altLang="en-US" sz="3000" b="1" dirty="0"/>
            </a:br>
            <a:r>
              <a:rPr lang="en-AU" altLang="en-US" sz="3000" b="1" dirty="0" err="1"/>
              <a:t>Laurea</a:t>
            </a:r>
            <a:r>
              <a:rPr lang="en-AU" altLang="en-US" sz="3000" b="1" dirty="0"/>
              <a:t> </a:t>
            </a:r>
            <a:r>
              <a:rPr lang="en-AU" altLang="en-US" sz="3000" b="1" dirty="0" err="1"/>
              <a:t>Magistrale</a:t>
            </a:r>
            <a:r>
              <a:rPr lang="en-AU" altLang="en-US" sz="3000" b="1" dirty="0"/>
              <a:t> in </a:t>
            </a:r>
            <a:r>
              <a:rPr lang="en-AU" altLang="en-US" sz="3000" b="1" dirty="0" err="1"/>
              <a:t>Chimica</a:t>
            </a:r>
            <a:r>
              <a:rPr lang="da-DK" altLang="en-US" sz="3000" dirty="0"/>
              <a:t/>
            </a:r>
            <a:br>
              <a:rPr lang="da-DK" altLang="en-US" sz="3000" dirty="0"/>
            </a:br>
            <a:endParaRPr lang="en-US" sz="3000" dirty="0"/>
          </a:p>
        </p:txBody>
      </p:sp>
      <p:sp>
        <p:nvSpPr>
          <p:cNvPr id="3" name="Subtitle 2">
            <a:extLst>
              <a:ext uri="{FF2B5EF4-FFF2-40B4-BE49-F238E27FC236}">
                <a16:creationId xmlns:a16="http://schemas.microsoft.com/office/drawing/2014/main" id="{15536CB9-9831-AB03-A2E4-C972D5E32239}"/>
              </a:ext>
            </a:extLst>
          </p:cNvPr>
          <p:cNvSpPr>
            <a:spLocks noGrp="1"/>
          </p:cNvSpPr>
          <p:nvPr>
            <p:ph type="subTitle" idx="1"/>
          </p:nvPr>
        </p:nvSpPr>
        <p:spPr>
          <a:xfrm>
            <a:off x="1403648" y="2780928"/>
            <a:ext cx="5826719" cy="448827"/>
          </a:xfrm>
        </p:spPr>
        <p:txBody>
          <a:bodyPr>
            <a:normAutofit/>
          </a:bodyPr>
          <a:lstStyle/>
          <a:p>
            <a:r>
              <a:rPr lang="en-US" dirty="0"/>
              <a:t>Trieste, </a:t>
            </a:r>
            <a:r>
              <a:rPr lang="en-US" dirty="0" err="1"/>
              <a:t>Marzo</a:t>
            </a:r>
            <a:r>
              <a:rPr lang="en-US" dirty="0"/>
              <a:t> 2023</a:t>
            </a:r>
          </a:p>
        </p:txBody>
      </p:sp>
      <p:sp>
        <p:nvSpPr>
          <p:cNvPr id="4" name="object 3">
            <a:extLst>
              <a:ext uri="{FF2B5EF4-FFF2-40B4-BE49-F238E27FC236}">
                <a16:creationId xmlns:a16="http://schemas.microsoft.com/office/drawing/2014/main" id="{1A5DA871-C6C4-7D13-AD33-AC9AB1A3266A}"/>
              </a:ext>
            </a:extLst>
          </p:cNvPr>
          <p:cNvSpPr txBox="1"/>
          <p:nvPr/>
        </p:nvSpPr>
        <p:spPr>
          <a:xfrm>
            <a:off x="0" y="3581400"/>
            <a:ext cx="9143999" cy="2544607"/>
          </a:xfrm>
          <a:prstGeom prst="rect">
            <a:avLst/>
          </a:prstGeom>
        </p:spPr>
        <p:txBody>
          <a:bodyPr vert="horz" wrap="square" lIns="0" tIns="16510" rIns="0" bIns="0" rtlCol="0">
            <a:spAutoFit/>
          </a:bodyPr>
          <a:lstStyle/>
          <a:p>
            <a:pPr algn="ctr">
              <a:lnSpc>
                <a:spcPct val="150000"/>
              </a:lnSpc>
              <a:spcBef>
                <a:spcPts val="130"/>
              </a:spcBef>
            </a:pPr>
            <a:r>
              <a:rPr sz="2800" i="1" spc="-60" dirty="0">
                <a:solidFill>
                  <a:schemeClr val="tx1"/>
                </a:solidFill>
                <a:latin typeface="Arial Rounded MT Bold"/>
                <a:cs typeface="Arial Rounded MT Bold"/>
              </a:rPr>
              <a:t>Prof.</a:t>
            </a:r>
            <a:r>
              <a:rPr sz="2800" i="1" spc="-45" dirty="0">
                <a:solidFill>
                  <a:schemeClr val="tx1"/>
                </a:solidFill>
                <a:latin typeface="Arial Rounded MT Bold"/>
                <a:cs typeface="Arial Rounded MT Bold"/>
              </a:rPr>
              <a:t> </a:t>
            </a:r>
            <a:r>
              <a:rPr lang="en-CA" sz="2800" i="1" spc="-45" dirty="0">
                <a:solidFill>
                  <a:schemeClr val="tx1"/>
                </a:solidFill>
                <a:latin typeface="Arial Rounded MT Bold"/>
                <a:cs typeface="Arial Rounded MT Bold"/>
              </a:rPr>
              <a:t>Federico ROSEI</a:t>
            </a:r>
            <a:endParaRPr sz="2800" dirty="0">
              <a:solidFill>
                <a:schemeClr val="tx1"/>
              </a:solidFill>
              <a:latin typeface="Arial Rounded MT Bold"/>
              <a:cs typeface="Arial Rounded MT Bold"/>
            </a:endParaRPr>
          </a:p>
          <a:p>
            <a:pPr marL="12700" marR="5080" algn="ctr">
              <a:lnSpc>
                <a:spcPct val="150000"/>
              </a:lnSpc>
              <a:spcBef>
                <a:spcPts val="85"/>
              </a:spcBef>
            </a:pPr>
            <a:r>
              <a:rPr sz="2800" i="1" spc="-35" dirty="0">
                <a:solidFill>
                  <a:schemeClr val="tx1"/>
                </a:solidFill>
                <a:latin typeface="Arial Rounded MT Bold"/>
                <a:cs typeface="Arial Rounded MT Bold"/>
              </a:rPr>
              <a:t>Dipartimento</a:t>
            </a:r>
            <a:r>
              <a:rPr sz="2800" i="1" spc="-25" dirty="0">
                <a:solidFill>
                  <a:schemeClr val="tx1"/>
                </a:solidFill>
                <a:latin typeface="Arial Rounded MT Bold"/>
                <a:cs typeface="Arial Rounded MT Bold"/>
              </a:rPr>
              <a:t> </a:t>
            </a:r>
            <a:r>
              <a:rPr sz="2800" i="1" dirty="0">
                <a:solidFill>
                  <a:schemeClr val="tx1"/>
                </a:solidFill>
                <a:latin typeface="Arial Rounded MT Bold"/>
                <a:cs typeface="Arial Rounded MT Bold"/>
              </a:rPr>
              <a:t>di</a:t>
            </a:r>
            <a:r>
              <a:rPr sz="2800" i="1" spc="-40" dirty="0">
                <a:solidFill>
                  <a:schemeClr val="tx1"/>
                </a:solidFill>
                <a:latin typeface="Arial Rounded MT Bold"/>
                <a:cs typeface="Arial Rounded MT Bold"/>
              </a:rPr>
              <a:t> </a:t>
            </a:r>
            <a:r>
              <a:rPr sz="2800" i="1" spc="-35" dirty="0">
                <a:solidFill>
                  <a:schemeClr val="tx1"/>
                </a:solidFill>
                <a:latin typeface="Arial Rounded MT Bold"/>
                <a:cs typeface="Arial Rounded MT Bold"/>
              </a:rPr>
              <a:t>Scienze </a:t>
            </a:r>
            <a:r>
              <a:rPr sz="2800" i="1" spc="-40" dirty="0">
                <a:solidFill>
                  <a:schemeClr val="tx1"/>
                </a:solidFill>
                <a:latin typeface="Arial Rounded MT Bold"/>
                <a:cs typeface="Arial Rounded MT Bold"/>
              </a:rPr>
              <a:t>Chimiche</a:t>
            </a:r>
            <a:r>
              <a:rPr sz="2800" i="1" spc="-30" dirty="0">
                <a:solidFill>
                  <a:schemeClr val="tx1"/>
                </a:solidFill>
                <a:latin typeface="Arial Rounded MT Bold"/>
                <a:cs typeface="Arial Rounded MT Bold"/>
              </a:rPr>
              <a:t> </a:t>
            </a:r>
            <a:r>
              <a:rPr sz="2800" i="1" dirty="0">
                <a:solidFill>
                  <a:schemeClr val="tx1"/>
                </a:solidFill>
                <a:latin typeface="Arial Rounded MT Bold"/>
                <a:cs typeface="Arial Rounded MT Bold"/>
              </a:rPr>
              <a:t>e</a:t>
            </a:r>
            <a:r>
              <a:rPr sz="2800" i="1" spc="-45" dirty="0">
                <a:solidFill>
                  <a:schemeClr val="tx1"/>
                </a:solidFill>
                <a:latin typeface="Arial Rounded MT Bold"/>
                <a:cs typeface="Arial Rounded MT Bold"/>
              </a:rPr>
              <a:t> </a:t>
            </a:r>
            <a:r>
              <a:rPr sz="2800" i="1" spc="-30" dirty="0" err="1">
                <a:solidFill>
                  <a:schemeClr val="tx1"/>
                </a:solidFill>
                <a:latin typeface="Arial Rounded MT Bold"/>
                <a:cs typeface="Arial Rounded MT Bold"/>
              </a:rPr>
              <a:t>Farmaceutiche</a:t>
            </a:r>
            <a:r>
              <a:rPr sz="2800" i="1" spc="-30" dirty="0">
                <a:solidFill>
                  <a:schemeClr val="tx1"/>
                </a:solidFill>
                <a:latin typeface="Arial Rounded MT Bold"/>
                <a:cs typeface="Arial Rounded MT Bold"/>
              </a:rPr>
              <a:t> </a:t>
            </a:r>
            <a:r>
              <a:rPr lang="en-CA" sz="2800" i="1" spc="-30" dirty="0" err="1">
                <a:solidFill>
                  <a:schemeClr val="tx1"/>
                </a:solidFill>
                <a:latin typeface="Arial Rounded MT Bold"/>
                <a:cs typeface="Arial Rounded MT Bold"/>
                <a:hlinkClick r:id="rId2"/>
              </a:rPr>
              <a:t>federico.rosei</a:t>
            </a:r>
            <a:r>
              <a:rPr sz="2800" i="1" spc="-10" dirty="0">
                <a:solidFill>
                  <a:schemeClr val="tx1"/>
                </a:solidFill>
                <a:latin typeface="Arial Rounded MT Bold"/>
                <a:cs typeface="Arial Rounded MT Bold"/>
                <a:hlinkClick r:id="rId2"/>
              </a:rPr>
              <a:t>@units.it</a:t>
            </a:r>
            <a:endParaRPr lang="en-CA" sz="2800" i="1" spc="-10" dirty="0">
              <a:solidFill>
                <a:schemeClr val="tx1"/>
              </a:solidFill>
              <a:latin typeface="Arial Rounded MT Bold"/>
              <a:cs typeface="Arial Rounded MT Bold"/>
            </a:endParaRPr>
          </a:p>
          <a:p>
            <a:pPr marL="12700" marR="5080" algn="ctr">
              <a:lnSpc>
                <a:spcPct val="150000"/>
              </a:lnSpc>
              <a:spcBef>
                <a:spcPts val="85"/>
              </a:spcBef>
            </a:pPr>
            <a:r>
              <a:rPr lang="en-US" altLang="zh-CN" sz="2800" i="1" spc="-10" dirty="0">
                <a:solidFill>
                  <a:schemeClr val="tx1"/>
                </a:solidFill>
                <a:latin typeface="Arial Rounded MT Bold"/>
                <a:cs typeface="Arial Rounded MT Bold"/>
              </a:rPr>
              <a:t>C11, Aula 9</a:t>
            </a:r>
            <a:endParaRPr sz="2800" dirty="0">
              <a:solidFill>
                <a:schemeClr val="tx1"/>
              </a:solidFill>
              <a:latin typeface="Arial Rounded MT Bold"/>
              <a:cs typeface="Arial Rounded MT Bold"/>
            </a:endParaRPr>
          </a:p>
        </p:txBody>
      </p:sp>
    </p:spTree>
    <p:extLst>
      <p:ext uri="{BB962C8B-B14F-4D97-AF65-F5344CB8AC3E}">
        <p14:creationId xmlns:p14="http://schemas.microsoft.com/office/powerpoint/2010/main" val="45424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916832"/>
            <a:ext cx="8136904" cy="2492990"/>
          </a:xfrm>
          <a:prstGeom prst="rect">
            <a:avLst/>
          </a:prstGeom>
          <a:noFill/>
        </p:spPr>
        <p:txBody>
          <a:bodyPr wrap="square" rtlCol="0">
            <a:spAutoFit/>
          </a:bodyPr>
          <a:lstStyle/>
          <a:p>
            <a:pPr algn="ctr"/>
            <a:r>
              <a:rPr lang="it-IT" sz="3600" dirty="0">
                <a:cs typeface="Tahoma"/>
              </a:rPr>
              <a:t>EROI of our major source of energy (fossil fuels) =&gt; decreasing</a:t>
            </a:r>
          </a:p>
          <a:p>
            <a:pPr algn="ctr"/>
            <a:endParaRPr lang="it-IT" sz="2800" dirty="0">
              <a:cs typeface="Tahoma"/>
            </a:endParaRPr>
          </a:p>
          <a:p>
            <a:pPr algn="ctr"/>
            <a:r>
              <a:rPr lang="it-IT" sz="2800" dirty="0">
                <a:cs typeface="Tahoma"/>
              </a:rPr>
              <a:t>=&gt; Major repercussions on </a:t>
            </a:r>
          </a:p>
          <a:p>
            <a:pPr algn="ctr"/>
            <a:r>
              <a:rPr lang="it-IT" sz="2800" dirty="0">
                <a:cs typeface="Tahoma"/>
              </a:rPr>
              <a:t>world economy</a:t>
            </a:r>
          </a:p>
        </p:txBody>
      </p:sp>
      <p:sp>
        <p:nvSpPr>
          <p:cNvPr id="2" name="Slide Number Placeholder 1">
            <a:extLst>
              <a:ext uri="{FF2B5EF4-FFF2-40B4-BE49-F238E27FC236}">
                <a16:creationId xmlns:a16="http://schemas.microsoft.com/office/drawing/2014/main" id="{0E79484F-1C19-88DF-B270-1261284D6D90}"/>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53192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U.S.-Public-Debt-vs-U.S.-OIl-Gas-ERO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478397"/>
            <a:ext cx="7754439" cy="5562966"/>
          </a:xfrm>
          <a:prstGeom prst="rect">
            <a:avLst/>
          </a:prstGeom>
        </p:spPr>
      </p:pic>
      <p:sp>
        <p:nvSpPr>
          <p:cNvPr id="2" name="Slide Number Placeholder 1">
            <a:extLst>
              <a:ext uri="{FF2B5EF4-FFF2-40B4-BE49-F238E27FC236}">
                <a16:creationId xmlns:a16="http://schemas.microsoft.com/office/drawing/2014/main" id="{2FF546A0-08C5-B63E-B4BD-130ACE7F128B}"/>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99148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28075" y="1438374"/>
            <a:ext cx="7287850" cy="4602989"/>
          </a:xfrm>
          <a:prstGeom prst="rect">
            <a:avLst/>
          </a:prstGeom>
        </p:spPr>
      </p:pic>
      <p:sp>
        <p:nvSpPr>
          <p:cNvPr id="4" name="CasellaDiTesto 3"/>
          <p:cNvSpPr txBox="1"/>
          <p:nvPr/>
        </p:nvSpPr>
        <p:spPr>
          <a:xfrm rot="16200000">
            <a:off x="-795923" y="3136612"/>
            <a:ext cx="2590573" cy="584776"/>
          </a:xfrm>
          <a:prstGeom prst="rect">
            <a:avLst/>
          </a:prstGeom>
          <a:noFill/>
        </p:spPr>
        <p:txBody>
          <a:bodyPr wrap="none" rtlCol="0">
            <a:spAutoFit/>
          </a:bodyPr>
          <a:lstStyle/>
          <a:p>
            <a:r>
              <a:rPr lang="it-IT" sz="3200" b="1" dirty="0">
                <a:solidFill>
                  <a:srgbClr val="000000"/>
                </a:solidFill>
                <a:latin typeface="Tahoma"/>
                <a:cs typeface="Tahoma"/>
              </a:rPr>
              <a:t>$ (</a:t>
            </a:r>
            <a:r>
              <a:rPr lang="it-IT" sz="3200" b="1" dirty="0" err="1">
                <a:solidFill>
                  <a:srgbClr val="000000"/>
                </a:solidFill>
                <a:latin typeface="Tahoma"/>
                <a:cs typeface="Tahoma"/>
              </a:rPr>
              <a:t>Trillions</a:t>
            </a:r>
            <a:r>
              <a:rPr lang="it-IT" sz="3200" b="1" dirty="0">
                <a:solidFill>
                  <a:srgbClr val="000000"/>
                </a:solidFill>
                <a:latin typeface="Tahoma"/>
                <a:cs typeface="Tahoma"/>
              </a:rPr>
              <a:t>) </a:t>
            </a:r>
          </a:p>
        </p:txBody>
      </p:sp>
      <p:sp>
        <p:nvSpPr>
          <p:cNvPr id="5" name="CasellaDiTesto 4"/>
          <p:cNvSpPr txBox="1"/>
          <p:nvPr/>
        </p:nvSpPr>
        <p:spPr>
          <a:xfrm>
            <a:off x="1547664" y="6190928"/>
            <a:ext cx="6443759" cy="523220"/>
          </a:xfrm>
          <a:prstGeom prst="rect">
            <a:avLst/>
          </a:prstGeom>
          <a:solidFill>
            <a:schemeClr val="bg1"/>
          </a:solidFill>
        </p:spPr>
        <p:txBody>
          <a:bodyPr wrap="square" rtlCol="0">
            <a:spAutoFit/>
          </a:bodyPr>
          <a:lstStyle/>
          <a:p>
            <a:r>
              <a:rPr lang="it-IT" sz="2800" b="1" dirty="0" err="1">
                <a:latin typeface="Tahoma"/>
                <a:cs typeface="Tahoma"/>
              </a:rPr>
              <a:t>Billions</a:t>
            </a:r>
            <a:r>
              <a:rPr lang="it-IT" sz="2800" b="1" dirty="0">
                <a:latin typeface="Tahoma"/>
                <a:cs typeface="Tahoma"/>
              </a:rPr>
              <a:t> of  (</a:t>
            </a:r>
            <a:r>
              <a:rPr lang="it-IT" sz="2800" b="1" dirty="0" err="1">
                <a:latin typeface="Tahoma"/>
                <a:cs typeface="Tahoma"/>
              </a:rPr>
              <a:t>equivalent</a:t>
            </a:r>
            <a:r>
              <a:rPr lang="it-IT" sz="2800" b="1" dirty="0">
                <a:latin typeface="Tahoma"/>
                <a:cs typeface="Tahoma"/>
              </a:rPr>
              <a:t>) </a:t>
            </a:r>
            <a:r>
              <a:rPr lang="it-IT" sz="2800" b="1" dirty="0" err="1">
                <a:latin typeface="Tahoma"/>
                <a:cs typeface="Tahoma"/>
              </a:rPr>
              <a:t>Tons</a:t>
            </a:r>
            <a:r>
              <a:rPr lang="it-IT" sz="2800" dirty="0">
                <a:latin typeface="Tahoma"/>
                <a:cs typeface="Tahoma"/>
              </a:rPr>
              <a:t> </a:t>
            </a:r>
            <a:r>
              <a:rPr lang="it-IT" sz="2800" b="1" dirty="0">
                <a:latin typeface="Tahoma"/>
                <a:cs typeface="Tahoma"/>
              </a:rPr>
              <a:t>of</a:t>
            </a:r>
            <a:r>
              <a:rPr lang="it-IT" sz="2800" dirty="0">
                <a:latin typeface="Tahoma"/>
                <a:cs typeface="Tahoma"/>
              </a:rPr>
              <a:t> </a:t>
            </a:r>
            <a:r>
              <a:rPr lang="it-IT" sz="2800" b="1" dirty="0" err="1">
                <a:latin typeface="Tahoma"/>
                <a:cs typeface="Tahoma"/>
              </a:rPr>
              <a:t>Oil</a:t>
            </a:r>
            <a:endParaRPr lang="it-IT" dirty="0">
              <a:latin typeface="Tahoma"/>
              <a:cs typeface="Tahoma"/>
            </a:endParaRPr>
          </a:p>
        </p:txBody>
      </p:sp>
      <p:sp>
        <p:nvSpPr>
          <p:cNvPr id="9" name="Title 8">
            <a:extLst>
              <a:ext uri="{FF2B5EF4-FFF2-40B4-BE49-F238E27FC236}">
                <a16:creationId xmlns:a16="http://schemas.microsoft.com/office/drawing/2014/main" id="{994082E3-9637-01A7-DF80-1F8766FF5D73}"/>
              </a:ext>
            </a:extLst>
          </p:cNvPr>
          <p:cNvSpPr>
            <a:spLocks noGrp="1"/>
          </p:cNvSpPr>
          <p:nvPr>
            <p:ph type="title"/>
          </p:nvPr>
        </p:nvSpPr>
        <p:spPr>
          <a:xfrm>
            <a:off x="206975" y="306945"/>
            <a:ext cx="7562801" cy="1320800"/>
          </a:xfrm>
        </p:spPr>
        <p:txBody>
          <a:bodyPr>
            <a:noAutofit/>
          </a:bodyPr>
          <a:lstStyle/>
          <a:p>
            <a:r>
              <a:rPr lang="it-IT" sz="2800" dirty="0">
                <a:cs typeface="Tahoma"/>
              </a:rPr>
              <a:t>World GNP &amp; Energy Consumption Correlation</a:t>
            </a:r>
            <a:br>
              <a:rPr lang="it-IT" sz="2800" dirty="0">
                <a:cs typeface="Tahoma"/>
              </a:rPr>
            </a:br>
            <a:endParaRPr lang="en-US" sz="2800" dirty="0"/>
          </a:p>
        </p:txBody>
      </p:sp>
      <p:sp>
        <p:nvSpPr>
          <p:cNvPr id="6" name="Slide Number Placeholder 5">
            <a:extLst>
              <a:ext uri="{FF2B5EF4-FFF2-40B4-BE49-F238E27FC236}">
                <a16:creationId xmlns:a16="http://schemas.microsoft.com/office/drawing/2014/main" id="{330B2710-ADED-E84F-CF4F-338E9991D5A7}"/>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33374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DA70E-57DD-7D82-A488-4263F83F93AC}"/>
              </a:ext>
            </a:extLst>
          </p:cNvPr>
          <p:cNvSpPr>
            <a:spLocks noGrp="1"/>
          </p:cNvSpPr>
          <p:nvPr>
            <p:ph type="title"/>
          </p:nvPr>
        </p:nvSpPr>
        <p:spPr>
          <a:xfrm>
            <a:off x="609600" y="532512"/>
            <a:ext cx="6347713" cy="1320800"/>
          </a:xfrm>
        </p:spPr>
        <p:txBody>
          <a:bodyPr>
            <a:normAutofit fontScale="90000"/>
          </a:bodyPr>
          <a:lstStyle/>
          <a:p>
            <a:r>
              <a:rPr lang="it-IT" sz="3600" dirty="0">
                <a:latin typeface="Tahoma"/>
                <a:cs typeface="Tahoma"/>
              </a:rPr>
              <a:t>Energy use: very strongly coupled with economy &amp; environment</a:t>
            </a:r>
            <a:br>
              <a:rPr lang="it-IT" sz="3600" dirty="0">
                <a:latin typeface="Tahoma"/>
                <a:cs typeface="Tahoma"/>
              </a:rPr>
            </a:br>
            <a:endParaRPr lang="en-US" dirty="0"/>
          </a:p>
        </p:txBody>
      </p:sp>
      <p:sp>
        <p:nvSpPr>
          <p:cNvPr id="4" name="Content Placeholder 3">
            <a:extLst>
              <a:ext uri="{FF2B5EF4-FFF2-40B4-BE49-F238E27FC236}">
                <a16:creationId xmlns:a16="http://schemas.microsoft.com/office/drawing/2014/main" id="{CAE0FC24-2BF8-63D4-B516-FD0857C6D77F}"/>
              </a:ext>
            </a:extLst>
          </p:cNvPr>
          <p:cNvSpPr>
            <a:spLocks noGrp="1"/>
          </p:cNvSpPr>
          <p:nvPr>
            <p:ph idx="1"/>
          </p:nvPr>
        </p:nvSpPr>
        <p:spPr>
          <a:xfrm>
            <a:off x="0" y="2276872"/>
            <a:ext cx="7634809" cy="2574177"/>
          </a:xfrm>
        </p:spPr>
        <p:txBody>
          <a:bodyPr>
            <a:normAutofit fontScale="92500" lnSpcReduction="20000"/>
          </a:bodyPr>
          <a:lstStyle/>
          <a:p>
            <a:pPr algn="just"/>
            <a:r>
              <a:rPr lang="it-IT" sz="2600" dirty="0">
                <a:cs typeface="Tahoma"/>
              </a:rPr>
              <a:t>Decreasing energy use =&gt; damages the economy</a:t>
            </a:r>
          </a:p>
          <a:p>
            <a:pPr algn="just"/>
            <a:endParaRPr lang="it-IT" sz="2600" dirty="0">
              <a:cs typeface="Tahoma"/>
            </a:endParaRPr>
          </a:p>
          <a:p>
            <a:pPr algn="just"/>
            <a:r>
              <a:rPr lang="it-IT" sz="2600" dirty="0">
                <a:cs typeface="Tahoma"/>
              </a:rPr>
              <a:t>Maintaining energy use =&gt; damages the environment    </a:t>
            </a:r>
          </a:p>
          <a:p>
            <a:pPr algn="just"/>
            <a:endParaRPr lang="it-IT" sz="2600" dirty="0">
              <a:cs typeface="Tahoma"/>
            </a:endParaRPr>
          </a:p>
          <a:p>
            <a:pPr algn="just"/>
            <a:r>
              <a:rPr lang="it-IT" sz="2600" dirty="0">
                <a:cs typeface="Tahoma"/>
              </a:rPr>
              <a:t>The Energy «Trilemma»</a:t>
            </a:r>
            <a:endParaRPr lang="it-IT" sz="2600" dirty="0"/>
          </a:p>
          <a:p>
            <a:endParaRPr lang="en-US" sz="2200" dirty="0"/>
          </a:p>
        </p:txBody>
      </p:sp>
      <p:sp>
        <p:nvSpPr>
          <p:cNvPr id="2" name="Slide Number Placeholder 1">
            <a:extLst>
              <a:ext uri="{FF2B5EF4-FFF2-40B4-BE49-F238E27FC236}">
                <a16:creationId xmlns:a16="http://schemas.microsoft.com/office/drawing/2014/main" id="{ECDFCF55-5782-2023-6D7C-ABBDBF5EB64C}"/>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948640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2400" y="2419920"/>
            <a:ext cx="4953000" cy="3798888"/>
          </a:xfrm>
          <a:prstGeom prst="rect">
            <a:avLst/>
          </a:prstGeo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257800" y="264062"/>
            <a:ext cx="3675063" cy="5939999"/>
          </a:xfrm>
          <a:prstGeom prst="rect">
            <a:avLst/>
          </a:prstGeo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CasellaDiTesto 3"/>
          <p:cNvSpPr txBox="1"/>
          <p:nvPr/>
        </p:nvSpPr>
        <p:spPr>
          <a:xfrm>
            <a:off x="461800" y="6205081"/>
            <a:ext cx="7691529" cy="461665"/>
          </a:xfrm>
          <a:prstGeom prst="rect">
            <a:avLst/>
          </a:prstGeom>
          <a:solidFill>
            <a:schemeClr val="bg1"/>
          </a:solidFill>
        </p:spPr>
        <p:txBody>
          <a:bodyPr wrap="none" rtlCol="0">
            <a:spAutoFit/>
          </a:bodyPr>
          <a:lstStyle/>
          <a:p>
            <a:r>
              <a:rPr lang="it-IT" sz="2400" b="1" dirty="0" err="1">
                <a:cs typeface="Tahoma"/>
              </a:rPr>
              <a:t>Deepwater</a:t>
            </a:r>
            <a:r>
              <a:rPr lang="it-IT" sz="2400" b="1" dirty="0">
                <a:cs typeface="Tahoma"/>
              </a:rPr>
              <a:t> </a:t>
            </a:r>
            <a:r>
              <a:rPr lang="it-IT" sz="2400" b="1" dirty="0" err="1">
                <a:cs typeface="Tahoma"/>
              </a:rPr>
              <a:t>Pathfinder</a:t>
            </a:r>
            <a:r>
              <a:rPr lang="it-IT" sz="2400" b="1" dirty="0">
                <a:cs typeface="Tahoma"/>
              </a:rPr>
              <a:t>                   Offshore Platform</a:t>
            </a:r>
          </a:p>
        </p:txBody>
      </p:sp>
      <p:sp>
        <p:nvSpPr>
          <p:cNvPr id="5" name="CasellaDiTesto 4"/>
          <p:cNvSpPr txBox="1"/>
          <p:nvPr/>
        </p:nvSpPr>
        <p:spPr>
          <a:xfrm>
            <a:off x="0" y="404664"/>
            <a:ext cx="4953000" cy="1477328"/>
          </a:xfrm>
          <a:prstGeom prst="rect">
            <a:avLst/>
          </a:prstGeom>
          <a:noFill/>
        </p:spPr>
        <p:txBody>
          <a:bodyPr wrap="square" rtlCol="0">
            <a:spAutoFit/>
          </a:bodyPr>
          <a:lstStyle/>
          <a:p>
            <a:pPr algn="just"/>
            <a:r>
              <a:rPr lang="it-IT" sz="3000" dirty="0">
                <a:solidFill>
                  <a:schemeClr val="accent1"/>
                </a:solidFill>
                <a:latin typeface="+mj-lt"/>
                <a:cs typeface="Tahoma"/>
              </a:rPr>
              <a:t>Oil extraction: much more expensive &amp; demanding </a:t>
            </a:r>
            <a:r>
              <a:rPr lang="it-IT" sz="3000" dirty="0">
                <a:solidFill>
                  <a:schemeClr val="accent1"/>
                </a:solidFill>
                <a:latin typeface="+mj-lt"/>
                <a:cs typeface="Tahoma"/>
                <a:sym typeface="Wingdings" panose="05000000000000000000" pitchFamily="2" charset="2"/>
              </a:rPr>
              <a:t> lower </a:t>
            </a:r>
            <a:r>
              <a:rPr lang="it-IT" sz="3000" dirty="0">
                <a:solidFill>
                  <a:schemeClr val="accent1"/>
                </a:solidFill>
                <a:latin typeface="+mj-lt"/>
                <a:cs typeface="Tahoma"/>
              </a:rPr>
              <a:t>EROI</a:t>
            </a:r>
          </a:p>
        </p:txBody>
      </p:sp>
      <p:sp>
        <p:nvSpPr>
          <p:cNvPr id="6" name="Slide Number Placeholder 5">
            <a:extLst>
              <a:ext uri="{FF2B5EF4-FFF2-40B4-BE49-F238E27FC236}">
                <a16:creationId xmlns:a16="http://schemas.microsoft.com/office/drawing/2014/main" id="{BB344171-9F13-01B5-0B15-45E9A55A4010}"/>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0191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_1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2" y="699026"/>
            <a:ext cx="5282258" cy="3956799"/>
          </a:xfrm>
          <a:prstGeom prst="rect">
            <a:avLst/>
          </a:prstGeom>
        </p:spPr>
      </p:pic>
      <p:pic>
        <p:nvPicPr>
          <p:cNvPr id="3" name="Immagine 2" descr="tar-s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150" y="796708"/>
            <a:ext cx="3607812" cy="3817626"/>
          </a:xfrm>
          <a:prstGeom prst="rect">
            <a:avLst/>
          </a:prstGeom>
        </p:spPr>
      </p:pic>
      <p:sp>
        <p:nvSpPr>
          <p:cNvPr id="5" name="CasellaDiTesto 4"/>
          <p:cNvSpPr txBox="1"/>
          <p:nvPr/>
        </p:nvSpPr>
        <p:spPr>
          <a:xfrm>
            <a:off x="143395" y="93689"/>
            <a:ext cx="7167347" cy="646331"/>
          </a:xfrm>
          <a:prstGeom prst="rect">
            <a:avLst/>
          </a:prstGeom>
          <a:noFill/>
        </p:spPr>
        <p:txBody>
          <a:bodyPr wrap="none" rtlCol="0">
            <a:spAutoFit/>
          </a:bodyPr>
          <a:lstStyle/>
          <a:p>
            <a:r>
              <a:rPr lang="it-IT" sz="3600" b="1" dirty="0">
                <a:solidFill>
                  <a:schemeClr val="accent1"/>
                </a:solidFill>
              </a:rPr>
              <a:t>Not all oils were created equal…</a:t>
            </a:r>
          </a:p>
        </p:txBody>
      </p:sp>
      <p:sp>
        <p:nvSpPr>
          <p:cNvPr id="6" name="CasellaDiTesto 5"/>
          <p:cNvSpPr txBox="1"/>
          <p:nvPr/>
        </p:nvSpPr>
        <p:spPr>
          <a:xfrm>
            <a:off x="143891" y="4697085"/>
            <a:ext cx="2592000" cy="1200329"/>
          </a:xfrm>
          <a:prstGeom prst="rect">
            <a:avLst/>
          </a:prstGeom>
          <a:solidFill>
            <a:schemeClr val="bg1"/>
          </a:solidFill>
          <a:ln>
            <a:solidFill>
              <a:srgbClr val="008000"/>
            </a:solidFill>
          </a:ln>
        </p:spPr>
        <p:txBody>
          <a:bodyPr wrap="square" rtlCol="0">
            <a:spAutoFit/>
          </a:bodyPr>
          <a:lstStyle/>
          <a:p>
            <a:pPr algn="just"/>
            <a:r>
              <a:rPr lang="it-IT" b="1" dirty="0">
                <a:solidFill>
                  <a:srgbClr val="008000"/>
                </a:solidFill>
              </a:rPr>
              <a:t>Light sweet Oil: Fluid &amp; rich in light molecules; Almost no sulphur </a:t>
            </a:r>
            <a:endParaRPr lang="it-IT" dirty="0">
              <a:solidFill>
                <a:srgbClr val="008000"/>
              </a:solidFill>
            </a:endParaRPr>
          </a:p>
        </p:txBody>
      </p:sp>
      <p:sp>
        <p:nvSpPr>
          <p:cNvPr id="7" name="CasellaDiTesto 6"/>
          <p:cNvSpPr txBox="1"/>
          <p:nvPr/>
        </p:nvSpPr>
        <p:spPr>
          <a:xfrm>
            <a:off x="2906887" y="4662583"/>
            <a:ext cx="2520000" cy="1200329"/>
          </a:xfrm>
          <a:prstGeom prst="rect">
            <a:avLst/>
          </a:prstGeom>
          <a:solidFill>
            <a:schemeClr val="bg1"/>
          </a:solidFill>
          <a:ln>
            <a:solidFill>
              <a:schemeClr val="accent6">
                <a:lumMod val="50000"/>
              </a:schemeClr>
            </a:solidFill>
          </a:ln>
        </p:spPr>
        <p:txBody>
          <a:bodyPr wrap="square" rtlCol="0">
            <a:spAutoFit/>
          </a:bodyPr>
          <a:lstStyle/>
          <a:p>
            <a:pPr algn="just"/>
            <a:r>
              <a:rPr lang="it-IT" b="1" dirty="0">
                <a:solidFill>
                  <a:srgbClr val="984807"/>
                </a:solidFill>
              </a:rPr>
              <a:t>Heavy sour Oil: Dense &amp; rich of long sticky molecules;</a:t>
            </a:r>
          </a:p>
          <a:p>
            <a:pPr algn="just"/>
            <a:r>
              <a:rPr lang="it-IT" b="1" dirty="0">
                <a:solidFill>
                  <a:srgbClr val="984807"/>
                </a:solidFill>
              </a:rPr>
              <a:t>Contains sulphur </a:t>
            </a:r>
          </a:p>
        </p:txBody>
      </p:sp>
      <p:sp>
        <p:nvSpPr>
          <p:cNvPr id="8" name="CasellaDiTesto 7"/>
          <p:cNvSpPr txBox="1"/>
          <p:nvPr/>
        </p:nvSpPr>
        <p:spPr>
          <a:xfrm>
            <a:off x="5509721" y="4680806"/>
            <a:ext cx="3564000" cy="1200329"/>
          </a:xfrm>
          <a:prstGeom prst="rect">
            <a:avLst/>
          </a:prstGeom>
          <a:solidFill>
            <a:schemeClr val="bg1"/>
          </a:solidFill>
          <a:ln>
            <a:solidFill>
              <a:schemeClr val="tx1"/>
            </a:solidFill>
          </a:ln>
        </p:spPr>
        <p:txBody>
          <a:bodyPr wrap="square" rtlCol="0">
            <a:spAutoFit/>
          </a:bodyPr>
          <a:lstStyle/>
          <a:p>
            <a:pPr algn="just"/>
            <a:r>
              <a:rPr lang="it-IT" b="1" dirty="0"/>
              <a:t>Tar Sands: sand drenched in bitumen; Extracting &amp; refining ‘oil’ is expensive &amp; energy intensive</a:t>
            </a:r>
          </a:p>
        </p:txBody>
      </p:sp>
      <p:sp>
        <p:nvSpPr>
          <p:cNvPr id="4" name="Rettangolo 3"/>
          <p:cNvSpPr/>
          <p:nvPr/>
        </p:nvSpPr>
        <p:spPr>
          <a:xfrm>
            <a:off x="143891" y="796707"/>
            <a:ext cx="2592000" cy="38176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251520" y="6165304"/>
            <a:ext cx="9460667" cy="523220"/>
          </a:xfrm>
          <a:prstGeom prst="rect">
            <a:avLst/>
          </a:prstGeom>
          <a:noFill/>
        </p:spPr>
        <p:txBody>
          <a:bodyPr wrap="none" rtlCol="0">
            <a:spAutoFit/>
          </a:bodyPr>
          <a:lstStyle/>
          <a:p>
            <a:r>
              <a:rPr lang="it-IT" sz="2800" b="1" dirty="0">
                <a:cs typeface="Tahoma"/>
              </a:rPr>
              <a:t>High EROI           Medium EROI      Very low EROI            </a:t>
            </a:r>
          </a:p>
        </p:txBody>
      </p:sp>
      <p:sp>
        <p:nvSpPr>
          <p:cNvPr id="10" name="Slide Number Placeholder 9">
            <a:extLst>
              <a:ext uri="{FF2B5EF4-FFF2-40B4-BE49-F238E27FC236}">
                <a16:creationId xmlns:a16="http://schemas.microsoft.com/office/drawing/2014/main" id="{40E317FA-86AC-AC01-75B8-37E9F9B25E09}"/>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26937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06974" y="799744"/>
            <a:ext cx="7292445" cy="5543746"/>
          </a:xfrm>
          <a:prstGeom prst="rect">
            <a:avLst/>
          </a:prstGeom>
        </p:spPr>
      </p:pic>
      <p:sp>
        <p:nvSpPr>
          <p:cNvPr id="7" name="CasellaDiTesto 6"/>
          <p:cNvSpPr txBox="1"/>
          <p:nvPr/>
        </p:nvSpPr>
        <p:spPr>
          <a:xfrm>
            <a:off x="179512" y="121630"/>
            <a:ext cx="3865874" cy="646331"/>
          </a:xfrm>
          <a:prstGeom prst="rect">
            <a:avLst/>
          </a:prstGeom>
          <a:noFill/>
        </p:spPr>
        <p:txBody>
          <a:bodyPr wrap="square" rtlCol="0">
            <a:spAutoFit/>
          </a:bodyPr>
          <a:lstStyle/>
          <a:p>
            <a:r>
              <a:rPr lang="it-IT" sz="3600" b="1" dirty="0">
                <a:solidFill>
                  <a:schemeClr val="accent1"/>
                </a:solidFill>
              </a:rPr>
              <a:t>Tar </a:t>
            </a:r>
            <a:r>
              <a:rPr lang="it-IT" sz="3600" b="1" dirty="0" err="1">
                <a:solidFill>
                  <a:schemeClr val="accent1"/>
                </a:solidFill>
              </a:rPr>
              <a:t>sands</a:t>
            </a:r>
            <a:r>
              <a:rPr lang="it-IT" sz="3600" b="1" dirty="0">
                <a:solidFill>
                  <a:schemeClr val="accent1"/>
                </a:solidFill>
              </a:rPr>
              <a:t> </a:t>
            </a:r>
            <a:r>
              <a:rPr lang="it-IT" sz="3600" b="1" dirty="0" err="1">
                <a:solidFill>
                  <a:schemeClr val="accent1"/>
                </a:solidFill>
              </a:rPr>
              <a:t>mining</a:t>
            </a:r>
            <a:endParaRPr lang="it-IT" sz="3600" b="1" dirty="0">
              <a:solidFill>
                <a:schemeClr val="accent1"/>
              </a:solidFill>
            </a:endParaRPr>
          </a:p>
        </p:txBody>
      </p:sp>
      <p:sp>
        <p:nvSpPr>
          <p:cNvPr id="2" name="Slide Number Placeholder 1">
            <a:extLst>
              <a:ext uri="{FF2B5EF4-FFF2-40B4-BE49-F238E27FC236}">
                <a16:creationId xmlns:a16="http://schemas.microsoft.com/office/drawing/2014/main" id="{82A7EE28-655F-A58E-DE23-837A8B99CFB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40210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0"/>
            <a:ext cx="9221074" cy="6912000"/>
          </a:xfrm>
          <a:prstGeom prst="rect">
            <a:avLst/>
          </a:prstGeom>
        </p:spPr>
      </p:pic>
      <p:sp>
        <p:nvSpPr>
          <p:cNvPr id="5" name="CasellaDiTesto 4"/>
          <p:cNvSpPr txBox="1"/>
          <p:nvPr/>
        </p:nvSpPr>
        <p:spPr>
          <a:xfrm>
            <a:off x="179512" y="5395018"/>
            <a:ext cx="4752232" cy="1015663"/>
          </a:xfrm>
          <a:prstGeom prst="rect">
            <a:avLst/>
          </a:prstGeom>
          <a:noFill/>
        </p:spPr>
        <p:txBody>
          <a:bodyPr wrap="square" rtlCol="0">
            <a:spAutoFit/>
          </a:bodyPr>
          <a:lstStyle/>
          <a:p>
            <a:r>
              <a:rPr lang="it-IT" sz="3600" b="1" dirty="0">
                <a:solidFill>
                  <a:srgbClr val="FFFF00"/>
                </a:solidFill>
              </a:rPr>
              <a:t>Tar sands mining</a:t>
            </a:r>
          </a:p>
          <a:p>
            <a:r>
              <a:rPr lang="it-IT" sz="2400" b="1" dirty="0">
                <a:solidFill>
                  <a:srgbClr val="FFFF00"/>
                </a:solidFill>
              </a:rPr>
              <a:t>=&gt; Environmentally disastrous</a:t>
            </a:r>
          </a:p>
        </p:txBody>
      </p:sp>
      <p:sp>
        <p:nvSpPr>
          <p:cNvPr id="2" name="Slide Number Placeholder 1">
            <a:extLst>
              <a:ext uri="{FF2B5EF4-FFF2-40B4-BE49-F238E27FC236}">
                <a16:creationId xmlns:a16="http://schemas.microsoft.com/office/drawing/2014/main" id="{B364C4A5-AB73-3CBC-8EE7-CED3D741DAF1}"/>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8192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C43090-2744-B78A-16E7-70BCADFD5529}"/>
              </a:ext>
            </a:extLst>
          </p:cNvPr>
          <p:cNvSpPr>
            <a:spLocks noGrp="1"/>
          </p:cNvSpPr>
          <p:nvPr>
            <p:ph type="title"/>
          </p:nvPr>
        </p:nvSpPr>
        <p:spPr/>
        <p:txBody>
          <a:bodyPr/>
          <a:lstStyle/>
          <a:p>
            <a:r>
              <a:rPr lang="en-CA" sz="3600" dirty="0"/>
              <a:t>Combustion of Fossil Fuels</a:t>
            </a:r>
            <a:br>
              <a:rPr lang="en-CA" sz="3600" dirty="0"/>
            </a:br>
            <a:endParaRPr lang="en-US" dirty="0"/>
          </a:p>
        </p:txBody>
      </p:sp>
      <p:sp>
        <p:nvSpPr>
          <p:cNvPr id="7" name="Content Placeholder 6">
            <a:extLst>
              <a:ext uri="{FF2B5EF4-FFF2-40B4-BE49-F238E27FC236}">
                <a16:creationId xmlns:a16="http://schemas.microsoft.com/office/drawing/2014/main" id="{80149700-5293-E2B0-D432-15B198EED8E0}"/>
              </a:ext>
            </a:extLst>
          </p:cNvPr>
          <p:cNvSpPr>
            <a:spLocks noGrp="1"/>
          </p:cNvSpPr>
          <p:nvPr>
            <p:ph idx="1"/>
          </p:nvPr>
        </p:nvSpPr>
        <p:spPr>
          <a:xfrm>
            <a:off x="-10855" y="1700808"/>
            <a:ext cx="7535183" cy="3880773"/>
          </a:xfrm>
        </p:spPr>
        <p:txBody>
          <a:bodyPr>
            <a:normAutofit fontScale="92500" lnSpcReduction="10000"/>
          </a:bodyPr>
          <a:lstStyle/>
          <a:p>
            <a:r>
              <a:rPr lang="en-US" sz="2600" dirty="0"/>
              <a:t>Energy can be extracted (converted) from exothermic combustion reaction of fossil fuels</a:t>
            </a:r>
          </a:p>
          <a:p>
            <a:endParaRPr lang="en-US" sz="2200" dirty="0"/>
          </a:p>
          <a:p>
            <a:r>
              <a:rPr lang="en-CA" sz="2600" dirty="0"/>
              <a:t>Hydrocarbons + Oxygen =&gt; CO</a:t>
            </a:r>
            <a:r>
              <a:rPr lang="en-CA" sz="2600" baseline="-25000" dirty="0"/>
              <a:t>2</a:t>
            </a:r>
            <a:r>
              <a:rPr lang="en-CA" sz="2600" dirty="0"/>
              <a:t> + H</a:t>
            </a:r>
            <a:r>
              <a:rPr lang="en-CA" sz="2600" baseline="-25000" dirty="0"/>
              <a:t>2</a:t>
            </a:r>
            <a:r>
              <a:rPr lang="en-CA" sz="2600" dirty="0"/>
              <a:t>0 + Heat</a:t>
            </a:r>
          </a:p>
          <a:p>
            <a:endParaRPr lang="en-CA" sz="2200" dirty="0"/>
          </a:p>
          <a:p>
            <a:r>
              <a:rPr lang="en-CA" sz="2600" dirty="0"/>
              <a:t>Heat used for heating dwellings, cooking</a:t>
            </a:r>
          </a:p>
          <a:p>
            <a:endParaRPr lang="en-CA" sz="2200" dirty="0"/>
          </a:p>
          <a:p>
            <a:r>
              <a:rPr lang="en-CA" sz="2600" dirty="0"/>
              <a:t>For evaporating water into steam =&gt; operate mechanical systems (e.g. turbines)</a:t>
            </a:r>
          </a:p>
          <a:p>
            <a:endParaRPr lang="en-CA" sz="1800" dirty="0"/>
          </a:p>
          <a:p>
            <a:endParaRPr lang="en-CA" sz="1800" dirty="0"/>
          </a:p>
          <a:p>
            <a:endParaRPr lang="en-US" dirty="0"/>
          </a:p>
        </p:txBody>
      </p:sp>
      <p:sp>
        <p:nvSpPr>
          <p:cNvPr id="5" name="Slide Number Placeholder 4">
            <a:extLst>
              <a:ext uri="{FF2B5EF4-FFF2-40B4-BE49-F238E27FC236}">
                <a16:creationId xmlns:a16="http://schemas.microsoft.com/office/drawing/2014/main" id="{3305A3DF-8B1D-6B5E-31E6-3EC9CA621741}"/>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1432590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772815"/>
            <a:ext cx="8928992" cy="4072039"/>
          </a:xfrm>
          <a:prstGeom prst="rect">
            <a:avLst/>
          </a:prstGeom>
        </p:spPr>
      </p:pic>
      <p:sp>
        <p:nvSpPr>
          <p:cNvPr id="5" name="Title 4">
            <a:extLst>
              <a:ext uri="{FF2B5EF4-FFF2-40B4-BE49-F238E27FC236}">
                <a16:creationId xmlns:a16="http://schemas.microsoft.com/office/drawing/2014/main" id="{10DDCB13-6C5B-0B1F-EB23-E74866E759D3}"/>
              </a:ext>
            </a:extLst>
          </p:cNvPr>
          <p:cNvSpPr>
            <a:spLocks noGrp="1"/>
          </p:cNvSpPr>
          <p:nvPr>
            <p:ph type="title"/>
          </p:nvPr>
        </p:nvSpPr>
        <p:spPr>
          <a:xfrm>
            <a:off x="609599" y="609600"/>
            <a:ext cx="6347714" cy="803176"/>
          </a:xfrm>
        </p:spPr>
        <p:txBody>
          <a:bodyPr/>
          <a:lstStyle/>
          <a:p>
            <a:r>
              <a:rPr lang="en-CA" sz="3600" dirty="0"/>
              <a:t>Combustion of Fossil Fuels</a:t>
            </a:r>
            <a:endParaRPr lang="en-US" dirty="0"/>
          </a:p>
        </p:txBody>
      </p:sp>
      <p:sp>
        <p:nvSpPr>
          <p:cNvPr id="4" name="Slide Number Placeholder 3">
            <a:extLst>
              <a:ext uri="{FF2B5EF4-FFF2-40B4-BE49-F238E27FC236}">
                <a16:creationId xmlns:a16="http://schemas.microsoft.com/office/drawing/2014/main" id="{DCE9E6BC-3E0C-655A-8CCE-093A2B717046}"/>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106047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51DBD-FBB9-E8C7-6E17-B66829E5B7BA}"/>
              </a:ext>
            </a:extLst>
          </p:cNvPr>
          <p:cNvSpPr>
            <a:spLocks noGrp="1"/>
          </p:cNvSpPr>
          <p:nvPr>
            <p:ph type="title"/>
          </p:nvPr>
        </p:nvSpPr>
        <p:spPr/>
        <p:txBody>
          <a:bodyPr/>
          <a:lstStyle/>
          <a:p>
            <a:r>
              <a:rPr lang="en-CA" sz="3600" dirty="0"/>
              <a:t>Laws of Thermodynamics</a:t>
            </a:r>
            <a:br>
              <a:rPr lang="en-CA" sz="3600" dirty="0"/>
            </a:br>
            <a:endParaRPr lang="en-US" dirty="0"/>
          </a:p>
        </p:txBody>
      </p:sp>
      <p:sp>
        <p:nvSpPr>
          <p:cNvPr id="5" name="Content Placeholder 4">
            <a:extLst>
              <a:ext uri="{FF2B5EF4-FFF2-40B4-BE49-F238E27FC236}">
                <a16:creationId xmlns:a16="http://schemas.microsoft.com/office/drawing/2014/main" id="{61FFE9D1-2CDA-5BA8-BC8C-9505BEB9C4A9}"/>
              </a:ext>
            </a:extLst>
          </p:cNvPr>
          <p:cNvSpPr>
            <a:spLocks noGrp="1"/>
          </p:cNvSpPr>
          <p:nvPr>
            <p:ph idx="1"/>
          </p:nvPr>
        </p:nvSpPr>
        <p:spPr>
          <a:xfrm>
            <a:off x="9854" y="1700808"/>
            <a:ext cx="7586482" cy="3880773"/>
          </a:xfrm>
        </p:spPr>
        <p:txBody>
          <a:bodyPr/>
          <a:lstStyle/>
          <a:p>
            <a:pPr>
              <a:lnSpc>
                <a:spcPct val="150000"/>
              </a:lnSpc>
            </a:pPr>
            <a:r>
              <a:rPr lang="en-US" sz="2400" dirty="0"/>
              <a:t>Heat does not flow between objects at the same temperature (heat flows from a body at higher temperature to a body at lower temperature)</a:t>
            </a:r>
          </a:p>
          <a:p>
            <a:pPr>
              <a:lnSpc>
                <a:spcPct val="150000"/>
              </a:lnSpc>
            </a:pPr>
            <a:r>
              <a:rPr lang="en-CA" sz="2400" dirty="0"/>
              <a:t>Energy is conserved</a:t>
            </a:r>
          </a:p>
          <a:p>
            <a:pPr>
              <a:lnSpc>
                <a:spcPct val="150000"/>
              </a:lnSpc>
            </a:pPr>
            <a:r>
              <a:rPr lang="en-CA" sz="2400" dirty="0"/>
              <a:t>Entropy always increases</a:t>
            </a:r>
          </a:p>
        </p:txBody>
      </p:sp>
      <p:sp>
        <p:nvSpPr>
          <p:cNvPr id="2" name="Slide Number Placeholder 1">
            <a:extLst>
              <a:ext uri="{FF2B5EF4-FFF2-40B4-BE49-F238E27FC236}">
                <a16:creationId xmlns:a16="http://schemas.microsoft.com/office/drawing/2014/main" id="{0FEEA4FD-F1BA-FA21-DE86-B16168D6EA85}"/>
              </a:ext>
            </a:extLst>
          </p:cNvPr>
          <p:cNvSpPr>
            <a:spLocks noGrp="1"/>
          </p:cNvSpPr>
          <p:nvPr>
            <p:ph type="sldNum" sz="quarter" idx="12"/>
          </p:nvPr>
        </p:nvSpPr>
        <p:spPr/>
        <p:txBody>
          <a:bodyPr/>
          <a:lstStyle/>
          <a:p>
            <a:fld id="{B883D629-996C-479C-ABB6-6799B6219525}" type="slidenum">
              <a:rPr lang="fr-CA" altLang="fr-FR" smtClean="0"/>
              <a:pPr/>
              <a:t>2</a:t>
            </a:fld>
            <a:endParaRPr lang="fr-CA" altLang="fr-FR"/>
          </a:p>
        </p:txBody>
      </p:sp>
    </p:spTree>
    <p:extLst>
      <p:ext uri="{BB962C8B-B14F-4D97-AF65-F5344CB8AC3E}">
        <p14:creationId xmlns:p14="http://schemas.microsoft.com/office/powerpoint/2010/main" val="1516571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931D9F-A5E4-BC69-AEBE-641A3A05D22A}"/>
              </a:ext>
            </a:extLst>
          </p:cNvPr>
          <p:cNvSpPr>
            <a:spLocks noGrp="1"/>
          </p:cNvSpPr>
          <p:nvPr>
            <p:ph type="title"/>
          </p:nvPr>
        </p:nvSpPr>
        <p:spPr>
          <a:xfrm>
            <a:off x="609599" y="609600"/>
            <a:ext cx="6347713" cy="731168"/>
          </a:xfrm>
        </p:spPr>
        <p:txBody>
          <a:bodyPr/>
          <a:lstStyle/>
          <a:p>
            <a:r>
              <a:rPr lang="en-CA" sz="3600" dirty="0"/>
              <a:t>Combustion of Fossil Fuels</a:t>
            </a:r>
            <a:endParaRPr lang="en-US" dirty="0"/>
          </a:p>
        </p:txBody>
      </p:sp>
      <p:sp>
        <p:nvSpPr>
          <p:cNvPr id="6" name="Content Placeholder 5">
            <a:extLst>
              <a:ext uri="{FF2B5EF4-FFF2-40B4-BE49-F238E27FC236}">
                <a16:creationId xmlns:a16="http://schemas.microsoft.com/office/drawing/2014/main" id="{4E92B37B-9D5D-70AF-231A-4E64A1EABB80}"/>
              </a:ext>
            </a:extLst>
          </p:cNvPr>
          <p:cNvSpPr>
            <a:spLocks noGrp="1"/>
          </p:cNvSpPr>
          <p:nvPr>
            <p:ph idx="1"/>
          </p:nvPr>
        </p:nvSpPr>
        <p:spPr>
          <a:xfrm>
            <a:off x="0" y="1750679"/>
            <a:ext cx="7634809" cy="3880773"/>
          </a:xfrm>
        </p:spPr>
        <p:txBody>
          <a:bodyPr>
            <a:normAutofit lnSpcReduction="10000"/>
          </a:bodyPr>
          <a:lstStyle/>
          <a:p>
            <a:r>
              <a:rPr lang="en-CA" sz="2400" dirty="0"/>
              <a:t>Fossil fuel fed into combustion chamber</a:t>
            </a:r>
          </a:p>
          <a:p>
            <a:r>
              <a:rPr lang="en-US" sz="2400" dirty="0"/>
              <a:t>Intense heat from the burning fuel heats the water introduced through the pump =&gt; turns it into steam</a:t>
            </a:r>
          </a:p>
          <a:p>
            <a:r>
              <a:rPr lang="en-US" sz="2400" dirty="0"/>
              <a:t>=&gt; steam transferred to turbine at high speed &amp; pressure</a:t>
            </a:r>
          </a:p>
          <a:p>
            <a:r>
              <a:rPr lang="en-US" sz="2400" dirty="0"/>
              <a:t>The pressuring flow causes turbine blades to spin</a:t>
            </a:r>
          </a:p>
          <a:p>
            <a:r>
              <a:rPr lang="en-US" sz="2400" dirty="0"/>
              <a:t>Turbine is connected to a synchronous generator that creates flow of electrons which produces electricity</a:t>
            </a:r>
            <a:endParaRPr lang="en-CA" sz="2400" dirty="0"/>
          </a:p>
          <a:p>
            <a:endParaRPr lang="en-US" sz="2000" dirty="0"/>
          </a:p>
        </p:txBody>
      </p:sp>
      <p:sp>
        <p:nvSpPr>
          <p:cNvPr id="4" name="Slide Number Placeholder 3">
            <a:extLst>
              <a:ext uri="{FF2B5EF4-FFF2-40B4-BE49-F238E27FC236}">
                <a16:creationId xmlns:a16="http://schemas.microsoft.com/office/drawing/2014/main" id="{B7E7362D-2CBF-BF07-9AFC-4A52B5F583F6}"/>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371278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C502D-7FF3-1EC4-A9B2-4E380BB5B9F2}"/>
              </a:ext>
            </a:extLst>
          </p:cNvPr>
          <p:cNvSpPr>
            <a:spLocks noGrp="1"/>
          </p:cNvSpPr>
          <p:nvPr>
            <p:ph type="title"/>
          </p:nvPr>
        </p:nvSpPr>
        <p:spPr>
          <a:xfrm>
            <a:off x="179512" y="332656"/>
            <a:ext cx="7920880" cy="792088"/>
          </a:xfrm>
        </p:spPr>
        <p:txBody>
          <a:bodyPr>
            <a:normAutofit/>
          </a:bodyPr>
          <a:lstStyle/>
          <a:p>
            <a:r>
              <a:rPr lang="en-CA" sz="3600" dirty="0"/>
              <a:t>Efficiency of power generating plants</a:t>
            </a:r>
            <a:endParaRPr lang="en-US" dirty="0"/>
          </a:p>
        </p:txBody>
      </p:sp>
      <p:sp>
        <p:nvSpPr>
          <p:cNvPr id="6" name="Content Placeholder 5">
            <a:extLst>
              <a:ext uri="{FF2B5EF4-FFF2-40B4-BE49-F238E27FC236}">
                <a16:creationId xmlns:a16="http://schemas.microsoft.com/office/drawing/2014/main" id="{0E567DBC-0A81-2269-E413-D84F96703D5A}"/>
              </a:ext>
            </a:extLst>
          </p:cNvPr>
          <p:cNvSpPr>
            <a:spLocks noGrp="1"/>
          </p:cNvSpPr>
          <p:nvPr>
            <p:ph idx="1"/>
          </p:nvPr>
        </p:nvSpPr>
        <p:spPr>
          <a:xfrm>
            <a:off x="0" y="1386809"/>
            <a:ext cx="8748464" cy="4392488"/>
          </a:xfrm>
        </p:spPr>
        <p:txBody>
          <a:bodyPr>
            <a:normAutofit lnSpcReduction="10000"/>
          </a:bodyPr>
          <a:lstStyle/>
          <a:p>
            <a:r>
              <a:rPr lang="en-CA" sz="2400" dirty="0"/>
              <a:t>Can be measured with the heat rate </a:t>
            </a:r>
            <a:r>
              <a:rPr lang="en-CA" sz="2400" dirty="0">
                <a:sym typeface="Wingdings" panose="05000000000000000000" pitchFamily="2" charset="2"/>
              </a:rPr>
              <a:t></a:t>
            </a:r>
            <a:r>
              <a:rPr lang="en-US" sz="2400" dirty="0"/>
              <a:t> the amount of energy used by a power plant to generate 1 kWh of electricity (Btu/kWh)</a:t>
            </a:r>
          </a:p>
          <a:p>
            <a:endParaRPr lang="en-US" sz="2000" dirty="0"/>
          </a:p>
          <a:p>
            <a:r>
              <a:rPr lang="en-US" sz="2400" dirty="0"/>
              <a:t>The efficiency can be expressed as a percentage by dividing 3412 Btu (the equivalent Btu content of a kWh of electricity) by the heat rate</a:t>
            </a:r>
          </a:p>
          <a:p>
            <a:endParaRPr lang="en-US" sz="2000" dirty="0"/>
          </a:p>
          <a:p>
            <a:r>
              <a:rPr lang="en-US" sz="2400" dirty="0"/>
              <a:t>Average efficiency of fossil fuel generating plants published by the U.S. Energy Information Administration (EIA) in 2012 was 9800 Btu/kWh (about 35%)</a:t>
            </a:r>
            <a:endParaRPr lang="en-CA" sz="2400" dirty="0"/>
          </a:p>
        </p:txBody>
      </p:sp>
      <p:sp>
        <p:nvSpPr>
          <p:cNvPr id="4" name="Slide Number Placeholder 3">
            <a:extLst>
              <a:ext uri="{FF2B5EF4-FFF2-40B4-BE49-F238E27FC236}">
                <a16:creationId xmlns:a16="http://schemas.microsoft.com/office/drawing/2014/main" id="{72ECBD7C-7FEC-AFB4-210B-6E3DE2D2B683}"/>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79299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6" y="980728"/>
            <a:ext cx="9048681" cy="4392488"/>
          </a:xfrm>
          <a:prstGeom prst="rect">
            <a:avLst/>
          </a:prstGeom>
        </p:spPr>
      </p:pic>
      <p:sp>
        <p:nvSpPr>
          <p:cNvPr id="3" name="TextBox 2"/>
          <p:cNvSpPr txBox="1"/>
          <p:nvPr/>
        </p:nvSpPr>
        <p:spPr>
          <a:xfrm>
            <a:off x="59161" y="0"/>
            <a:ext cx="4987263" cy="646331"/>
          </a:xfrm>
          <a:prstGeom prst="rect">
            <a:avLst/>
          </a:prstGeom>
          <a:noFill/>
        </p:spPr>
        <p:txBody>
          <a:bodyPr wrap="none" rtlCol="0">
            <a:spAutoFit/>
          </a:bodyPr>
          <a:lstStyle/>
          <a:p>
            <a:r>
              <a:rPr lang="en-CA" sz="3600" dirty="0">
                <a:solidFill>
                  <a:schemeClr val="accent1"/>
                </a:solidFill>
              </a:rPr>
              <a:t>Comparative efficiency</a:t>
            </a:r>
          </a:p>
        </p:txBody>
      </p:sp>
      <p:sp>
        <p:nvSpPr>
          <p:cNvPr id="4" name="Rectangle 3"/>
          <p:cNvSpPr/>
          <p:nvPr/>
        </p:nvSpPr>
        <p:spPr>
          <a:xfrm>
            <a:off x="539552" y="5517232"/>
            <a:ext cx="5544616" cy="830997"/>
          </a:xfrm>
          <a:prstGeom prst="rect">
            <a:avLst/>
          </a:prstGeom>
        </p:spPr>
        <p:txBody>
          <a:bodyPr wrap="square">
            <a:spAutoFit/>
          </a:bodyPr>
          <a:lstStyle/>
          <a:p>
            <a:r>
              <a:rPr lang="en-CA" sz="2400" dirty="0"/>
              <a:t>For example,</a:t>
            </a:r>
          </a:p>
          <a:p>
            <a:r>
              <a:rPr lang="en-CA" sz="2400" dirty="0"/>
              <a:t>Coal 2012: 3412 / 10,498 = 32.5%</a:t>
            </a:r>
          </a:p>
        </p:txBody>
      </p:sp>
      <p:sp>
        <p:nvSpPr>
          <p:cNvPr id="5" name="Slide Number Placeholder 4">
            <a:extLst>
              <a:ext uri="{FF2B5EF4-FFF2-40B4-BE49-F238E27FC236}">
                <a16:creationId xmlns:a16="http://schemas.microsoft.com/office/drawing/2014/main" id="{134CE081-536A-F8F6-271B-7EDA0EA7AE51}"/>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12867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687D5F-3E55-BB1B-D4AB-A3C385DACD14}"/>
              </a:ext>
            </a:extLst>
          </p:cNvPr>
          <p:cNvSpPr>
            <a:spLocks noGrp="1"/>
          </p:cNvSpPr>
          <p:nvPr>
            <p:ph type="title"/>
          </p:nvPr>
        </p:nvSpPr>
        <p:spPr>
          <a:xfrm>
            <a:off x="8867" y="273187"/>
            <a:ext cx="6347713" cy="779549"/>
          </a:xfrm>
        </p:spPr>
        <p:txBody>
          <a:bodyPr/>
          <a:lstStyle/>
          <a:p>
            <a:r>
              <a:rPr lang="en-CA" sz="3600" dirty="0"/>
              <a:t>Combustion Engines</a:t>
            </a:r>
            <a:endParaRPr lang="en-US" dirty="0"/>
          </a:p>
        </p:txBody>
      </p:sp>
      <p:sp>
        <p:nvSpPr>
          <p:cNvPr id="6" name="Content Placeholder 5">
            <a:extLst>
              <a:ext uri="{FF2B5EF4-FFF2-40B4-BE49-F238E27FC236}">
                <a16:creationId xmlns:a16="http://schemas.microsoft.com/office/drawing/2014/main" id="{385D97CE-27FA-3C94-ACA5-16C05719AC6E}"/>
              </a:ext>
            </a:extLst>
          </p:cNvPr>
          <p:cNvSpPr>
            <a:spLocks noGrp="1"/>
          </p:cNvSpPr>
          <p:nvPr>
            <p:ph idx="1"/>
          </p:nvPr>
        </p:nvSpPr>
        <p:spPr>
          <a:xfrm>
            <a:off x="10834" y="1772816"/>
            <a:ext cx="8233574" cy="3888432"/>
          </a:xfrm>
        </p:spPr>
        <p:txBody>
          <a:bodyPr>
            <a:normAutofit/>
          </a:bodyPr>
          <a:lstStyle/>
          <a:p>
            <a:r>
              <a:rPr lang="en-CA" sz="2400" dirty="0"/>
              <a:t>Combustion engine: machine that converts thermal energy released by fuel into mechanical energy. </a:t>
            </a:r>
          </a:p>
          <a:p>
            <a:r>
              <a:rPr lang="en-CA" sz="2400" dirty="0"/>
              <a:t>Two types of combustion engines:</a:t>
            </a:r>
          </a:p>
          <a:p>
            <a:pPr marL="800100" lvl="1" indent="-342900">
              <a:buFont typeface="+mj-lt"/>
              <a:buAutoNum type="arabicPeriod"/>
            </a:pPr>
            <a:r>
              <a:rPr lang="en-CA" sz="2400" dirty="0"/>
              <a:t>External combustion engine: </a:t>
            </a:r>
            <a:r>
              <a:rPr lang="en-US" sz="2400" dirty="0"/>
              <a:t>heat engine =&gt; ignition occurs outside the chamber in which heat is converted into mechanical energy</a:t>
            </a:r>
          </a:p>
          <a:p>
            <a:pPr marL="800100" lvl="1" indent="-342900">
              <a:buFont typeface="+mj-lt"/>
              <a:buAutoNum type="arabicPeriod"/>
            </a:pPr>
            <a:r>
              <a:rPr lang="en-CA" sz="2400" dirty="0"/>
              <a:t>Internal combustion engine: </a:t>
            </a:r>
            <a:r>
              <a:rPr lang="en-US" sz="2400" dirty="0"/>
              <a:t>heat engine =&gt; ignition or burning of a fuel-air occurs within the engine cylinder</a:t>
            </a:r>
            <a:endParaRPr lang="en-CA" sz="2400" dirty="0"/>
          </a:p>
        </p:txBody>
      </p:sp>
      <p:sp>
        <p:nvSpPr>
          <p:cNvPr id="4" name="Slide Number Placeholder 3">
            <a:extLst>
              <a:ext uri="{FF2B5EF4-FFF2-40B4-BE49-F238E27FC236}">
                <a16:creationId xmlns:a16="http://schemas.microsoft.com/office/drawing/2014/main" id="{B28FE248-0915-68E3-015C-4B41E83036A0}"/>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69315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3A4FE2-CD31-DF21-E823-3ADAAA66937E}"/>
              </a:ext>
            </a:extLst>
          </p:cNvPr>
          <p:cNvSpPr>
            <a:spLocks noGrp="1"/>
          </p:cNvSpPr>
          <p:nvPr>
            <p:ph type="title"/>
          </p:nvPr>
        </p:nvSpPr>
        <p:spPr>
          <a:xfrm>
            <a:off x="-11848" y="45852"/>
            <a:ext cx="6347713" cy="646844"/>
          </a:xfrm>
        </p:spPr>
        <p:txBody>
          <a:bodyPr/>
          <a:lstStyle/>
          <a:p>
            <a:r>
              <a:rPr lang="en-CA" sz="3600" b="1" u="sng" dirty="0"/>
              <a:t>Advantages</a:t>
            </a:r>
            <a:r>
              <a:rPr lang="en-CA" sz="3600" b="1" dirty="0"/>
              <a:t> of fossil fuels</a:t>
            </a:r>
            <a:endParaRPr lang="en-US" b="1" dirty="0"/>
          </a:p>
        </p:txBody>
      </p:sp>
      <p:sp>
        <p:nvSpPr>
          <p:cNvPr id="6" name="Content Placeholder 5">
            <a:extLst>
              <a:ext uri="{FF2B5EF4-FFF2-40B4-BE49-F238E27FC236}">
                <a16:creationId xmlns:a16="http://schemas.microsoft.com/office/drawing/2014/main" id="{32D45F4D-D33A-AEFE-F753-304171409CB4}"/>
              </a:ext>
            </a:extLst>
          </p:cNvPr>
          <p:cNvSpPr>
            <a:spLocks noGrp="1"/>
          </p:cNvSpPr>
          <p:nvPr>
            <p:ph idx="1"/>
          </p:nvPr>
        </p:nvSpPr>
        <p:spPr>
          <a:xfrm>
            <a:off x="0" y="975643"/>
            <a:ext cx="9144000" cy="5882357"/>
          </a:xfrm>
        </p:spPr>
        <p:txBody>
          <a:bodyPr>
            <a:noAutofit/>
          </a:bodyPr>
          <a:lstStyle/>
          <a:p>
            <a:r>
              <a:rPr lang="en-CA" sz="2400" u="sng" dirty="0"/>
              <a:t>Availability</a:t>
            </a:r>
            <a:r>
              <a:rPr lang="en-CA" sz="2400" dirty="0"/>
              <a:t>: abundant; with technological advances the extraction has improved in terms of efficiency &amp; health concerns.</a:t>
            </a:r>
          </a:p>
          <a:p>
            <a:endParaRPr lang="en-CA" sz="1200" dirty="0"/>
          </a:p>
          <a:p>
            <a:r>
              <a:rPr lang="en-CA" sz="2400" u="sng" dirty="0"/>
              <a:t>Energy Efficiency</a:t>
            </a:r>
            <a:r>
              <a:rPr lang="en-CA" sz="2400" dirty="0"/>
              <a:t>: easily combustible; </a:t>
            </a:r>
            <a:r>
              <a:rPr lang="en-US" sz="2400" dirty="0"/>
              <a:t>very high calorific value / </a:t>
            </a:r>
            <a:r>
              <a:rPr lang="en-US" sz="2400" u="sng" dirty="0"/>
              <a:t>energy density</a:t>
            </a:r>
            <a:r>
              <a:rPr lang="en-US" sz="2400" dirty="0"/>
              <a:t> =&gt; a small amount of fuel can generate a lot of power [</a:t>
            </a:r>
            <a:r>
              <a:rPr lang="en-US" sz="2400" u="sng" dirty="0"/>
              <a:t>airplanes</a:t>
            </a:r>
            <a:r>
              <a:rPr lang="en-US" sz="2400" dirty="0"/>
              <a:t>]</a:t>
            </a:r>
          </a:p>
          <a:p>
            <a:endParaRPr lang="en-US" sz="1200" dirty="0"/>
          </a:p>
          <a:p>
            <a:r>
              <a:rPr lang="en-US" sz="2400" u="sng" dirty="0"/>
              <a:t>Storage &amp; Transportation</a:t>
            </a:r>
            <a:r>
              <a:rPr lang="en-US" sz="2400" dirty="0"/>
              <a:t>: The molecular composition of fossil fuels is very stable which makes them easy to store &amp; transport under normal conditions</a:t>
            </a:r>
          </a:p>
          <a:p>
            <a:endParaRPr lang="en-US" sz="1200" dirty="0"/>
          </a:p>
          <a:p>
            <a:r>
              <a:rPr lang="en-US" sz="2400" u="sng" dirty="0"/>
              <a:t>Economy</a:t>
            </a:r>
            <a:r>
              <a:rPr lang="en-US" sz="2400" dirty="0"/>
              <a:t>: Abundant availability means power plants can be constructed anywhere; The facilities &amp; energy extraction methods are relatively simple / low cost</a:t>
            </a:r>
            <a:endParaRPr lang="en-CA" sz="2400" dirty="0"/>
          </a:p>
          <a:p>
            <a:endParaRPr lang="en-US" dirty="0"/>
          </a:p>
        </p:txBody>
      </p:sp>
      <p:sp>
        <p:nvSpPr>
          <p:cNvPr id="4" name="Slide Number Placeholder 3">
            <a:extLst>
              <a:ext uri="{FF2B5EF4-FFF2-40B4-BE49-F238E27FC236}">
                <a16:creationId xmlns:a16="http://schemas.microsoft.com/office/drawing/2014/main" id="{5B72055A-2A11-11D1-8777-2E47260FFF30}"/>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873369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CE03-1EF1-28DF-FE41-EEA3D99D1454}"/>
              </a:ext>
            </a:extLst>
          </p:cNvPr>
          <p:cNvSpPr>
            <a:spLocks noGrp="1"/>
          </p:cNvSpPr>
          <p:nvPr>
            <p:ph type="title"/>
          </p:nvPr>
        </p:nvSpPr>
        <p:spPr>
          <a:xfrm>
            <a:off x="0" y="99835"/>
            <a:ext cx="6347713" cy="808885"/>
          </a:xfrm>
        </p:spPr>
        <p:txBody>
          <a:bodyPr/>
          <a:lstStyle/>
          <a:p>
            <a:r>
              <a:rPr lang="en-CA" sz="3600" b="1" u="sng" dirty="0"/>
              <a:t>Disadvantages</a:t>
            </a:r>
            <a:r>
              <a:rPr lang="en-CA" sz="3600" b="1" dirty="0"/>
              <a:t> of fossil fuels</a:t>
            </a:r>
            <a:endParaRPr lang="en-US" b="1" dirty="0"/>
          </a:p>
        </p:txBody>
      </p:sp>
      <p:sp>
        <p:nvSpPr>
          <p:cNvPr id="3" name="Content Placeholder 2">
            <a:extLst>
              <a:ext uri="{FF2B5EF4-FFF2-40B4-BE49-F238E27FC236}">
                <a16:creationId xmlns:a16="http://schemas.microsoft.com/office/drawing/2014/main" id="{F0518A16-4993-F4D9-858B-48D57FD9A2A2}"/>
              </a:ext>
            </a:extLst>
          </p:cNvPr>
          <p:cNvSpPr>
            <a:spLocks noGrp="1"/>
          </p:cNvSpPr>
          <p:nvPr>
            <p:ph idx="1"/>
          </p:nvPr>
        </p:nvSpPr>
        <p:spPr>
          <a:xfrm>
            <a:off x="0" y="1124744"/>
            <a:ext cx="6167652" cy="5472608"/>
          </a:xfrm>
        </p:spPr>
        <p:txBody>
          <a:bodyPr>
            <a:normAutofit fontScale="92500" lnSpcReduction="20000"/>
          </a:bodyPr>
          <a:lstStyle/>
          <a:p>
            <a:r>
              <a:rPr lang="en-CA" sz="2600" dirty="0"/>
              <a:t>Combustion by-products</a:t>
            </a:r>
          </a:p>
          <a:p>
            <a:r>
              <a:rPr lang="en-CA" sz="2600" dirty="0"/>
              <a:t>CO</a:t>
            </a:r>
            <a:r>
              <a:rPr lang="en-CA" sz="2600" baseline="-25000" dirty="0"/>
              <a:t>2</a:t>
            </a:r>
            <a:r>
              <a:rPr lang="en-CA" sz="2600" dirty="0"/>
              <a:t>: </a:t>
            </a:r>
            <a:r>
              <a:rPr lang="en-US" sz="2600" dirty="0"/>
              <a:t>emission of CO</a:t>
            </a:r>
            <a:r>
              <a:rPr lang="en-US" sz="2600" baseline="-25000" dirty="0"/>
              <a:t>2</a:t>
            </a:r>
            <a:r>
              <a:rPr lang="en-US" sz="2600" dirty="0"/>
              <a:t> contributes to pollution, climate change &amp; global warming</a:t>
            </a:r>
          </a:p>
          <a:p>
            <a:r>
              <a:rPr lang="en-US" sz="2600" dirty="0"/>
              <a:t>SO</a:t>
            </a:r>
            <a:r>
              <a:rPr lang="en-US" sz="2600" baseline="-25000" dirty="0"/>
              <a:t>2</a:t>
            </a:r>
            <a:r>
              <a:rPr lang="en-US" sz="2600" dirty="0"/>
              <a:t>: emission of SO</a:t>
            </a:r>
            <a:r>
              <a:rPr lang="en-US" sz="2600" baseline="-25000" dirty="0"/>
              <a:t>2</a:t>
            </a:r>
            <a:r>
              <a:rPr lang="en-US" sz="2600" dirty="0"/>
              <a:t> can be transformed into acidic pollutants such as </a:t>
            </a:r>
            <a:r>
              <a:rPr lang="en-US" sz="2600" dirty="0" err="1"/>
              <a:t>sulphuric</a:t>
            </a:r>
            <a:r>
              <a:rPr lang="en-US" sz="2600" dirty="0"/>
              <a:t> acid H</a:t>
            </a:r>
            <a:r>
              <a:rPr lang="en-US" sz="2600" baseline="-25000" dirty="0"/>
              <a:t>2</a:t>
            </a:r>
            <a:r>
              <a:rPr lang="en-US" sz="2600" dirty="0"/>
              <a:t>SO</a:t>
            </a:r>
            <a:r>
              <a:rPr lang="en-US" sz="2600" baseline="-25000" dirty="0"/>
              <a:t>4</a:t>
            </a:r>
            <a:r>
              <a:rPr lang="en-US" sz="2600" dirty="0"/>
              <a:t>. These particles are then removed from the atmosphere in acid rain, snow, sleet or hail which can affect human health &amp; quality of water and soils.</a:t>
            </a:r>
          </a:p>
          <a:p>
            <a:r>
              <a:rPr lang="en-US" sz="2600" dirty="0"/>
              <a:t>NO</a:t>
            </a:r>
            <a:r>
              <a:rPr lang="en-US" sz="2600" baseline="-25000" dirty="0"/>
              <a:t>x</a:t>
            </a:r>
            <a:r>
              <a:rPr lang="en-US" sz="2600" dirty="0"/>
              <a:t>: Nitrogen oxides are also primary GHG &amp; have similar greenhouse effects as CO</a:t>
            </a:r>
            <a:r>
              <a:rPr lang="en-US" sz="2600" baseline="-25000" dirty="0"/>
              <a:t>2</a:t>
            </a:r>
            <a:r>
              <a:rPr lang="en-US" sz="2600" dirty="0"/>
              <a:t>; NO</a:t>
            </a:r>
            <a:r>
              <a:rPr lang="en-US" sz="2600" baseline="-25000" dirty="0"/>
              <a:t>x</a:t>
            </a:r>
            <a:r>
              <a:rPr lang="en-US" sz="2600" dirty="0"/>
              <a:t> emissions can be transformed into acidic pollutants such as nitric acid HNO</a:t>
            </a:r>
            <a:r>
              <a:rPr lang="en-US" sz="2600" baseline="-25000" dirty="0"/>
              <a:t>3</a:t>
            </a:r>
            <a:r>
              <a:rPr lang="en-US" sz="2600" dirty="0"/>
              <a:t> =&gt; similar acid rain effects as SO</a:t>
            </a:r>
            <a:r>
              <a:rPr lang="en-US" sz="2600" baseline="-25000" dirty="0"/>
              <a:t>2</a:t>
            </a:r>
          </a:p>
          <a:p>
            <a:endParaRPr lang="en-US" dirty="0"/>
          </a:p>
        </p:txBody>
      </p:sp>
      <p:sp>
        <p:nvSpPr>
          <p:cNvPr id="4" name="Slide Number Placeholder 3">
            <a:extLst>
              <a:ext uri="{FF2B5EF4-FFF2-40B4-BE49-F238E27FC236}">
                <a16:creationId xmlns:a16="http://schemas.microsoft.com/office/drawing/2014/main" id="{83C4B098-4FE9-A723-B049-7042534BCB26}"/>
              </a:ext>
            </a:extLst>
          </p:cNvPr>
          <p:cNvSpPr>
            <a:spLocks noGrp="1"/>
          </p:cNvSpPr>
          <p:nvPr>
            <p:ph type="sldNum" sz="quarter" idx="12"/>
          </p:nvPr>
        </p:nvSpPr>
        <p:spPr/>
        <p:txBody>
          <a:bodyPr/>
          <a:lstStyle/>
          <a:p>
            <a:fld id="{B883D629-996C-479C-ABB6-6799B6219525}" type="slidenum">
              <a:rPr lang="fr-CA" altLang="fr-FR" smtClean="0"/>
              <a:pPr/>
              <a:t>25</a:t>
            </a:fld>
            <a:endParaRPr lang="fr-CA" altLang="fr-FR"/>
          </a:p>
        </p:txBody>
      </p:sp>
      <p:pic>
        <p:nvPicPr>
          <p:cNvPr id="5" name="Picture 4">
            <a:extLst>
              <a:ext uri="{FF2B5EF4-FFF2-40B4-BE49-F238E27FC236}">
                <a16:creationId xmlns:a16="http://schemas.microsoft.com/office/drawing/2014/main" id="{B85AFF08-075A-F4AE-D287-ABC0A9062F1B}"/>
              </a:ext>
            </a:extLst>
          </p:cNvPr>
          <p:cNvPicPr>
            <a:picLocks noChangeAspect="1"/>
          </p:cNvPicPr>
          <p:nvPr/>
        </p:nvPicPr>
        <p:blipFill>
          <a:blip r:embed="rId2"/>
          <a:stretch>
            <a:fillRect/>
          </a:stretch>
        </p:blipFill>
        <p:spPr>
          <a:xfrm>
            <a:off x="6167652" y="1656727"/>
            <a:ext cx="2976348" cy="3858528"/>
          </a:xfrm>
          <a:prstGeom prst="rect">
            <a:avLst/>
          </a:prstGeom>
        </p:spPr>
      </p:pic>
    </p:spTree>
    <p:extLst>
      <p:ext uri="{BB962C8B-B14F-4D97-AF65-F5344CB8AC3E}">
        <p14:creationId xmlns:p14="http://schemas.microsoft.com/office/powerpoint/2010/main" val="4129720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EB06-BBD6-3C41-450D-09E95769394B}"/>
              </a:ext>
            </a:extLst>
          </p:cNvPr>
          <p:cNvSpPr>
            <a:spLocks noGrp="1"/>
          </p:cNvSpPr>
          <p:nvPr>
            <p:ph type="title"/>
          </p:nvPr>
        </p:nvSpPr>
        <p:spPr>
          <a:xfrm>
            <a:off x="124264" y="260648"/>
            <a:ext cx="8264160" cy="720080"/>
          </a:xfrm>
        </p:spPr>
        <p:txBody>
          <a:bodyPr/>
          <a:lstStyle/>
          <a:p>
            <a:r>
              <a:rPr lang="en-CA" dirty="0"/>
              <a:t>Radioactive waste from coal burning</a:t>
            </a:r>
          </a:p>
        </p:txBody>
      </p:sp>
      <p:sp>
        <p:nvSpPr>
          <p:cNvPr id="4" name="Slide Number Placeholder 3">
            <a:extLst>
              <a:ext uri="{FF2B5EF4-FFF2-40B4-BE49-F238E27FC236}">
                <a16:creationId xmlns:a16="http://schemas.microsoft.com/office/drawing/2014/main" id="{325FFBA3-8A97-CBF5-7A97-071114EA1E6A}"/>
              </a:ext>
            </a:extLst>
          </p:cNvPr>
          <p:cNvSpPr>
            <a:spLocks noGrp="1"/>
          </p:cNvSpPr>
          <p:nvPr>
            <p:ph type="sldNum" sz="quarter" idx="12"/>
          </p:nvPr>
        </p:nvSpPr>
        <p:spPr/>
        <p:txBody>
          <a:bodyPr/>
          <a:lstStyle/>
          <a:p>
            <a:fld id="{B883D629-996C-479C-ABB6-6799B6219525}" type="slidenum">
              <a:rPr lang="fr-CA" altLang="fr-FR" smtClean="0"/>
              <a:pPr/>
              <a:t>26</a:t>
            </a:fld>
            <a:endParaRPr lang="fr-CA" altLang="fr-FR"/>
          </a:p>
        </p:txBody>
      </p:sp>
      <p:pic>
        <p:nvPicPr>
          <p:cNvPr id="6" name="Picture 5">
            <a:extLst>
              <a:ext uri="{FF2B5EF4-FFF2-40B4-BE49-F238E27FC236}">
                <a16:creationId xmlns:a16="http://schemas.microsoft.com/office/drawing/2014/main" id="{EAB3698F-FE2C-8834-9CCA-F82DBF0F4180}"/>
              </a:ext>
            </a:extLst>
          </p:cNvPr>
          <p:cNvPicPr>
            <a:picLocks noChangeAspect="1"/>
          </p:cNvPicPr>
          <p:nvPr/>
        </p:nvPicPr>
        <p:blipFill>
          <a:blip r:embed="rId2"/>
          <a:stretch>
            <a:fillRect/>
          </a:stretch>
        </p:blipFill>
        <p:spPr>
          <a:xfrm>
            <a:off x="100587" y="1710276"/>
            <a:ext cx="9052456" cy="4696212"/>
          </a:xfrm>
          <a:prstGeom prst="rect">
            <a:avLst/>
          </a:prstGeom>
        </p:spPr>
      </p:pic>
    </p:spTree>
    <p:extLst>
      <p:ext uri="{BB962C8B-B14F-4D97-AF65-F5344CB8AC3E}">
        <p14:creationId xmlns:p14="http://schemas.microsoft.com/office/powerpoint/2010/main" val="1991701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870D-71F4-65FD-CA05-8F5AB67FA27F}"/>
              </a:ext>
            </a:extLst>
          </p:cNvPr>
          <p:cNvSpPr>
            <a:spLocks noGrp="1"/>
          </p:cNvSpPr>
          <p:nvPr>
            <p:ph type="title"/>
          </p:nvPr>
        </p:nvSpPr>
        <p:spPr>
          <a:xfrm>
            <a:off x="0" y="128919"/>
            <a:ext cx="6347713" cy="707793"/>
          </a:xfrm>
        </p:spPr>
        <p:txBody>
          <a:bodyPr/>
          <a:lstStyle/>
          <a:p>
            <a:r>
              <a:rPr lang="en-CA" sz="3600" b="1" u="sng" dirty="0"/>
              <a:t>Disadvantages</a:t>
            </a:r>
            <a:r>
              <a:rPr lang="en-CA" sz="3600" b="1" dirty="0"/>
              <a:t> of fossil fuels</a:t>
            </a:r>
            <a:endParaRPr lang="en-US" b="1" dirty="0"/>
          </a:p>
        </p:txBody>
      </p:sp>
      <p:sp>
        <p:nvSpPr>
          <p:cNvPr id="4" name="Content Placeholder 3">
            <a:extLst>
              <a:ext uri="{FF2B5EF4-FFF2-40B4-BE49-F238E27FC236}">
                <a16:creationId xmlns:a16="http://schemas.microsoft.com/office/drawing/2014/main" id="{F2C6ED3C-D606-B454-52A1-67E6208FD70C}"/>
              </a:ext>
            </a:extLst>
          </p:cNvPr>
          <p:cNvSpPr>
            <a:spLocks noGrp="1"/>
          </p:cNvSpPr>
          <p:nvPr>
            <p:ph sz="half" idx="2"/>
          </p:nvPr>
        </p:nvSpPr>
        <p:spPr>
          <a:xfrm>
            <a:off x="0" y="1988840"/>
            <a:ext cx="5366072" cy="3096344"/>
          </a:xfrm>
        </p:spPr>
        <p:txBody>
          <a:bodyPr>
            <a:normAutofit lnSpcReduction="10000"/>
          </a:bodyPr>
          <a:lstStyle/>
          <a:p>
            <a:r>
              <a:rPr lang="en-CA" sz="2400" dirty="0"/>
              <a:t>Risk of accidents: leaks and explosions</a:t>
            </a:r>
          </a:p>
          <a:p>
            <a:r>
              <a:rPr lang="en-US" sz="2400" dirty="0"/>
              <a:t>2010 gulf of Mexico BP oil spill: one of the worst environmental disasters in U.S. history</a:t>
            </a:r>
          </a:p>
          <a:p>
            <a:r>
              <a:rPr lang="en-US" sz="2400" dirty="0"/>
              <a:t>2013 Lac-</a:t>
            </a:r>
            <a:r>
              <a:rPr lang="en-US" sz="2400" dirty="0" err="1"/>
              <a:t>Mégantic</a:t>
            </a:r>
            <a:r>
              <a:rPr lang="en-US" sz="2400" dirty="0"/>
              <a:t> derailment: one of the deadliest rail accidents in Canadian history</a:t>
            </a:r>
            <a:endParaRPr lang="en-CA" sz="2400" dirty="0"/>
          </a:p>
        </p:txBody>
      </p:sp>
      <p:sp>
        <p:nvSpPr>
          <p:cNvPr id="7" name="Slide Number Placeholder 6">
            <a:extLst>
              <a:ext uri="{FF2B5EF4-FFF2-40B4-BE49-F238E27FC236}">
                <a16:creationId xmlns:a16="http://schemas.microsoft.com/office/drawing/2014/main" id="{BD44E7D8-DCC8-3406-801A-5D6ABB77DCFA}"/>
              </a:ext>
            </a:extLst>
          </p:cNvPr>
          <p:cNvSpPr>
            <a:spLocks noGrp="1"/>
          </p:cNvSpPr>
          <p:nvPr>
            <p:ph type="sldNum" sz="quarter" idx="12"/>
          </p:nvPr>
        </p:nvSpPr>
        <p:spPr/>
        <p:txBody>
          <a:bodyPr/>
          <a:lstStyle/>
          <a:p>
            <a:fld id="{B883D629-996C-479C-ABB6-6799B6219525}" type="slidenum">
              <a:rPr lang="fr-CA" altLang="fr-FR" smtClean="0"/>
              <a:pPr/>
              <a:t>27</a:t>
            </a:fld>
            <a:endParaRPr lang="fr-CA" altLang="fr-FR"/>
          </a:p>
        </p:txBody>
      </p:sp>
      <p:grpSp>
        <p:nvGrpSpPr>
          <p:cNvPr id="10" name="Group 9">
            <a:extLst>
              <a:ext uri="{FF2B5EF4-FFF2-40B4-BE49-F238E27FC236}">
                <a16:creationId xmlns:a16="http://schemas.microsoft.com/office/drawing/2014/main" id="{C77AED7F-7418-02A0-A76C-28842060B2F1}"/>
              </a:ext>
            </a:extLst>
          </p:cNvPr>
          <p:cNvGrpSpPr/>
          <p:nvPr/>
        </p:nvGrpSpPr>
        <p:grpSpPr>
          <a:xfrm>
            <a:off x="5447940" y="946167"/>
            <a:ext cx="3707904" cy="5460321"/>
            <a:chOff x="3995936" y="1484784"/>
            <a:chExt cx="3275856" cy="5216061"/>
          </a:xfrm>
        </p:grpSpPr>
        <p:pic>
          <p:nvPicPr>
            <p:cNvPr id="8" name="Picture 7">
              <a:extLst>
                <a:ext uri="{FF2B5EF4-FFF2-40B4-BE49-F238E27FC236}">
                  <a16:creationId xmlns:a16="http://schemas.microsoft.com/office/drawing/2014/main" id="{FEC01155-EB05-85C2-3E1B-2FBDDE51F2BE}"/>
                </a:ext>
              </a:extLst>
            </p:cNvPr>
            <p:cNvPicPr>
              <a:picLocks noChangeAspect="1"/>
            </p:cNvPicPr>
            <p:nvPr/>
          </p:nvPicPr>
          <p:blipFill>
            <a:blip r:embed="rId2"/>
            <a:stretch>
              <a:fillRect/>
            </a:stretch>
          </p:blipFill>
          <p:spPr>
            <a:xfrm>
              <a:off x="3995936" y="1484784"/>
              <a:ext cx="3214282" cy="2650369"/>
            </a:xfrm>
            <a:prstGeom prst="rect">
              <a:avLst/>
            </a:prstGeom>
          </p:spPr>
        </p:pic>
        <p:pic>
          <p:nvPicPr>
            <p:cNvPr id="9" name="Picture 8">
              <a:extLst>
                <a:ext uri="{FF2B5EF4-FFF2-40B4-BE49-F238E27FC236}">
                  <a16:creationId xmlns:a16="http://schemas.microsoft.com/office/drawing/2014/main" id="{54AAE3C2-525C-E3D4-332A-77E75F168A61}"/>
                </a:ext>
              </a:extLst>
            </p:cNvPr>
            <p:cNvPicPr>
              <a:picLocks noChangeAspect="1"/>
            </p:cNvPicPr>
            <p:nvPr/>
          </p:nvPicPr>
          <p:blipFill>
            <a:blip r:embed="rId3"/>
            <a:stretch>
              <a:fillRect/>
            </a:stretch>
          </p:blipFill>
          <p:spPr>
            <a:xfrm>
              <a:off x="3995936" y="4170218"/>
              <a:ext cx="3275856" cy="2530627"/>
            </a:xfrm>
            <a:prstGeom prst="rect">
              <a:avLst/>
            </a:prstGeom>
          </p:spPr>
        </p:pic>
      </p:grpSp>
    </p:spTree>
    <p:extLst>
      <p:ext uri="{BB962C8B-B14F-4D97-AF65-F5344CB8AC3E}">
        <p14:creationId xmlns:p14="http://schemas.microsoft.com/office/powerpoint/2010/main" val="306263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AA2D55-37F6-EFA9-AD77-7277740CE06C}"/>
              </a:ext>
            </a:extLst>
          </p:cNvPr>
          <p:cNvSpPr>
            <a:spLocks noGrp="1"/>
          </p:cNvSpPr>
          <p:nvPr>
            <p:ph type="body" idx="1"/>
          </p:nvPr>
        </p:nvSpPr>
        <p:spPr>
          <a:xfrm>
            <a:off x="-6946" y="791381"/>
            <a:ext cx="3090672" cy="576262"/>
          </a:xfrm>
        </p:spPr>
        <p:txBody>
          <a:bodyPr/>
          <a:lstStyle/>
          <a:p>
            <a:r>
              <a:rPr lang="en-US" b="1" dirty="0"/>
              <a:t>Coal Mining</a:t>
            </a:r>
          </a:p>
        </p:txBody>
      </p:sp>
      <p:sp>
        <p:nvSpPr>
          <p:cNvPr id="6" name="Content Placeholder 5">
            <a:extLst>
              <a:ext uri="{FF2B5EF4-FFF2-40B4-BE49-F238E27FC236}">
                <a16:creationId xmlns:a16="http://schemas.microsoft.com/office/drawing/2014/main" id="{B4245527-FC1A-4D13-6E02-6BCD270500BA}"/>
              </a:ext>
            </a:extLst>
          </p:cNvPr>
          <p:cNvSpPr>
            <a:spLocks noGrp="1"/>
          </p:cNvSpPr>
          <p:nvPr>
            <p:ph sz="half" idx="2"/>
          </p:nvPr>
        </p:nvSpPr>
        <p:spPr>
          <a:xfrm>
            <a:off x="-6947" y="1515198"/>
            <a:ext cx="5528519" cy="5342802"/>
          </a:xfrm>
        </p:spPr>
        <p:txBody>
          <a:bodyPr>
            <a:noAutofit/>
          </a:bodyPr>
          <a:lstStyle/>
          <a:p>
            <a:r>
              <a:rPr lang="en-CA" sz="2400" dirty="0"/>
              <a:t>Ecosystem:</a:t>
            </a:r>
          </a:p>
          <a:p>
            <a:pPr lvl="1"/>
            <a:r>
              <a:rPr lang="en-CA" sz="2400" dirty="0"/>
              <a:t>Reshape &amp; destroy land vegetation &amp; fertility</a:t>
            </a:r>
          </a:p>
          <a:p>
            <a:pPr lvl="1"/>
            <a:r>
              <a:rPr lang="en-US" sz="2400" dirty="0"/>
              <a:t>Release methane</a:t>
            </a:r>
          </a:p>
          <a:p>
            <a:pPr lvl="1"/>
            <a:r>
              <a:rPr lang="en-US" sz="2400" dirty="0"/>
              <a:t>Pollute water due to coal sludge</a:t>
            </a:r>
          </a:p>
          <a:p>
            <a:r>
              <a:rPr lang="en-US" sz="2400" dirty="0"/>
              <a:t>Human health &amp; security:</a:t>
            </a:r>
          </a:p>
          <a:p>
            <a:pPr lvl="1"/>
            <a:r>
              <a:rPr lang="en-US" sz="2400" dirty="0"/>
              <a:t>Chronic lung &amp; respiratory diseases from dust / other particles</a:t>
            </a:r>
          </a:p>
          <a:p>
            <a:pPr lvl="1"/>
            <a:r>
              <a:rPr lang="fr-FR" sz="2400" dirty="0"/>
              <a:t>Noise pollution (trucks, explosions, etc.)</a:t>
            </a:r>
          </a:p>
          <a:p>
            <a:r>
              <a:rPr lang="en-CA" sz="2400" dirty="0"/>
              <a:t>Security risk from explosives</a:t>
            </a:r>
            <a:endParaRPr lang="en-US" sz="2400" dirty="0"/>
          </a:p>
        </p:txBody>
      </p:sp>
      <p:sp>
        <p:nvSpPr>
          <p:cNvPr id="4" name="Slide Number Placeholder 3">
            <a:extLst>
              <a:ext uri="{FF2B5EF4-FFF2-40B4-BE49-F238E27FC236}">
                <a16:creationId xmlns:a16="http://schemas.microsoft.com/office/drawing/2014/main" id="{C2C4E9CB-E323-C36C-A6D7-D494BB5E4001}"/>
              </a:ext>
            </a:extLst>
          </p:cNvPr>
          <p:cNvSpPr>
            <a:spLocks noGrp="1"/>
          </p:cNvSpPr>
          <p:nvPr>
            <p:ph type="sldNum" sz="quarter" idx="12"/>
          </p:nvPr>
        </p:nvSpPr>
        <p:spPr/>
        <p:txBody>
          <a:bodyPr/>
          <a:lstStyle/>
          <a:p>
            <a:fld id="{B883D629-996C-479C-ABB6-6799B6219525}" type="slidenum">
              <a:rPr lang="fr-CA" altLang="fr-FR" smtClean="0"/>
              <a:pPr/>
              <a:t>28</a:t>
            </a:fld>
            <a:endParaRPr lang="fr-CA" altLang="fr-FR"/>
          </a:p>
        </p:txBody>
      </p:sp>
      <p:pic>
        <p:nvPicPr>
          <p:cNvPr id="11" name="Picture 10">
            <a:extLst>
              <a:ext uri="{FF2B5EF4-FFF2-40B4-BE49-F238E27FC236}">
                <a16:creationId xmlns:a16="http://schemas.microsoft.com/office/drawing/2014/main" id="{7DC5EB25-16D9-C6D0-C2DB-306C673892EA}"/>
              </a:ext>
            </a:extLst>
          </p:cNvPr>
          <p:cNvPicPr>
            <a:picLocks noChangeAspect="1"/>
          </p:cNvPicPr>
          <p:nvPr/>
        </p:nvPicPr>
        <p:blipFill>
          <a:blip r:embed="rId2"/>
          <a:stretch>
            <a:fillRect/>
          </a:stretch>
        </p:blipFill>
        <p:spPr>
          <a:xfrm>
            <a:off x="5521573" y="1196752"/>
            <a:ext cx="2871482" cy="2330152"/>
          </a:xfrm>
          <a:prstGeom prst="rect">
            <a:avLst/>
          </a:prstGeom>
        </p:spPr>
      </p:pic>
      <p:pic>
        <p:nvPicPr>
          <p:cNvPr id="12" name="Picture 11">
            <a:extLst>
              <a:ext uri="{FF2B5EF4-FFF2-40B4-BE49-F238E27FC236}">
                <a16:creationId xmlns:a16="http://schemas.microsoft.com/office/drawing/2014/main" id="{7693CCD4-2F2E-F386-CF09-21E779F9FC97}"/>
              </a:ext>
            </a:extLst>
          </p:cNvPr>
          <p:cNvPicPr>
            <a:picLocks noChangeAspect="1"/>
          </p:cNvPicPr>
          <p:nvPr/>
        </p:nvPicPr>
        <p:blipFill>
          <a:blip r:embed="rId3"/>
          <a:stretch>
            <a:fillRect/>
          </a:stretch>
        </p:blipFill>
        <p:spPr>
          <a:xfrm>
            <a:off x="5521573" y="3645024"/>
            <a:ext cx="2861278" cy="2629930"/>
          </a:xfrm>
          <a:prstGeom prst="rect">
            <a:avLst/>
          </a:prstGeom>
        </p:spPr>
      </p:pic>
      <p:sp>
        <p:nvSpPr>
          <p:cNvPr id="7" name="Title 1">
            <a:extLst>
              <a:ext uri="{FF2B5EF4-FFF2-40B4-BE49-F238E27FC236}">
                <a16:creationId xmlns:a16="http://schemas.microsoft.com/office/drawing/2014/main" id="{3ABC68EC-C8B9-43B1-0C33-3A37722B9FB9}"/>
              </a:ext>
            </a:extLst>
          </p:cNvPr>
          <p:cNvSpPr txBox="1">
            <a:spLocks/>
          </p:cNvSpPr>
          <p:nvPr/>
        </p:nvSpPr>
        <p:spPr>
          <a:xfrm>
            <a:off x="0" y="128919"/>
            <a:ext cx="6347713" cy="7077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b="1" u="sng"/>
              <a:t>Disadvantages</a:t>
            </a:r>
            <a:r>
              <a:rPr lang="en-CA" b="1"/>
              <a:t> of fossil fuels</a:t>
            </a:r>
            <a:endParaRPr lang="en-US" b="1" dirty="0"/>
          </a:p>
        </p:txBody>
      </p:sp>
    </p:spTree>
    <p:extLst>
      <p:ext uri="{BB962C8B-B14F-4D97-AF65-F5344CB8AC3E}">
        <p14:creationId xmlns:p14="http://schemas.microsoft.com/office/powerpoint/2010/main" val="84524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63D7C7-057F-8048-F856-3FE15B40FF3F}"/>
              </a:ext>
            </a:extLst>
          </p:cNvPr>
          <p:cNvSpPr>
            <a:spLocks noGrp="1"/>
          </p:cNvSpPr>
          <p:nvPr>
            <p:ph type="title"/>
          </p:nvPr>
        </p:nvSpPr>
        <p:spPr>
          <a:xfrm>
            <a:off x="251520" y="451512"/>
            <a:ext cx="6347713" cy="1320800"/>
          </a:xfrm>
        </p:spPr>
        <p:txBody>
          <a:bodyPr>
            <a:normAutofit fontScale="90000"/>
          </a:bodyPr>
          <a:lstStyle/>
          <a:p>
            <a:r>
              <a:rPr lang="en-US" sz="4000" b="1" dirty="0"/>
              <a:t>Other uses of oil: production of plastics</a:t>
            </a:r>
            <a:r>
              <a:rPr lang="en-CA" sz="3600" b="1" dirty="0"/>
              <a:t/>
            </a:r>
            <a:br>
              <a:rPr lang="en-CA" sz="3600" b="1" dirty="0"/>
            </a:br>
            <a:endParaRPr lang="en-US" dirty="0"/>
          </a:p>
        </p:txBody>
      </p:sp>
      <p:sp>
        <p:nvSpPr>
          <p:cNvPr id="6" name="Content Placeholder 5">
            <a:extLst>
              <a:ext uri="{FF2B5EF4-FFF2-40B4-BE49-F238E27FC236}">
                <a16:creationId xmlns:a16="http://schemas.microsoft.com/office/drawing/2014/main" id="{A55299F7-386C-ABF3-F698-D75899806E4F}"/>
              </a:ext>
            </a:extLst>
          </p:cNvPr>
          <p:cNvSpPr>
            <a:spLocks noGrp="1"/>
          </p:cNvSpPr>
          <p:nvPr>
            <p:ph idx="1"/>
          </p:nvPr>
        </p:nvSpPr>
        <p:spPr>
          <a:xfrm>
            <a:off x="0" y="2636912"/>
            <a:ext cx="7634810" cy="620338"/>
          </a:xfrm>
        </p:spPr>
        <p:txBody>
          <a:bodyPr>
            <a:normAutofit fontScale="92500"/>
          </a:bodyPr>
          <a:lstStyle/>
          <a:p>
            <a:r>
              <a:rPr lang="en-US" sz="2600" dirty="0"/>
              <a:t>SDGn.12: Responsible Consumption and Production</a:t>
            </a:r>
            <a:endParaRPr lang="en-CA" sz="2600" dirty="0"/>
          </a:p>
          <a:p>
            <a:endParaRPr lang="en-US" dirty="0"/>
          </a:p>
        </p:txBody>
      </p:sp>
      <p:sp>
        <p:nvSpPr>
          <p:cNvPr id="4" name="Slide Number Placeholder 3">
            <a:extLst>
              <a:ext uri="{FF2B5EF4-FFF2-40B4-BE49-F238E27FC236}">
                <a16:creationId xmlns:a16="http://schemas.microsoft.com/office/drawing/2014/main" id="{2F8CC096-7F5D-B2A3-556A-A4AD431FB076}"/>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395155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3552E-BD69-8E42-5980-FD536F000C11}"/>
              </a:ext>
            </a:extLst>
          </p:cNvPr>
          <p:cNvSpPr>
            <a:spLocks noGrp="1"/>
          </p:cNvSpPr>
          <p:nvPr>
            <p:ph idx="1"/>
          </p:nvPr>
        </p:nvSpPr>
        <p:spPr>
          <a:xfrm>
            <a:off x="-13815" y="1340768"/>
            <a:ext cx="7314081" cy="3880773"/>
          </a:xfrm>
        </p:spPr>
        <p:txBody>
          <a:bodyPr>
            <a:normAutofit/>
          </a:bodyPr>
          <a:lstStyle/>
          <a:p>
            <a:r>
              <a:rPr lang="en-US" sz="2400" b="0" i="0" dirty="0">
                <a:solidFill>
                  <a:srgbClr val="000000"/>
                </a:solidFill>
                <a:effectLst/>
                <a:latin typeface="Times New Roman" panose="02020603050405020304" pitchFamily="18" charset="0"/>
              </a:rPr>
              <a:t>Ludwig Boltzmann, who spent much of his life studying statistical mechanics, died in 1906, by his own hand. </a:t>
            </a:r>
          </a:p>
          <a:p>
            <a:r>
              <a:rPr lang="en-US" sz="2400" b="0" i="0" dirty="0">
                <a:solidFill>
                  <a:srgbClr val="000000"/>
                </a:solidFill>
                <a:effectLst/>
                <a:latin typeface="Times New Roman" panose="02020603050405020304" pitchFamily="18" charset="0"/>
              </a:rPr>
              <a:t>Paul </a:t>
            </a:r>
            <a:r>
              <a:rPr lang="en-US" sz="2400" b="0" i="0" dirty="0" err="1">
                <a:solidFill>
                  <a:srgbClr val="000000"/>
                </a:solidFill>
                <a:effectLst/>
                <a:latin typeface="Times New Roman" panose="02020603050405020304" pitchFamily="18" charset="0"/>
              </a:rPr>
              <a:t>Ehrenfest</a:t>
            </a:r>
            <a:r>
              <a:rPr lang="en-US" sz="2400" b="0" i="0" dirty="0">
                <a:solidFill>
                  <a:srgbClr val="000000"/>
                </a:solidFill>
                <a:effectLst/>
                <a:latin typeface="Times New Roman" panose="02020603050405020304" pitchFamily="18" charset="0"/>
              </a:rPr>
              <a:t>, carrying on the work, died similarly in 1933. </a:t>
            </a:r>
          </a:p>
          <a:p>
            <a:r>
              <a:rPr lang="en-US" sz="2400" b="0" i="0">
                <a:solidFill>
                  <a:srgbClr val="000000"/>
                </a:solidFill>
                <a:effectLst/>
                <a:latin typeface="Times New Roman" panose="02020603050405020304" pitchFamily="18" charset="0"/>
              </a:rPr>
              <a:t>Now </a:t>
            </a:r>
            <a:r>
              <a:rPr lang="en-US" sz="2400" b="0" i="0" dirty="0">
                <a:solidFill>
                  <a:srgbClr val="000000"/>
                </a:solidFill>
                <a:effectLst/>
                <a:latin typeface="Times New Roman" panose="02020603050405020304" pitchFamily="18" charset="0"/>
              </a:rPr>
              <a:t>it is our turn to study statistical mechanics</a:t>
            </a:r>
            <a:r>
              <a:rPr lang="en-US" sz="2400" b="0" i="0">
                <a:solidFill>
                  <a:srgbClr val="000000"/>
                </a:solidFill>
                <a:effectLst/>
                <a:latin typeface="Times New Roman" panose="02020603050405020304" pitchFamily="18" charset="0"/>
              </a:rPr>
              <a:t>. </a:t>
            </a:r>
          </a:p>
          <a:p>
            <a:r>
              <a:rPr lang="en-US" sz="2400" b="0" i="0">
                <a:solidFill>
                  <a:srgbClr val="000000"/>
                </a:solidFill>
                <a:effectLst/>
                <a:latin typeface="Times New Roman" panose="02020603050405020304" pitchFamily="18" charset="0"/>
              </a:rPr>
              <a:t>Perhaps </a:t>
            </a:r>
            <a:r>
              <a:rPr lang="en-US" sz="2400" b="0" i="0" dirty="0">
                <a:solidFill>
                  <a:srgbClr val="000000"/>
                </a:solidFill>
                <a:effectLst/>
                <a:latin typeface="Times New Roman" panose="02020603050405020304" pitchFamily="18" charset="0"/>
              </a:rPr>
              <a:t>it will be wise to approach the subject cautiously. (Opening lines of "States of Matter", by D.L. Goodstein).</a:t>
            </a:r>
            <a:endParaRPr lang="en-CA" sz="2400" dirty="0"/>
          </a:p>
        </p:txBody>
      </p:sp>
      <p:sp>
        <p:nvSpPr>
          <p:cNvPr id="4" name="Slide Number Placeholder 3">
            <a:extLst>
              <a:ext uri="{FF2B5EF4-FFF2-40B4-BE49-F238E27FC236}">
                <a16:creationId xmlns:a16="http://schemas.microsoft.com/office/drawing/2014/main" id="{3CCA93EA-61B3-9C68-870C-2B3AEE9A0D97}"/>
              </a:ext>
            </a:extLst>
          </p:cNvPr>
          <p:cNvSpPr>
            <a:spLocks noGrp="1"/>
          </p:cNvSpPr>
          <p:nvPr>
            <p:ph type="sldNum" sz="quarter" idx="12"/>
          </p:nvPr>
        </p:nvSpPr>
        <p:spPr/>
        <p:txBody>
          <a:bodyPr/>
          <a:lstStyle/>
          <a:p>
            <a:fld id="{B883D629-996C-479C-ABB6-6799B6219525}" type="slidenum">
              <a:rPr lang="fr-CA" altLang="fr-FR" smtClean="0"/>
              <a:pPr/>
              <a:t>3</a:t>
            </a:fld>
            <a:endParaRPr lang="fr-CA" altLang="fr-FR"/>
          </a:p>
        </p:txBody>
      </p:sp>
    </p:spTree>
    <p:extLst>
      <p:ext uri="{BB962C8B-B14F-4D97-AF65-F5344CB8AC3E}">
        <p14:creationId xmlns:p14="http://schemas.microsoft.com/office/powerpoint/2010/main" val="1205144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 y="381000"/>
            <a:ext cx="8915400" cy="6324600"/>
            <a:chOff x="664108" y="858894"/>
            <a:chExt cx="8100059" cy="5629910"/>
          </a:xfrm>
        </p:grpSpPr>
        <p:pic>
          <p:nvPicPr>
            <p:cNvPr id="3" name="object 3"/>
            <p:cNvPicPr/>
            <p:nvPr/>
          </p:nvPicPr>
          <p:blipFill>
            <a:blip r:embed="rId2" cstate="print"/>
            <a:stretch>
              <a:fillRect/>
            </a:stretch>
          </p:blipFill>
          <p:spPr>
            <a:xfrm>
              <a:off x="725521" y="858894"/>
              <a:ext cx="8038375" cy="5629642"/>
            </a:xfrm>
            <a:prstGeom prst="rect">
              <a:avLst/>
            </a:prstGeom>
          </p:spPr>
        </p:pic>
        <p:sp>
          <p:nvSpPr>
            <p:cNvPr id="4" name="object 4"/>
            <p:cNvSpPr/>
            <p:nvPr/>
          </p:nvSpPr>
          <p:spPr>
            <a:xfrm>
              <a:off x="664108" y="5425770"/>
              <a:ext cx="1289050" cy="646430"/>
            </a:xfrm>
            <a:custGeom>
              <a:avLst/>
              <a:gdLst/>
              <a:ahLst/>
              <a:cxnLst/>
              <a:rect l="l" t="t" r="r" b="b"/>
              <a:pathLst>
                <a:path w="1289050" h="646429">
                  <a:moveTo>
                    <a:pt x="1288669" y="0"/>
                  </a:moveTo>
                  <a:lnTo>
                    <a:pt x="0" y="0"/>
                  </a:lnTo>
                  <a:lnTo>
                    <a:pt x="0" y="646328"/>
                  </a:lnTo>
                  <a:lnTo>
                    <a:pt x="1288669" y="646328"/>
                  </a:lnTo>
                  <a:lnTo>
                    <a:pt x="1288669" y="0"/>
                  </a:lnTo>
                  <a:close/>
                </a:path>
              </a:pathLst>
            </a:custGeom>
            <a:solidFill>
              <a:srgbClr val="FFFFFF"/>
            </a:solidFill>
          </p:spPr>
          <p:txBody>
            <a:bodyPr wrap="square" lIns="0" tIns="0" rIns="0" bIns="0" rtlCol="0"/>
            <a:lstStyle/>
            <a:p>
              <a:endParaRPr/>
            </a:p>
          </p:txBody>
        </p:sp>
      </p:grpSp>
      <p:sp>
        <p:nvSpPr>
          <p:cNvPr id="5" name="object 5"/>
          <p:cNvSpPr txBox="1"/>
          <p:nvPr/>
        </p:nvSpPr>
        <p:spPr>
          <a:xfrm>
            <a:off x="664108" y="5425770"/>
            <a:ext cx="1289050" cy="646430"/>
          </a:xfrm>
          <a:prstGeom prst="rect">
            <a:avLst/>
          </a:prstGeom>
          <a:ln w="9525">
            <a:solidFill>
              <a:srgbClr val="0000FF"/>
            </a:solidFill>
          </a:ln>
        </p:spPr>
        <p:txBody>
          <a:bodyPr vert="horz" wrap="square" lIns="0" tIns="31750" rIns="0" bIns="0" rtlCol="0">
            <a:spAutoFit/>
          </a:bodyPr>
          <a:lstStyle/>
          <a:p>
            <a:pPr marL="91440">
              <a:lnSpc>
                <a:spcPct val="100000"/>
              </a:lnSpc>
              <a:spcBef>
                <a:spcPts val="250"/>
              </a:spcBef>
            </a:pPr>
            <a:r>
              <a:rPr sz="1800" dirty="0">
                <a:solidFill>
                  <a:srgbClr val="0000FF"/>
                </a:solidFill>
                <a:latin typeface="Calibri"/>
                <a:cs typeface="Calibri"/>
              </a:rPr>
              <a:t>158,99 </a:t>
            </a:r>
            <a:r>
              <a:rPr sz="1800" u="sng" spc="-20" dirty="0">
                <a:solidFill>
                  <a:srgbClr val="0000FF"/>
                </a:solidFill>
                <a:uFill>
                  <a:solidFill>
                    <a:srgbClr val="0000FF"/>
                  </a:solidFill>
                </a:uFill>
                <a:latin typeface="Calibri"/>
                <a:cs typeface="Calibri"/>
                <a:hlinkClick r:id="rId3"/>
              </a:rPr>
              <a:t>litri</a:t>
            </a:r>
            <a:endParaRPr sz="1800">
              <a:latin typeface="Calibri"/>
              <a:cs typeface="Calibri"/>
            </a:endParaRPr>
          </a:p>
          <a:p>
            <a:pPr marL="91440">
              <a:lnSpc>
                <a:spcPct val="100000"/>
              </a:lnSpc>
            </a:pPr>
            <a:r>
              <a:rPr sz="1800" dirty="0">
                <a:solidFill>
                  <a:srgbClr val="0000FF"/>
                </a:solidFill>
                <a:latin typeface="Calibri"/>
                <a:cs typeface="Calibri"/>
              </a:rPr>
              <a:t>circa</a:t>
            </a:r>
            <a:r>
              <a:rPr sz="1800" spc="-25" dirty="0">
                <a:solidFill>
                  <a:srgbClr val="0000FF"/>
                </a:solidFill>
                <a:latin typeface="Calibri"/>
                <a:cs typeface="Calibri"/>
              </a:rPr>
              <a:t> </a:t>
            </a:r>
            <a:r>
              <a:rPr sz="1800" dirty="0">
                <a:solidFill>
                  <a:srgbClr val="0000FF"/>
                </a:solidFill>
                <a:latin typeface="Calibri"/>
                <a:cs typeface="Calibri"/>
              </a:rPr>
              <a:t>140</a:t>
            </a:r>
            <a:r>
              <a:rPr sz="1800" spc="-15" dirty="0">
                <a:solidFill>
                  <a:srgbClr val="0000FF"/>
                </a:solidFill>
                <a:latin typeface="Calibri"/>
                <a:cs typeface="Calibri"/>
              </a:rPr>
              <a:t> </a:t>
            </a:r>
            <a:r>
              <a:rPr sz="1800" spc="-25" dirty="0">
                <a:solidFill>
                  <a:srgbClr val="0000FF"/>
                </a:solidFill>
                <a:latin typeface="Calibri"/>
                <a:cs typeface="Calibri"/>
              </a:rPr>
              <a:t>kg</a:t>
            </a:r>
            <a:endParaRPr sz="1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9552" y="152400"/>
            <a:ext cx="7772400" cy="1067181"/>
          </a:xfrm>
          <a:prstGeom prst="rect">
            <a:avLst/>
          </a:prstGeom>
        </p:spPr>
      </p:pic>
      <p:pic>
        <p:nvPicPr>
          <p:cNvPr id="3" name="object 3"/>
          <p:cNvPicPr/>
          <p:nvPr/>
        </p:nvPicPr>
        <p:blipFill>
          <a:blip r:embed="rId3" cstate="print"/>
          <a:stretch>
            <a:fillRect/>
          </a:stretch>
        </p:blipFill>
        <p:spPr>
          <a:xfrm>
            <a:off x="539552" y="1268760"/>
            <a:ext cx="7128792" cy="5436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2000" y="152400"/>
            <a:ext cx="8077200" cy="6553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008" y="764704"/>
            <a:ext cx="8928992" cy="5047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34</a:t>
            </a:fld>
            <a:endParaRPr lang="en-US" dirty="0"/>
          </a:p>
        </p:txBody>
      </p:sp>
      <p:sp>
        <p:nvSpPr>
          <p:cNvPr id="3" name="TextBox 2"/>
          <p:cNvSpPr txBox="1"/>
          <p:nvPr/>
        </p:nvSpPr>
        <p:spPr>
          <a:xfrm>
            <a:off x="107504" y="260648"/>
            <a:ext cx="8640960" cy="6463308"/>
          </a:xfrm>
          <a:prstGeom prst="rect">
            <a:avLst/>
          </a:prstGeom>
          <a:noFill/>
        </p:spPr>
        <p:txBody>
          <a:bodyPr wrap="square" rtlCol="0">
            <a:spAutoFit/>
          </a:bodyPr>
          <a:lstStyle/>
          <a:p>
            <a:r>
              <a:rPr lang="en-CA" b="1" dirty="0"/>
              <a:t>One 42-gallon barrel of oil creates 19.4 gallons of gasoline.</a:t>
            </a:r>
            <a:r>
              <a:rPr lang="en-CA" dirty="0"/>
              <a:t> The rest (over half) is used to make things like: Solvents Diesel fuel Motor Oil Bearing Grease Ink Floor Wax Ballpoint Pens Football Cleats Upholstery Sweaters Boats Insecticides Bicycle Tires Sports Car Bodies Nail Polish Fishing lures Dresses Tires Golf Bags Perfumes Cassettes Dishwasher parts Tool Boxes Shoe Polish Motorcycle Helmet Caulking Petroleum Jelly Transparent Tape CD Player Faucet Washers Antiseptics Clothesline Curtains Food Preservatives Basketballs Soap Vitamin Capsules Antihistamines Purses Shoes Dashboards Cortisone Deodorant Shoelace Aglets Putty Dyes Panty Hose Refrigerant Percolators Life Jackets Rubbing Alcohol Linings Skis TV Cabinets Shag Rugs Electrician’s Tape Tool Racks Car Battery Cases Epoxy Paint Mops Slacks Insect Repellent Oil Filters Umbrellas Yarn Fertilizers Hair Coloring Roofing Toilet Seats Fishing Rods Lipstick Denture Adhesive Linoleum Ice Cube Trays Synthetic Rubber Speakers Plastic Wood Electric Blankets Glycerin Tennis Rackets Rubber Cement Fishing Boots Dice Nylon Rope Candles Trash Bags House Paint Water Pipes Hand Lotion Roller Skates Surf Boards Shampoo Wheels Paint Rollers Shower Curtains Guitar Strings Luggage Aspirin Safety Glasses Antifreeze Football Helmets Awnings Eyeglasses Clothes Toothbrushes Ice Chests Footballs Combs CD’s &amp; DVD’s Paint Brushes Detergents Vaporizers Balloons Sun Glasses Tents Heart Valves Crayons Parachutes Telephones Enamel Pillows Dishes Cameras Anesthetics Artificial Turf Artificial limbs Bandages Dentures Model Cars Folding Doors Hair Curlers Cold cream Movie film Contact lenses Drinking Cups Fan Belts Car Enamel Shaving Cream Ammonia Refrigerators Golf Balls Toothpaste </a:t>
            </a:r>
            <a:r>
              <a:rPr lang="en-CA" dirty="0" smtClean="0"/>
              <a:t>Gasoline</a:t>
            </a:r>
            <a:endParaRPr lang="en-CA" dirty="0"/>
          </a:p>
        </p:txBody>
      </p:sp>
    </p:spTree>
    <p:extLst>
      <p:ext uri="{BB962C8B-B14F-4D97-AF65-F5344CB8AC3E}">
        <p14:creationId xmlns:p14="http://schemas.microsoft.com/office/powerpoint/2010/main" val="174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7523" y="338121"/>
            <a:ext cx="8468887" cy="6443002"/>
            <a:chOff x="683564" y="332638"/>
            <a:chExt cx="7946390" cy="5968602"/>
          </a:xfrm>
        </p:grpSpPr>
        <p:pic>
          <p:nvPicPr>
            <p:cNvPr id="3" name="object 3"/>
            <p:cNvPicPr/>
            <p:nvPr/>
          </p:nvPicPr>
          <p:blipFill>
            <a:blip r:embed="rId2" cstate="print"/>
            <a:stretch>
              <a:fillRect/>
            </a:stretch>
          </p:blipFill>
          <p:spPr>
            <a:xfrm>
              <a:off x="751949" y="545017"/>
              <a:ext cx="7721655" cy="5756223"/>
            </a:xfrm>
            <a:prstGeom prst="rect">
              <a:avLst/>
            </a:prstGeom>
          </p:spPr>
        </p:pic>
        <p:sp>
          <p:nvSpPr>
            <p:cNvPr id="4" name="object 4"/>
            <p:cNvSpPr/>
            <p:nvPr/>
          </p:nvSpPr>
          <p:spPr>
            <a:xfrm>
              <a:off x="683564" y="332638"/>
              <a:ext cx="7946390" cy="523240"/>
            </a:xfrm>
            <a:custGeom>
              <a:avLst/>
              <a:gdLst/>
              <a:ahLst/>
              <a:cxnLst/>
              <a:rect l="l" t="t" r="r" b="b"/>
              <a:pathLst>
                <a:path w="7946390" h="523240">
                  <a:moveTo>
                    <a:pt x="7945882" y="0"/>
                  </a:moveTo>
                  <a:lnTo>
                    <a:pt x="0" y="0"/>
                  </a:lnTo>
                  <a:lnTo>
                    <a:pt x="0" y="523214"/>
                  </a:lnTo>
                  <a:lnTo>
                    <a:pt x="7945882" y="523214"/>
                  </a:lnTo>
                  <a:lnTo>
                    <a:pt x="7945882"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598805" y="228600"/>
            <a:ext cx="7946390" cy="453329"/>
          </a:xfrm>
          <a:prstGeom prst="rect">
            <a:avLst/>
          </a:prstGeom>
          <a:ln w="9525">
            <a:solidFill>
              <a:srgbClr val="0000FF"/>
            </a:solidFill>
          </a:ln>
        </p:spPr>
        <p:txBody>
          <a:bodyPr vert="horz" wrap="square" lIns="0" tIns="22225" rIns="0" bIns="0" rtlCol="0">
            <a:spAutoFit/>
          </a:bodyPr>
          <a:lstStyle/>
          <a:p>
            <a:pPr marL="91440">
              <a:lnSpc>
                <a:spcPct val="100000"/>
              </a:lnSpc>
              <a:spcBef>
                <a:spcPts val="175"/>
              </a:spcBef>
            </a:pPr>
            <a:r>
              <a:rPr lang="en-CA" sz="2800" b="0" dirty="0">
                <a:solidFill>
                  <a:srgbClr val="0000FF"/>
                </a:solidFill>
                <a:latin typeface="Calibri"/>
                <a:cs typeface="Calibri"/>
              </a:rPr>
              <a:t>C</a:t>
            </a:r>
            <a:r>
              <a:rPr sz="2800" b="0" spc="-10" dirty="0" err="1">
                <a:solidFill>
                  <a:srgbClr val="0000FF"/>
                </a:solidFill>
                <a:latin typeface="Calibri"/>
                <a:cs typeface="Calibri"/>
              </a:rPr>
              <a:t>ontenuto</a:t>
            </a:r>
            <a:r>
              <a:rPr sz="2800" b="0" spc="-60" dirty="0">
                <a:solidFill>
                  <a:srgbClr val="0000FF"/>
                </a:solidFill>
                <a:latin typeface="Calibri"/>
                <a:cs typeface="Calibri"/>
              </a:rPr>
              <a:t> </a:t>
            </a:r>
            <a:r>
              <a:rPr sz="2800" b="0" dirty="0">
                <a:solidFill>
                  <a:srgbClr val="0000FF"/>
                </a:solidFill>
                <a:latin typeface="Calibri"/>
                <a:cs typeface="Calibri"/>
              </a:rPr>
              <a:t>di</a:t>
            </a:r>
            <a:r>
              <a:rPr sz="2800" b="0" spc="-60" dirty="0">
                <a:solidFill>
                  <a:srgbClr val="0000FF"/>
                </a:solidFill>
                <a:latin typeface="Calibri"/>
                <a:cs typeface="Calibri"/>
              </a:rPr>
              <a:t> </a:t>
            </a:r>
            <a:r>
              <a:rPr sz="2800" b="0" spc="-10" dirty="0">
                <a:solidFill>
                  <a:srgbClr val="0000FF"/>
                </a:solidFill>
                <a:latin typeface="Calibri"/>
                <a:cs typeface="Calibri"/>
              </a:rPr>
              <a:t>materiale</a:t>
            </a:r>
            <a:r>
              <a:rPr sz="2800" b="0" spc="-80" dirty="0">
                <a:solidFill>
                  <a:srgbClr val="0000FF"/>
                </a:solidFill>
                <a:latin typeface="Calibri"/>
                <a:cs typeface="Calibri"/>
              </a:rPr>
              <a:t> </a:t>
            </a:r>
            <a:r>
              <a:rPr sz="2800" b="0" spc="-10" dirty="0">
                <a:solidFill>
                  <a:srgbClr val="0000FF"/>
                </a:solidFill>
                <a:latin typeface="Calibri"/>
                <a:cs typeface="Calibri"/>
              </a:rPr>
              <a:t>polimerico</a:t>
            </a:r>
            <a:r>
              <a:rPr sz="2800" b="0" spc="-45" dirty="0">
                <a:solidFill>
                  <a:srgbClr val="0000FF"/>
                </a:solidFill>
                <a:latin typeface="Calibri"/>
                <a:cs typeface="Calibri"/>
              </a:rPr>
              <a:t> </a:t>
            </a:r>
            <a:r>
              <a:rPr sz="2800" b="0" dirty="0">
                <a:solidFill>
                  <a:srgbClr val="0000FF"/>
                </a:solidFill>
                <a:latin typeface="Calibri"/>
                <a:cs typeface="Calibri"/>
              </a:rPr>
              <a:t>di</a:t>
            </a:r>
            <a:r>
              <a:rPr sz="2800" b="0" spc="-65" dirty="0">
                <a:solidFill>
                  <a:srgbClr val="0000FF"/>
                </a:solidFill>
                <a:latin typeface="Calibri"/>
                <a:cs typeface="Calibri"/>
              </a:rPr>
              <a:t> </a:t>
            </a:r>
            <a:r>
              <a:rPr sz="2800" b="0" spc="-10" dirty="0">
                <a:solidFill>
                  <a:srgbClr val="0000FF"/>
                </a:solidFill>
                <a:latin typeface="Calibri"/>
                <a:cs typeface="Calibri"/>
              </a:rPr>
              <a:t>un’automobile</a:t>
            </a:r>
            <a:endParaRPr sz="2800" dirty="0">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200" y="533400"/>
            <a:ext cx="8915400" cy="518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75B-C447-C3AE-7097-C54CCEC0EC22}"/>
              </a:ext>
            </a:extLst>
          </p:cNvPr>
          <p:cNvSpPr>
            <a:spLocks noGrp="1"/>
          </p:cNvSpPr>
          <p:nvPr>
            <p:ph type="title"/>
          </p:nvPr>
        </p:nvSpPr>
        <p:spPr/>
        <p:txBody>
          <a:bodyPr/>
          <a:lstStyle/>
          <a:p>
            <a:r>
              <a:rPr lang="en-US" dirty="0"/>
              <a:t>n.6</a:t>
            </a:r>
          </a:p>
        </p:txBody>
      </p:sp>
      <p:sp>
        <p:nvSpPr>
          <p:cNvPr id="3" name="Content Placeholder 2"/>
          <p:cNvSpPr>
            <a:spLocks noGrp="1"/>
          </p:cNvSpPr>
          <p:nvPr>
            <p:ph idx="1"/>
          </p:nvPr>
        </p:nvSpPr>
        <p:spPr>
          <a:xfrm>
            <a:off x="0" y="1700808"/>
            <a:ext cx="8028384" cy="3880773"/>
          </a:xfrm>
        </p:spPr>
        <p:txBody>
          <a:bodyPr>
            <a:normAutofit/>
          </a:bodyPr>
          <a:lstStyle/>
          <a:p>
            <a:pPr algn="just"/>
            <a:r>
              <a:rPr lang="en-CA" sz="2400" dirty="0"/>
              <a:t>Combustion of fossil fuels.</a:t>
            </a:r>
          </a:p>
          <a:p>
            <a:pPr algn="just"/>
            <a:r>
              <a:rPr lang="en-CA" sz="2400" dirty="0"/>
              <a:t>Why do fossil fuels still dominate the global energy landscape?</a:t>
            </a:r>
          </a:p>
          <a:p>
            <a:pPr algn="just"/>
            <a:r>
              <a:rPr lang="en-CA" sz="2400" dirty="0"/>
              <a:t>Greenhouse gases, carbon emissions, climate change and global warming (</a:t>
            </a:r>
            <a:r>
              <a:rPr lang="en-CA" sz="2400" u="sng" dirty="0"/>
              <a:t>already discussed</a:t>
            </a:r>
            <a:r>
              <a:rPr lang="en-CA" sz="2400" dirty="0"/>
              <a:t>)</a:t>
            </a:r>
          </a:p>
          <a:p>
            <a:pPr algn="just"/>
            <a:r>
              <a:rPr lang="en-CA" sz="2400" dirty="0"/>
              <a:t>Other uses of fossil fuels</a:t>
            </a:r>
          </a:p>
        </p:txBody>
      </p:sp>
      <p:sp>
        <p:nvSpPr>
          <p:cNvPr id="4" name="Slide Number Placeholder 3">
            <a:extLst>
              <a:ext uri="{FF2B5EF4-FFF2-40B4-BE49-F238E27FC236}">
                <a16:creationId xmlns:a16="http://schemas.microsoft.com/office/drawing/2014/main" id="{119F5E8B-B780-6118-8413-DCAB7FBFCEF2}"/>
              </a:ext>
            </a:extLst>
          </p:cNvPr>
          <p:cNvSpPr>
            <a:spLocks noGrp="1"/>
          </p:cNvSpPr>
          <p:nvPr>
            <p:ph type="sldNum" sz="quarter" idx="12"/>
          </p:nvPr>
        </p:nvSpPr>
        <p:spPr/>
        <p:txBody>
          <a:bodyPr/>
          <a:lstStyle/>
          <a:p>
            <a:fld id="{B883D629-996C-479C-ABB6-6799B6219525}" type="slidenum">
              <a:rPr lang="fr-CA" altLang="fr-FR" smtClean="0"/>
              <a:pPr/>
              <a:t>4</a:t>
            </a:fld>
            <a:endParaRPr lang="fr-CA" altLang="fr-FR"/>
          </a:p>
        </p:txBody>
      </p:sp>
    </p:spTree>
    <p:extLst>
      <p:ext uri="{BB962C8B-B14F-4D97-AF65-F5344CB8AC3E}">
        <p14:creationId xmlns:p14="http://schemas.microsoft.com/office/powerpoint/2010/main" val="153441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8ECFC-717C-07A9-2341-8AAE9ADDD449}"/>
              </a:ext>
            </a:extLst>
          </p:cNvPr>
          <p:cNvSpPr>
            <a:spLocks noGrp="1"/>
          </p:cNvSpPr>
          <p:nvPr>
            <p:ph type="title"/>
          </p:nvPr>
        </p:nvSpPr>
        <p:spPr>
          <a:xfrm>
            <a:off x="0" y="195030"/>
            <a:ext cx="6876255" cy="1278466"/>
          </a:xfrm>
        </p:spPr>
        <p:txBody>
          <a:bodyPr>
            <a:normAutofit fontScale="90000"/>
          </a:bodyPr>
          <a:lstStyle/>
          <a:p>
            <a:r>
              <a:rPr lang="en-CA" sz="3100" b="1" dirty="0"/>
              <a:t>“Questions are never indiscreet, answers sometimes are” Oscar Wilde</a:t>
            </a:r>
            <a:r>
              <a:rPr lang="en-CA" sz="2600" b="1" dirty="0"/>
              <a:t/>
            </a:r>
            <a:br>
              <a:rPr lang="en-CA" sz="2600" b="1" dirty="0"/>
            </a:br>
            <a:endParaRPr lang="en-US" sz="2600" dirty="0"/>
          </a:p>
        </p:txBody>
      </p:sp>
      <p:sp>
        <p:nvSpPr>
          <p:cNvPr id="11266" name="Rectangle 3"/>
          <p:cNvSpPr>
            <a:spLocks noGrp="1" noChangeArrowheads="1"/>
          </p:cNvSpPr>
          <p:nvPr>
            <p:ph idx="1"/>
          </p:nvPr>
        </p:nvSpPr>
        <p:spPr bwMode="auto">
          <a:xfrm>
            <a:off x="3449423" y="1496781"/>
            <a:ext cx="5040920" cy="4608512"/>
          </a:xfrm>
          <a:noFill/>
        </p:spPr>
        <p:txBody>
          <a:bodyPr vert="horz" wrap="square" lIns="91440" tIns="45720" rIns="91440" bIns="45720" numCol="1" anchor="t" anchorCtr="0" compatLnSpc="1">
            <a:prstTxWarp prst="textNoShape">
              <a:avLst/>
            </a:prstTxWarp>
            <a:noAutofit/>
          </a:bodyPr>
          <a:lstStyle/>
          <a:p>
            <a:pPr eaLnBrk="1" hangingPunct="1">
              <a:defRPr/>
            </a:pPr>
            <a:r>
              <a:rPr lang="en-CA" sz="2400" dirty="0"/>
              <a:t>Each generation is confronted with new challenges and opportunities</a:t>
            </a:r>
          </a:p>
          <a:p>
            <a:pPr>
              <a:defRPr/>
            </a:pPr>
            <a:r>
              <a:rPr lang="en-CA" altLang="en-US" sz="2400" dirty="0"/>
              <a:t>1970 picture: average American family surrounded by the barrels of oil they consume annually. Now this consumption is 40% higher</a:t>
            </a:r>
          </a:p>
          <a:p>
            <a:pPr>
              <a:defRPr/>
            </a:pPr>
            <a:r>
              <a:rPr lang="en-CA" altLang="en-US" sz="2400" dirty="0"/>
              <a:t>“Currently the world’s growing thirst for oil amounts to 1000 barrels a second.”</a:t>
            </a:r>
          </a:p>
          <a:p>
            <a:pPr eaLnBrk="1" hangingPunct="1">
              <a:defRPr/>
            </a:pPr>
            <a:endParaRPr lang="en-CA" dirty="0"/>
          </a:p>
        </p:txBody>
      </p:sp>
      <p:sp>
        <p:nvSpPr>
          <p:cNvPr id="5" name="Text Placeholder 4">
            <a:extLst>
              <a:ext uri="{FF2B5EF4-FFF2-40B4-BE49-F238E27FC236}">
                <a16:creationId xmlns:a16="http://schemas.microsoft.com/office/drawing/2014/main" id="{732ACEA9-FB7F-5C3B-E6FD-7A316DD37CB6}"/>
              </a:ext>
            </a:extLst>
          </p:cNvPr>
          <p:cNvSpPr>
            <a:spLocks noGrp="1"/>
          </p:cNvSpPr>
          <p:nvPr>
            <p:ph type="body" sz="half" idx="2"/>
          </p:nvPr>
        </p:nvSpPr>
        <p:spPr/>
        <p:txBody>
          <a:bodyPr/>
          <a:lstStyle/>
          <a:p>
            <a:endParaRPr lang="en-US"/>
          </a:p>
        </p:txBody>
      </p:sp>
      <p:pic>
        <p:nvPicPr>
          <p:cNvPr id="10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351334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00D8FC8F-E292-15A8-CA0C-0FF6A1AB2928}"/>
              </a:ext>
            </a:extLst>
          </p:cNvPr>
          <p:cNvSpPr>
            <a:spLocks noGrp="1"/>
          </p:cNvSpPr>
          <p:nvPr>
            <p:ph type="sldNum" sz="quarter" idx="12"/>
          </p:nvPr>
        </p:nvSpPr>
        <p:spPr/>
        <p:txBody>
          <a:bodyPr/>
          <a:lstStyle/>
          <a:p>
            <a:fld id="{B883D629-996C-479C-ABB6-6799B6219525}" type="slidenum">
              <a:rPr lang="fr-CA" altLang="fr-FR" smtClean="0"/>
              <a:pPr/>
              <a:t>5</a:t>
            </a:fld>
            <a:endParaRPr lang="fr-CA" altLang="fr-FR"/>
          </a:p>
        </p:txBody>
      </p:sp>
      <p:sp>
        <p:nvSpPr>
          <p:cNvPr id="2" name="TextBox 1">
            <a:extLst>
              <a:ext uri="{FF2B5EF4-FFF2-40B4-BE49-F238E27FC236}">
                <a16:creationId xmlns:a16="http://schemas.microsoft.com/office/drawing/2014/main" id="{4854CAAA-3709-0D6B-3146-E171AAACB20C}"/>
              </a:ext>
            </a:extLst>
          </p:cNvPr>
          <p:cNvSpPr txBox="1"/>
          <p:nvPr/>
        </p:nvSpPr>
        <p:spPr>
          <a:xfrm>
            <a:off x="107504" y="6167045"/>
            <a:ext cx="6891247" cy="646331"/>
          </a:xfrm>
          <a:prstGeom prst="rect">
            <a:avLst/>
          </a:prstGeom>
          <a:noFill/>
        </p:spPr>
        <p:txBody>
          <a:bodyPr wrap="square">
            <a:spAutoFit/>
          </a:bodyPr>
          <a:lstStyle/>
          <a:p>
            <a:pPr eaLnBrk="1" hangingPunct="1">
              <a:spcBef>
                <a:spcPct val="0"/>
              </a:spcBef>
              <a:buFontTx/>
              <a:buNone/>
            </a:pPr>
            <a:r>
              <a:rPr lang="en-CA" altLang="en-US" b="1" i="1" dirty="0">
                <a:cs typeface="Arial" panose="020B0604020202020204" pitchFamily="34" charset="0"/>
              </a:rPr>
              <a:t>The Future of Energy Supply: Challenges and Opportunities; N. </a:t>
            </a:r>
            <a:r>
              <a:rPr lang="en-CA" altLang="en-US" b="1" i="1" dirty="0" err="1">
                <a:cs typeface="Arial" panose="020B0604020202020204" pitchFamily="34" charset="0"/>
              </a:rPr>
              <a:t>Armaroli</a:t>
            </a:r>
            <a:r>
              <a:rPr lang="en-CA" altLang="en-US" b="1" i="1" dirty="0">
                <a:cs typeface="Arial" panose="020B0604020202020204" pitchFamily="34" charset="0"/>
              </a:rPr>
              <a:t>, V. </a:t>
            </a:r>
            <a:r>
              <a:rPr lang="en-CA" altLang="en-US" b="1" i="1" dirty="0" err="1">
                <a:cs typeface="Arial" panose="020B0604020202020204" pitchFamily="34" charset="0"/>
              </a:rPr>
              <a:t>Balzani</a:t>
            </a:r>
            <a:r>
              <a:rPr lang="en-CA" altLang="en-US" b="1" i="1" dirty="0">
                <a:cs typeface="Arial" panose="020B0604020202020204" pitchFamily="34" charset="0"/>
              </a:rPr>
              <a:t>, </a:t>
            </a:r>
            <a:r>
              <a:rPr lang="en-CA" altLang="en-US" b="1" i="1" dirty="0" err="1">
                <a:cs typeface="Arial" panose="020B0604020202020204" pitchFamily="34" charset="0"/>
              </a:rPr>
              <a:t>Angew</a:t>
            </a:r>
            <a:r>
              <a:rPr lang="en-CA" altLang="en-US" b="1" i="1" dirty="0">
                <a:cs typeface="Arial" panose="020B0604020202020204" pitchFamily="34" charset="0"/>
              </a:rPr>
              <a:t>. Chem. </a:t>
            </a:r>
            <a:r>
              <a:rPr lang="en-US" altLang="en-US" b="1" i="1" dirty="0">
                <a:cs typeface="Arial" panose="020B0604020202020204" pitchFamily="34" charset="0"/>
              </a:rPr>
              <a:t>Int</a:t>
            </a:r>
            <a:r>
              <a:rPr lang="en-CA" altLang="en-US" b="1" i="1" dirty="0">
                <a:cs typeface="Arial" panose="020B0604020202020204" pitchFamily="34" charset="0"/>
              </a:rPr>
              <a:t>. Ed. 2007, </a:t>
            </a:r>
            <a:r>
              <a:rPr lang="en-CA" altLang="en-US" b="1" i="1" u="sng" dirty="0">
                <a:cs typeface="Arial" panose="020B0604020202020204" pitchFamily="34" charset="0"/>
              </a:rPr>
              <a:t>46</a:t>
            </a:r>
            <a:r>
              <a:rPr lang="en-CA" altLang="en-US" b="1" i="1" dirty="0">
                <a:cs typeface="Arial" panose="020B0604020202020204" pitchFamily="34" charset="0"/>
              </a:rPr>
              <a:t>, 52.</a:t>
            </a:r>
          </a:p>
        </p:txBody>
      </p:sp>
    </p:spTree>
    <p:extLst>
      <p:ext uri="{BB962C8B-B14F-4D97-AF65-F5344CB8AC3E}">
        <p14:creationId xmlns:p14="http://schemas.microsoft.com/office/powerpoint/2010/main" val="1754529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78911" y="141112"/>
            <a:ext cx="5590149" cy="5590149"/>
          </a:xfrm>
          <a:prstGeom prst="rect">
            <a:avLst/>
          </a:prstGeom>
        </p:spPr>
      </p:pic>
      <p:sp>
        <p:nvSpPr>
          <p:cNvPr id="3" name="CasellaDiTesto 2"/>
          <p:cNvSpPr txBox="1"/>
          <p:nvPr/>
        </p:nvSpPr>
        <p:spPr>
          <a:xfrm>
            <a:off x="-45804" y="5621648"/>
            <a:ext cx="6561749" cy="584775"/>
          </a:xfrm>
          <a:prstGeom prst="rect">
            <a:avLst/>
          </a:prstGeom>
          <a:solidFill>
            <a:schemeClr val="bg1"/>
          </a:solidFill>
        </p:spPr>
        <p:txBody>
          <a:bodyPr wrap="square" rtlCol="0">
            <a:spAutoFit/>
          </a:bodyPr>
          <a:lstStyle/>
          <a:p>
            <a:pPr algn="ctr"/>
            <a:endParaRPr lang="it-IT" sz="3200" b="1" dirty="0">
              <a:latin typeface="Tahoma"/>
              <a:cs typeface="Tahoma"/>
            </a:endParaRPr>
          </a:p>
        </p:txBody>
      </p:sp>
      <p:sp>
        <p:nvSpPr>
          <p:cNvPr id="4" name="CasellaDiTesto 3"/>
          <p:cNvSpPr txBox="1"/>
          <p:nvPr/>
        </p:nvSpPr>
        <p:spPr>
          <a:xfrm>
            <a:off x="6957340" y="2885105"/>
            <a:ext cx="2036435" cy="461665"/>
          </a:xfrm>
          <a:prstGeom prst="rect">
            <a:avLst/>
          </a:prstGeom>
          <a:noFill/>
        </p:spPr>
        <p:txBody>
          <a:bodyPr wrap="none" rtlCol="0">
            <a:spAutoFit/>
          </a:bodyPr>
          <a:lstStyle/>
          <a:p>
            <a:r>
              <a:rPr lang="it-IT" sz="2400" b="1" dirty="0">
                <a:latin typeface="Tahoma"/>
                <a:cs typeface="Tahoma"/>
              </a:rPr>
              <a:t>Eiffel </a:t>
            </a:r>
            <a:r>
              <a:rPr lang="it-IT" sz="2400" b="1" dirty="0" err="1">
                <a:latin typeface="Tahoma"/>
                <a:cs typeface="Tahoma"/>
              </a:rPr>
              <a:t>Tower</a:t>
            </a:r>
            <a:endParaRPr lang="it-IT" sz="2400" b="1" dirty="0">
              <a:latin typeface="Tahoma"/>
              <a:cs typeface="Tahoma"/>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732240" y="3551044"/>
            <a:ext cx="260687" cy="644052"/>
          </a:xfrm>
          <a:prstGeom prst="rect">
            <a:avLst/>
          </a:prstGeom>
          <a:ln>
            <a:solidFill>
              <a:srgbClr val="FF0000"/>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cxnSp>
        <p:nvCxnSpPr>
          <p:cNvPr id="7" name="Connettore 2 6"/>
          <p:cNvCxnSpPr/>
          <p:nvPr/>
        </p:nvCxnSpPr>
        <p:spPr>
          <a:xfrm flipH="1">
            <a:off x="7050581" y="3408324"/>
            <a:ext cx="323997" cy="3600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flipH="1">
            <a:off x="682769" y="1228910"/>
            <a:ext cx="1194984"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flipH="1">
            <a:off x="780678" y="4835911"/>
            <a:ext cx="1194984"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a:off x="1106088" y="1228910"/>
            <a:ext cx="0" cy="3607001"/>
          </a:xfrm>
          <a:prstGeom prst="straightConnector1">
            <a:avLst/>
          </a:prstGeom>
          <a:ln w="31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CasellaDiTesto 15"/>
          <p:cNvSpPr txBox="1"/>
          <p:nvPr/>
        </p:nvSpPr>
        <p:spPr>
          <a:xfrm>
            <a:off x="557550" y="2885105"/>
            <a:ext cx="1290813" cy="523220"/>
          </a:xfrm>
          <a:prstGeom prst="rect">
            <a:avLst/>
          </a:prstGeom>
          <a:solidFill>
            <a:schemeClr val="bg1"/>
          </a:solidFill>
        </p:spPr>
        <p:txBody>
          <a:bodyPr wrap="none" rtlCol="0">
            <a:spAutoFit/>
          </a:bodyPr>
          <a:lstStyle/>
          <a:p>
            <a:r>
              <a:rPr lang="it-IT" sz="2800" b="1" dirty="0">
                <a:latin typeface="Tahoma"/>
                <a:cs typeface="Tahoma"/>
              </a:rPr>
              <a:t>1 </a:t>
            </a:r>
            <a:r>
              <a:rPr lang="it-IT" sz="2800" b="1" dirty="0" err="1">
                <a:latin typeface="Tahoma"/>
                <a:cs typeface="Tahoma"/>
              </a:rPr>
              <a:t>mile</a:t>
            </a:r>
            <a:endParaRPr lang="it-IT" sz="2800" b="1" dirty="0">
              <a:latin typeface="Tahoma"/>
              <a:cs typeface="Tahoma"/>
            </a:endParaRPr>
          </a:p>
        </p:txBody>
      </p:sp>
      <p:sp>
        <p:nvSpPr>
          <p:cNvPr id="6" name="Title 5">
            <a:extLst>
              <a:ext uri="{FF2B5EF4-FFF2-40B4-BE49-F238E27FC236}">
                <a16:creationId xmlns:a16="http://schemas.microsoft.com/office/drawing/2014/main" id="{651C466B-CAA1-9200-D72D-75C1A3806291}"/>
              </a:ext>
            </a:extLst>
          </p:cNvPr>
          <p:cNvSpPr>
            <a:spLocks noGrp="1"/>
          </p:cNvSpPr>
          <p:nvPr>
            <p:ph type="title"/>
          </p:nvPr>
        </p:nvSpPr>
        <p:spPr>
          <a:xfrm>
            <a:off x="396529" y="5561591"/>
            <a:ext cx="6878447" cy="987432"/>
          </a:xfrm>
        </p:spPr>
        <p:txBody>
          <a:bodyPr>
            <a:normAutofit/>
          </a:bodyPr>
          <a:lstStyle/>
          <a:p>
            <a:r>
              <a:rPr lang="it-IT" sz="2800" b="1" dirty="0">
                <a:latin typeface="Tahoma"/>
                <a:cs typeface="Tahoma"/>
              </a:rPr>
              <a:t>The world burns </a:t>
            </a:r>
            <a:br>
              <a:rPr lang="it-IT" sz="2800" b="1" dirty="0">
                <a:latin typeface="Tahoma"/>
                <a:cs typeface="Tahoma"/>
              </a:rPr>
            </a:br>
            <a:r>
              <a:rPr lang="it-IT" sz="2800" b="1" dirty="0">
                <a:latin typeface="Tahoma"/>
                <a:cs typeface="Tahoma"/>
              </a:rPr>
              <a:t>&gt; a cubic mile (4.3 km</a:t>
            </a:r>
            <a:r>
              <a:rPr lang="it-IT" sz="2800" b="1" baseline="30000" dirty="0">
                <a:latin typeface="Tahoma"/>
                <a:cs typeface="Tahoma"/>
              </a:rPr>
              <a:t>3</a:t>
            </a:r>
            <a:r>
              <a:rPr lang="it-IT" sz="2800" b="1" dirty="0">
                <a:latin typeface="Tahoma"/>
                <a:cs typeface="Tahoma"/>
              </a:rPr>
              <a:t>) of oil / year</a:t>
            </a:r>
            <a:endParaRPr lang="en-US" sz="3200" dirty="0"/>
          </a:p>
        </p:txBody>
      </p:sp>
    </p:spTree>
    <p:extLst>
      <p:ext uri="{BB962C8B-B14F-4D97-AF65-F5344CB8AC3E}">
        <p14:creationId xmlns:p14="http://schemas.microsoft.com/office/powerpoint/2010/main" val="3820703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4942" y="17"/>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p:cNvSpPr txBox="1"/>
          <p:nvPr/>
        </p:nvSpPr>
        <p:spPr>
          <a:xfrm>
            <a:off x="734864" y="98553"/>
            <a:ext cx="8065821" cy="553998"/>
          </a:xfrm>
          <a:prstGeom prst="rect">
            <a:avLst/>
          </a:prstGeom>
          <a:noFill/>
        </p:spPr>
        <p:txBody>
          <a:bodyPr wrap="square" rtlCol="0">
            <a:spAutoFit/>
          </a:bodyPr>
          <a:lstStyle/>
          <a:p>
            <a:r>
              <a:rPr lang="it-IT" sz="3000" dirty="0">
                <a:solidFill>
                  <a:schemeClr val="accent1"/>
                </a:solidFill>
                <a:latin typeface="+mj-lt"/>
                <a:cs typeface="Tahoma"/>
              </a:rPr>
              <a:t>World </a:t>
            </a:r>
            <a:r>
              <a:rPr lang="it-IT" sz="3000" dirty="0" err="1">
                <a:solidFill>
                  <a:schemeClr val="accent1"/>
                </a:solidFill>
                <a:latin typeface="+mj-lt"/>
                <a:cs typeface="Tahoma"/>
              </a:rPr>
              <a:t>primary</a:t>
            </a:r>
            <a:r>
              <a:rPr lang="it-IT" sz="3000" dirty="0">
                <a:solidFill>
                  <a:schemeClr val="accent1"/>
                </a:solidFill>
                <a:latin typeface="+mj-lt"/>
                <a:cs typeface="Tahoma"/>
              </a:rPr>
              <a:t> </a:t>
            </a:r>
            <a:r>
              <a:rPr lang="it-IT" sz="3000" dirty="0" err="1">
                <a:solidFill>
                  <a:schemeClr val="accent1"/>
                </a:solidFill>
                <a:latin typeface="+mj-lt"/>
                <a:cs typeface="Tahoma"/>
              </a:rPr>
              <a:t>energy</a:t>
            </a:r>
            <a:r>
              <a:rPr lang="it-IT" sz="3000" dirty="0">
                <a:solidFill>
                  <a:schemeClr val="accent1"/>
                </a:solidFill>
                <a:latin typeface="+mj-lt"/>
                <a:cs typeface="Tahoma"/>
              </a:rPr>
              <a:t> </a:t>
            </a:r>
            <a:r>
              <a:rPr lang="it-IT" sz="3000" dirty="0" err="1">
                <a:solidFill>
                  <a:schemeClr val="accent1"/>
                </a:solidFill>
                <a:latin typeface="+mj-lt"/>
                <a:cs typeface="Tahoma"/>
              </a:rPr>
              <a:t>consumption</a:t>
            </a:r>
            <a:endParaRPr lang="it-IT" sz="3000" dirty="0">
              <a:solidFill>
                <a:schemeClr val="accent1"/>
              </a:solidFill>
              <a:latin typeface="+mj-lt"/>
              <a:cs typeface="Tahoma"/>
            </a:endParaRPr>
          </a:p>
        </p:txBody>
      </p:sp>
      <p:sp>
        <p:nvSpPr>
          <p:cNvPr id="32" name="CasellaDiTesto 31"/>
          <p:cNvSpPr txBox="1"/>
          <p:nvPr/>
        </p:nvSpPr>
        <p:spPr>
          <a:xfrm>
            <a:off x="488270" y="6592997"/>
            <a:ext cx="1757854" cy="276999"/>
          </a:xfrm>
          <a:prstGeom prst="rect">
            <a:avLst/>
          </a:prstGeom>
          <a:noFill/>
        </p:spPr>
        <p:txBody>
          <a:bodyPr wrap="none" rtlCol="0">
            <a:spAutoFit/>
          </a:bodyPr>
          <a:lstStyle/>
          <a:p>
            <a:r>
              <a:rPr lang="it-IT" sz="1200" i="1" dirty="0">
                <a:cs typeface="Tahoma"/>
              </a:rPr>
              <a:t>2015 BP Energy </a:t>
            </a:r>
            <a:r>
              <a:rPr lang="it-IT" sz="1200" i="1" dirty="0" err="1">
                <a:cs typeface="Tahoma"/>
              </a:rPr>
              <a:t>Review</a:t>
            </a:r>
            <a:endParaRPr lang="it-IT" sz="1200" i="1" dirty="0">
              <a:cs typeface="Tahoma"/>
            </a:endParaRPr>
          </a:p>
        </p:txBody>
      </p:sp>
      <p:grpSp>
        <p:nvGrpSpPr>
          <p:cNvPr id="35" name="Group 34">
            <a:extLst>
              <a:ext uri="{FF2B5EF4-FFF2-40B4-BE49-F238E27FC236}">
                <a16:creationId xmlns:a16="http://schemas.microsoft.com/office/drawing/2014/main" id="{3CB32154-FD89-72C5-CBEE-C7710E3FAACE}"/>
              </a:ext>
            </a:extLst>
          </p:cNvPr>
          <p:cNvGrpSpPr/>
          <p:nvPr/>
        </p:nvGrpSpPr>
        <p:grpSpPr>
          <a:xfrm>
            <a:off x="251521" y="1034666"/>
            <a:ext cx="8377329" cy="5850718"/>
            <a:chOff x="251521" y="1034666"/>
            <a:chExt cx="8377329" cy="5850718"/>
          </a:xfrm>
        </p:grpSpPr>
        <p:pic>
          <p:nvPicPr>
            <p:cNvPr id="6" name="Immagine 5"/>
            <p:cNvPicPr>
              <a:picLocks noChangeAspect="1"/>
            </p:cNvPicPr>
            <p:nvPr/>
          </p:nvPicPr>
          <p:blipFill>
            <a:blip r:embed="rId2"/>
            <a:stretch>
              <a:fillRect/>
            </a:stretch>
          </p:blipFill>
          <p:spPr>
            <a:xfrm>
              <a:off x="1098296" y="1034666"/>
              <a:ext cx="7444817" cy="4983301"/>
            </a:xfrm>
            <a:prstGeom prst="rect">
              <a:avLst/>
            </a:prstGeom>
          </p:spPr>
        </p:pic>
        <p:sp>
          <p:nvSpPr>
            <p:cNvPr id="8" name="CasellaDiTesto 7"/>
            <p:cNvSpPr txBox="1"/>
            <p:nvPr/>
          </p:nvSpPr>
          <p:spPr>
            <a:xfrm>
              <a:off x="1023996" y="6017967"/>
              <a:ext cx="7427033" cy="369332"/>
            </a:xfrm>
            <a:prstGeom prst="rect">
              <a:avLst/>
            </a:prstGeom>
            <a:noFill/>
          </p:spPr>
          <p:txBody>
            <a:bodyPr wrap="none" rtlCol="0">
              <a:spAutoFit/>
            </a:bodyPr>
            <a:lstStyle/>
            <a:p>
              <a:r>
                <a:rPr lang="it-IT" b="1" dirty="0"/>
                <a:t>        1970              1980              1990              2000              2010</a:t>
              </a:r>
            </a:p>
          </p:txBody>
        </p:sp>
        <p:sp>
          <p:nvSpPr>
            <p:cNvPr id="9" name="CasellaDiTesto 8"/>
            <p:cNvSpPr txBox="1"/>
            <p:nvPr/>
          </p:nvSpPr>
          <p:spPr>
            <a:xfrm>
              <a:off x="3415793" y="6485274"/>
              <a:ext cx="5191742" cy="400110"/>
            </a:xfrm>
            <a:prstGeom prst="rect">
              <a:avLst/>
            </a:prstGeom>
            <a:noFill/>
          </p:spPr>
          <p:txBody>
            <a:bodyPr wrap="none" rtlCol="0">
              <a:spAutoFit/>
            </a:bodyPr>
            <a:lstStyle/>
            <a:p>
              <a:r>
                <a:rPr lang="it-IT" sz="2000" b="1" dirty="0"/>
                <a:t>Time (years)                  </a:t>
              </a:r>
              <a:r>
                <a:rPr lang="it-IT" sz="2000" b="1" dirty="0">
                  <a:solidFill>
                    <a:srgbClr val="FF6600"/>
                  </a:solidFill>
                </a:rPr>
                <a:t>Total fossil &gt;80%</a:t>
              </a:r>
            </a:p>
          </p:txBody>
        </p:sp>
        <p:sp>
          <p:nvSpPr>
            <p:cNvPr id="10" name="CasellaDiTesto 9"/>
            <p:cNvSpPr txBox="1"/>
            <p:nvPr/>
          </p:nvSpPr>
          <p:spPr>
            <a:xfrm rot="16200000">
              <a:off x="-1441731" y="3177153"/>
              <a:ext cx="3786614" cy="400110"/>
            </a:xfrm>
            <a:prstGeom prst="rect">
              <a:avLst/>
            </a:prstGeom>
            <a:noFill/>
          </p:spPr>
          <p:txBody>
            <a:bodyPr wrap="none" rtlCol="0">
              <a:spAutoFit/>
            </a:bodyPr>
            <a:lstStyle/>
            <a:p>
              <a:r>
                <a:rPr lang="it-IT" sz="2000" b="1" dirty="0"/>
                <a:t>Billion tons of Oil (Equivalent)</a:t>
              </a:r>
            </a:p>
          </p:txBody>
        </p:sp>
        <p:sp>
          <p:nvSpPr>
            <p:cNvPr id="12" name="Rettangolo arrotondato 11"/>
            <p:cNvSpPr/>
            <p:nvPr/>
          </p:nvSpPr>
          <p:spPr>
            <a:xfrm>
              <a:off x="4511574" y="3513385"/>
              <a:ext cx="1693352" cy="3599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CasellaDiTesto 12"/>
            <p:cNvSpPr txBox="1"/>
            <p:nvPr/>
          </p:nvSpPr>
          <p:spPr>
            <a:xfrm>
              <a:off x="4526514" y="3431626"/>
              <a:ext cx="1688533" cy="461665"/>
            </a:xfrm>
            <a:prstGeom prst="rect">
              <a:avLst/>
            </a:prstGeom>
            <a:noFill/>
          </p:spPr>
          <p:txBody>
            <a:bodyPr wrap="none" rtlCol="0">
              <a:spAutoFit/>
            </a:bodyPr>
            <a:lstStyle/>
            <a:p>
              <a:r>
                <a:rPr lang="it-IT" sz="2400" b="1" dirty="0">
                  <a:solidFill>
                    <a:srgbClr val="2FB823"/>
                  </a:solidFill>
                </a:rPr>
                <a:t>Natural Gas </a:t>
              </a:r>
            </a:p>
          </p:txBody>
        </p:sp>
        <p:sp>
          <p:nvSpPr>
            <p:cNvPr id="15" name="Rettangolo arrotondato 14"/>
            <p:cNvSpPr/>
            <p:nvPr/>
          </p:nvSpPr>
          <p:spPr>
            <a:xfrm>
              <a:off x="4511575" y="4253288"/>
              <a:ext cx="719629" cy="3599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CasellaDiTesto 15"/>
            <p:cNvSpPr txBox="1"/>
            <p:nvPr/>
          </p:nvSpPr>
          <p:spPr>
            <a:xfrm>
              <a:off x="4481691" y="4173620"/>
              <a:ext cx="740557" cy="461665"/>
            </a:xfrm>
            <a:prstGeom prst="rect">
              <a:avLst/>
            </a:prstGeom>
            <a:noFill/>
          </p:spPr>
          <p:txBody>
            <a:bodyPr wrap="none" rtlCol="0">
              <a:spAutoFit/>
            </a:bodyPr>
            <a:lstStyle/>
            <a:p>
              <a:r>
                <a:rPr lang="it-IT" sz="2400" b="1" dirty="0" err="1">
                  <a:solidFill>
                    <a:srgbClr val="CF6D79"/>
                  </a:solidFill>
                </a:rPr>
                <a:t>Coal</a:t>
              </a:r>
              <a:endParaRPr lang="it-IT" sz="2400" b="1" dirty="0">
                <a:solidFill>
                  <a:srgbClr val="CF6D79"/>
                </a:solidFill>
              </a:endParaRPr>
            </a:p>
          </p:txBody>
        </p:sp>
        <p:sp>
          <p:nvSpPr>
            <p:cNvPr id="17" name="Rettangolo arrotondato 16"/>
            <p:cNvSpPr/>
            <p:nvPr/>
          </p:nvSpPr>
          <p:spPr>
            <a:xfrm>
              <a:off x="4511574" y="5018278"/>
              <a:ext cx="539629" cy="3599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CasellaDiTesto 17"/>
            <p:cNvSpPr txBox="1"/>
            <p:nvPr/>
          </p:nvSpPr>
          <p:spPr>
            <a:xfrm>
              <a:off x="4514563" y="4931209"/>
              <a:ext cx="543989" cy="461665"/>
            </a:xfrm>
            <a:prstGeom prst="rect">
              <a:avLst/>
            </a:prstGeom>
            <a:noFill/>
          </p:spPr>
          <p:txBody>
            <a:bodyPr wrap="none" rtlCol="0">
              <a:spAutoFit/>
            </a:bodyPr>
            <a:lstStyle/>
            <a:p>
              <a:r>
                <a:rPr lang="it-IT" sz="2400" b="1" dirty="0" err="1">
                  <a:solidFill>
                    <a:srgbClr val="5389CF"/>
                  </a:solidFill>
                </a:rPr>
                <a:t>Oil</a:t>
              </a:r>
              <a:endParaRPr lang="it-IT" sz="2400" b="1" dirty="0">
                <a:solidFill>
                  <a:srgbClr val="5389CF"/>
                </a:solidFill>
              </a:endParaRPr>
            </a:p>
          </p:txBody>
        </p:sp>
        <p:sp>
          <p:nvSpPr>
            <p:cNvPr id="20" name="Rettangolo 19"/>
            <p:cNvSpPr/>
            <p:nvPr/>
          </p:nvSpPr>
          <p:spPr>
            <a:xfrm>
              <a:off x="7792553" y="1323313"/>
              <a:ext cx="254000" cy="252000"/>
            </a:xfrm>
            <a:prstGeom prst="rect">
              <a:avLst/>
            </a:prstGeom>
            <a:solidFill>
              <a:srgbClr val="FFC24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ttangolo 20"/>
            <p:cNvSpPr/>
            <p:nvPr/>
          </p:nvSpPr>
          <p:spPr>
            <a:xfrm>
              <a:off x="6068899" y="1152080"/>
              <a:ext cx="1732716" cy="461665"/>
            </a:xfrm>
            <a:prstGeom prst="rect">
              <a:avLst/>
            </a:prstGeom>
          </p:spPr>
          <p:txBody>
            <a:bodyPr wrap="none">
              <a:spAutoFit/>
            </a:bodyPr>
            <a:lstStyle/>
            <a:p>
              <a:r>
                <a:rPr lang="it-IT" sz="2400" b="1" dirty="0" err="1">
                  <a:solidFill>
                    <a:srgbClr val="F29216"/>
                  </a:solidFill>
                </a:rPr>
                <a:t>Renewables</a:t>
              </a:r>
              <a:endParaRPr lang="it-IT" sz="2400" b="1" dirty="0">
                <a:solidFill>
                  <a:srgbClr val="F29216"/>
                </a:solidFill>
              </a:endParaRPr>
            </a:p>
          </p:txBody>
        </p:sp>
        <p:sp>
          <p:nvSpPr>
            <p:cNvPr id="22" name="Rettangolo 21"/>
            <p:cNvSpPr/>
            <p:nvPr/>
          </p:nvSpPr>
          <p:spPr>
            <a:xfrm>
              <a:off x="3978523" y="2508004"/>
              <a:ext cx="1173218" cy="461665"/>
            </a:xfrm>
            <a:prstGeom prst="rect">
              <a:avLst/>
            </a:prstGeom>
            <a:ln>
              <a:noFill/>
            </a:ln>
          </p:spPr>
          <p:txBody>
            <a:bodyPr wrap="none">
              <a:spAutoFit/>
            </a:bodyPr>
            <a:lstStyle/>
            <a:p>
              <a:r>
                <a:rPr lang="it-IT" sz="2400" b="1" dirty="0" err="1">
                  <a:solidFill>
                    <a:srgbClr val="815FBD"/>
                  </a:solidFill>
                </a:rPr>
                <a:t>Nuclear</a:t>
              </a:r>
              <a:endParaRPr lang="it-IT" sz="2400" b="1" dirty="0">
                <a:solidFill>
                  <a:srgbClr val="815FBD"/>
                </a:solidFill>
              </a:endParaRPr>
            </a:p>
          </p:txBody>
        </p:sp>
        <p:sp>
          <p:nvSpPr>
            <p:cNvPr id="23" name="Rettangolo 22"/>
            <p:cNvSpPr/>
            <p:nvPr/>
          </p:nvSpPr>
          <p:spPr>
            <a:xfrm>
              <a:off x="4673961" y="1843795"/>
              <a:ext cx="1903085" cy="461665"/>
            </a:xfrm>
            <a:prstGeom prst="rect">
              <a:avLst/>
            </a:prstGeom>
          </p:spPr>
          <p:txBody>
            <a:bodyPr wrap="none">
              <a:spAutoFit/>
            </a:bodyPr>
            <a:lstStyle/>
            <a:p>
              <a:r>
                <a:rPr lang="it-IT" sz="2400" b="1" dirty="0" err="1">
                  <a:solidFill>
                    <a:srgbClr val="2B97BD"/>
                  </a:solidFill>
                </a:rPr>
                <a:t>Hydroelectric</a:t>
              </a:r>
              <a:endParaRPr lang="it-IT" sz="2400" b="1" dirty="0">
                <a:solidFill>
                  <a:srgbClr val="2B97BD"/>
                </a:solidFill>
              </a:endParaRPr>
            </a:p>
          </p:txBody>
        </p:sp>
        <p:sp>
          <p:nvSpPr>
            <p:cNvPr id="24" name="Rettangolo 23"/>
            <p:cNvSpPr/>
            <p:nvPr/>
          </p:nvSpPr>
          <p:spPr>
            <a:xfrm>
              <a:off x="6594102" y="2019740"/>
              <a:ext cx="254000" cy="252000"/>
            </a:xfrm>
            <a:prstGeom prst="rect">
              <a:avLst/>
            </a:prstGeom>
            <a:solidFill>
              <a:srgbClr val="73CFC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Rettangolo 24"/>
            <p:cNvSpPr/>
            <p:nvPr/>
          </p:nvSpPr>
          <p:spPr>
            <a:xfrm>
              <a:off x="5243934" y="2673203"/>
              <a:ext cx="254000" cy="252000"/>
            </a:xfrm>
            <a:prstGeom prst="rect">
              <a:avLst/>
            </a:prstGeom>
            <a:solidFill>
              <a:srgbClr val="957FC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7" name="Connettore 1 26"/>
            <p:cNvCxnSpPr/>
            <p:nvPr/>
          </p:nvCxnSpPr>
          <p:spPr>
            <a:xfrm>
              <a:off x="1950558" y="5913380"/>
              <a:ext cx="0" cy="1440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Connettore 1 27"/>
            <p:cNvCxnSpPr/>
            <p:nvPr/>
          </p:nvCxnSpPr>
          <p:spPr>
            <a:xfrm>
              <a:off x="3447648" y="5901429"/>
              <a:ext cx="0" cy="1440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a:off x="4929797" y="5919360"/>
              <a:ext cx="0" cy="1440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nettore 1 28"/>
            <p:cNvCxnSpPr/>
            <p:nvPr/>
          </p:nvCxnSpPr>
          <p:spPr>
            <a:xfrm>
              <a:off x="6426887" y="5922350"/>
              <a:ext cx="0" cy="1440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a:off x="7894095" y="5910399"/>
              <a:ext cx="0" cy="1440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 name="Rettangolo arrotondato 1"/>
            <p:cNvSpPr/>
            <p:nvPr/>
          </p:nvSpPr>
          <p:spPr>
            <a:xfrm>
              <a:off x="1570822" y="1309355"/>
              <a:ext cx="2196546" cy="755999"/>
            </a:xfrm>
            <a:prstGeom prst="roundRect">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Rettangolo 30"/>
            <p:cNvSpPr/>
            <p:nvPr/>
          </p:nvSpPr>
          <p:spPr>
            <a:xfrm>
              <a:off x="1740302" y="1232824"/>
              <a:ext cx="1863332" cy="830997"/>
            </a:xfrm>
            <a:prstGeom prst="rect">
              <a:avLst/>
            </a:prstGeom>
          </p:spPr>
          <p:txBody>
            <a:bodyPr wrap="none">
              <a:spAutoFit/>
            </a:bodyPr>
            <a:lstStyle/>
            <a:p>
              <a:pPr algn="ctr"/>
              <a:r>
                <a:rPr lang="it-IT" sz="2400" b="1" dirty="0">
                  <a:solidFill>
                    <a:srgbClr val="FFFF00"/>
                  </a:solidFill>
                </a:rPr>
                <a:t>Continuously</a:t>
              </a:r>
            </a:p>
            <a:p>
              <a:pPr algn="ctr"/>
              <a:r>
                <a:rPr lang="it-IT" sz="2400" b="1" dirty="0" err="1">
                  <a:solidFill>
                    <a:srgbClr val="FFFF00"/>
                  </a:solidFill>
                </a:rPr>
                <a:t>growing</a:t>
              </a:r>
              <a:r>
                <a:rPr lang="it-IT" sz="2400" b="1" dirty="0">
                  <a:solidFill>
                    <a:srgbClr val="FFFF00"/>
                  </a:solidFill>
                </a:rPr>
                <a:t>…</a:t>
              </a:r>
            </a:p>
          </p:txBody>
        </p:sp>
        <p:sp>
          <p:nvSpPr>
            <p:cNvPr id="33" name="Rettangolo arrotondato 32"/>
            <p:cNvSpPr/>
            <p:nvPr/>
          </p:nvSpPr>
          <p:spPr>
            <a:xfrm>
              <a:off x="7894096" y="3693383"/>
              <a:ext cx="719629" cy="3599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4" name="CasellaDiTesto 33"/>
            <p:cNvSpPr txBox="1"/>
            <p:nvPr/>
          </p:nvSpPr>
          <p:spPr>
            <a:xfrm>
              <a:off x="7873168" y="3617635"/>
              <a:ext cx="721021" cy="461665"/>
            </a:xfrm>
            <a:prstGeom prst="rect">
              <a:avLst/>
            </a:prstGeom>
            <a:noFill/>
          </p:spPr>
          <p:txBody>
            <a:bodyPr wrap="none" rtlCol="0">
              <a:spAutoFit/>
            </a:bodyPr>
            <a:lstStyle/>
            <a:p>
              <a:r>
                <a:rPr lang="it-IT" sz="2400" b="1" dirty="0">
                  <a:solidFill>
                    <a:srgbClr val="CF6D79"/>
                  </a:solidFill>
                </a:rPr>
                <a:t>30%</a:t>
              </a:r>
            </a:p>
          </p:txBody>
        </p:sp>
        <p:sp>
          <p:nvSpPr>
            <p:cNvPr id="36" name="Rettangolo arrotondato 35"/>
            <p:cNvSpPr/>
            <p:nvPr/>
          </p:nvSpPr>
          <p:spPr>
            <a:xfrm>
              <a:off x="7909221" y="2546900"/>
              <a:ext cx="719629" cy="3599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7" name="Rettangolo arrotondato 36"/>
            <p:cNvSpPr/>
            <p:nvPr/>
          </p:nvSpPr>
          <p:spPr>
            <a:xfrm>
              <a:off x="7909221" y="4931209"/>
              <a:ext cx="719629" cy="3599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8" name="CasellaDiTesto 37"/>
            <p:cNvSpPr txBox="1"/>
            <p:nvPr/>
          </p:nvSpPr>
          <p:spPr>
            <a:xfrm>
              <a:off x="7903050" y="4841563"/>
              <a:ext cx="721021" cy="461665"/>
            </a:xfrm>
            <a:prstGeom prst="rect">
              <a:avLst/>
            </a:prstGeom>
            <a:noFill/>
          </p:spPr>
          <p:txBody>
            <a:bodyPr wrap="none" rtlCol="0">
              <a:spAutoFit/>
            </a:bodyPr>
            <a:lstStyle/>
            <a:p>
              <a:r>
                <a:rPr lang="it-IT" sz="2400" b="1" dirty="0">
                  <a:solidFill>
                    <a:srgbClr val="5389CF"/>
                  </a:solidFill>
                </a:rPr>
                <a:t>33%</a:t>
              </a:r>
            </a:p>
          </p:txBody>
        </p:sp>
        <p:sp>
          <p:nvSpPr>
            <p:cNvPr id="39" name="CasellaDiTesto 38"/>
            <p:cNvSpPr txBox="1"/>
            <p:nvPr/>
          </p:nvSpPr>
          <p:spPr>
            <a:xfrm>
              <a:off x="7903050" y="2463181"/>
              <a:ext cx="721021" cy="461665"/>
            </a:xfrm>
            <a:prstGeom prst="rect">
              <a:avLst/>
            </a:prstGeom>
            <a:noFill/>
          </p:spPr>
          <p:txBody>
            <a:bodyPr wrap="none" rtlCol="0">
              <a:spAutoFit/>
            </a:bodyPr>
            <a:lstStyle/>
            <a:p>
              <a:r>
                <a:rPr lang="it-IT" sz="2400" b="1" dirty="0">
                  <a:solidFill>
                    <a:srgbClr val="2FB823"/>
                  </a:solidFill>
                </a:rPr>
                <a:t>24% </a:t>
              </a:r>
            </a:p>
          </p:txBody>
        </p:sp>
        <p:sp>
          <p:nvSpPr>
            <p:cNvPr id="3" name="TextBox 2">
              <a:extLst>
                <a:ext uri="{FF2B5EF4-FFF2-40B4-BE49-F238E27FC236}">
                  <a16:creationId xmlns:a16="http://schemas.microsoft.com/office/drawing/2014/main" id="{B9274B3D-2662-FC1F-957B-BE7904F159B7}"/>
                </a:ext>
              </a:extLst>
            </p:cNvPr>
            <p:cNvSpPr txBox="1"/>
            <p:nvPr/>
          </p:nvSpPr>
          <p:spPr>
            <a:xfrm>
              <a:off x="713187" y="5716763"/>
              <a:ext cx="306494" cy="369332"/>
            </a:xfrm>
            <a:prstGeom prst="rect">
              <a:avLst/>
            </a:prstGeom>
            <a:noFill/>
          </p:spPr>
          <p:txBody>
            <a:bodyPr wrap="none" rtlCol="0">
              <a:spAutoFit/>
            </a:bodyPr>
            <a:lstStyle/>
            <a:p>
              <a:r>
                <a:rPr lang="en-US" dirty="0"/>
                <a:t>0</a:t>
              </a:r>
            </a:p>
          </p:txBody>
        </p:sp>
        <p:sp>
          <p:nvSpPr>
            <p:cNvPr id="4" name="TextBox 3">
              <a:extLst>
                <a:ext uri="{FF2B5EF4-FFF2-40B4-BE49-F238E27FC236}">
                  <a16:creationId xmlns:a16="http://schemas.microsoft.com/office/drawing/2014/main" id="{97438E2E-2C1D-87B7-89DF-B226F24F68F2}"/>
                </a:ext>
              </a:extLst>
            </p:cNvPr>
            <p:cNvSpPr txBox="1"/>
            <p:nvPr/>
          </p:nvSpPr>
          <p:spPr>
            <a:xfrm>
              <a:off x="696106" y="4362708"/>
              <a:ext cx="306494" cy="369332"/>
            </a:xfrm>
            <a:prstGeom prst="rect">
              <a:avLst/>
            </a:prstGeom>
            <a:noFill/>
          </p:spPr>
          <p:txBody>
            <a:bodyPr wrap="none" rtlCol="0">
              <a:spAutoFit/>
            </a:bodyPr>
            <a:lstStyle/>
            <a:p>
              <a:r>
                <a:rPr lang="en-US" dirty="0"/>
                <a:t>4</a:t>
              </a:r>
            </a:p>
          </p:txBody>
        </p:sp>
        <p:sp>
          <p:nvSpPr>
            <p:cNvPr id="14" name="TextBox 13">
              <a:extLst>
                <a:ext uri="{FF2B5EF4-FFF2-40B4-BE49-F238E27FC236}">
                  <a16:creationId xmlns:a16="http://schemas.microsoft.com/office/drawing/2014/main" id="{1E2E273D-7865-2D61-B6D9-2E1C8F0F3D1D}"/>
                </a:ext>
              </a:extLst>
            </p:cNvPr>
            <p:cNvSpPr txBox="1"/>
            <p:nvPr/>
          </p:nvSpPr>
          <p:spPr>
            <a:xfrm>
              <a:off x="710844" y="2960711"/>
              <a:ext cx="306494" cy="369332"/>
            </a:xfrm>
            <a:prstGeom prst="rect">
              <a:avLst/>
            </a:prstGeom>
            <a:noFill/>
          </p:spPr>
          <p:txBody>
            <a:bodyPr wrap="none" rtlCol="0">
              <a:spAutoFit/>
            </a:bodyPr>
            <a:lstStyle/>
            <a:p>
              <a:r>
                <a:rPr lang="en-US" dirty="0"/>
                <a:t>8</a:t>
              </a:r>
            </a:p>
          </p:txBody>
        </p:sp>
        <p:sp>
          <p:nvSpPr>
            <p:cNvPr id="19" name="TextBox 18">
              <a:extLst>
                <a:ext uri="{FF2B5EF4-FFF2-40B4-BE49-F238E27FC236}">
                  <a16:creationId xmlns:a16="http://schemas.microsoft.com/office/drawing/2014/main" id="{546C6CC7-C89E-6EE1-15A9-2A52052A0770}"/>
                </a:ext>
              </a:extLst>
            </p:cNvPr>
            <p:cNvSpPr txBox="1"/>
            <p:nvPr/>
          </p:nvSpPr>
          <p:spPr>
            <a:xfrm>
              <a:off x="693232" y="1558714"/>
              <a:ext cx="546310" cy="369332"/>
            </a:xfrm>
            <a:prstGeom prst="rect">
              <a:avLst/>
            </a:prstGeom>
            <a:noFill/>
          </p:spPr>
          <p:txBody>
            <a:bodyPr wrap="square" rtlCol="0">
              <a:spAutoFit/>
            </a:bodyPr>
            <a:lstStyle/>
            <a:p>
              <a:r>
                <a:rPr lang="en-US" dirty="0"/>
                <a:t>12</a:t>
              </a:r>
            </a:p>
          </p:txBody>
        </p:sp>
      </p:grpSp>
      <p:sp>
        <p:nvSpPr>
          <p:cNvPr id="40" name="Slide Number Placeholder 39">
            <a:extLst>
              <a:ext uri="{FF2B5EF4-FFF2-40B4-BE49-F238E27FC236}">
                <a16:creationId xmlns:a16="http://schemas.microsoft.com/office/drawing/2014/main" id="{350F3268-F302-0A94-743E-108D4FCDE4FE}"/>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46322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668988" y="1323783"/>
            <a:ext cx="7134443" cy="4552294"/>
          </a:xfrm>
          <a:prstGeom prst="rect">
            <a:avLst/>
          </a:prstGeom>
        </p:spPr>
      </p:pic>
      <p:sp>
        <p:nvSpPr>
          <p:cNvPr id="5" name="CasellaDiTesto 4"/>
          <p:cNvSpPr txBox="1"/>
          <p:nvPr/>
        </p:nvSpPr>
        <p:spPr>
          <a:xfrm>
            <a:off x="442858" y="174292"/>
            <a:ext cx="184731" cy="646331"/>
          </a:xfrm>
          <a:prstGeom prst="rect">
            <a:avLst/>
          </a:prstGeom>
          <a:solidFill>
            <a:schemeClr val="bg1"/>
          </a:solidFill>
        </p:spPr>
        <p:txBody>
          <a:bodyPr wrap="none" rtlCol="0">
            <a:spAutoFit/>
          </a:bodyPr>
          <a:lstStyle/>
          <a:p>
            <a:endParaRPr lang="it-IT" sz="3600" b="1" dirty="0">
              <a:latin typeface="Tahoma"/>
              <a:cs typeface="Tahoma"/>
            </a:endParaRPr>
          </a:p>
        </p:txBody>
      </p:sp>
      <p:pic>
        <p:nvPicPr>
          <p:cNvPr id="7" name="Immagine 6"/>
          <p:cNvPicPr>
            <a:picLocks noChangeAspect="1"/>
          </p:cNvPicPr>
          <p:nvPr/>
        </p:nvPicPr>
        <p:blipFill>
          <a:blip r:embed="rId3"/>
          <a:stretch>
            <a:fillRect/>
          </a:stretch>
        </p:blipFill>
        <p:spPr>
          <a:xfrm>
            <a:off x="363822" y="3534460"/>
            <a:ext cx="983162" cy="2529737"/>
          </a:xfrm>
          <a:prstGeom prst="rect">
            <a:avLst/>
          </a:prstGeom>
          <a:solidFill>
            <a:schemeClr val="bg1"/>
          </a:solidFill>
        </p:spPr>
      </p:pic>
      <p:pic>
        <p:nvPicPr>
          <p:cNvPr id="8" name="Immagine 7"/>
          <p:cNvPicPr>
            <a:picLocks noChangeAspect="1"/>
          </p:cNvPicPr>
          <p:nvPr/>
        </p:nvPicPr>
        <p:blipFill>
          <a:blip r:embed="rId4"/>
          <a:stretch>
            <a:fillRect/>
          </a:stretch>
        </p:blipFill>
        <p:spPr>
          <a:xfrm>
            <a:off x="170745" y="3705083"/>
            <a:ext cx="611287" cy="3203999"/>
          </a:xfrm>
          <a:prstGeom prst="rect">
            <a:avLst/>
          </a:prstGeom>
        </p:spPr>
      </p:pic>
      <p:sp>
        <p:nvSpPr>
          <p:cNvPr id="9" name="CasellaDiTesto 8"/>
          <p:cNvSpPr txBox="1"/>
          <p:nvPr/>
        </p:nvSpPr>
        <p:spPr>
          <a:xfrm>
            <a:off x="742340" y="3665399"/>
            <a:ext cx="1493167" cy="2739211"/>
          </a:xfrm>
          <a:prstGeom prst="rect">
            <a:avLst/>
          </a:prstGeom>
          <a:solidFill>
            <a:schemeClr val="bg1"/>
          </a:solidFill>
        </p:spPr>
        <p:txBody>
          <a:bodyPr wrap="square" rtlCol="0">
            <a:spAutoFit/>
          </a:bodyPr>
          <a:lstStyle/>
          <a:p>
            <a:r>
              <a:rPr lang="it-IT" sz="2400" b="1" dirty="0">
                <a:latin typeface="Tahoma"/>
                <a:cs typeface="Tahoma"/>
              </a:rPr>
              <a:t>200</a:t>
            </a:r>
          </a:p>
          <a:p>
            <a:endParaRPr lang="it-IT" sz="1300" b="1" dirty="0">
              <a:latin typeface="Tahoma"/>
              <a:cs typeface="Tahoma"/>
            </a:endParaRPr>
          </a:p>
          <a:p>
            <a:r>
              <a:rPr lang="it-IT" sz="2400" b="1" dirty="0">
                <a:latin typeface="Tahoma"/>
                <a:cs typeface="Tahoma"/>
              </a:rPr>
              <a:t>100-200</a:t>
            </a:r>
          </a:p>
          <a:p>
            <a:endParaRPr lang="it-IT" sz="1300" b="1" dirty="0">
              <a:latin typeface="Tahoma"/>
              <a:cs typeface="Tahoma"/>
            </a:endParaRPr>
          </a:p>
          <a:p>
            <a:r>
              <a:rPr lang="it-IT" sz="2400" b="1" dirty="0">
                <a:latin typeface="Tahoma"/>
                <a:cs typeface="Tahoma"/>
              </a:rPr>
              <a:t>50-100</a:t>
            </a:r>
          </a:p>
          <a:p>
            <a:endParaRPr lang="it-IT" sz="1300" b="1" dirty="0">
              <a:latin typeface="Tahoma"/>
              <a:cs typeface="Tahoma"/>
            </a:endParaRPr>
          </a:p>
          <a:p>
            <a:r>
              <a:rPr lang="it-IT" sz="2400" b="1" dirty="0">
                <a:latin typeface="Tahoma"/>
                <a:cs typeface="Tahoma"/>
              </a:rPr>
              <a:t>25-50</a:t>
            </a:r>
          </a:p>
          <a:p>
            <a:endParaRPr lang="it-IT" sz="1300" b="1" dirty="0">
              <a:latin typeface="Tahoma"/>
              <a:cs typeface="Tahoma"/>
            </a:endParaRPr>
          </a:p>
          <a:p>
            <a:r>
              <a:rPr lang="it-IT" sz="2400" b="1" dirty="0">
                <a:latin typeface="Tahoma"/>
                <a:cs typeface="Tahoma"/>
              </a:rPr>
              <a:t>10-25</a:t>
            </a:r>
          </a:p>
        </p:txBody>
      </p:sp>
      <p:pic>
        <p:nvPicPr>
          <p:cNvPr id="10" name="Immagine 9"/>
          <p:cNvPicPr>
            <a:picLocks/>
          </p:cNvPicPr>
          <p:nvPr/>
        </p:nvPicPr>
        <p:blipFill>
          <a:blip r:embed="rId3"/>
          <a:stretch>
            <a:fillRect/>
          </a:stretch>
        </p:blipFill>
        <p:spPr>
          <a:xfrm>
            <a:off x="129111" y="6473467"/>
            <a:ext cx="983162" cy="431999"/>
          </a:xfrm>
          <a:prstGeom prst="rect">
            <a:avLst/>
          </a:prstGeom>
        </p:spPr>
      </p:pic>
      <p:sp>
        <p:nvSpPr>
          <p:cNvPr id="11" name="CasellaDiTesto 10"/>
          <p:cNvSpPr txBox="1"/>
          <p:nvPr/>
        </p:nvSpPr>
        <p:spPr>
          <a:xfrm>
            <a:off x="0" y="6334780"/>
            <a:ext cx="3332964" cy="523220"/>
          </a:xfrm>
          <a:prstGeom prst="rect">
            <a:avLst/>
          </a:prstGeom>
          <a:noFill/>
        </p:spPr>
        <p:txBody>
          <a:bodyPr wrap="none" rtlCol="0">
            <a:spAutoFit/>
          </a:bodyPr>
          <a:lstStyle/>
          <a:p>
            <a:r>
              <a:rPr lang="it-IT" sz="2800" b="1" dirty="0">
                <a:latin typeface="Tahoma"/>
                <a:cs typeface="Tahoma"/>
              </a:rPr>
              <a:t>Billions of barrels</a:t>
            </a:r>
          </a:p>
        </p:txBody>
      </p:sp>
      <p:pic>
        <p:nvPicPr>
          <p:cNvPr id="12" name="Immagine 11"/>
          <p:cNvPicPr>
            <a:picLocks noChangeAspect="1"/>
          </p:cNvPicPr>
          <p:nvPr/>
        </p:nvPicPr>
        <p:blipFill>
          <a:blip r:embed="rId5"/>
          <a:stretch>
            <a:fillRect/>
          </a:stretch>
        </p:blipFill>
        <p:spPr>
          <a:xfrm>
            <a:off x="3672017" y="5939423"/>
            <a:ext cx="977900" cy="749300"/>
          </a:xfrm>
          <a:prstGeom prst="rect">
            <a:avLst/>
          </a:prstGeom>
        </p:spPr>
      </p:pic>
      <p:sp>
        <p:nvSpPr>
          <p:cNvPr id="13" name="CasellaDiTesto 12"/>
          <p:cNvSpPr txBox="1"/>
          <p:nvPr/>
        </p:nvSpPr>
        <p:spPr>
          <a:xfrm>
            <a:off x="5549123" y="5980837"/>
            <a:ext cx="3302006" cy="707886"/>
          </a:xfrm>
          <a:prstGeom prst="rect">
            <a:avLst/>
          </a:prstGeom>
          <a:solidFill>
            <a:schemeClr val="bg1"/>
          </a:solidFill>
        </p:spPr>
        <p:txBody>
          <a:bodyPr wrap="none" rtlCol="0">
            <a:spAutoFit/>
          </a:bodyPr>
          <a:lstStyle/>
          <a:p>
            <a:pPr algn="ctr"/>
            <a:r>
              <a:rPr lang="it-IT" sz="2000" b="1" dirty="0">
                <a:latin typeface="Tahoma"/>
                <a:cs typeface="Tahoma"/>
              </a:rPr>
              <a:t>U.S. Energy Information </a:t>
            </a:r>
          </a:p>
          <a:p>
            <a:pPr algn="ctr"/>
            <a:r>
              <a:rPr lang="it-IT" sz="2000" b="1" dirty="0">
                <a:latin typeface="Tahoma"/>
                <a:cs typeface="Tahoma"/>
              </a:rPr>
              <a:t>Administration</a:t>
            </a:r>
          </a:p>
        </p:txBody>
      </p:sp>
      <p:sp>
        <p:nvSpPr>
          <p:cNvPr id="2" name="Title 1">
            <a:extLst>
              <a:ext uri="{FF2B5EF4-FFF2-40B4-BE49-F238E27FC236}">
                <a16:creationId xmlns:a16="http://schemas.microsoft.com/office/drawing/2014/main" id="{C9C7B3E1-8800-7D36-C1CB-6B73853E7BE3}"/>
              </a:ext>
            </a:extLst>
          </p:cNvPr>
          <p:cNvSpPr>
            <a:spLocks noGrp="1"/>
          </p:cNvSpPr>
          <p:nvPr>
            <p:ph type="title"/>
          </p:nvPr>
        </p:nvSpPr>
        <p:spPr>
          <a:xfrm>
            <a:off x="536408" y="291162"/>
            <a:ext cx="7059927" cy="1320800"/>
          </a:xfrm>
        </p:spPr>
        <p:txBody>
          <a:bodyPr>
            <a:normAutofit/>
          </a:bodyPr>
          <a:lstStyle/>
          <a:p>
            <a:r>
              <a:rPr lang="it-IT" sz="3200" dirty="0">
                <a:cs typeface="Tahoma"/>
              </a:rPr>
              <a:t>Known crude oil reserves in 2014</a:t>
            </a:r>
            <a:br>
              <a:rPr lang="it-IT" sz="3200" dirty="0">
                <a:cs typeface="Tahoma"/>
              </a:rPr>
            </a:br>
            <a:endParaRPr lang="en-US" sz="3200" dirty="0"/>
          </a:p>
        </p:txBody>
      </p:sp>
      <p:sp>
        <p:nvSpPr>
          <p:cNvPr id="6" name="Slide Number Placeholder 5">
            <a:extLst>
              <a:ext uri="{FF2B5EF4-FFF2-40B4-BE49-F238E27FC236}">
                <a16:creationId xmlns:a16="http://schemas.microsoft.com/office/drawing/2014/main" id="{79D40E8F-32FE-A2C2-C7A4-C94A37E711C5}"/>
              </a:ext>
            </a:extLst>
          </p:cNvPr>
          <p:cNvSpPr>
            <a:spLocks noGrp="1"/>
          </p:cNvSpPr>
          <p:nvPr>
            <p:ph type="sldNum" sz="quarter" idx="12"/>
          </p:nvPr>
        </p:nvSpPr>
        <p:spPr/>
        <p:txBody>
          <a:bodyPr/>
          <a:lstStyle/>
          <a:p>
            <a:fld id="{B883D629-996C-479C-ABB6-6799B6219525}" type="slidenum">
              <a:rPr lang="fr-CA" altLang="fr-FR" smtClean="0"/>
              <a:pPr/>
              <a:t>8</a:t>
            </a:fld>
            <a:endParaRPr lang="fr-CA" altLang="fr-FR"/>
          </a:p>
        </p:txBody>
      </p:sp>
    </p:spTree>
    <p:extLst>
      <p:ext uri="{BB962C8B-B14F-4D97-AF65-F5344CB8AC3E}">
        <p14:creationId xmlns:p14="http://schemas.microsoft.com/office/powerpoint/2010/main" val="4292177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t>Concept of EROI</a:t>
            </a:r>
            <a:endParaRPr lang="en-CA" altLang="en-US" sz="3600" dirty="0"/>
          </a:p>
        </p:txBody>
      </p:sp>
      <p:sp>
        <p:nvSpPr>
          <p:cNvPr id="47107" name="Rectangle 3"/>
          <p:cNvSpPr>
            <a:spLocks noGrp="1" noChangeArrowheads="1"/>
          </p:cNvSpPr>
          <p:nvPr>
            <p:ph idx="1"/>
          </p:nvPr>
        </p:nvSpPr>
        <p:spPr bwMode="auto">
          <a:xfrm>
            <a:off x="1" y="1930400"/>
            <a:ext cx="5189798" cy="41833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lnSpc>
                <a:spcPct val="90000"/>
              </a:lnSpc>
            </a:pPr>
            <a:r>
              <a:rPr lang="en-US" altLang="en-US" sz="2000" b="1" dirty="0"/>
              <a:t>EROI = Energy Return On Energy Investment</a:t>
            </a:r>
          </a:p>
          <a:p>
            <a:pPr eaLnBrk="1" hangingPunct="1">
              <a:lnSpc>
                <a:spcPct val="90000"/>
              </a:lnSpc>
            </a:pPr>
            <a:r>
              <a:rPr lang="en-US" altLang="en-US" sz="2000" dirty="0"/>
              <a:t>40 years ago, you could ‘invest’ the equivalent (in Energy) of one barrel of oil when drilling a new oil field, and would retrieve </a:t>
            </a:r>
            <a:r>
              <a:rPr lang="en-US" altLang="en-US" sz="2000" b="1" dirty="0"/>
              <a:t>200 barrels</a:t>
            </a:r>
          </a:p>
          <a:p>
            <a:pPr eaLnBrk="1" hangingPunct="1">
              <a:lnSpc>
                <a:spcPct val="90000"/>
              </a:lnSpc>
            </a:pPr>
            <a:r>
              <a:rPr lang="en-US" altLang="en-US" sz="2000" dirty="0"/>
              <a:t>EROEI examples:</a:t>
            </a:r>
          </a:p>
          <a:p>
            <a:pPr lvl="1" eaLnBrk="1" hangingPunct="1">
              <a:lnSpc>
                <a:spcPct val="90000"/>
              </a:lnSpc>
            </a:pPr>
            <a:r>
              <a:rPr lang="en-US" altLang="en-US" sz="2000" dirty="0"/>
              <a:t>Ethanol from corn: 1 to 1.3</a:t>
            </a:r>
          </a:p>
          <a:p>
            <a:pPr lvl="1" eaLnBrk="1" hangingPunct="1">
              <a:lnSpc>
                <a:spcPct val="90000"/>
              </a:lnSpc>
            </a:pPr>
            <a:r>
              <a:rPr lang="en-US" altLang="en-US" sz="2000" dirty="0"/>
              <a:t>Ethanol from sugar cane: 1 to 8 (acceptable)</a:t>
            </a:r>
          </a:p>
          <a:p>
            <a:pPr lvl="1" eaLnBrk="1" hangingPunct="1">
              <a:lnSpc>
                <a:spcPct val="90000"/>
              </a:lnSpc>
            </a:pPr>
            <a:r>
              <a:rPr lang="en-US" altLang="en-US" sz="2000" dirty="0"/>
              <a:t>Alberta tar sands: 2 to 3 (barely acceptable)</a:t>
            </a:r>
            <a:endParaRPr lang="en-CA" altLang="en-US" sz="2000" dirty="0"/>
          </a:p>
        </p:txBody>
      </p:sp>
      <p:grpSp>
        <p:nvGrpSpPr>
          <p:cNvPr id="3" name="Group 2">
            <a:extLst>
              <a:ext uri="{FF2B5EF4-FFF2-40B4-BE49-F238E27FC236}">
                <a16:creationId xmlns:a16="http://schemas.microsoft.com/office/drawing/2014/main" id="{D8136391-5008-89C7-E438-9BA3B44D7FDD}"/>
              </a:ext>
            </a:extLst>
          </p:cNvPr>
          <p:cNvGrpSpPr/>
          <p:nvPr/>
        </p:nvGrpSpPr>
        <p:grpSpPr>
          <a:xfrm>
            <a:off x="5317449" y="1964159"/>
            <a:ext cx="2837902" cy="4088208"/>
            <a:chOff x="5496023" y="1964159"/>
            <a:chExt cx="2837902" cy="4088208"/>
          </a:xfrm>
        </p:grpSpPr>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810" y="2264327"/>
              <a:ext cx="130611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280" y="2461913"/>
              <a:ext cx="1454641" cy="212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7110" name="Text Box 6"/>
            <p:cNvSpPr txBox="1">
              <a:spLocks noChangeArrowheads="1"/>
            </p:cNvSpPr>
            <p:nvPr/>
          </p:nvSpPr>
          <p:spPr bwMode="auto">
            <a:xfrm>
              <a:off x="5830114" y="2126073"/>
              <a:ext cx="135515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mn-lt"/>
                </a:rPr>
                <a:t>Sugar cane</a:t>
              </a:r>
              <a:endParaRPr lang="en-CA" altLang="en-US" dirty="0">
                <a:latin typeface="+mn-lt"/>
              </a:endParaRPr>
            </a:p>
          </p:txBody>
        </p:sp>
        <p:sp>
          <p:nvSpPr>
            <p:cNvPr id="47111" name="Text Box 7"/>
            <p:cNvSpPr txBox="1">
              <a:spLocks noChangeArrowheads="1"/>
            </p:cNvSpPr>
            <p:nvPr/>
          </p:nvSpPr>
          <p:spPr bwMode="auto">
            <a:xfrm>
              <a:off x="7342729" y="1964159"/>
              <a:ext cx="63540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mn-lt"/>
                </a:rPr>
                <a:t>corn</a:t>
              </a:r>
              <a:endParaRPr lang="en-CA" altLang="en-US" dirty="0">
                <a:latin typeface="+mn-lt"/>
              </a:endParaRPr>
            </a:p>
          </p:txBody>
        </p:sp>
        <p:pic>
          <p:nvPicPr>
            <p:cNvPr id="471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023" y="4275054"/>
              <a:ext cx="2502919" cy="17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47113" name="Text Box 9"/>
          <p:cNvSpPr txBox="1">
            <a:spLocks noChangeArrowheads="1"/>
          </p:cNvSpPr>
          <p:nvPr/>
        </p:nvSpPr>
        <p:spPr bwMode="auto">
          <a:xfrm>
            <a:off x="4595431" y="6113724"/>
            <a:ext cx="3623189" cy="64135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dirty="0" err="1">
                <a:latin typeface="+mn-lt"/>
              </a:rPr>
              <a:t>Usina</a:t>
            </a:r>
            <a:r>
              <a:rPr lang="en-US" altLang="en-US" dirty="0">
                <a:latin typeface="+mn-lt"/>
              </a:rPr>
              <a:t> Sao </a:t>
            </a:r>
            <a:r>
              <a:rPr lang="en-US" altLang="en-US" dirty="0" err="1">
                <a:latin typeface="+mn-lt"/>
              </a:rPr>
              <a:t>Martinho</a:t>
            </a:r>
            <a:r>
              <a:rPr lang="en-US" altLang="en-US" dirty="0">
                <a:latin typeface="+mn-lt"/>
              </a:rPr>
              <a:t> 300 ML ethanol/</a:t>
            </a:r>
            <a:r>
              <a:rPr lang="en-US" altLang="en-US" dirty="0" err="1">
                <a:latin typeface="+mn-lt"/>
              </a:rPr>
              <a:t>yr</a:t>
            </a:r>
            <a:r>
              <a:rPr lang="en-US" altLang="en-US" dirty="0">
                <a:latin typeface="+mn-lt"/>
              </a:rPr>
              <a:t> (from sugar cane)</a:t>
            </a:r>
          </a:p>
        </p:txBody>
      </p:sp>
      <p:sp>
        <p:nvSpPr>
          <p:cNvPr id="47114" name="Rectangle 10"/>
          <p:cNvSpPr>
            <a:spLocks noChangeArrowheads="1"/>
          </p:cNvSpPr>
          <p:nvPr/>
        </p:nvSpPr>
        <p:spPr bwMode="auto">
          <a:xfrm>
            <a:off x="5260470" y="1196752"/>
            <a:ext cx="295186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highlight>
                  <a:srgbClr val="FFFF00"/>
                </a:highlight>
                <a:latin typeface="+mn-lt"/>
              </a:rPr>
              <a:t>Success in niche markets: Brazil</a:t>
            </a:r>
          </a:p>
        </p:txBody>
      </p:sp>
    </p:spTree>
    <p:extLst>
      <p:ext uri="{BB962C8B-B14F-4D97-AF65-F5344CB8AC3E}">
        <p14:creationId xmlns:p14="http://schemas.microsoft.com/office/powerpoint/2010/main" val="40613236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43573</TotalTime>
  <Words>1448</Words>
  <Application>Microsoft Office PowerPoint</Application>
  <PresentationFormat>On-screen Show (4:3)</PresentationFormat>
  <Paragraphs>187</Paragraphs>
  <Slides>36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 Rounded MT Bold</vt:lpstr>
      <vt:lpstr>Calibri</vt:lpstr>
      <vt:lpstr>华文新魏</vt:lpstr>
      <vt:lpstr>Tahoma</vt:lpstr>
      <vt:lpstr>Times New Roman</vt:lpstr>
      <vt:lpstr>Trebuchet MS</vt:lpstr>
      <vt:lpstr>Wingdings</vt:lpstr>
      <vt:lpstr>Wingdings 3</vt:lpstr>
      <vt:lpstr>Facet</vt:lpstr>
      <vt:lpstr>Energie Rinnovabili Laurea Magistrale in Chimica </vt:lpstr>
      <vt:lpstr>Laws of Thermodynamics </vt:lpstr>
      <vt:lpstr>PowerPoint Presentation</vt:lpstr>
      <vt:lpstr>n.6</vt:lpstr>
      <vt:lpstr>“Questions are never indiscreet, answers sometimes are” Oscar Wilde </vt:lpstr>
      <vt:lpstr>The world burns  &gt; a cubic mile (4.3 km3) of oil / year</vt:lpstr>
      <vt:lpstr>PowerPoint Presentation</vt:lpstr>
      <vt:lpstr>Known crude oil reserves in 2014 </vt:lpstr>
      <vt:lpstr>Concept of EROI</vt:lpstr>
      <vt:lpstr>PowerPoint Presentation</vt:lpstr>
      <vt:lpstr>PowerPoint Presentation</vt:lpstr>
      <vt:lpstr>World GNP &amp; Energy Consumption Correlation </vt:lpstr>
      <vt:lpstr>Energy use: very strongly coupled with economy &amp; environment </vt:lpstr>
      <vt:lpstr>PowerPoint Presentation</vt:lpstr>
      <vt:lpstr>PowerPoint Presentation</vt:lpstr>
      <vt:lpstr>PowerPoint Presentation</vt:lpstr>
      <vt:lpstr>PowerPoint Presentation</vt:lpstr>
      <vt:lpstr>Combustion of Fossil Fuels </vt:lpstr>
      <vt:lpstr>Combustion of Fossil Fuels</vt:lpstr>
      <vt:lpstr>Combustion of Fossil Fuels</vt:lpstr>
      <vt:lpstr>Efficiency of power generating plants</vt:lpstr>
      <vt:lpstr>PowerPoint Presentation</vt:lpstr>
      <vt:lpstr>Combustion Engines</vt:lpstr>
      <vt:lpstr>Advantages of fossil fuels</vt:lpstr>
      <vt:lpstr>Disadvantages of fossil fuels</vt:lpstr>
      <vt:lpstr>Radioactive waste from coal burning</vt:lpstr>
      <vt:lpstr>Disadvantages of fossil fuels</vt:lpstr>
      <vt:lpstr>PowerPoint Presentation</vt:lpstr>
      <vt:lpstr>Other uses of oil: production of plastics </vt:lpstr>
      <vt:lpstr>PowerPoint Presentation</vt:lpstr>
      <vt:lpstr>PowerPoint Presentation</vt:lpstr>
      <vt:lpstr>PowerPoint Presentation</vt:lpstr>
      <vt:lpstr>PowerPoint Presentation</vt:lpstr>
      <vt:lpstr>PowerPoint Presentation</vt:lpstr>
      <vt:lpstr>Contenuto di materiale polimerico di un’automobile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Desbiens Simon</dc:creator>
  <cp:lastModifiedBy>Windows User</cp:lastModifiedBy>
  <cp:revision>289</cp:revision>
  <cp:lastPrinted>2014-04-07T04:26:14Z</cp:lastPrinted>
  <dcterms:created xsi:type="dcterms:W3CDTF">2014-03-26T13:54:38Z</dcterms:created>
  <dcterms:modified xsi:type="dcterms:W3CDTF">2023-03-15T17:50:52Z</dcterms:modified>
</cp:coreProperties>
</file>