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9" r:id="rId2"/>
    <p:sldId id="271" r:id="rId3"/>
    <p:sldId id="260" r:id="rId4"/>
    <p:sldId id="272" r:id="rId5"/>
    <p:sldId id="261" r:id="rId6"/>
    <p:sldId id="263" r:id="rId7"/>
    <p:sldId id="264" r:id="rId8"/>
  </p:sldIdLst>
  <p:sldSz cx="6858000" cy="9144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6701B-5A5B-4944-A029-31CBC41A7E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D5AA6-E5E9-4C4E-BF5B-C4318DFBB6D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CFF66-DA94-4B10-84E4-5FF8478432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7A8B2-A20D-47A5-84CE-8C83A9507C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3B314-1B8D-4031-9344-F924D72DC4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19777-C029-402C-B620-5C1DBF1B988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F44E7-55B6-4B38-B7A7-C2889968B7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C3AC7-E5C3-41F8-B7A4-9E875B18CAF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A9744-DEB1-4ECC-9C34-A741271F16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00212-2895-4A34-B56C-BB81558CC97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16011-7892-4B68-9D25-2320494556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CE43609-73C7-4799-9A5E-C77D3717074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20713" y="1547813"/>
          <a:ext cx="5489888" cy="42057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1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2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2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Times"/>
                        </a:rPr>
                        <a:t>INDIVIDUO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Times"/>
                        </a:rPr>
                        <a:t>SPECIE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Times"/>
                        </a:rPr>
                        <a:t>GENERE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Times"/>
                        </a:rPr>
                        <a:t>CATEGORIA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Socrate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uomo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animale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sostanza</a:t>
                      </a:r>
                      <a:endParaRPr lang="it-IT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l’altezza di S.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m. 1,70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altezza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quantità</a:t>
                      </a:r>
                      <a:endParaRPr lang="it-IT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il bianco di S.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bianco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colore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qualità</a:t>
                      </a:r>
                      <a:endParaRPr lang="it-IT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la paternità di S.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paternità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parentela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relazione</a:t>
                      </a:r>
                      <a:endParaRPr lang="it-IT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Liceo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giardino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territorio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dove</a:t>
                      </a:r>
                      <a:endParaRPr lang="it-IT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ieri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giorno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periodo dell’anno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quando</a:t>
                      </a:r>
                      <a:endParaRPr lang="it-IT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7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lo star seduto di S.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star seduto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posizione del corpo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stare</a:t>
                      </a:r>
                      <a:endParaRPr lang="it-IT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il portare la tunica da parte di S.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portare tunica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abbigliamento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avere</a:t>
                      </a:r>
                      <a:endParaRPr lang="it-IT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5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il mangiare di S.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mangiare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modificare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fare</a:t>
                      </a:r>
                      <a:endParaRPr lang="it-IT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22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l’esser nutrito di S.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esser nutrito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essere modificato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Times"/>
                          <a:ea typeface="Times"/>
                          <a:cs typeface="Times New Roman"/>
                        </a:rPr>
                        <a:t>patire</a:t>
                      </a:r>
                      <a:endParaRPr lang="it-IT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160" name="Rectangle 8"/>
          <p:cNvSpPr>
            <a:spLocks noChangeArrowheads="1"/>
          </p:cNvSpPr>
          <p:nvPr/>
        </p:nvSpPr>
        <p:spPr bwMode="auto">
          <a:xfrm>
            <a:off x="2779713" y="785813"/>
            <a:ext cx="17335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b="1">
                <a:cs typeface="Times" charset="0"/>
              </a:rPr>
              <a:t>CATEGORIE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caratteristiche della</a:t>
            </a:r>
            <a:br>
              <a:rPr lang="it-IT" sz="3600" dirty="0"/>
            </a:br>
            <a:r>
              <a:rPr lang="it-IT" sz="3600" b="1" dirty="0"/>
              <a:t>SOSTANZA</a:t>
            </a:r>
            <a:br>
              <a:rPr lang="it-IT" sz="3600" b="1" dirty="0"/>
            </a:br>
            <a:r>
              <a:rPr lang="it-IT" sz="2800" dirty="0"/>
              <a:t>(ente individuale 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2641600"/>
            <a:ext cx="6038850" cy="5486400"/>
          </a:xfrm>
        </p:spPr>
        <p:txBody>
          <a:bodyPr/>
          <a:lstStyle/>
          <a:p>
            <a:r>
              <a:rPr lang="it-IT" dirty="0"/>
              <a:t>non inerire ad altro o predicarsi di altro</a:t>
            </a:r>
          </a:p>
          <a:p>
            <a:r>
              <a:rPr lang="it-IT" dirty="0"/>
              <a:t>sussistere di per sé o separatezza</a:t>
            </a:r>
          </a:p>
          <a:p>
            <a:r>
              <a:rPr lang="it-IT" dirty="0"/>
              <a:t>determinatezza (“un questo” - </a:t>
            </a:r>
            <a:r>
              <a:rPr lang="it-IT" i="1" dirty="0" err="1"/>
              <a:t>to</a:t>
            </a:r>
            <a:r>
              <a:rPr lang="it-IT" i="1" dirty="0"/>
              <a:t> de ti</a:t>
            </a:r>
            <a:r>
              <a:rPr lang="it-IT" dirty="0"/>
              <a:t>)</a:t>
            </a:r>
          </a:p>
          <a:p>
            <a:r>
              <a:rPr lang="it-IT" dirty="0"/>
              <a:t>intrinseca unitarietà</a:t>
            </a:r>
          </a:p>
          <a:p>
            <a:r>
              <a:rPr lang="it-IT" dirty="0"/>
              <a:t>attualità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311275"/>
          </a:xfrm>
        </p:spPr>
        <p:txBody>
          <a:bodyPr/>
          <a:lstStyle/>
          <a:p>
            <a:r>
              <a:rPr lang="it-IT" b="1"/>
              <a:t>CAUSE (enti naturali)</a:t>
            </a:r>
            <a:br>
              <a:rPr lang="it-IT" b="1"/>
            </a:br>
            <a:endParaRPr lang="it-IT"/>
          </a:p>
        </p:txBody>
      </p:sp>
      <p:pic>
        <p:nvPicPr>
          <p:cNvPr id="512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«Essere»</a:t>
            </a:r>
            <a:endParaRPr lang="it-IT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2641600"/>
            <a:ext cx="6038850" cy="5486400"/>
          </a:xfrm>
        </p:spPr>
        <p:txBody>
          <a:bodyPr/>
          <a:lstStyle/>
          <a:p>
            <a:r>
              <a:rPr lang="it-IT" sz="2800" dirty="0"/>
              <a:t>sostanza e (altre) categorie</a:t>
            </a:r>
          </a:p>
          <a:p>
            <a:r>
              <a:rPr lang="it-IT" sz="2800" dirty="0"/>
              <a:t>accidente - contingente</a:t>
            </a:r>
          </a:p>
          <a:p>
            <a:r>
              <a:rPr lang="it-IT" sz="2800" dirty="0"/>
              <a:t>potenza (</a:t>
            </a:r>
            <a:r>
              <a:rPr lang="it-IT" sz="2800" i="1" dirty="0" err="1"/>
              <a:t>dynamis</a:t>
            </a:r>
            <a:r>
              <a:rPr lang="it-IT" sz="2800" dirty="0"/>
              <a:t>) e atto (</a:t>
            </a:r>
            <a:r>
              <a:rPr lang="it-IT" sz="2800" i="1" dirty="0" err="1"/>
              <a:t>enèrgheia</a:t>
            </a:r>
            <a:r>
              <a:rPr lang="it-IT" sz="2800" dirty="0"/>
              <a:t>)</a:t>
            </a:r>
          </a:p>
          <a:p>
            <a:r>
              <a:rPr lang="it-IT" sz="2800" dirty="0"/>
              <a:t>vero e falso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88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/>
              <a:t>Teoria del giudizio</a:t>
            </a:r>
            <a:br>
              <a:rPr lang="it-IT" b="1"/>
            </a:br>
            <a:endParaRPr lang="it-IT"/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/>
              <a:t>Proposizione universale affermativa (</a:t>
            </a:r>
            <a:r>
              <a:rPr lang="it-IT" sz="2800" b="1"/>
              <a:t>P</a:t>
            </a:r>
            <a:r>
              <a:rPr lang="it-IT" sz="2800" b="1" i="1"/>
              <a:t>a): “ogni uomo è mortale”</a:t>
            </a:r>
          </a:p>
          <a:p>
            <a:r>
              <a:rPr lang="it-IT" sz="2800"/>
              <a:t>proposizione particolare affermativa (</a:t>
            </a:r>
            <a:r>
              <a:rPr lang="it-IT" sz="2800" b="1"/>
              <a:t>P</a:t>
            </a:r>
            <a:r>
              <a:rPr lang="it-IT" sz="2800" b="1" i="1"/>
              <a:t>i): “qualche uomo è buono”</a:t>
            </a:r>
          </a:p>
          <a:p>
            <a:r>
              <a:rPr lang="it-IT" sz="2800"/>
              <a:t>Proposizione universale negativa (</a:t>
            </a:r>
            <a:r>
              <a:rPr lang="it-IT" sz="2800" b="1"/>
              <a:t>P</a:t>
            </a:r>
            <a:r>
              <a:rPr lang="it-IT" sz="2800" b="1" i="1"/>
              <a:t>e): “nessun uomo è quadrupede”</a:t>
            </a:r>
          </a:p>
          <a:p>
            <a:r>
              <a:rPr lang="it-IT" sz="2800"/>
              <a:t>Proposizione particolare negativa (</a:t>
            </a:r>
            <a:r>
              <a:rPr lang="it-IT" sz="2800" b="1"/>
              <a:t>P</a:t>
            </a:r>
            <a:r>
              <a:rPr lang="it-IT" sz="2800" b="1" i="1"/>
              <a:t>o): “qualche uomo non è bianco”</a:t>
            </a:r>
          </a:p>
          <a:p>
            <a:pPr>
              <a:buFontTx/>
              <a:buNone/>
            </a:pPr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04800" y="914400"/>
            <a:ext cx="18288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/>
              <a:t>           </a:t>
            </a:r>
            <a:r>
              <a:rPr lang="it-IT" sz="2000"/>
              <a:t> P</a:t>
            </a:r>
            <a:r>
              <a:rPr lang="it-IT" sz="2000" i="1"/>
              <a:t>a</a:t>
            </a:r>
            <a:endParaRPr lang="it-IT" sz="1600"/>
          </a:p>
          <a:p>
            <a:pPr>
              <a:spcBef>
                <a:spcPct val="50000"/>
              </a:spcBef>
            </a:pPr>
            <a:r>
              <a:rPr lang="it-IT" sz="1600" i="1"/>
              <a:t>ogni uomo è saggio</a:t>
            </a:r>
            <a:endParaRPr lang="it-IT" sz="200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143000" y="1981200"/>
            <a:ext cx="228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/>
              <a:t>subalterna</a:t>
            </a:r>
            <a:endParaRPr lang="it-IT"/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533400" y="5181600"/>
            <a:ext cx="16002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/>
              <a:t>        </a:t>
            </a:r>
            <a:r>
              <a:rPr lang="it-IT" sz="2000"/>
              <a:t>P</a:t>
            </a:r>
            <a:r>
              <a:rPr lang="it-IT" sz="2000" i="1"/>
              <a:t>i</a:t>
            </a:r>
          </a:p>
          <a:p>
            <a:pPr>
              <a:spcBef>
                <a:spcPct val="50000"/>
              </a:spcBef>
            </a:pPr>
            <a:r>
              <a:rPr lang="it-IT" sz="1600" i="1"/>
              <a:t>qualche uomo è saggio</a:t>
            </a:r>
            <a:endParaRPr lang="it-IT" i="1"/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2819400" y="2514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7174" name="Text Box 12"/>
          <p:cNvSpPr txBox="1">
            <a:spLocks noChangeArrowheads="1"/>
          </p:cNvSpPr>
          <p:nvPr/>
        </p:nvSpPr>
        <p:spPr bwMode="auto">
          <a:xfrm>
            <a:off x="4419600" y="914400"/>
            <a:ext cx="16764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/>
              <a:t>           </a:t>
            </a:r>
            <a:r>
              <a:rPr lang="it-IT" sz="2000"/>
              <a:t>P</a:t>
            </a:r>
            <a:r>
              <a:rPr lang="it-IT" sz="2000" i="1"/>
              <a:t>e</a:t>
            </a:r>
            <a:endParaRPr lang="it-IT" sz="2000"/>
          </a:p>
          <a:p>
            <a:pPr>
              <a:spcBef>
                <a:spcPct val="50000"/>
              </a:spcBef>
            </a:pPr>
            <a:r>
              <a:rPr lang="it-IT" sz="1600" i="1"/>
              <a:t>nessun uomo è saggio</a:t>
            </a:r>
            <a:endParaRPr lang="it-IT" i="1"/>
          </a:p>
        </p:txBody>
      </p:sp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4191000" y="5257800"/>
            <a:ext cx="2133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/>
              <a:t>            </a:t>
            </a:r>
            <a:r>
              <a:rPr lang="it-IT" sz="2000"/>
              <a:t>  P</a:t>
            </a:r>
            <a:r>
              <a:rPr lang="it-IT" sz="2000" i="1"/>
              <a:t>o</a:t>
            </a:r>
            <a:endParaRPr lang="it-IT" sz="1800"/>
          </a:p>
          <a:p>
            <a:pPr>
              <a:spcBef>
                <a:spcPct val="50000"/>
              </a:spcBef>
            </a:pPr>
            <a:r>
              <a:rPr lang="it-IT" sz="1600" i="1"/>
              <a:t>qualche uomo non è saggio</a:t>
            </a:r>
            <a:endParaRPr lang="it-IT" sz="1600"/>
          </a:p>
        </p:txBody>
      </p:sp>
      <p:sp>
        <p:nvSpPr>
          <p:cNvPr id="7176" name="Text Box 15"/>
          <p:cNvSpPr txBox="1">
            <a:spLocks noChangeArrowheads="1"/>
          </p:cNvSpPr>
          <p:nvPr/>
        </p:nvSpPr>
        <p:spPr bwMode="auto">
          <a:xfrm>
            <a:off x="5105400" y="2057400"/>
            <a:ext cx="228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/>
              <a:t>subalterna</a:t>
            </a:r>
          </a:p>
        </p:txBody>
      </p:sp>
      <p:sp>
        <p:nvSpPr>
          <p:cNvPr id="7177" name="Text Box 16"/>
          <p:cNvSpPr txBox="1">
            <a:spLocks noChangeArrowheads="1"/>
          </p:cNvSpPr>
          <p:nvPr/>
        </p:nvSpPr>
        <p:spPr bwMode="auto">
          <a:xfrm>
            <a:off x="2590800" y="906463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    </a:t>
            </a:r>
            <a:r>
              <a:rPr lang="it-IT" sz="1800"/>
              <a:t>contraria</a:t>
            </a:r>
            <a:endParaRPr lang="it-IT" sz="1600"/>
          </a:p>
        </p:txBody>
      </p:sp>
      <p:sp>
        <p:nvSpPr>
          <p:cNvPr id="7178" name="Text Box 17"/>
          <p:cNvSpPr txBox="1">
            <a:spLocks noChangeArrowheads="1"/>
          </p:cNvSpPr>
          <p:nvPr/>
        </p:nvSpPr>
        <p:spPr bwMode="auto">
          <a:xfrm>
            <a:off x="2514600" y="5105400"/>
            <a:ext cx="14478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   </a:t>
            </a:r>
            <a:r>
              <a:rPr lang="it-IT" sz="1800"/>
              <a:t>subcontraria</a:t>
            </a:r>
            <a:endParaRPr lang="it-IT" sz="1600"/>
          </a:p>
        </p:txBody>
      </p:sp>
      <p:sp>
        <p:nvSpPr>
          <p:cNvPr id="7179" name="Text Box 18"/>
          <p:cNvSpPr txBox="1">
            <a:spLocks noChangeArrowheads="1"/>
          </p:cNvSpPr>
          <p:nvPr/>
        </p:nvSpPr>
        <p:spPr bwMode="auto">
          <a:xfrm rot="2588277">
            <a:off x="2565400" y="2997200"/>
            <a:ext cx="1616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/>
              <a:t>contraddittoria</a:t>
            </a:r>
            <a:endParaRPr lang="it-IT" sz="1600"/>
          </a:p>
        </p:txBody>
      </p:sp>
      <p:sp>
        <p:nvSpPr>
          <p:cNvPr id="7180" name="Text Box 19"/>
          <p:cNvSpPr txBox="1">
            <a:spLocks noChangeArrowheads="1"/>
          </p:cNvSpPr>
          <p:nvPr/>
        </p:nvSpPr>
        <p:spPr bwMode="auto">
          <a:xfrm rot="-2730892">
            <a:off x="2065338" y="2881313"/>
            <a:ext cx="2481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/>
              <a:t>    contrad       dittoria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485900" y="1219200"/>
            <a:ext cx="4286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/>
              <a:t>SILLOGISMO</a:t>
            </a:r>
            <a:endParaRPr lang="it-IT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85800" y="2743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l’</a:t>
            </a:r>
            <a:r>
              <a:rPr lang="it-IT" b="1"/>
              <a:t>uomo</a:t>
            </a:r>
            <a:r>
              <a:rPr lang="it-IT"/>
              <a:t> è </a:t>
            </a:r>
            <a:r>
              <a:rPr lang="it-IT" i="1"/>
              <a:t>mortale</a:t>
            </a:r>
            <a:endParaRPr lang="it-IT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85800" y="38608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u="sng"/>
              <a:t>Socrate</a:t>
            </a:r>
            <a:r>
              <a:rPr lang="it-IT"/>
              <a:t> è </a:t>
            </a:r>
            <a:r>
              <a:rPr lang="it-IT" b="1"/>
              <a:t>uomo</a:t>
            </a:r>
            <a:endParaRPr lang="it-IT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42950" y="5283200"/>
            <a:ext cx="2457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u="sng"/>
              <a:t>Socrate</a:t>
            </a:r>
            <a:r>
              <a:rPr lang="it-IT"/>
              <a:t> è </a:t>
            </a:r>
            <a:r>
              <a:rPr lang="it-IT" i="1"/>
              <a:t>mortale</a:t>
            </a:r>
            <a:endParaRPr lang="it-IT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114800" y="2641600"/>
            <a:ext cx="2114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premessa maggiore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114800" y="3860800"/>
            <a:ext cx="1943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premessa minore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114800" y="5283200"/>
            <a:ext cx="194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conclusione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962400" y="7010400"/>
            <a:ext cx="18288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/>
          </a:p>
        </p:txBody>
      </p:sp>
      <p:sp>
        <p:nvSpPr>
          <p:cNvPr id="8202" name="Text Box 12"/>
          <p:cNvSpPr txBox="1">
            <a:spLocks noChangeArrowheads="1"/>
          </p:cNvSpPr>
          <p:nvPr/>
        </p:nvSpPr>
        <p:spPr bwMode="auto">
          <a:xfrm>
            <a:off x="3505200" y="7010400"/>
            <a:ext cx="26670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u="sng"/>
              <a:t>estremo</a:t>
            </a:r>
            <a:endParaRPr lang="it-IT"/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it-IT" i="1"/>
              <a:t>estremo</a:t>
            </a:r>
            <a:endParaRPr lang="it-IT"/>
          </a:p>
        </p:txBody>
      </p:sp>
      <p:sp>
        <p:nvSpPr>
          <p:cNvPr id="8203" name="Rectangle 13"/>
          <p:cNvSpPr>
            <a:spLocks noChangeArrowheads="1"/>
          </p:cNvSpPr>
          <p:nvPr/>
        </p:nvSpPr>
        <p:spPr bwMode="auto">
          <a:xfrm>
            <a:off x="990600" y="7010400"/>
            <a:ext cx="18288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/>
          </a:p>
        </p:txBody>
      </p:sp>
      <p:sp>
        <p:nvSpPr>
          <p:cNvPr id="8204" name="Text Box 14"/>
          <p:cNvSpPr txBox="1">
            <a:spLocks noChangeArrowheads="1"/>
          </p:cNvSpPr>
          <p:nvPr/>
        </p:nvSpPr>
        <p:spPr bwMode="auto">
          <a:xfrm>
            <a:off x="762000" y="73152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 b="1"/>
              <a:t>termine medio</a:t>
            </a:r>
            <a:endParaRPr lang="it-IT" sz="2000"/>
          </a:p>
        </p:txBody>
      </p:sp>
      <p:sp>
        <p:nvSpPr>
          <p:cNvPr id="8205" name="Text Box 22"/>
          <p:cNvSpPr txBox="1">
            <a:spLocks noChangeArrowheads="1"/>
          </p:cNvSpPr>
          <p:nvPr/>
        </p:nvSpPr>
        <p:spPr bwMode="auto">
          <a:xfrm>
            <a:off x="762000" y="31242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/>
              <a:t>(</a:t>
            </a:r>
            <a:r>
              <a:rPr lang="it-IT" sz="2000" b="1"/>
              <a:t>M</a:t>
            </a:r>
            <a:r>
              <a:rPr lang="it-IT" sz="2000"/>
              <a:t> è </a:t>
            </a:r>
            <a:r>
              <a:rPr lang="it-IT" sz="2000" i="1"/>
              <a:t>P</a:t>
            </a:r>
            <a:r>
              <a:rPr lang="it-IT" sz="2000"/>
              <a:t>)</a:t>
            </a:r>
          </a:p>
        </p:txBody>
      </p:sp>
      <p:sp>
        <p:nvSpPr>
          <p:cNvPr id="8206" name="Text Box 23"/>
          <p:cNvSpPr txBox="1">
            <a:spLocks noChangeArrowheads="1"/>
          </p:cNvSpPr>
          <p:nvPr/>
        </p:nvSpPr>
        <p:spPr bwMode="auto">
          <a:xfrm>
            <a:off x="1295400" y="42672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/>
              <a:t>(</a:t>
            </a:r>
            <a:r>
              <a:rPr lang="it-IT" sz="2000" u="sng"/>
              <a:t>S</a:t>
            </a:r>
            <a:r>
              <a:rPr lang="it-IT" sz="2000"/>
              <a:t> è </a:t>
            </a:r>
            <a:r>
              <a:rPr lang="it-IT" sz="2000" b="1"/>
              <a:t>M)</a:t>
            </a:r>
            <a:endParaRPr lang="it-IT"/>
          </a:p>
        </p:txBody>
      </p:sp>
      <p:sp>
        <p:nvSpPr>
          <p:cNvPr id="8207" name="Text Box 24"/>
          <p:cNvSpPr txBox="1">
            <a:spLocks noChangeArrowheads="1"/>
          </p:cNvSpPr>
          <p:nvPr/>
        </p:nvSpPr>
        <p:spPr bwMode="auto">
          <a:xfrm>
            <a:off x="1143000" y="57150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/>
              <a:t>(</a:t>
            </a:r>
            <a:r>
              <a:rPr lang="it-IT" sz="2000" u="sng"/>
              <a:t>S</a:t>
            </a:r>
            <a:r>
              <a:rPr lang="it-IT" sz="2000"/>
              <a:t> è </a:t>
            </a:r>
            <a:r>
              <a:rPr lang="it-IT" sz="2000" i="1"/>
              <a:t>P</a:t>
            </a:r>
            <a:r>
              <a:rPr lang="it-IT" sz="2000"/>
              <a:t>)</a:t>
            </a:r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274</Words>
  <Application>Microsoft Office PowerPoint</Application>
  <PresentationFormat>Presentazione su schermo (4:3)</PresentationFormat>
  <Paragraphs>91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9" baseType="lpstr">
      <vt:lpstr>Times</vt:lpstr>
      <vt:lpstr>Tema di Office</vt:lpstr>
      <vt:lpstr>Presentazione standard di PowerPoint</vt:lpstr>
      <vt:lpstr>caratteristiche della SOSTANZA (ente individuale )</vt:lpstr>
      <vt:lpstr>CAUSE (enti naturali) </vt:lpstr>
      <vt:lpstr>«Essere»</vt:lpstr>
      <vt:lpstr>Teoria del giudizio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caratteristiche della SOSTANZA</dc:title>
  <dc:creator>*</dc:creator>
  <cp:lastModifiedBy>utente</cp:lastModifiedBy>
  <cp:revision>22</cp:revision>
  <dcterms:created xsi:type="dcterms:W3CDTF">2002-11-03T13:32:26Z</dcterms:created>
  <dcterms:modified xsi:type="dcterms:W3CDTF">2020-03-23T12:49:19Z</dcterms:modified>
</cp:coreProperties>
</file>