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9"/>
  </p:notesMasterIdLst>
  <p:sldIdLst>
    <p:sldId id="256" r:id="rId2"/>
    <p:sldId id="306" r:id="rId3"/>
    <p:sldId id="307" r:id="rId4"/>
    <p:sldId id="284" r:id="rId5"/>
    <p:sldId id="282" r:id="rId6"/>
    <p:sldId id="283" r:id="rId7"/>
    <p:sldId id="311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4" d="100"/>
          <a:sy n="104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02876-4B35-5542-887D-D524159F491A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B286B-E391-F14E-B58F-295232AADC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2433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348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871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6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7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t-I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83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52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69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33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32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007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37D0E34-1ECB-5444-BD3E-69484C495800}" type="datetimeFigureOut">
              <a:rPr lang="it-IT" smtClean="0"/>
              <a:t>15/03/23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22D769A-F634-AA42-8679-B54091E1F2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86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F72A09-70BD-4F44-B969-2EBBF678D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552668"/>
          </a:xfrm>
        </p:spPr>
        <p:txBody>
          <a:bodyPr>
            <a:normAutofit fontScale="90000"/>
          </a:bodyPr>
          <a:lstStyle/>
          <a:p>
            <a:r>
              <a:rPr lang="it-IT" b="1" cap="small" dirty="0"/>
              <a:t>Geografia</a:t>
            </a:r>
            <a:r>
              <a:rPr lang="it-IT" dirty="0"/>
              <a:t> (LE006) </a:t>
            </a:r>
            <a:br>
              <a:rPr lang="it-IT" dirty="0"/>
            </a:br>
            <a:br>
              <a:rPr lang="it-IT" dirty="0"/>
            </a:br>
            <a:r>
              <a:rPr lang="it-IT" sz="4000" dirty="0"/>
              <a:t>Corso di Studio </a:t>
            </a:r>
            <a:br>
              <a:rPr lang="it-IT" sz="4000" dirty="0"/>
            </a:br>
            <a:r>
              <a:rPr lang="it-IT" sz="4000" b="1" dirty="0"/>
              <a:t>LE01 - DISCIPLINE STORICHE E FILOSOFICHE</a:t>
            </a:r>
            <a:br>
              <a:rPr lang="it-IT" sz="4000" b="1" dirty="0"/>
            </a:br>
            <a:r>
              <a:rPr lang="it-IT" sz="4000" b="1" dirty="0"/>
              <a:t>LE04 – Lingue e </a:t>
            </a:r>
            <a:r>
              <a:rPr lang="it-IT" sz="4000" b="1"/>
              <a:t>letterature straniere </a:t>
            </a:r>
            <a:endParaRPr lang="it-IT" sz="4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8CD909-0C5A-6A42-A155-018BFBEE21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3848" y="5118995"/>
            <a:ext cx="9144000" cy="1655762"/>
          </a:xfrm>
        </p:spPr>
        <p:txBody>
          <a:bodyPr/>
          <a:lstStyle/>
          <a:p>
            <a:r>
              <a:rPr lang="it-IT" dirty="0" err="1"/>
              <a:t>a.a</a:t>
            </a:r>
            <a:r>
              <a:rPr lang="it-IT" dirty="0"/>
              <a:t>. 2022-2023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9AB6D40-5966-5446-85EB-0E1430A47B86}"/>
              </a:ext>
            </a:extLst>
          </p:cNvPr>
          <p:cNvSpPr txBox="1"/>
          <p:nvPr/>
        </p:nvSpPr>
        <p:spPr>
          <a:xfrm>
            <a:off x="10873946" y="4490365"/>
            <a:ext cx="1157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Ppt</a:t>
            </a:r>
            <a:r>
              <a:rPr lang="it-IT"/>
              <a:t> 09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1740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DC1D0-F761-2349-B8B5-2135E6B9C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281" y="0"/>
            <a:ext cx="2610091" cy="125320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60B8AE-EEC6-D049-9087-3EA2CFCE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281" y="1099751"/>
            <a:ext cx="11479354" cy="5491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Definizione: </a:t>
            </a:r>
            <a:r>
              <a:rPr lang="it-IT" sz="2200" b="1" dirty="0"/>
              <a:t>Estensione di superficie terrestre di dimensioni non definite</a:t>
            </a:r>
            <a:endParaRPr lang="it-IT" sz="2200" dirty="0"/>
          </a:p>
          <a:p>
            <a:r>
              <a:rPr lang="it-IT" sz="2200" dirty="0"/>
              <a:t>Tre tipi di spazio</a:t>
            </a:r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assoluto</a:t>
            </a:r>
            <a:r>
              <a:rPr lang="it-IT" sz="2200" dirty="0"/>
              <a:t>: con dimensioni misurabili e definibili (ad esempio la carta geografica, i confini)</a:t>
            </a:r>
          </a:p>
          <a:p>
            <a:pPr marL="1881188" lvl="2" indent="-258763"/>
            <a:r>
              <a:rPr lang="it-IT" sz="2200" dirty="0"/>
              <a:t>Si credeva fosse un’entità assoluta, reale, un contenitore di oggetti</a:t>
            </a:r>
          </a:p>
          <a:p>
            <a:pPr marL="1881188" lvl="2" indent="-258763"/>
            <a:r>
              <a:rPr lang="it-IT" sz="2200" dirty="0"/>
              <a:t>Ma è costruzione mentale (molteplice)</a:t>
            </a:r>
          </a:p>
          <a:p>
            <a:pPr marL="1881188" lvl="2" indent="-258763"/>
            <a:endParaRPr lang="it-IT" sz="2200" dirty="0"/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relativo</a:t>
            </a:r>
            <a:r>
              <a:rPr lang="it-IT" sz="2200" dirty="0"/>
              <a:t>: quello le cui proprietà variano a seconda dei contenuti, ovvero i fenomeni che vi si svolgono</a:t>
            </a:r>
          </a:p>
          <a:p>
            <a:pPr lvl="4"/>
            <a:r>
              <a:rPr lang="it-IT" sz="2200" dirty="0"/>
              <a:t>Es.: spazio tempo; spazio delle opportunità…</a:t>
            </a:r>
          </a:p>
          <a:p>
            <a:pPr marL="530352" lvl="1" indent="0">
              <a:buNone/>
            </a:pPr>
            <a:endParaRPr lang="it-IT" sz="2200" dirty="0"/>
          </a:p>
          <a:p>
            <a:pPr lvl="1"/>
            <a:r>
              <a:rPr lang="it-IT" sz="2200" dirty="0"/>
              <a:t>Spazio </a:t>
            </a:r>
            <a:r>
              <a:rPr lang="it-IT" sz="2200" u="sng" dirty="0"/>
              <a:t>relazionale</a:t>
            </a:r>
            <a:r>
              <a:rPr lang="it-IT" sz="2200" dirty="0"/>
              <a:t>: delle connessioni (più o meno) tematiche</a:t>
            </a:r>
          </a:p>
          <a:p>
            <a:pPr marL="1881188" lvl="2" indent="-173038">
              <a:tabLst>
                <a:tab pos="1881188" algn="l"/>
              </a:tabLst>
            </a:pPr>
            <a:r>
              <a:rPr lang="it-IT" sz="2200" dirty="0"/>
              <a:t> Es. del commercio, </a:t>
            </a:r>
            <a:r>
              <a:rPr lang="it-IT" sz="2200" dirty="0" err="1"/>
              <a:t>facebook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38801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280"/>
    </mc:Choice>
    <mc:Fallback xmlns="">
      <p:transition spd="slow" advTm="52928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724B2-3C6B-B244-A205-C5D7292EF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934" y="0"/>
            <a:ext cx="10058400" cy="160934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768B42-A4CC-5640-AFE3-A9FDB73C6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422" y="1717590"/>
            <a:ext cx="11817864" cy="4831492"/>
          </a:xfrm>
        </p:spPr>
        <p:txBody>
          <a:bodyPr/>
          <a:lstStyle/>
          <a:p>
            <a:pPr marL="490538" indent="-354013"/>
            <a:r>
              <a:rPr lang="it-IT" sz="2800" dirty="0"/>
              <a:t>Lo </a:t>
            </a:r>
            <a:r>
              <a:rPr lang="it-IT" sz="2800" u="sng" dirty="0"/>
              <a:t>spazio geografico </a:t>
            </a:r>
            <a:r>
              <a:rPr lang="it-IT" sz="2800" dirty="0"/>
              <a:t>è un’unione dello spazio relativo e dello spazio relazionale</a:t>
            </a:r>
          </a:p>
          <a:p>
            <a:pPr marL="1025525" lvl="1" indent="-158750"/>
            <a:r>
              <a:rPr lang="it-IT" sz="2400" dirty="0"/>
              <a:t>Le cui proprietà dipendono dalle relazioni e interrelazioni che sussistono tra i soggetti e gli oggetti che la geografia decide di considerare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534988" lvl="1" indent="0">
              <a:buNone/>
            </a:pPr>
            <a:r>
              <a:rPr lang="it-IT" dirty="0">
                <a:sym typeface="Wingdings" pitchFamily="2" charset="2"/>
              </a:rPr>
              <a:t>   </a:t>
            </a:r>
            <a:r>
              <a:rPr lang="it-IT" sz="2800" i="1" dirty="0">
                <a:sym typeface="Wingdings" pitchFamily="2" charset="2"/>
              </a:rPr>
              <a:t>la geografia è la costruzione mentale di uno spazio relazionale, che non è arbitraria, ma risponde all’esigenza sociale di conoscere la posizione di certi soggetti e oggetti e le relazioni che li legano fra loro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398294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348"/>
    </mc:Choice>
    <mc:Fallback xmlns="">
      <p:transition spd="slow" advTm="15334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0A2507-28C3-3C4A-8176-BA77B4D09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151" y="0"/>
            <a:ext cx="10058400" cy="1609344"/>
          </a:xfrm>
        </p:spPr>
        <p:txBody>
          <a:bodyPr/>
          <a:lstStyle/>
          <a:p>
            <a:r>
              <a:rPr lang="it-IT" dirty="0"/>
              <a:t>Spazio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A56FA1-9D2C-944C-8E91-090F7DFA7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32000"/>
            <a:ext cx="11887200" cy="4826000"/>
          </a:xfrm>
        </p:spPr>
        <p:txBody>
          <a:bodyPr>
            <a:noAutofit/>
          </a:bodyPr>
          <a:lstStyle/>
          <a:p>
            <a:r>
              <a:rPr lang="it-IT" sz="2400" dirty="0"/>
              <a:t>La geografia si occupa di relazioni (sociali) fra ciò che è localizzato sulla superficie terrestre</a:t>
            </a:r>
          </a:p>
          <a:p>
            <a:r>
              <a:rPr lang="it-IT" sz="2400" dirty="0"/>
              <a:t>Si occupa del potere, in quanto le relazioni di potere associato allo spazio regolano e controllano il comportamento umano</a:t>
            </a:r>
          </a:p>
          <a:p>
            <a:pPr marL="0" indent="0">
              <a:buNone/>
            </a:pPr>
            <a:r>
              <a:rPr lang="it-IT" sz="2400" dirty="0"/>
              <a:t>Ci si muove in termini di </a:t>
            </a:r>
          </a:p>
          <a:p>
            <a:pPr marL="674688" indent="-171450"/>
            <a:r>
              <a:rPr lang="it-IT" sz="2400" b="1" dirty="0"/>
              <a:t>Prospettiva spaziale</a:t>
            </a:r>
            <a:r>
              <a:rPr lang="it-IT" sz="2400" dirty="0">
                <a:sym typeface="Wingdings" pitchFamily="2" charset="2"/>
              </a:rPr>
              <a:t> attenzione alla differenza fra luoghi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Distribuzione spaziale </a:t>
            </a:r>
            <a:r>
              <a:rPr lang="it-IT" sz="2400" dirty="0">
                <a:sym typeface="Wingdings" pitchFamily="2" charset="2"/>
              </a:rPr>
              <a:t> disposizione dei fenomeni sulla superficie terrestre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Variazione spaziale </a:t>
            </a:r>
            <a:r>
              <a:rPr lang="it-IT" sz="2400" dirty="0">
                <a:sym typeface="Wingdings" pitchFamily="2" charset="2"/>
              </a:rPr>
              <a:t> cambiamenti nella distribuzione di un fenomeno</a:t>
            </a:r>
          </a:p>
          <a:p>
            <a:pPr marL="674688" indent="-171450"/>
            <a:r>
              <a:rPr lang="it-IT" sz="2400" b="1" dirty="0">
                <a:sym typeface="Wingdings" pitchFamily="2" charset="2"/>
              </a:rPr>
              <a:t>Correlazione spaziale </a:t>
            </a:r>
            <a:r>
              <a:rPr lang="it-IT" sz="2400" dirty="0">
                <a:sym typeface="Wingdings" pitchFamily="2" charset="2"/>
              </a:rPr>
              <a:t> il livello di condivisione di una stessa distribuzione e variazione spaziale fra due o più fenomeni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60274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7F4057-1432-CD40-AF6F-819DF11A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875" y="-194990"/>
            <a:ext cx="10058400" cy="1609344"/>
          </a:xfrm>
        </p:spPr>
        <p:txBody>
          <a:bodyPr/>
          <a:lstStyle/>
          <a:p>
            <a:r>
              <a:rPr lang="it-IT" dirty="0"/>
              <a:t>Diffusione spaziale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47E7FB-D249-B349-92BA-A5FB59EC6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98" y="1681548"/>
            <a:ext cx="12192001" cy="4533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Definizione: </a:t>
            </a:r>
            <a:r>
              <a:rPr lang="it-IT" sz="2400" b="1" dirty="0"/>
              <a:t>Movimento di persone, idee, mode, malattie etc., da un luogo all’altro con tempi e modalità differenti a seconda del fenomeno considerato</a:t>
            </a:r>
          </a:p>
          <a:p>
            <a:pPr marL="1646238" indent="0">
              <a:buNone/>
            </a:pPr>
            <a:r>
              <a:rPr lang="it-IT" sz="2400" i="1" dirty="0"/>
              <a:t>quindi fenomeno basato sul movimento </a:t>
            </a:r>
          </a:p>
          <a:p>
            <a:pPr marL="1646238" indent="0">
              <a:buNone/>
            </a:pPr>
            <a:endParaRPr lang="it-IT" sz="800" i="1" dirty="0"/>
          </a:p>
          <a:p>
            <a:pPr marL="0" indent="0">
              <a:buNone/>
            </a:pPr>
            <a:r>
              <a:rPr lang="it-IT" sz="2400" dirty="0"/>
              <a:t>Quattro tipi di diffusione spaziale</a:t>
            </a:r>
          </a:p>
          <a:p>
            <a:pPr marL="720725" indent="-331788"/>
            <a:r>
              <a:rPr lang="it-IT" sz="2400" dirty="0"/>
              <a:t>Per </a:t>
            </a:r>
            <a:r>
              <a:rPr lang="it-IT" sz="2400" b="1" dirty="0"/>
              <a:t>ricollocazione</a:t>
            </a:r>
            <a:r>
              <a:rPr lang="it-IT" sz="2400" dirty="0"/>
              <a:t> </a:t>
            </a:r>
            <a:r>
              <a:rPr lang="it-IT" sz="2400" dirty="0">
                <a:sym typeface="Wingdings" pitchFamily="2" charset="2"/>
              </a:rPr>
              <a:t> migrazioni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contagio</a:t>
            </a:r>
            <a:r>
              <a:rPr lang="it-IT" sz="2400" dirty="0">
                <a:sym typeface="Wingdings" pitchFamily="2" charset="2"/>
              </a:rPr>
              <a:t>  attraverso contatti diretti fra attori coinvolti</a:t>
            </a:r>
          </a:p>
          <a:p>
            <a:pPr marL="720725" indent="-331788"/>
            <a:r>
              <a:rPr lang="it-IT" sz="2400" b="1" dirty="0">
                <a:sym typeface="Wingdings" pitchFamily="2" charset="2"/>
              </a:rPr>
              <a:t>Gerarchica</a:t>
            </a:r>
            <a:r>
              <a:rPr lang="it-IT" sz="2400" dirty="0">
                <a:sym typeface="Wingdings" pitchFamily="2" charset="2"/>
              </a:rPr>
              <a:t>  alto basso, dal centro alla periferia</a:t>
            </a:r>
          </a:p>
          <a:p>
            <a:pPr marL="720725" indent="-331788"/>
            <a:r>
              <a:rPr lang="it-IT" sz="2400" dirty="0">
                <a:sym typeface="Wingdings" pitchFamily="2" charset="2"/>
              </a:rPr>
              <a:t>Per </a:t>
            </a:r>
            <a:r>
              <a:rPr lang="it-IT" sz="2400" b="1" dirty="0">
                <a:sym typeface="Wingdings" pitchFamily="2" charset="2"/>
              </a:rPr>
              <a:t>stimolo</a:t>
            </a:r>
            <a:r>
              <a:rPr lang="it-IT" sz="2400" dirty="0">
                <a:sym typeface="Wingdings" pitchFamily="2" charset="2"/>
              </a:rPr>
              <a:t>  da un’idea nascono altre</a:t>
            </a:r>
          </a:p>
          <a:p>
            <a:pPr marL="0" indent="0">
              <a:buNone/>
            </a:pPr>
            <a:endParaRPr lang="it-IT" sz="8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2400" i="1" dirty="0">
                <a:sym typeface="Wingdings" pitchFamily="2" charset="2"/>
              </a:rPr>
              <a:t>La diffusione spaziale è nei fatti il risultato di una compresenza delle diverse tipologie </a:t>
            </a:r>
            <a:r>
              <a:rPr lang="it-IT" sz="2400" dirty="0">
                <a:sym typeface="Wingdings" pitchFamily="2" charset="2"/>
              </a:rPr>
              <a:t> epidemie</a:t>
            </a:r>
          </a:p>
        </p:txBody>
      </p:sp>
    </p:spTree>
    <p:extLst>
      <p:ext uri="{BB962C8B-B14F-4D97-AF65-F5344CB8AC3E}">
        <p14:creationId xmlns:p14="http://schemas.microsoft.com/office/powerpoint/2010/main" val="355697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605926-B8BC-5146-B73F-37303DBF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29" y="0"/>
            <a:ext cx="11768881" cy="2384063"/>
          </a:xfrm>
        </p:spPr>
        <p:txBody>
          <a:bodyPr>
            <a:normAutofit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167BAB-469A-2445-9719-5442790FF6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30" y="2359351"/>
            <a:ext cx="11768881" cy="39796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600" dirty="0"/>
              <a:t>Definizione: </a:t>
            </a:r>
            <a:r>
              <a:rPr lang="it-IT" sz="2600" b="1" dirty="0"/>
              <a:t>relazione fra due o più soggetti nel corso della quale essi si scambiano idee, merci, servizi e modificano le loro azioni in relazione alle idee e ai comportamenti reciproci</a:t>
            </a:r>
          </a:p>
          <a:p>
            <a:pPr marL="0" indent="0">
              <a:buNone/>
            </a:pPr>
            <a:endParaRPr lang="it-IT" sz="800" dirty="0"/>
          </a:p>
          <a:p>
            <a:r>
              <a:rPr lang="it-IT" sz="2600" b="1" dirty="0"/>
              <a:t>Globalizzazione</a:t>
            </a:r>
            <a:r>
              <a:rPr lang="it-IT" sz="2600" dirty="0"/>
              <a:t> si ha quando certi fenomeni naturali (es. riscaldamento globale) o umani coprono l’intero spazio terrestre (al momento conosciuto) permettendo ai relativi luoghi di interagire fra loro.</a:t>
            </a:r>
          </a:p>
          <a:p>
            <a:endParaRPr lang="it-IT" sz="800" dirty="0"/>
          </a:p>
          <a:p>
            <a:r>
              <a:rPr lang="it-IT" sz="2600" dirty="0"/>
              <a:t>Oggi: </a:t>
            </a:r>
            <a:r>
              <a:rPr lang="it-IT" sz="2600" b="1" dirty="0"/>
              <a:t>il primato che le relazioni di mercato a scala mondiale hanno su tutte le altre attività ed espressioni sociali e culturali</a:t>
            </a:r>
          </a:p>
        </p:txBody>
      </p:sp>
    </p:spTree>
    <p:extLst>
      <p:ext uri="{BB962C8B-B14F-4D97-AF65-F5344CB8AC3E}">
        <p14:creationId xmlns:p14="http://schemas.microsoft.com/office/powerpoint/2010/main" val="1090312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6050AC-A5E2-EB4B-A0B0-C834F037A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4" y="1"/>
            <a:ext cx="12118695" cy="1524000"/>
          </a:xfrm>
        </p:spPr>
        <p:txBody>
          <a:bodyPr>
            <a:normAutofit fontScale="90000"/>
          </a:bodyPr>
          <a:lstStyle/>
          <a:p>
            <a:r>
              <a:rPr lang="it-IT" dirty="0"/>
              <a:t>Interazione spaziale</a:t>
            </a:r>
            <a:br>
              <a:rPr lang="it-IT" dirty="0"/>
            </a:br>
            <a:r>
              <a:rPr lang="it-IT" dirty="0"/>
              <a:t>ovvero della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9CB0C4-8034-0147-955C-4BE1E333B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05" y="2057400"/>
            <a:ext cx="12118695" cy="4800600"/>
          </a:xfrm>
        </p:spPr>
        <p:txBody>
          <a:bodyPr>
            <a:noAutofit/>
          </a:bodyPr>
          <a:lstStyle/>
          <a:p>
            <a:r>
              <a:rPr lang="it-IT" sz="2400" dirty="0"/>
              <a:t>Le innovazioni tecnologiche fanno sembrare più vicini i luoghi in termini di spazio e di tempo</a:t>
            </a:r>
          </a:p>
          <a:p>
            <a:r>
              <a:rPr lang="it-IT" sz="2400" b="1" dirty="0"/>
              <a:t>Compressione spazio-temporale </a:t>
            </a:r>
            <a:r>
              <a:rPr lang="it-IT" sz="2400" dirty="0"/>
              <a:t>(David Harvey) come mutamento dello senso comune dello spazio- tempo</a:t>
            </a:r>
          </a:p>
          <a:p>
            <a:r>
              <a:rPr lang="it-IT" sz="2400" dirty="0"/>
              <a:t>Le distanze relative (non quelle fisiche) sono misurate in termini di tempo/costo/altro, non sulla base della lontananza metrica</a:t>
            </a:r>
          </a:p>
          <a:p>
            <a:r>
              <a:rPr lang="it-IT" sz="2400" dirty="0"/>
              <a:t>La globalizzazione non interviene sulle distanze assolute, ma sulla loro percezione. Modifica l’accessibilità dei luoghi, ne incrementa l’interazione e in prativa riduce l’attrito della distanza</a:t>
            </a:r>
          </a:p>
        </p:txBody>
      </p:sp>
    </p:spTree>
    <p:extLst>
      <p:ext uri="{BB962C8B-B14F-4D97-AF65-F5344CB8AC3E}">
        <p14:creationId xmlns:p14="http://schemas.microsoft.com/office/powerpoint/2010/main" val="3031753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Legn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gn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gn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{56A1631E-CC2D-6241-96A1-7AF495E609A3}tf10001070</Template>
  <TotalTime>3724</TotalTime>
  <Words>559</Words>
  <Application>Microsoft Macintosh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Calibri</vt:lpstr>
      <vt:lpstr>Rockwell</vt:lpstr>
      <vt:lpstr>Rockwell Condensed</vt:lpstr>
      <vt:lpstr>Rockwell Extra Bold</vt:lpstr>
      <vt:lpstr>Wingdings</vt:lpstr>
      <vt:lpstr>Legno</vt:lpstr>
      <vt:lpstr>Geografia (LE006)   Corso di Studio  LE01 - DISCIPLINE STORICHE E FILOSOFICHE LE04 – Lingue e letterature straniere </vt:lpstr>
      <vt:lpstr>Spazio</vt:lpstr>
      <vt:lpstr>Spazio</vt:lpstr>
      <vt:lpstr>Spazio</vt:lpstr>
      <vt:lpstr>Diffusione spaziale</vt:lpstr>
      <vt:lpstr>Interazione spaziale ovvero della globalizzazione</vt:lpstr>
      <vt:lpstr>Interazione spaziale ovvero della globalizzazione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(LE006)   Corso di Studio  LE01 - DISCIPLINE STORICHE E FILOSOFICHE </dc:title>
  <dc:creator>sergio zilli</dc:creator>
  <cp:lastModifiedBy>sergio zilli</cp:lastModifiedBy>
  <cp:revision>65</cp:revision>
  <dcterms:created xsi:type="dcterms:W3CDTF">2022-03-01T08:25:09Z</dcterms:created>
  <dcterms:modified xsi:type="dcterms:W3CDTF">2023-03-15T09:51:24Z</dcterms:modified>
</cp:coreProperties>
</file>