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4"/>
  </p:notesMasterIdLst>
  <p:sldIdLst>
    <p:sldId id="256" r:id="rId2"/>
    <p:sldId id="304" r:id="rId3"/>
    <p:sldId id="326" r:id="rId4"/>
    <p:sldId id="297" r:id="rId5"/>
    <p:sldId id="265" r:id="rId6"/>
    <p:sldId id="279" r:id="rId7"/>
    <p:sldId id="312" r:id="rId8"/>
    <p:sldId id="313" r:id="rId9"/>
    <p:sldId id="314" r:id="rId10"/>
    <p:sldId id="315" r:id="rId11"/>
    <p:sldId id="316" r:id="rId12"/>
    <p:sldId id="319" r:id="rId13"/>
    <p:sldId id="309" r:id="rId14"/>
    <p:sldId id="320" r:id="rId15"/>
    <p:sldId id="294" r:id="rId16"/>
    <p:sldId id="295" r:id="rId17"/>
    <p:sldId id="310" r:id="rId18"/>
    <p:sldId id="321" r:id="rId19"/>
    <p:sldId id="322" r:id="rId20"/>
    <p:sldId id="323" r:id="rId21"/>
    <p:sldId id="324" r:id="rId22"/>
    <p:sldId id="325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 snapToGrid="0" snapToObjects="1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86B-E391-F14E-B58F-295232AADC8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90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4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6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7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3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0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15/03/2023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8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19map.protezionecivile.fvg.i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NbCUslixy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Territorio e Società</a:t>
            </a:r>
            <a:br>
              <a:rPr lang="it-IT" b="1" cap="small" dirty="0"/>
            </a:br>
            <a:r>
              <a:rPr lang="it-IT" b="1" cap="small" dirty="0"/>
              <a:t>225 Le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dirty="0"/>
              <a:t>LE08 Lettere moderne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 dirty="0"/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C60B90-BF6C-0A40-A229-B5A8B165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 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1FBA2-9164-524E-80DF-05E6A9E0E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2222287"/>
            <a:ext cx="11125200" cy="4369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/>
              <a:t>Definizione: </a:t>
            </a:r>
            <a:r>
              <a:rPr lang="it-IT" sz="2200" b="1" dirty="0"/>
              <a:t>sistemi elaborati su base geometrica o matematica per riportare sul piano il reticolato geografico</a:t>
            </a:r>
          </a:p>
          <a:p>
            <a:pPr marL="0" indent="0">
              <a:buNone/>
            </a:pPr>
            <a:r>
              <a:rPr lang="it-IT" sz="2200" dirty="0"/>
              <a:t>Reticolato geografico come base geometrica per la costruzione di una Carta</a:t>
            </a:r>
          </a:p>
          <a:p>
            <a:pPr marL="0" indent="0">
              <a:buNone/>
            </a:pPr>
            <a:r>
              <a:rPr lang="it-IT" sz="2200" dirty="0"/>
              <a:t>Meridiani e paralleli come assi ortogonali su cui sviluppare la raffigurazione degli elementi della superficie terrestre</a:t>
            </a:r>
          </a:p>
          <a:p>
            <a:pPr marL="0" indent="0">
              <a:buNone/>
            </a:pPr>
            <a:r>
              <a:rPr lang="it-IT" sz="2200" dirty="0"/>
              <a:t>Le proiezioni possono essere </a:t>
            </a:r>
          </a:p>
          <a:p>
            <a:pPr marL="1601788" indent="-173038"/>
            <a:r>
              <a:rPr lang="it-IT" sz="2200" dirty="0"/>
              <a:t>Pure</a:t>
            </a:r>
          </a:p>
          <a:p>
            <a:pPr marL="1601788" indent="-173038"/>
            <a:r>
              <a:rPr lang="it-IT" sz="2200" dirty="0"/>
              <a:t>modificate </a:t>
            </a:r>
          </a:p>
          <a:p>
            <a:pPr marL="1601788" indent="-173038"/>
            <a:r>
              <a:rPr lang="it-IT" sz="2200" dirty="0"/>
              <a:t>convenzionali</a:t>
            </a:r>
            <a:r>
              <a:rPr lang="it-IT" dirty="0"/>
              <a:t>.</a:t>
            </a:r>
          </a:p>
          <a:p>
            <a:pPr marL="11113" indent="0">
              <a:buNone/>
            </a:pPr>
            <a:r>
              <a:rPr lang="it-IT" sz="2200" dirty="0"/>
              <a:t>Ma devono mantenere l'equidistanza, l'equivalenza,  l'isogonia</a:t>
            </a:r>
          </a:p>
        </p:txBody>
      </p:sp>
    </p:spTree>
    <p:extLst>
      <p:ext uri="{BB962C8B-B14F-4D97-AF65-F5344CB8AC3E}">
        <p14:creationId xmlns:p14="http://schemas.microsoft.com/office/powerpoint/2010/main" val="199136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0CC4B-BC7C-DA45-B1EE-8AFF6A42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899400" cy="970450"/>
          </a:xfrm>
        </p:spPr>
        <p:txBody>
          <a:bodyPr/>
          <a:lstStyle/>
          <a:p>
            <a:r>
              <a:rPr lang="it-IT" dirty="0"/>
              <a:t>Proiezioni geografiche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17A257-E20B-0D46-BBA9-A8C3CEFC8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407" y="1417638"/>
            <a:ext cx="4626807" cy="5121275"/>
          </a:xfrm>
        </p:spPr>
      </p:pic>
    </p:spTree>
    <p:extLst>
      <p:ext uri="{BB962C8B-B14F-4D97-AF65-F5344CB8AC3E}">
        <p14:creationId xmlns:p14="http://schemas.microsoft.com/office/powerpoint/2010/main" val="71145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E6877-18BA-F045-B077-5DD032F4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55088"/>
            <a:ext cx="11267698" cy="1236928"/>
          </a:xfrm>
        </p:spPr>
        <p:txBody>
          <a:bodyPr>
            <a:normAutofit/>
          </a:bodyPr>
          <a:lstStyle/>
          <a:p>
            <a:r>
              <a:rPr lang="it-IT" sz="2800" i="1" dirty="0"/>
              <a:t>Nova et </a:t>
            </a:r>
            <a:r>
              <a:rPr lang="it-IT" sz="2800" i="1" dirty="0" err="1"/>
              <a:t>Aucta</a:t>
            </a:r>
            <a:r>
              <a:rPr lang="it-IT" sz="2800" i="1" dirty="0"/>
              <a:t> </a:t>
            </a:r>
            <a:r>
              <a:rPr lang="it-IT" sz="2800" i="1" dirty="0" err="1"/>
              <a:t>Orbis</a:t>
            </a:r>
            <a:r>
              <a:rPr lang="it-IT" sz="2800" i="1" dirty="0"/>
              <a:t> </a:t>
            </a:r>
            <a:r>
              <a:rPr lang="it-IT" sz="2800" i="1" dirty="0" err="1"/>
              <a:t>Terrae</a:t>
            </a:r>
            <a:r>
              <a:rPr lang="it-IT" sz="2800" i="1" dirty="0"/>
              <a:t> </a:t>
            </a:r>
            <a:r>
              <a:rPr lang="it-IT" sz="2800" i="1" dirty="0" err="1"/>
              <a:t>Descriptio</a:t>
            </a:r>
            <a:r>
              <a:rPr lang="it-IT" sz="2800" i="1" dirty="0"/>
              <a:t> ad </a:t>
            </a:r>
            <a:r>
              <a:rPr lang="it-IT" sz="2800" i="1" dirty="0" err="1"/>
              <a:t>Usum</a:t>
            </a:r>
            <a:r>
              <a:rPr lang="it-IT" sz="2800" i="1" dirty="0"/>
              <a:t> </a:t>
            </a:r>
            <a:r>
              <a:rPr lang="it-IT" sz="2800" i="1" dirty="0" err="1"/>
              <a:t>Navigantium</a:t>
            </a:r>
            <a:r>
              <a:rPr lang="it-IT" sz="2800" i="1" dirty="0"/>
              <a:t> Emendata</a:t>
            </a:r>
            <a:r>
              <a:rPr lang="it-IT" sz="2800" dirty="0"/>
              <a:t> (1569)di Gerardo Mercatore (1512-1594) </a:t>
            </a:r>
            <a:r>
              <a:rPr lang="it-IT" sz="2800" i="1" dirty="0"/>
              <a:t>Gerhard Kremer</a:t>
            </a:r>
            <a:endParaRPr lang="it-IT" sz="28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3F4C6B1-2C70-7F46-B3E1-64374DCC8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196" y="1392016"/>
            <a:ext cx="8164793" cy="5173884"/>
          </a:xfrm>
        </p:spPr>
      </p:pic>
    </p:spTree>
    <p:extLst>
      <p:ext uri="{BB962C8B-B14F-4D97-AF65-F5344CB8AC3E}">
        <p14:creationId xmlns:p14="http://schemas.microsoft.com/office/powerpoint/2010/main" val="74054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2CD90-8758-EF40-9D13-7A732DBB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1D02C-AD18-5340-9881-C72990AE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11BE94-69C6-294F-B764-DF0A3C50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69" y="171261"/>
            <a:ext cx="8373377" cy="66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5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EC810-1990-5F47-96AB-835EFACB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Mercatore a IGM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0020E2-8EB6-A645-A476-AF34E0EA4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9747" y="3242317"/>
            <a:ext cx="3416300" cy="23114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C4BC37-A864-DB40-BF30-B477C211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1" y="3177269"/>
            <a:ext cx="4598791" cy="23764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9B795E-7956-4441-952B-4684E1F3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942" y="2801073"/>
            <a:ext cx="2560866" cy="31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79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FD331-D6BC-2741-8B1E-D2A7C362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FF9442-EB99-7243-8DFF-C0E1055BF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84338"/>
            <a:ext cx="11143527" cy="6373800"/>
          </a:xfrm>
        </p:spPr>
      </p:pic>
    </p:spTree>
    <p:extLst>
      <p:ext uri="{BB962C8B-B14F-4D97-AF65-F5344CB8AC3E}">
        <p14:creationId xmlns:p14="http://schemas.microsoft.com/office/powerpoint/2010/main" val="339984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C970D-EDB1-6442-8BC8-945F00D8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48E50D-CD7B-A949-A9AF-AEB4014F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6" y="779612"/>
            <a:ext cx="10500752" cy="5289631"/>
          </a:xfrm>
        </p:spPr>
      </p:pic>
    </p:spTree>
    <p:extLst>
      <p:ext uri="{BB962C8B-B14F-4D97-AF65-F5344CB8AC3E}">
        <p14:creationId xmlns:p14="http://schemas.microsoft.com/office/powerpoint/2010/main" val="214830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AEF2B-E4F5-8D4D-8D90-BA909A033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769D5A-C5D3-A140-9C54-51A647D0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020" y="82959"/>
            <a:ext cx="4676246" cy="6630357"/>
          </a:xfrm>
        </p:spPr>
        <p:txBody>
          <a:bodyPr>
            <a:normAutofit/>
          </a:bodyPr>
          <a:lstStyle/>
          <a:p>
            <a:r>
              <a:rPr lang="it-IT" sz="2400" dirty="0"/>
              <a:t>Telerilevamento: visione da lontano </a:t>
            </a:r>
            <a:r>
              <a:rPr lang="it-IT" sz="2400" dirty="0">
                <a:sym typeface="Wingdings" pitchFamily="2" charset="2"/>
              </a:rPr>
              <a:t> sensori</a:t>
            </a:r>
          </a:p>
          <a:p>
            <a:endParaRPr lang="it-IT" sz="24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Immagini satellitari  rete satelliti o voli aerei</a:t>
            </a: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GPS Global </a:t>
            </a:r>
            <a:r>
              <a:rPr lang="it-IT" sz="2400" dirty="0" err="1">
                <a:sym typeface="Wingdings" pitchFamily="2" charset="2"/>
              </a:rPr>
              <a:t>Positioning</a:t>
            </a:r>
            <a:r>
              <a:rPr lang="it-IT" sz="2400" dirty="0">
                <a:sym typeface="Wingdings" pitchFamily="2" charset="2"/>
              </a:rPr>
              <a:t> System:</a:t>
            </a:r>
          </a:p>
          <a:p>
            <a:pPr lvl="1"/>
            <a:r>
              <a:rPr lang="it-IT" sz="1800" dirty="0">
                <a:sym typeface="Wingdings" pitchFamily="2" charset="2"/>
              </a:rPr>
              <a:t>Rete di satelliti USA a partire dal 1970, completata nel 1995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Glonass</a:t>
            </a:r>
            <a:r>
              <a:rPr lang="it-IT" sz="1800" dirty="0">
                <a:sym typeface="Wingdings" pitchFamily="2" charset="2"/>
              </a:rPr>
              <a:t>  Unione Sovietica (1983) /Russia</a:t>
            </a:r>
          </a:p>
          <a:p>
            <a:pPr lvl="1"/>
            <a:r>
              <a:rPr lang="it-IT" sz="1800" dirty="0">
                <a:sym typeface="Wingdings" pitchFamily="2" charset="2"/>
              </a:rPr>
              <a:t>Galileo   Unione Europea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BeiDou</a:t>
            </a:r>
            <a:r>
              <a:rPr lang="it-IT" sz="1800" dirty="0">
                <a:sym typeface="Wingdings" pitchFamily="2" charset="2"/>
              </a:rPr>
              <a:t> (2020)  Cina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EA687F-E295-EE48-B360-81654377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73" y="0"/>
            <a:ext cx="3320004" cy="19698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247B38-6D63-AB4B-B9F8-98D7AAD9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73" y="2052828"/>
            <a:ext cx="3738623" cy="38974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E817DD-286A-5F4C-A41D-3F9BBBCE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049"/>
            <a:ext cx="4388736" cy="23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5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759B1-50E7-424E-BDC0-762BF7FF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EF9BD8-F652-E041-8D71-562F48B4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GIS - </a:t>
            </a:r>
            <a:r>
              <a:rPr lang="it-IT" sz="2400" b="1" dirty="0" err="1"/>
              <a:t>Geographical</a:t>
            </a:r>
            <a:r>
              <a:rPr lang="it-IT" sz="2400" b="1" dirty="0"/>
              <a:t> information </a:t>
            </a:r>
            <a:r>
              <a:rPr lang="it-IT" sz="2400" b="1" dirty="0" err="1"/>
              <a:t>system</a:t>
            </a:r>
            <a:r>
              <a:rPr lang="it-IT" sz="2400" b="1" dirty="0"/>
              <a:t> </a:t>
            </a:r>
            <a:r>
              <a:rPr lang="it-IT" sz="2400" dirty="0"/>
              <a:t>/</a:t>
            </a:r>
          </a:p>
          <a:p>
            <a:pPr lvl="1"/>
            <a:r>
              <a:rPr lang="it-IT" sz="2400" dirty="0"/>
              <a:t>sistemi informativi territoriali - sistemi informativi geografici</a:t>
            </a:r>
          </a:p>
          <a:p>
            <a:pPr marL="400050" lvl="1"/>
            <a:r>
              <a:rPr lang="it-IT" sz="2400" dirty="0"/>
              <a:t>Possibilità di trasformare una serie di dati in rappresentazioni cartografiche e al contempo di ricavare informazioni dalle «nuove» carte </a:t>
            </a:r>
          </a:p>
          <a:p>
            <a:pPr marL="400050" lvl="1"/>
            <a:r>
              <a:rPr lang="it-IT" sz="2400" dirty="0"/>
              <a:t>Georeferenziazione dei luoghi (manuale o acquisita)</a:t>
            </a:r>
          </a:p>
          <a:p>
            <a:pPr marL="400050" lvl="1"/>
            <a:r>
              <a:rPr lang="it-IT" sz="2400" dirty="0"/>
              <a:t>Incremento informazioni (software vs. banche dati)</a:t>
            </a:r>
          </a:p>
          <a:p>
            <a:pPr marL="400050" lvl="1"/>
            <a:r>
              <a:rPr lang="it-IT" sz="2400" dirty="0"/>
              <a:t>Strumento per disporre di maggiori capacità di esaminare e rappresentare le relazioni spaziali fra fenomeni diversi </a:t>
            </a:r>
          </a:p>
        </p:txBody>
      </p:sp>
    </p:spTree>
    <p:extLst>
      <p:ext uri="{BB962C8B-B14F-4D97-AF65-F5344CB8AC3E}">
        <p14:creationId xmlns:p14="http://schemas.microsoft.com/office/powerpoint/2010/main" val="131665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020424-AEF9-444E-B163-FD814965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35" y="92597"/>
            <a:ext cx="6091300" cy="315988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0BC5EE-1134-AF46-849D-3F3239B1E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31" y="3252486"/>
            <a:ext cx="6893469" cy="36055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6A5636-EA7F-AA49-B5F2-B24D6194D8FE}"/>
              </a:ext>
            </a:extLst>
          </p:cNvPr>
          <p:cNvSpPr txBox="1"/>
          <p:nvPr/>
        </p:nvSpPr>
        <p:spPr>
          <a:xfrm>
            <a:off x="104172" y="6227180"/>
            <a:ext cx="504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mapmaker.nationalgeographic.org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9799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7D477-C44A-D04E-B3FA-2C77F1C8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484632"/>
            <a:ext cx="10787448" cy="1609344"/>
          </a:xfrm>
        </p:spPr>
        <p:txBody>
          <a:bodyPr/>
          <a:lstStyle/>
          <a:p>
            <a:r>
              <a:rPr lang="it-IT" dirty="0"/>
              <a:t>Concetti fondamentali della 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F93DAA-6685-C44E-AB24-ECF7CA57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433" y="2223685"/>
            <a:ext cx="8026078" cy="4634315"/>
          </a:xfrm>
        </p:spPr>
        <p:txBody>
          <a:bodyPr>
            <a:normAutofit/>
          </a:bodyPr>
          <a:lstStyle/>
          <a:p>
            <a:pPr marL="531813" indent="0">
              <a:buNone/>
            </a:pPr>
            <a:r>
              <a:rPr lang="it-IT" sz="3200" b="1" dirty="0"/>
              <a:t>Luogo</a:t>
            </a:r>
          </a:p>
          <a:p>
            <a:pPr marL="531813" indent="0">
              <a:buNone/>
            </a:pPr>
            <a:r>
              <a:rPr lang="it-IT" sz="3200" b="1" dirty="0"/>
              <a:t>Spazio</a:t>
            </a:r>
          </a:p>
          <a:p>
            <a:pPr marL="531813" indent="0">
              <a:buNone/>
            </a:pPr>
            <a:r>
              <a:rPr lang="it-IT" sz="3200" b="1" dirty="0"/>
              <a:t>Diffusione spaziale</a:t>
            </a:r>
          </a:p>
          <a:p>
            <a:pPr marL="531813" indent="0">
              <a:buNone/>
            </a:pPr>
            <a:r>
              <a:rPr lang="it-IT" sz="3200" b="1" dirty="0"/>
              <a:t>Interazione spaziale</a:t>
            </a:r>
          </a:p>
          <a:p>
            <a:pPr marL="531813" indent="0">
              <a:buNone/>
            </a:pPr>
            <a:r>
              <a:rPr lang="it-IT" sz="3200" b="1" dirty="0"/>
              <a:t>Territorio</a:t>
            </a:r>
          </a:p>
          <a:p>
            <a:pPr marL="531813" indent="0">
              <a:buNone/>
            </a:pPr>
            <a:r>
              <a:rPr lang="it-IT" sz="3200" b="1" dirty="0"/>
              <a:t>Scala</a:t>
            </a:r>
          </a:p>
        </p:txBody>
      </p:sp>
    </p:spTree>
    <p:extLst>
      <p:ext uri="{BB962C8B-B14F-4D97-AF65-F5344CB8AC3E}">
        <p14:creationId xmlns:p14="http://schemas.microsoft.com/office/powerpoint/2010/main" val="34687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44"/>
    </mc:Choice>
    <mc:Fallback xmlns="">
      <p:transition spd="slow" advTm="695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D9AD551-2271-8345-93A8-EC350A50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51" y="648965"/>
            <a:ext cx="8317067" cy="5661618"/>
          </a:xfrm>
        </p:spPr>
      </p:pic>
    </p:spTree>
    <p:extLst>
      <p:ext uri="{BB962C8B-B14F-4D97-AF65-F5344CB8AC3E}">
        <p14:creationId xmlns:p14="http://schemas.microsoft.com/office/powerpoint/2010/main" val="410196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CB8520-2381-944D-91FB-CE9E9816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Distribuzione positivi per comune - Protezione civile FVG</a:t>
            </a:r>
          </a:p>
          <a:p>
            <a:pPr marL="0" indent="0">
              <a:buNone/>
            </a:pPr>
            <a:r>
              <a:rPr lang="it-IT" dirty="0">
                <a:hlinkClick r:id="rId2"/>
              </a:rPr>
              <a:t>https://covid19map.protezionecivile.fvg.it/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L’espansione urbana a Roma per anno di istituzione delle strade, 1871-2016 (Filippo Celata – </a:t>
            </a:r>
            <a:r>
              <a:rPr lang="it-IT" dirty="0" err="1"/>
              <a:t>Univ</a:t>
            </a:r>
            <a:r>
              <a:rPr lang="it-IT" dirty="0"/>
              <a:t>. La sapienza Roma)</a:t>
            </a:r>
          </a:p>
          <a:p>
            <a:pPr marL="0" indent="0">
              <a:buNone/>
            </a:pP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vimeo.com</a:t>
            </a:r>
            <a:r>
              <a:rPr lang="it-IT" dirty="0"/>
              <a:t>/471657766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7415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C05AF-AAB9-1540-9107-33AA3C38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DDB85F-6406-6A42-8F97-357C85630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273"/>
            <a:ext cx="5915791" cy="430390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DAC049-C32D-084C-A48C-E833C8FE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915" y="3409834"/>
            <a:ext cx="5987410" cy="31309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5D90E1-E7C3-7248-8564-07B1CE5326FB}"/>
              </a:ext>
            </a:extLst>
          </p:cNvPr>
          <p:cNvSpPr txBox="1"/>
          <p:nvPr/>
        </p:nvSpPr>
        <p:spPr>
          <a:xfrm>
            <a:off x="7208142" y="3040502"/>
            <a:ext cx="49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Aree interne </a:t>
            </a:r>
            <a:r>
              <a:rPr lang="it-IT" dirty="0" err="1"/>
              <a:t>italia</a:t>
            </a:r>
            <a:r>
              <a:rPr lang="it-IT" dirty="0"/>
              <a:t> (particolare, Sabrina Lucatelli)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D3FF91-473B-E545-A0FF-5A9E03A92C52}"/>
              </a:ext>
            </a:extLst>
          </p:cNvPr>
          <p:cNvSpPr txBox="1"/>
          <p:nvPr/>
        </p:nvSpPr>
        <p:spPr>
          <a:xfrm>
            <a:off x="6108720" y="84231"/>
            <a:ext cx="399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Distribuzione lavoratori per reddito in  Comune Roma (Filippo Celata)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C49BA7-C2E0-4F42-9CA8-6A531CCC8D74}"/>
              </a:ext>
            </a:extLst>
          </p:cNvPr>
          <p:cNvSpPr txBox="1"/>
          <p:nvPr/>
        </p:nvSpPr>
        <p:spPr>
          <a:xfrm>
            <a:off x="0" y="6072259"/>
            <a:ext cx="5590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Pandemia e territorio: città, aree interne e questione meridionale</a:t>
            </a:r>
            <a:br>
              <a:rPr lang="it-IT" sz="1400" b="1" dirty="0"/>
            </a:br>
            <a:r>
              <a:rPr lang="it-IT" sz="1400" dirty="0"/>
              <a:t>Roma, 11 Marzo 2021, ore 15.00-17.30</a:t>
            </a:r>
          </a:p>
          <a:p>
            <a:r>
              <a:rPr lang="it-IT" sz="1400" dirty="0">
                <a:hlinkClick r:id="rId4"/>
              </a:rPr>
              <a:t>https://www.youtube.com/watch?v=yNbCUslixyo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0418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374E60-87F4-42C0-B563-4748CD9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90" y="849085"/>
            <a:ext cx="10456444" cy="5840963"/>
          </a:xfrm>
        </p:spPr>
        <p:txBody>
          <a:bodyPr>
            <a:noAutofit/>
          </a:bodyPr>
          <a:lstStyle/>
          <a:p>
            <a:r>
              <a:rPr lang="it-IT" sz="2400" b="1" dirty="0"/>
              <a:t>Luogo</a:t>
            </a:r>
            <a:r>
              <a:rPr lang="it-IT" sz="2400" dirty="0"/>
              <a:t>: Una località contraddistinta da specifiche caratteristiche fisiche, culturali e sociali.</a:t>
            </a:r>
          </a:p>
          <a:p>
            <a:pPr marL="0" indent="0">
              <a:buNone/>
            </a:pPr>
            <a:r>
              <a:rPr lang="it-IT" sz="1800" i="1" dirty="0">
                <a:sym typeface="Wingdings" panose="05000000000000000000" pitchFamily="2" charset="2"/>
              </a:rPr>
              <a:t> identità, turismo</a:t>
            </a:r>
            <a:endParaRPr lang="it-IT" sz="1800" i="1" dirty="0"/>
          </a:p>
          <a:p>
            <a:pPr marL="0" indent="0">
              <a:buNone/>
            </a:pPr>
            <a:endParaRPr lang="it-IT" sz="800" b="1" dirty="0"/>
          </a:p>
          <a:p>
            <a:r>
              <a:rPr lang="it-IT" sz="2400" b="1" dirty="0"/>
              <a:t>Spazio: </a:t>
            </a:r>
            <a:r>
              <a:rPr lang="it-IT" sz="2400" dirty="0"/>
              <a:t>Estensione di superficie terrestre di dimensioni non definite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   </a:t>
            </a:r>
            <a:r>
              <a:rPr lang="it-IT" sz="1800" i="1" dirty="0">
                <a:sym typeface="Wingdings" pitchFamily="2" charset="2"/>
              </a:rPr>
              <a:t>la geografia è la costruzione mentale di uno spazio relazionale, che non è arbitraria, ma risponde all’esigenza sociale di conoscere la posizione di certi soggetti e oggetti e le relazioni che li legano fra loro</a:t>
            </a:r>
          </a:p>
          <a:p>
            <a:endParaRPr lang="it-IT" sz="800" b="1" dirty="0"/>
          </a:p>
          <a:p>
            <a:r>
              <a:rPr lang="it-IT" sz="2400" b="1" dirty="0"/>
              <a:t>Diffusione spaziale: </a:t>
            </a:r>
            <a:r>
              <a:rPr lang="it-IT" sz="2400" dirty="0"/>
              <a:t>Movimento di persone, idee, mode, malattie etc., da un luogo all’altro con tempi e modalità differenti a seconda del fenomeno considerato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i="1" dirty="0">
                <a:sym typeface="Wingdings" panose="05000000000000000000" pitchFamily="2" charset="2"/>
              </a:rPr>
              <a:t>Interazione spaziale</a:t>
            </a:r>
            <a:endParaRPr lang="it-IT" sz="1800" i="1" dirty="0"/>
          </a:p>
          <a:p>
            <a:pPr marL="0" indent="0">
              <a:buNone/>
            </a:pPr>
            <a:r>
              <a:rPr lang="it-IT" sz="1800" i="1">
                <a:sym typeface="Wingdings" panose="05000000000000000000" pitchFamily="2" charset="2"/>
              </a:rPr>
              <a:t> </a:t>
            </a:r>
            <a:r>
              <a:rPr lang="it-IT" sz="1800" i="1"/>
              <a:t>Globalizzazione </a:t>
            </a:r>
            <a:r>
              <a:rPr lang="it-IT" sz="1800" i="1" dirty="0"/>
              <a:t>si ha quando certi fenomeni naturali (es. riscaldamento globale) o umani coprono l’intero spazio terrestre (al momento conosciuto) permettendo ai relativi luoghi di interagire fra loro.</a:t>
            </a:r>
          </a:p>
          <a:p>
            <a:endParaRPr lang="it-IT" sz="800" b="1" dirty="0"/>
          </a:p>
        </p:txBody>
      </p:sp>
    </p:spTree>
    <p:extLst>
      <p:ext uri="{BB962C8B-B14F-4D97-AF65-F5344CB8AC3E}">
        <p14:creationId xmlns:p14="http://schemas.microsoft.com/office/powerpoint/2010/main" val="398879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06" y="590030"/>
            <a:ext cx="3646793" cy="799576"/>
          </a:xfrm>
        </p:spPr>
        <p:txBody>
          <a:bodyPr>
            <a:noAutofit/>
          </a:bodyPr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2BF6A0-D2E6-BB47-B93A-9CAA9099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" y="2001795"/>
            <a:ext cx="11864546" cy="4693895"/>
          </a:xfrm>
        </p:spPr>
        <p:txBody>
          <a:bodyPr>
            <a:normAutofit fontScale="92500"/>
          </a:bodyPr>
          <a:lstStyle/>
          <a:p>
            <a:pPr marL="276225" indent="0">
              <a:buNone/>
            </a:pPr>
            <a:r>
              <a:rPr lang="it-IT" sz="2600" dirty="0"/>
              <a:t>Definizione: </a:t>
            </a:r>
            <a:r>
              <a:rPr lang="it-IT" sz="2600" b="1" dirty="0"/>
              <a:t>Spazio delle interazioni fra soggetti (individui e collettività) correlato con l’insieme delle interazioni fra gli stessi soggetti e l’ambiente esterno. Tali interazioni si concretizzano nello spazio geografico umanizzato (o antropizzato) e nella varietà dei suoi paesaggi</a:t>
            </a:r>
          </a:p>
          <a:p>
            <a:pPr marL="276225" indent="0">
              <a:buNone/>
            </a:pPr>
            <a:endParaRPr lang="it-IT" sz="900" b="1" dirty="0"/>
          </a:p>
          <a:p>
            <a:pPr marL="2905125" indent="-457200"/>
            <a:r>
              <a:rPr lang="it-IT" sz="2400" i="1" dirty="0"/>
              <a:t>Interazioni</a:t>
            </a:r>
          </a:p>
          <a:p>
            <a:pPr marL="2905125" indent="-457200"/>
            <a:r>
              <a:rPr lang="it-IT" sz="2400" i="1" dirty="0"/>
              <a:t>Individui</a:t>
            </a:r>
          </a:p>
          <a:p>
            <a:pPr marL="2905125" indent="-457200"/>
            <a:r>
              <a:rPr lang="it-IT" sz="2400" i="1" dirty="0"/>
              <a:t>Ambiente</a:t>
            </a:r>
          </a:p>
          <a:p>
            <a:pPr marL="2905125" indent="-457200"/>
            <a:r>
              <a:rPr lang="it-IT" sz="2400" i="1" dirty="0"/>
              <a:t>Spazio geografico antropizzato</a:t>
            </a:r>
          </a:p>
          <a:p>
            <a:pPr marL="2905125" indent="-457200"/>
            <a:r>
              <a:rPr lang="it-IT" sz="2400" i="1" dirty="0"/>
              <a:t>paesaggio</a:t>
            </a:r>
          </a:p>
          <a:p>
            <a:pPr marL="276225" indent="0">
              <a:buNone/>
            </a:pPr>
            <a:endParaRPr lang="it-IT" sz="900" b="1" dirty="0"/>
          </a:p>
          <a:p>
            <a:pPr marL="276225" indent="0">
              <a:buNone/>
            </a:pPr>
            <a:r>
              <a:rPr lang="it-IT" sz="2600" dirty="0">
                <a:sym typeface="Wingdings" panose="05000000000000000000" pitchFamily="2" charset="2"/>
              </a:rPr>
              <a:t> </a:t>
            </a:r>
            <a:r>
              <a:rPr lang="it-IT" sz="2600" b="1" i="1" dirty="0"/>
              <a:t>Spazio delle interazioni fra  gli esseri viventi</a:t>
            </a:r>
          </a:p>
          <a:p>
            <a:pPr marL="276225" indent="0">
              <a:buNone/>
            </a:pP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9847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38"/>
    </mc:Choice>
    <mc:Fallback xmlns="">
      <p:transition spd="slow" advTm="2798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239C3C-DE53-8A49-A648-01DBA8DA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61" y="274567"/>
            <a:ext cx="10058400" cy="1609344"/>
          </a:xfrm>
        </p:spPr>
        <p:txBody>
          <a:bodyPr/>
          <a:lstStyle/>
          <a:p>
            <a:r>
              <a:rPr lang="it-IT" dirty="0"/>
              <a:t>scala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6AFC33-74E8-7344-B750-FAA5FFBB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61" y="2246314"/>
            <a:ext cx="10554574" cy="3636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Definizione</a:t>
            </a:r>
            <a:r>
              <a:rPr lang="it-IT" sz="2800" b="1" dirty="0"/>
              <a:t>: la scala è lo strumento che consente di rappresentare (e quindi discutere) la Terra o una sua parte.</a:t>
            </a:r>
          </a:p>
          <a:p>
            <a:pPr marL="0" indent="0">
              <a:buNone/>
            </a:pPr>
            <a:endParaRPr lang="it-IT" sz="2800" dirty="0"/>
          </a:p>
          <a:p>
            <a:r>
              <a:rPr lang="it-IT" sz="2800" dirty="0"/>
              <a:t>Il problema è quello di raccontare un mondo che è</a:t>
            </a:r>
          </a:p>
          <a:p>
            <a:pPr lvl="1"/>
            <a:r>
              <a:rPr lang="it-IT" sz="2800" dirty="0"/>
              <a:t>Enorme</a:t>
            </a:r>
          </a:p>
          <a:p>
            <a:pPr lvl="1"/>
            <a:r>
              <a:rPr lang="it-IT" sz="2800" dirty="0"/>
              <a:t>Tridimensionale</a:t>
            </a:r>
          </a:p>
          <a:p>
            <a:pPr lvl="1"/>
            <a:r>
              <a:rPr lang="it-IT" sz="2800" dirty="0"/>
              <a:t>Contiene di tutto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879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34"/>
    </mc:Choice>
    <mc:Fallback xmlns="">
      <p:transition spd="slow" advTm="28303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7934" y="0"/>
            <a:ext cx="10058400" cy="1609344"/>
          </a:xfrm>
        </p:spPr>
        <p:txBody>
          <a:bodyPr/>
          <a:lstStyle/>
          <a:p>
            <a:r>
              <a:rPr lang="it-IT" dirty="0"/>
              <a:t>scala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7934" y="1609344"/>
            <a:ext cx="11400865" cy="4727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Può essere cartografica e geografica</a:t>
            </a:r>
          </a:p>
          <a:p>
            <a:pPr marL="0" indent="0">
              <a:buNone/>
            </a:pPr>
            <a:endParaRPr lang="it-IT" sz="2800" dirty="0"/>
          </a:p>
          <a:p>
            <a:r>
              <a:rPr lang="it-IT" sz="2800" b="1" dirty="0"/>
              <a:t>Cartografica</a:t>
            </a:r>
            <a:r>
              <a:rPr lang="it-IT" sz="2800" dirty="0"/>
              <a:t>: rapporto fra le distanze sulla carta (sullo schermo) e quelle reali sulla superficie terrestre</a:t>
            </a:r>
          </a:p>
          <a:p>
            <a:endParaRPr lang="it-IT" sz="2800" dirty="0"/>
          </a:p>
          <a:p>
            <a:r>
              <a:rPr lang="it-IT" sz="2800" b="1" dirty="0"/>
              <a:t>Geografica</a:t>
            </a:r>
            <a:r>
              <a:rPr lang="it-IT" sz="2800" dirty="0"/>
              <a:t>: scala di osservazione, ovvero livello di analisi utilizzata in un determinato studio</a:t>
            </a:r>
          </a:p>
          <a:p>
            <a:endParaRPr lang="it-IT" sz="2800" dirty="0"/>
          </a:p>
          <a:p>
            <a:pPr lvl="1"/>
            <a:r>
              <a:rPr lang="it-IT" sz="2800" dirty="0"/>
              <a:t>Può essere anche variabile, ma sempre rapportabile alla scala della terra (per avere una visione globale)</a:t>
            </a:r>
          </a:p>
        </p:txBody>
      </p:sp>
    </p:spTree>
    <p:extLst>
      <p:ext uri="{BB962C8B-B14F-4D97-AF65-F5344CB8AC3E}">
        <p14:creationId xmlns:p14="http://schemas.microsoft.com/office/powerpoint/2010/main" val="31274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61"/>
    </mc:Choice>
    <mc:Fallback xmlns="">
      <p:transition spd="slow" advTm="2436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1586-99B1-3D4C-B2BE-ADF23572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della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4CFAA6-E488-4C48-B5C3-1058A617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930401"/>
            <a:ext cx="11206892" cy="443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Sono strumenti quelle modalità di gestione / di miglioramento delle metodologie e delle  procedure di lavoro (le tecniche sono prodotto della conoscenza)</a:t>
            </a:r>
          </a:p>
          <a:p>
            <a:pPr marL="0" indent="0">
              <a:buNone/>
            </a:pPr>
            <a:r>
              <a:rPr lang="it-IT" sz="2400" dirty="0"/>
              <a:t>Per i geografia, gli strumenti sono storicamente le descrizioni dello spazio, ovvero i </a:t>
            </a:r>
            <a:r>
              <a:rPr lang="it-IT" sz="2400" b="1" dirty="0"/>
              <a:t>racconti</a:t>
            </a:r>
            <a:r>
              <a:rPr lang="it-IT" sz="2400" dirty="0"/>
              <a:t> e le </a:t>
            </a:r>
            <a:r>
              <a:rPr lang="it-IT" sz="2400" b="1" dirty="0"/>
              <a:t>carte</a:t>
            </a:r>
          </a:p>
          <a:p>
            <a:pPr marL="0" indent="0">
              <a:buNone/>
            </a:pPr>
            <a:r>
              <a:rPr lang="it-IT" sz="2400" dirty="0"/>
              <a:t>Con lo sviluppo della tecnologia (computer)  anche</a:t>
            </a:r>
          </a:p>
          <a:p>
            <a:pPr marL="1074738" indent="-331788"/>
            <a:r>
              <a:rPr lang="it-IT" sz="2400" b="1" dirty="0" err="1"/>
              <a:t>Gps</a:t>
            </a:r>
            <a:endParaRPr lang="it-IT" sz="2400" b="1" dirty="0"/>
          </a:p>
          <a:p>
            <a:pPr marL="1074738" indent="-331788"/>
            <a:r>
              <a:rPr lang="it-IT" sz="2400" b="1" dirty="0"/>
              <a:t>Immagini satellitari</a:t>
            </a:r>
          </a:p>
          <a:p>
            <a:pPr marL="1074738" indent="-331788"/>
            <a:r>
              <a:rPr lang="it-IT" sz="2400" b="1" dirty="0"/>
              <a:t>GIS</a:t>
            </a:r>
          </a:p>
          <a:p>
            <a:pPr marL="1074738" indent="-331788"/>
            <a:r>
              <a:rPr lang="it-IT" sz="2400" b="1" dirty="0"/>
              <a:t>Mappe interattive</a:t>
            </a:r>
          </a:p>
        </p:txBody>
      </p:sp>
    </p:spTree>
    <p:extLst>
      <p:ext uri="{BB962C8B-B14F-4D97-AF65-F5344CB8AC3E}">
        <p14:creationId xmlns:p14="http://schemas.microsoft.com/office/powerpoint/2010/main" val="75350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1586-99B1-3D4C-B2BE-ADF23572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della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4CFAA6-E488-4C48-B5C3-1058A617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930401"/>
            <a:ext cx="11206892" cy="443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Sono strumenti quelle modalità di gestione / di miglioramento delle metodologie e delle  procedure di lavoro (le tecniche sono prodotto della conoscenza)</a:t>
            </a:r>
          </a:p>
          <a:p>
            <a:pPr marL="0" indent="0">
              <a:buNone/>
            </a:pPr>
            <a:r>
              <a:rPr lang="it-IT" sz="2400" dirty="0"/>
              <a:t>Per i geografia, gli strumenti sono storicamente le descrizioni dello spazio, ovvero i </a:t>
            </a:r>
            <a:r>
              <a:rPr lang="it-IT" sz="2400" b="1" dirty="0"/>
              <a:t>racconti</a:t>
            </a:r>
            <a:r>
              <a:rPr lang="it-IT" sz="2400" dirty="0"/>
              <a:t> e le </a:t>
            </a:r>
            <a:r>
              <a:rPr lang="it-IT" sz="2400" b="1" dirty="0"/>
              <a:t>carte</a:t>
            </a:r>
          </a:p>
          <a:p>
            <a:pPr marL="0" indent="0">
              <a:buNone/>
            </a:pPr>
            <a:r>
              <a:rPr lang="it-IT" sz="2400" dirty="0"/>
              <a:t>Con lo sviluppo della tecnologia (computer)  anche</a:t>
            </a:r>
          </a:p>
          <a:p>
            <a:pPr marL="1074738" indent="-331788"/>
            <a:r>
              <a:rPr lang="it-IT" sz="2400" b="1" dirty="0" err="1"/>
              <a:t>Gps</a:t>
            </a:r>
            <a:endParaRPr lang="it-IT" sz="2400" b="1" dirty="0"/>
          </a:p>
          <a:p>
            <a:pPr marL="1074738" indent="-331788"/>
            <a:r>
              <a:rPr lang="it-IT" sz="2400" b="1" dirty="0"/>
              <a:t>Immagini satellitari</a:t>
            </a:r>
          </a:p>
          <a:p>
            <a:pPr marL="1074738" indent="-331788"/>
            <a:r>
              <a:rPr lang="it-IT" sz="2400" b="1" dirty="0"/>
              <a:t>GIS</a:t>
            </a:r>
          </a:p>
          <a:p>
            <a:pPr marL="1074738" indent="-331788"/>
            <a:r>
              <a:rPr lang="it-IT" sz="2400" b="1" dirty="0"/>
              <a:t>Mappe interattive</a:t>
            </a:r>
          </a:p>
        </p:txBody>
      </p:sp>
    </p:spTree>
    <p:extLst>
      <p:ext uri="{BB962C8B-B14F-4D97-AF65-F5344CB8AC3E}">
        <p14:creationId xmlns:p14="http://schemas.microsoft.com/office/powerpoint/2010/main" val="101775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9360A1-3990-F942-8DCC-CC28A17D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01572"/>
            <a:ext cx="10058400" cy="1609344"/>
          </a:xfrm>
        </p:spPr>
        <p:txBody>
          <a:bodyPr/>
          <a:lstStyle/>
          <a:p>
            <a:r>
              <a:rPr lang="it-IT" dirty="0"/>
              <a:t>carte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A44F6-7E7D-6E40-930D-41ED5D71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490157"/>
            <a:ext cx="10670800" cy="4947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600" dirty="0"/>
              <a:t>Ridotte</a:t>
            </a:r>
          </a:p>
          <a:p>
            <a:pPr marL="0" indent="0">
              <a:buNone/>
            </a:pPr>
            <a:r>
              <a:rPr lang="it-IT" sz="2600" dirty="0"/>
              <a:t>Simboliche </a:t>
            </a:r>
          </a:p>
          <a:p>
            <a:pPr marL="0" indent="0">
              <a:buNone/>
            </a:pPr>
            <a:r>
              <a:rPr lang="it-IT" sz="2600" dirty="0"/>
              <a:t>Approssimate</a:t>
            </a:r>
          </a:p>
          <a:p>
            <a:pPr marL="0" indent="0">
              <a:buNone/>
            </a:pPr>
            <a:r>
              <a:rPr lang="it-IT" sz="2600" dirty="0"/>
              <a:t>Hanno una scala e una legenda</a:t>
            </a:r>
          </a:p>
          <a:p>
            <a:pPr marL="0" indent="0">
              <a:buNone/>
            </a:pPr>
            <a:r>
              <a:rPr lang="it-IT" sz="2600" dirty="0"/>
              <a:t>Usano proiezioni cartografiche per ridurre la distorsione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600" dirty="0"/>
              <a:t>Equidistanti: mantengono le proporzioni fra distanze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600" dirty="0"/>
              <a:t>Equivalenti: mantengono proporzione fra aree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600" dirty="0"/>
              <a:t>Isogone: mantengono la perpendicolarità del reticolo meridiani/paralleli </a:t>
            </a:r>
          </a:p>
        </p:txBody>
      </p:sp>
    </p:spTree>
    <p:extLst>
      <p:ext uri="{BB962C8B-B14F-4D97-AF65-F5344CB8AC3E}">
        <p14:creationId xmlns:p14="http://schemas.microsoft.com/office/powerpoint/2010/main" val="1757685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{56A1631E-CC2D-6241-96A1-7AF495E609A3}tf10001070</Template>
  <TotalTime>3551</TotalTime>
  <Words>801</Words>
  <Application>Microsoft Office PowerPoint</Application>
  <PresentationFormat>Widescreen</PresentationFormat>
  <Paragraphs>112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Calibri</vt:lpstr>
      <vt:lpstr>Rockwell</vt:lpstr>
      <vt:lpstr>Rockwell Condensed</vt:lpstr>
      <vt:lpstr>Rockwell Extra Bold</vt:lpstr>
      <vt:lpstr>Wingdings</vt:lpstr>
      <vt:lpstr>Legno</vt:lpstr>
      <vt:lpstr>Territorio e Società 225 Le   Corso di Studio  LE08 Lettere moderne</vt:lpstr>
      <vt:lpstr>Concetti fondamentali della  geografia</vt:lpstr>
      <vt:lpstr>Presentazione standard di PowerPoint</vt:lpstr>
      <vt:lpstr>territorio</vt:lpstr>
      <vt:lpstr>scala</vt:lpstr>
      <vt:lpstr>scala</vt:lpstr>
      <vt:lpstr>Strumenti della geografia</vt:lpstr>
      <vt:lpstr>Strumenti della geografia</vt:lpstr>
      <vt:lpstr>carte</vt:lpstr>
      <vt:lpstr>Proiezioni geografiche</vt:lpstr>
      <vt:lpstr>Proiezioni geografiche</vt:lpstr>
      <vt:lpstr>Nova et Aucta Orbis Terrae Descriptio ad Usum Navigantium Emendata (1569)di Gerardo Mercatore (1512-1594) Gerhard Kremer</vt:lpstr>
      <vt:lpstr>Presentazione standard di PowerPoint</vt:lpstr>
      <vt:lpstr>Da Mercatore a IGM</vt:lpstr>
      <vt:lpstr>Presentazione standard di PowerPoint</vt:lpstr>
      <vt:lpstr>Presentazione standard di PowerPoint</vt:lpstr>
      <vt:lpstr>strumenti</vt:lpstr>
      <vt:lpstr>strumenti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ZILLI SERGIO</cp:lastModifiedBy>
  <cp:revision>55</cp:revision>
  <dcterms:created xsi:type="dcterms:W3CDTF">2022-03-01T08:25:09Z</dcterms:created>
  <dcterms:modified xsi:type="dcterms:W3CDTF">2023-03-15T09:27:59Z</dcterms:modified>
</cp:coreProperties>
</file>