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9.jpg" ContentType="image/jpg"/>
  <Override PartName="/ppt/media/image60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9.jpg" ContentType="image/jpg"/>
  <Override PartName="/ppt/media/image100.jpg" ContentType="image/jpg"/>
  <Override PartName="/ppt/media/image101.jpg" ContentType="image/jpg"/>
  <Override PartName="/ppt/media/image102.jpg" ContentType="image/jpg"/>
  <Override PartName="/ppt/media/image103.jpg" ContentType="image/jpg"/>
  <Override PartName="/ppt/media/image104.jpg" ContentType="image/jpg"/>
  <Override PartName="/ppt/media/image105.jpg" ContentType="image/jpg"/>
  <Override PartName="/ppt/media/image106.jpg" ContentType="image/jpg"/>
  <Override PartName="/ppt/media/image107.jpg" ContentType="image/jpg"/>
  <Override PartName="/ppt/media/image108.jpg" ContentType="image/jpg"/>
  <Override PartName="/ppt/media/image112.jpg" ContentType="image/jpg"/>
  <Override PartName="/ppt/media/image117.jpg" ContentType="image/jpg"/>
  <Override PartName="/ppt/media/image118.jpg" ContentType="image/jpg"/>
  <Override PartName="/ppt/media/image120.jpg" ContentType="image/jpg"/>
  <Override PartName="/ppt/media/image122.jpg" ContentType="image/jpg"/>
  <Override PartName="/ppt/media/image123.jpg" ContentType="image/jpg"/>
  <Override PartName="/ppt/media/image124.jpg" ContentType="image/jpg"/>
  <Override PartName="/ppt/media/image125.jpg" ContentType="image/jpg"/>
  <Override PartName="/ppt/media/image126.jpg" ContentType="image/jpg"/>
  <Override PartName="/ppt/media/image127.jpg" ContentType="image/jpg"/>
  <Override PartName="/ppt/media/image128.jpg" ContentType="image/jpg"/>
  <Override PartName="/ppt/media/image129.jpg" ContentType="image/jpg"/>
  <Override PartName="/ppt/media/image130.jpg" ContentType="image/jpg"/>
  <Override PartName="/ppt/media/image131.jpg" ContentType="image/jpg"/>
  <Override PartName="/ppt/media/image132.jpg" ContentType="image/jpg"/>
  <Override PartName="/ppt/media/image133.jpg" ContentType="image/jpg"/>
  <Override PartName="/ppt/media/image134.jpg" ContentType="image/jpg"/>
  <Override PartName="/ppt/media/image13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27" r:id="rId3"/>
    <p:sldId id="275" r:id="rId4"/>
    <p:sldId id="343" r:id="rId5"/>
    <p:sldId id="351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2" r:id="rId14"/>
    <p:sldId id="35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6" r:id="rId41"/>
    <p:sldId id="310" r:id="rId42"/>
    <p:sldId id="311" r:id="rId43"/>
    <p:sldId id="312" r:id="rId44"/>
    <p:sldId id="313" r:id="rId45"/>
    <p:sldId id="314" r:id="rId46"/>
    <p:sldId id="315" r:id="rId47"/>
    <p:sldId id="281" r:id="rId4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25DC-7CD1-641B-8EF7-5A426BEF5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AF333-9D6D-7F5B-68BF-ACA845CC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AB08-0778-289A-8958-BAC63EE2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99CAF-6787-8E87-DB17-79D52AF6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E2EB-35BE-9C3A-C5DB-5456E17F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810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6BE7-E5FA-70F7-9051-FE340C7B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58EAE-4C60-C16D-143F-A274C040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FBD40-4DD9-F2AC-8BE0-4A4C72FF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7A668-6503-798E-DFEB-9A838699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04D2-8E91-7C12-D8EF-79FC78E1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87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06D58-60F8-AB4A-C635-427F97C5A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E5EB9-BC6B-E892-D1FD-4C232FB6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B8C9-A81C-7EA9-1191-282CBEC2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AEA54-251D-6016-53BD-8CB334D2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49C3-ABB3-BB81-D35E-0CDCF51E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4541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4711" y="4021835"/>
            <a:ext cx="190500" cy="1889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0"/>
            <a:ext cx="1335531" cy="27081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155" y="4572"/>
            <a:ext cx="237744" cy="10896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44"/>
            <a:ext cx="524256" cy="46634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55" y="5480303"/>
            <a:ext cx="513588" cy="137312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4944" y="4572"/>
            <a:ext cx="385572" cy="174040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881371"/>
            <a:ext cx="443484" cy="195833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883" y="4572"/>
            <a:ext cx="813816" cy="402640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9783" y="4867655"/>
            <a:ext cx="978819" cy="19903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4444" y="9144"/>
            <a:ext cx="833628" cy="68351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2330" y="19304"/>
            <a:ext cx="792733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8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7317-1306-A531-DA8E-B4CEA84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20826-2E67-C994-CB99-9A691515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CFDA8-54F7-3DC7-C24E-A44082B5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EEC78-6EF9-481F-47A8-29189158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0A75-3E5C-1785-D46D-1BED6EB8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3385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E6C8-71C6-910C-3998-A71254E6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5F715-04DB-66E7-EC08-7FFA85862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870AC-5E7E-6BA6-72B8-31F76ADF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474C-9C43-F1C5-A2E3-330E7F4E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B49D-7093-1DCA-EA86-96ADCCD0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8881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7C69-B068-41DC-23EA-6275098C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1AA0-C87E-22CE-CA61-0A6C54ADD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A6F9-A481-C0E7-0D62-9385B13A5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8EC8D-2DD2-0D42-2B21-16B06445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7508F-F299-ADEB-4A27-08B2A8D7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BB75-79AF-71E5-8971-9B9967DE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689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0227-24D1-D832-F1FF-57F56A54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7082-7C18-6F29-CD47-5DED3DDC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C1021-3FBC-DEB3-0678-0DD955E8E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08285-F2F3-F890-D5EC-E08E5AF74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4E555-2E18-71A4-9BA1-9CC977E61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63B49-E01E-D54D-470C-CFEAA6A9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25C9D-8752-E760-E532-C754462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5C523-15DC-A88F-80F6-C2C1C5DA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392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D29D-89F1-F4F7-11A0-6AEDACB0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94BA9-F725-67A8-7CD7-4155AB20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69EC7-45C9-77F8-F9DB-5D2A4738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27FD9-61DB-25B8-E099-EC077CFD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4868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52897-EA48-B743-5311-8D3475A6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1B49E-F309-415C-3BC4-475ADCD9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738EA-992C-263D-618D-0BAE9D11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7571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4345-E7F7-D20C-E7C7-D9C02D0E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4359-48F6-06DA-7276-FDA8D510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A0C4B-3F82-00F6-26CA-F51455F02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5F33A-987C-EA89-47F2-EF3EE548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725F2-43A4-1B32-76C2-A2858088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BDDFF-279E-ECF8-DAF6-4ACEA83F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1578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8B68-88EF-FEAF-2006-B9574020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50F92-0045-F46C-C353-DB98099B3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0AF3A-4E5C-0B7E-EE9E-88B1E88A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8A1A-F9A0-BEBD-BE50-5AAC7F91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1DF52-3A77-403B-C69E-186496BE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D43D7-B501-F595-0C19-2971E59C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7800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90F13-8D4E-B3C2-A23C-63B8669C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ABEFB-93F2-A80E-9D78-DBDAA3C2E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BEB3-3CC8-342B-0BC0-654E3E826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0AC2-0F03-7C4F-9330-5A4DE4E9E6BD}" type="datetimeFigureOut">
              <a:rPr lang="en-IT" smtClean="0"/>
              <a:t>15/03/23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DCF3D-4177-95F3-FAF9-C150E4EE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8929-1796-2636-D2F6-166C9780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BD79-F0B0-E042-A540-E810DA2AFE2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30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5603&amp;picture=microscop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14.png"/><Relationship Id="rId7" Type="http://schemas.openxmlformats.org/officeDocument/2006/relationships/image" Target="../media/image5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15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15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4.png"/><Relationship Id="rId7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15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4.png"/><Relationship Id="rId7" Type="http://schemas.openxmlformats.org/officeDocument/2006/relationships/image" Target="../media/image8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15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8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84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6.png"/><Relationship Id="rId4" Type="http://schemas.openxmlformats.org/officeDocument/2006/relationships/image" Target="../media/image15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14.png"/><Relationship Id="rId7" Type="http://schemas.openxmlformats.org/officeDocument/2006/relationships/hyperlink" Target="http://www.microscopyu.com/galleries/dxm1200/dinobonesmall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g"/><Relationship Id="rId11" Type="http://schemas.openxmlformats.org/officeDocument/2006/relationships/image" Target="../media/image105.jpg"/><Relationship Id="rId5" Type="http://schemas.openxmlformats.org/officeDocument/2006/relationships/hyperlink" Target="http://www.microscopyu.com/galleries/dxm1200/glutaricacidsmall.html" TargetMode="External"/><Relationship Id="rId10" Type="http://schemas.openxmlformats.org/officeDocument/2006/relationships/image" Target="../media/image104.jpg"/><Relationship Id="rId4" Type="http://schemas.openxmlformats.org/officeDocument/2006/relationships/image" Target="../media/image15.png"/><Relationship Id="rId9" Type="http://schemas.openxmlformats.org/officeDocument/2006/relationships/image" Target="../media/image10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g"/><Relationship Id="rId5" Type="http://schemas.openxmlformats.org/officeDocument/2006/relationships/image" Target="../media/image119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g"/><Relationship Id="rId5" Type="http://schemas.openxmlformats.org/officeDocument/2006/relationships/image" Target="../media/image121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jp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14.png"/><Relationship Id="rId7" Type="http://schemas.openxmlformats.org/officeDocument/2006/relationships/hyperlink" Target="http://www.microscopyu.com/galleries/dicphasecontrast/heladiclarge.html" TargetMode="External"/><Relationship Id="rId12" Type="http://schemas.openxmlformats.org/officeDocument/2006/relationships/image" Target="../media/image13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g"/><Relationship Id="rId11" Type="http://schemas.openxmlformats.org/officeDocument/2006/relationships/hyperlink" Target="http://www.microscopyu.com/galleries/dicphasecontrast/heliozoadiclarge.html" TargetMode="External"/><Relationship Id="rId5" Type="http://schemas.openxmlformats.org/officeDocument/2006/relationships/hyperlink" Target="http://www.microscopyu.com/galleries/dicphasecontrast/helapclarge.html" TargetMode="External"/><Relationship Id="rId10" Type="http://schemas.openxmlformats.org/officeDocument/2006/relationships/image" Target="../media/image133.jpg"/><Relationship Id="rId4" Type="http://schemas.openxmlformats.org/officeDocument/2006/relationships/image" Target="../media/image15.png"/><Relationship Id="rId9" Type="http://schemas.openxmlformats.org/officeDocument/2006/relationships/hyperlink" Target="http://www.microscopyu.com/galleries/dicphasecontrast/heliozoapclarge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jp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jp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um.de/Faecher/Materialien/beck/12/bs12-5.htm)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igb.fhg.de/.../dt/PI_BioTechnica2001.d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hyperlink" Target="http://micro.magnet.fsu.edu/primer/anatomy/brightfieldgallery/hemlockleaf40xlarge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croscope, indoor&#10;&#10;Description automatically generated">
            <a:extLst>
              <a:ext uri="{FF2B5EF4-FFF2-40B4-BE49-F238E27FC236}">
                <a16:creationId xmlns:a16="http://schemas.microsoft.com/office/drawing/2014/main" id="{BE7DECAE-0C53-0312-8551-EC7563CA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5719" y="43249"/>
            <a:ext cx="45362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F7A8F-5EF3-9316-0E32-1615EF38CB78}"/>
              </a:ext>
            </a:extLst>
          </p:cNvPr>
          <p:cNvSpPr txBox="1"/>
          <p:nvPr/>
        </p:nvSpPr>
        <p:spPr>
          <a:xfrm>
            <a:off x="818598" y="355840"/>
            <a:ext cx="1093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0" dirty="0">
                <a:solidFill>
                  <a:srgbClr val="282828"/>
                </a:solidFill>
                <a:effectLst/>
              </a:rPr>
              <a:t>MICROSCOPIA OTTICA IN BIOLOGIA CELLULARE [675SM]</a:t>
            </a:r>
            <a:endParaRPr lang="en-IT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1AA1B-730E-3A15-6D54-8FD98474D6A1}"/>
              </a:ext>
            </a:extLst>
          </p:cNvPr>
          <p:cNvSpPr txBox="1"/>
          <p:nvPr/>
        </p:nvSpPr>
        <p:spPr>
          <a:xfrm>
            <a:off x="818598" y="1987198"/>
            <a:ext cx="5865067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15th March 2023:</a:t>
            </a:r>
          </a:p>
          <a:p>
            <a:pPr>
              <a:lnSpc>
                <a:spcPct val="150000"/>
              </a:lnSpc>
            </a:pPr>
            <a:r>
              <a:rPr lang="it-IT" sz="2800" dirty="0" err="1"/>
              <a:t>Contrasting</a:t>
            </a:r>
            <a:r>
              <a:rPr lang="it-IT" sz="2800" dirty="0"/>
              <a:t> techniques with </a:t>
            </a:r>
            <a:r>
              <a:rPr lang="it-IT" sz="2800" dirty="0" err="1"/>
              <a:t>laboratory</a:t>
            </a:r>
            <a:endParaRPr lang="en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17DE6-0DC2-99A4-EEE0-6F750EA78B22}"/>
              </a:ext>
            </a:extLst>
          </p:cNvPr>
          <p:cNvSpPr txBox="1"/>
          <p:nvPr/>
        </p:nvSpPr>
        <p:spPr>
          <a:xfrm>
            <a:off x="3575294" y="4902280"/>
            <a:ext cx="4251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800" dirty="0"/>
              <a:t>Agnes Thalhammer</a:t>
            </a:r>
          </a:p>
          <a:p>
            <a:pPr algn="ctr"/>
            <a:r>
              <a:rPr lang="en-GB" sz="2800" dirty="0"/>
              <a:t>a</a:t>
            </a:r>
            <a:r>
              <a:rPr lang="en-IT" sz="2800" dirty="0"/>
              <a:t>gnes.thalhammer@units.it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DARKFIELD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919651F-2418-1B72-9A31-4012C55ACD34}"/>
              </a:ext>
            </a:extLst>
          </p:cNvPr>
          <p:cNvSpPr txBox="1"/>
          <p:nvPr/>
        </p:nvSpPr>
        <p:spPr>
          <a:xfrm>
            <a:off x="158010" y="1437210"/>
            <a:ext cx="8146869" cy="445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8755" indent="-342900" algn="just">
              <a:lnSpc>
                <a:spcPct val="100000"/>
              </a:lnSpc>
              <a:spcBef>
                <a:spcPts val="95"/>
              </a:spcBef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Dark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background</a:t>
            </a:r>
            <a:r>
              <a:rPr sz="2400" spc="-70" dirty="0">
                <a:cs typeface="Arial"/>
              </a:rPr>
              <a:t> </a:t>
            </a:r>
            <a:r>
              <a:rPr sz="2400" dirty="0">
                <a:cs typeface="Arial"/>
              </a:rPr>
              <a:t>against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which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objects</a:t>
            </a:r>
            <a:r>
              <a:rPr sz="2400" spc="-95" dirty="0">
                <a:cs typeface="Arial"/>
              </a:rPr>
              <a:t> </a:t>
            </a:r>
            <a:r>
              <a:rPr sz="2400" dirty="0">
                <a:cs typeface="Arial"/>
              </a:rPr>
              <a:t>are</a:t>
            </a:r>
            <a:r>
              <a:rPr sz="2400" spc="-55" dirty="0">
                <a:cs typeface="Arial"/>
              </a:rPr>
              <a:t> </a:t>
            </a:r>
            <a:r>
              <a:rPr sz="2400" spc="-10" dirty="0">
                <a:cs typeface="Arial"/>
              </a:rPr>
              <a:t>brilliantly illuminated.</a:t>
            </a:r>
            <a:endParaRPr sz="2400" dirty="0">
              <a:cs typeface="Arial"/>
            </a:endParaRPr>
          </a:p>
          <a:p>
            <a:pPr marL="355600" marR="832485" indent="-342900" algn="just">
              <a:lnSpc>
                <a:spcPct val="100000"/>
              </a:lnSpc>
              <a:spcBef>
                <a:spcPts val="5"/>
              </a:spcBef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This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is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accomplished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by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sz="2400" spc="-15" dirty="0">
                <a:cs typeface="Arial"/>
              </a:rPr>
              <a:t> </a:t>
            </a:r>
            <a:r>
              <a:rPr sz="2400" spc="-10" dirty="0">
                <a:cs typeface="Arial"/>
              </a:rPr>
              <a:t>special </a:t>
            </a:r>
            <a:r>
              <a:rPr sz="2400" dirty="0">
                <a:cs typeface="Arial"/>
              </a:rPr>
              <a:t>condenser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that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transmits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hollow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cone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-65" dirty="0">
                <a:cs typeface="Arial"/>
              </a:rPr>
              <a:t> </a:t>
            </a:r>
            <a:r>
              <a:rPr sz="2400" spc="-10" dirty="0">
                <a:cs typeface="Arial"/>
              </a:rPr>
              <a:t>light.</a:t>
            </a:r>
            <a:endParaRPr sz="2400" dirty="0">
              <a:cs typeface="Arial"/>
            </a:endParaRPr>
          </a:p>
          <a:p>
            <a:pPr marL="355600" marR="78105" indent="-342900" algn="just">
              <a:lnSpc>
                <a:spcPct val="100000"/>
              </a:lnSpc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Most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light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directed</a:t>
            </a:r>
            <a:r>
              <a:rPr sz="2400" spc="-70" dirty="0">
                <a:cs typeface="Arial"/>
              </a:rPr>
              <a:t> </a:t>
            </a:r>
            <a:r>
              <a:rPr sz="2400" dirty="0">
                <a:cs typeface="Arial"/>
              </a:rPr>
              <a:t>through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70" dirty="0">
                <a:cs typeface="Arial"/>
              </a:rPr>
              <a:t> </a:t>
            </a:r>
            <a:r>
              <a:rPr sz="2400" dirty="0">
                <a:cs typeface="Arial"/>
              </a:rPr>
              <a:t>condenser</a:t>
            </a:r>
            <a:r>
              <a:rPr sz="2400" spc="-10" dirty="0">
                <a:cs typeface="Arial"/>
              </a:rPr>
              <a:t> </a:t>
            </a:r>
            <a:r>
              <a:rPr sz="2400" spc="-20" dirty="0">
                <a:cs typeface="Arial"/>
              </a:rPr>
              <a:t>does </a:t>
            </a:r>
            <a:r>
              <a:rPr sz="2400" dirty="0">
                <a:cs typeface="Arial"/>
              </a:rPr>
              <a:t>not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enter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40" dirty="0">
                <a:cs typeface="Arial"/>
              </a:rPr>
              <a:t> </a:t>
            </a:r>
            <a:r>
              <a:rPr sz="2400" dirty="0">
                <a:cs typeface="Arial"/>
              </a:rPr>
              <a:t>objective,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field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is</a:t>
            </a:r>
            <a:r>
              <a:rPr sz="2400" spc="-55" dirty="0">
                <a:cs typeface="Arial"/>
              </a:rPr>
              <a:t> </a:t>
            </a:r>
            <a:r>
              <a:rPr sz="2400" spc="-10" dirty="0">
                <a:cs typeface="Arial"/>
              </a:rPr>
              <a:t>dark.</a:t>
            </a:r>
            <a:endParaRPr sz="2400" dirty="0"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cs typeface="Arial"/>
              </a:rPr>
              <a:t>However,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some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light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rays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will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be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scattered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if</a:t>
            </a:r>
            <a:r>
              <a:rPr sz="2400" spc="-20" dirty="0">
                <a:cs typeface="Arial"/>
              </a:rPr>
              <a:t> </a:t>
            </a:r>
            <a:r>
              <a:rPr sz="2400" spc="-25" dirty="0">
                <a:cs typeface="Arial"/>
              </a:rPr>
              <a:t>the </a:t>
            </a:r>
            <a:r>
              <a:rPr sz="2400" dirty="0">
                <a:cs typeface="Arial"/>
              </a:rPr>
              <a:t>medium</a:t>
            </a:r>
            <a:r>
              <a:rPr sz="2400" spc="-70" dirty="0">
                <a:cs typeface="Arial"/>
              </a:rPr>
              <a:t> </a:t>
            </a:r>
            <a:r>
              <a:rPr sz="2400" dirty="0">
                <a:cs typeface="Arial"/>
              </a:rPr>
              <a:t>contains</a:t>
            </a:r>
            <a:r>
              <a:rPr sz="2400" spc="-100" dirty="0">
                <a:cs typeface="Arial"/>
              </a:rPr>
              <a:t> </a:t>
            </a:r>
            <a:r>
              <a:rPr sz="2400" spc="-10" dirty="0">
                <a:cs typeface="Arial"/>
              </a:rPr>
              <a:t>objects.</a:t>
            </a:r>
            <a:endParaRPr sz="2400" dirty="0">
              <a:cs typeface="Arial"/>
            </a:endParaRPr>
          </a:p>
          <a:p>
            <a:pPr marL="355600" marR="48260" indent="-342900" algn="just">
              <a:lnSpc>
                <a:spcPct val="100000"/>
              </a:lnSpc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The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diffracted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light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will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enter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objective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&amp;</a:t>
            </a:r>
            <a:r>
              <a:rPr sz="2400" spc="-70" dirty="0">
                <a:cs typeface="Arial"/>
              </a:rPr>
              <a:t> </a:t>
            </a:r>
            <a:r>
              <a:rPr sz="2400" dirty="0">
                <a:cs typeface="Arial"/>
              </a:rPr>
              <a:t>reach</a:t>
            </a:r>
            <a:r>
              <a:rPr sz="2400" spc="-30" dirty="0">
                <a:cs typeface="Arial"/>
              </a:rPr>
              <a:t> </a:t>
            </a:r>
            <a:r>
              <a:rPr sz="2400" spc="-25" dirty="0">
                <a:cs typeface="Arial"/>
              </a:rPr>
              <a:t>the </a:t>
            </a:r>
            <a:r>
              <a:rPr sz="2400" dirty="0">
                <a:cs typeface="Arial"/>
              </a:rPr>
              <a:t>eye,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thus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object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will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appear</a:t>
            </a:r>
            <a:r>
              <a:rPr sz="2400" spc="-40" dirty="0">
                <a:cs typeface="Arial"/>
              </a:rPr>
              <a:t> </a:t>
            </a:r>
            <a:r>
              <a:rPr sz="2400" dirty="0">
                <a:cs typeface="Arial"/>
              </a:rPr>
              <a:t>bright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an </a:t>
            </a:r>
            <a:r>
              <a:rPr sz="2400" spc="-20" dirty="0">
                <a:cs typeface="Arial"/>
              </a:rPr>
              <a:t>dark </a:t>
            </a:r>
            <a:r>
              <a:rPr sz="2400" spc="-10" dirty="0">
                <a:cs typeface="Arial"/>
              </a:rPr>
              <a:t>background.</a:t>
            </a:r>
            <a:endParaRPr sz="24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spcAft>
                <a:spcPts val="600"/>
              </a:spcAft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Best</a:t>
            </a:r>
            <a:r>
              <a:rPr sz="2400" spc="-95" dirty="0">
                <a:cs typeface="Arial"/>
              </a:rPr>
              <a:t> </a:t>
            </a:r>
            <a:r>
              <a:rPr sz="2400" dirty="0">
                <a:cs typeface="Arial"/>
              </a:rPr>
              <a:t>for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observing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pale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objects,</a:t>
            </a:r>
            <a:r>
              <a:rPr sz="2400" spc="-90" dirty="0">
                <a:cs typeface="Arial"/>
              </a:rPr>
              <a:t> </a:t>
            </a:r>
            <a:r>
              <a:rPr sz="2400" dirty="0">
                <a:cs typeface="Arial"/>
              </a:rPr>
              <a:t>unstained</a:t>
            </a:r>
            <a:r>
              <a:rPr sz="2400" spc="-40" dirty="0">
                <a:cs typeface="Arial"/>
              </a:rPr>
              <a:t> </a:t>
            </a:r>
            <a:r>
              <a:rPr sz="2400" spc="-10" dirty="0">
                <a:cs typeface="Arial"/>
              </a:rPr>
              <a:t>cells</a:t>
            </a:r>
            <a:endParaRPr sz="2400" dirty="0">
              <a:cs typeface="Arial"/>
            </a:endParaRP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5DD2BD9D-92A4-21B1-05B7-5CFC0FC69CA5}"/>
              </a:ext>
            </a:extLst>
          </p:cNvPr>
          <p:cNvGrpSpPr/>
          <p:nvPr/>
        </p:nvGrpSpPr>
        <p:grpSpPr>
          <a:xfrm>
            <a:off x="8509635" y="1893459"/>
            <a:ext cx="3682365" cy="2376170"/>
            <a:chOff x="1775460" y="2781300"/>
            <a:chExt cx="3682365" cy="2376170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id="{8B1F1E2F-218E-4ACC-5791-EE6F39817B6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5460" y="2781300"/>
              <a:ext cx="3681984" cy="2001012"/>
            </a:xfrm>
            <a:prstGeom prst="rect">
              <a:avLst/>
            </a:prstGeom>
          </p:spPr>
        </p:pic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CA91965-0BAC-46C8-3C07-73297BE1771F}"/>
                </a:ext>
              </a:extLst>
            </p:cNvPr>
            <p:cNvSpPr/>
            <p:nvPr/>
          </p:nvSpPr>
          <p:spPr>
            <a:xfrm>
              <a:off x="3066542" y="4651755"/>
              <a:ext cx="1019175" cy="505459"/>
            </a:xfrm>
            <a:custGeom>
              <a:avLst/>
              <a:gdLst/>
              <a:ahLst/>
              <a:cxnLst/>
              <a:rect l="l" t="t" r="r" b="b"/>
              <a:pathLst>
                <a:path w="1019175" h="505460">
                  <a:moveTo>
                    <a:pt x="225806" y="420370"/>
                  </a:moveTo>
                  <a:lnTo>
                    <a:pt x="196634" y="432841"/>
                  </a:lnTo>
                  <a:lnTo>
                    <a:pt x="11684" y="0"/>
                  </a:lnTo>
                  <a:lnTo>
                    <a:pt x="0" y="5080"/>
                  </a:lnTo>
                  <a:lnTo>
                    <a:pt x="184962" y="437832"/>
                  </a:lnTo>
                  <a:lnTo>
                    <a:pt x="155702" y="450342"/>
                  </a:lnTo>
                  <a:lnTo>
                    <a:pt x="220713" y="505460"/>
                  </a:lnTo>
                  <a:lnTo>
                    <a:pt x="224053" y="449580"/>
                  </a:lnTo>
                  <a:lnTo>
                    <a:pt x="225806" y="420370"/>
                  </a:lnTo>
                  <a:close/>
                </a:path>
                <a:path w="1019175" h="505460">
                  <a:moveTo>
                    <a:pt x="1018921" y="75438"/>
                  </a:moveTo>
                  <a:lnTo>
                    <a:pt x="1007491" y="69850"/>
                  </a:lnTo>
                  <a:lnTo>
                    <a:pt x="825195" y="434428"/>
                  </a:lnTo>
                  <a:lnTo>
                    <a:pt x="796798" y="420243"/>
                  </a:lnTo>
                  <a:lnTo>
                    <a:pt x="796798" y="505460"/>
                  </a:lnTo>
                  <a:lnTo>
                    <a:pt x="864997" y="454279"/>
                  </a:lnTo>
                  <a:lnTo>
                    <a:pt x="859396" y="451485"/>
                  </a:lnTo>
                  <a:lnTo>
                    <a:pt x="836536" y="440080"/>
                  </a:lnTo>
                  <a:lnTo>
                    <a:pt x="1018921" y="75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1">
            <a:extLst>
              <a:ext uri="{FF2B5EF4-FFF2-40B4-BE49-F238E27FC236}">
                <a16:creationId xmlns:a16="http://schemas.microsoft.com/office/drawing/2014/main" id="{9D7C16BE-CC8C-7EF6-C6D6-F979461B45E1}"/>
              </a:ext>
            </a:extLst>
          </p:cNvPr>
          <p:cNvGrpSpPr/>
          <p:nvPr/>
        </p:nvGrpSpPr>
        <p:grpSpPr>
          <a:xfrm>
            <a:off x="9657207" y="4336430"/>
            <a:ext cx="1304925" cy="1163320"/>
            <a:chOff x="2923032" y="5224271"/>
            <a:chExt cx="1304925" cy="116332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EAEE1EE-CE39-A90F-CF8A-FFCE055AEF2C}"/>
                </a:ext>
              </a:extLst>
            </p:cNvPr>
            <p:cNvSpPr/>
            <p:nvPr/>
          </p:nvSpPr>
          <p:spPr>
            <a:xfrm>
              <a:off x="2927604" y="5228843"/>
              <a:ext cx="1295400" cy="1153795"/>
            </a:xfrm>
            <a:custGeom>
              <a:avLst/>
              <a:gdLst/>
              <a:ahLst/>
              <a:cxnLst/>
              <a:rect l="l" t="t" r="r" b="b"/>
              <a:pathLst>
                <a:path w="1295400" h="1153795">
                  <a:moveTo>
                    <a:pt x="647699" y="0"/>
                  </a:moveTo>
                  <a:lnTo>
                    <a:pt x="597076" y="1735"/>
                  </a:lnTo>
                  <a:lnTo>
                    <a:pt x="547520" y="6857"/>
                  </a:lnTo>
                  <a:lnTo>
                    <a:pt x="499174" y="15237"/>
                  </a:lnTo>
                  <a:lnTo>
                    <a:pt x="452182" y="26747"/>
                  </a:lnTo>
                  <a:lnTo>
                    <a:pt x="406689" y="41257"/>
                  </a:lnTo>
                  <a:lnTo>
                    <a:pt x="362838" y="58640"/>
                  </a:lnTo>
                  <a:lnTo>
                    <a:pt x="320773" y="78768"/>
                  </a:lnTo>
                  <a:lnTo>
                    <a:pt x="280638" y="101511"/>
                  </a:lnTo>
                  <a:lnTo>
                    <a:pt x="242578" y="126743"/>
                  </a:lnTo>
                  <a:lnTo>
                    <a:pt x="206735" y="154333"/>
                  </a:lnTo>
                  <a:lnTo>
                    <a:pt x="173254" y="184155"/>
                  </a:lnTo>
                  <a:lnTo>
                    <a:pt x="142278" y="216079"/>
                  </a:lnTo>
                  <a:lnTo>
                    <a:pt x="113952" y="249977"/>
                  </a:lnTo>
                  <a:lnTo>
                    <a:pt x="88420" y="285721"/>
                  </a:lnTo>
                  <a:lnTo>
                    <a:pt x="65825" y="323183"/>
                  </a:lnTo>
                  <a:lnTo>
                    <a:pt x="46311" y="362234"/>
                  </a:lnTo>
                  <a:lnTo>
                    <a:pt x="30023" y="402746"/>
                  </a:lnTo>
                  <a:lnTo>
                    <a:pt x="17103" y="444590"/>
                  </a:lnTo>
                  <a:lnTo>
                    <a:pt x="7697" y="487638"/>
                  </a:lnTo>
                  <a:lnTo>
                    <a:pt x="1948" y="531762"/>
                  </a:lnTo>
                  <a:lnTo>
                    <a:pt x="0" y="576833"/>
                  </a:lnTo>
                  <a:lnTo>
                    <a:pt x="1948" y="621913"/>
                  </a:lnTo>
                  <a:lnTo>
                    <a:pt x="7697" y="666044"/>
                  </a:lnTo>
                  <a:lnTo>
                    <a:pt x="17103" y="709097"/>
                  </a:lnTo>
                  <a:lnTo>
                    <a:pt x="30023" y="750945"/>
                  </a:lnTo>
                  <a:lnTo>
                    <a:pt x="46311" y="791459"/>
                  </a:lnTo>
                  <a:lnTo>
                    <a:pt x="65825" y="830512"/>
                  </a:lnTo>
                  <a:lnTo>
                    <a:pt x="88420" y="867974"/>
                  </a:lnTo>
                  <a:lnTo>
                    <a:pt x="113952" y="903718"/>
                  </a:lnTo>
                  <a:lnTo>
                    <a:pt x="142278" y="937615"/>
                  </a:lnTo>
                  <a:lnTo>
                    <a:pt x="173254" y="969537"/>
                  </a:lnTo>
                  <a:lnTo>
                    <a:pt x="206735" y="999357"/>
                  </a:lnTo>
                  <a:lnTo>
                    <a:pt x="242578" y="1026944"/>
                  </a:lnTo>
                  <a:lnTo>
                    <a:pt x="280638" y="1052173"/>
                  </a:lnTo>
                  <a:lnTo>
                    <a:pt x="320773" y="1074913"/>
                  </a:lnTo>
                  <a:lnTo>
                    <a:pt x="362838" y="1095038"/>
                  </a:lnTo>
                  <a:lnTo>
                    <a:pt x="406689" y="1112418"/>
                  </a:lnTo>
                  <a:lnTo>
                    <a:pt x="452182" y="1126926"/>
                  </a:lnTo>
                  <a:lnTo>
                    <a:pt x="499174" y="1138433"/>
                  </a:lnTo>
                  <a:lnTo>
                    <a:pt x="547520" y="1146811"/>
                  </a:lnTo>
                  <a:lnTo>
                    <a:pt x="597076" y="1151932"/>
                  </a:lnTo>
                  <a:lnTo>
                    <a:pt x="647699" y="1153667"/>
                  </a:lnTo>
                  <a:lnTo>
                    <a:pt x="698323" y="1151932"/>
                  </a:lnTo>
                  <a:lnTo>
                    <a:pt x="747879" y="1146811"/>
                  </a:lnTo>
                  <a:lnTo>
                    <a:pt x="796225" y="1138433"/>
                  </a:lnTo>
                  <a:lnTo>
                    <a:pt x="843217" y="1126926"/>
                  </a:lnTo>
                  <a:lnTo>
                    <a:pt x="888710" y="1112418"/>
                  </a:lnTo>
                  <a:lnTo>
                    <a:pt x="932561" y="1095038"/>
                  </a:lnTo>
                  <a:lnTo>
                    <a:pt x="974626" y="1074913"/>
                  </a:lnTo>
                  <a:lnTo>
                    <a:pt x="1014761" y="1052173"/>
                  </a:lnTo>
                  <a:lnTo>
                    <a:pt x="1052821" y="1026944"/>
                  </a:lnTo>
                  <a:lnTo>
                    <a:pt x="1088664" y="999357"/>
                  </a:lnTo>
                  <a:lnTo>
                    <a:pt x="1122145" y="969537"/>
                  </a:lnTo>
                  <a:lnTo>
                    <a:pt x="1153121" y="937615"/>
                  </a:lnTo>
                  <a:lnTo>
                    <a:pt x="1181447" y="903718"/>
                  </a:lnTo>
                  <a:lnTo>
                    <a:pt x="1206979" y="867974"/>
                  </a:lnTo>
                  <a:lnTo>
                    <a:pt x="1229574" y="830512"/>
                  </a:lnTo>
                  <a:lnTo>
                    <a:pt x="1249088" y="791459"/>
                  </a:lnTo>
                  <a:lnTo>
                    <a:pt x="1265376" y="750945"/>
                  </a:lnTo>
                  <a:lnTo>
                    <a:pt x="1278296" y="709097"/>
                  </a:lnTo>
                  <a:lnTo>
                    <a:pt x="1287702" y="666044"/>
                  </a:lnTo>
                  <a:lnTo>
                    <a:pt x="1293451" y="621913"/>
                  </a:lnTo>
                  <a:lnTo>
                    <a:pt x="1295399" y="576833"/>
                  </a:lnTo>
                  <a:lnTo>
                    <a:pt x="1293451" y="531762"/>
                  </a:lnTo>
                  <a:lnTo>
                    <a:pt x="1287702" y="487638"/>
                  </a:lnTo>
                  <a:lnTo>
                    <a:pt x="1278296" y="444590"/>
                  </a:lnTo>
                  <a:lnTo>
                    <a:pt x="1265376" y="402746"/>
                  </a:lnTo>
                  <a:lnTo>
                    <a:pt x="1249088" y="362234"/>
                  </a:lnTo>
                  <a:lnTo>
                    <a:pt x="1229574" y="323183"/>
                  </a:lnTo>
                  <a:lnTo>
                    <a:pt x="1206979" y="285721"/>
                  </a:lnTo>
                  <a:lnTo>
                    <a:pt x="1181447" y="249977"/>
                  </a:lnTo>
                  <a:lnTo>
                    <a:pt x="1153121" y="216079"/>
                  </a:lnTo>
                  <a:lnTo>
                    <a:pt x="1122145" y="184155"/>
                  </a:lnTo>
                  <a:lnTo>
                    <a:pt x="1088664" y="154333"/>
                  </a:lnTo>
                  <a:lnTo>
                    <a:pt x="1052821" y="126743"/>
                  </a:lnTo>
                  <a:lnTo>
                    <a:pt x="1014761" y="101511"/>
                  </a:lnTo>
                  <a:lnTo>
                    <a:pt x="974626" y="78768"/>
                  </a:lnTo>
                  <a:lnTo>
                    <a:pt x="932561" y="58640"/>
                  </a:lnTo>
                  <a:lnTo>
                    <a:pt x="888710" y="41257"/>
                  </a:lnTo>
                  <a:lnTo>
                    <a:pt x="843217" y="26747"/>
                  </a:lnTo>
                  <a:lnTo>
                    <a:pt x="796225" y="15237"/>
                  </a:lnTo>
                  <a:lnTo>
                    <a:pt x="747879" y="6857"/>
                  </a:lnTo>
                  <a:lnTo>
                    <a:pt x="698323" y="1735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9EDB2857-BD30-6865-E1FC-7D6BC6C0AA41}"/>
                </a:ext>
              </a:extLst>
            </p:cNvPr>
            <p:cNvSpPr/>
            <p:nvPr/>
          </p:nvSpPr>
          <p:spPr>
            <a:xfrm>
              <a:off x="2927604" y="5228843"/>
              <a:ext cx="1295400" cy="1153795"/>
            </a:xfrm>
            <a:custGeom>
              <a:avLst/>
              <a:gdLst/>
              <a:ahLst/>
              <a:cxnLst/>
              <a:rect l="l" t="t" r="r" b="b"/>
              <a:pathLst>
                <a:path w="1295400" h="1153795">
                  <a:moveTo>
                    <a:pt x="0" y="576833"/>
                  </a:moveTo>
                  <a:lnTo>
                    <a:pt x="1948" y="531762"/>
                  </a:lnTo>
                  <a:lnTo>
                    <a:pt x="7697" y="487638"/>
                  </a:lnTo>
                  <a:lnTo>
                    <a:pt x="17103" y="444590"/>
                  </a:lnTo>
                  <a:lnTo>
                    <a:pt x="30023" y="402746"/>
                  </a:lnTo>
                  <a:lnTo>
                    <a:pt x="46311" y="362234"/>
                  </a:lnTo>
                  <a:lnTo>
                    <a:pt x="65825" y="323183"/>
                  </a:lnTo>
                  <a:lnTo>
                    <a:pt x="88420" y="285721"/>
                  </a:lnTo>
                  <a:lnTo>
                    <a:pt x="113952" y="249977"/>
                  </a:lnTo>
                  <a:lnTo>
                    <a:pt x="142278" y="216079"/>
                  </a:lnTo>
                  <a:lnTo>
                    <a:pt x="173254" y="184155"/>
                  </a:lnTo>
                  <a:lnTo>
                    <a:pt x="206735" y="154333"/>
                  </a:lnTo>
                  <a:lnTo>
                    <a:pt x="242578" y="126743"/>
                  </a:lnTo>
                  <a:lnTo>
                    <a:pt x="280638" y="101511"/>
                  </a:lnTo>
                  <a:lnTo>
                    <a:pt x="320773" y="78768"/>
                  </a:lnTo>
                  <a:lnTo>
                    <a:pt x="362838" y="58640"/>
                  </a:lnTo>
                  <a:lnTo>
                    <a:pt x="406689" y="41257"/>
                  </a:lnTo>
                  <a:lnTo>
                    <a:pt x="452182" y="26747"/>
                  </a:lnTo>
                  <a:lnTo>
                    <a:pt x="499174" y="15237"/>
                  </a:lnTo>
                  <a:lnTo>
                    <a:pt x="547520" y="6857"/>
                  </a:lnTo>
                  <a:lnTo>
                    <a:pt x="597076" y="1735"/>
                  </a:lnTo>
                  <a:lnTo>
                    <a:pt x="647699" y="0"/>
                  </a:lnTo>
                  <a:lnTo>
                    <a:pt x="698323" y="1735"/>
                  </a:lnTo>
                  <a:lnTo>
                    <a:pt x="747879" y="6857"/>
                  </a:lnTo>
                  <a:lnTo>
                    <a:pt x="796225" y="15237"/>
                  </a:lnTo>
                  <a:lnTo>
                    <a:pt x="843217" y="26747"/>
                  </a:lnTo>
                  <a:lnTo>
                    <a:pt x="888710" y="41257"/>
                  </a:lnTo>
                  <a:lnTo>
                    <a:pt x="932561" y="58640"/>
                  </a:lnTo>
                  <a:lnTo>
                    <a:pt x="974626" y="78768"/>
                  </a:lnTo>
                  <a:lnTo>
                    <a:pt x="1014761" y="101511"/>
                  </a:lnTo>
                  <a:lnTo>
                    <a:pt x="1052821" y="126743"/>
                  </a:lnTo>
                  <a:lnTo>
                    <a:pt x="1088664" y="154333"/>
                  </a:lnTo>
                  <a:lnTo>
                    <a:pt x="1122145" y="184155"/>
                  </a:lnTo>
                  <a:lnTo>
                    <a:pt x="1153121" y="216079"/>
                  </a:lnTo>
                  <a:lnTo>
                    <a:pt x="1181447" y="249977"/>
                  </a:lnTo>
                  <a:lnTo>
                    <a:pt x="1206979" y="285721"/>
                  </a:lnTo>
                  <a:lnTo>
                    <a:pt x="1229574" y="323183"/>
                  </a:lnTo>
                  <a:lnTo>
                    <a:pt x="1249088" y="362234"/>
                  </a:lnTo>
                  <a:lnTo>
                    <a:pt x="1265376" y="402746"/>
                  </a:lnTo>
                  <a:lnTo>
                    <a:pt x="1278296" y="444590"/>
                  </a:lnTo>
                  <a:lnTo>
                    <a:pt x="1287702" y="487638"/>
                  </a:lnTo>
                  <a:lnTo>
                    <a:pt x="1293451" y="531762"/>
                  </a:lnTo>
                  <a:lnTo>
                    <a:pt x="1295399" y="576833"/>
                  </a:lnTo>
                  <a:lnTo>
                    <a:pt x="1293451" y="621913"/>
                  </a:lnTo>
                  <a:lnTo>
                    <a:pt x="1287702" y="666044"/>
                  </a:lnTo>
                  <a:lnTo>
                    <a:pt x="1278296" y="709097"/>
                  </a:lnTo>
                  <a:lnTo>
                    <a:pt x="1265376" y="750945"/>
                  </a:lnTo>
                  <a:lnTo>
                    <a:pt x="1249088" y="791459"/>
                  </a:lnTo>
                  <a:lnTo>
                    <a:pt x="1229574" y="830512"/>
                  </a:lnTo>
                  <a:lnTo>
                    <a:pt x="1206979" y="867974"/>
                  </a:lnTo>
                  <a:lnTo>
                    <a:pt x="1181447" y="903718"/>
                  </a:lnTo>
                  <a:lnTo>
                    <a:pt x="1153121" y="937615"/>
                  </a:lnTo>
                  <a:lnTo>
                    <a:pt x="1122145" y="969537"/>
                  </a:lnTo>
                  <a:lnTo>
                    <a:pt x="1088664" y="999357"/>
                  </a:lnTo>
                  <a:lnTo>
                    <a:pt x="1052821" y="1026944"/>
                  </a:lnTo>
                  <a:lnTo>
                    <a:pt x="1014761" y="1052173"/>
                  </a:lnTo>
                  <a:lnTo>
                    <a:pt x="974626" y="1074913"/>
                  </a:lnTo>
                  <a:lnTo>
                    <a:pt x="932561" y="1095038"/>
                  </a:lnTo>
                  <a:lnTo>
                    <a:pt x="888710" y="1112418"/>
                  </a:lnTo>
                  <a:lnTo>
                    <a:pt x="843217" y="1126926"/>
                  </a:lnTo>
                  <a:lnTo>
                    <a:pt x="796225" y="1138433"/>
                  </a:lnTo>
                  <a:lnTo>
                    <a:pt x="747879" y="1146811"/>
                  </a:lnTo>
                  <a:lnTo>
                    <a:pt x="698323" y="1151932"/>
                  </a:lnTo>
                  <a:lnTo>
                    <a:pt x="647699" y="1153667"/>
                  </a:lnTo>
                  <a:lnTo>
                    <a:pt x="597076" y="1151932"/>
                  </a:lnTo>
                  <a:lnTo>
                    <a:pt x="547520" y="1146811"/>
                  </a:lnTo>
                  <a:lnTo>
                    <a:pt x="499174" y="1138433"/>
                  </a:lnTo>
                  <a:lnTo>
                    <a:pt x="452182" y="1126926"/>
                  </a:lnTo>
                  <a:lnTo>
                    <a:pt x="406689" y="1112418"/>
                  </a:lnTo>
                  <a:lnTo>
                    <a:pt x="362838" y="1095038"/>
                  </a:lnTo>
                  <a:lnTo>
                    <a:pt x="320773" y="1074913"/>
                  </a:lnTo>
                  <a:lnTo>
                    <a:pt x="280638" y="1052173"/>
                  </a:lnTo>
                  <a:lnTo>
                    <a:pt x="242578" y="1026944"/>
                  </a:lnTo>
                  <a:lnTo>
                    <a:pt x="206735" y="999357"/>
                  </a:lnTo>
                  <a:lnTo>
                    <a:pt x="173254" y="969537"/>
                  </a:lnTo>
                  <a:lnTo>
                    <a:pt x="142278" y="937615"/>
                  </a:lnTo>
                  <a:lnTo>
                    <a:pt x="113952" y="903718"/>
                  </a:lnTo>
                  <a:lnTo>
                    <a:pt x="88420" y="867974"/>
                  </a:lnTo>
                  <a:lnTo>
                    <a:pt x="65825" y="830512"/>
                  </a:lnTo>
                  <a:lnTo>
                    <a:pt x="46311" y="791459"/>
                  </a:lnTo>
                  <a:lnTo>
                    <a:pt x="30023" y="750945"/>
                  </a:lnTo>
                  <a:lnTo>
                    <a:pt x="17103" y="709097"/>
                  </a:lnTo>
                  <a:lnTo>
                    <a:pt x="7697" y="666044"/>
                  </a:lnTo>
                  <a:lnTo>
                    <a:pt x="1948" y="621913"/>
                  </a:lnTo>
                  <a:lnTo>
                    <a:pt x="0" y="57683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641A70B-6D05-D398-6586-36673C3EBEB3}"/>
                </a:ext>
              </a:extLst>
            </p:cNvPr>
            <p:cNvSpPr/>
            <p:nvPr/>
          </p:nvSpPr>
          <p:spPr>
            <a:xfrm>
              <a:off x="3072384" y="5373623"/>
              <a:ext cx="1007744" cy="864235"/>
            </a:xfrm>
            <a:custGeom>
              <a:avLst/>
              <a:gdLst/>
              <a:ahLst/>
              <a:cxnLst/>
              <a:rect l="l" t="t" r="r" b="b"/>
              <a:pathLst>
                <a:path w="1007745" h="864235">
                  <a:moveTo>
                    <a:pt x="503681" y="0"/>
                  </a:moveTo>
                  <a:lnTo>
                    <a:pt x="452191" y="2230"/>
                  </a:lnTo>
                  <a:lnTo>
                    <a:pt x="402185" y="8777"/>
                  </a:lnTo>
                  <a:lnTo>
                    <a:pt x="353919" y="19422"/>
                  </a:lnTo>
                  <a:lnTo>
                    <a:pt x="307645" y="33950"/>
                  </a:lnTo>
                  <a:lnTo>
                    <a:pt x="263617" y="52143"/>
                  </a:lnTo>
                  <a:lnTo>
                    <a:pt x="222088" y="73783"/>
                  </a:lnTo>
                  <a:lnTo>
                    <a:pt x="183312" y="98654"/>
                  </a:lnTo>
                  <a:lnTo>
                    <a:pt x="147542" y="126539"/>
                  </a:lnTo>
                  <a:lnTo>
                    <a:pt x="115031" y="157220"/>
                  </a:lnTo>
                  <a:lnTo>
                    <a:pt x="86033" y="190481"/>
                  </a:lnTo>
                  <a:lnTo>
                    <a:pt x="60800" y="226104"/>
                  </a:lnTo>
                  <a:lnTo>
                    <a:pt x="39588" y="263872"/>
                  </a:lnTo>
                  <a:lnTo>
                    <a:pt x="22648" y="303568"/>
                  </a:lnTo>
                  <a:lnTo>
                    <a:pt x="10234" y="344975"/>
                  </a:lnTo>
                  <a:lnTo>
                    <a:pt x="2600" y="387876"/>
                  </a:lnTo>
                  <a:lnTo>
                    <a:pt x="0" y="432053"/>
                  </a:lnTo>
                  <a:lnTo>
                    <a:pt x="2600" y="476229"/>
                  </a:lnTo>
                  <a:lnTo>
                    <a:pt x="10234" y="519128"/>
                  </a:lnTo>
                  <a:lnTo>
                    <a:pt x="22648" y="560534"/>
                  </a:lnTo>
                  <a:lnTo>
                    <a:pt x="39588" y="600230"/>
                  </a:lnTo>
                  <a:lnTo>
                    <a:pt x="60800" y="637998"/>
                  </a:lnTo>
                  <a:lnTo>
                    <a:pt x="86033" y="673621"/>
                  </a:lnTo>
                  <a:lnTo>
                    <a:pt x="115031" y="706881"/>
                  </a:lnTo>
                  <a:lnTo>
                    <a:pt x="147542" y="737563"/>
                  </a:lnTo>
                  <a:lnTo>
                    <a:pt x="183312" y="765448"/>
                  </a:lnTo>
                  <a:lnTo>
                    <a:pt x="222088" y="790320"/>
                  </a:lnTo>
                  <a:lnTo>
                    <a:pt x="263617" y="811962"/>
                  </a:lnTo>
                  <a:lnTo>
                    <a:pt x="307645" y="830155"/>
                  </a:lnTo>
                  <a:lnTo>
                    <a:pt x="353919" y="844684"/>
                  </a:lnTo>
                  <a:lnTo>
                    <a:pt x="402185" y="855330"/>
                  </a:lnTo>
                  <a:lnTo>
                    <a:pt x="452191" y="861877"/>
                  </a:lnTo>
                  <a:lnTo>
                    <a:pt x="503681" y="864107"/>
                  </a:lnTo>
                  <a:lnTo>
                    <a:pt x="555172" y="861877"/>
                  </a:lnTo>
                  <a:lnTo>
                    <a:pt x="605178" y="855330"/>
                  </a:lnTo>
                  <a:lnTo>
                    <a:pt x="653444" y="844684"/>
                  </a:lnTo>
                  <a:lnTo>
                    <a:pt x="699718" y="830155"/>
                  </a:lnTo>
                  <a:lnTo>
                    <a:pt x="743746" y="811962"/>
                  </a:lnTo>
                  <a:lnTo>
                    <a:pt x="785275" y="790320"/>
                  </a:lnTo>
                  <a:lnTo>
                    <a:pt x="824051" y="765448"/>
                  </a:lnTo>
                  <a:lnTo>
                    <a:pt x="859821" y="737563"/>
                  </a:lnTo>
                  <a:lnTo>
                    <a:pt x="892332" y="706881"/>
                  </a:lnTo>
                  <a:lnTo>
                    <a:pt x="921330" y="673621"/>
                  </a:lnTo>
                  <a:lnTo>
                    <a:pt x="946563" y="637998"/>
                  </a:lnTo>
                  <a:lnTo>
                    <a:pt x="967775" y="600230"/>
                  </a:lnTo>
                  <a:lnTo>
                    <a:pt x="984715" y="560534"/>
                  </a:lnTo>
                  <a:lnTo>
                    <a:pt x="997129" y="519128"/>
                  </a:lnTo>
                  <a:lnTo>
                    <a:pt x="1004763" y="476229"/>
                  </a:lnTo>
                  <a:lnTo>
                    <a:pt x="1007364" y="432053"/>
                  </a:lnTo>
                  <a:lnTo>
                    <a:pt x="1004763" y="387876"/>
                  </a:lnTo>
                  <a:lnTo>
                    <a:pt x="997129" y="344975"/>
                  </a:lnTo>
                  <a:lnTo>
                    <a:pt x="984715" y="303568"/>
                  </a:lnTo>
                  <a:lnTo>
                    <a:pt x="967775" y="263872"/>
                  </a:lnTo>
                  <a:lnTo>
                    <a:pt x="946563" y="226104"/>
                  </a:lnTo>
                  <a:lnTo>
                    <a:pt x="921330" y="190481"/>
                  </a:lnTo>
                  <a:lnTo>
                    <a:pt x="892332" y="157220"/>
                  </a:lnTo>
                  <a:lnTo>
                    <a:pt x="859821" y="126539"/>
                  </a:lnTo>
                  <a:lnTo>
                    <a:pt x="824051" y="98654"/>
                  </a:lnTo>
                  <a:lnTo>
                    <a:pt x="785275" y="73783"/>
                  </a:lnTo>
                  <a:lnTo>
                    <a:pt x="743746" y="52143"/>
                  </a:lnTo>
                  <a:lnTo>
                    <a:pt x="699718" y="33950"/>
                  </a:lnTo>
                  <a:lnTo>
                    <a:pt x="653444" y="19422"/>
                  </a:lnTo>
                  <a:lnTo>
                    <a:pt x="605178" y="8777"/>
                  </a:lnTo>
                  <a:lnTo>
                    <a:pt x="555172" y="2230"/>
                  </a:lnTo>
                  <a:lnTo>
                    <a:pt x="503681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1712C925-D4EA-B2DA-B44D-5EA9C352FCFC}"/>
                </a:ext>
              </a:extLst>
            </p:cNvPr>
            <p:cNvSpPr/>
            <p:nvPr/>
          </p:nvSpPr>
          <p:spPr>
            <a:xfrm>
              <a:off x="3072384" y="5373623"/>
              <a:ext cx="1007744" cy="864235"/>
            </a:xfrm>
            <a:custGeom>
              <a:avLst/>
              <a:gdLst/>
              <a:ahLst/>
              <a:cxnLst/>
              <a:rect l="l" t="t" r="r" b="b"/>
              <a:pathLst>
                <a:path w="1007745" h="864235">
                  <a:moveTo>
                    <a:pt x="0" y="432053"/>
                  </a:moveTo>
                  <a:lnTo>
                    <a:pt x="2600" y="387876"/>
                  </a:lnTo>
                  <a:lnTo>
                    <a:pt x="10234" y="344975"/>
                  </a:lnTo>
                  <a:lnTo>
                    <a:pt x="22648" y="303568"/>
                  </a:lnTo>
                  <a:lnTo>
                    <a:pt x="39588" y="263872"/>
                  </a:lnTo>
                  <a:lnTo>
                    <a:pt x="60800" y="226104"/>
                  </a:lnTo>
                  <a:lnTo>
                    <a:pt x="86033" y="190481"/>
                  </a:lnTo>
                  <a:lnTo>
                    <a:pt x="115031" y="157220"/>
                  </a:lnTo>
                  <a:lnTo>
                    <a:pt x="147542" y="126539"/>
                  </a:lnTo>
                  <a:lnTo>
                    <a:pt x="183312" y="98654"/>
                  </a:lnTo>
                  <a:lnTo>
                    <a:pt x="222088" y="73783"/>
                  </a:lnTo>
                  <a:lnTo>
                    <a:pt x="263617" y="52143"/>
                  </a:lnTo>
                  <a:lnTo>
                    <a:pt x="307645" y="33950"/>
                  </a:lnTo>
                  <a:lnTo>
                    <a:pt x="353919" y="19422"/>
                  </a:lnTo>
                  <a:lnTo>
                    <a:pt x="402185" y="8777"/>
                  </a:lnTo>
                  <a:lnTo>
                    <a:pt x="452191" y="2230"/>
                  </a:lnTo>
                  <a:lnTo>
                    <a:pt x="503681" y="0"/>
                  </a:lnTo>
                  <a:lnTo>
                    <a:pt x="555172" y="2230"/>
                  </a:lnTo>
                  <a:lnTo>
                    <a:pt x="605178" y="8777"/>
                  </a:lnTo>
                  <a:lnTo>
                    <a:pt x="653444" y="19422"/>
                  </a:lnTo>
                  <a:lnTo>
                    <a:pt x="699718" y="33950"/>
                  </a:lnTo>
                  <a:lnTo>
                    <a:pt x="743746" y="52143"/>
                  </a:lnTo>
                  <a:lnTo>
                    <a:pt x="785275" y="73783"/>
                  </a:lnTo>
                  <a:lnTo>
                    <a:pt x="824051" y="98654"/>
                  </a:lnTo>
                  <a:lnTo>
                    <a:pt x="859821" y="126539"/>
                  </a:lnTo>
                  <a:lnTo>
                    <a:pt x="892332" y="157220"/>
                  </a:lnTo>
                  <a:lnTo>
                    <a:pt x="921330" y="190481"/>
                  </a:lnTo>
                  <a:lnTo>
                    <a:pt x="946563" y="226104"/>
                  </a:lnTo>
                  <a:lnTo>
                    <a:pt x="967775" y="263872"/>
                  </a:lnTo>
                  <a:lnTo>
                    <a:pt x="984715" y="303568"/>
                  </a:lnTo>
                  <a:lnTo>
                    <a:pt x="997129" y="344975"/>
                  </a:lnTo>
                  <a:lnTo>
                    <a:pt x="1004763" y="387876"/>
                  </a:lnTo>
                  <a:lnTo>
                    <a:pt x="1007364" y="432053"/>
                  </a:lnTo>
                  <a:lnTo>
                    <a:pt x="1004763" y="476229"/>
                  </a:lnTo>
                  <a:lnTo>
                    <a:pt x="997129" y="519128"/>
                  </a:lnTo>
                  <a:lnTo>
                    <a:pt x="984715" y="560534"/>
                  </a:lnTo>
                  <a:lnTo>
                    <a:pt x="967775" y="600230"/>
                  </a:lnTo>
                  <a:lnTo>
                    <a:pt x="946563" y="637998"/>
                  </a:lnTo>
                  <a:lnTo>
                    <a:pt x="921330" y="673621"/>
                  </a:lnTo>
                  <a:lnTo>
                    <a:pt x="892332" y="706881"/>
                  </a:lnTo>
                  <a:lnTo>
                    <a:pt x="859821" y="737563"/>
                  </a:lnTo>
                  <a:lnTo>
                    <a:pt x="824051" y="765448"/>
                  </a:lnTo>
                  <a:lnTo>
                    <a:pt x="785275" y="790320"/>
                  </a:lnTo>
                  <a:lnTo>
                    <a:pt x="743746" y="811962"/>
                  </a:lnTo>
                  <a:lnTo>
                    <a:pt x="699718" y="830155"/>
                  </a:lnTo>
                  <a:lnTo>
                    <a:pt x="653444" y="844684"/>
                  </a:lnTo>
                  <a:lnTo>
                    <a:pt x="605178" y="855330"/>
                  </a:lnTo>
                  <a:lnTo>
                    <a:pt x="555172" y="861877"/>
                  </a:lnTo>
                  <a:lnTo>
                    <a:pt x="503681" y="864107"/>
                  </a:lnTo>
                  <a:lnTo>
                    <a:pt x="452191" y="861877"/>
                  </a:lnTo>
                  <a:lnTo>
                    <a:pt x="402185" y="855330"/>
                  </a:lnTo>
                  <a:lnTo>
                    <a:pt x="353919" y="844684"/>
                  </a:lnTo>
                  <a:lnTo>
                    <a:pt x="307645" y="830155"/>
                  </a:lnTo>
                  <a:lnTo>
                    <a:pt x="263617" y="811962"/>
                  </a:lnTo>
                  <a:lnTo>
                    <a:pt x="222088" y="790320"/>
                  </a:lnTo>
                  <a:lnTo>
                    <a:pt x="183312" y="765448"/>
                  </a:lnTo>
                  <a:lnTo>
                    <a:pt x="147542" y="737563"/>
                  </a:lnTo>
                  <a:lnTo>
                    <a:pt x="115031" y="706881"/>
                  </a:lnTo>
                  <a:lnTo>
                    <a:pt x="86033" y="673621"/>
                  </a:lnTo>
                  <a:lnTo>
                    <a:pt x="60800" y="637998"/>
                  </a:lnTo>
                  <a:lnTo>
                    <a:pt x="39588" y="600230"/>
                  </a:lnTo>
                  <a:lnTo>
                    <a:pt x="22648" y="560534"/>
                  </a:lnTo>
                  <a:lnTo>
                    <a:pt x="10234" y="519128"/>
                  </a:lnTo>
                  <a:lnTo>
                    <a:pt x="2600" y="476229"/>
                  </a:lnTo>
                  <a:lnTo>
                    <a:pt x="0" y="43205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F1C92F73-124B-54AE-117F-E8CB97030297}"/>
                </a:ext>
              </a:extLst>
            </p:cNvPr>
            <p:cNvSpPr/>
            <p:nvPr/>
          </p:nvSpPr>
          <p:spPr>
            <a:xfrm>
              <a:off x="3214116" y="5518403"/>
              <a:ext cx="721360" cy="576580"/>
            </a:xfrm>
            <a:custGeom>
              <a:avLst/>
              <a:gdLst/>
              <a:ahLst/>
              <a:cxnLst/>
              <a:rect l="l" t="t" r="r" b="b"/>
              <a:pathLst>
                <a:path w="721360" h="576579">
                  <a:moveTo>
                    <a:pt x="360425" y="0"/>
                  </a:moveTo>
                  <a:lnTo>
                    <a:pt x="307175" y="3122"/>
                  </a:lnTo>
                  <a:lnTo>
                    <a:pt x="256348" y="12194"/>
                  </a:lnTo>
                  <a:lnTo>
                    <a:pt x="208500" y="26770"/>
                  </a:lnTo>
                  <a:lnTo>
                    <a:pt x="164191" y="46403"/>
                  </a:lnTo>
                  <a:lnTo>
                    <a:pt x="123979" y="70649"/>
                  </a:lnTo>
                  <a:lnTo>
                    <a:pt x="88422" y="99062"/>
                  </a:lnTo>
                  <a:lnTo>
                    <a:pt x="58079" y="131196"/>
                  </a:lnTo>
                  <a:lnTo>
                    <a:pt x="33506" y="166606"/>
                  </a:lnTo>
                  <a:lnTo>
                    <a:pt x="15264" y="204846"/>
                  </a:lnTo>
                  <a:lnTo>
                    <a:pt x="3909" y="245471"/>
                  </a:lnTo>
                  <a:lnTo>
                    <a:pt x="0" y="288036"/>
                  </a:lnTo>
                  <a:lnTo>
                    <a:pt x="3909" y="330600"/>
                  </a:lnTo>
                  <a:lnTo>
                    <a:pt x="15264" y="371225"/>
                  </a:lnTo>
                  <a:lnTo>
                    <a:pt x="33506" y="409465"/>
                  </a:lnTo>
                  <a:lnTo>
                    <a:pt x="58079" y="444875"/>
                  </a:lnTo>
                  <a:lnTo>
                    <a:pt x="88422" y="477009"/>
                  </a:lnTo>
                  <a:lnTo>
                    <a:pt x="123979" y="505422"/>
                  </a:lnTo>
                  <a:lnTo>
                    <a:pt x="164191" y="529668"/>
                  </a:lnTo>
                  <a:lnTo>
                    <a:pt x="208500" y="549301"/>
                  </a:lnTo>
                  <a:lnTo>
                    <a:pt x="256348" y="563877"/>
                  </a:lnTo>
                  <a:lnTo>
                    <a:pt x="307175" y="572949"/>
                  </a:lnTo>
                  <a:lnTo>
                    <a:pt x="360425" y="576072"/>
                  </a:lnTo>
                  <a:lnTo>
                    <a:pt x="413676" y="572949"/>
                  </a:lnTo>
                  <a:lnTo>
                    <a:pt x="464503" y="563877"/>
                  </a:lnTo>
                  <a:lnTo>
                    <a:pt x="512351" y="549301"/>
                  </a:lnTo>
                  <a:lnTo>
                    <a:pt x="556660" y="529668"/>
                  </a:lnTo>
                  <a:lnTo>
                    <a:pt x="596872" y="505422"/>
                  </a:lnTo>
                  <a:lnTo>
                    <a:pt x="632429" y="477009"/>
                  </a:lnTo>
                  <a:lnTo>
                    <a:pt x="662772" y="444875"/>
                  </a:lnTo>
                  <a:lnTo>
                    <a:pt x="687345" y="409465"/>
                  </a:lnTo>
                  <a:lnTo>
                    <a:pt x="705587" y="371225"/>
                  </a:lnTo>
                  <a:lnTo>
                    <a:pt x="716942" y="330600"/>
                  </a:lnTo>
                  <a:lnTo>
                    <a:pt x="720851" y="288036"/>
                  </a:lnTo>
                  <a:lnTo>
                    <a:pt x="716942" y="245471"/>
                  </a:lnTo>
                  <a:lnTo>
                    <a:pt x="705587" y="204846"/>
                  </a:lnTo>
                  <a:lnTo>
                    <a:pt x="687345" y="166606"/>
                  </a:lnTo>
                  <a:lnTo>
                    <a:pt x="662772" y="131196"/>
                  </a:lnTo>
                  <a:lnTo>
                    <a:pt x="632429" y="99062"/>
                  </a:lnTo>
                  <a:lnTo>
                    <a:pt x="596872" y="70649"/>
                  </a:lnTo>
                  <a:lnTo>
                    <a:pt x="556660" y="46403"/>
                  </a:lnTo>
                  <a:lnTo>
                    <a:pt x="512351" y="26770"/>
                  </a:lnTo>
                  <a:lnTo>
                    <a:pt x="464503" y="12194"/>
                  </a:lnTo>
                  <a:lnTo>
                    <a:pt x="413676" y="3122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2AA47059-0396-3C9E-5381-22558A407A9C}"/>
                </a:ext>
              </a:extLst>
            </p:cNvPr>
            <p:cNvSpPr/>
            <p:nvPr/>
          </p:nvSpPr>
          <p:spPr>
            <a:xfrm>
              <a:off x="3214116" y="5518403"/>
              <a:ext cx="721360" cy="576580"/>
            </a:xfrm>
            <a:custGeom>
              <a:avLst/>
              <a:gdLst/>
              <a:ahLst/>
              <a:cxnLst/>
              <a:rect l="l" t="t" r="r" b="b"/>
              <a:pathLst>
                <a:path w="721360" h="576579">
                  <a:moveTo>
                    <a:pt x="0" y="288036"/>
                  </a:moveTo>
                  <a:lnTo>
                    <a:pt x="3909" y="245471"/>
                  </a:lnTo>
                  <a:lnTo>
                    <a:pt x="15264" y="204846"/>
                  </a:lnTo>
                  <a:lnTo>
                    <a:pt x="33506" y="166606"/>
                  </a:lnTo>
                  <a:lnTo>
                    <a:pt x="58079" y="131196"/>
                  </a:lnTo>
                  <a:lnTo>
                    <a:pt x="88422" y="99062"/>
                  </a:lnTo>
                  <a:lnTo>
                    <a:pt x="123979" y="70649"/>
                  </a:lnTo>
                  <a:lnTo>
                    <a:pt x="164191" y="46403"/>
                  </a:lnTo>
                  <a:lnTo>
                    <a:pt x="208500" y="26770"/>
                  </a:lnTo>
                  <a:lnTo>
                    <a:pt x="256348" y="12194"/>
                  </a:lnTo>
                  <a:lnTo>
                    <a:pt x="307175" y="3122"/>
                  </a:lnTo>
                  <a:lnTo>
                    <a:pt x="360425" y="0"/>
                  </a:lnTo>
                  <a:lnTo>
                    <a:pt x="413676" y="3122"/>
                  </a:lnTo>
                  <a:lnTo>
                    <a:pt x="464503" y="12194"/>
                  </a:lnTo>
                  <a:lnTo>
                    <a:pt x="512351" y="26770"/>
                  </a:lnTo>
                  <a:lnTo>
                    <a:pt x="556660" y="46403"/>
                  </a:lnTo>
                  <a:lnTo>
                    <a:pt x="596872" y="70649"/>
                  </a:lnTo>
                  <a:lnTo>
                    <a:pt x="632429" y="99062"/>
                  </a:lnTo>
                  <a:lnTo>
                    <a:pt x="662772" y="131196"/>
                  </a:lnTo>
                  <a:lnTo>
                    <a:pt x="687345" y="166606"/>
                  </a:lnTo>
                  <a:lnTo>
                    <a:pt x="705587" y="204846"/>
                  </a:lnTo>
                  <a:lnTo>
                    <a:pt x="716942" y="245471"/>
                  </a:lnTo>
                  <a:lnTo>
                    <a:pt x="720851" y="288036"/>
                  </a:lnTo>
                  <a:lnTo>
                    <a:pt x="716942" y="330600"/>
                  </a:lnTo>
                  <a:lnTo>
                    <a:pt x="705587" y="371225"/>
                  </a:lnTo>
                  <a:lnTo>
                    <a:pt x="687345" y="409465"/>
                  </a:lnTo>
                  <a:lnTo>
                    <a:pt x="662772" y="444875"/>
                  </a:lnTo>
                  <a:lnTo>
                    <a:pt x="632429" y="477009"/>
                  </a:lnTo>
                  <a:lnTo>
                    <a:pt x="596872" y="505422"/>
                  </a:lnTo>
                  <a:lnTo>
                    <a:pt x="556660" y="529668"/>
                  </a:lnTo>
                  <a:lnTo>
                    <a:pt x="512351" y="549301"/>
                  </a:lnTo>
                  <a:lnTo>
                    <a:pt x="464503" y="563877"/>
                  </a:lnTo>
                  <a:lnTo>
                    <a:pt x="413676" y="572949"/>
                  </a:lnTo>
                  <a:lnTo>
                    <a:pt x="360425" y="576072"/>
                  </a:lnTo>
                  <a:lnTo>
                    <a:pt x="307175" y="572949"/>
                  </a:lnTo>
                  <a:lnTo>
                    <a:pt x="256348" y="563877"/>
                  </a:lnTo>
                  <a:lnTo>
                    <a:pt x="208500" y="549301"/>
                  </a:lnTo>
                  <a:lnTo>
                    <a:pt x="164191" y="529668"/>
                  </a:lnTo>
                  <a:lnTo>
                    <a:pt x="123979" y="505422"/>
                  </a:lnTo>
                  <a:lnTo>
                    <a:pt x="88422" y="477009"/>
                  </a:lnTo>
                  <a:lnTo>
                    <a:pt x="58079" y="444875"/>
                  </a:lnTo>
                  <a:lnTo>
                    <a:pt x="33506" y="409465"/>
                  </a:lnTo>
                  <a:lnTo>
                    <a:pt x="15264" y="371225"/>
                  </a:lnTo>
                  <a:lnTo>
                    <a:pt x="3909" y="330600"/>
                  </a:lnTo>
                  <a:lnTo>
                    <a:pt x="0" y="28803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520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DARKFIELD</a:t>
            </a:r>
            <a:endParaRPr lang="en-GB" sz="3600" dirty="0">
              <a:latin typeface="+mn-lt"/>
              <a:cs typeface="Tw Cen MT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7B287EE-76BF-8BF9-FEA8-CB04580BFA6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1661" y="1525044"/>
            <a:ext cx="8875644" cy="41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PHASE CONTRAST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E0901-1327-CD6C-4CF2-41431EF16AC2}"/>
              </a:ext>
            </a:extLst>
          </p:cNvPr>
          <p:cNvSpPr txBox="1"/>
          <p:nvPr/>
        </p:nvSpPr>
        <p:spPr>
          <a:xfrm>
            <a:off x="167308" y="816568"/>
            <a:ext cx="11857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Principle</a:t>
            </a:r>
            <a:r>
              <a:rPr lang="en-GB" sz="2400" b="1" dirty="0">
                <a:cs typeface="Tw Cen MT"/>
              </a:rPr>
              <a:t>:</a:t>
            </a:r>
            <a:endParaRPr lang="en-GB" sz="2400" b="1" spc="-80" dirty="0">
              <a:cs typeface="Tw Cen MT"/>
            </a:endParaRPr>
          </a:p>
          <a:p>
            <a:r>
              <a:rPr lang="en-GB" sz="2400" dirty="0">
                <a:cs typeface="Tw Cen MT"/>
              </a:rPr>
              <a:t>Incident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is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out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of</a:t>
            </a:r>
            <a:r>
              <a:rPr lang="en-GB" sz="2400" spc="-1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phase</a:t>
            </a:r>
            <a:r>
              <a:rPr lang="en-GB" sz="2400" spc="-1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with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transmitted</a:t>
            </a:r>
            <a:r>
              <a:rPr lang="en-GB" sz="2400" spc="-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as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it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was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slowed</a:t>
            </a:r>
            <a:r>
              <a:rPr lang="en-GB" sz="2400" spc="-5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down</a:t>
            </a:r>
            <a:endParaRPr lang="en-GB" sz="2400" spc="-45" dirty="0">
              <a:cs typeface="Tw Cen MT"/>
            </a:endParaRPr>
          </a:p>
          <a:p>
            <a:r>
              <a:rPr lang="en-GB" sz="2400" dirty="0">
                <a:cs typeface="Tw Cen MT"/>
              </a:rPr>
              <a:t>while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passing </a:t>
            </a:r>
            <a:r>
              <a:rPr lang="en-GB" sz="2400" dirty="0">
                <a:cs typeface="Tw Cen MT"/>
              </a:rPr>
              <a:t>through</a:t>
            </a:r>
            <a:r>
              <a:rPr lang="en-GB" sz="2400" spc="-1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different</a:t>
            </a:r>
            <a:r>
              <a:rPr lang="en-GB" sz="2400" spc="-1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parts</a:t>
            </a:r>
            <a:r>
              <a:rPr lang="en-GB" sz="2400" spc="-1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of</a:t>
            </a:r>
            <a:r>
              <a:rPr lang="en-GB" sz="2400" spc="-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sample.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when</a:t>
            </a:r>
            <a:r>
              <a:rPr lang="en-GB" sz="2400" spc="-5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phases</a:t>
            </a:r>
            <a:r>
              <a:rPr lang="en-GB" sz="2400" spc="-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of</a:t>
            </a:r>
            <a:r>
              <a:rPr lang="en-GB" sz="2400" spc="-1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are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synchronized</a:t>
            </a:r>
            <a:r>
              <a:rPr lang="en-GB" sz="2400" spc="-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by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an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interference </a:t>
            </a:r>
            <a:r>
              <a:rPr lang="en-GB" sz="2400" dirty="0">
                <a:cs typeface="Tw Cen MT"/>
              </a:rPr>
              <a:t>lens,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</a:t>
            </a:r>
            <a:r>
              <a:rPr lang="en-GB" sz="2400" spc="-6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new</a:t>
            </a:r>
            <a:r>
              <a:rPr lang="en-GB" sz="2400" spc="-6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image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with</a:t>
            </a:r>
            <a:r>
              <a:rPr lang="en-GB" sz="2400" spc="-6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greater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contrast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is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seen.</a:t>
            </a:r>
            <a:endParaRPr lang="en-GB" sz="2400" dirty="0">
              <a:cs typeface="Tw Cen MT"/>
            </a:endParaRPr>
          </a:p>
          <a:p>
            <a:endParaRPr lang="en-IT" sz="24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1689B3C-2FDE-68D7-72C7-D3C012CD75D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6023" y="2385060"/>
            <a:ext cx="3400044" cy="21717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02E3FDA-4697-D1BA-9246-5BC23A317EC8}"/>
              </a:ext>
            </a:extLst>
          </p:cNvPr>
          <p:cNvSpPr txBox="1"/>
          <p:nvPr/>
        </p:nvSpPr>
        <p:spPr>
          <a:xfrm>
            <a:off x="4296283" y="4062222"/>
            <a:ext cx="6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2BB089B-A60A-C38E-C472-51D7D52E00C9}"/>
              </a:ext>
            </a:extLst>
          </p:cNvPr>
          <p:cNvSpPr txBox="1"/>
          <p:nvPr/>
        </p:nvSpPr>
        <p:spPr>
          <a:xfrm>
            <a:off x="4296283" y="3082543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w Cen MT"/>
                <a:cs typeface="Tw Cen MT"/>
              </a:rPr>
              <a:t>0</a:t>
            </a:r>
            <a:endParaRPr sz="800">
              <a:latin typeface="Tw Cen MT"/>
              <a:cs typeface="Tw Cen MT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CD27C061-F35C-BA9E-551E-E906F8CADEB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1064" y="2491739"/>
            <a:ext cx="2305811" cy="1153668"/>
          </a:xfrm>
          <a:prstGeom prst="rect">
            <a:avLst/>
          </a:prstGeom>
        </p:spPr>
      </p:pic>
      <p:grpSp>
        <p:nvGrpSpPr>
          <p:cNvPr id="8" name="object 7">
            <a:extLst>
              <a:ext uri="{FF2B5EF4-FFF2-40B4-BE49-F238E27FC236}">
                <a16:creationId xmlns:a16="http://schemas.microsoft.com/office/drawing/2014/main" id="{34C8D023-C34D-5028-A1E7-B88187128721}"/>
              </a:ext>
            </a:extLst>
          </p:cNvPr>
          <p:cNvGrpSpPr/>
          <p:nvPr/>
        </p:nvGrpSpPr>
        <p:grpSpPr>
          <a:xfrm>
            <a:off x="6278820" y="2385060"/>
            <a:ext cx="3733486" cy="3601692"/>
            <a:chOff x="5736335" y="2133600"/>
            <a:chExt cx="4517390" cy="4350385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181F7266-0F14-C209-632F-47B437C409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6335" y="2133600"/>
              <a:ext cx="1455419" cy="4344924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5D6E7ADC-02DF-78E5-7DDF-B5C524B764E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923" y="4296155"/>
              <a:ext cx="2860548" cy="2186940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BD7D7E7-E31E-FDE3-7119-CAB55648C514}"/>
                </a:ext>
              </a:extLst>
            </p:cNvPr>
            <p:cNvSpPr/>
            <p:nvPr/>
          </p:nvSpPr>
          <p:spPr>
            <a:xfrm>
              <a:off x="7658309" y="5468515"/>
              <a:ext cx="793750" cy="1005840"/>
            </a:xfrm>
            <a:custGeom>
              <a:avLst/>
              <a:gdLst/>
              <a:ahLst/>
              <a:cxnLst/>
              <a:rect l="l" t="t" r="r" b="b"/>
              <a:pathLst>
                <a:path w="793750" h="1005839">
                  <a:moveTo>
                    <a:pt x="70910" y="657037"/>
                  </a:moveTo>
                  <a:lnTo>
                    <a:pt x="48142" y="603991"/>
                  </a:lnTo>
                  <a:lnTo>
                    <a:pt x="29834" y="550823"/>
                  </a:lnTo>
                  <a:lnTo>
                    <a:pt x="15926" y="497921"/>
                  </a:lnTo>
                  <a:lnTo>
                    <a:pt x="6358" y="445671"/>
                  </a:lnTo>
                  <a:lnTo>
                    <a:pt x="1070" y="394458"/>
                  </a:lnTo>
                  <a:lnTo>
                    <a:pt x="0" y="344669"/>
                  </a:lnTo>
                  <a:lnTo>
                    <a:pt x="3088" y="296690"/>
                  </a:lnTo>
                  <a:lnTo>
                    <a:pt x="10273" y="250908"/>
                  </a:lnTo>
                  <a:lnTo>
                    <a:pt x="21496" y="207707"/>
                  </a:lnTo>
                  <a:lnTo>
                    <a:pt x="36695" y="167476"/>
                  </a:lnTo>
                  <a:lnTo>
                    <a:pt x="55811" y="130599"/>
                  </a:lnTo>
                  <a:lnTo>
                    <a:pt x="78782" y="97463"/>
                  </a:lnTo>
                  <a:lnTo>
                    <a:pt x="105548" y="68454"/>
                  </a:lnTo>
                  <a:lnTo>
                    <a:pt x="136049" y="43958"/>
                  </a:lnTo>
                  <a:lnTo>
                    <a:pt x="170224" y="24361"/>
                  </a:lnTo>
                  <a:lnTo>
                    <a:pt x="207034" y="10358"/>
                  </a:lnTo>
                  <a:lnTo>
                    <a:pt x="245304" y="2304"/>
                  </a:lnTo>
                  <a:lnTo>
                    <a:pt x="284699" y="0"/>
                  </a:lnTo>
                  <a:lnTo>
                    <a:pt x="324881" y="3247"/>
                  </a:lnTo>
                  <a:lnTo>
                    <a:pt x="365513" y="11849"/>
                  </a:lnTo>
                  <a:lnTo>
                    <a:pt x="406257" y="25605"/>
                  </a:lnTo>
                  <a:lnTo>
                    <a:pt x="446778" y="44319"/>
                  </a:lnTo>
                  <a:lnTo>
                    <a:pt x="486737" y="67792"/>
                  </a:lnTo>
                  <a:lnTo>
                    <a:pt x="525798" y="95825"/>
                  </a:lnTo>
                  <a:lnTo>
                    <a:pt x="563623" y="128221"/>
                  </a:lnTo>
                  <a:lnTo>
                    <a:pt x="599876" y="164781"/>
                  </a:lnTo>
                  <a:lnTo>
                    <a:pt x="634219" y="205306"/>
                  </a:lnTo>
                  <a:lnTo>
                    <a:pt x="666316" y="249599"/>
                  </a:lnTo>
                  <a:lnTo>
                    <a:pt x="695828" y="297461"/>
                  </a:lnTo>
                  <a:lnTo>
                    <a:pt x="722420" y="348694"/>
                  </a:lnTo>
                  <a:lnTo>
                    <a:pt x="745189" y="401740"/>
                  </a:lnTo>
                  <a:lnTo>
                    <a:pt x="763496" y="454907"/>
                  </a:lnTo>
                  <a:lnTo>
                    <a:pt x="777404" y="507808"/>
                  </a:lnTo>
                  <a:lnTo>
                    <a:pt x="786972" y="560057"/>
                  </a:lnTo>
                  <a:lnTo>
                    <a:pt x="792261" y="611269"/>
                  </a:lnTo>
                  <a:lnTo>
                    <a:pt x="793331" y="661057"/>
                  </a:lnTo>
                  <a:lnTo>
                    <a:pt x="790243" y="709036"/>
                  </a:lnTo>
                  <a:lnTo>
                    <a:pt x="783057" y="754819"/>
                  </a:lnTo>
                  <a:lnTo>
                    <a:pt x="771834" y="798021"/>
                  </a:lnTo>
                  <a:lnTo>
                    <a:pt x="756635" y="838255"/>
                  </a:lnTo>
                  <a:lnTo>
                    <a:pt x="737519" y="875137"/>
                  </a:lnTo>
                  <a:lnTo>
                    <a:pt x="714548" y="908278"/>
                  </a:lnTo>
                  <a:lnTo>
                    <a:pt x="687782" y="937295"/>
                  </a:lnTo>
                  <a:lnTo>
                    <a:pt x="657281" y="961800"/>
                  </a:lnTo>
                  <a:lnTo>
                    <a:pt x="623106" y="981408"/>
                  </a:lnTo>
                  <a:lnTo>
                    <a:pt x="586297" y="995398"/>
                  </a:lnTo>
                  <a:lnTo>
                    <a:pt x="548026" y="1003442"/>
                  </a:lnTo>
                  <a:lnTo>
                    <a:pt x="508631" y="1005739"/>
                  </a:lnTo>
                  <a:lnTo>
                    <a:pt x="468450" y="1002487"/>
                  </a:lnTo>
                  <a:lnTo>
                    <a:pt x="427818" y="993883"/>
                  </a:lnTo>
                  <a:lnTo>
                    <a:pt x="387073" y="980125"/>
                  </a:lnTo>
                  <a:lnTo>
                    <a:pt x="346553" y="961411"/>
                  </a:lnTo>
                  <a:lnTo>
                    <a:pt x="306593" y="937940"/>
                  </a:lnTo>
                  <a:lnTo>
                    <a:pt x="267533" y="909908"/>
                  </a:lnTo>
                  <a:lnTo>
                    <a:pt x="229707" y="877514"/>
                  </a:lnTo>
                  <a:lnTo>
                    <a:pt x="193454" y="840956"/>
                  </a:lnTo>
                  <a:lnTo>
                    <a:pt x="159111" y="800432"/>
                  </a:lnTo>
                  <a:lnTo>
                    <a:pt x="127015" y="756138"/>
                  </a:lnTo>
                  <a:lnTo>
                    <a:pt x="97502" y="708274"/>
                  </a:lnTo>
                  <a:lnTo>
                    <a:pt x="70910" y="6570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A7E23A04-398C-6DE4-79F7-16CDE0F6617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69883" y="5794209"/>
              <a:ext cx="218440" cy="89890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3DE4DDB3-074B-78E1-11DE-336B14AA3D5A}"/>
                </a:ext>
              </a:extLst>
            </p:cNvPr>
            <p:cNvSpPr/>
            <p:nvPr/>
          </p:nvSpPr>
          <p:spPr>
            <a:xfrm>
              <a:off x="6738620" y="3718559"/>
              <a:ext cx="1012825" cy="2501265"/>
            </a:xfrm>
            <a:custGeom>
              <a:avLst/>
              <a:gdLst/>
              <a:ahLst/>
              <a:cxnLst/>
              <a:rect l="l" t="t" r="r" b="b"/>
              <a:pathLst>
                <a:path w="1012825" h="2501265">
                  <a:moveTo>
                    <a:pt x="870712" y="2351532"/>
                  </a:moveTo>
                  <a:lnTo>
                    <a:pt x="788035" y="2330793"/>
                  </a:lnTo>
                  <a:lnTo>
                    <a:pt x="794905" y="2361806"/>
                  </a:lnTo>
                  <a:lnTo>
                    <a:pt x="221615" y="2488590"/>
                  </a:lnTo>
                  <a:lnTo>
                    <a:pt x="224409" y="2500985"/>
                  </a:lnTo>
                  <a:lnTo>
                    <a:pt x="797661" y="2374214"/>
                  </a:lnTo>
                  <a:lnTo>
                    <a:pt x="804545" y="2405189"/>
                  </a:lnTo>
                  <a:lnTo>
                    <a:pt x="861428" y="2359050"/>
                  </a:lnTo>
                  <a:lnTo>
                    <a:pt x="870712" y="2351532"/>
                  </a:lnTo>
                  <a:close/>
                </a:path>
                <a:path w="1012825" h="2501265">
                  <a:moveTo>
                    <a:pt x="1012444" y="0"/>
                  </a:moveTo>
                  <a:lnTo>
                    <a:pt x="935609" y="36830"/>
                  </a:lnTo>
                  <a:lnTo>
                    <a:pt x="960678" y="56299"/>
                  </a:lnTo>
                  <a:lnTo>
                    <a:pt x="0" y="1292987"/>
                  </a:lnTo>
                  <a:lnTo>
                    <a:pt x="10033" y="1300861"/>
                  </a:lnTo>
                  <a:lnTo>
                    <a:pt x="970749" y="64122"/>
                  </a:lnTo>
                  <a:lnTo>
                    <a:pt x="995807" y="83566"/>
                  </a:lnTo>
                  <a:lnTo>
                    <a:pt x="1003236" y="46228"/>
                  </a:lnTo>
                  <a:lnTo>
                    <a:pt x="1012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4C3A831A-7BA9-6294-9B9B-3587519A1B76}"/>
              </a:ext>
            </a:extLst>
          </p:cNvPr>
          <p:cNvSpPr txBox="1"/>
          <p:nvPr/>
        </p:nvSpPr>
        <p:spPr>
          <a:xfrm>
            <a:off x="9253219" y="362534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9654CD2-6FEA-F94E-E4C3-94134196B900}"/>
              </a:ext>
            </a:extLst>
          </p:cNvPr>
          <p:cNvSpPr txBox="1"/>
          <p:nvPr/>
        </p:nvSpPr>
        <p:spPr>
          <a:xfrm>
            <a:off x="7956042" y="3625342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 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BFA39DE-91A7-6150-4477-0EADF3D21510}"/>
              </a:ext>
            </a:extLst>
          </p:cNvPr>
          <p:cNvSpPr txBox="1"/>
          <p:nvPr/>
        </p:nvSpPr>
        <p:spPr>
          <a:xfrm>
            <a:off x="8171815" y="3982592"/>
            <a:ext cx="95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Phase</a:t>
            </a:r>
            <a:r>
              <a:rPr sz="16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w Cen MT"/>
                <a:cs typeface="Tw Cen MT"/>
              </a:rPr>
              <a:t>stops</a:t>
            </a:r>
            <a:endParaRPr sz="1600">
              <a:latin typeface="Tw Cen MT"/>
              <a:cs typeface="Tw Cen MT"/>
            </a:endParaRPr>
          </a:p>
        </p:txBody>
      </p:sp>
      <p:pic>
        <p:nvPicPr>
          <p:cNvPr id="20" name="object 17">
            <a:extLst>
              <a:ext uri="{FF2B5EF4-FFF2-40B4-BE49-F238E27FC236}">
                <a16:creationId xmlns:a16="http://schemas.microsoft.com/office/drawing/2014/main" id="{555FF96E-47B8-D006-B0FA-55B1E4D7512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152" y="4648200"/>
            <a:ext cx="3826764" cy="1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PHASE CONTRAST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2E3FDA-4697-D1BA-9246-5BC23A317EC8}"/>
              </a:ext>
            </a:extLst>
          </p:cNvPr>
          <p:cNvSpPr txBox="1"/>
          <p:nvPr/>
        </p:nvSpPr>
        <p:spPr>
          <a:xfrm>
            <a:off x="4296283" y="4062222"/>
            <a:ext cx="6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2BB089B-A60A-C38E-C472-51D7D52E00C9}"/>
              </a:ext>
            </a:extLst>
          </p:cNvPr>
          <p:cNvSpPr txBox="1"/>
          <p:nvPr/>
        </p:nvSpPr>
        <p:spPr>
          <a:xfrm>
            <a:off x="4296283" y="3082543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w Cen MT"/>
                <a:cs typeface="Tw Cen MT"/>
              </a:rPr>
              <a:t>0</a:t>
            </a:r>
            <a:endParaRPr sz="800">
              <a:latin typeface="Tw Cen MT"/>
              <a:cs typeface="Tw Cen M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C3A831A-7BA9-6294-9B9B-3587519A1B76}"/>
              </a:ext>
            </a:extLst>
          </p:cNvPr>
          <p:cNvSpPr txBox="1"/>
          <p:nvPr/>
        </p:nvSpPr>
        <p:spPr>
          <a:xfrm>
            <a:off x="9253219" y="362534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9654CD2-6FEA-F94E-E4C3-94134196B900}"/>
              </a:ext>
            </a:extLst>
          </p:cNvPr>
          <p:cNvSpPr txBox="1"/>
          <p:nvPr/>
        </p:nvSpPr>
        <p:spPr>
          <a:xfrm>
            <a:off x="7956042" y="3625342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 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BFA39DE-91A7-6150-4477-0EADF3D21510}"/>
              </a:ext>
            </a:extLst>
          </p:cNvPr>
          <p:cNvSpPr txBox="1"/>
          <p:nvPr/>
        </p:nvSpPr>
        <p:spPr>
          <a:xfrm>
            <a:off x="8171815" y="3982592"/>
            <a:ext cx="95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Phase</a:t>
            </a:r>
            <a:r>
              <a:rPr sz="16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w Cen MT"/>
                <a:cs typeface="Tw Cen MT"/>
              </a:rPr>
              <a:t>stops</a:t>
            </a:r>
            <a:endParaRPr sz="1600">
              <a:latin typeface="Tw Cen MT"/>
              <a:cs typeface="Tw Cen MT"/>
            </a:endParaRPr>
          </a:p>
        </p:txBody>
      </p:sp>
      <p:grpSp>
        <p:nvGrpSpPr>
          <p:cNvPr id="21" name="object 2">
            <a:extLst>
              <a:ext uri="{FF2B5EF4-FFF2-40B4-BE49-F238E27FC236}">
                <a16:creationId xmlns:a16="http://schemas.microsoft.com/office/drawing/2014/main" id="{EFD356FD-9DD1-7653-F067-8B9152C019D9}"/>
              </a:ext>
            </a:extLst>
          </p:cNvPr>
          <p:cNvGrpSpPr/>
          <p:nvPr/>
        </p:nvGrpSpPr>
        <p:grpSpPr>
          <a:xfrm>
            <a:off x="109537" y="2773634"/>
            <a:ext cx="12013682" cy="2962739"/>
            <a:chOff x="10667" y="2903219"/>
            <a:chExt cx="12013682" cy="2962739"/>
          </a:xfrm>
        </p:grpSpPr>
        <p:pic>
          <p:nvPicPr>
            <p:cNvPr id="22" name="object 3">
              <a:extLst>
                <a:ext uri="{FF2B5EF4-FFF2-40B4-BE49-F238E27FC236}">
                  <a16:creationId xmlns:a16="http://schemas.microsoft.com/office/drawing/2014/main" id="{5FF61161-69AC-7EF5-A97D-DA2FFFCE78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986" y="2903219"/>
              <a:ext cx="4055363" cy="2962739"/>
            </a:xfrm>
            <a:prstGeom prst="rect">
              <a:avLst/>
            </a:prstGeom>
          </p:spPr>
        </p:pic>
        <p:pic>
          <p:nvPicPr>
            <p:cNvPr id="23" name="object 4">
              <a:extLst>
                <a:ext uri="{FF2B5EF4-FFF2-40B4-BE49-F238E27FC236}">
                  <a16:creationId xmlns:a16="http://schemas.microsoft.com/office/drawing/2014/main" id="{79FD9D52-265B-537E-895F-0DB585DAC45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7" y="2903220"/>
              <a:ext cx="3950208" cy="2953511"/>
            </a:xfrm>
            <a:prstGeom prst="rect">
              <a:avLst/>
            </a:prstGeom>
          </p:spPr>
        </p:pic>
        <p:pic>
          <p:nvPicPr>
            <p:cNvPr id="24" name="object 5">
              <a:extLst>
                <a:ext uri="{FF2B5EF4-FFF2-40B4-BE49-F238E27FC236}">
                  <a16:creationId xmlns:a16="http://schemas.microsoft.com/office/drawing/2014/main" id="{52246FCB-0ABA-D1E9-CEC7-CC92A9D82C3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0121" y="2903219"/>
              <a:ext cx="3960876" cy="2953511"/>
            </a:xfrm>
            <a:prstGeom prst="rect">
              <a:avLst/>
            </a:prstGeom>
          </p:spPr>
        </p:pic>
      </p:grpSp>
      <p:sp>
        <p:nvSpPr>
          <p:cNvPr id="25" name="object 6">
            <a:extLst>
              <a:ext uri="{FF2B5EF4-FFF2-40B4-BE49-F238E27FC236}">
                <a16:creationId xmlns:a16="http://schemas.microsoft.com/office/drawing/2014/main" id="{FD23B558-477F-4B1E-1512-8C21CEA4E668}"/>
              </a:ext>
            </a:extLst>
          </p:cNvPr>
          <p:cNvSpPr txBox="1"/>
          <p:nvPr/>
        </p:nvSpPr>
        <p:spPr>
          <a:xfrm>
            <a:off x="1086713" y="777697"/>
            <a:ext cx="9865066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64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cs typeface="Tw Cen MT"/>
              </a:rPr>
              <a:t>Phase</a:t>
            </a:r>
            <a:r>
              <a:rPr sz="3600" spc="-50" dirty="0">
                <a:cs typeface="Tw Cen MT"/>
              </a:rPr>
              <a:t> </a:t>
            </a:r>
            <a:r>
              <a:rPr sz="3600" dirty="0">
                <a:cs typeface="Tw Cen MT"/>
              </a:rPr>
              <a:t>contrast</a:t>
            </a:r>
            <a:r>
              <a:rPr sz="36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in</a:t>
            </a:r>
            <a:r>
              <a:rPr sz="2400" spc="-2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practice</a:t>
            </a:r>
            <a:endParaRPr sz="2400" dirty="0"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2135"/>
              </a:spcBef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Arial"/>
              </a:rPr>
              <a:t>Application</a:t>
            </a:r>
            <a:r>
              <a:rPr sz="2400" dirty="0">
                <a:cs typeface="Arial"/>
              </a:rPr>
              <a:t>: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Phase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contrast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is</a:t>
            </a:r>
            <a:r>
              <a:rPr sz="2400" spc="-6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most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commonly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used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contrasting</a:t>
            </a:r>
            <a:r>
              <a:rPr sz="2400" spc="-55" dirty="0">
                <a:cs typeface="Arial"/>
              </a:rPr>
              <a:t> </a:t>
            </a:r>
            <a:r>
              <a:rPr sz="2400" spc="-10" dirty="0">
                <a:cs typeface="Arial"/>
              </a:rPr>
              <a:t>technique</a:t>
            </a:r>
            <a:r>
              <a:rPr sz="2400" spc="-100" dirty="0">
                <a:cs typeface="Arial"/>
              </a:rPr>
              <a:t> </a:t>
            </a:r>
            <a:r>
              <a:rPr sz="2400" spc="-25" dirty="0">
                <a:cs typeface="Arial"/>
              </a:rPr>
              <a:t>All </a:t>
            </a:r>
            <a:r>
              <a:rPr sz="2400" dirty="0">
                <a:cs typeface="Arial"/>
              </a:rPr>
              <a:t>tissue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culture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microscopes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and</a:t>
            </a:r>
            <a:r>
              <a:rPr sz="2400" spc="-35" dirty="0">
                <a:cs typeface="Arial"/>
              </a:rPr>
              <a:t> </a:t>
            </a:r>
            <a:r>
              <a:rPr lang="it-IT" sz="2400" dirty="0" err="1">
                <a:cs typeface="Arial"/>
              </a:rPr>
              <a:t>many</a:t>
            </a:r>
            <a:r>
              <a:rPr sz="2400" spc="-30" dirty="0">
                <a:cs typeface="Arial"/>
              </a:rPr>
              <a:t> </a:t>
            </a:r>
            <a:r>
              <a:rPr sz="2400" spc="-10" dirty="0">
                <a:cs typeface="Arial"/>
              </a:rPr>
              <a:t>time-</a:t>
            </a:r>
            <a:r>
              <a:rPr sz="2400" dirty="0">
                <a:cs typeface="Arial"/>
              </a:rPr>
              <a:t>lapse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microscopes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are</a:t>
            </a:r>
            <a:r>
              <a:rPr sz="2400" spc="-40" dirty="0">
                <a:cs typeface="Arial"/>
              </a:rPr>
              <a:t> </a:t>
            </a:r>
            <a:r>
              <a:rPr sz="2400" dirty="0">
                <a:cs typeface="Arial"/>
              </a:rPr>
              <a:t>set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up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for</a:t>
            </a:r>
            <a:r>
              <a:rPr sz="2400" spc="-25" dirty="0">
                <a:cs typeface="Arial"/>
              </a:rPr>
              <a:t> </a:t>
            </a:r>
            <a:r>
              <a:rPr sz="2400" spc="-10" dirty="0">
                <a:cs typeface="Arial"/>
              </a:rPr>
              <a:t>phase</a:t>
            </a:r>
            <a:r>
              <a:rPr lang="it-IT" sz="2400" spc="-10" dirty="0">
                <a:cs typeface="Arial"/>
              </a:rPr>
              <a:t> </a:t>
            </a:r>
            <a:r>
              <a:rPr lang="it-IT" sz="2400" spc="-10" dirty="0" err="1">
                <a:cs typeface="Arial"/>
              </a:rPr>
              <a:t>contrast</a:t>
            </a:r>
            <a:r>
              <a:rPr sz="2400" spc="-10" dirty="0">
                <a:cs typeface="Arial"/>
              </a:rPr>
              <a:t>.</a:t>
            </a:r>
            <a:endParaRPr sz="2400" dirty="0">
              <a:cs typeface="Arial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A141C7B5-DDD2-2CA2-0287-91C55C3F33FE}"/>
              </a:ext>
            </a:extLst>
          </p:cNvPr>
          <p:cNvSpPr txBox="1"/>
          <p:nvPr/>
        </p:nvSpPr>
        <p:spPr>
          <a:xfrm>
            <a:off x="5078829" y="5772867"/>
            <a:ext cx="198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wrong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phase </a:t>
            </a:r>
            <a:r>
              <a:rPr sz="1800" b="1" spc="-20" dirty="0">
                <a:latin typeface="Arial"/>
                <a:cs typeface="Arial"/>
              </a:rPr>
              <a:t>stop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F894F353-72C1-543C-4FD9-5BB9005F5668}"/>
              </a:ext>
            </a:extLst>
          </p:cNvPr>
          <p:cNvSpPr txBox="1"/>
          <p:nvPr/>
        </p:nvSpPr>
        <p:spPr>
          <a:xfrm>
            <a:off x="1511553" y="5780583"/>
            <a:ext cx="1146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brightfield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D2E2CD53-4E4B-D52B-96C3-DD7B7A713240}"/>
              </a:ext>
            </a:extLst>
          </p:cNvPr>
          <p:cNvSpPr txBox="1"/>
          <p:nvPr/>
        </p:nvSpPr>
        <p:spPr>
          <a:xfrm>
            <a:off x="9481130" y="5772867"/>
            <a:ext cx="1802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right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stop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85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PHASE CONTRAST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2E3FDA-4697-D1BA-9246-5BC23A317EC8}"/>
              </a:ext>
            </a:extLst>
          </p:cNvPr>
          <p:cNvSpPr txBox="1"/>
          <p:nvPr/>
        </p:nvSpPr>
        <p:spPr>
          <a:xfrm>
            <a:off x="4296283" y="4062222"/>
            <a:ext cx="6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2BB089B-A60A-C38E-C472-51D7D52E00C9}"/>
              </a:ext>
            </a:extLst>
          </p:cNvPr>
          <p:cNvSpPr txBox="1"/>
          <p:nvPr/>
        </p:nvSpPr>
        <p:spPr>
          <a:xfrm>
            <a:off x="4296283" y="3082543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w Cen MT"/>
                <a:cs typeface="Tw Cen MT"/>
              </a:rPr>
              <a:t>0</a:t>
            </a:r>
            <a:endParaRPr sz="800">
              <a:latin typeface="Tw Cen MT"/>
              <a:cs typeface="Tw Cen M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C3A831A-7BA9-6294-9B9B-3587519A1B76}"/>
              </a:ext>
            </a:extLst>
          </p:cNvPr>
          <p:cNvSpPr txBox="1"/>
          <p:nvPr/>
        </p:nvSpPr>
        <p:spPr>
          <a:xfrm>
            <a:off x="9253219" y="362534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9654CD2-6FEA-F94E-E4C3-94134196B900}"/>
              </a:ext>
            </a:extLst>
          </p:cNvPr>
          <p:cNvSpPr txBox="1"/>
          <p:nvPr/>
        </p:nvSpPr>
        <p:spPr>
          <a:xfrm>
            <a:off x="7956042" y="3625342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 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BFA39DE-91A7-6150-4477-0EADF3D21510}"/>
              </a:ext>
            </a:extLst>
          </p:cNvPr>
          <p:cNvSpPr txBox="1"/>
          <p:nvPr/>
        </p:nvSpPr>
        <p:spPr>
          <a:xfrm>
            <a:off x="8171815" y="3982592"/>
            <a:ext cx="95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Phase</a:t>
            </a:r>
            <a:r>
              <a:rPr sz="16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w Cen MT"/>
                <a:cs typeface="Tw Cen MT"/>
              </a:rPr>
              <a:t>stops</a:t>
            </a:r>
            <a:endParaRPr sz="1600">
              <a:latin typeface="Tw Cen MT"/>
              <a:cs typeface="Tw Cen MT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8CA957-309A-F054-1C2A-5A314B76E1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66" t="41785" r="51322" b="28370"/>
          <a:stretch/>
        </p:blipFill>
        <p:spPr>
          <a:xfrm>
            <a:off x="1769084" y="741332"/>
            <a:ext cx="7848228" cy="511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PHASE CONTRAST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2E3FDA-4697-D1BA-9246-5BC23A317EC8}"/>
              </a:ext>
            </a:extLst>
          </p:cNvPr>
          <p:cNvSpPr txBox="1"/>
          <p:nvPr/>
        </p:nvSpPr>
        <p:spPr>
          <a:xfrm>
            <a:off x="4296283" y="4062222"/>
            <a:ext cx="6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2BB089B-A60A-C38E-C472-51D7D52E00C9}"/>
              </a:ext>
            </a:extLst>
          </p:cNvPr>
          <p:cNvSpPr txBox="1"/>
          <p:nvPr/>
        </p:nvSpPr>
        <p:spPr>
          <a:xfrm>
            <a:off x="4296283" y="3082543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w Cen MT"/>
                <a:cs typeface="Tw Cen MT"/>
              </a:rPr>
              <a:t>0</a:t>
            </a:r>
            <a:endParaRPr sz="800">
              <a:latin typeface="Tw Cen MT"/>
              <a:cs typeface="Tw Cen M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C3A831A-7BA9-6294-9B9B-3587519A1B76}"/>
              </a:ext>
            </a:extLst>
          </p:cNvPr>
          <p:cNvSpPr txBox="1"/>
          <p:nvPr/>
        </p:nvSpPr>
        <p:spPr>
          <a:xfrm>
            <a:off x="9253219" y="362534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9654CD2-6FEA-F94E-E4C3-94134196B900}"/>
              </a:ext>
            </a:extLst>
          </p:cNvPr>
          <p:cNvSpPr txBox="1"/>
          <p:nvPr/>
        </p:nvSpPr>
        <p:spPr>
          <a:xfrm>
            <a:off x="7956042" y="3625342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 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BFA39DE-91A7-6150-4477-0EADF3D21510}"/>
              </a:ext>
            </a:extLst>
          </p:cNvPr>
          <p:cNvSpPr txBox="1"/>
          <p:nvPr/>
        </p:nvSpPr>
        <p:spPr>
          <a:xfrm>
            <a:off x="8171815" y="3982592"/>
            <a:ext cx="95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Phase</a:t>
            </a:r>
            <a:r>
              <a:rPr sz="16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w Cen MT"/>
                <a:cs typeface="Tw Cen MT"/>
              </a:rPr>
              <a:t>stops</a:t>
            </a:r>
            <a:endParaRPr sz="1600">
              <a:latin typeface="Tw Cen MT"/>
              <a:cs typeface="Tw Cen MT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506AB97A-2893-1743-FA5D-A737E8A1B5CE}"/>
              </a:ext>
            </a:extLst>
          </p:cNvPr>
          <p:cNvGrpSpPr/>
          <p:nvPr/>
        </p:nvGrpSpPr>
        <p:grpSpPr>
          <a:xfrm>
            <a:off x="708874" y="678485"/>
            <a:ext cx="11140327" cy="5357876"/>
            <a:chOff x="780826" y="1112519"/>
            <a:chExt cx="11140327" cy="5357876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B5A12460-7EE1-4D4B-C249-A0B8F263D8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826" y="3433778"/>
              <a:ext cx="4024046" cy="283666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6062D41D-DC2F-D815-A7CE-E1C025A0626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5491" y="1112519"/>
              <a:ext cx="4728971" cy="2488691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7D013B96-2862-49AC-C1D5-44E75F5776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5726" y="3433778"/>
              <a:ext cx="5055427" cy="3025337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D4B10228-0855-6E42-3322-1EA71C8E3FAF}"/>
                </a:ext>
              </a:extLst>
            </p:cNvPr>
            <p:cNvSpPr/>
            <p:nvPr/>
          </p:nvSpPr>
          <p:spPr>
            <a:xfrm>
              <a:off x="8809233" y="6261480"/>
              <a:ext cx="1031875" cy="208915"/>
            </a:xfrm>
            <a:custGeom>
              <a:avLst/>
              <a:gdLst/>
              <a:ahLst/>
              <a:cxnLst/>
              <a:rect l="l" t="t" r="r" b="b"/>
              <a:pathLst>
                <a:path w="1031875" h="208914">
                  <a:moveTo>
                    <a:pt x="1031748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1031748" y="208787"/>
                  </a:lnTo>
                  <a:lnTo>
                    <a:pt x="103174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object 12">
            <a:extLst>
              <a:ext uri="{FF2B5EF4-FFF2-40B4-BE49-F238E27FC236}">
                <a16:creationId xmlns:a16="http://schemas.microsoft.com/office/drawing/2014/main" id="{18B37336-2D68-A407-C14F-A20CA92E31BD}"/>
              </a:ext>
            </a:extLst>
          </p:cNvPr>
          <p:cNvSpPr/>
          <p:nvPr/>
        </p:nvSpPr>
        <p:spPr>
          <a:xfrm>
            <a:off x="2937420" y="5691309"/>
            <a:ext cx="1031875" cy="208915"/>
          </a:xfrm>
          <a:custGeom>
            <a:avLst/>
            <a:gdLst/>
            <a:ahLst/>
            <a:cxnLst/>
            <a:rect l="l" t="t" r="r" b="b"/>
            <a:pathLst>
              <a:path w="1031875" h="208914">
                <a:moveTo>
                  <a:pt x="1031748" y="0"/>
                </a:moveTo>
                <a:lnTo>
                  <a:pt x="0" y="0"/>
                </a:lnTo>
                <a:lnTo>
                  <a:pt x="0" y="208787"/>
                </a:lnTo>
                <a:lnTo>
                  <a:pt x="1031748" y="208787"/>
                </a:lnTo>
                <a:lnTo>
                  <a:pt x="103174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24CBECFC-31A1-CCB3-0A9A-EEBE00AE7801}"/>
              </a:ext>
            </a:extLst>
          </p:cNvPr>
          <p:cNvSpPr/>
          <p:nvPr/>
        </p:nvSpPr>
        <p:spPr>
          <a:xfrm>
            <a:off x="6924167" y="2746315"/>
            <a:ext cx="1031875" cy="208915"/>
          </a:xfrm>
          <a:custGeom>
            <a:avLst/>
            <a:gdLst/>
            <a:ahLst/>
            <a:cxnLst/>
            <a:rect l="l" t="t" r="r" b="b"/>
            <a:pathLst>
              <a:path w="1031875" h="208914">
                <a:moveTo>
                  <a:pt x="1031748" y="0"/>
                </a:moveTo>
                <a:lnTo>
                  <a:pt x="0" y="0"/>
                </a:lnTo>
                <a:lnTo>
                  <a:pt x="0" y="208787"/>
                </a:lnTo>
                <a:lnTo>
                  <a:pt x="1031748" y="208787"/>
                </a:lnTo>
                <a:lnTo>
                  <a:pt x="103174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B0F51AF-9C23-DF78-0D79-4AEE5A0823FC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2928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POLARISATION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2E3FDA-4697-D1BA-9246-5BC23A317EC8}"/>
              </a:ext>
            </a:extLst>
          </p:cNvPr>
          <p:cNvSpPr txBox="1"/>
          <p:nvPr/>
        </p:nvSpPr>
        <p:spPr>
          <a:xfrm>
            <a:off x="4296283" y="4062222"/>
            <a:ext cx="6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2BB089B-A60A-C38E-C472-51D7D52E00C9}"/>
              </a:ext>
            </a:extLst>
          </p:cNvPr>
          <p:cNvSpPr txBox="1"/>
          <p:nvPr/>
        </p:nvSpPr>
        <p:spPr>
          <a:xfrm>
            <a:off x="4296283" y="3082543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800" spc="-25" dirty="0">
                <a:solidFill>
                  <a:srgbClr val="FFFFFF"/>
                </a:solidFill>
                <a:latin typeface="Tw Cen MT"/>
                <a:cs typeface="Tw Cen MT"/>
              </a:rPr>
              <a:t>0</a:t>
            </a:r>
            <a:endParaRPr sz="800">
              <a:latin typeface="Tw Cen MT"/>
              <a:cs typeface="Tw Cen M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C3A831A-7BA9-6294-9B9B-3587519A1B76}"/>
              </a:ext>
            </a:extLst>
          </p:cNvPr>
          <p:cNvSpPr txBox="1"/>
          <p:nvPr/>
        </p:nvSpPr>
        <p:spPr>
          <a:xfrm>
            <a:off x="9253219" y="362534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B9654CD2-6FEA-F94E-E4C3-94134196B900}"/>
              </a:ext>
            </a:extLst>
          </p:cNvPr>
          <p:cNvSpPr txBox="1"/>
          <p:nvPr/>
        </p:nvSpPr>
        <p:spPr>
          <a:xfrm>
            <a:off x="7956042" y="3625342"/>
            <a:ext cx="713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w Cen MT"/>
                <a:cs typeface="Tw Cen MT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Tw Cen MT"/>
                <a:cs typeface="Tw Cen MT"/>
              </a:rPr>
              <a:t> aligned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BFA39DE-91A7-6150-4477-0EADF3D21510}"/>
              </a:ext>
            </a:extLst>
          </p:cNvPr>
          <p:cNvSpPr txBox="1"/>
          <p:nvPr/>
        </p:nvSpPr>
        <p:spPr>
          <a:xfrm>
            <a:off x="8171815" y="3982592"/>
            <a:ext cx="95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w Cen MT"/>
                <a:cs typeface="Tw Cen MT"/>
              </a:rPr>
              <a:t>Phase</a:t>
            </a:r>
            <a:r>
              <a:rPr sz="16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w Cen MT"/>
                <a:cs typeface="Tw Cen MT"/>
              </a:rPr>
              <a:t>stops</a:t>
            </a:r>
            <a:endParaRPr sz="1600">
              <a:latin typeface="Tw Cen MT"/>
              <a:cs typeface="Tw Cen MT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6B536EF8-844F-4AEA-DA94-0D1D5BFEB23A}"/>
              </a:ext>
            </a:extLst>
          </p:cNvPr>
          <p:cNvGrpSpPr/>
          <p:nvPr/>
        </p:nvGrpSpPr>
        <p:grpSpPr>
          <a:xfrm>
            <a:off x="6476999" y="2099509"/>
            <a:ext cx="1002665" cy="3230880"/>
            <a:chOff x="6476999" y="2099509"/>
            <a:chExt cx="1002665" cy="323088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18B4B0B0-336E-0878-8AE3-5913FE0FA5E4}"/>
                </a:ext>
              </a:extLst>
            </p:cNvPr>
            <p:cNvSpPr/>
            <p:nvPr/>
          </p:nvSpPr>
          <p:spPr>
            <a:xfrm>
              <a:off x="6591998" y="2115959"/>
              <a:ext cx="378460" cy="3008630"/>
            </a:xfrm>
            <a:custGeom>
              <a:avLst/>
              <a:gdLst/>
              <a:ahLst/>
              <a:cxnLst/>
              <a:rect l="l" t="t" r="r" b="b"/>
              <a:pathLst>
                <a:path w="378459" h="3008629">
                  <a:moveTo>
                    <a:pt x="377875" y="180886"/>
                  </a:moveTo>
                  <a:lnTo>
                    <a:pt x="0" y="0"/>
                  </a:lnTo>
                  <a:lnTo>
                    <a:pt x="0" y="2835681"/>
                  </a:lnTo>
                  <a:lnTo>
                    <a:pt x="377875" y="3008350"/>
                  </a:lnTo>
                  <a:lnTo>
                    <a:pt x="377875" y="723366"/>
                  </a:lnTo>
                  <a:lnTo>
                    <a:pt x="377875" y="386346"/>
                  </a:lnTo>
                  <a:lnTo>
                    <a:pt x="377875" y="180886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2D18F3F-08E0-3A0A-1C13-6A649092997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584" y="2469416"/>
              <a:ext cx="279298" cy="378047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739D204C-849A-F5BF-5770-E0DE3527995E}"/>
                </a:ext>
              </a:extLst>
            </p:cNvPr>
            <p:cNvSpPr/>
            <p:nvPr/>
          </p:nvSpPr>
          <p:spPr>
            <a:xfrm>
              <a:off x="6715226" y="3151595"/>
              <a:ext cx="255270" cy="328930"/>
            </a:xfrm>
            <a:custGeom>
              <a:avLst/>
              <a:gdLst/>
              <a:ahLst/>
              <a:cxnLst/>
              <a:rect l="l" t="t" r="r" b="b"/>
              <a:pathLst>
                <a:path w="255270" h="328929">
                  <a:moveTo>
                    <a:pt x="106792" y="0"/>
                  </a:moveTo>
                  <a:lnTo>
                    <a:pt x="65713" y="8221"/>
                  </a:lnTo>
                  <a:lnTo>
                    <a:pt x="32856" y="16443"/>
                  </a:lnTo>
                  <a:lnTo>
                    <a:pt x="8214" y="32887"/>
                  </a:lnTo>
                  <a:lnTo>
                    <a:pt x="0" y="65775"/>
                  </a:lnTo>
                  <a:lnTo>
                    <a:pt x="8214" y="98663"/>
                  </a:lnTo>
                  <a:lnTo>
                    <a:pt x="24642" y="131551"/>
                  </a:lnTo>
                  <a:lnTo>
                    <a:pt x="73935" y="197327"/>
                  </a:lnTo>
                  <a:lnTo>
                    <a:pt x="156077" y="263021"/>
                  </a:lnTo>
                  <a:lnTo>
                    <a:pt x="254655" y="328797"/>
                  </a:lnTo>
                  <a:lnTo>
                    <a:pt x="254655" y="16443"/>
                  </a:lnTo>
                  <a:lnTo>
                    <a:pt x="172505" y="8221"/>
                  </a:lnTo>
                  <a:lnTo>
                    <a:pt x="106792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9E0D044E-75A0-F322-A006-B36F3E86FCC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7012" y="3143373"/>
              <a:ext cx="262869" cy="345241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AF51103-2FB4-2F1A-10BD-F7EE55B22C65}"/>
                </a:ext>
              </a:extLst>
            </p:cNvPr>
            <p:cNvSpPr/>
            <p:nvPr/>
          </p:nvSpPr>
          <p:spPr>
            <a:xfrm>
              <a:off x="6682370" y="3842078"/>
              <a:ext cx="287655" cy="361950"/>
            </a:xfrm>
            <a:custGeom>
              <a:avLst/>
              <a:gdLst/>
              <a:ahLst/>
              <a:cxnLst/>
              <a:rect l="l" t="t" r="r" b="b"/>
              <a:pathLst>
                <a:path w="287654" h="361950">
                  <a:moveTo>
                    <a:pt x="106792" y="0"/>
                  </a:moveTo>
                  <a:lnTo>
                    <a:pt x="65713" y="8221"/>
                  </a:lnTo>
                  <a:lnTo>
                    <a:pt x="32856" y="16443"/>
                  </a:lnTo>
                  <a:lnTo>
                    <a:pt x="8214" y="41027"/>
                  </a:lnTo>
                  <a:lnTo>
                    <a:pt x="0" y="82137"/>
                  </a:lnTo>
                  <a:lnTo>
                    <a:pt x="8214" y="123247"/>
                  </a:lnTo>
                  <a:lnTo>
                    <a:pt x="57499" y="197245"/>
                  </a:lnTo>
                  <a:lnTo>
                    <a:pt x="90355" y="230133"/>
                  </a:lnTo>
                  <a:lnTo>
                    <a:pt x="180719" y="295827"/>
                  </a:lnTo>
                  <a:lnTo>
                    <a:pt x="287512" y="361603"/>
                  </a:lnTo>
                  <a:lnTo>
                    <a:pt x="287512" y="24665"/>
                  </a:lnTo>
                  <a:lnTo>
                    <a:pt x="188934" y="8221"/>
                  </a:lnTo>
                  <a:lnTo>
                    <a:pt x="106792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2B9B6CE2-455B-B751-6231-BCD3DCDBA1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4156" y="3833856"/>
              <a:ext cx="295726" cy="378047"/>
            </a:xfrm>
            <a:prstGeom prst="rect">
              <a:avLst/>
            </a:prstGeom>
          </p:spPr>
        </p:pic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3FDD3BA1-28F2-97D3-3032-8090F7AECCFD}"/>
                </a:ext>
              </a:extLst>
            </p:cNvPr>
            <p:cNvSpPr/>
            <p:nvPr/>
          </p:nvSpPr>
          <p:spPr>
            <a:xfrm>
              <a:off x="6682370" y="4548922"/>
              <a:ext cx="287655" cy="394970"/>
            </a:xfrm>
            <a:custGeom>
              <a:avLst/>
              <a:gdLst/>
              <a:ahLst/>
              <a:cxnLst/>
              <a:rect l="l" t="t" r="r" b="b"/>
              <a:pathLst>
                <a:path w="287654" h="394970">
                  <a:moveTo>
                    <a:pt x="106792" y="0"/>
                  </a:moveTo>
                  <a:lnTo>
                    <a:pt x="65713" y="8221"/>
                  </a:lnTo>
                  <a:lnTo>
                    <a:pt x="32856" y="16443"/>
                  </a:lnTo>
                  <a:lnTo>
                    <a:pt x="8214" y="41109"/>
                  </a:lnTo>
                  <a:lnTo>
                    <a:pt x="0" y="73997"/>
                  </a:lnTo>
                  <a:lnTo>
                    <a:pt x="8214" y="115025"/>
                  </a:lnTo>
                  <a:lnTo>
                    <a:pt x="24642" y="156135"/>
                  </a:lnTo>
                  <a:lnTo>
                    <a:pt x="49285" y="197245"/>
                  </a:lnTo>
                  <a:lnTo>
                    <a:pt x="82141" y="238355"/>
                  </a:lnTo>
                  <a:lnTo>
                    <a:pt x="172505" y="312353"/>
                  </a:lnTo>
                  <a:lnTo>
                    <a:pt x="279298" y="394491"/>
                  </a:lnTo>
                  <a:lnTo>
                    <a:pt x="287512" y="394491"/>
                  </a:lnTo>
                  <a:lnTo>
                    <a:pt x="287512" y="24665"/>
                  </a:lnTo>
                  <a:lnTo>
                    <a:pt x="188934" y="8221"/>
                  </a:lnTo>
                  <a:lnTo>
                    <a:pt x="106792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5364DCCF-A251-F392-59B5-3A054FA32AD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4156" y="4540700"/>
              <a:ext cx="295726" cy="410935"/>
            </a:xfrm>
            <a:prstGeom prst="rect">
              <a:avLst/>
            </a:prstGeom>
          </p:spPr>
        </p:pic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90EDB0AC-94CA-2DA3-5DA8-51692B6A2ECB}"/>
                </a:ext>
              </a:extLst>
            </p:cNvPr>
            <p:cNvSpPr/>
            <p:nvPr/>
          </p:nvSpPr>
          <p:spPr>
            <a:xfrm>
              <a:off x="6969882" y="2099509"/>
              <a:ext cx="402590" cy="3025140"/>
            </a:xfrm>
            <a:custGeom>
              <a:avLst/>
              <a:gdLst/>
              <a:ahLst/>
              <a:cxnLst/>
              <a:rect l="l" t="t" r="r" b="b"/>
              <a:pathLst>
                <a:path w="402590" h="3025140">
                  <a:moveTo>
                    <a:pt x="402559" y="0"/>
                  </a:moveTo>
                  <a:lnTo>
                    <a:pt x="0" y="189105"/>
                  </a:lnTo>
                  <a:lnTo>
                    <a:pt x="0" y="3024788"/>
                  </a:lnTo>
                  <a:lnTo>
                    <a:pt x="402560" y="2827460"/>
                  </a:lnTo>
                  <a:lnTo>
                    <a:pt x="402559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69E4F627-4B41-5530-CE00-1BABC7F76B3C}"/>
                </a:ext>
              </a:extLst>
            </p:cNvPr>
            <p:cNvSpPr/>
            <p:nvPr/>
          </p:nvSpPr>
          <p:spPr>
            <a:xfrm>
              <a:off x="6534493" y="2288615"/>
              <a:ext cx="871219" cy="2835910"/>
            </a:xfrm>
            <a:custGeom>
              <a:avLst/>
              <a:gdLst/>
              <a:ahLst/>
              <a:cxnLst/>
              <a:rect l="l" t="t" r="r" b="b"/>
              <a:pathLst>
                <a:path w="871220" h="2835910">
                  <a:moveTo>
                    <a:pt x="870775" y="0"/>
                  </a:moveTo>
                  <a:lnTo>
                    <a:pt x="0" y="0"/>
                  </a:lnTo>
                  <a:lnTo>
                    <a:pt x="0" y="2835694"/>
                  </a:lnTo>
                  <a:lnTo>
                    <a:pt x="870775" y="2835694"/>
                  </a:lnTo>
                  <a:lnTo>
                    <a:pt x="870775" y="0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AD24144A-5BA5-90EC-4682-0614BE1D085C}"/>
                </a:ext>
              </a:extLst>
            </p:cNvPr>
            <p:cNvSpPr/>
            <p:nvPr/>
          </p:nvSpPr>
          <p:spPr>
            <a:xfrm>
              <a:off x="6641287" y="4351680"/>
              <a:ext cx="673735" cy="707390"/>
            </a:xfrm>
            <a:custGeom>
              <a:avLst/>
              <a:gdLst/>
              <a:ahLst/>
              <a:cxnLst/>
              <a:rect l="l" t="t" r="r" b="b"/>
              <a:pathLst>
                <a:path w="673734" h="707389">
                  <a:moveTo>
                    <a:pt x="673595" y="394500"/>
                  </a:moveTo>
                  <a:lnTo>
                    <a:pt x="665403" y="361607"/>
                  </a:lnTo>
                  <a:lnTo>
                    <a:pt x="665403" y="353390"/>
                  </a:lnTo>
                  <a:lnTo>
                    <a:pt x="640753" y="328714"/>
                  </a:lnTo>
                  <a:lnTo>
                    <a:pt x="607885" y="295833"/>
                  </a:lnTo>
                  <a:lnTo>
                    <a:pt x="566813" y="271246"/>
                  </a:lnTo>
                  <a:lnTo>
                    <a:pt x="460019" y="230136"/>
                  </a:lnTo>
                  <a:lnTo>
                    <a:pt x="336804" y="197243"/>
                  </a:lnTo>
                  <a:lnTo>
                    <a:pt x="221792" y="164363"/>
                  </a:lnTo>
                  <a:lnTo>
                    <a:pt x="114998" y="123253"/>
                  </a:lnTo>
                  <a:lnTo>
                    <a:pt x="73939" y="98590"/>
                  </a:lnTo>
                  <a:lnTo>
                    <a:pt x="43802" y="68440"/>
                  </a:lnTo>
                  <a:lnTo>
                    <a:pt x="49288" y="65697"/>
                  </a:lnTo>
                  <a:lnTo>
                    <a:pt x="24650" y="32893"/>
                  </a:lnTo>
                  <a:lnTo>
                    <a:pt x="23164" y="33629"/>
                  </a:lnTo>
                  <a:lnTo>
                    <a:pt x="16421" y="0"/>
                  </a:lnTo>
                  <a:lnTo>
                    <a:pt x="0" y="0"/>
                  </a:lnTo>
                  <a:lnTo>
                    <a:pt x="8216" y="41033"/>
                  </a:lnTo>
                  <a:lnTo>
                    <a:pt x="32867" y="73914"/>
                  </a:lnTo>
                  <a:lnTo>
                    <a:pt x="32867" y="82143"/>
                  </a:lnTo>
                  <a:lnTo>
                    <a:pt x="65722" y="106807"/>
                  </a:lnTo>
                  <a:lnTo>
                    <a:pt x="106794" y="131470"/>
                  </a:lnTo>
                  <a:lnTo>
                    <a:pt x="213588" y="180809"/>
                  </a:lnTo>
                  <a:lnTo>
                    <a:pt x="336804" y="213690"/>
                  </a:lnTo>
                  <a:lnTo>
                    <a:pt x="451815" y="246583"/>
                  </a:lnTo>
                  <a:lnTo>
                    <a:pt x="558596" y="287693"/>
                  </a:lnTo>
                  <a:lnTo>
                    <a:pt x="599668" y="312280"/>
                  </a:lnTo>
                  <a:lnTo>
                    <a:pt x="632523" y="336943"/>
                  </a:lnTo>
                  <a:lnTo>
                    <a:pt x="648970" y="369824"/>
                  </a:lnTo>
                  <a:lnTo>
                    <a:pt x="650608" y="368185"/>
                  </a:lnTo>
                  <a:lnTo>
                    <a:pt x="657199" y="394500"/>
                  </a:lnTo>
                  <a:lnTo>
                    <a:pt x="640753" y="460273"/>
                  </a:lnTo>
                  <a:lnTo>
                    <a:pt x="594194" y="506869"/>
                  </a:lnTo>
                  <a:lnTo>
                    <a:pt x="591464" y="501383"/>
                  </a:lnTo>
                  <a:lnTo>
                    <a:pt x="517525" y="534263"/>
                  </a:lnTo>
                  <a:lnTo>
                    <a:pt x="427164" y="558850"/>
                  </a:lnTo>
                  <a:lnTo>
                    <a:pt x="328587" y="583514"/>
                  </a:lnTo>
                  <a:lnTo>
                    <a:pt x="221792" y="608190"/>
                  </a:lnTo>
                  <a:lnTo>
                    <a:pt x="114998" y="641070"/>
                  </a:lnTo>
                  <a:lnTo>
                    <a:pt x="16421" y="690410"/>
                  </a:lnTo>
                  <a:lnTo>
                    <a:pt x="24650" y="706843"/>
                  </a:lnTo>
                  <a:lnTo>
                    <a:pt x="123215" y="657517"/>
                  </a:lnTo>
                  <a:lnTo>
                    <a:pt x="221792" y="624624"/>
                  </a:lnTo>
                  <a:lnTo>
                    <a:pt x="328587" y="599960"/>
                  </a:lnTo>
                  <a:lnTo>
                    <a:pt x="435381" y="575297"/>
                  </a:lnTo>
                  <a:lnTo>
                    <a:pt x="525741" y="550633"/>
                  </a:lnTo>
                  <a:lnTo>
                    <a:pt x="599668" y="517829"/>
                  </a:lnTo>
                  <a:lnTo>
                    <a:pt x="648970" y="468490"/>
                  </a:lnTo>
                  <a:lnTo>
                    <a:pt x="657199" y="468490"/>
                  </a:lnTo>
                  <a:lnTo>
                    <a:pt x="673595" y="394500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6ED242A9-C260-3675-94EB-58E1A2CC01AB}"/>
                </a:ext>
              </a:extLst>
            </p:cNvPr>
            <p:cNvSpPr/>
            <p:nvPr/>
          </p:nvSpPr>
          <p:spPr>
            <a:xfrm>
              <a:off x="6476999" y="2305059"/>
              <a:ext cx="493395" cy="3016885"/>
            </a:xfrm>
            <a:custGeom>
              <a:avLst/>
              <a:gdLst/>
              <a:ahLst/>
              <a:cxnLst/>
              <a:rect l="l" t="t" r="r" b="b"/>
              <a:pathLst>
                <a:path w="493395" h="3016885">
                  <a:moveTo>
                    <a:pt x="492882" y="0"/>
                  </a:moveTo>
                  <a:lnTo>
                    <a:pt x="0" y="189023"/>
                  </a:lnTo>
                  <a:lnTo>
                    <a:pt x="0" y="3016484"/>
                  </a:lnTo>
                  <a:lnTo>
                    <a:pt x="492883" y="2827460"/>
                  </a:lnTo>
                  <a:lnTo>
                    <a:pt x="492882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AEA56C23-4AE3-2198-58BA-D91A052CFFA8}"/>
                </a:ext>
              </a:extLst>
            </p:cNvPr>
            <p:cNvSpPr/>
            <p:nvPr/>
          </p:nvSpPr>
          <p:spPr>
            <a:xfrm>
              <a:off x="6969882" y="2305059"/>
              <a:ext cx="509905" cy="3025140"/>
            </a:xfrm>
            <a:custGeom>
              <a:avLst/>
              <a:gdLst/>
              <a:ahLst/>
              <a:cxnLst/>
              <a:rect l="l" t="t" r="r" b="b"/>
              <a:pathLst>
                <a:path w="509904" h="3025140">
                  <a:moveTo>
                    <a:pt x="0" y="0"/>
                  </a:moveTo>
                  <a:lnTo>
                    <a:pt x="0" y="2827460"/>
                  </a:lnTo>
                  <a:lnTo>
                    <a:pt x="509295" y="3024706"/>
                  </a:lnTo>
                  <a:lnTo>
                    <a:pt x="509294" y="197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16">
            <a:extLst>
              <a:ext uri="{FF2B5EF4-FFF2-40B4-BE49-F238E27FC236}">
                <a16:creationId xmlns:a16="http://schemas.microsoft.com/office/drawing/2014/main" id="{AFCEDA6E-639D-E940-D1C2-ED947469D0B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77681" y="5473593"/>
            <a:ext cx="567925" cy="797640"/>
          </a:xfrm>
          <a:prstGeom prst="rect">
            <a:avLst/>
          </a:prstGeom>
        </p:spPr>
      </p:pic>
      <p:grpSp>
        <p:nvGrpSpPr>
          <p:cNvPr id="28" name="object 17">
            <a:extLst>
              <a:ext uri="{FF2B5EF4-FFF2-40B4-BE49-F238E27FC236}">
                <a16:creationId xmlns:a16="http://schemas.microsoft.com/office/drawing/2014/main" id="{9B31DB39-A2FA-EE51-0B52-1696EF95CBA4}"/>
              </a:ext>
            </a:extLst>
          </p:cNvPr>
          <p:cNvGrpSpPr/>
          <p:nvPr/>
        </p:nvGrpSpPr>
        <p:grpSpPr>
          <a:xfrm>
            <a:off x="6928811" y="1902263"/>
            <a:ext cx="90805" cy="3481070"/>
            <a:chOff x="6928811" y="1902263"/>
            <a:chExt cx="90805" cy="3481070"/>
          </a:xfrm>
        </p:grpSpPr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D5143B48-E505-AA22-ED43-73E6238CAA6B}"/>
                </a:ext>
              </a:extLst>
            </p:cNvPr>
            <p:cNvSpPr/>
            <p:nvPr/>
          </p:nvSpPr>
          <p:spPr>
            <a:xfrm>
              <a:off x="6965774" y="1988594"/>
              <a:ext cx="8255" cy="3394710"/>
            </a:xfrm>
            <a:custGeom>
              <a:avLst/>
              <a:gdLst/>
              <a:ahLst/>
              <a:cxnLst/>
              <a:rect l="l" t="t" r="r" b="b"/>
              <a:pathLst>
                <a:path w="8254" h="3394710">
                  <a:moveTo>
                    <a:pt x="6377" y="0"/>
                  </a:moveTo>
                  <a:lnTo>
                    <a:pt x="1836" y="0"/>
                  </a:lnTo>
                  <a:lnTo>
                    <a:pt x="0" y="1808"/>
                  </a:lnTo>
                  <a:lnTo>
                    <a:pt x="0" y="3390502"/>
                  </a:lnTo>
                  <a:lnTo>
                    <a:pt x="0" y="3392722"/>
                  </a:lnTo>
                  <a:lnTo>
                    <a:pt x="1836" y="3394613"/>
                  </a:lnTo>
                  <a:lnTo>
                    <a:pt x="6378" y="3394613"/>
                  </a:lnTo>
                  <a:lnTo>
                    <a:pt x="8214" y="3392722"/>
                  </a:lnTo>
                  <a:lnTo>
                    <a:pt x="8214" y="1808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886B6189-9480-4497-8F0C-E91119172AE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8811" y="1902263"/>
              <a:ext cx="90355" cy="147995"/>
            </a:xfrm>
            <a:prstGeom prst="rect">
              <a:avLst/>
            </a:prstGeom>
          </p:spPr>
        </p:pic>
      </p:grpSp>
      <p:pic>
        <p:nvPicPr>
          <p:cNvPr id="31" name="object 20">
            <a:extLst>
              <a:ext uri="{FF2B5EF4-FFF2-40B4-BE49-F238E27FC236}">
                <a16:creationId xmlns:a16="http://schemas.microsoft.com/office/drawing/2014/main" id="{118F97E7-1564-0C73-17B8-2B5F1DE2C4B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20239" y="1524216"/>
            <a:ext cx="559702" cy="283740"/>
          </a:xfrm>
          <a:prstGeom prst="rect">
            <a:avLst/>
          </a:prstGeom>
        </p:spPr>
      </p:pic>
      <p:sp>
        <p:nvSpPr>
          <p:cNvPr id="32" name="object 21">
            <a:extLst>
              <a:ext uri="{FF2B5EF4-FFF2-40B4-BE49-F238E27FC236}">
                <a16:creationId xmlns:a16="http://schemas.microsoft.com/office/drawing/2014/main" id="{51490F24-D7B8-6642-567E-F18B2267A8CA}"/>
              </a:ext>
            </a:extLst>
          </p:cNvPr>
          <p:cNvSpPr txBox="1"/>
          <p:nvPr/>
        </p:nvSpPr>
        <p:spPr>
          <a:xfrm>
            <a:off x="7775829" y="2688463"/>
            <a:ext cx="23615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light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vibrates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in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all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planes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that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contain </a:t>
            </a:r>
            <a:r>
              <a:rPr sz="1800" dirty="0">
                <a:latin typeface="Comic Sans MS"/>
                <a:cs typeface="Comic Sans MS"/>
              </a:rPr>
              <a:t>the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light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ray</a:t>
            </a:r>
            <a:endParaRPr sz="1800">
              <a:latin typeface="Comic Sans MS"/>
              <a:cs typeface="Comic Sans MS"/>
            </a:endParaRPr>
          </a:p>
          <a:p>
            <a:pPr marL="12700" marR="593725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(i.e.,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all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planes </a:t>
            </a:r>
            <a:r>
              <a:rPr sz="1800" dirty="0">
                <a:latin typeface="Comic Sans MS"/>
                <a:cs typeface="Comic Sans MS"/>
              </a:rPr>
              <a:t>perpendicular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to </a:t>
            </a:r>
            <a:r>
              <a:rPr sz="1800" dirty="0">
                <a:latin typeface="Comic Sans MS"/>
                <a:cs typeface="Comic Sans MS"/>
              </a:rPr>
              <a:t>the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10" dirty="0">
                <a:latin typeface="Comic Sans MS"/>
                <a:cs typeface="Comic Sans MS"/>
              </a:rPr>
              <a:t>propagation direction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41CD5B4A-1B90-A0E0-50DA-DF184C87166B}"/>
              </a:ext>
            </a:extLst>
          </p:cNvPr>
          <p:cNvSpPr/>
          <p:nvPr/>
        </p:nvSpPr>
        <p:spPr>
          <a:xfrm>
            <a:off x="6477000" y="3195446"/>
            <a:ext cx="990600" cy="238760"/>
          </a:xfrm>
          <a:custGeom>
            <a:avLst/>
            <a:gdLst/>
            <a:ahLst/>
            <a:cxnLst/>
            <a:rect l="l" t="t" r="r" b="b"/>
            <a:pathLst>
              <a:path w="990600" h="238760">
                <a:moveTo>
                  <a:pt x="457200" y="4953"/>
                </a:moveTo>
                <a:lnTo>
                  <a:pt x="371983" y="4953"/>
                </a:lnTo>
                <a:lnTo>
                  <a:pt x="405091" y="23901"/>
                </a:lnTo>
                <a:lnTo>
                  <a:pt x="46393" y="203187"/>
                </a:lnTo>
                <a:lnTo>
                  <a:pt x="51054" y="165354"/>
                </a:lnTo>
                <a:lnTo>
                  <a:pt x="0" y="233553"/>
                </a:lnTo>
                <a:lnTo>
                  <a:pt x="85217" y="233553"/>
                </a:lnTo>
                <a:lnTo>
                  <a:pt x="55448" y="216535"/>
                </a:lnTo>
                <a:lnTo>
                  <a:pt x="52095" y="214617"/>
                </a:lnTo>
                <a:lnTo>
                  <a:pt x="410794" y="35331"/>
                </a:lnTo>
                <a:lnTo>
                  <a:pt x="406146" y="73152"/>
                </a:lnTo>
                <a:lnTo>
                  <a:pt x="444449" y="21971"/>
                </a:lnTo>
                <a:lnTo>
                  <a:pt x="457200" y="4953"/>
                </a:lnTo>
                <a:close/>
              </a:path>
              <a:path w="990600" h="238760">
                <a:moveTo>
                  <a:pt x="990600" y="233553"/>
                </a:moveTo>
                <a:lnTo>
                  <a:pt x="978560" y="219329"/>
                </a:lnTo>
                <a:lnTo>
                  <a:pt x="935609" y="168529"/>
                </a:lnTo>
                <a:lnTo>
                  <a:pt x="942479" y="205968"/>
                </a:lnTo>
                <a:lnTo>
                  <a:pt x="510286" y="20878"/>
                </a:lnTo>
                <a:lnTo>
                  <a:pt x="512889" y="19177"/>
                </a:lnTo>
                <a:lnTo>
                  <a:pt x="542290" y="0"/>
                </a:lnTo>
                <a:lnTo>
                  <a:pt x="457200" y="4953"/>
                </a:lnTo>
                <a:lnTo>
                  <a:pt x="512191" y="69977"/>
                </a:lnTo>
                <a:lnTo>
                  <a:pt x="505307" y="32550"/>
                </a:lnTo>
                <a:lnTo>
                  <a:pt x="937501" y="217639"/>
                </a:lnTo>
                <a:lnTo>
                  <a:pt x="905510" y="238506"/>
                </a:lnTo>
                <a:lnTo>
                  <a:pt x="990600" y="233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23">
            <a:extLst>
              <a:ext uri="{FF2B5EF4-FFF2-40B4-BE49-F238E27FC236}">
                <a16:creationId xmlns:a16="http://schemas.microsoft.com/office/drawing/2014/main" id="{300ED4F7-C449-DB8D-14D3-522E66707A66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7525" y="5473593"/>
            <a:ext cx="566962" cy="797640"/>
          </a:xfrm>
          <a:prstGeom prst="rect">
            <a:avLst/>
          </a:prstGeom>
        </p:spPr>
      </p:pic>
      <p:grpSp>
        <p:nvGrpSpPr>
          <p:cNvPr id="36" name="object 24">
            <a:extLst>
              <a:ext uri="{FF2B5EF4-FFF2-40B4-BE49-F238E27FC236}">
                <a16:creationId xmlns:a16="http://schemas.microsoft.com/office/drawing/2014/main" id="{28A19F59-1984-58F2-C80C-652D3A7C8E2C}"/>
              </a:ext>
            </a:extLst>
          </p:cNvPr>
          <p:cNvGrpSpPr/>
          <p:nvPr/>
        </p:nvGrpSpPr>
        <p:grpSpPr>
          <a:xfrm>
            <a:off x="3962399" y="1902263"/>
            <a:ext cx="947419" cy="3481070"/>
            <a:chOff x="3962399" y="1902263"/>
            <a:chExt cx="947419" cy="3481070"/>
          </a:xfrm>
        </p:grpSpPr>
        <p:sp>
          <p:nvSpPr>
            <p:cNvPr id="37" name="object 25">
              <a:extLst>
                <a:ext uri="{FF2B5EF4-FFF2-40B4-BE49-F238E27FC236}">
                  <a16:creationId xmlns:a16="http://schemas.microsoft.com/office/drawing/2014/main" id="{5CF44DCC-B5F6-606A-72D9-B2997A1E22C9}"/>
                </a:ext>
              </a:extLst>
            </p:cNvPr>
            <p:cNvSpPr/>
            <p:nvPr/>
          </p:nvSpPr>
          <p:spPr>
            <a:xfrm>
              <a:off x="3962399" y="2057471"/>
              <a:ext cx="947419" cy="3325495"/>
            </a:xfrm>
            <a:custGeom>
              <a:avLst/>
              <a:gdLst/>
              <a:ahLst/>
              <a:cxnLst/>
              <a:rect l="l" t="t" r="r" b="b"/>
              <a:pathLst>
                <a:path w="947420" h="3325495">
                  <a:moveTo>
                    <a:pt x="946831" y="0"/>
                  </a:moveTo>
                  <a:lnTo>
                    <a:pt x="0" y="0"/>
                  </a:lnTo>
                  <a:lnTo>
                    <a:pt x="0" y="3325124"/>
                  </a:lnTo>
                  <a:lnTo>
                    <a:pt x="946831" y="3325124"/>
                  </a:lnTo>
                  <a:lnTo>
                    <a:pt x="946831" y="0"/>
                  </a:lnTo>
                  <a:close/>
                </a:path>
              </a:pathLst>
            </a:custGeom>
            <a:solidFill>
              <a:srgbClr val="FF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6">
              <a:extLst>
                <a:ext uri="{FF2B5EF4-FFF2-40B4-BE49-F238E27FC236}">
                  <a16:creationId xmlns:a16="http://schemas.microsoft.com/office/drawing/2014/main" id="{6454B7F3-AF18-380E-E3ED-ED3E9603793A}"/>
                </a:ext>
              </a:extLst>
            </p:cNvPr>
            <p:cNvSpPr/>
            <p:nvPr/>
          </p:nvSpPr>
          <p:spPr>
            <a:xfrm>
              <a:off x="4068673" y="2154097"/>
              <a:ext cx="734695" cy="2455545"/>
            </a:xfrm>
            <a:custGeom>
              <a:avLst/>
              <a:gdLst/>
              <a:ahLst/>
              <a:cxnLst/>
              <a:rect l="l" t="t" r="r" b="b"/>
              <a:pathLst>
                <a:path w="734695" h="2455545">
                  <a:moveTo>
                    <a:pt x="734275" y="1923605"/>
                  </a:moveTo>
                  <a:lnTo>
                    <a:pt x="724611" y="1923605"/>
                  </a:lnTo>
                  <a:lnTo>
                    <a:pt x="705294" y="1884908"/>
                  </a:lnTo>
                  <a:lnTo>
                    <a:pt x="705294" y="1875231"/>
                  </a:lnTo>
                  <a:lnTo>
                    <a:pt x="666648" y="1846199"/>
                  </a:lnTo>
                  <a:lnTo>
                    <a:pt x="618337" y="1817268"/>
                  </a:lnTo>
                  <a:lnTo>
                    <a:pt x="502399" y="1768894"/>
                  </a:lnTo>
                  <a:lnTo>
                    <a:pt x="367144" y="1730286"/>
                  </a:lnTo>
                  <a:lnTo>
                    <a:pt x="241528" y="1701253"/>
                  </a:lnTo>
                  <a:lnTo>
                    <a:pt x="125590" y="1652879"/>
                  </a:lnTo>
                  <a:lnTo>
                    <a:pt x="77292" y="1623949"/>
                  </a:lnTo>
                  <a:lnTo>
                    <a:pt x="48310" y="1594929"/>
                  </a:lnTo>
                  <a:lnTo>
                    <a:pt x="26555" y="1565897"/>
                  </a:lnTo>
                  <a:lnTo>
                    <a:pt x="28981" y="1565897"/>
                  </a:lnTo>
                  <a:lnTo>
                    <a:pt x="19316" y="1517611"/>
                  </a:lnTo>
                  <a:lnTo>
                    <a:pt x="19316" y="1478915"/>
                  </a:lnTo>
                  <a:lnTo>
                    <a:pt x="48310" y="1440307"/>
                  </a:lnTo>
                  <a:lnTo>
                    <a:pt x="42506" y="1437411"/>
                  </a:lnTo>
                  <a:lnTo>
                    <a:pt x="77292" y="1411274"/>
                  </a:lnTo>
                  <a:lnTo>
                    <a:pt x="115938" y="1382255"/>
                  </a:lnTo>
                  <a:lnTo>
                    <a:pt x="231876" y="1343647"/>
                  </a:lnTo>
                  <a:lnTo>
                    <a:pt x="230936" y="1341780"/>
                  </a:lnTo>
                  <a:lnTo>
                    <a:pt x="357466" y="1314615"/>
                  </a:lnTo>
                  <a:lnTo>
                    <a:pt x="356527" y="1312748"/>
                  </a:lnTo>
                  <a:lnTo>
                    <a:pt x="483082" y="1285595"/>
                  </a:lnTo>
                  <a:lnTo>
                    <a:pt x="589356" y="1246987"/>
                  </a:lnTo>
                  <a:lnTo>
                    <a:pt x="637654" y="1227632"/>
                  </a:lnTo>
                  <a:lnTo>
                    <a:pt x="666648" y="1198613"/>
                  </a:lnTo>
                  <a:lnTo>
                    <a:pt x="695629" y="1169581"/>
                  </a:lnTo>
                  <a:lnTo>
                    <a:pt x="695629" y="1159903"/>
                  </a:lnTo>
                  <a:lnTo>
                    <a:pt x="705294" y="1130973"/>
                  </a:lnTo>
                  <a:lnTo>
                    <a:pt x="705294" y="1121308"/>
                  </a:lnTo>
                  <a:lnTo>
                    <a:pt x="695629" y="1082598"/>
                  </a:lnTo>
                  <a:lnTo>
                    <a:pt x="666648" y="1053579"/>
                  </a:lnTo>
                  <a:lnTo>
                    <a:pt x="637654" y="1024648"/>
                  </a:lnTo>
                  <a:lnTo>
                    <a:pt x="637654" y="1014971"/>
                  </a:lnTo>
                  <a:lnTo>
                    <a:pt x="589356" y="995616"/>
                  </a:lnTo>
                  <a:lnTo>
                    <a:pt x="483082" y="947331"/>
                  </a:lnTo>
                  <a:lnTo>
                    <a:pt x="367144" y="908634"/>
                  </a:lnTo>
                  <a:lnTo>
                    <a:pt x="251206" y="869924"/>
                  </a:lnTo>
                  <a:lnTo>
                    <a:pt x="144919" y="831329"/>
                  </a:lnTo>
                  <a:lnTo>
                    <a:pt x="106273" y="811974"/>
                  </a:lnTo>
                  <a:lnTo>
                    <a:pt x="77292" y="782942"/>
                  </a:lnTo>
                  <a:lnTo>
                    <a:pt x="73418" y="786815"/>
                  </a:lnTo>
                  <a:lnTo>
                    <a:pt x="57962" y="763600"/>
                  </a:lnTo>
                  <a:lnTo>
                    <a:pt x="48310" y="734669"/>
                  </a:lnTo>
                  <a:lnTo>
                    <a:pt x="57962" y="705637"/>
                  </a:lnTo>
                  <a:lnTo>
                    <a:pt x="77292" y="676605"/>
                  </a:lnTo>
                  <a:lnTo>
                    <a:pt x="115938" y="657263"/>
                  </a:lnTo>
                  <a:lnTo>
                    <a:pt x="154584" y="628332"/>
                  </a:lnTo>
                  <a:lnTo>
                    <a:pt x="260858" y="589622"/>
                  </a:lnTo>
                  <a:lnTo>
                    <a:pt x="386461" y="551014"/>
                  </a:lnTo>
                  <a:lnTo>
                    <a:pt x="512064" y="521995"/>
                  </a:lnTo>
                  <a:lnTo>
                    <a:pt x="618337" y="483285"/>
                  </a:lnTo>
                  <a:lnTo>
                    <a:pt x="656983" y="463943"/>
                  </a:lnTo>
                  <a:lnTo>
                    <a:pt x="695629" y="435013"/>
                  </a:lnTo>
                  <a:lnTo>
                    <a:pt x="714959" y="415658"/>
                  </a:lnTo>
                  <a:lnTo>
                    <a:pt x="714959" y="405980"/>
                  </a:lnTo>
                  <a:lnTo>
                    <a:pt x="724611" y="376961"/>
                  </a:lnTo>
                  <a:lnTo>
                    <a:pt x="705294" y="299643"/>
                  </a:lnTo>
                  <a:lnTo>
                    <a:pt x="705294" y="289979"/>
                  </a:lnTo>
                  <a:lnTo>
                    <a:pt x="666648" y="241693"/>
                  </a:lnTo>
                  <a:lnTo>
                    <a:pt x="589343" y="193319"/>
                  </a:lnTo>
                  <a:lnTo>
                    <a:pt x="502399" y="164287"/>
                  </a:lnTo>
                  <a:lnTo>
                    <a:pt x="405777" y="135356"/>
                  </a:lnTo>
                  <a:lnTo>
                    <a:pt x="289839" y="106324"/>
                  </a:lnTo>
                  <a:lnTo>
                    <a:pt x="173901" y="58051"/>
                  </a:lnTo>
                  <a:lnTo>
                    <a:pt x="57962" y="0"/>
                  </a:lnTo>
                  <a:lnTo>
                    <a:pt x="48310" y="19342"/>
                  </a:lnTo>
                  <a:lnTo>
                    <a:pt x="164249" y="77304"/>
                  </a:lnTo>
                  <a:lnTo>
                    <a:pt x="280187" y="125679"/>
                  </a:lnTo>
                  <a:lnTo>
                    <a:pt x="289839" y="125679"/>
                  </a:lnTo>
                  <a:lnTo>
                    <a:pt x="396125" y="154711"/>
                  </a:lnTo>
                  <a:lnTo>
                    <a:pt x="493890" y="181330"/>
                  </a:lnTo>
                  <a:lnTo>
                    <a:pt x="492734" y="183642"/>
                  </a:lnTo>
                  <a:lnTo>
                    <a:pt x="580948" y="210146"/>
                  </a:lnTo>
                  <a:lnTo>
                    <a:pt x="579691" y="212661"/>
                  </a:lnTo>
                  <a:lnTo>
                    <a:pt x="647319" y="251371"/>
                  </a:lnTo>
                  <a:lnTo>
                    <a:pt x="695629" y="309321"/>
                  </a:lnTo>
                  <a:lnTo>
                    <a:pt x="696595" y="307390"/>
                  </a:lnTo>
                  <a:lnTo>
                    <a:pt x="705294" y="376961"/>
                  </a:lnTo>
                  <a:lnTo>
                    <a:pt x="695629" y="405980"/>
                  </a:lnTo>
                  <a:lnTo>
                    <a:pt x="676300" y="425335"/>
                  </a:lnTo>
                  <a:lnTo>
                    <a:pt x="681139" y="427761"/>
                  </a:lnTo>
                  <a:lnTo>
                    <a:pt x="608672" y="463943"/>
                  </a:lnTo>
                  <a:lnTo>
                    <a:pt x="502399" y="502640"/>
                  </a:lnTo>
                  <a:lnTo>
                    <a:pt x="376796" y="541350"/>
                  </a:lnTo>
                  <a:lnTo>
                    <a:pt x="260858" y="570280"/>
                  </a:lnTo>
                  <a:lnTo>
                    <a:pt x="251206" y="570280"/>
                  </a:lnTo>
                  <a:lnTo>
                    <a:pt x="144919" y="618655"/>
                  </a:lnTo>
                  <a:lnTo>
                    <a:pt x="106273" y="638009"/>
                  </a:lnTo>
                  <a:lnTo>
                    <a:pt x="67627" y="666940"/>
                  </a:lnTo>
                  <a:lnTo>
                    <a:pt x="48310" y="695960"/>
                  </a:lnTo>
                  <a:lnTo>
                    <a:pt x="38646" y="695960"/>
                  </a:lnTo>
                  <a:lnTo>
                    <a:pt x="38646" y="734669"/>
                  </a:lnTo>
                  <a:lnTo>
                    <a:pt x="28981" y="734669"/>
                  </a:lnTo>
                  <a:lnTo>
                    <a:pt x="38646" y="763600"/>
                  </a:lnTo>
                  <a:lnTo>
                    <a:pt x="38646" y="773264"/>
                  </a:lnTo>
                  <a:lnTo>
                    <a:pt x="57962" y="802297"/>
                  </a:lnTo>
                  <a:lnTo>
                    <a:pt x="67627" y="802297"/>
                  </a:lnTo>
                  <a:lnTo>
                    <a:pt x="96608" y="831329"/>
                  </a:lnTo>
                  <a:lnTo>
                    <a:pt x="135267" y="850671"/>
                  </a:lnTo>
                  <a:lnTo>
                    <a:pt x="241528" y="889279"/>
                  </a:lnTo>
                  <a:lnTo>
                    <a:pt x="357466" y="927989"/>
                  </a:lnTo>
                  <a:lnTo>
                    <a:pt x="483082" y="966584"/>
                  </a:lnTo>
                  <a:lnTo>
                    <a:pt x="579691" y="1014971"/>
                  </a:lnTo>
                  <a:lnTo>
                    <a:pt x="628002" y="1034313"/>
                  </a:lnTo>
                  <a:lnTo>
                    <a:pt x="656983" y="1063244"/>
                  </a:lnTo>
                  <a:lnTo>
                    <a:pt x="676300" y="1092276"/>
                  </a:lnTo>
                  <a:lnTo>
                    <a:pt x="684758" y="1126134"/>
                  </a:lnTo>
                  <a:lnTo>
                    <a:pt x="676300" y="1159903"/>
                  </a:lnTo>
                  <a:lnTo>
                    <a:pt x="628002" y="1208290"/>
                  </a:lnTo>
                  <a:lnTo>
                    <a:pt x="579691" y="1227632"/>
                  </a:lnTo>
                  <a:lnTo>
                    <a:pt x="473417" y="1266240"/>
                  </a:lnTo>
                  <a:lnTo>
                    <a:pt x="347814" y="1295273"/>
                  </a:lnTo>
                  <a:lnTo>
                    <a:pt x="222211" y="1324292"/>
                  </a:lnTo>
                  <a:lnTo>
                    <a:pt x="106273" y="1372577"/>
                  </a:lnTo>
                  <a:lnTo>
                    <a:pt x="67627" y="1391932"/>
                  </a:lnTo>
                  <a:lnTo>
                    <a:pt x="67627" y="1401610"/>
                  </a:lnTo>
                  <a:lnTo>
                    <a:pt x="28981" y="1430629"/>
                  </a:lnTo>
                  <a:lnTo>
                    <a:pt x="9652" y="1469237"/>
                  </a:lnTo>
                  <a:lnTo>
                    <a:pt x="0" y="1469237"/>
                  </a:lnTo>
                  <a:lnTo>
                    <a:pt x="0" y="1517611"/>
                  </a:lnTo>
                  <a:lnTo>
                    <a:pt x="9652" y="1565897"/>
                  </a:lnTo>
                  <a:lnTo>
                    <a:pt x="28981" y="1604594"/>
                  </a:lnTo>
                  <a:lnTo>
                    <a:pt x="67627" y="1643202"/>
                  </a:lnTo>
                  <a:lnTo>
                    <a:pt x="115938" y="1672234"/>
                  </a:lnTo>
                  <a:lnTo>
                    <a:pt x="231876" y="1710931"/>
                  </a:lnTo>
                  <a:lnTo>
                    <a:pt x="231876" y="1720608"/>
                  </a:lnTo>
                  <a:lnTo>
                    <a:pt x="367144" y="1749539"/>
                  </a:lnTo>
                  <a:lnTo>
                    <a:pt x="502399" y="1788248"/>
                  </a:lnTo>
                  <a:lnTo>
                    <a:pt x="610336" y="1833295"/>
                  </a:lnTo>
                  <a:lnTo>
                    <a:pt x="608672" y="1836623"/>
                  </a:lnTo>
                  <a:lnTo>
                    <a:pt x="656983" y="1865553"/>
                  </a:lnTo>
                  <a:lnTo>
                    <a:pt x="660196" y="1859114"/>
                  </a:lnTo>
                  <a:lnTo>
                    <a:pt x="690791" y="1889747"/>
                  </a:lnTo>
                  <a:lnTo>
                    <a:pt x="685977" y="1894573"/>
                  </a:lnTo>
                  <a:lnTo>
                    <a:pt x="714959" y="1933282"/>
                  </a:lnTo>
                  <a:lnTo>
                    <a:pt x="714959" y="1971890"/>
                  </a:lnTo>
                  <a:lnTo>
                    <a:pt x="714959" y="2010587"/>
                  </a:lnTo>
                  <a:lnTo>
                    <a:pt x="690143" y="2043633"/>
                  </a:lnTo>
                  <a:lnTo>
                    <a:pt x="656983" y="2068550"/>
                  </a:lnTo>
                  <a:lnTo>
                    <a:pt x="608672" y="2087892"/>
                  </a:lnTo>
                  <a:lnTo>
                    <a:pt x="609739" y="2090051"/>
                  </a:lnTo>
                  <a:lnTo>
                    <a:pt x="502399" y="2116925"/>
                  </a:lnTo>
                  <a:lnTo>
                    <a:pt x="367144" y="2136279"/>
                  </a:lnTo>
                  <a:lnTo>
                    <a:pt x="241541" y="2155533"/>
                  </a:lnTo>
                  <a:lnTo>
                    <a:pt x="125590" y="2184552"/>
                  </a:lnTo>
                  <a:lnTo>
                    <a:pt x="77292" y="2203907"/>
                  </a:lnTo>
                  <a:lnTo>
                    <a:pt x="38646" y="2232939"/>
                  </a:lnTo>
                  <a:lnTo>
                    <a:pt x="38646" y="2242515"/>
                  </a:lnTo>
                  <a:lnTo>
                    <a:pt x="19316" y="2271547"/>
                  </a:lnTo>
                  <a:lnTo>
                    <a:pt x="19316" y="2281212"/>
                  </a:lnTo>
                  <a:lnTo>
                    <a:pt x="9652" y="2319883"/>
                  </a:lnTo>
                  <a:lnTo>
                    <a:pt x="9652" y="2329561"/>
                  </a:lnTo>
                  <a:lnTo>
                    <a:pt x="19316" y="2368219"/>
                  </a:lnTo>
                  <a:lnTo>
                    <a:pt x="19316" y="2377884"/>
                  </a:lnTo>
                  <a:lnTo>
                    <a:pt x="38646" y="2416543"/>
                  </a:lnTo>
                  <a:lnTo>
                    <a:pt x="77292" y="2455214"/>
                  </a:lnTo>
                  <a:lnTo>
                    <a:pt x="86944" y="2435885"/>
                  </a:lnTo>
                  <a:lnTo>
                    <a:pt x="57962" y="2406878"/>
                  </a:lnTo>
                  <a:lnTo>
                    <a:pt x="38646" y="2368219"/>
                  </a:lnTo>
                  <a:lnTo>
                    <a:pt x="29946" y="2324722"/>
                  </a:lnTo>
                  <a:lnTo>
                    <a:pt x="38646" y="2281212"/>
                  </a:lnTo>
                  <a:lnTo>
                    <a:pt x="57962" y="2252192"/>
                  </a:lnTo>
                  <a:lnTo>
                    <a:pt x="86944" y="2223262"/>
                  </a:lnTo>
                  <a:lnTo>
                    <a:pt x="135267" y="2203907"/>
                  </a:lnTo>
                  <a:lnTo>
                    <a:pt x="241541" y="2174875"/>
                  </a:lnTo>
                  <a:lnTo>
                    <a:pt x="376796" y="2155533"/>
                  </a:lnTo>
                  <a:lnTo>
                    <a:pt x="502399" y="2136279"/>
                  </a:lnTo>
                  <a:lnTo>
                    <a:pt x="618337" y="2107247"/>
                  </a:lnTo>
                  <a:lnTo>
                    <a:pt x="666648" y="2087892"/>
                  </a:lnTo>
                  <a:lnTo>
                    <a:pt x="705294" y="2058873"/>
                  </a:lnTo>
                  <a:lnTo>
                    <a:pt x="724611" y="2020265"/>
                  </a:lnTo>
                  <a:lnTo>
                    <a:pt x="734275" y="1971890"/>
                  </a:lnTo>
                  <a:lnTo>
                    <a:pt x="734275" y="1923605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7">
              <a:extLst>
                <a:ext uri="{FF2B5EF4-FFF2-40B4-BE49-F238E27FC236}">
                  <a16:creationId xmlns:a16="http://schemas.microsoft.com/office/drawing/2014/main" id="{4F33F1E6-1717-A6F0-0644-AB8CD6505283}"/>
                </a:ext>
              </a:extLst>
            </p:cNvPr>
            <p:cNvSpPr/>
            <p:nvPr/>
          </p:nvSpPr>
          <p:spPr>
            <a:xfrm>
              <a:off x="4097655" y="4560976"/>
              <a:ext cx="705485" cy="744855"/>
            </a:xfrm>
            <a:custGeom>
              <a:avLst/>
              <a:gdLst/>
              <a:ahLst/>
              <a:cxnLst/>
              <a:rect l="l" t="t" r="r" b="b"/>
              <a:pathLst>
                <a:path w="705485" h="744854">
                  <a:moveTo>
                    <a:pt x="705294" y="338328"/>
                  </a:moveTo>
                  <a:lnTo>
                    <a:pt x="695629" y="338328"/>
                  </a:lnTo>
                  <a:lnTo>
                    <a:pt x="676313" y="299656"/>
                  </a:lnTo>
                  <a:lnTo>
                    <a:pt x="637667" y="270649"/>
                  </a:lnTo>
                  <a:lnTo>
                    <a:pt x="589356" y="241655"/>
                  </a:lnTo>
                  <a:lnTo>
                    <a:pt x="483082" y="193319"/>
                  </a:lnTo>
                  <a:lnTo>
                    <a:pt x="473417" y="193319"/>
                  </a:lnTo>
                  <a:lnTo>
                    <a:pt x="347814" y="154660"/>
                  </a:lnTo>
                  <a:lnTo>
                    <a:pt x="220751" y="109258"/>
                  </a:lnTo>
                  <a:lnTo>
                    <a:pt x="222224" y="106324"/>
                  </a:lnTo>
                  <a:lnTo>
                    <a:pt x="106286" y="58000"/>
                  </a:lnTo>
                  <a:lnTo>
                    <a:pt x="57962" y="29006"/>
                  </a:lnTo>
                  <a:lnTo>
                    <a:pt x="28981" y="0"/>
                  </a:lnTo>
                  <a:lnTo>
                    <a:pt x="9664" y="9664"/>
                  </a:lnTo>
                  <a:lnTo>
                    <a:pt x="48310" y="48336"/>
                  </a:lnTo>
                  <a:lnTo>
                    <a:pt x="96621" y="77330"/>
                  </a:lnTo>
                  <a:lnTo>
                    <a:pt x="212559" y="125666"/>
                  </a:lnTo>
                  <a:lnTo>
                    <a:pt x="338162" y="173990"/>
                  </a:lnTo>
                  <a:lnTo>
                    <a:pt x="473417" y="212648"/>
                  </a:lnTo>
                  <a:lnTo>
                    <a:pt x="581355" y="257657"/>
                  </a:lnTo>
                  <a:lnTo>
                    <a:pt x="579691" y="260985"/>
                  </a:lnTo>
                  <a:lnTo>
                    <a:pt x="628002" y="280314"/>
                  </a:lnTo>
                  <a:lnTo>
                    <a:pt x="657009" y="309359"/>
                  </a:lnTo>
                  <a:lnTo>
                    <a:pt x="685977" y="347992"/>
                  </a:lnTo>
                  <a:lnTo>
                    <a:pt x="685977" y="376986"/>
                  </a:lnTo>
                  <a:lnTo>
                    <a:pt x="666648" y="463981"/>
                  </a:lnTo>
                  <a:lnTo>
                    <a:pt x="618337" y="512305"/>
                  </a:lnTo>
                  <a:lnTo>
                    <a:pt x="541045" y="550976"/>
                  </a:lnTo>
                  <a:lnTo>
                    <a:pt x="444436" y="579970"/>
                  </a:lnTo>
                  <a:lnTo>
                    <a:pt x="338162" y="599300"/>
                  </a:lnTo>
                  <a:lnTo>
                    <a:pt x="328498" y="599300"/>
                  </a:lnTo>
                  <a:lnTo>
                    <a:pt x="212559" y="628294"/>
                  </a:lnTo>
                  <a:lnTo>
                    <a:pt x="106286" y="676630"/>
                  </a:lnTo>
                  <a:lnTo>
                    <a:pt x="96621" y="676630"/>
                  </a:lnTo>
                  <a:lnTo>
                    <a:pt x="0" y="734631"/>
                  </a:lnTo>
                  <a:lnTo>
                    <a:pt x="9664" y="744296"/>
                  </a:lnTo>
                  <a:lnTo>
                    <a:pt x="106286" y="686295"/>
                  </a:lnTo>
                  <a:lnTo>
                    <a:pt x="222224" y="647636"/>
                  </a:lnTo>
                  <a:lnTo>
                    <a:pt x="338162" y="618629"/>
                  </a:lnTo>
                  <a:lnTo>
                    <a:pt x="444436" y="599300"/>
                  </a:lnTo>
                  <a:lnTo>
                    <a:pt x="454101" y="599300"/>
                  </a:lnTo>
                  <a:lnTo>
                    <a:pt x="550710" y="570306"/>
                  </a:lnTo>
                  <a:lnTo>
                    <a:pt x="628002" y="531647"/>
                  </a:lnTo>
                  <a:lnTo>
                    <a:pt x="637667" y="521970"/>
                  </a:lnTo>
                  <a:lnTo>
                    <a:pt x="685977" y="473646"/>
                  </a:lnTo>
                  <a:lnTo>
                    <a:pt x="685977" y="463981"/>
                  </a:lnTo>
                  <a:lnTo>
                    <a:pt x="705294" y="386651"/>
                  </a:lnTo>
                  <a:lnTo>
                    <a:pt x="705294" y="338328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8">
              <a:extLst>
                <a:ext uri="{FF2B5EF4-FFF2-40B4-BE49-F238E27FC236}">
                  <a16:creationId xmlns:a16="http://schemas.microsoft.com/office/drawing/2014/main" id="{386D53BD-D90F-2AA4-6B7A-2374D149F5C2}"/>
                </a:ext>
              </a:extLst>
            </p:cNvPr>
            <p:cNvSpPr/>
            <p:nvPr/>
          </p:nvSpPr>
          <p:spPr>
            <a:xfrm>
              <a:off x="4455131" y="1988594"/>
              <a:ext cx="8255" cy="3394710"/>
            </a:xfrm>
            <a:custGeom>
              <a:avLst/>
              <a:gdLst/>
              <a:ahLst/>
              <a:cxnLst/>
              <a:rect l="l" t="t" r="r" b="b"/>
              <a:pathLst>
                <a:path w="8254" h="3394710">
                  <a:moveTo>
                    <a:pt x="6365" y="0"/>
                  </a:moveTo>
                  <a:lnTo>
                    <a:pt x="1838" y="0"/>
                  </a:lnTo>
                  <a:lnTo>
                    <a:pt x="0" y="1808"/>
                  </a:lnTo>
                  <a:lnTo>
                    <a:pt x="0" y="3390502"/>
                  </a:lnTo>
                  <a:lnTo>
                    <a:pt x="0" y="3392722"/>
                  </a:lnTo>
                  <a:lnTo>
                    <a:pt x="1838" y="3394613"/>
                  </a:lnTo>
                  <a:lnTo>
                    <a:pt x="6365" y="3394613"/>
                  </a:lnTo>
                  <a:lnTo>
                    <a:pt x="8204" y="3392722"/>
                  </a:lnTo>
                  <a:lnTo>
                    <a:pt x="8204" y="1808"/>
                  </a:lnTo>
                  <a:lnTo>
                    <a:pt x="6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9">
              <a:extLst>
                <a:ext uri="{FF2B5EF4-FFF2-40B4-BE49-F238E27FC236}">
                  <a16:creationId xmlns:a16="http://schemas.microsoft.com/office/drawing/2014/main" id="{F458DFD3-C045-53A7-8F39-AD1ACF14BE5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8228" y="1902263"/>
              <a:ext cx="90206" cy="147995"/>
            </a:xfrm>
            <a:prstGeom prst="rect">
              <a:avLst/>
            </a:prstGeom>
          </p:spPr>
        </p:pic>
      </p:grpSp>
      <p:pic>
        <p:nvPicPr>
          <p:cNvPr id="42" name="object 30">
            <a:extLst>
              <a:ext uri="{FF2B5EF4-FFF2-40B4-BE49-F238E27FC236}">
                <a16:creationId xmlns:a16="http://schemas.microsoft.com/office/drawing/2014/main" id="{259E5277-FE58-CF6E-4DDD-8C56081F4749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14799" y="1524216"/>
            <a:ext cx="554134" cy="283741"/>
          </a:xfrm>
          <a:prstGeom prst="rect">
            <a:avLst/>
          </a:prstGeom>
        </p:spPr>
      </p:pic>
      <p:sp>
        <p:nvSpPr>
          <p:cNvPr id="43" name="object 31">
            <a:extLst>
              <a:ext uri="{FF2B5EF4-FFF2-40B4-BE49-F238E27FC236}">
                <a16:creationId xmlns:a16="http://schemas.microsoft.com/office/drawing/2014/main" id="{8836445B-B77E-82F0-53CA-3E89F62C5F40}"/>
              </a:ext>
            </a:extLst>
          </p:cNvPr>
          <p:cNvSpPr txBox="1"/>
          <p:nvPr/>
        </p:nvSpPr>
        <p:spPr>
          <a:xfrm>
            <a:off x="2669794" y="2764663"/>
            <a:ext cx="975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plane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25" dirty="0">
                <a:latin typeface="Comic Sans MS"/>
                <a:cs typeface="Comic Sans MS"/>
              </a:rPr>
              <a:t>of </a:t>
            </a:r>
            <a:r>
              <a:rPr sz="1800" spc="-10" dirty="0">
                <a:latin typeface="Comic Sans MS"/>
                <a:cs typeface="Comic Sans MS"/>
              </a:rPr>
              <a:t>vibration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4" name="object 32">
            <a:extLst>
              <a:ext uri="{FF2B5EF4-FFF2-40B4-BE49-F238E27FC236}">
                <a16:creationId xmlns:a16="http://schemas.microsoft.com/office/drawing/2014/main" id="{858130B4-07C6-E6B0-585D-3B1BD82EF583}"/>
              </a:ext>
            </a:extLst>
          </p:cNvPr>
          <p:cNvGrpSpPr/>
          <p:nvPr/>
        </p:nvGrpSpPr>
        <p:grpSpPr>
          <a:xfrm>
            <a:off x="3652837" y="2967037"/>
            <a:ext cx="1224280" cy="1186180"/>
            <a:chOff x="3652837" y="2967037"/>
            <a:chExt cx="1224280" cy="1186180"/>
          </a:xfrm>
        </p:grpSpPr>
        <p:sp>
          <p:nvSpPr>
            <p:cNvPr id="45" name="object 33">
              <a:extLst>
                <a:ext uri="{FF2B5EF4-FFF2-40B4-BE49-F238E27FC236}">
                  <a16:creationId xmlns:a16="http://schemas.microsoft.com/office/drawing/2014/main" id="{DB658692-74B3-D8BC-6B1B-021A4279AEC4}"/>
                </a:ext>
              </a:extLst>
            </p:cNvPr>
            <p:cNvSpPr/>
            <p:nvPr/>
          </p:nvSpPr>
          <p:spPr>
            <a:xfrm>
              <a:off x="3657600" y="2971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0"/>
                  </a:moveTo>
                  <a:lnTo>
                    <a:pt x="457200" y="3810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4">
              <a:extLst>
                <a:ext uri="{FF2B5EF4-FFF2-40B4-BE49-F238E27FC236}">
                  <a16:creationId xmlns:a16="http://schemas.microsoft.com/office/drawing/2014/main" id="{2E9C27DC-CC8E-7517-CC5B-EB08F88E7BDA}"/>
                </a:ext>
              </a:extLst>
            </p:cNvPr>
            <p:cNvSpPr/>
            <p:nvPr/>
          </p:nvSpPr>
          <p:spPr>
            <a:xfrm>
              <a:off x="3962400" y="4076700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5033" y="44450"/>
                  </a:lnTo>
                  <a:lnTo>
                    <a:pt x="50800" y="44450"/>
                  </a:lnTo>
                  <a:lnTo>
                    <a:pt x="50800" y="31750"/>
                  </a:lnTo>
                  <a:lnTo>
                    <a:pt x="55033" y="31750"/>
                  </a:lnTo>
                  <a:lnTo>
                    <a:pt x="76200" y="0"/>
                  </a:lnTo>
                  <a:close/>
                </a:path>
                <a:path w="914400" h="76200">
                  <a:moveTo>
                    <a:pt x="863600" y="38100"/>
                  </a:moveTo>
                  <a:lnTo>
                    <a:pt x="838200" y="76200"/>
                  </a:lnTo>
                  <a:lnTo>
                    <a:pt x="901700" y="44450"/>
                  </a:lnTo>
                  <a:lnTo>
                    <a:pt x="863600" y="44450"/>
                  </a:lnTo>
                  <a:lnTo>
                    <a:pt x="863600" y="38100"/>
                  </a:lnTo>
                  <a:close/>
                </a:path>
                <a:path w="914400" h="76200">
                  <a:moveTo>
                    <a:pt x="50800" y="38100"/>
                  </a:moveTo>
                  <a:lnTo>
                    <a:pt x="50800" y="44450"/>
                  </a:lnTo>
                  <a:lnTo>
                    <a:pt x="55033" y="44450"/>
                  </a:lnTo>
                  <a:lnTo>
                    <a:pt x="50800" y="38100"/>
                  </a:lnTo>
                  <a:close/>
                </a:path>
                <a:path w="914400" h="76200">
                  <a:moveTo>
                    <a:pt x="859366" y="31750"/>
                  </a:moveTo>
                  <a:lnTo>
                    <a:pt x="55033" y="31750"/>
                  </a:lnTo>
                  <a:lnTo>
                    <a:pt x="50800" y="38100"/>
                  </a:lnTo>
                  <a:lnTo>
                    <a:pt x="55033" y="44450"/>
                  </a:lnTo>
                  <a:lnTo>
                    <a:pt x="859366" y="44450"/>
                  </a:lnTo>
                  <a:lnTo>
                    <a:pt x="863600" y="38100"/>
                  </a:lnTo>
                  <a:lnTo>
                    <a:pt x="859366" y="31750"/>
                  </a:lnTo>
                  <a:close/>
                </a:path>
                <a:path w="914400" h="76200">
                  <a:moveTo>
                    <a:pt x="901700" y="31750"/>
                  </a:moveTo>
                  <a:lnTo>
                    <a:pt x="863600" y="31750"/>
                  </a:lnTo>
                  <a:lnTo>
                    <a:pt x="863600" y="44450"/>
                  </a:lnTo>
                  <a:lnTo>
                    <a:pt x="901700" y="44450"/>
                  </a:lnTo>
                  <a:lnTo>
                    <a:pt x="914400" y="38100"/>
                  </a:lnTo>
                  <a:lnTo>
                    <a:pt x="901700" y="31750"/>
                  </a:lnTo>
                  <a:close/>
                </a:path>
                <a:path w="914400" h="76200">
                  <a:moveTo>
                    <a:pt x="55033" y="31750"/>
                  </a:moveTo>
                  <a:lnTo>
                    <a:pt x="50800" y="31750"/>
                  </a:lnTo>
                  <a:lnTo>
                    <a:pt x="50800" y="38100"/>
                  </a:lnTo>
                  <a:lnTo>
                    <a:pt x="55033" y="31750"/>
                  </a:lnTo>
                  <a:close/>
                </a:path>
                <a:path w="914400" h="76200">
                  <a:moveTo>
                    <a:pt x="838200" y="0"/>
                  </a:moveTo>
                  <a:lnTo>
                    <a:pt x="863600" y="38100"/>
                  </a:lnTo>
                  <a:lnTo>
                    <a:pt x="863600" y="31750"/>
                  </a:lnTo>
                  <a:lnTo>
                    <a:pt x="901700" y="3175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5">
            <a:extLst>
              <a:ext uri="{FF2B5EF4-FFF2-40B4-BE49-F238E27FC236}">
                <a16:creationId xmlns:a16="http://schemas.microsoft.com/office/drawing/2014/main" id="{B437A2B8-AC9E-C6BA-6E22-EBB58BB901FF}"/>
              </a:ext>
            </a:extLst>
          </p:cNvPr>
          <p:cNvSpPr txBox="1"/>
          <p:nvPr/>
        </p:nvSpPr>
        <p:spPr>
          <a:xfrm>
            <a:off x="2822194" y="3831717"/>
            <a:ext cx="987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mic Sans MS"/>
                <a:cs typeface="Comic Sans MS"/>
              </a:rPr>
              <a:t>vibration direction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8" name="object 36">
            <a:extLst>
              <a:ext uri="{FF2B5EF4-FFF2-40B4-BE49-F238E27FC236}">
                <a16:creationId xmlns:a16="http://schemas.microsoft.com/office/drawing/2014/main" id="{B437BC0D-DD7F-B3EC-87F0-909B30D9C02C}"/>
              </a:ext>
            </a:extLst>
          </p:cNvPr>
          <p:cNvSpPr txBox="1"/>
          <p:nvPr/>
        </p:nvSpPr>
        <p:spPr>
          <a:xfrm>
            <a:off x="2425445" y="1856359"/>
            <a:ext cx="1268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mic Sans MS"/>
                <a:cs typeface="Comic Sans MS"/>
              </a:rPr>
              <a:t>propagation</a:t>
            </a:r>
            <a:endParaRPr sz="1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mic Sans MS"/>
                <a:cs typeface="Comic Sans MS"/>
              </a:rPr>
              <a:t>direction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9" name="object 37">
            <a:extLst>
              <a:ext uri="{FF2B5EF4-FFF2-40B4-BE49-F238E27FC236}">
                <a16:creationId xmlns:a16="http://schemas.microsoft.com/office/drawing/2014/main" id="{2580056F-1497-5ACA-1CAC-ADA67F3970C7}"/>
              </a:ext>
            </a:extLst>
          </p:cNvPr>
          <p:cNvSpPr/>
          <p:nvPr/>
        </p:nvSpPr>
        <p:spPr>
          <a:xfrm>
            <a:off x="3581400" y="2286000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0" y="0"/>
                </a:moveTo>
                <a:lnTo>
                  <a:pt x="914400" y="1524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0">
            <a:extLst>
              <a:ext uri="{FF2B5EF4-FFF2-40B4-BE49-F238E27FC236}">
                <a16:creationId xmlns:a16="http://schemas.microsoft.com/office/drawing/2014/main" id="{581F65A1-FD72-3A7B-7CD3-6521790D928E}"/>
              </a:ext>
            </a:extLst>
          </p:cNvPr>
          <p:cNvSpPr txBox="1"/>
          <p:nvPr/>
        </p:nvSpPr>
        <p:spPr>
          <a:xfrm>
            <a:off x="8530208" y="5906902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39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3" name="object 2">
            <a:extLst>
              <a:ext uri="{FF2B5EF4-FFF2-40B4-BE49-F238E27FC236}">
                <a16:creationId xmlns:a16="http://schemas.microsoft.com/office/drawing/2014/main" id="{8A19AB1A-29DE-B870-7E18-7055D4698ED5}"/>
              </a:ext>
            </a:extLst>
          </p:cNvPr>
          <p:cNvGrpSpPr/>
          <p:nvPr/>
        </p:nvGrpSpPr>
        <p:grpSpPr>
          <a:xfrm>
            <a:off x="3239897" y="1519237"/>
            <a:ext cx="2937510" cy="2066925"/>
            <a:chOff x="3239897" y="1519237"/>
            <a:chExt cx="2937510" cy="206692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7165BD63-87DE-576A-8A80-A15D2D7201B4}"/>
                </a:ext>
              </a:extLst>
            </p:cNvPr>
            <p:cNvSpPr/>
            <p:nvPr/>
          </p:nvSpPr>
          <p:spPr>
            <a:xfrm>
              <a:off x="3454623" y="2290708"/>
              <a:ext cx="1488440" cy="277495"/>
            </a:xfrm>
            <a:custGeom>
              <a:avLst/>
              <a:gdLst/>
              <a:ahLst/>
              <a:cxnLst/>
              <a:rect l="l" t="t" r="r" b="b"/>
              <a:pathLst>
                <a:path w="1488439" h="277494">
                  <a:moveTo>
                    <a:pt x="1488149" y="0"/>
                  </a:moveTo>
                  <a:lnTo>
                    <a:pt x="86151" y="0"/>
                  </a:lnTo>
                  <a:lnTo>
                    <a:pt x="0" y="277310"/>
                  </a:lnTo>
                  <a:lnTo>
                    <a:pt x="1402021" y="277310"/>
                  </a:lnTo>
                  <a:lnTo>
                    <a:pt x="1488149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4">
              <a:extLst>
                <a:ext uri="{FF2B5EF4-FFF2-40B4-BE49-F238E27FC236}">
                  <a16:creationId xmlns:a16="http://schemas.microsoft.com/office/drawing/2014/main" id="{A6A9CE5F-E182-97F6-C0DF-C26018D282A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487" y="2360039"/>
              <a:ext cx="195837" cy="219537"/>
            </a:xfrm>
            <a:prstGeom prst="rect">
              <a:avLst/>
            </a:prstGeom>
          </p:spPr>
        </p:pic>
        <p:pic>
          <p:nvPicPr>
            <p:cNvPr id="52" name="object 5">
              <a:extLst>
                <a:ext uri="{FF2B5EF4-FFF2-40B4-BE49-F238E27FC236}">
                  <a16:creationId xmlns:a16="http://schemas.microsoft.com/office/drawing/2014/main" id="{463235E2-5868-CD0D-B8B0-30A87F0272C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1322" y="2371596"/>
              <a:ext cx="180220" cy="207980"/>
            </a:xfrm>
            <a:prstGeom prst="rect">
              <a:avLst/>
            </a:prstGeom>
          </p:spPr>
        </p:pic>
        <p:pic>
          <p:nvPicPr>
            <p:cNvPr id="53" name="object 6">
              <a:extLst>
                <a:ext uri="{FF2B5EF4-FFF2-40B4-BE49-F238E27FC236}">
                  <a16:creationId xmlns:a16="http://schemas.microsoft.com/office/drawing/2014/main" id="{E45AFCCE-7F8F-5E3B-7238-56D5D81F45D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8900" y="2348482"/>
              <a:ext cx="187982" cy="231094"/>
            </a:xfrm>
            <a:prstGeom prst="rect">
              <a:avLst/>
            </a:prstGeom>
          </p:spPr>
        </p:pic>
        <p:pic>
          <p:nvPicPr>
            <p:cNvPr id="54" name="object 7">
              <a:extLst>
                <a:ext uri="{FF2B5EF4-FFF2-40B4-BE49-F238E27FC236}">
                  <a16:creationId xmlns:a16="http://schemas.microsoft.com/office/drawing/2014/main" id="{76E22045-F5E3-7B52-6538-845938479E6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0774" y="2348482"/>
              <a:ext cx="203646" cy="231094"/>
            </a:xfrm>
            <a:prstGeom prst="rect">
              <a:avLst/>
            </a:prstGeom>
          </p:spPr>
        </p:pic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07D8FBB2-8A47-0F87-05C2-580AF4583462}"/>
                </a:ext>
              </a:extLst>
            </p:cNvPr>
            <p:cNvSpPr/>
            <p:nvPr/>
          </p:nvSpPr>
          <p:spPr>
            <a:xfrm>
              <a:off x="3454623" y="2568019"/>
              <a:ext cx="1504315" cy="300990"/>
            </a:xfrm>
            <a:custGeom>
              <a:avLst/>
              <a:gdLst/>
              <a:ahLst/>
              <a:cxnLst/>
              <a:rect l="l" t="t" r="r" b="b"/>
              <a:pathLst>
                <a:path w="1504314" h="300989">
                  <a:moveTo>
                    <a:pt x="1402021" y="0"/>
                  </a:moveTo>
                  <a:lnTo>
                    <a:pt x="0" y="0"/>
                  </a:lnTo>
                  <a:lnTo>
                    <a:pt x="93983" y="300425"/>
                  </a:lnTo>
                  <a:lnTo>
                    <a:pt x="1503845" y="300426"/>
                  </a:lnTo>
                  <a:lnTo>
                    <a:pt x="1402021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9">
              <a:extLst>
                <a:ext uri="{FF2B5EF4-FFF2-40B4-BE49-F238E27FC236}">
                  <a16:creationId xmlns:a16="http://schemas.microsoft.com/office/drawing/2014/main" id="{9717D5A0-8475-B692-F223-B429A015A20E}"/>
                </a:ext>
              </a:extLst>
            </p:cNvPr>
            <p:cNvSpPr/>
            <p:nvPr/>
          </p:nvSpPr>
          <p:spPr>
            <a:xfrm>
              <a:off x="3454616" y="2256053"/>
              <a:ext cx="1402080" cy="635635"/>
            </a:xfrm>
            <a:custGeom>
              <a:avLst/>
              <a:gdLst/>
              <a:ahLst/>
              <a:cxnLst/>
              <a:rect l="l" t="t" r="r" b="b"/>
              <a:pathLst>
                <a:path w="1402079" h="635635">
                  <a:moveTo>
                    <a:pt x="1402016" y="0"/>
                  </a:moveTo>
                  <a:lnTo>
                    <a:pt x="0" y="0"/>
                  </a:lnTo>
                  <a:lnTo>
                    <a:pt x="0" y="635508"/>
                  </a:lnTo>
                  <a:lnTo>
                    <a:pt x="1402016" y="635508"/>
                  </a:lnTo>
                  <a:lnTo>
                    <a:pt x="1402016" y="0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0">
              <a:extLst>
                <a:ext uri="{FF2B5EF4-FFF2-40B4-BE49-F238E27FC236}">
                  <a16:creationId xmlns:a16="http://schemas.microsoft.com/office/drawing/2014/main" id="{5BC3918A-F35A-94BE-B121-129C56C469C0}"/>
                </a:ext>
              </a:extLst>
            </p:cNvPr>
            <p:cNvSpPr/>
            <p:nvPr/>
          </p:nvSpPr>
          <p:spPr>
            <a:xfrm>
              <a:off x="3360632" y="2209832"/>
              <a:ext cx="1496060" cy="358775"/>
            </a:xfrm>
            <a:custGeom>
              <a:avLst/>
              <a:gdLst/>
              <a:ahLst/>
              <a:cxnLst/>
              <a:rect l="l" t="t" r="r" b="b"/>
              <a:pathLst>
                <a:path w="1496060" h="358775">
                  <a:moveTo>
                    <a:pt x="1401997" y="0"/>
                  </a:moveTo>
                  <a:lnTo>
                    <a:pt x="0" y="0"/>
                  </a:lnTo>
                  <a:lnTo>
                    <a:pt x="93990" y="358186"/>
                  </a:lnTo>
                  <a:lnTo>
                    <a:pt x="1496012" y="358186"/>
                  </a:lnTo>
                  <a:lnTo>
                    <a:pt x="1401997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">
              <a:extLst>
                <a:ext uri="{FF2B5EF4-FFF2-40B4-BE49-F238E27FC236}">
                  <a16:creationId xmlns:a16="http://schemas.microsoft.com/office/drawing/2014/main" id="{25ED2585-DFAB-E7C2-32C2-C6300220976B}"/>
                </a:ext>
              </a:extLst>
            </p:cNvPr>
            <p:cNvSpPr/>
            <p:nvPr/>
          </p:nvSpPr>
          <p:spPr>
            <a:xfrm>
              <a:off x="3352800" y="2568019"/>
              <a:ext cx="1504315" cy="370205"/>
            </a:xfrm>
            <a:custGeom>
              <a:avLst/>
              <a:gdLst/>
              <a:ahLst/>
              <a:cxnLst/>
              <a:rect l="l" t="t" r="r" b="b"/>
              <a:pathLst>
                <a:path w="1504314" h="370205">
                  <a:moveTo>
                    <a:pt x="1503844" y="0"/>
                  </a:moveTo>
                  <a:lnTo>
                    <a:pt x="101823" y="0"/>
                  </a:lnTo>
                  <a:lnTo>
                    <a:pt x="0" y="369754"/>
                  </a:lnTo>
                  <a:lnTo>
                    <a:pt x="1402021" y="369754"/>
                  </a:lnTo>
                  <a:lnTo>
                    <a:pt x="1503844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">
              <a:extLst>
                <a:ext uri="{FF2B5EF4-FFF2-40B4-BE49-F238E27FC236}">
                  <a16:creationId xmlns:a16="http://schemas.microsoft.com/office/drawing/2014/main" id="{C223AA4C-E3E0-2101-FD33-BEB915909196}"/>
                </a:ext>
              </a:extLst>
            </p:cNvPr>
            <p:cNvSpPr/>
            <p:nvPr/>
          </p:nvSpPr>
          <p:spPr>
            <a:xfrm>
              <a:off x="3254502" y="2553461"/>
              <a:ext cx="2079625" cy="0"/>
            </a:xfrm>
            <a:custGeom>
              <a:avLst/>
              <a:gdLst/>
              <a:ahLst/>
              <a:cxnLst/>
              <a:rect l="l" t="t" r="r" b="b"/>
              <a:pathLst>
                <a:path w="2079625">
                  <a:moveTo>
                    <a:pt x="0" y="0"/>
                  </a:moveTo>
                  <a:lnTo>
                    <a:pt x="2079498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3">
              <a:extLst>
                <a:ext uri="{FF2B5EF4-FFF2-40B4-BE49-F238E27FC236}">
                  <a16:creationId xmlns:a16="http://schemas.microsoft.com/office/drawing/2014/main" id="{D7C84509-4754-79B7-9A65-C67E1D13B881}"/>
                </a:ext>
              </a:extLst>
            </p:cNvPr>
            <p:cNvSpPr/>
            <p:nvPr/>
          </p:nvSpPr>
          <p:spPr>
            <a:xfrm>
              <a:off x="3562858" y="2209799"/>
              <a:ext cx="100965" cy="685800"/>
            </a:xfrm>
            <a:custGeom>
              <a:avLst/>
              <a:gdLst/>
              <a:ahLst/>
              <a:cxnLst/>
              <a:rect l="l" t="t" r="r" b="b"/>
              <a:pathLst>
                <a:path w="100964" h="685800">
                  <a:moveTo>
                    <a:pt x="100838" y="303276"/>
                  </a:moveTo>
                  <a:lnTo>
                    <a:pt x="38100" y="51866"/>
                  </a:lnTo>
                  <a:lnTo>
                    <a:pt x="74041" y="64643"/>
                  </a:lnTo>
                  <a:lnTo>
                    <a:pt x="59537" y="47752"/>
                  </a:lnTo>
                  <a:lnTo>
                    <a:pt x="18542" y="0"/>
                  </a:lnTo>
                  <a:lnTo>
                    <a:pt x="0" y="83185"/>
                  </a:lnTo>
                  <a:lnTo>
                    <a:pt x="25679" y="54978"/>
                  </a:lnTo>
                  <a:lnTo>
                    <a:pt x="88519" y="306324"/>
                  </a:lnTo>
                  <a:lnTo>
                    <a:pt x="100838" y="303276"/>
                  </a:lnTo>
                  <a:close/>
                </a:path>
                <a:path w="100964" h="685800">
                  <a:moveTo>
                    <a:pt x="100965" y="382524"/>
                  </a:moveTo>
                  <a:lnTo>
                    <a:pt x="88519" y="379476"/>
                  </a:lnTo>
                  <a:lnTo>
                    <a:pt x="30924" y="610285"/>
                  </a:lnTo>
                  <a:lnTo>
                    <a:pt x="30924" y="636524"/>
                  </a:lnTo>
                  <a:lnTo>
                    <a:pt x="30924" y="610285"/>
                  </a:lnTo>
                  <a:lnTo>
                    <a:pt x="25768" y="630948"/>
                  </a:lnTo>
                  <a:lnTo>
                    <a:pt x="0" y="602615"/>
                  </a:lnTo>
                  <a:lnTo>
                    <a:pt x="18542" y="685800"/>
                  </a:lnTo>
                  <a:lnTo>
                    <a:pt x="59537" y="638048"/>
                  </a:lnTo>
                  <a:lnTo>
                    <a:pt x="74041" y="621157"/>
                  </a:lnTo>
                  <a:lnTo>
                    <a:pt x="38100" y="633945"/>
                  </a:lnTo>
                  <a:lnTo>
                    <a:pt x="100965" y="382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4">
              <a:extLst>
                <a:ext uri="{FF2B5EF4-FFF2-40B4-BE49-F238E27FC236}">
                  <a16:creationId xmlns:a16="http://schemas.microsoft.com/office/drawing/2014/main" id="{839396D0-1FC3-B19E-7FF7-16657B3AE206}"/>
                </a:ext>
              </a:extLst>
            </p:cNvPr>
            <p:cNvSpPr/>
            <p:nvPr/>
          </p:nvSpPr>
          <p:spPr>
            <a:xfrm>
              <a:off x="5529262" y="2553461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423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5">
              <a:extLst>
                <a:ext uri="{FF2B5EF4-FFF2-40B4-BE49-F238E27FC236}">
                  <a16:creationId xmlns:a16="http://schemas.microsoft.com/office/drawing/2014/main" id="{03BE6E0C-DCA6-7DC6-D11B-E13528CDCE9C}"/>
                </a:ext>
              </a:extLst>
            </p:cNvPr>
            <p:cNvSpPr/>
            <p:nvPr/>
          </p:nvSpPr>
          <p:spPr>
            <a:xfrm>
              <a:off x="5334000" y="2166873"/>
              <a:ext cx="195580" cy="1414780"/>
            </a:xfrm>
            <a:custGeom>
              <a:avLst/>
              <a:gdLst/>
              <a:ahLst/>
              <a:cxnLst/>
              <a:rect l="l" t="t" r="r" b="b"/>
              <a:pathLst>
                <a:path w="195579" h="1414779">
                  <a:moveTo>
                    <a:pt x="195262" y="0"/>
                  </a:moveTo>
                  <a:lnTo>
                    <a:pt x="0" y="0"/>
                  </a:lnTo>
                  <a:lnTo>
                    <a:pt x="0" y="1414526"/>
                  </a:lnTo>
                  <a:lnTo>
                    <a:pt x="195262" y="1414526"/>
                  </a:lnTo>
                  <a:lnTo>
                    <a:pt x="195262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6">
              <a:extLst>
                <a:ext uri="{FF2B5EF4-FFF2-40B4-BE49-F238E27FC236}">
                  <a16:creationId xmlns:a16="http://schemas.microsoft.com/office/drawing/2014/main" id="{A6580B04-3E3D-0286-AAF9-6A9B429434D1}"/>
                </a:ext>
              </a:extLst>
            </p:cNvPr>
            <p:cNvSpPr/>
            <p:nvPr/>
          </p:nvSpPr>
          <p:spPr>
            <a:xfrm>
              <a:off x="5529326" y="1524000"/>
              <a:ext cx="643255" cy="2057400"/>
            </a:xfrm>
            <a:custGeom>
              <a:avLst/>
              <a:gdLst/>
              <a:ahLst/>
              <a:cxnLst/>
              <a:rect l="l" t="t" r="r" b="b"/>
              <a:pathLst>
                <a:path w="643254" h="2057400">
                  <a:moveTo>
                    <a:pt x="642874" y="0"/>
                  </a:moveTo>
                  <a:lnTo>
                    <a:pt x="0" y="642874"/>
                  </a:lnTo>
                  <a:lnTo>
                    <a:pt x="0" y="2057400"/>
                  </a:lnTo>
                  <a:lnTo>
                    <a:pt x="642874" y="1414526"/>
                  </a:lnTo>
                  <a:lnTo>
                    <a:pt x="642874" y="0"/>
                  </a:lnTo>
                  <a:close/>
                </a:path>
              </a:pathLst>
            </a:custGeom>
            <a:solidFill>
              <a:srgbClr val="40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7">
              <a:extLst>
                <a:ext uri="{FF2B5EF4-FFF2-40B4-BE49-F238E27FC236}">
                  <a16:creationId xmlns:a16="http://schemas.microsoft.com/office/drawing/2014/main" id="{964E43CA-0F51-F710-FADC-F42B102CA497}"/>
                </a:ext>
              </a:extLst>
            </p:cNvPr>
            <p:cNvSpPr/>
            <p:nvPr/>
          </p:nvSpPr>
          <p:spPr>
            <a:xfrm>
              <a:off x="5334000" y="1524000"/>
              <a:ext cx="838200" cy="643255"/>
            </a:xfrm>
            <a:custGeom>
              <a:avLst/>
              <a:gdLst/>
              <a:ahLst/>
              <a:cxnLst/>
              <a:rect l="l" t="t" r="r" b="b"/>
              <a:pathLst>
                <a:path w="838200" h="643255">
                  <a:moveTo>
                    <a:pt x="838200" y="0"/>
                  </a:moveTo>
                  <a:lnTo>
                    <a:pt x="642874" y="0"/>
                  </a:lnTo>
                  <a:lnTo>
                    <a:pt x="0" y="642874"/>
                  </a:lnTo>
                  <a:lnTo>
                    <a:pt x="195325" y="64287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71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8">
              <a:extLst>
                <a:ext uri="{FF2B5EF4-FFF2-40B4-BE49-F238E27FC236}">
                  <a16:creationId xmlns:a16="http://schemas.microsoft.com/office/drawing/2014/main" id="{54705709-2452-E3EB-1112-EC3CB604788D}"/>
                </a:ext>
              </a:extLst>
            </p:cNvPr>
            <p:cNvSpPr/>
            <p:nvPr/>
          </p:nvSpPr>
          <p:spPr>
            <a:xfrm>
              <a:off x="5334000" y="1524000"/>
              <a:ext cx="838200" cy="2057400"/>
            </a:xfrm>
            <a:custGeom>
              <a:avLst/>
              <a:gdLst/>
              <a:ahLst/>
              <a:cxnLst/>
              <a:rect l="l" t="t" r="r" b="b"/>
              <a:pathLst>
                <a:path w="838200" h="2057400">
                  <a:moveTo>
                    <a:pt x="0" y="642874"/>
                  </a:moveTo>
                  <a:lnTo>
                    <a:pt x="642874" y="0"/>
                  </a:lnTo>
                  <a:lnTo>
                    <a:pt x="838200" y="0"/>
                  </a:lnTo>
                  <a:lnTo>
                    <a:pt x="838200" y="1414526"/>
                  </a:lnTo>
                  <a:lnTo>
                    <a:pt x="195325" y="2057400"/>
                  </a:lnTo>
                  <a:lnTo>
                    <a:pt x="0" y="2057400"/>
                  </a:lnTo>
                  <a:lnTo>
                    <a:pt x="0" y="642874"/>
                  </a:lnTo>
                  <a:close/>
                </a:path>
                <a:path w="838200" h="2057400">
                  <a:moveTo>
                    <a:pt x="0" y="642874"/>
                  </a:moveTo>
                  <a:lnTo>
                    <a:pt x="195325" y="642874"/>
                  </a:lnTo>
                  <a:lnTo>
                    <a:pt x="838200" y="0"/>
                  </a:lnTo>
                </a:path>
                <a:path w="838200" h="2057400">
                  <a:moveTo>
                    <a:pt x="195325" y="642874"/>
                  </a:moveTo>
                  <a:lnTo>
                    <a:pt x="195325" y="205740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9">
              <a:extLst>
                <a:ext uri="{FF2B5EF4-FFF2-40B4-BE49-F238E27FC236}">
                  <a16:creationId xmlns:a16="http://schemas.microsoft.com/office/drawing/2014/main" id="{32865114-6650-269C-3E75-922FA12ED1AD}"/>
                </a:ext>
              </a:extLst>
            </p:cNvPr>
            <p:cNvSpPr/>
            <p:nvPr/>
          </p:nvSpPr>
          <p:spPr>
            <a:xfrm>
              <a:off x="5638800" y="1600200"/>
              <a:ext cx="457200" cy="1828800"/>
            </a:xfrm>
            <a:custGeom>
              <a:avLst/>
              <a:gdLst/>
              <a:ahLst/>
              <a:cxnLst/>
              <a:rect l="l" t="t" r="r" b="b"/>
              <a:pathLst>
                <a:path w="457200" h="1828800">
                  <a:moveTo>
                    <a:pt x="0" y="457200"/>
                  </a:moveTo>
                  <a:lnTo>
                    <a:pt x="0" y="1828800"/>
                  </a:lnTo>
                </a:path>
                <a:path w="457200" h="1828800">
                  <a:moveTo>
                    <a:pt x="152400" y="304800"/>
                  </a:moveTo>
                  <a:lnTo>
                    <a:pt x="152400" y="1676400"/>
                  </a:lnTo>
                </a:path>
                <a:path w="457200" h="1828800">
                  <a:moveTo>
                    <a:pt x="304800" y="152400"/>
                  </a:moveTo>
                  <a:lnTo>
                    <a:pt x="304800" y="1524000"/>
                  </a:lnTo>
                </a:path>
                <a:path w="457200" h="1828800">
                  <a:moveTo>
                    <a:pt x="457200" y="0"/>
                  </a:moveTo>
                  <a:lnTo>
                    <a:pt x="457200" y="137160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20">
            <a:extLst>
              <a:ext uri="{FF2B5EF4-FFF2-40B4-BE49-F238E27FC236}">
                <a16:creationId xmlns:a16="http://schemas.microsoft.com/office/drawing/2014/main" id="{337C9C50-989D-E360-5C22-A51156E29CDB}"/>
              </a:ext>
            </a:extLst>
          </p:cNvPr>
          <p:cNvSpPr txBox="1">
            <a:spLocks/>
          </p:cNvSpPr>
          <p:nvPr/>
        </p:nvSpPr>
        <p:spPr>
          <a:xfrm>
            <a:off x="2467736" y="717549"/>
            <a:ext cx="6951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>
                <a:latin typeface="Arial"/>
                <a:cs typeface="Arial"/>
              </a:rPr>
              <a:t>1)</a:t>
            </a:r>
            <a:r>
              <a:rPr lang="en-GB" sz="2800" spc="-6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Light</a:t>
            </a:r>
            <a:r>
              <a:rPr lang="en-GB" sz="2800" spc="-55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passes</a:t>
            </a:r>
            <a:r>
              <a:rPr lang="en-GB" sz="2800" spc="-65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through</a:t>
            </a:r>
            <a:r>
              <a:rPr lang="en-GB" sz="2800" spc="-55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the</a:t>
            </a:r>
            <a:r>
              <a:rPr lang="en-GB" sz="2800" spc="-30">
                <a:latin typeface="Arial"/>
                <a:cs typeface="Arial"/>
              </a:rPr>
              <a:t> </a:t>
            </a:r>
            <a:r>
              <a:rPr lang="en-GB" sz="2800" b="1">
                <a:latin typeface="Arial"/>
                <a:cs typeface="Arial"/>
              </a:rPr>
              <a:t>lower</a:t>
            </a:r>
            <a:r>
              <a:rPr lang="en-GB" sz="2800" b="1" spc="-60">
                <a:latin typeface="Arial"/>
                <a:cs typeface="Arial"/>
              </a:rPr>
              <a:t> </a:t>
            </a:r>
            <a:r>
              <a:rPr lang="en-GB" sz="2800" b="1" spc="-10">
                <a:latin typeface="Arial"/>
                <a:cs typeface="Arial"/>
              </a:rPr>
              <a:t>polarizer</a:t>
            </a:r>
            <a:endParaRPr lang="en-GB" sz="2800">
              <a:latin typeface="Arial"/>
              <a:cs typeface="Arial"/>
            </a:endParaRPr>
          </a:p>
        </p:txBody>
      </p:sp>
      <p:pic>
        <p:nvPicPr>
          <p:cNvPr id="68" name="object 21">
            <a:extLst>
              <a:ext uri="{FF2B5EF4-FFF2-40B4-BE49-F238E27FC236}">
                <a16:creationId xmlns:a16="http://schemas.microsoft.com/office/drawing/2014/main" id="{DE7E84E6-688F-ECF5-0372-B86A70F3D83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62999" y="2362199"/>
            <a:ext cx="632536" cy="324333"/>
          </a:xfrm>
          <a:prstGeom prst="rect">
            <a:avLst/>
          </a:prstGeom>
        </p:spPr>
      </p:pic>
      <p:pic>
        <p:nvPicPr>
          <p:cNvPr id="69" name="object 22">
            <a:extLst>
              <a:ext uri="{FF2B5EF4-FFF2-40B4-BE49-F238E27FC236}">
                <a16:creationId xmlns:a16="http://schemas.microsoft.com/office/drawing/2014/main" id="{93C8B6DB-2182-9499-2A4E-F1FD8766CA3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6000" y="2307319"/>
            <a:ext cx="690442" cy="487652"/>
          </a:xfrm>
          <a:prstGeom prst="rect">
            <a:avLst/>
          </a:prstGeom>
        </p:spPr>
      </p:pic>
      <p:sp>
        <p:nvSpPr>
          <p:cNvPr id="70" name="object 23">
            <a:extLst>
              <a:ext uri="{FF2B5EF4-FFF2-40B4-BE49-F238E27FC236}">
                <a16:creationId xmlns:a16="http://schemas.microsoft.com/office/drawing/2014/main" id="{71978B5D-E2C6-0CBC-D50D-FD3363A7EAC9}"/>
              </a:ext>
            </a:extLst>
          </p:cNvPr>
          <p:cNvSpPr txBox="1"/>
          <p:nvPr/>
        </p:nvSpPr>
        <p:spPr>
          <a:xfrm>
            <a:off x="5032375" y="1240282"/>
            <a:ext cx="60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omic Sans MS"/>
                <a:cs typeface="Comic Sans MS"/>
              </a:rPr>
              <a:t>west </a:t>
            </a:r>
            <a:r>
              <a:rPr sz="1800" spc="-10" dirty="0">
                <a:latin typeface="Comic Sans MS"/>
                <a:cs typeface="Comic Sans MS"/>
              </a:rPr>
              <a:t>(left)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1" name="object 24">
            <a:extLst>
              <a:ext uri="{FF2B5EF4-FFF2-40B4-BE49-F238E27FC236}">
                <a16:creationId xmlns:a16="http://schemas.microsoft.com/office/drawing/2014/main" id="{F346C3A2-C082-9175-2FFC-BDBB67819CF3}"/>
              </a:ext>
            </a:extLst>
          </p:cNvPr>
          <p:cNvGrpSpPr/>
          <p:nvPr/>
        </p:nvGrpSpPr>
        <p:grpSpPr>
          <a:xfrm>
            <a:off x="5868161" y="2281427"/>
            <a:ext cx="2667000" cy="542925"/>
            <a:chOff x="5868161" y="2281427"/>
            <a:chExt cx="2667000" cy="542925"/>
          </a:xfrm>
        </p:grpSpPr>
        <p:sp>
          <p:nvSpPr>
            <p:cNvPr id="72" name="object 25">
              <a:extLst>
                <a:ext uri="{FF2B5EF4-FFF2-40B4-BE49-F238E27FC236}">
                  <a16:creationId xmlns:a16="http://schemas.microsoft.com/office/drawing/2014/main" id="{A0286397-C595-8938-D659-F61728AE2BBC}"/>
                </a:ext>
              </a:extLst>
            </p:cNvPr>
            <p:cNvSpPr/>
            <p:nvPr/>
          </p:nvSpPr>
          <p:spPr>
            <a:xfrm>
              <a:off x="6553199" y="2285999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16764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676400" y="5334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60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6">
              <a:extLst>
                <a:ext uri="{FF2B5EF4-FFF2-40B4-BE49-F238E27FC236}">
                  <a16:creationId xmlns:a16="http://schemas.microsoft.com/office/drawing/2014/main" id="{3A017FB8-9B9B-C8A1-505E-69B51CE3373D}"/>
                </a:ext>
              </a:extLst>
            </p:cNvPr>
            <p:cNvSpPr/>
            <p:nvPr/>
          </p:nvSpPr>
          <p:spPr>
            <a:xfrm>
              <a:off x="6553199" y="2285999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0" y="533400"/>
                  </a:moveTo>
                  <a:lnTo>
                    <a:pt x="1676400" y="533400"/>
                  </a:lnTo>
                  <a:lnTo>
                    <a:pt x="16764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B52A5E62-FE98-4906-B58E-4D97BD22AA5C}"/>
                </a:ext>
              </a:extLst>
            </p:cNvPr>
            <p:cNvSpPr/>
            <p:nvPr/>
          </p:nvSpPr>
          <p:spPr>
            <a:xfrm>
              <a:off x="5868162" y="2285999"/>
              <a:ext cx="2667000" cy="533400"/>
            </a:xfrm>
            <a:custGeom>
              <a:avLst/>
              <a:gdLst/>
              <a:ahLst/>
              <a:cxnLst/>
              <a:rect l="l" t="t" r="r" b="b"/>
              <a:pathLst>
                <a:path w="2667000" h="533400">
                  <a:moveTo>
                    <a:pt x="2667000" y="267462"/>
                  </a:moveTo>
                  <a:lnTo>
                    <a:pt x="2638044" y="252984"/>
                  </a:lnTo>
                  <a:lnTo>
                    <a:pt x="2580132" y="224028"/>
                  </a:lnTo>
                  <a:lnTo>
                    <a:pt x="2599436" y="252984"/>
                  </a:lnTo>
                  <a:lnTo>
                    <a:pt x="1910588" y="252984"/>
                  </a:lnTo>
                  <a:lnTo>
                    <a:pt x="1910588" y="55041"/>
                  </a:lnTo>
                  <a:lnTo>
                    <a:pt x="1942338" y="76200"/>
                  </a:lnTo>
                  <a:lnTo>
                    <a:pt x="1929638" y="50800"/>
                  </a:lnTo>
                  <a:lnTo>
                    <a:pt x="1904238" y="0"/>
                  </a:lnTo>
                  <a:lnTo>
                    <a:pt x="1866138" y="76200"/>
                  </a:lnTo>
                  <a:lnTo>
                    <a:pt x="1897888" y="55041"/>
                  </a:lnTo>
                  <a:lnTo>
                    <a:pt x="1897888" y="252984"/>
                  </a:lnTo>
                  <a:lnTo>
                    <a:pt x="1453388" y="252984"/>
                  </a:lnTo>
                  <a:lnTo>
                    <a:pt x="1453388" y="55041"/>
                  </a:lnTo>
                  <a:lnTo>
                    <a:pt x="1485138" y="76200"/>
                  </a:lnTo>
                  <a:lnTo>
                    <a:pt x="1472438" y="50800"/>
                  </a:lnTo>
                  <a:lnTo>
                    <a:pt x="1447038" y="0"/>
                  </a:lnTo>
                  <a:lnTo>
                    <a:pt x="1408938" y="76200"/>
                  </a:lnTo>
                  <a:lnTo>
                    <a:pt x="1440688" y="55041"/>
                  </a:lnTo>
                  <a:lnTo>
                    <a:pt x="1440688" y="252984"/>
                  </a:lnTo>
                  <a:lnTo>
                    <a:pt x="1072388" y="252984"/>
                  </a:lnTo>
                  <a:lnTo>
                    <a:pt x="1072388" y="55041"/>
                  </a:lnTo>
                  <a:lnTo>
                    <a:pt x="1104138" y="76200"/>
                  </a:lnTo>
                  <a:lnTo>
                    <a:pt x="1091438" y="50800"/>
                  </a:lnTo>
                  <a:lnTo>
                    <a:pt x="1066038" y="0"/>
                  </a:lnTo>
                  <a:lnTo>
                    <a:pt x="1027938" y="76200"/>
                  </a:lnTo>
                  <a:lnTo>
                    <a:pt x="1059688" y="55041"/>
                  </a:lnTo>
                  <a:lnTo>
                    <a:pt x="1059688" y="252984"/>
                  </a:lnTo>
                  <a:lnTo>
                    <a:pt x="0" y="252984"/>
                  </a:lnTo>
                  <a:lnTo>
                    <a:pt x="0" y="281940"/>
                  </a:lnTo>
                  <a:lnTo>
                    <a:pt x="1059688" y="281940"/>
                  </a:lnTo>
                  <a:lnTo>
                    <a:pt x="1059688" y="478370"/>
                  </a:lnTo>
                  <a:lnTo>
                    <a:pt x="1027938" y="457200"/>
                  </a:lnTo>
                  <a:lnTo>
                    <a:pt x="1066038" y="533400"/>
                  </a:lnTo>
                  <a:lnTo>
                    <a:pt x="1091438" y="482600"/>
                  </a:lnTo>
                  <a:lnTo>
                    <a:pt x="1104138" y="457200"/>
                  </a:lnTo>
                  <a:lnTo>
                    <a:pt x="1072388" y="478370"/>
                  </a:lnTo>
                  <a:lnTo>
                    <a:pt x="1072388" y="281940"/>
                  </a:lnTo>
                  <a:lnTo>
                    <a:pt x="1440688" y="281940"/>
                  </a:lnTo>
                  <a:lnTo>
                    <a:pt x="1440688" y="478370"/>
                  </a:lnTo>
                  <a:lnTo>
                    <a:pt x="1408938" y="457200"/>
                  </a:lnTo>
                  <a:lnTo>
                    <a:pt x="1447038" y="533400"/>
                  </a:lnTo>
                  <a:lnTo>
                    <a:pt x="1472438" y="482600"/>
                  </a:lnTo>
                  <a:lnTo>
                    <a:pt x="1485138" y="457200"/>
                  </a:lnTo>
                  <a:lnTo>
                    <a:pt x="1453388" y="478370"/>
                  </a:lnTo>
                  <a:lnTo>
                    <a:pt x="1453388" y="281940"/>
                  </a:lnTo>
                  <a:lnTo>
                    <a:pt x="1897888" y="281940"/>
                  </a:lnTo>
                  <a:lnTo>
                    <a:pt x="1897888" y="478370"/>
                  </a:lnTo>
                  <a:lnTo>
                    <a:pt x="1866138" y="457200"/>
                  </a:lnTo>
                  <a:lnTo>
                    <a:pt x="1904238" y="533400"/>
                  </a:lnTo>
                  <a:lnTo>
                    <a:pt x="1929638" y="482600"/>
                  </a:lnTo>
                  <a:lnTo>
                    <a:pt x="1942338" y="457200"/>
                  </a:lnTo>
                  <a:lnTo>
                    <a:pt x="1910588" y="478370"/>
                  </a:lnTo>
                  <a:lnTo>
                    <a:pt x="1910588" y="281940"/>
                  </a:lnTo>
                  <a:lnTo>
                    <a:pt x="2599436" y="281940"/>
                  </a:lnTo>
                  <a:lnTo>
                    <a:pt x="2580132" y="310896"/>
                  </a:lnTo>
                  <a:lnTo>
                    <a:pt x="2638044" y="281940"/>
                  </a:lnTo>
                  <a:lnTo>
                    <a:pt x="2667000" y="267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28">
            <a:extLst>
              <a:ext uri="{FF2B5EF4-FFF2-40B4-BE49-F238E27FC236}">
                <a16:creationId xmlns:a16="http://schemas.microsoft.com/office/drawing/2014/main" id="{B0880A08-4CB9-5474-D9F0-D69809F69341}"/>
              </a:ext>
            </a:extLst>
          </p:cNvPr>
          <p:cNvSpPr txBox="1"/>
          <p:nvPr/>
        </p:nvSpPr>
        <p:spPr>
          <a:xfrm>
            <a:off x="6632829" y="2993263"/>
            <a:ext cx="217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Plane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polarized </a:t>
            </a:r>
            <a:r>
              <a:rPr sz="1800" spc="-20" dirty="0">
                <a:latin typeface="Comic Sans MS"/>
                <a:cs typeface="Comic Sans MS"/>
              </a:rPr>
              <a:t>light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6" name="object 29">
            <a:extLst>
              <a:ext uri="{FF2B5EF4-FFF2-40B4-BE49-F238E27FC236}">
                <a16:creationId xmlns:a16="http://schemas.microsoft.com/office/drawing/2014/main" id="{5796A7E0-02D0-BDE2-80D9-E4580F85ED37}"/>
              </a:ext>
            </a:extLst>
          </p:cNvPr>
          <p:cNvSpPr txBox="1"/>
          <p:nvPr/>
        </p:nvSpPr>
        <p:spPr>
          <a:xfrm>
            <a:off x="3180969" y="2993263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Unpolarized</a:t>
            </a:r>
            <a:r>
              <a:rPr sz="1800" spc="-10" dirty="0">
                <a:latin typeface="Comic Sans MS"/>
                <a:cs typeface="Comic Sans MS"/>
              </a:rPr>
              <a:t> light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7" name="object 30">
            <a:extLst>
              <a:ext uri="{FF2B5EF4-FFF2-40B4-BE49-F238E27FC236}">
                <a16:creationId xmlns:a16="http://schemas.microsoft.com/office/drawing/2014/main" id="{35F147B8-33EF-C08A-09B2-CD65A71E13D1}"/>
              </a:ext>
            </a:extLst>
          </p:cNvPr>
          <p:cNvSpPr/>
          <p:nvPr/>
        </p:nvSpPr>
        <p:spPr>
          <a:xfrm>
            <a:off x="6252209" y="1174750"/>
            <a:ext cx="753110" cy="420370"/>
          </a:xfrm>
          <a:custGeom>
            <a:avLst/>
            <a:gdLst/>
            <a:ahLst/>
            <a:cxnLst/>
            <a:rect l="l" t="t" r="r" b="b"/>
            <a:pathLst>
              <a:path w="753109" h="420369">
                <a:moveTo>
                  <a:pt x="48387" y="350012"/>
                </a:moveTo>
                <a:lnTo>
                  <a:pt x="0" y="420115"/>
                </a:lnTo>
                <a:lnTo>
                  <a:pt x="85089" y="416813"/>
                </a:lnTo>
                <a:lnTo>
                  <a:pt x="74832" y="398145"/>
                </a:lnTo>
                <a:lnTo>
                  <a:pt x="60451" y="398145"/>
                </a:lnTo>
                <a:lnTo>
                  <a:pt x="50926" y="380873"/>
                </a:lnTo>
                <a:lnTo>
                  <a:pt x="61997" y="374784"/>
                </a:lnTo>
                <a:lnTo>
                  <a:pt x="48387" y="350012"/>
                </a:lnTo>
                <a:close/>
              </a:path>
              <a:path w="753109" h="420369">
                <a:moveTo>
                  <a:pt x="61997" y="374784"/>
                </a:moveTo>
                <a:lnTo>
                  <a:pt x="50926" y="380873"/>
                </a:lnTo>
                <a:lnTo>
                  <a:pt x="60451" y="398145"/>
                </a:lnTo>
                <a:lnTo>
                  <a:pt x="71496" y="392072"/>
                </a:lnTo>
                <a:lnTo>
                  <a:pt x="61997" y="374784"/>
                </a:lnTo>
                <a:close/>
              </a:path>
              <a:path w="753109" h="420369">
                <a:moveTo>
                  <a:pt x="71496" y="392072"/>
                </a:moveTo>
                <a:lnTo>
                  <a:pt x="60451" y="398145"/>
                </a:lnTo>
                <a:lnTo>
                  <a:pt x="74832" y="398145"/>
                </a:lnTo>
                <a:lnTo>
                  <a:pt x="71496" y="392072"/>
                </a:lnTo>
                <a:close/>
              </a:path>
              <a:path w="753109" h="420369">
                <a:moveTo>
                  <a:pt x="743458" y="0"/>
                </a:moveTo>
                <a:lnTo>
                  <a:pt x="61997" y="374784"/>
                </a:lnTo>
                <a:lnTo>
                  <a:pt x="71496" y="392072"/>
                </a:lnTo>
                <a:lnTo>
                  <a:pt x="753110" y="17272"/>
                </a:lnTo>
                <a:lnTo>
                  <a:pt x="743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1">
            <a:extLst>
              <a:ext uri="{FF2B5EF4-FFF2-40B4-BE49-F238E27FC236}">
                <a16:creationId xmlns:a16="http://schemas.microsoft.com/office/drawing/2014/main" id="{35E26384-4580-B9AA-0F90-9666090CB948}"/>
              </a:ext>
            </a:extLst>
          </p:cNvPr>
          <p:cNvSpPr txBox="1"/>
          <p:nvPr/>
        </p:nvSpPr>
        <p:spPr>
          <a:xfrm>
            <a:off x="5108575" y="3526358"/>
            <a:ext cx="5024120" cy="212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omic Sans MS"/>
                <a:cs typeface="Comic Sans MS"/>
              </a:rPr>
              <a:t>east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omic Sans MS"/>
                <a:cs typeface="Comic Sans MS"/>
              </a:rPr>
              <a:t>(right)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50">
              <a:latin typeface="Comic Sans MS"/>
              <a:cs typeface="Comic Sans MS"/>
            </a:endParaRPr>
          </a:p>
          <a:p>
            <a:pPr marL="867410" marR="5080" indent="-109855" algn="r">
              <a:lnSpc>
                <a:spcPct val="100000"/>
              </a:lnSpc>
            </a:pPr>
            <a:r>
              <a:rPr sz="1600" dirty="0">
                <a:latin typeface="Comic Sans MS"/>
                <a:cs typeface="Comic Sans MS"/>
              </a:rPr>
              <a:t>Only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the</a:t>
            </a:r>
            <a:r>
              <a:rPr sz="1600" spc="-6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component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of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light</a:t>
            </a:r>
            <a:r>
              <a:rPr sz="1600" spc="-4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vibrating</a:t>
            </a:r>
            <a:r>
              <a:rPr sz="1600" spc="-3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in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E-</a:t>
            </a:r>
            <a:r>
              <a:rPr sz="1600" spc="-50" dirty="0">
                <a:latin typeface="Comic Sans MS"/>
                <a:cs typeface="Comic Sans MS"/>
              </a:rPr>
              <a:t>W </a:t>
            </a:r>
            <a:r>
              <a:rPr sz="1600" dirty="0">
                <a:latin typeface="Comic Sans MS"/>
                <a:cs typeface="Comic Sans MS"/>
              </a:rPr>
              <a:t>direction</a:t>
            </a:r>
            <a:r>
              <a:rPr sz="1600" spc="-55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can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pass</a:t>
            </a:r>
            <a:r>
              <a:rPr sz="1600" spc="-7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through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lower</a:t>
            </a:r>
            <a:r>
              <a:rPr sz="1600" spc="-5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polarizer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spc="-50" dirty="0">
                <a:latin typeface="Comic Sans MS"/>
                <a:cs typeface="Comic Sans MS"/>
              </a:rPr>
              <a:t>–</a:t>
            </a:r>
            <a:endParaRPr sz="1600">
              <a:latin typeface="Comic Sans MS"/>
              <a:cs typeface="Comic Sans MS"/>
            </a:endParaRPr>
          </a:p>
          <a:p>
            <a:pPr marR="7620" algn="r">
              <a:lnSpc>
                <a:spcPct val="100000"/>
              </a:lnSpc>
            </a:pPr>
            <a:r>
              <a:rPr sz="1600" b="1" dirty="0">
                <a:latin typeface="Comic Sans MS"/>
                <a:cs typeface="Comic Sans MS"/>
              </a:rPr>
              <a:t>light</a:t>
            </a:r>
            <a:r>
              <a:rPr sz="1600" b="1" spc="-6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intensity</a:t>
            </a:r>
            <a:r>
              <a:rPr sz="1600" b="1" spc="-75" dirty="0">
                <a:latin typeface="Comic Sans MS"/>
                <a:cs typeface="Comic Sans MS"/>
              </a:rPr>
              <a:t> </a:t>
            </a:r>
            <a:r>
              <a:rPr sz="1600" b="1" spc="-10" dirty="0">
                <a:latin typeface="Comic Sans MS"/>
                <a:cs typeface="Comic Sans MS"/>
              </a:rPr>
              <a:t>decreases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omic Sans MS"/>
              <a:cs typeface="Comic Sans MS"/>
            </a:endParaRPr>
          </a:p>
          <a:p>
            <a:pPr marL="61214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Though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polarized,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still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white</a:t>
            </a:r>
            <a:r>
              <a:rPr sz="1800" spc="-10" dirty="0">
                <a:latin typeface="Comic Sans MS"/>
                <a:cs typeface="Comic Sans MS"/>
              </a:rPr>
              <a:t> light!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72E1DAE-F3C4-CF3D-40B2-3380D88F0F25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POLARISATION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3CCD9F95-3B00-1E21-A226-D2955FB7A76B}"/>
              </a:ext>
            </a:extLst>
          </p:cNvPr>
          <p:cNvSpPr txBox="1"/>
          <p:nvPr/>
        </p:nvSpPr>
        <p:spPr>
          <a:xfrm>
            <a:off x="8530208" y="5906902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96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3145ECD3-D14E-2A27-A827-F4D0EF3D04E7}"/>
              </a:ext>
            </a:extLst>
          </p:cNvPr>
          <p:cNvGrpSpPr/>
          <p:nvPr/>
        </p:nvGrpSpPr>
        <p:grpSpPr>
          <a:xfrm>
            <a:off x="8764523" y="2124455"/>
            <a:ext cx="314325" cy="1000125"/>
            <a:chOff x="8764523" y="2124455"/>
            <a:chExt cx="314325" cy="100012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2A2834D0-266B-5277-4332-C574DB7CACFE}"/>
                </a:ext>
              </a:extLst>
            </p:cNvPr>
            <p:cNvSpPr/>
            <p:nvPr/>
          </p:nvSpPr>
          <p:spPr>
            <a:xfrm>
              <a:off x="8769095" y="2129027"/>
              <a:ext cx="304800" cy="990600"/>
            </a:xfrm>
            <a:custGeom>
              <a:avLst/>
              <a:gdLst/>
              <a:ahLst/>
              <a:cxnLst/>
              <a:rect l="l" t="t" r="r" b="b"/>
              <a:pathLst>
                <a:path w="304800" h="990600">
                  <a:moveTo>
                    <a:pt x="152400" y="0"/>
                  </a:moveTo>
                  <a:lnTo>
                    <a:pt x="111874" y="17691"/>
                  </a:lnTo>
                  <a:lnTo>
                    <a:pt x="75466" y="67620"/>
                  </a:lnTo>
                  <a:lnTo>
                    <a:pt x="59258" y="103198"/>
                  </a:lnTo>
                  <a:lnTo>
                    <a:pt x="44624" y="145065"/>
                  </a:lnTo>
                  <a:lnTo>
                    <a:pt x="31744" y="192632"/>
                  </a:lnTo>
                  <a:lnTo>
                    <a:pt x="20799" y="245307"/>
                  </a:lnTo>
                  <a:lnTo>
                    <a:pt x="11971" y="302502"/>
                  </a:lnTo>
                  <a:lnTo>
                    <a:pt x="5441" y="363625"/>
                  </a:lnTo>
                  <a:lnTo>
                    <a:pt x="1390" y="428088"/>
                  </a:lnTo>
                  <a:lnTo>
                    <a:pt x="0" y="495300"/>
                  </a:lnTo>
                  <a:lnTo>
                    <a:pt x="1390" y="562511"/>
                  </a:lnTo>
                  <a:lnTo>
                    <a:pt x="5441" y="626974"/>
                  </a:lnTo>
                  <a:lnTo>
                    <a:pt x="11971" y="688097"/>
                  </a:lnTo>
                  <a:lnTo>
                    <a:pt x="20799" y="745292"/>
                  </a:lnTo>
                  <a:lnTo>
                    <a:pt x="31744" y="797967"/>
                  </a:lnTo>
                  <a:lnTo>
                    <a:pt x="44624" y="845534"/>
                  </a:lnTo>
                  <a:lnTo>
                    <a:pt x="59258" y="887401"/>
                  </a:lnTo>
                  <a:lnTo>
                    <a:pt x="75466" y="922979"/>
                  </a:lnTo>
                  <a:lnTo>
                    <a:pt x="111874" y="972908"/>
                  </a:lnTo>
                  <a:lnTo>
                    <a:pt x="152400" y="990600"/>
                  </a:lnTo>
                  <a:lnTo>
                    <a:pt x="173086" y="986078"/>
                  </a:lnTo>
                  <a:lnTo>
                    <a:pt x="211734" y="951678"/>
                  </a:lnTo>
                  <a:lnTo>
                    <a:pt x="245541" y="887401"/>
                  </a:lnTo>
                  <a:lnTo>
                    <a:pt x="260175" y="845534"/>
                  </a:lnTo>
                  <a:lnTo>
                    <a:pt x="273055" y="797967"/>
                  </a:lnTo>
                  <a:lnTo>
                    <a:pt x="284000" y="745292"/>
                  </a:lnTo>
                  <a:lnTo>
                    <a:pt x="292828" y="688097"/>
                  </a:lnTo>
                  <a:lnTo>
                    <a:pt x="299358" y="626974"/>
                  </a:lnTo>
                  <a:lnTo>
                    <a:pt x="303409" y="562511"/>
                  </a:lnTo>
                  <a:lnTo>
                    <a:pt x="304800" y="495300"/>
                  </a:lnTo>
                  <a:lnTo>
                    <a:pt x="303409" y="428088"/>
                  </a:lnTo>
                  <a:lnTo>
                    <a:pt x="299358" y="363625"/>
                  </a:lnTo>
                  <a:lnTo>
                    <a:pt x="292828" y="302502"/>
                  </a:lnTo>
                  <a:lnTo>
                    <a:pt x="284000" y="245307"/>
                  </a:lnTo>
                  <a:lnTo>
                    <a:pt x="273055" y="192632"/>
                  </a:lnTo>
                  <a:lnTo>
                    <a:pt x="260175" y="145065"/>
                  </a:lnTo>
                  <a:lnTo>
                    <a:pt x="245541" y="103198"/>
                  </a:lnTo>
                  <a:lnTo>
                    <a:pt x="229333" y="67620"/>
                  </a:lnTo>
                  <a:lnTo>
                    <a:pt x="192925" y="1769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7715EC1-54C0-61DD-BFD9-38B4FA5FA4A7}"/>
                </a:ext>
              </a:extLst>
            </p:cNvPr>
            <p:cNvSpPr/>
            <p:nvPr/>
          </p:nvSpPr>
          <p:spPr>
            <a:xfrm>
              <a:off x="8769095" y="2129027"/>
              <a:ext cx="304800" cy="995680"/>
            </a:xfrm>
            <a:custGeom>
              <a:avLst/>
              <a:gdLst/>
              <a:ahLst/>
              <a:cxnLst/>
              <a:rect l="l" t="t" r="r" b="b"/>
              <a:pathLst>
                <a:path w="304800" h="995680">
                  <a:moveTo>
                    <a:pt x="0" y="495300"/>
                  </a:moveTo>
                  <a:lnTo>
                    <a:pt x="1390" y="428088"/>
                  </a:lnTo>
                  <a:lnTo>
                    <a:pt x="5441" y="363625"/>
                  </a:lnTo>
                  <a:lnTo>
                    <a:pt x="11971" y="302502"/>
                  </a:lnTo>
                  <a:lnTo>
                    <a:pt x="20799" y="245307"/>
                  </a:lnTo>
                  <a:lnTo>
                    <a:pt x="31744" y="192632"/>
                  </a:lnTo>
                  <a:lnTo>
                    <a:pt x="44624" y="145065"/>
                  </a:lnTo>
                  <a:lnTo>
                    <a:pt x="59258" y="103198"/>
                  </a:lnTo>
                  <a:lnTo>
                    <a:pt x="75466" y="67620"/>
                  </a:lnTo>
                  <a:lnTo>
                    <a:pt x="111874" y="17691"/>
                  </a:lnTo>
                  <a:lnTo>
                    <a:pt x="152400" y="0"/>
                  </a:lnTo>
                  <a:lnTo>
                    <a:pt x="173086" y="4521"/>
                  </a:lnTo>
                  <a:lnTo>
                    <a:pt x="211734" y="38921"/>
                  </a:lnTo>
                  <a:lnTo>
                    <a:pt x="245541" y="103198"/>
                  </a:lnTo>
                  <a:lnTo>
                    <a:pt x="260175" y="145065"/>
                  </a:lnTo>
                  <a:lnTo>
                    <a:pt x="273055" y="192632"/>
                  </a:lnTo>
                  <a:lnTo>
                    <a:pt x="284000" y="245307"/>
                  </a:lnTo>
                  <a:lnTo>
                    <a:pt x="292828" y="302502"/>
                  </a:lnTo>
                  <a:lnTo>
                    <a:pt x="299358" y="363625"/>
                  </a:lnTo>
                  <a:lnTo>
                    <a:pt x="303409" y="428088"/>
                  </a:lnTo>
                  <a:lnTo>
                    <a:pt x="304800" y="495300"/>
                  </a:lnTo>
                  <a:lnTo>
                    <a:pt x="303409" y="562511"/>
                  </a:lnTo>
                  <a:lnTo>
                    <a:pt x="299358" y="626974"/>
                  </a:lnTo>
                  <a:lnTo>
                    <a:pt x="292828" y="688097"/>
                  </a:lnTo>
                  <a:lnTo>
                    <a:pt x="284000" y="745292"/>
                  </a:lnTo>
                  <a:lnTo>
                    <a:pt x="273055" y="797967"/>
                  </a:lnTo>
                  <a:lnTo>
                    <a:pt x="260175" y="845534"/>
                  </a:lnTo>
                  <a:lnTo>
                    <a:pt x="245541" y="887401"/>
                  </a:lnTo>
                  <a:lnTo>
                    <a:pt x="229333" y="922979"/>
                  </a:lnTo>
                  <a:lnTo>
                    <a:pt x="192925" y="972908"/>
                  </a:lnTo>
                  <a:lnTo>
                    <a:pt x="152400" y="990600"/>
                  </a:lnTo>
                  <a:lnTo>
                    <a:pt x="131713" y="986078"/>
                  </a:lnTo>
                  <a:lnTo>
                    <a:pt x="93065" y="951678"/>
                  </a:lnTo>
                  <a:lnTo>
                    <a:pt x="59258" y="887401"/>
                  </a:lnTo>
                  <a:lnTo>
                    <a:pt x="44624" y="845534"/>
                  </a:lnTo>
                  <a:lnTo>
                    <a:pt x="31744" y="797967"/>
                  </a:lnTo>
                  <a:lnTo>
                    <a:pt x="20799" y="745292"/>
                  </a:lnTo>
                  <a:lnTo>
                    <a:pt x="11971" y="688097"/>
                  </a:lnTo>
                  <a:lnTo>
                    <a:pt x="5441" y="626974"/>
                  </a:lnTo>
                  <a:lnTo>
                    <a:pt x="1390" y="562511"/>
                  </a:lnTo>
                  <a:lnTo>
                    <a:pt x="0" y="495300"/>
                  </a:lnTo>
                  <a:close/>
                </a:path>
                <a:path w="304800" h="995680">
                  <a:moveTo>
                    <a:pt x="152400" y="3048"/>
                  </a:moveTo>
                  <a:lnTo>
                    <a:pt x="152400" y="995172"/>
                  </a:lnTo>
                </a:path>
                <a:path w="304800" h="995680">
                  <a:moveTo>
                    <a:pt x="4572" y="646176"/>
                  </a:moveTo>
                  <a:lnTo>
                    <a:pt x="301751" y="348996"/>
                  </a:lnTo>
                </a:path>
              </a:pathLst>
            </a:custGeom>
            <a:ln w="9144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5">
            <a:extLst>
              <a:ext uri="{FF2B5EF4-FFF2-40B4-BE49-F238E27FC236}">
                <a16:creationId xmlns:a16="http://schemas.microsoft.com/office/drawing/2014/main" id="{602EFB97-6284-6553-1561-2AD40AE2D6E3}"/>
              </a:ext>
            </a:extLst>
          </p:cNvPr>
          <p:cNvGrpSpPr/>
          <p:nvPr/>
        </p:nvGrpSpPr>
        <p:grpSpPr>
          <a:xfrm>
            <a:off x="3154552" y="1824037"/>
            <a:ext cx="3688715" cy="1506220"/>
            <a:chOff x="3154552" y="1824037"/>
            <a:chExt cx="3688715" cy="1506220"/>
          </a:xfrm>
        </p:grpSpPr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94326805-3869-05CC-229C-5565910935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0315" y="2307336"/>
              <a:ext cx="1169952" cy="528466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FBC40B66-AD94-7C7F-258C-743A8D4DE1C7}"/>
                </a:ext>
              </a:extLst>
            </p:cNvPr>
            <p:cNvSpPr/>
            <p:nvPr/>
          </p:nvSpPr>
          <p:spPr>
            <a:xfrm>
              <a:off x="3169157" y="2570226"/>
              <a:ext cx="1564005" cy="0"/>
            </a:xfrm>
            <a:custGeom>
              <a:avLst/>
              <a:gdLst/>
              <a:ahLst/>
              <a:cxnLst/>
              <a:rect l="l" t="t" r="r" b="b"/>
              <a:pathLst>
                <a:path w="1564004">
                  <a:moveTo>
                    <a:pt x="0" y="0"/>
                  </a:moveTo>
                  <a:lnTo>
                    <a:pt x="1563624" y="0"/>
                  </a:lnTo>
                </a:path>
              </a:pathLst>
            </a:custGeom>
            <a:ln w="28956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82198F2-9F71-28C2-29FA-75F5322968F1}"/>
                </a:ext>
              </a:extLst>
            </p:cNvPr>
            <p:cNvSpPr/>
            <p:nvPr/>
          </p:nvSpPr>
          <p:spPr>
            <a:xfrm>
              <a:off x="4724400" y="2297556"/>
              <a:ext cx="142875" cy="1028065"/>
            </a:xfrm>
            <a:custGeom>
              <a:avLst/>
              <a:gdLst/>
              <a:ahLst/>
              <a:cxnLst/>
              <a:rect l="l" t="t" r="r" b="b"/>
              <a:pathLst>
                <a:path w="142875" h="1028064">
                  <a:moveTo>
                    <a:pt x="142366" y="0"/>
                  </a:moveTo>
                  <a:lnTo>
                    <a:pt x="0" y="0"/>
                  </a:lnTo>
                  <a:lnTo>
                    <a:pt x="0" y="1027811"/>
                  </a:lnTo>
                  <a:lnTo>
                    <a:pt x="142366" y="1027811"/>
                  </a:lnTo>
                  <a:lnTo>
                    <a:pt x="142366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AF6EC64F-0722-6363-2FC9-38F67AC371B1}"/>
                </a:ext>
              </a:extLst>
            </p:cNvPr>
            <p:cNvSpPr/>
            <p:nvPr/>
          </p:nvSpPr>
          <p:spPr>
            <a:xfrm>
              <a:off x="4866767" y="1828800"/>
              <a:ext cx="469265" cy="1496695"/>
            </a:xfrm>
            <a:custGeom>
              <a:avLst/>
              <a:gdLst/>
              <a:ahLst/>
              <a:cxnLst/>
              <a:rect l="l" t="t" r="r" b="b"/>
              <a:pathLst>
                <a:path w="469264" h="1496695">
                  <a:moveTo>
                    <a:pt x="468757" y="0"/>
                  </a:moveTo>
                  <a:lnTo>
                    <a:pt x="0" y="468757"/>
                  </a:lnTo>
                  <a:lnTo>
                    <a:pt x="0" y="1496567"/>
                  </a:lnTo>
                  <a:lnTo>
                    <a:pt x="468757" y="1027811"/>
                  </a:lnTo>
                  <a:lnTo>
                    <a:pt x="468757" y="0"/>
                  </a:lnTo>
                  <a:close/>
                </a:path>
              </a:pathLst>
            </a:custGeom>
            <a:solidFill>
              <a:srgbClr val="007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58C7152E-52EE-8C93-81D3-BCE9B4E955DA}"/>
                </a:ext>
              </a:extLst>
            </p:cNvPr>
            <p:cNvSpPr/>
            <p:nvPr/>
          </p:nvSpPr>
          <p:spPr>
            <a:xfrm>
              <a:off x="4724400" y="1828800"/>
              <a:ext cx="611505" cy="469265"/>
            </a:xfrm>
            <a:custGeom>
              <a:avLst/>
              <a:gdLst/>
              <a:ahLst/>
              <a:cxnLst/>
              <a:rect l="l" t="t" r="r" b="b"/>
              <a:pathLst>
                <a:path w="611504" h="469264">
                  <a:moveTo>
                    <a:pt x="611124" y="0"/>
                  </a:moveTo>
                  <a:lnTo>
                    <a:pt x="468757" y="0"/>
                  </a:lnTo>
                  <a:lnTo>
                    <a:pt x="0" y="468757"/>
                  </a:lnTo>
                  <a:lnTo>
                    <a:pt x="142366" y="46875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31A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3B856C7C-6C0A-72C1-02A0-89A2368463D4}"/>
                </a:ext>
              </a:extLst>
            </p:cNvPr>
            <p:cNvSpPr/>
            <p:nvPr/>
          </p:nvSpPr>
          <p:spPr>
            <a:xfrm>
              <a:off x="4724400" y="1828800"/>
              <a:ext cx="611505" cy="1496695"/>
            </a:xfrm>
            <a:custGeom>
              <a:avLst/>
              <a:gdLst/>
              <a:ahLst/>
              <a:cxnLst/>
              <a:rect l="l" t="t" r="r" b="b"/>
              <a:pathLst>
                <a:path w="611504" h="1496695">
                  <a:moveTo>
                    <a:pt x="0" y="468757"/>
                  </a:moveTo>
                  <a:lnTo>
                    <a:pt x="468757" y="0"/>
                  </a:lnTo>
                  <a:lnTo>
                    <a:pt x="611124" y="0"/>
                  </a:lnTo>
                  <a:lnTo>
                    <a:pt x="611124" y="1027811"/>
                  </a:lnTo>
                  <a:lnTo>
                    <a:pt x="142366" y="1496567"/>
                  </a:lnTo>
                  <a:lnTo>
                    <a:pt x="0" y="1496567"/>
                  </a:lnTo>
                  <a:lnTo>
                    <a:pt x="0" y="468757"/>
                  </a:lnTo>
                  <a:close/>
                </a:path>
                <a:path w="611504" h="1496695">
                  <a:moveTo>
                    <a:pt x="0" y="468757"/>
                  </a:moveTo>
                  <a:lnTo>
                    <a:pt x="142366" y="468757"/>
                  </a:lnTo>
                  <a:lnTo>
                    <a:pt x="611124" y="0"/>
                  </a:lnTo>
                </a:path>
                <a:path w="611504" h="1496695">
                  <a:moveTo>
                    <a:pt x="142366" y="468757"/>
                  </a:moveTo>
                  <a:lnTo>
                    <a:pt x="142366" y="1496567"/>
                  </a:lnTo>
                </a:path>
              </a:pathLst>
            </a:custGeom>
            <a:ln w="9144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AD62FC24-D175-9507-7426-79B1A0D7A18D}"/>
                </a:ext>
              </a:extLst>
            </p:cNvPr>
            <p:cNvSpPr/>
            <p:nvPr/>
          </p:nvSpPr>
          <p:spPr>
            <a:xfrm>
              <a:off x="4924044" y="1905000"/>
              <a:ext cx="334010" cy="1330960"/>
            </a:xfrm>
            <a:custGeom>
              <a:avLst/>
              <a:gdLst/>
              <a:ahLst/>
              <a:cxnLst/>
              <a:rect l="l" t="t" r="r" b="b"/>
              <a:pathLst>
                <a:path w="334010" h="1330960">
                  <a:moveTo>
                    <a:pt x="0" y="332232"/>
                  </a:moveTo>
                  <a:lnTo>
                    <a:pt x="0" y="1330452"/>
                  </a:lnTo>
                </a:path>
                <a:path w="334010" h="1330960">
                  <a:moveTo>
                    <a:pt x="111251" y="220979"/>
                  </a:moveTo>
                  <a:lnTo>
                    <a:pt x="111251" y="1219200"/>
                  </a:lnTo>
                </a:path>
                <a:path w="334010" h="1330960">
                  <a:moveTo>
                    <a:pt x="222503" y="111251"/>
                  </a:moveTo>
                  <a:lnTo>
                    <a:pt x="222503" y="1107948"/>
                  </a:lnTo>
                </a:path>
                <a:path w="334010" h="1330960">
                  <a:moveTo>
                    <a:pt x="333755" y="0"/>
                  </a:moveTo>
                  <a:lnTo>
                    <a:pt x="333755" y="998220"/>
                  </a:lnTo>
                </a:path>
              </a:pathLst>
            </a:custGeom>
            <a:ln w="9144">
              <a:solidFill>
                <a:srgbClr val="242C3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19DD7409-16A6-E1E3-7056-D17A281BFF5F}"/>
                </a:ext>
              </a:extLst>
            </p:cNvPr>
            <p:cNvSpPr/>
            <p:nvPr/>
          </p:nvSpPr>
          <p:spPr>
            <a:xfrm>
              <a:off x="5622035" y="2392680"/>
              <a:ext cx="1221105" cy="388620"/>
            </a:xfrm>
            <a:custGeom>
              <a:avLst/>
              <a:gdLst/>
              <a:ahLst/>
              <a:cxnLst/>
              <a:rect l="l" t="t" r="r" b="b"/>
              <a:pathLst>
                <a:path w="1221104" h="388619">
                  <a:moveTo>
                    <a:pt x="1220723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220723" y="388620"/>
                  </a:lnTo>
                  <a:lnTo>
                    <a:pt x="1220723" y="0"/>
                  </a:lnTo>
                  <a:close/>
                </a:path>
              </a:pathLst>
            </a:custGeom>
            <a:solidFill>
              <a:srgbClr val="E60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7A14C38B-E3B5-E2EE-AF40-45B7F7EBDDFD}"/>
                </a:ext>
              </a:extLst>
            </p:cNvPr>
            <p:cNvSpPr/>
            <p:nvPr/>
          </p:nvSpPr>
          <p:spPr>
            <a:xfrm>
              <a:off x="5859780" y="2392679"/>
              <a:ext cx="687705" cy="388620"/>
            </a:xfrm>
            <a:custGeom>
              <a:avLst/>
              <a:gdLst/>
              <a:ahLst/>
              <a:cxnLst/>
              <a:rect l="l" t="t" r="r" b="b"/>
              <a:pathLst>
                <a:path w="687704" h="388619">
                  <a:moveTo>
                    <a:pt x="76200" y="76200"/>
                  </a:moveTo>
                  <a:lnTo>
                    <a:pt x="63500" y="508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55041"/>
                  </a:lnTo>
                  <a:lnTo>
                    <a:pt x="31750" y="333590"/>
                  </a:lnTo>
                  <a:lnTo>
                    <a:pt x="0" y="312420"/>
                  </a:lnTo>
                  <a:lnTo>
                    <a:pt x="38100" y="388620"/>
                  </a:lnTo>
                  <a:lnTo>
                    <a:pt x="63500" y="337820"/>
                  </a:lnTo>
                  <a:lnTo>
                    <a:pt x="76200" y="312420"/>
                  </a:lnTo>
                  <a:lnTo>
                    <a:pt x="44450" y="333590"/>
                  </a:lnTo>
                  <a:lnTo>
                    <a:pt x="44450" y="55041"/>
                  </a:lnTo>
                  <a:lnTo>
                    <a:pt x="76200" y="76200"/>
                  </a:lnTo>
                  <a:close/>
                </a:path>
                <a:path w="687704" h="388619">
                  <a:moveTo>
                    <a:pt x="353568" y="76200"/>
                  </a:moveTo>
                  <a:lnTo>
                    <a:pt x="340868" y="50800"/>
                  </a:lnTo>
                  <a:lnTo>
                    <a:pt x="315468" y="0"/>
                  </a:lnTo>
                  <a:lnTo>
                    <a:pt x="277368" y="76200"/>
                  </a:lnTo>
                  <a:lnTo>
                    <a:pt x="309118" y="55041"/>
                  </a:lnTo>
                  <a:lnTo>
                    <a:pt x="309118" y="333590"/>
                  </a:lnTo>
                  <a:lnTo>
                    <a:pt x="277368" y="312420"/>
                  </a:lnTo>
                  <a:lnTo>
                    <a:pt x="315468" y="388620"/>
                  </a:lnTo>
                  <a:lnTo>
                    <a:pt x="340868" y="337820"/>
                  </a:lnTo>
                  <a:lnTo>
                    <a:pt x="353568" y="312420"/>
                  </a:lnTo>
                  <a:lnTo>
                    <a:pt x="321818" y="333590"/>
                  </a:lnTo>
                  <a:lnTo>
                    <a:pt x="321818" y="55041"/>
                  </a:lnTo>
                  <a:lnTo>
                    <a:pt x="353568" y="76200"/>
                  </a:lnTo>
                  <a:close/>
                </a:path>
                <a:path w="687704" h="388619">
                  <a:moveTo>
                    <a:pt x="687324" y="76200"/>
                  </a:moveTo>
                  <a:lnTo>
                    <a:pt x="674624" y="50800"/>
                  </a:lnTo>
                  <a:lnTo>
                    <a:pt x="649224" y="0"/>
                  </a:lnTo>
                  <a:lnTo>
                    <a:pt x="611124" y="76200"/>
                  </a:lnTo>
                  <a:lnTo>
                    <a:pt x="642874" y="55041"/>
                  </a:lnTo>
                  <a:lnTo>
                    <a:pt x="642874" y="333590"/>
                  </a:lnTo>
                  <a:lnTo>
                    <a:pt x="611124" y="312420"/>
                  </a:lnTo>
                  <a:lnTo>
                    <a:pt x="649224" y="388620"/>
                  </a:lnTo>
                  <a:lnTo>
                    <a:pt x="674624" y="337820"/>
                  </a:lnTo>
                  <a:lnTo>
                    <a:pt x="687324" y="312420"/>
                  </a:lnTo>
                  <a:lnTo>
                    <a:pt x="655574" y="333590"/>
                  </a:lnTo>
                  <a:lnTo>
                    <a:pt x="655574" y="55041"/>
                  </a:lnTo>
                  <a:lnTo>
                    <a:pt x="687324" y="76200"/>
                  </a:lnTo>
                  <a:close/>
                </a:path>
              </a:pathLst>
            </a:custGeom>
            <a:solidFill>
              <a:srgbClr val="24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15">
            <a:extLst>
              <a:ext uri="{FF2B5EF4-FFF2-40B4-BE49-F238E27FC236}">
                <a16:creationId xmlns:a16="http://schemas.microsoft.com/office/drawing/2014/main" id="{FE53696F-F50B-E100-7D34-7F9414D729A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6108" y="624840"/>
            <a:ext cx="3040380" cy="789431"/>
          </a:xfrm>
          <a:prstGeom prst="rect">
            <a:avLst/>
          </a:prstGeom>
        </p:spPr>
      </p:pic>
      <p:sp>
        <p:nvSpPr>
          <p:cNvPr id="22" name="object 16">
            <a:extLst>
              <a:ext uri="{FF2B5EF4-FFF2-40B4-BE49-F238E27FC236}">
                <a16:creationId xmlns:a16="http://schemas.microsoft.com/office/drawing/2014/main" id="{AE7A3604-F65D-379A-2D6F-6E58745FEB3D}"/>
              </a:ext>
            </a:extLst>
          </p:cNvPr>
          <p:cNvSpPr txBox="1">
            <a:spLocks/>
          </p:cNvSpPr>
          <p:nvPr/>
        </p:nvSpPr>
        <p:spPr>
          <a:xfrm>
            <a:off x="3646170" y="717549"/>
            <a:ext cx="4595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>
                <a:latin typeface="Arial"/>
                <a:cs typeface="Arial"/>
              </a:rPr>
              <a:t>2)</a:t>
            </a:r>
            <a:r>
              <a:rPr lang="en-GB" sz="2800" spc="-5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Insert</a:t>
            </a:r>
            <a:r>
              <a:rPr lang="en-GB" sz="2800" spc="-5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the</a:t>
            </a:r>
            <a:r>
              <a:rPr lang="en-GB" sz="2800" spc="-45">
                <a:latin typeface="Arial"/>
                <a:cs typeface="Arial"/>
              </a:rPr>
              <a:t> </a:t>
            </a:r>
            <a:r>
              <a:rPr lang="en-GB" sz="2800" b="1">
                <a:latin typeface="Arial"/>
                <a:cs typeface="Arial"/>
              </a:rPr>
              <a:t>upper</a:t>
            </a:r>
            <a:r>
              <a:rPr lang="en-GB" sz="2800" b="1" spc="-25">
                <a:latin typeface="Arial"/>
                <a:cs typeface="Arial"/>
              </a:rPr>
              <a:t> </a:t>
            </a:r>
            <a:r>
              <a:rPr lang="en-GB" sz="2800" b="1" spc="-10">
                <a:latin typeface="Arial"/>
                <a:cs typeface="Arial"/>
              </a:rPr>
              <a:t>polarizer</a:t>
            </a:r>
            <a:endParaRPr lang="en-GB" sz="2800">
              <a:latin typeface="Arial"/>
              <a:cs typeface="Arial"/>
            </a:endParaRPr>
          </a:p>
        </p:txBody>
      </p:sp>
      <p:pic>
        <p:nvPicPr>
          <p:cNvPr id="23" name="object 17">
            <a:extLst>
              <a:ext uri="{FF2B5EF4-FFF2-40B4-BE49-F238E27FC236}">
                <a16:creationId xmlns:a16="http://schemas.microsoft.com/office/drawing/2014/main" id="{F8657326-BCAB-09AC-7201-D318CF28F1F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999" y="2438399"/>
            <a:ext cx="632536" cy="324333"/>
          </a:xfrm>
          <a:prstGeom prst="rect">
            <a:avLst/>
          </a:prstGeom>
        </p:spPr>
      </p:pic>
      <p:pic>
        <p:nvPicPr>
          <p:cNvPr id="24" name="object 18">
            <a:extLst>
              <a:ext uri="{FF2B5EF4-FFF2-40B4-BE49-F238E27FC236}">
                <a16:creationId xmlns:a16="http://schemas.microsoft.com/office/drawing/2014/main" id="{0351A580-C539-602A-7D3D-61F7B3374F9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6000" y="2339329"/>
            <a:ext cx="690442" cy="489160"/>
          </a:xfrm>
          <a:prstGeom prst="rect">
            <a:avLst/>
          </a:prstGeom>
        </p:spPr>
      </p:pic>
      <p:sp>
        <p:nvSpPr>
          <p:cNvPr id="25" name="object 19">
            <a:extLst>
              <a:ext uri="{FF2B5EF4-FFF2-40B4-BE49-F238E27FC236}">
                <a16:creationId xmlns:a16="http://schemas.microsoft.com/office/drawing/2014/main" id="{8CD30D96-E3E6-77EA-36EC-C26A7721C3B2}"/>
              </a:ext>
            </a:extLst>
          </p:cNvPr>
          <p:cNvSpPr txBox="1"/>
          <p:nvPr/>
        </p:nvSpPr>
        <p:spPr>
          <a:xfrm>
            <a:off x="4575175" y="1548130"/>
            <a:ext cx="9493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mic Sans MS"/>
                <a:cs typeface="Comic Sans MS"/>
              </a:rPr>
              <a:t>west </a:t>
            </a:r>
            <a:r>
              <a:rPr sz="1400" b="1" spc="-10" dirty="0">
                <a:latin typeface="Comic Sans MS"/>
                <a:cs typeface="Comic Sans MS"/>
              </a:rPr>
              <a:t>(left)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ADC322BA-1397-6A21-AD08-CC728A4DAB2C}"/>
              </a:ext>
            </a:extLst>
          </p:cNvPr>
          <p:cNvSpPr txBox="1"/>
          <p:nvPr/>
        </p:nvSpPr>
        <p:spPr>
          <a:xfrm>
            <a:off x="4591050" y="3288538"/>
            <a:ext cx="10223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mic Sans MS"/>
                <a:cs typeface="Comic Sans MS"/>
              </a:rPr>
              <a:t>east</a:t>
            </a:r>
            <a:r>
              <a:rPr sz="1400" b="1" spc="5" dirty="0">
                <a:latin typeface="Comic Sans MS"/>
                <a:cs typeface="Comic Sans MS"/>
              </a:rPr>
              <a:t> </a:t>
            </a:r>
            <a:r>
              <a:rPr sz="1400" b="1" spc="-10" dirty="0">
                <a:latin typeface="Comic Sans MS"/>
                <a:cs typeface="Comic Sans MS"/>
              </a:rPr>
              <a:t>(right)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27" name="object 21">
            <a:extLst>
              <a:ext uri="{FF2B5EF4-FFF2-40B4-BE49-F238E27FC236}">
                <a16:creationId xmlns:a16="http://schemas.microsoft.com/office/drawing/2014/main" id="{EBCE8881-EF98-2109-C43C-3D9819FB39BF}"/>
              </a:ext>
            </a:extLst>
          </p:cNvPr>
          <p:cNvGrpSpPr/>
          <p:nvPr/>
        </p:nvGrpSpPr>
        <p:grpSpPr>
          <a:xfrm>
            <a:off x="5082540" y="5196840"/>
            <a:ext cx="5297805" cy="788035"/>
            <a:chOff x="5082540" y="5196840"/>
            <a:chExt cx="5297805" cy="788035"/>
          </a:xfrm>
        </p:grpSpPr>
        <p:pic>
          <p:nvPicPr>
            <p:cNvPr id="28" name="object 22">
              <a:extLst>
                <a:ext uri="{FF2B5EF4-FFF2-40B4-BE49-F238E27FC236}">
                  <a16:creationId xmlns:a16="http://schemas.microsoft.com/office/drawing/2014/main" id="{A475E8D0-9263-779F-5DE2-61AA510D6E8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2540" y="5196840"/>
              <a:ext cx="5297423" cy="513588"/>
            </a:xfrm>
            <a:prstGeom prst="rect">
              <a:avLst/>
            </a:prstGeom>
          </p:spPr>
        </p:pic>
        <p:pic>
          <p:nvPicPr>
            <p:cNvPr id="29" name="object 23">
              <a:extLst>
                <a:ext uri="{FF2B5EF4-FFF2-40B4-BE49-F238E27FC236}">
                  <a16:creationId xmlns:a16="http://schemas.microsoft.com/office/drawing/2014/main" id="{64AE1EDF-365F-7104-15CD-B3CE936145E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2540" y="5471160"/>
              <a:ext cx="4913375" cy="513588"/>
            </a:xfrm>
            <a:prstGeom prst="rect">
              <a:avLst/>
            </a:prstGeom>
          </p:spPr>
        </p:pic>
      </p:grpSp>
      <p:grpSp>
        <p:nvGrpSpPr>
          <p:cNvPr id="30" name="object 24">
            <a:extLst>
              <a:ext uri="{FF2B5EF4-FFF2-40B4-BE49-F238E27FC236}">
                <a16:creationId xmlns:a16="http://schemas.microsoft.com/office/drawing/2014/main" id="{54040C78-736D-5167-0B15-7B3384CA7516}"/>
              </a:ext>
            </a:extLst>
          </p:cNvPr>
          <p:cNvGrpSpPr/>
          <p:nvPr/>
        </p:nvGrpSpPr>
        <p:grpSpPr>
          <a:xfrm>
            <a:off x="5121402" y="1833372"/>
            <a:ext cx="3489960" cy="1507490"/>
            <a:chOff x="5121402" y="1833372"/>
            <a:chExt cx="3489960" cy="1507490"/>
          </a:xfrm>
        </p:grpSpPr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4A531E1E-B2B7-D7EA-E80E-8AE6BBC3D064}"/>
                </a:ext>
              </a:extLst>
            </p:cNvPr>
            <p:cNvSpPr/>
            <p:nvPr/>
          </p:nvSpPr>
          <p:spPr>
            <a:xfrm>
              <a:off x="5121402" y="2586990"/>
              <a:ext cx="2647315" cy="0"/>
            </a:xfrm>
            <a:custGeom>
              <a:avLst/>
              <a:gdLst/>
              <a:ahLst/>
              <a:cxnLst/>
              <a:rect l="l" t="t" r="r" b="b"/>
              <a:pathLst>
                <a:path w="2647315">
                  <a:moveTo>
                    <a:pt x="0" y="0"/>
                  </a:moveTo>
                  <a:lnTo>
                    <a:pt x="2049018" y="0"/>
                  </a:lnTo>
                </a:path>
                <a:path w="2647315">
                  <a:moveTo>
                    <a:pt x="2191385" y="0"/>
                  </a:moveTo>
                  <a:lnTo>
                    <a:pt x="2647188" y="0"/>
                  </a:lnTo>
                </a:path>
              </a:pathLst>
            </a:custGeom>
            <a:ln w="28955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0CFD8AD6-72D2-5C31-B900-F0FD8DB74A6D}"/>
                </a:ext>
              </a:extLst>
            </p:cNvPr>
            <p:cNvSpPr/>
            <p:nvPr/>
          </p:nvSpPr>
          <p:spPr>
            <a:xfrm>
              <a:off x="7170420" y="2306701"/>
              <a:ext cx="142875" cy="1029335"/>
            </a:xfrm>
            <a:custGeom>
              <a:avLst/>
              <a:gdLst/>
              <a:ahLst/>
              <a:cxnLst/>
              <a:rect l="l" t="t" r="r" b="b"/>
              <a:pathLst>
                <a:path w="142875" h="1029335">
                  <a:moveTo>
                    <a:pt x="142367" y="0"/>
                  </a:moveTo>
                  <a:lnTo>
                    <a:pt x="0" y="0"/>
                  </a:lnTo>
                  <a:lnTo>
                    <a:pt x="0" y="1029335"/>
                  </a:lnTo>
                  <a:lnTo>
                    <a:pt x="142367" y="1029335"/>
                  </a:lnTo>
                  <a:lnTo>
                    <a:pt x="142367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AA4F1F3C-E2BD-2C69-20AA-14EEB1F149DD}"/>
                </a:ext>
              </a:extLst>
            </p:cNvPr>
            <p:cNvSpPr/>
            <p:nvPr/>
          </p:nvSpPr>
          <p:spPr>
            <a:xfrm>
              <a:off x="7312787" y="1837944"/>
              <a:ext cx="469265" cy="1498600"/>
            </a:xfrm>
            <a:custGeom>
              <a:avLst/>
              <a:gdLst/>
              <a:ahLst/>
              <a:cxnLst/>
              <a:rect l="l" t="t" r="r" b="b"/>
              <a:pathLst>
                <a:path w="469265" h="1498600">
                  <a:moveTo>
                    <a:pt x="468757" y="0"/>
                  </a:moveTo>
                  <a:lnTo>
                    <a:pt x="0" y="468756"/>
                  </a:lnTo>
                  <a:lnTo>
                    <a:pt x="0" y="1498091"/>
                  </a:lnTo>
                  <a:lnTo>
                    <a:pt x="468757" y="1029334"/>
                  </a:lnTo>
                  <a:lnTo>
                    <a:pt x="468757" y="0"/>
                  </a:lnTo>
                  <a:close/>
                </a:path>
              </a:pathLst>
            </a:custGeom>
            <a:solidFill>
              <a:srgbClr val="007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F7F2266A-59CE-7396-45B8-0BA9419CE9EA}"/>
                </a:ext>
              </a:extLst>
            </p:cNvPr>
            <p:cNvSpPr/>
            <p:nvPr/>
          </p:nvSpPr>
          <p:spPr>
            <a:xfrm>
              <a:off x="7170420" y="1837944"/>
              <a:ext cx="611505" cy="469265"/>
            </a:xfrm>
            <a:custGeom>
              <a:avLst/>
              <a:gdLst/>
              <a:ahLst/>
              <a:cxnLst/>
              <a:rect l="l" t="t" r="r" b="b"/>
              <a:pathLst>
                <a:path w="611504" h="469264">
                  <a:moveTo>
                    <a:pt x="611124" y="0"/>
                  </a:moveTo>
                  <a:lnTo>
                    <a:pt x="468756" y="0"/>
                  </a:lnTo>
                  <a:lnTo>
                    <a:pt x="0" y="468756"/>
                  </a:lnTo>
                  <a:lnTo>
                    <a:pt x="142366" y="468756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31A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5FEA8C83-4575-3CF8-9E17-21E76E7D273D}"/>
                </a:ext>
              </a:extLst>
            </p:cNvPr>
            <p:cNvSpPr/>
            <p:nvPr/>
          </p:nvSpPr>
          <p:spPr>
            <a:xfrm>
              <a:off x="7170420" y="1837944"/>
              <a:ext cx="611505" cy="1498600"/>
            </a:xfrm>
            <a:custGeom>
              <a:avLst/>
              <a:gdLst/>
              <a:ahLst/>
              <a:cxnLst/>
              <a:rect l="l" t="t" r="r" b="b"/>
              <a:pathLst>
                <a:path w="611504" h="1498600">
                  <a:moveTo>
                    <a:pt x="0" y="468756"/>
                  </a:moveTo>
                  <a:lnTo>
                    <a:pt x="468756" y="0"/>
                  </a:lnTo>
                  <a:lnTo>
                    <a:pt x="611124" y="0"/>
                  </a:lnTo>
                  <a:lnTo>
                    <a:pt x="611124" y="1029334"/>
                  </a:lnTo>
                  <a:lnTo>
                    <a:pt x="142366" y="1498091"/>
                  </a:lnTo>
                  <a:lnTo>
                    <a:pt x="0" y="1498091"/>
                  </a:lnTo>
                  <a:lnTo>
                    <a:pt x="0" y="468756"/>
                  </a:lnTo>
                  <a:close/>
                </a:path>
                <a:path w="611504" h="1498600">
                  <a:moveTo>
                    <a:pt x="0" y="468756"/>
                  </a:moveTo>
                  <a:lnTo>
                    <a:pt x="142366" y="468756"/>
                  </a:lnTo>
                  <a:lnTo>
                    <a:pt x="611124" y="0"/>
                  </a:lnTo>
                </a:path>
                <a:path w="611504" h="1498600">
                  <a:moveTo>
                    <a:pt x="142366" y="468756"/>
                  </a:moveTo>
                  <a:lnTo>
                    <a:pt x="142366" y="1498091"/>
                  </a:lnTo>
                </a:path>
              </a:pathLst>
            </a:custGeom>
            <a:ln w="9144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>
              <a:extLst>
                <a:ext uri="{FF2B5EF4-FFF2-40B4-BE49-F238E27FC236}">
                  <a16:creationId xmlns:a16="http://schemas.microsoft.com/office/drawing/2014/main" id="{391BC9A5-BFEF-9063-4E5C-A29D96F44AD7}"/>
                </a:ext>
              </a:extLst>
            </p:cNvPr>
            <p:cNvSpPr/>
            <p:nvPr/>
          </p:nvSpPr>
          <p:spPr>
            <a:xfrm>
              <a:off x="7322820" y="1990344"/>
              <a:ext cx="457200" cy="1143000"/>
            </a:xfrm>
            <a:custGeom>
              <a:avLst/>
              <a:gdLst/>
              <a:ahLst/>
              <a:cxnLst/>
              <a:rect l="l" t="t" r="r" b="b"/>
              <a:pathLst>
                <a:path w="457200" h="1143000">
                  <a:moveTo>
                    <a:pt x="0" y="457200"/>
                  </a:moveTo>
                  <a:lnTo>
                    <a:pt x="457200" y="0"/>
                  </a:lnTo>
                </a:path>
                <a:path w="457200" h="1143000">
                  <a:moveTo>
                    <a:pt x="0" y="685800"/>
                  </a:moveTo>
                  <a:lnTo>
                    <a:pt x="457200" y="228600"/>
                  </a:lnTo>
                </a:path>
                <a:path w="457200" h="1143000">
                  <a:moveTo>
                    <a:pt x="0" y="914400"/>
                  </a:moveTo>
                  <a:lnTo>
                    <a:pt x="457200" y="457200"/>
                  </a:lnTo>
                </a:path>
                <a:path w="457200" h="1143000">
                  <a:moveTo>
                    <a:pt x="0" y="1143000"/>
                  </a:moveTo>
                  <a:lnTo>
                    <a:pt x="457200" y="685800"/>
                  </a:lnTo>
                </a:path>
              </a:pathLst>
            </a:custGeom>
            <a:ln w="9144">
              <a:solidFill>
                <a:srgbClr val="242C3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>
              <a:extLst>
                <a:ext uri="{FF2B5EF4-FFF2-40B4-BE49-F238E27FC236}">
                  <a16:creationId xmlns:a16="http://schemas.microsoft.com/office/drawing/2014/main" id="{4CB613F4-645F-3C13-A550-96ECDB0EAAAF}"/>
                </a:ext>
              </a:extLst>
            </p:cNvPr>
            <p:cNvSpPr/>
            <p:nvPr/>
          </p:nvSpPr>
          <p:spPr>
            <a:xfrm>
              <a:off x="7544562" y="2545080"/>
              <a:ext cx="1066800" cy="86995"/>
            </a:xfrm>
            <a:custGeom>
              <a:avLst/>
              <a:gdLst/>
              <a:ahLst/>
              <a:cxnLst/>
              <a:rect l="l" t="t" r="r" b="b"/>
              <a:pathLst>
                <a:path w="1066800" h="86994">
                  <a:moveTo>
                    <a:pt x="1008888" y="43434"/>
                  </a:moveTo>
                  <a:lnTo>
                    <a:pt x="979932" y="86868"/>
                  </a:lnTo>
                  <a:lnTo>
                    <a:pt x="1037844" y="57912"/>
                  </a:lnTo>
                  <a:lnTo>
                    <a:pt x="1008888" y="57912"/>
                  </a:lnTo>
                  <a:lnTo>
                    <a:pt x="1008888" y="43434"/>
                  </a:lnTo>
                  <a:close/>
                </a:path>
                <a:path w="1066800" h="86994">
                  <a:moveTo>
                    <a:pt x="999236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999236" y="57912"/>
                  </a:lnTo>
                  <a:lnTo>
                    <a:pt x="1008888" y="43434"/>
                  </a:lnTo>
                  <a:lnTo>
                    <a:pt x="999236" y="28956"/>
                  </a:lnTo>
                  <a:close/>
                </a:path>
                <a:path w="1066800" h="86994">
                  <a:moveTo>
                    <a:pt x="1037844" y="28956"/>
                  </a:moveTo>
                  <a:lnTo>
                    <a:pt x="1008888" y="28956"/>
                  </a:lnTo>
                  <a:lnTo>
                    <a:pt x="1008888" y="57912"/>
                  </a:lnTo>
                  <a:lnTo>
                    <a:pt x="1037844" y="57912"/>
                  </a:lnTo>
                  <a:lnTo>
                    <a:pt x="1066800" y="43434"/>
                  </a:lnTo>
                  <a:lnTo>
                    <a:pt x="1037844" y="28956"/>
                  </a:lnTo>
                  <a:close/>
                </a:path>
                <a:path w="1066800" h="86994">
                  <a:moveTo>
                    <a:pt x="979932" y="0"/>
                  </a:moveTo>
                  <a:lnTo>
                    <a:pt x="1008888" y="43434"/>
                  </a:lnTo>
                  <a:lnTo>
                    <a:pt x="1008888" y="28956"/>
                  </a:lnTo>
                  <a:lnTo>
                    <a:pt x="1037844" y="28956"/>
                  </a:lnTo>
                  <a:lnTo>
                    <a:pt x="979932" y="0"/>
                  </a:lnTo>
                  <a:close/>
                </a:path>
              </a:pathLst>
            </a:custGeom>
            <a:solidFill>
              <a:srgbClr val="24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2">
            <a:extLst>
              <a:ext uri="{FF2B5EF4-FFF2-40B4-BE49-F238E27FC236}">
                <a16:creationId xmlns:a16="http://schemas.microsoft.com/office/drawing/2014/main" id="{777A410D-5AE1-C2BE-FE86-E04F3D5E500E}"/>
              </a:ext>
            </a:extLst>
          </p:cNvPr>
          <p:cNvSpPr txBox="1"/>
          <p:nvPr/>
        </p:nvSpPr>
        <p:spPr>
          <a:xfrm>
            <a:off x="5214873" y="3981069"/>
            <a:ext cx="491617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3150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Now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what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happens? </a:t>
            </a:r>
            <a:r>
              <a:rPr sz="2400" dirty="0">
                <a:latin typeface="Comic Sans MS"/>
                <a:cs typeface="Comic Sans MS"/>
              </a:rPr>
              <a:t>What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reaches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your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eye?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mic Sans MS"/>
                <a:cs typeface="Comic Sans MS"/>
              </a:rPr>
              <a:t>Why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would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anyone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design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microscope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spc="-20" dirty="0">
                <a:latin typeface="Comic Sans MS"/>
                <a:cs typeface="Comic Sans MS"/>
              </a:rPr>
              <a:t>that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mic Sans MS"/>
                <a:cs typeface="Comic Sans MS"/>
              </a:rPr>
              <a:t>prevents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light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from</a:t>
            </a:r>
            <a:r>
              <a:rPr sz="1800" b="1" spc="-1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reaching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your</a:t>
            </a:r>
            <a:r>
              <a:rPr sz="1800" b="1" spc="-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eye???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1D77D319-4A35-83E9-C75D-0E5634B96F65}"/>
              </a:ext>
            </a:extLst>
          </p:cNvPr>
          <p:cNvSpPr txBox="1"/>
          <p:nvPr/>
        </p:nvSpPr>
        <p:spPr>
          <a:xfrm>
            <a:off x="6477127" y="2853308"/>
            <a:ext cx="6032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south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omic Sans MS"/>
                <a:cs typeface="Comic Sans MS"/>
              </a:rPr>
              <a:t>(front)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69B265DA-2DC3-8733-DE95-6ED109BD76F1}"/>
              </a:ext>
            </a:extLst>
          </p:cNvPr>
          <p:cNvSpPr txBox="1"/>
          <p:nvPr/>
        </p:nvSpPr>
        <p:spPr>
          <a:xfrm>
            <a:off x="7860030" y="1852930"/>
            <a:ext cx="5486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omic Sans MS"/>
                <a:cs typeface="Comic Sans MS"/>
              </a:rPr>
              <a:t>north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omic Sans MS"/>
                <a:cs typeface="Comic Sans MS"/>
              </a:rPr>
              <a:t>(back)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42" name="object 35">
            <a:extLst>
              <a:ext uri="{FF2B5EF4-FFF2-40B4-BE49-F238E27FC236}">
                <a16:creationId xmlns:a16="http://schemas.microsoft.com/office/drawing/2014/main" id="{64498282-5C52-82CF-FAF4-11670A51359E}"/>
              </a:ext>
            </a:extLst>
          </p:cNvPr>
          <p:cNvGrpSpPr/>
          <p:nvPr/>
        </p:nvGrpSpPr>
        <p:grpSpPr>
          <a:xfrm>
            <a:off x="8766047" y="2129027"/>
            <a:ext cx="314325" cy="1000125"/>
            <a:chOff x="8766047" y="2129027"/>
            <a:chExt cx="314325" cy="1000125"/>
          </a:xfrm>
        </p:grpSpPr>
        <p:sp>
          <p:nvSpPr>
            <p:cNvPr id="43" name="object 36">
              <a:extLst>
                <a:ext uri="{FF2B5EF4-FFF2-40B4-BE49-F238E27FC236}">
                  <a16:creationId xmlns:a16="http://schemas.microsoft.com/office/drawing/2014/main" id="{0E4AA09E-91BA-049F-BCF0-B445C0F94644}"/>
                </a:ext>
              </a:extLst>
            </p:cNvPr>
            <p:cNvSpPr/>
            <p:nvPr/>
          </p:nvSpPr>
          <p:spPr>
            <a:xfrm>
              <a:off x="8770619" y="2133599"/>
              <a:ext cx="304800" cy="990600"/>
            </a:xfrm>
            <a:custGeom>
              <a:avLst/>
              <a:gdLst/>
              <a:ahLst/>
              <a:cxnLst/>
              <a:rect l="l" t="t" r="r" b="b"/>
              <a:pathLst>
                <a:path w="304800" h="990600">
                  <a:moveTo>
                    <a:pt x="152400" y="0"/>
                  </a:moveTo>
                  <a:lnTo>
                    <a:pt x="111874" y="17691"/>
                  </a:lnTo>
                  <a:lnTo>
                    <a:pt x="75466" y="67620"/>
                  </a:lnTo>
                  <a:lnTo>
                    <a:pt x="59258" y="103198"/>
                  </a:lnTo>
                  <a:lnTo>
                    <a:pt x="44624" y="145065"/>
                  </a:lnTo>
                  <a:lnTo>
                    <a:pt x="31744" y="192632"/>
                  </a:lnTo>
                  <a:lnTo>
                    <a:pt x="20799" y="245307"/>
                  </a:lnTo>
                  <a:lnTo>
                    <a:pt x="11971" y="302502"/>
                  </a:lnTo>
                  <a:lnTo>
                    <a:pt x="5441" y="363625"/>
                  </a:lnTo>
                  <a:lnTo>
                    <a:pt x="1390" y="428088"/>
                  </a:lnTo>
                  <a:lnTo>
                    <a:pt x="0" y="495300"/>
                  </a:lnTo>
                  <a:lnTo>
                    <a:pt x="1390" y="562511"/>
                  </a:lnTo>
                  <a:lnTo>
                    <a:pt x="5441" y="626974"/>
                  </a:lnTo>
                  <a:lnTo>
                    <a:pt x="11971" y="688097"/>
                  </a:lnTo>
                  <a:lnTo>
                    <a:pt x="20799" y="745292"/>
                  </a:lnTo>
                  <a:lnTo>
                    <a:pt x="31744" y="797967"/>
                  </a:lnTo>
                  <a:lnTo>
                    <a:pt x="44624" y="845534"/>
                  </a:lnTo>
                  <a:lnTo>
                    <a:pt x="59258" y="887401"/>
                  </a:lnTo>
                  <a:lnTo>
                    <a:pt x="75466" y="922979"/>
                  </a:lnTo>
                  <a:lnTo>
                    <a:pt x="111874" y="972908"/>
                  </a:lnTo>
                  <a:lnTo>
                    <a:pt x="152400" y="990600"/>
                  </a:lnTo>
                  <a:lnTo>
                    <a:pt x="173086" y="986078"/>
                  </a:lnTo>
                  <a:lnTo>
                    <a:pt x="211734" y="951678"/>
                  </a:lnTo>
                  <a:lnTo>
                    <a:pt x="245541" y="887401"/>
                  </a:lnTo>
                  <a:lnTo>
                    <a:pt x="260175" y="845534"/>
                  </a:lnTo>
                  <a:lnTo>
                    <a:pt x="273055" y="797967"/>
                  </a:lnTo>
                  <a:lnTo>
                    <a:pt x="284000" y="745292"/>
                  </a:lnTo>
                  <a:lnTo>
                    <a:pt x="292828" y="688097"/>
                  </a:lnTo>
                  <a:lnTo>
                    <a:pt x="299358" y="626974"/>
                  </a:lnTo>
                  <a:lnTo>
                    <a:pt x="303409" y="562511"/>
                  </a:lnTo>
                  <a:lnTo>
                    <a:pt x="304800" y="495300"/>
                  </a:lnTo>
                  <a:lnTo>
                    <a:pt x="303409" y="428088"/>
                  </a:lnTo>
                  <a:lnTo>
                    <a:pt x="299358" y="363625"/>
                  </a:lnTo>
                  <a:lnTo>
                    <a:pt x="292828" y="302502"/>
                  </a:lnTo>
                  <a:lnTo>
                    <a:pt x="284000" y="245307"/>
                  </a:lnTo>
                  <a:lnTo>
                    <a:pt x="273055" y="192632"/>
                  </a:lnTo>
                  <a:lnTo>
                    <a:pt x="260175" y="145065"/>
                  </a:lnTo>
                  <a:lnTo>
                    <a:pt x="245541" y="103198"/>
                  </a:lnTo>
                  <a:lnTo>
                    <a:pt x="229333" y="67620"/>
                  </a:lnTo>
                  <a:lnTo>
                    <a:pt x="192925" y="1769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7">
              <a:extLst>
                <a:ext uri="{FF2B5EF4-FFF2-40B4-BE49-F238E27FC236}">
                  <a16:creationId xmlns:a16="http://schemas.microsoft.com/office/drawing/2014/main" id="{F2D5F391-2B5C-E1F8-C3D1-A8C4AFDD2313}"/>
                </a:ext>
              </a:extLst>
            </p:cNvPr>
            <p:cNvSpPr/>
            <p:nvPr/>
          </p:nvSpPr>
          <p:spPr>
            <a:xfrm>
              <a:off x="8770619" y="2133599"/>
              <a:ext cx="304800" cy="990600"/>
            </a:xfrm>
            <a:custGeom>
              <a:avLst/>
              <a:gdLst/>
              <a:ahLst/>
              <a:cxnLst/>
              <a:rect l="l" t="t" r="r" b="b"/>
              <a:pathLst>
                <a:path w="304800" h="990600">
                  <a:moveTo>
                    <a:pt x="0" y="495300"/>
                  </a:moveTo>
                  <a:lnTo>
                    <a:pt x="1390" y="428088"/>
                  </a:lnTo>
                  <a:lnTo>
                    <a:pt x="5441" y="363625"/>
                  </a:lnTo>
                  <a:lnTo>
                    <a:pt x="11971" y="302502"/>
                  </a:lnTo>
                  <a:lnTo>
                    <a:pt x="20799" y="245307"/>
                  </a:lnTo>
                  <a:lnTo>
                    <a:pt x="31744" y="192632"/>
                  </a:lnTo>
                  <a:lnTo>
                    <a:pt x="44624" y="145065"/>
                  </a:lnTo>
                  <a:lnTo>
                    <a:pt x="59258" y="103198"/>
                  </a:lnTo>
                  <a:lnTo>
                    <a:pt x="75466" y="67620"/>
                  </a:lnTo>
                  <a:lnTo>
                    <a:pt x="111874" y="17691"/>
                  </a:lnTo>
                  <a:lnTo>
                    <a:pt x="152400" y="0"/>
                  </a:lnTo>
                  <a:lnTo>
                    <a:pt x="173086" y="4521"/>
                  </a:lnTo>
                  <a:lnTo>
                    <a:pt x="211734" y="38921"/>
                  </a:lnTo>
                  <a:lnTo>
                    <a:pt x="245541" y="103198"/>
                  </a:lnTo>
                  <a:lnTo>
                    <a:pt x="260175" y="145065"/>
                  </a:lnTo>
                  <a:lnTo>
                    <a:pt x="273055" y="192632"/>
                  </a:lnTo>
                  <a:lnTo>
                    <a:pt x="284000" y="245307"/>
                  </a:lnTo>
                  <a:lnTo>
                    <a:pt x="292828" y="302502"/>
                  </a:lnTo>
                  <a:lnTo>
                    <a:pt x="299358" y="363625"/>
                  </a:lnTo>
                  <a:lnTo>
                    <a:pt x="303409" y="428088"/>
                  </a:lnTo>
                  <a:lnTo>
                    <a:pt x="304800" y="495300"/>
                  </a:lnTo>
                  <a:lnTo>
                    <a:pt x="303409" y="562511"/>
                  </a:lnTo>
                  <a:lnTo>
                    <a:pt x="299358" y="626974"/>
                  </a:lnTo>
                  <a:lnTo>
                    <a:pt x="292828" y="688097"/>
                  </a:lnTo>
                  <a:lnTo>
                    <a:pt x="284000" y="745292"/>
                  </a:lnTo>
                  <a:lnTo>
                    <a:pt x="273055" y="797967"/>
                  </a:lnTo>
                  <a:lnTo>
                    <a:pt x="260175" y="845534"/>
                  </a:lnTo>
                  <a:lnTo>
                    <a:pt x="245541" y="887401"/>
                  </a:lnTo>
                  <a:lnTo>
                    <a:pt x="229333" y="922979"/>
                  </a:lnTo>
                  <a:lnTo>
                    <a:pt x="192925" y="972908"/>
                  </a:lnTo>
                  <a:lnTo>
                    <a:pt x="152400" y="990600"/>
                  </a:lnTo>
                  <a:lnTo>
                    <a:pt x="131713" y="986078"/>
                  </a:lnTo>
                  <a:lnTo>
                    <a:pt x="93065" y="951678"/>
                  </a:lnTo>
                  <a:lnTo>
                    <a:pt x="59258" y="887401"/>
                  </a:lnTo>
                  <a:lnTo>
                    <a:pt x="44624" y="845534"/>
                  </a:lnTo>
                  <a:lnTo>
                    <a:pt x="31744" y="797967"/>
                  </a:lnTo>
                  <a:lnTo>
                    <a:pt x="20799" y="745292"/>
                  </a:lnTo>
                  <a:lnTo>
                    <a:pt x="11971" y="688097"/>
                  </a:lnTo>
                  <a:lnTo>
                    <a:pt x="5441" y="626974"/>
                  </a:lnTo>
                  <a:lnTo>
                    <a:pt x="1390" y="562511"/>
                  </a:lnTo>
                  <a:lnTo>
                    <a:pt x="0" y="495300"/>
                  </a:lnTo>
                  <a:close/>
                </a:path>
              </a:pathLst>
            </a:custGeom>
            <a:ln w="9144">
              <a:solidFill>
                <a:srgbClr val="242C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8">
            <a:extLst>
              <a:ext uri="{FF2B5EF4-FFF2-40B4-BE49-F238E27FC236}">
                <a16:creationId xmlns:a16="http://schemas.microsoft.com/office/drawing/2014/main" id="{494ED8D7-2FEB-8C93-60CF-8885751372C7}"/>
              </a:ext>
            </a:extLst>
          </p:cNvPr>
          <p:cNvSpPr txBox="1"/>
          <p:nvPr/>
        </p:nvSpPr>
        <p:spPr>
          <a:xfrm>
            <a:off x="8530208" y="3152013"/>
            <a:ext cx="195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Black!!</a:t>
            </a:r>
            <a:r>
              <a:rPr sz="1800" b="1" spc="-35" dirty="0">
                <a:latin typeface="Comic Sans MS"/>
                <a:cs typeface="Comic Sans MS"/>
              </a:rPr>
              <a:t> </a:t>
            </a:r>
            <a:r>
              <a:rPr sz="1800" b="1" spc="-10" dirty="0">
                <a:latin typeface="Comic Sans MS"/>
                <a:cs typeface="Comic Sans MS"/>
              </a:rPr>
              <a:t>(“extinct”)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6" name="object 39">
            <a:extLst>
              <a:ext uri="{FF2B5EF4-FFF2-40B4-BE49-F238E27FC236}">
                <a16:creationId xmlns:a16="http://schemas.microsoft.com/office/drawing/2014/main" id="{D23E3797-7C44-3D09-039F-BBBF1CE085B5}"/>
              </a:ext>
            </a:extLst>
          </p:cNvPr>
          <p:cNvSpPr/>
          <p:nvPr/>
        </p:nvSpPr>
        <p:spPr>
          <a:xfrm>
            <a:off x="7244968" y="1234694"/>
            <a:ext cx="332105" cy="540385"/>
          </a:xfrm>
          <a:custGeom>
            <a:avLst/>
            <a:gdLst/>
            <a:ahLst/>
            <a:cxnLst/>
            <a:rect l="l" t="t" r="r" b="b"/>
            <a:pathLst>
              <a:path w="332104" h="540385">
                <a:moveTo>
                  <a:pt x="283780" y="479900"/>
                </a:moveTo>
                <a:lnTo>
                  <a:pt x="259587" y="494538"/>
                </a:lnTo>
                <a:lnTo>
                  <a:pt x="331597" y="540003"/>
                </a:lnTo>
                <a:lnTo>
                  <a:pt x="327693" y="490727"/>
                </a:lnTo>
                <a:lnTo>
                  <a:pt x="290322" y="490727"/>
                </a:lnTo>
                <a:lnTo>
                  <a:pt x="283780" y="479900"/>
                </a:lnTo>
                <a:close/>
              </a:path>
              <a:path w="332104" h="540385">
                <a:moveTo>
                  <a:pt x="300647" y="469694"/>
                </a:moveTo>
                <a:lnTo>
                  <a:pt x="283780" y="479900"/>
                </a:lnTo>
                <a:lnTo>
                  <a:pt x="290322" y="490727"/>
                </a:lnTo>
                <a:lnTo>
                  <a:pt x="307212" y="480567"/>
                </a:lnTo>
                <a:lnTo>
                  <a:pt x="300647" y="469694"/>
                </a:lnTo>
                <a:close/>
              </a:path>
              <a:path w="332104" h="540385">
                <a:moveTo>
                  <a:pt x="324865" y="455040"/>
                </a:moveTo>
                <a:lnTo>
                  <a:pt x="300647" y="469694"/>
                </a:lnTo>
                <a:lnTo>
                  <a:pt x="307212" y="480567"/>
                </a:lnTo>
                <a:lnTo>
                  <a:pt x="290322" y="490727"/>
                </a:lnTo>
                <a:lnTo>
                  <a:pt x="327693" y="490727"/>
                </a:lnTo>
                <a:lnTo>
                  <a:pt x="324865" y="455040"/>
                </a:lnTo>
                <a:close/>
              </a:path>
              <a:path w="332104" h="540385">
                <a:moveTo>
                  <a:pt x="17017" y="0"/>
                </a:moveTo>
                <a:lnTo>
                  <a:pt x="0" y="10159"/>
                </a:lnTo>
                <a:lnTo>
                  <a:pt x="283780" y="479900"/>
                </a:lnTo>
                <a:lnTo>
                  <a:pt x="300647" y="469694"/>
                </a:lnTo>
                <a:lnTo>
                  <a:pt x="17017" y="0"/>
                </a:lnTo>
                <a:close/>
              </a:path>
            </a:pathLst>
          </a:custGeom>
          <a:solidFill>
            <a:srgbClr val="242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0">
            <a:extLst>
              <a:ext uri="{FF2B5EF4-FFF2-40B4-BE49-F238E27FC236}">
                <a16:creationId xmlns:a16="http://schemas.microsoft.com/office/drawing/2014/main" id="{546D0064-A363-48DC-F1C3-40734260835A}"/>
              </a:ext>
            </a:extLst>
          </p:cNvPr>
          <p:cNvSpPr txBox="1"/>
          <p:nvPr/>
        </p:nvSpPr>
        <p:spPr>
          <a:xfrm>
            <a:off x="8530208" y="5906902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097561C-28C6-CBEB-2FB9-6EE1EF413F7F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POLARISATION</a:t>
            </a:r>
            <a:endParaRPr lang="en-GB" sz="3600" dirty="0"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8406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46D0064-A363-48DC-F1C3-40734260835A}"/>
              </a:ext>
            </a:extLst>
          </p:cNvPr>
          <p:cNvSpPr txBox="1"/>
          <p:nvPr/>
        </p:nvSpPr>
        <p:spPr>
          <a:xfrm>
            <a:off x="8755378" y="5931723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C475D336-B81E-E9BF-9DE9-7E615D2844F1}"/>
              </a:ext>
            </a:extLst>
          </p:cNvPr>
          <p:cNvGrpSpPr/>
          <p:nvPr/>
        </p:nvGrpSpPr>
        <p:grpSpPr>
          <a:xfrm>
            <a:off x="3290315" y="2350007"/>
            <a:ext cx="1170305" cy="530225"/>
            <a:chOff x="3290315" y="2350007"/>
            <a:chExt cx="1170305" cy="53022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62DEE018-C5AF-96F3-7625-BAA3E1F3574B}"/>
                </a:ext>
              </a:extLst>
            </p:cNvPr>
            <p:cNvSpPr/>
            <p:nvPr/>
          </p:nvSpPr>
          <p:spPr>
            <a:xfrm>
              <a:off x="3364508" y="2408914"/>
              <a:ext cx="1084580" cy="201930"/>
            </a:xfrm>
            <a:custGeom>
              <a:avLst/>
              <a:gdLst/>
              <a:ahLst/>
              <a:cxnLst/>
              <a:rect l="l" t="t" r="r" b="b"/>
              <a:pathLst>
                <a:path w="1084579" h="201930">
                  <a:moveTo>
                    <a:pt x="1084323" y="0"/>
                  </a:moveTo>
                  <a:lnTo>
                    <a:pt x="62773" y="0"/>
                  </a:lnTo>
                  <a:lnTo>
                    <a:pt x="0" y="201890"/>
                  </a:lnTo>
                  <a:lnTo>
                    <a:pt x="1021567" y="201890"/>
                  </a:lnTo>
                  <a:lnTo>
                    <a:pt x="1084323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">
              <a:extLst>
                <a:ext uri="{FF2B5EF4-FFF2-40B4-BE49-F238E27FC236}">
                  <a16:creationId xmlns:a16="http://schemas.microsoft.com/office/drawing/2014/main" id="{46533853-861C-DF3A-F000-2C51481C30F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6313" y="2459389"/>
              <a:ext cx="142695" cy="159829"/>
            </a:xfrm>
            <a:prstGeom prst="rect">
              <a:avLst/>
            </a:prstGeom>
          </p:spPr>
        </p:pic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id="{16D9C472-4148-7F1C-8C73-4F7C0F6300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2300" y="2467802"/>
              <a:ext cx="131315" cy="151415"/>
            </a:xfrm>
            <a:prstGeom prst="rect">
              <a:avLst/>
            </a:prstGeom>
          </p:spPr>
        </p:pic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id="{6A42865D-7E56-9E80-271C-AD872C6E8CD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5511" y="2450975"/>
              <a:ext cx="136971" cy="168243"/>
            </a:xfrm>
            <a:prstGeom prst="rect">
              <a:avLst/>
            </a:prstGeom>
          </p:spPr>
        </p:pic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5018AF21-9B80-3CF0-6042-F3992FA5FA6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7281" y="2450975"/>
              <a:ext cx="148384" cy="168243"/>
            </a:xfrm>
            <a:prstGeom prst="rect">
              <a:avLst/>
            </a:prstGeom>
          </p:spPr>
        </p:pic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126BABC4-F90F-0F63-1004-956F7067A81C}"/>
                </a:ext>
              </a:extLst>
            </p:cNvPr>
            <p:cNvSpPr/>
            <p:nvPr/>
          </p:nvSpPr>
          <p:spPr>
            <a:xfrm>
              <a:off x="3364508" y="2610804"/>
              <a:ext cx="1096010" cy="219075"/>
            </a:xfrm>
            <a:custGeom>
              <a:avLst/>
              <a:gdLst/>
              <a:ahLst/>
              <a:cxnLst/>
              <a:rect l="l" t="t" r="r" b="b"/>
              <a:pathLst>
                <a:path w="1096010" h="219075">
                  <a:moveTo>
                    <a:pt x="1021567" y="0"/>
                  </a:moveTo>
                  <a:lnTo>
                    <a:pt x="0" y="0"/>
                  </a:lnTo>
                  <a:lnTo>
                    <a:pt x="68480" y="218719"/>
                  </a:lnTo>
                  <a:lnTo>
                    <a:pt x="1095760" y="218719"/>
                  </a:lnTo>
                  <a:lnTo>
                    <a:pt x="1021567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58939020-2D82-6DD8-F7F9-D31A61C6B0F8}"/>
                </a:ext>
              </a:extLst>
            </p:cNvPr>
            <p:cNvSpPr/>
            <p:nvPr/>
          </p:nvSpPr>
          <p:spPr>
            <a:xfrm>
              <a:off x="3364496" y="2383688"/>
              <a:ext cx="1021715" cy="462915"/>
            </a:xfrm>
            <a:custGeom>
              <a:avLst/>
              <a:gdLst/>
              <a:ahLst/>
              <a:cxnLst/>
              <a:rect l="l" t="t" r="r" b="b"/>
              <a:pathLst>
                <a:path w="1021714" h="462914">
                  <a:moveTo>
                    <a:pt x="1021575" y="0"/>
                  </a:moveTo>
                  <a:lnTo>
                    <a:pt x="0" y="0"/>
                  </a:lnTo>
                  <a:lnTo>
                    <a:pt x="0" y="462661"/>
                  </a:lnTo>
                  <a:lnTo>
                    <a:pt x="1021575" y="462661"/>
                  </a:lnTo>
                  <a:lnTo>
                    <a:pt x="1021575" y="0"/>
                  </a:lnTo>
                  <a:close/>
                </a:path>
              </a:pathLst>
            </a:custGeom>
            <a:solidFill>
              <a:srgbClr val="FF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9C859933-FEA2-3739-FC74-46864DF943E8}"/>
                </a:ext>
              </a:extLst>
            </p:cNvPr>
            <p:cNvSpPr/>
            <p:nvPr/>
          </p:nvSpPr>
          <p:spPr>
            <a:xfrm>
              <a:off x="3296022" y="2350033"/>
              <a:ext cx="1090295" cy="260985"/>
            </a:xfrm>
            <a:custGeom>
              <a:avLst/>
              <a:gdLst/>
              <a:ahLst/>
              <a:cxnLst/>
              <a:rect l="l" t="t" r="r" b="b"/>
              <a:pathLst>
                <a:path w="1090295" h="260985">
                  <a:moveTo>
                    <a:pt x="1021550" y="0"/>
                  </a:moveTo>
                  <a:lnTo>
                    <a:pt x="0" y="0"/>
                  </a:lnTo>
                  <a:lnTo>
                    <a:pt x="68485" y="260770"/>
                  </a:lnTo>
                  <a:lnTo>
                    <a:pt x="1090052" y="260771"/>
                  </a:lnTo>
                  <a:lnTo>
                    <a:pt x="1021550" y="0"/>
                  </a:lnTo>
                  <a:close/>
                </a:path>
              </a:pathLst>
            </a:custGeom>
            <a:solidFill>
              <a:srgbClr val="FF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">
              <a:extLst>
                <a:ext uri="{FF2B5EF4-FFF2-40B4-BE49-F238E27FC236}">
                  <a16:creationId xmlns:a16="http://schemas.microsoft.com/office/drawing/2014/main" id="{B15B65AE-3581-E5B9-A4BF-D659EA684499}"/>
                </a:ext>
              </a:extLst>
            </p:cNvPr>
            <p:cNvSpPr/>
            <p:nvPr/>
          </p:nvSpPr>
          <p:spPr>
            <a:xfrm>
              <a:off x="3290315" y="2610804"/>
              <a:ext cx="1096010" cy="269240"/>
            </a:xfrm>
            <a:custGeom>
              <a:avLst/>
              <a:gdLst/>
              <a:ahLst/>
              <a:cxnLst/>
              <a:rect l="l" t="t" r="r" b="b"/>
              <a:pathLst>
                <a:path w="1096010" h="269239">
                  <a:moveTo>
                    <a:pt x="1095759" y="0"/>
                  </a:moveTo>
                  <a:lnTo>
                    <a:pt x="74192" y="0"/>
                  </a:lnTo>
                  <a:lnTo>
                    <a:pt x="0" y="269192"/>
                  </a:lnTo>
                  <a:lnTo>
                    <a:pt x="1021567" y="269192"/>
                  </a:lnTo>
                  <a:lnTo>
                    <a:pt x="1095759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9CA66200-3B98-9696-A5E5-03EDAABE4D1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9159" y="2350007"/>
              <a:ext cx="79882" cy="224027"/>
            </a:xfrm>
            <a:prstGeom prst="rect">
              <a:avLst/>
            </a:prstGeom>
          </p:spPr>
        </p:pic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id="{62BB15AC-E070-8813-F1E2-7629BABCDC2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9159" y="2625851"/>
              <a:ext cx="79882" cy="224027"/>
            </a:xfrm>
            <a:prstGeom prst="rect">
              <a:avLst/>
            </a:prstGeom>
          </p:spPr>
        </p:pic>
      </p:grpSp>
      <p:grpSp>
        <p:nvGrpSpPr>
          <p:cNvPr id="58" name="object 14">
            <a:extLst>
              <a:ext uri="{FF2B5EF4-FFF2-40B4-BE49-F238E27FC236}">
                <a16:creationId xmlns:a16="http://schemas.microsoft.com/office/drawing/2014/main" id="{80C59904-294E-714E-CF12-5B1AABB0DA2A}"/>
              </a:ext>
            </a:extLst>
          </p:cNvPr>
          <p:cNvGrpSpPr/>
          <p:nvPr/>
        </p:nvGrpSpPr>
        <p:grpSpPr>
          <a:xfrm>
            <a:off x="8660701" y="2077021"/>
            <a:ext cx="1116330" cy="1885950"/>
            <a:chOff x="8660701" y="2077021"/>
            <a:chExt cx="1116330" cy="1885950"/>
          </a:xfrm>
        </p:grpSpPr>
        <p:sp>
          <p:nvSpPr>
            <p:cNvPr id="59" name="object 15">
              <a:extLst>
                <a:ext uri="{FF2B5EF4-FFF2-40B4-BE49-F238E27FC236}">
                  <a16:creationId xmlns:a16="http://schemas.microsoft.com/office/drawing/2014/main" id="{1BD79B32-A4E1-C6EF-7C97-08D57B2BC8B7}"/>
                </a:ext>
              </a:extLst>
            </p:cNvPr>
            <p:cNvSpPr/>
            <p:nvPr/>
          </p:nvSpPr>
          <p:spPr>
            <a:xfrm>
              <a:off x="8665464" y="2081783"/>
              <a:ext cx="294640" cy="1085215"/>
            </a:xfrm>
            <a:custGeom>
              <a:avLst/>
              <a:gdLst/>
              <a:ahLst/>
              <a:cxnLst/>
              <a:rect l="l" t="t" r="r" b="b"/>
              <a:pathLst>
                <a:path w="294640" h="1085214">
                  <a:moveTo>
                    <a:pt x="147065" y="0"/>
                  </a:moveTo>
                  <a:lnTo>
                    <a:pt x="107949" y="19383"/>
                  </a:lnTo>
                  <a:lnTo>
                    <a:pt x="72813" y="74083"/>
                  </a:lnTo>
                  <a:lnTo>
                    <a:pt x="57173" y="113059"/>
                  </a:lnTo>
                  <a:lnTo>
                    <a:pt x="43052" y="158924"/>
                  </a:lnTo>
                  <a:lnTo>
                    <a:pt x="30625" y="211031"/>
                  </a:lnTo>
                  <a:lnTo>
                    <a:pt x="20066" y="268732"/>
                  </a:lnTo>
                  <a:lnTo>
                    <a:pt x="11549" y="331380"/>
                  </a:lnTo>
                  <a:lnTo>
                    <a:pt x="5249" y="398330"/>
                  </a:lnTo>
                  <a:lnTo>
                    <a:pt x="1341" y="468933"/>
                  </a:lnTo>
                  <a:lnTo>
                    <a:pt x="0" y="542543"/>
                  </a:lnTo>
                  <a:lnTo>
                    <a:pt x="1341" y="616154"/>
                  </a:lnTo>
                  <a:lnTo>
                    <a:pt x="5249" y="686757"/>
                  </a:lnTo>
                  <a:lnTo>
                    <a:pt x="11549" y="753707"/>
                  </a:lnTo>
                  <a:lnTo>
                    <a:pt x="20066" y="816355"/>
                  </a:lnTo>
                  <a:lnTo>
                    <a:pt x="30625" y="874056"/>
                  </a:lnTo>
                  <a:lnTo>
                    <a:pt x="43053" y="926163"/>
                  </a:lnTo>
                  <a:lnTo>
                    <a:pt x="57173" y="972028"/>
                  </a:lnTo>
                  <a:lnTo>
                    <a:pt x="72813" y="1011004"/>
                  </a:lnTo>
                  <a:lnTo>
                    <a:pt x="107950" y="1065704"/>
                  </a:lnTo>
                  <a:lnTo>
                    <a:pt x="147065" y="1085088"/>
                  </a:lnTo>
                  <a:lnTo>
                    <a:pt x="167034" y="1080134"/>
                  </a:lnTo>
                  <a:lnTo>
                    <a:pt x="204335" y="1042445"/>
                  </a:lnTo>
                  <a:lnTo>
                    <a:pt x="236958" y="972028"/>
                  </a:lnTo>
                  <a:lnTo>
                    <a:pt x="251078" y="926163"/>
                  </a:lnTo>
                  <a:lnTo>
                    <a:pt x="263506" y="874056"/>
                  </a:lnTo>
                  <a:lnTo>
                    <a:pt x="274065" y="816355"/>
                  </a:lnTo>
                  <a:lnTo>
                    <a:pt x="282582" y="753707"/>
                  </a:lnTo>
                  <a:lnTo>
                    <a:pt x="288882" y="686757"/>
                  </a:lnTo>
                  <a:lnTo>
                    <a:pt x="292790" y="616154"/>
                  </a:lnTo>
                  <a:lnTo>
                    <a:pt x="294131" y="542543"/>
                  </a:lnTo>
                  <a:lnTo>
                    <a:pt x="292790" y="468933"/>
                  </a:lnTo>
                  <a:lnTo>
                    <a:pt x="288882" y="398330"/>
                  </a:lnTo>
                  <a:lnTo>
                    <a:pt x="282582" y="331380"/>
                  </a:lnTo>
                  <a:lnTo>
                    <a:pt x="274066" y="268731"/>
                  </a:lnTo>
                  <a:lnTo>
                    <a:pt x="263506" y="211031"/>
                  </a:lnTo>
                  <a:lnTo>
                    <a:pt x="251078" y="158924"/>
                  </a:lnTo>
                  <a:lnTo>
                    <a:pt x="236958" y="113059"/>
                  </a:lnTo>
                  <a:lnTo>
                    <a:pt x="221318" y="74083"/>
                  </a:lnTo>
                  <a:lnTo>
                    <a:pt x="186181" y="1938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CEB6288F-8816-BD7D-B078-C95D0298D036}"/>
                </a:ext>
              </a:extLst>
            </p:cNvPr>
            <p:cNvSpPr/>
            <p:nvPr/>
          </p:nvSpPr>
          <p:spPr>
            <a:xfrm>
              <a:off x="8665464" y="2081783"/>
              <a:ext cx="294640" cy="1085215"/>
            </a:xfrm>
            <a:custGeom>
              <a:avLst/>
              <a:gdLst/>
              <a:ahLst/>
              <a:cxnLst/>
              <a:rect l="l" t="t" r="r" b="b"/>
              <a:pathLst>
                <a:path w="294640" h="1085214">
                  <a:moveTo>
                    <a:pt x="0" y="542543"/>
                  </a:moveTo>
                  <a:lnTo>
                    <a:pt x="1341" y="468933"/>
                  </a:lnTo>
                  <a:lnTo>
                    <a:pt x="5249" y="398330"/>
                  </a:lnTo>
                  <a:lnTo>
                    <a:pt x="11549" y="331380"/>
                  </a:lnTo>
                  <a:lnTo>
                    <a:pt x="20066" y="268732"/>
                  </a:lnTo>
                  <a:lnTo>
                    <a:pt x="30625" y="211031"/>
                  </a:lnTo>
                  <a:lnTo>
                    <a:pt x="43052" y="158924"/>
                  </a:lnTo>
                  <a:lnTo>
                    <a:pt x="57173" y="113059"/>
                  </a:lnTo>
                  <a:lnTo>
                    <a:pt x="72813" y="74083"/>
                  </a:lnTo>
                  <a:lnTo>
                    <a:pt x="107949" y="19383"/>
                  </a:lnTo>
                  <a:lnTo>
                    <a:pt x="147065" y="0"/>
                  </a:lnTo>
                  <a:lnTo>
                    <a:pt x="167034" y="4953"/>
                  </a:lnTo>
                  <a:lnTo>
                    <a:pt x="204335" y="42642"/>
                  </a:lnTo>
                  <a:lnTo>
                    <a:pt x="236958" y="113059"/>
                  </a:lnTo>
                  <a:lnTo>
                    <a:pt x="251078" y="158924"/>
                  </a:lnTo>
                  <a:lnTo>
                    <a:pt x="263506" y="211031"/>
                  </a:lnTo>
                  <a:lnTo>
                    <a:pt x="274066" y="268731"/>
                  </a:lnTo>
                  <a:lnTo>
                    <a:pt x="282582" y="331380"/>
                  </a:lnTo>
                  <a:lnTo>
                    <a:pt x="288882" y="398330"/>
                  </a:lnTo>
                  <a:lnTo>
                    <a:pt x="292790" y="468933"/>
                  </a:lnTo>
                  <a:lnTo>
                    <a:pt x="294131" y="542543"/>
                  </a:lnTo>
                  <a:lnTo>
                    <a:pt x="292790" y="616154"/>
                  </a:lnTo>
                  <a:lnTo>
                    <a:pt x="288882" y="686757"/>
                  </a:lnTo>
                  <a:lnTo>
                    <a:pt x="282582" y="753707"/>
                  </a:lnTo>
                  <a:lnTo>
                    <a:pt x="274065" y="816355"/>
                  </a:lnTo>
                  <a:lnTo>
                    <a:pt x="263506" y="874056"/>
                  </a:lnTo>
                  <a:lnTo>
                    <a:pt x="251078" y="926163"/>
                  </a:lnTo>
                  <a:lnTo>
                    <a:pt x="236958" y="972028"/>
                  </a:lnTo>
                  <a:lnTo>
                    <a:pt x="221318" y="1011004"/>
                  </a:lnTo>
                  <a:lnTo>
                    <a:pt x="186181" y="1065704"/>
                  </a:lnTo>
                  <a:lnTo>
                    <a:pt x="147065" y="1085088"/>
                  </a:lnTo>
                  <a:lnTo>
                    <a:pt x="127097" y="1080134"/>
                  </a:lnTo>
                  <a:lnTo>
                    <a:pt x="89796" y="1042445"/>
                  </a:lnTo>
                  <a:lnTo>
                    <a:pt x="57173" y="972028"/>
                  </a:lnTo>
                  <a:lnTo>
                    <a:pt x="43053" y="926163"/>
                  </a:lnTo>
                  <a:lnTo>
                    <a:pt x="30625" y="874056"/>
                  </a:lnTo>
                  <a:lnTo>
                    <a:pt x="20066" y="816355"/>
                  </a:lnTo>
                  <a:lnTo>
                    <a:pt x="11549" y="753707"/>
                  </a:lnTo>
                  <a:lnTo>
                    <a:pt x="5249" y="686757"/>
                  </a:lnTo>
                  <a:lnTo>
                    <a:pt x="1341" y="616154"/>
                  </a:lnTo>
                  <a:lnTo>
                    <a:pt x="0" y="5425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17">
              <a:extLst>
                <a:ext uri="{FF2B5EF4-FFF2-40B4-BE49-F238E27FC236}">
                  <a16:creationId xmlns:a16="http://schemas.microsoft.com/office/drawing/2014/main" id="{59CD27A0-2CF5-B450-FE49-4E550231647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3999" y="2438399"/>
              <a:ext cx="632536" cy="324333"/>
            </a:xfrm>
            <a:prstGeom prst="rect">
              <a:avLst/>
            </a:prstGeom>
          </p:spPr>
        </p:pic>
        <p:sp>
          <p:nvSpPr>
            <p:cNvPr id="62" name="object 18">
              <a:extLst>
                <a:ext uri="{FF2B5EF4-FFF2-40B4-BE49-F238E27FC236}">
                  <a16:creationId xmlns:a16="http://schemas.microsoft.com/office/drawing/2014/main" id="{358B13CC-FACB-F7AF-75E7-090F57032053}"/>
                </a:ext>
              </a:extLst>
            </p:cNvPr>
            <p:cNvSpPr/>
            <p:nvPr/>
          </p:nvSpPr>
          <p:spPr>
            <a:xfrm>
              <a:off x="8801100" y="3581400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38100" y="50800"/>
                  </a:moveTo>
                  <a:lnTo>
                    <a:pt x="31750" y="55033"/>
                  </a:lnTo>
                  <a:lnTo>
                    <a:pt x="31750" y="381000"/>
                  </a:lnTo>
                  <a:lnTo>
                    <a:pt x="44450" y="381000"/>
                  </a:lnTo>
                  <a:lnTo>
                    <a:pt x="44450" y="55033"/>
                  </a:lnTo>
                  <a:lnTo>
                    <a:pt x="38100" y="50800"/>
                  </a:lnTo>
                  <a:close/>
                </a:path>
                <a:path w="76200" h="381000">
                  <a:moveTo>
                    <a:pt x="38100" y="0"/>
                  </a:moveTo>
                  <a:lnTo>
                    <a:pt x="0" y="76200"/>
                  </a:lnTo>
                  <a:lnTo>
                    <a:pt x="31750" y="55033"/>
                  </a:lnTo>
                  <a:lnTo>
                    <a:pt x="31750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81000">
                  <a:moveTo>
                    <a:pt x="63500" y="50800"/>
                  </a:moveTo>
                  <a:lnTo>
                    <a:pt x="44450" y="50800"/>
                  </a:lnTo>
                  <a:lnTo>
                    <a:pt x="44450" y="55033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81000">
                  <a:moveTo>
                    <a:pt x="38100" y="50800"/>
                  </a:moveTo>
                  <a:lnTo>
                    <a:pt x="31750" y="50800"/>
                  </a:lnTo>
                  <a:lnTo>
                    <a:pt x="31750" y="55033"/>
                  </a:lnTo>
                  <a:lnTo>
                    <a:pt x="38100" y="50800"/>
                  </a:lnTo>
                  <a:close/>
                </a:path>
                <a:path w="76200" h="381000">
                  <a:moveTo>
                    <a:pt x="44450" y="50800"/>
                  </a:moveTo>
                  <a:lnTo>
                    <a:pt x="38100" y="50800"/>
                  </a:lnTo>
                  <a:lnTo>
                    <a:pt x="44450" y="55033"/>
                  </a:lnTo>
                  <a:lnTo>
                    <a:pt x="4445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19">
            <a:extLst>
              <a:ext uri="{FF2B5EF4-FFF2-40B4-BE49-F238E27FC236}">
                <a16:creationId xmlns:a16="http://schemas.microsoft.com/office/drawing/2014/main" id="{D258F8E5-A72E-9D2C-6E72-0930CDDCA926}"/>
              </a:ext>
            </a:extLst>
          </p:cNvPr>
          <p:cNvSpPr txBox="1">
            <a:spLocks/>
          </p:cNvSpPr>
          <p:nvPr/>
        </p:nvSpPr>
        <p:spPr>
          <a:xfrm>
            <a:off x="3685794" y="717549"/>
            <a:ext cx="451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>
                <a:latin typeface="Arial"/>
                <a:cs typeface="Arial"/>
              </a:rPr>
              <a:t>3)</a:t>
            </a:r>
            <a:r>
              <a:rPr lang="en-GB" sz="2800" spc="-4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Now</a:t>
            </a:r>
            <a:r>
              <a:rPr lang="en-GB" sz="2800" spc="-3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insert</a:t>
            </a:r>
            <a:r>
              <a:rPr lang="en-GB" sz="2800" spc="-40">
                <a:latin typeface="Arial"/>
                <a:cs typeface="Arial"/>
              </a:rPr>
              <a:t> </a:t>
            </a:r>
            <a:r>
              <a:rPr lang="en-GB" sz="2800">
                <a:latin typeface="Arial"/>
                <a:cs typeface="Arial"/>
              </a:rPr>
              <a:t>a</a:t>
            </a:r>
            <a:r>
              <a:rPr lang="en-GB" sz="2800" spc="-35">
                <a:latin typeface="Arial"/>
                <a:cs typeface="Arial"/>
              </a:rPr>
              <a:t> </a:t>
            </a:r>
            <a:r>
              <a:rPr lang="en-GB" sz="2800" b="1">
                <a:latin typeface="Arial"/>
                <a:cs typeface="Arial"/>
              </a:rPr>
              <a:t>thin</a:t>
            </a:r>
            <a:r>
              <a:rPr lang="en-GB" sz="2800" b="1" spc="-35">
                <a:latin typeface="Arial"/>
                <a:cs typeface="Arial"/>
              </a:rPr>
              <a:t> </a:t>
            </a:r>
            <a:r>
              <a:rPr lang="en-GB" sz="2800" b="1" spc="-10">
                <a:latin typeface="Arial"/>
                <a:cs typeface="Arial"/>
              </a:rPr>
              <a:t>section</a:t>
            </a:r>
            <a:endParaRPr lang="en-GB" sz="2800">
              <a:latin typeface="Arial"/>
              <a:cs typeface="Arial"/>
            </a:endParaRPr>
          </a:p>
        </p:txBody>
      </p:sp>
      <p:pic>
        <p:nvPicPr>
          <p:cNvPr id="64" name="object 20">
            <a:extLst>
              <a:ext uri="{FF2B5EF4-FFF2-40B4-BE49-F238E27FC236}">
                <a16:creationId xmlns:a16="http://schemas.microsoft.com/office/drawing/2014/main" id="{DD1BFE3B-CA00-6F09-7975-6ED1A242C75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86000" y="2339329"/>
            <a:ext cx="690442" cy="489160"/>
          </a:xfrm>
          <a:prstGeom prst="rect">
            <a:avLst/>
          </a:prstGeom>
        </p:spPr>
      </p:pic>
      <p:grpSp>
        <p:nvGrpSpPr>
          <p:cNvPr id="65" name="object 21">
            <a:extLst>
              <a:ext uri="{FF2B5EF4-FFF2-40B4-BE49-F238E27FC236}">
                <a16:creationId xmlns:a16="http://schemas.microsoft.com/office/drawing/2014/main" id="{CDF7EE64-F375-6395-F51C-BD816ED383DA}"/>
              </a:ext>
            </a:extLst>
          </p:cNvPr>
          <p:cNvGrpSpPr/>
          <p:nvPr/>
        </p:nvGrpSpPr>
        <p:grpSpPr>
          <a:xfrm>
            <a:off x="3124073" y="1824037"/>
            <a:ext cx="2216785" cy="1506220"/>
            <a:chOff x="3124073" y="1824037"/>
            <a:chExt cx="2216785" cy="1506220"/>
          </a:xfrm>
        </p:grpSpPr>
        <p:sp>
          <p:nvSpPr>
            <p:cNvPr id="66" name="object 22">
              <a:extLst>
                <a:ext uri="{FF2B5EF4-FFF2-40B4-BE49-F238E27FC236}">
                  <a16:creationId xmlns:a16="http://schemas.microsoft.com/office/drawing/2014/main" id="{D3433601-913F-7144-F729-3635D9270B4D}"/>
                </a:ext>
              </a:extLst>
            </p:cNvPr>
            <p:cNvSpPr/>
            <p:nvPr/>
          </p:nvSpPr>
          <p:spPr>
            <a:xfrm>
              <a:off x="3138678" y="2606801"/>
              <a:ext cx="1586230" cy="0"/>
            </a:xfrm>
            <a:custGeom>
              <a:avLst/>
              <a:gdLst/>
              <a:ahLst/>
              <a:cxnLst/>
              <a:rect l="l" t="t" r="r" b="b"/>
              <a:pathLst>
                <a:path w="1586229">
                  <a:moveTo>
                    <a:pt x="0" y="0"/>
                  </a:moveTo>
                  <a:lnTo>
                    <a:pt x="1585722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3">
              <a:extLst>
                <a:ext uri="{FF2B5EF4-FFF2-40B4-BE49-F238E27FC236}">
                  <a16:creationId xmlns:a16="http://schemas.microsoft.com/office/drawing/2014/main" id="{38A8182E-018F-1605-4C8C-FFB724DB0674}"/>
                </a:ext>
              </a:extLst>
            </p:cNvPr>
            <p:cNvSpPr/>
            <p:nvPr/>
          </p:nvSpPr>
          <p:spPr>
            <a:xfrm>
              <a:off x="4724400" y="2297556"/>
              <a:ext cx="142875" cy="1028065"/>
            </a:xfrm>
            <a:custGeom>
              <a:avLst/>
              <a:gdLst/>
              <a:ahLst/>
              <a:cxnLst/>
              <a:rect l="l" t="t" r="r" b="b"/>
              <a:pathLst>
                <a:path w="142875" h="1028064">
                  <a:moveTo>
                    <a:pt x="142366" y="0"/>
                  </a:moveTo>
                  <a:lnTo>
                    <a:pt x="0" y="0"/>
                  </a:lnTo>
                  <a:lnTo>
                    <a:pt x="0" y="1027811"/>
                  </a:lnTo>
                  <a:lnTo>
                    <a:pt x="142366" y="1027811"/>
                  </a:lnTo>
                  <a:lnTo>
                    <a:pt x="142366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4">
              <a:extLst>
                <a:ext uri="{FF2B5EF4-FFF2-40B4-BE49-F238E27FC236}">
                  <a16:creationId xmlns:a16="http://schemas.microsoft.com/office/drawing/2014/main" id="{61173F1D-1591-FAFD-103C-B4BB135E32E6}"/>
                </a:ext>
              </a:extLst>
            </p:cNvPr>
            <p:cNvSpPr/>
            <p:nvPr/>
          </p:nvSpPr>
          <p:spPr>
            <a:xfrm>
              <a:off x="4866767" y="1828800"/>
              <a:ext cx="469265" cy="1496695"/>
            </a:xfrm>
            <a:custGeom>
              <a:avLst/>
              <a:gdLst/>
              <a:ahLst/>
              <a:cxnLst/>
              <a:rect l="l" t="t" r="r" b="b"/>
              <a:pathLst>
                <a:path w="469264" h="1496695">
                  <a:moveTo>
                    <a:pt x="468757" y="0"/>
                  </a:moveTo>
                  <a:lnTo>
                    <a:pt x="0" y="468757"/>
                  </a:lnTo>
                  <a:lnTo>
                    <a:pt x="0" y="1496567"/>
                  </a:lnTo>
                  <a:lnTo>
                    <a:pt x="468757" y="1027811"/>
                  </a:lnTo>
                  <a:lnTo>
                    <a:pt x="468757" y="0"/>
                  </a:lnTo>
                  <a:close/>
                </a:path>
              </a:pathLst>
            </a:custGeom>
            <a:solidFill>
              <a:srgbClr val="40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5">
              <a:extLst>
                <a:ext uri="{FF2B5EF4-FFF2-40B4-BE49-F238E27FC236}">
                  <a16:creationId xmlns:a16="http://schemas.microsoft.com/office/drawing/2014/main" id="{4BA3FF29-8F27-42C5-01DD-A78869297265}"/>
                </a:ext>
              </a:extLst>
            </p:cNvPr>
            <p:cNvSpPr/>
            <p:nvPr/>
          </p:nvSpPr>
          <p:spPr>
            <a:xfrm>
              <a:off x="4724400" y="1828800"/>
              <a:ext cx="611505" cy="469265"/>
            </a:xfrm>
            <a:custGeom>
              <a:avLst/>
              <a:gdLst/>
              <a:ahLst/>
              <a:cxnLst/>
              <a:rect l="l" t="t" r="r" b="b"/>
              <a:pathLst>
                <a:path w="611504" h="469264">
                  <a:moveTo>
                    <a:pt x="611124" y="0"/>
                  </a:moveTo>
                  <a:lnTo>
                    <a:pt x="468757" y="0"/>
                  </a:lnTo>
                  <a:lnTo>
                    <a:pt x="0" y="468757"/>
                  </a:lnTo>
                  <a:lnTo>
                    <a:pt x="142366" y="46875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71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6">
              <a:extLst>
                <a:ext uri="{FF2B5EF4-FFF2-40B4-BE49-F238E27FC236}">
                  <a16:creationId xmlns:a16="http://schemas.microsoft.com/office/drawing/2014/main" id="{BDB47260-0FCE-3CCA-3FC4-0FE28DEE039B}"/>
                </a:ext>
              </a:extLst>
            </p:cNvPr>
            <p:cNvSpPr/>
            <p:nvPr/>
          </p:nvSpPr>
          <p:spPr>
            <a:xfrm>
              <a:off x="4724400" y="1828800"/>
              <a:ext cx="611505" cy="1496695"/>
            </a:xfrm>
            <a:custGeom>
              <a:avLst/>
              <a:gdLst/>
              <a:ahLst/>
              <a:cxnLst/>
              <a:rect l="l" t="t" r="r" b="b"/>
              <a:pathLst>
                <a:path w="611504" h="1496695">
                  <a:moveTo>
                    <a:pt x="0" y="468757"/>
                  </a:moveTo>
                  <a:lnTo>
                    <a:pt x="468757" y="0"/>
                  </a:lnTo>
                  <a:lnTo>
                    <a:pt x="611124" y="0"/>
                  </a:lnTo>
                  <a:lnTo>
                    <a:pt x="611124" y="1027811"/>
                  </a:lnTo>
                  <a:lnTo>
                    <a:pt x="142366" y="1496567"/>
                  </a:lnTo>
                  <a:lnTo>
                    <a:pt x="0" y="1496567"/>
                  </a:lnTo>
                  <a:lnTo>
                    <a:pt x="0" y="468757"/>
                  </a:lnTo>
                  <a:close/>
                </a:path>
                <a:path w="611504" h="1496695">
                  <a:moveTo>
                    <a:pt x="0" y="468757"/>
                  </a:moveTo>
                  <a:lnTo>
                    <a:pt x="142366" y="468757"/>
                  </a:lnTo>
                  <a:lnTo>
                    <a:pt x="611124" y="0"/>
                  </a:lnTo>
                </a:path>
                <a:path w="611504" h="1496695">
                  <a:moveTo>
                    <a:pt x="142366" y="468757"/>
                  </a:moveTo>
                  <a:lnTo>
                    <a:pt x="142366" y="149656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7">
              <a:extLst>
                <a:ext uri="{FF2B5EF4-FFF2-40B4-BE49-F238E27FC236}">
                  <a16:creationId xmlns:a16="http://schemas.microsoft.com/office/drawing/2014/main" id="{F06E0164-6890-6B64-BB2F-FBEF3C919D1A}"/>
                </a:ext>
              </a:extLst>
            </p:cNvPr>
            <p:cNvSpPr/>
            <p:nvPr/>
          </p:nvSpPr>
          <p:spPr>
            <a:xfrm>
              <a:off x="4924044" y="1905000"/>
              <a:ext cx="334010" cy="1330960"/>
            </a:xfrm>
            <a:custGeom>
              <a:avLst/>
              <a:gdLst/>
              <a:ahLst/>
              <a:cxnLst/>
              <a:rect l="l" t="t" r="r" b="b"/>
              <a:pathLst>
                <a:path w="334010" h="1330960">
                  <a:moveTo>
                    <a:pt x="0" y="332232"/>
                  </a:moveTo>
                  <a:lnTo>
                    <a:pt x="0" y="1330452"/>
                  </a:lnTo>
                </a:path>
                <a:path w="334010" h="1330960">
                  <a:moveTo>
                    <a:pt x="111251" y="220979"/>
                  </a:moveTo>
                  <a:lnTo>
                    <a:pt x="111251" y="1219200"/>
                  </a:lnTo>
                </a:path>
                <a:path w="334010" h="1330960">
                  <a:moveTo>
                    <a:pt x="222503" y="111251"/>
                  </a:moveTo>
                  <a:lnTo>
                    <a:pt x="222503" y="1107948"/>
                  </a:lnTo>
                </a:path>
                <a:path w="334010" h="1330960">
                  <a:moveTo>
                    <a:pt x="333755" y="0"/>
                  </a:moveTo>
                  <a:lnTo>
                    <a:pt x="333755" y="99822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28">
            <a:extLst>
              <a:ext uri="{FF2B5EF4-FFF2-40B4-BE49-F238E27FC236}">
                <a16:creationId xmlns:a16="http://schemas.microsoft.com/office/drawing/2014/main" id="{F691618B-8C1A-180A-717D-F0E54B7A4B7F}"/>
              </a:ext>
            </a:extLst>
          </p:cNvPr>
          <p:cNvSpPr txBox="1"/>
          <p:nvPr/>
        </p:nvSpPr>
        <p:spPr>
          <a:xfrm>
            <a:off x="4575175" y="1548130"/>
            <a:ext cx="9201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mic Sans MS"/>
                <a:cs typeface="Comic Sans MS"/>
              </a:rPr>
              <a:t>west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(left)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3" name="object 29">
            <a:extLst>
              <a:ext uri="{FF2B5EF4-FFF2-40B4-BE49-F238E27FC236}">
                <a16:creationId xmlns:a16="http://schemas.microsoft.com/office/drawing/2014/main" id="{97AEEFE2-E03A-A91C-E98B-1CAE72C9EEAE}"/>
              </a:ext>
            </a:extLst>
          </p:cNvPr>
          <p:cNvSpPr/>
          <p:nvPr/>
        </p:nvSpPr>
        <p:spPr>
          <a:xfrm>
            <a:off x="5600700" y="2971800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38100" y="50800"/>
                </a:moveTo>
                <a:lnTo>
                  <a:pt x="31750" y="55033"/>
                </a:lnTo>
                <a:lnTo>
                  <a:pt x="31750" y="1143000"/>
                </a:lnTo>
                <a:lnTo>
                  <a:pt x="44450" y="1143000"/>
                </a:lnTo>
                <a:lnTo>
                  <a:pt x="44450" y="55033"/>
                </a:lnTo>
                <a:lnTo>
                  <a:pt x="38100" y="50800"/>
                </a:lnTo>
                <a:close/>
              </a:path>
              <a:path w="76200" h="1143000">
                <a:moveTo>
                  <a:pt x="38100" y="0"/>
                </a:moveTo>
                <a:lnTo>
                  <a:pt x="0" y="76200"/>
                </a:lnTo>
                <a:lnTo>
                  <a:pt x="31750" y="55033"/>
                </a:lnTo>
                <a:lnTo>
                  <a:pt x="31750" y="50800"/>
                </a:lnTo>
                <a:lnTo>
                  <a:pt x="63500" y="50800"/>
                </a:lnTo>
                <a:lnTo>
                  <a:pt x="38100" y="0"/>
                </a:lnTo>
                <a:close/>
              </a:path>
              <a:path w="76200" h="1143000">
                <a:moveTo>
                  <a:pt x="63500" y="50800"/>
                </a:moveTo>
                <a:lnTo>
                  <a:pt x="44450" y="50800"/>
                </a:lnTo>
                <a:lnTo>
                  <a:pt x="44450" y="55033"/>
                </a:lnTo>
                <a:lnTo>
                  <a:pt x="76200" y="76200"/>
                </a:lnTo>
                <a:lnTo>
                  <a:pt x="63500" y="50800"/>
                </a:lnTo>
                <a:close/>
              </a:path>
              <a:path w="76200" h="1143000">
                <a:moveTo>
                  <a:pt x="38100" y="50800"/>
                </a:moveTo>
                <a:lnTo>
                  <a:pt x="31750" y="50800"/>
                </a:lnTo>
                <a:lnTo>
                  <a:pt x="31750" y="55033"/>
                </a:lnTo>
                <a:lnTo>
                  <a:pt x="38100" y="50800"/>
                </a:lnTo>
                <a:close/>
              </a:path>
              <a:path w="76200" h="1143000">
                <a:moveTo>
                  <a:pt x="44450" y="50800"/>
                </a:moveTo>
                <a:lnTo>
                  <a:pt x="38100" y="50800"/>
                </a:lnTo>
                <a:lnTo>
                  <a:pt x="44450" y="55033"/>
                </a:lnTo>
                <a:lnTo>
                  <a:pt x="4445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30">
            <a:extLst>
              <a:ext uri="{FF2B5EF4-FFF2-40B4-BE49-F238E27FC236}">
                <a16:creationId xmlns:a16="http://schemas.microsoft.com/office/drawing/2014/main" id="{C81887FA-7721-2608-E431-557386452754}"/>
              </a:ext>
            </a:extLst>
          </p:cNvPr>
          <p:cNvGrpSpPr/>
          <p:nvPr/>
        </p:nvGrpSpPr>
        <p:grpSpPr>
          <a:xfrm>
            <a:off x="5112892" y="1747837"/>
            <a:ext cx="3270250" cy="2672080"/>
            <a:chOff x="5112892" y="1747837"/>
            <a:chExt cx="3270250" cy="2672080"/>
          </a:xfrm>
        </p:grpSpPr>
        <p:sp>
          <p:nvSpPr>
            <p:cNvPr id="75" name="object 31">
              <a:extLst>
                <a:ext uri="{FF2B5EF4-FFF2-40B4-BE49-F238E27FC236}">
                  <a16:creationId xmlns:a16="http://schemas.microsoft.com/office/drawing/2014/main" id="{046433F1-D5AD-555F-FCC5-EC44391D2970}"/>
                </a:ext>
              </a:extLst>
            </p:cNvPr>
            <p:cNvSpPr/>
            <p:nvPr/>
          </p:nvSpPr>
          <p:spPr>
            <a:xfrm>
              <a:off x="5257799" y="2412491"/>
              <a:ext cx="1816735" cy="390525"/>
            </a:xfrm>
            <a:custGeom>
              <a:avLst/>
              <a:gdLst/>
              <a:ahLst/>
              <a:cxnLst/>
              <a:rect l="l" t="t" r="r" b="b"/>
              <a:pathLst>
                <a:path w="1816734" h="390525">
                  <a:moveTo>
                    <a:pt x="1816607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1816607" y="390143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E60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2">
              <a:extLst>
                <a:ext uri="{FF2B5EF4-FFF2-40B4-BE49-F238E27FC236}">
                  <a16:creationId xmlns:a16="http://schemas.microsoft.com/office/drawing/2014/main" id="{681F0414-45AC-2679-469B-5F6EF9ED453A}"/>
                </a:ext>
              </a:extLst>
            </p:cNvPr>
            <p:cNvSpPr/>
            <p:nvPr/>
          </p:nvSpPr>
          <p:spPr>
            <a:xfrm>
              <a:off x="5257799" y="2412491"/>
              <a:ext cx="1816735" cy="390525"/>
            </a:xfrm>
            <a:custGeom>
              <a:avLst/>
              <a:gdLst/>
              <a:ahLst/>
              <a:cxnLst/>
              <a:rect l="l" t="t" r="r" b="b"/>
              <a:pathLst>
                <a:path w="1816734" h="390525">
                  <a:moveTo>
                    <a:pt x="0" y="390143"/>
                  </a:moveTo>
                  <a:lnTo>
                    <a:pt x="1816607" y="390143"/>
                  </a:lnTo>
                  <a:lnTo>
                    <a:pt x="1816607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3">
              <a:extLst>
                <a:ext uri="{FF2B5EF4-FFF2-40B4-BE49-F238E27FC236}">
                  <a16:creationId xmlns:a16="http://schemas.microsoft.com/office/drawing/2014/main" id="{137B90C6-78A7-6218-4974-E564607CB357}"/>
                </a:ext>
              </a:extLst>
            </p:cNvPr>
            <p:cNvSpPr/>
            <p:nvPr/>
          </p:nvSpPr>
          <p:spPr>
            <a:xfrm>
              <a:off x="5414772" y="2412491"/>
              <a:ext cx="1527175" cy="390525"/>
            </a:xfrm>
            <a:custGeom>
              <a:avLst/>
              <a:gdLst/>
              <a:ahLst/>
              <a:cxnLst/>
              <a:rect l="l" t="t" r="r" b="b"/>
              <a:pathLst>
                <a:path w="1527175" h="390525">
                  <a:moveTo>
                    <a:pt x="76200" y="76200"/>
                  </a:moveTo>
                  <a:lnTo>
                    <a:pt x="63500" y="508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55041"/>
                  </a:lnTo>
                  <a:lnTo>
                    <a:pt x="31750" y="335114"/>
                  </a:lnTo>
                  <a:lnTo>
                    <a:pt x="0" y="313944"/>
                  </a:lnTo>
                  <a:lnTo>
                    <a:pt x="38100" y="390144"/>
                  </a:lnTo>
                  <a:lnTo>
                    <a:pt x="63500" y="339344"/>
                  </a:lnTo>
                  <a:lnTo>
                    <a:pt x="76200" y="313944"/>
                  </a:lnTo>
                  <a:lnTo>
                    <a:pt x="44450" y="335114"/>
                  </a:lnTo>
                  <a:lnTo>
                    <a:pt x="44450" y="55041"/>
                  </a:lnTo>
                  <a:lnTo>
                    <a:pt x="76200" y="76200"/>
                  </a:lnTo>
                  <a:close/>
                </a:path>
                <a:path w="1527175" h="390525">
                  <a:moveTo>
                    <a:pt x="283464" y="76200"/>
                  </a:moveTo>
                  <a:lnTo>
                    <a:pt x="270764" y="50800"/>
                  </a:lnTo>
                  <a:lnTo>
                    <a:pt x="245364" y="0"/>
                  </a:lnTo>
                  <a:lnTo>
                    <a:pt x="207264" y="76200"/>
                  </a:lnTo>
                  <a:lnTo>
                    <a:pt x="239014" y="55041"/>
                  </a:lnTo>
                  <a:lnTo>
                    <a:pt x="239014" y="335114"/>
                  </a:lnTo>
                  <a:lnTo>
                    <a:pt x="207264" y="313944"/>
                  </a:lnTo>
                  <a:lnTo>
                    <a:pt x="245364" y="390144"/>
                  </a:lnTo>
                  <a:lnTo>
                    <a:pt x="270764" y="339344"/>
                  </a:lnTo>
                  <a:lnTo>
                    <a:pt x="283464" y="313944"/>
                  </a:lnTo>
                  <a:lnTo>
                    <a:pt x="251714" y="335114"/>
                  </a:lnTo>
                  <a:lnTo>
                    <a:pt x="251714" y="55041"/>
                  </a:lnTo>
                  <a:lnTo>
                    <a:pt x="283464" y="76200"/>
                  </a:lnTo>
                  <a:close/>
                </a:path>
                <a:path w="1527175" h="390525">
                  <a:moveTo>
                    <a:pt x="490728" y="76200"/>
                  </a:moveTo>
                  <a:lnTo>
                    <a:pt x="478028" y="50800"/>
                  </a:lnTo>
                  <a:lnTo>
                    <a:pt x="452628" y="0"/>
                  </a:lnTo>
                  <a:lnTo>
                    <a:pt x="414528" y="76200"/>
                  </a:lnTo>
                  <a:lnTo>
                    <a:pt x="446278" y="55041"/>
                  </a:lnTo>
                  <a:lnTo>
                    <a:pt x="446278" y="335114"/>
                  </a:lnTo>
                  <a:lnTo>
                    <a:pt x="414528" y="313944"/>
                  </a:lnTo>
                  <a:lnTo>
                    <a:pt x="452628" y="390144"/>
                  </a:lnTo>
                  <a:lnTo>
                    <a:pt x="478028" y="339344"/>
                  </a:lnTo>
                  <a:lnTo>
                    <a:pt x="490728" y="313944"/>
                  </a:lnTo>
                  <a:lnTo>
                    <a:pt x="458978" y="335114"/>
                  </a:lnTo>
                  <a:lnTo>
                    <a:pt x="458978" y="55041"/>
                  </a:lnTo>
                  <a:lnTo>
                    <a:pt x="490728" y="76200"/>
                  </a:lnTo>
                  <a:close/>
                </a:path>
                <a:path w="1527175" h="390525">
                  <a:moveTo>
                    <a:pt x="696468" y="76200"/>
                  </a:moveTo>
                  <a:lnTo>
                    <a:pt x="683768" y="50800"/>
                  </a:lnTo>
                  <a:lnTo>
                    <a:pt x="658368" y="0"/>
                  </a:lnTo>
                  <a:lnTo>
                    <a:pt x="620268" y="76200"/>
                  </a:lnTo>
                  <a:lnTo>
                    <a:pt x="652018" y="55041"/>
                  </a:lnTo>
                  <a:lnTo>
                    <a:pt x="652018" y="335114"/>
                  </a:lnTo>
                  <a:lnTo>
                    <a:pt x="620268" y="313944"/>
                  </a:lnTo>
                  <a:lnTo>
                    <a:pt x="658368" y="390144"/>
                  </a:lnTo>
                  <a:lnTo>
                    <a:pt x="683768" y="339344"/>
                  </a:lnTo>
                  <a:lnTo>
                    <a:pt x="696468" y="313944"/>
                  </a:lnTo>
                  <a:lnTo>
                    <a:pt x="664718" y="335114"/>
                  </a:lnTo>
                  <a:lnTo>
                    <a:pt x="664718" y="55041"/>
                  </a:lnTo>
                  <a:lnTo>
                    <a:pt x="696468" y="76200"/>
                  </a:lnTo>
                  <a:close/>
                </a:path>
                <a:path w="1527175" h="390525">
                  <a:moveTo>
                    <a:pt x="905256" y="76200"/>
                  </a:moveTo>
                  <a:lnTo>
                    <a:pt x="892556" y="50800"/>
                  </a:lnTo>
                  <a:lnTo>
                    <a:pt x="867156" y="0"/>
                  </a:lnTo>
                  <a:lnTo>
                    <a:pt x="829056" y="76200"/>
                  </a:lnTo>
                  <a:lnTo>
                    <a:pt x="860806" y="55041"/>
                  </a:lnTo>
                  <a:lnTo>
                    <a:pt x="860806" y="335114"/>
                  </a:lnTo>
                  <a:lnTo>
                    <a:pt x="829056" y="313944"/>
                  </a:lnTo>
                  <a:lnTo>
                    <a:pt x="867156" y="390144"/>
                  </a:lnTo>
                  <a:lnTo>
                    <a:pt x="892556" y="339344"/>
                  </a:lnTo>
                  <a:lnTo>
                    <a:pt x="905256" y="313944"/>
                  </a:lnTo>
                  <a:lnTo>
                    <a:pt x="873506" y="335114"/>
                  </a:lnTo>
                  <a:lnTo>
                    <a:pt x="873506" y="55041"/>
                  </a:lnTo>
                  <a:lnTo>
                    <a:pt x="905256" y="76200"/>
                  </a:lnTo>
                  <a:close/>
                </a:path>
                <a:path w="1527175" h="390525">
                  <a:moveTo>
                    <a:pt x="1110996" y="76200"/>
                  </a:moveTo>
                  <a:lnTo>
                    <a:pt x="1098296" y="50800"/>
                  </a:lnTo>
                  <a:lnTo>
                    <a:pt x="1072896" y="0"/>
                  </a:lnTo>
                  <a:lnTo>
                    <a:pt x="1034796" y="76200"/>
                  </a:lnTo>
                  <a:lnTo>
                    <a:pt x="1066546" y="55041"/>
                  </a:lnTo>
                  <a:lnTo>
                    <a:pt x="1066546" y="335114"/>
                  </a:lnTo>
                  <a:lnTo>
                    <a:pt x="1034796" y="313944"/>
                  </a:lnTo>
                  <a:lnTo>
                    <a:pt x="1072896" y="390144"/>
                  </a:lnTo>
                  <a:lnTo>
                    <a:pt x="1098296" y="339344"/>
                  </a:lnTo>
                  <a:lnTo>
                    <a:pt x="1110996" y="313944"/>
                  </a:lnTo>
                  <a:lnTo>
                    <a:pt x="1079246" y="335114"/>
                  </a:lnTo>
                  <a:lnTo>
                    <a:pt x="1079246" y="55041"/>
                  </a:lnTo>
                  <a:lnTo>
                    <a:pt x="1110996" y="76200"/>
                  </a:lnTo>
                  <a:close/>
                </a:path>
                <a:path w="1527175" h="390525">
                  <a:moveTo>
                    <a:pt x="1319784" y="76200"/>
                  </a:moveTo>
                  <a:lnTo>
                    <a:pt x="1307084" y="50800"/>
                  </a:lnTo>
                  <a:lnTo>
                    <a:pt x="1281684" y="0"/>
                  </a:lnTo>
                  <a:lnTo>
                    <a:pt x="1243584" y="76200"/>
                  </a:lnTo>
                  <a:lnTo>
                    <a:pt x="1275334" y="55041"/>
                  </a:lnTo>
                  <a:lnTo>
                    <a:pt x="1275334" y="335114"/>
                  </a:lnTo>
                  <a:lnTo>
                    <a:pt x="1243584" y="313944"/>
                  </a:lnTo>
                  <a:lnTo>
                    <a:pt x="1281684" y="390144"/>
                  </a:lnTo>
                  <a:lnTo>
                    <a:pt x="1307084" y="339344"/>
                  </a:lnTo>
                  <a:lnTo>
                    <a:pt x="1319784" y="313944"/>
                  </a:lnTo>
                  <a:lnTo>
                    <a:pt x="1288034" y="335114"/>
                  </a:lnTo>
                  <a:lnTo>
                    <a:pt x="1288034" y="55041"/>
                  </a:lnTo>
                  <a:lnTo>
                    <a:pt x="1319784" y="76200"/>
                  </a:lnTo>
                  <a:close/>
                </a:path>
                <a:path w="1527175" h="390525">
                  <a:moveTo>
                    <a:pt x="1527048" y="76200"/>
                  </a:moveTo>
                  <a:lnTo>
                    <a:pt x="1514348" y="50800"/>
                  </a:lnTo>
                  <a:lnTo>
                    <a:pt x="1488948" y="0"/>
                  </a:lnTo>
                  <a:lnTo>
                    <a:pt x="1450848" y="76200"/>
                  </a:lnTo>
                  <a:lnTo>
                    <a:pt x="1482598" y="55041"/>
                  </a:lnTo>
                  <a:lnTo>
                    <a:pt x="1482598" y="335114"/>
                  </a:lnTo>
                  <a:lnTo>
                    <a:pt x="1450848" y="313944"/>
                  </a:lnTo>
                  <a:lnTo>
                    <a:pt x="1488948" y="390144"/>
                  </a:lnTo>
                  <a:lnTo>
                    <a:pt x="1514348" y="339344"/>
                  </a:lnTo>
                  <a:lnTo>
                    <a:pt x="1527048" y="313944"/>
                  </a:lnTo>
                  <a:lnTo>
                    <a:pt x="1495298" y="335114"/>
                  </a:lnTo>
                  <a:lnTo>
                    <a:pt x="1495298" y="55041"/>
                  </a:lnTo>
                  <a:lnTo>
                    <a:pt x="1527048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4">
              <a:extLst>
                <a:ext uri="{FF2B5EF4-FFF2-40B4-BE49-F238E27FC236}">
                  <a16:creationId xmlns:a16="http://schemas.microsoft.com/office/drawing/2014/main" id="{B1EB3DFC-E869-C8B5-6E3D-48CE9C96A6AC}"/>
                </a:ext>
              </a:extLst>
            </p:cNvPr>
            <p:cNvSpPr/>
            <p:nvPr/>
          </p:nvSpPr>
          <p:spPr>
            <a:xfrm>
              <a:off x="5127497" y="2606802"/>
              <a:ext cx="1148080" cy="0"/>
            </a:xfrm>
            <a:custGeom>
              <a:avLst/>
              <a:gdLst/>
              <a:ahLst/>
              <a:cxnLst/>
              <a:rect l="l" t="t" r="r" b="b"/>
              <a:pathLst>
                <a:path w="1148079">
                  <a:moveTo>
                    <a:pt x="0" y="0"/>
                  </a:moveTo>
                  <a:lnTo>
                    <a:pt x="739901" y="0"/>
                  </a:lnTo>
                </a:path>
                <a:path w="1148079">
                  <a:moveTo>
                    <a:pt x="824569" y="0"/>
                  </a:moveTo>
                  <a:lnTo>
                    <a:pt x="1147572" y="0"/>
                  </a:lnTo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5">
              <a:extLst>
                <a:ext uri="{FF2B5EF4-FFF2-40B4-BE49-F238E27FC236}">
                  <a16:creationId xmlns:a16="http://schemas.microsoft.com/office/drawing/2014/main" id="{455714B3-CCA9-3722-AD93-54A942F25E56}"/>
                </a:ext>
              </a:extLst>
            </p:cNvPr>
            <p:cNvSpPr/>
            <p:nvPr/>
          </p:nvSpPr>
          <p:spPr>
            <a:xfrm>
              <a:off x="7048500" y="2971800"/>
              <a:ext cx="76200" cy="1447800"/>
            </a:xfrm>
            <a:custGeom>
              <a:avLst/>
              <a:gdLst/>
              <a:ahLst/>
              <a:cxnLst/>
              <a:rect l="l" t="t" r="r" b="b"/>
              <a:pathLst>
                <a:path w="76200" h="1447800">
                  <a:moveTo>
                    <a:pt x="38100" y="50800"/>
                  </a:moveTo>
                  <a:lnTo>
                    <a:pt x="31750" y="55033"/>
                  </a:lnTo>
                  <a:lnTo>
                    <a:pt x="31750" y="1447800"/>
                  </a:lnTo>
                  <a:lnTo>
                    <a:pt x="44450" y="1447800"/>
                  </a:lnTo>
                  <a:lnTo>
                    <a:pt x="44450" y="55033"/>
                  </a:lnTo>
                  <a:lnTo>
                    <a:pt x="38100" y="50800"/>
                  </a:lnTo>
                  <a:close/>
                </a:path>
                <a:path w="76200" h="1447800">
                  <a:moveTo>
                    <a:pt x="38100" y="0"/>
                  </a:moveTo>
                  <a:lnTo>
                    <a:pt x="0" y="76200"/>
                  </a:lnTo>
                  <a:lnTo>
                    <a:pt x="31750" y="55033"/>
                  </a:lnTo>
                  <a:lnTo>
                    <a:pt x="31750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1447800">
                  <a:moveTo>
                    <a:pt x="63500" y="50800"/>
                  </a:moveTo>
                  <a:lnTo>
                    <a:pt x="44450" y="50800"/>
                  </a:lnTo>
                  <a:lnTo>
                    <a:pt x="44450" y="55033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1447800">
                  <a:moveTo>
                    <a:pt x="38100" y="50800"/>
                  </a:moveTo>
                  <a:lnTo>
                    <a:pt x="31750" y="50800"/>
                  </a:lnTo>
                  <a:lnTo>
                    <a:pt x="31750" y="55033"/>
                  </a:lnTo>
                  <a:lnTo>
                    <a:pt x="38100" y="50800"/>
                  </a:lnTo>
                  <a:close/>
                </a:path>
                <a:path w="76200" h="1447800">
                  <a:moveTo>
                    <a:pt x="44450" y="50800"/>
                  </a:moveTo>
                  <a:lnTo>
                    <a:pt x="38100" y="50800"/>
                  </a:lnTo>
                  <a:lnTo>
                    <a:pt x="44450" y="55033"/>
                  </a:lnTo>
                  <a:lnTo>
                    <a:pt x="4445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6">
              <a:extLst>
                <a:ext uri="{FF2B5EF4-FFF2-40B4-BE49-F238E27FC236}">
                  <a16:creationId xmlns:a16="http://schemas.microsoft.com/office/drawing/2014/main" id="{071576F7-4EED-ACDE-6523-B9C2F1984CBE}"/>
                </a:ext>
              </a:extLst>
            </p:cNvPr>
            <p:cNvSpPr/>
            <p:nvPr/>
          </p:nvSpPr>
          <p:spPr>
            <a:xfrm>
              <a:off x="7391400" y="2221356"/>
              <a:ext cx="142875" cy="1028065"/>
            </a:xfrm>
            <a:custGeom>
              <a:avLst/>
              <a:gdLst/>
              <a:ahLst/>
              <a:cxnLst/>
              <a:rect l="l" t="t" r="r" b="b"/>
              <a:pathLst>
                <a:path w="142875" h="1028064">
                  <a:moveTo>
                    <a:pt x="142367" y="0"/>
                  </a:moveTo>
                  <a:lnTo>
                    <a:pt x="0" y="0"/>
                  </a:lnTo>
                  <a:lnTo>
                    <a:pt x="0" y="1027811"/>
                  </a:lnTo>
                  <a:lnTo>
                    <a:pt x="142367" y="1027811"/>
                  </a:lnTo>
                  <a:lnTo>
                    <a:pt x="142367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7">
              <a:extLst>
                <a:ext uri="{FF2B5EF4-FFF2-40B4-BE49-F238E27FC236}">
                  <a16:creationId xmlns:a16="http://schemas.microsoft.com/office/drawing/2014/main" id="{737E93D7-A5A1-D6A4-4E17-10B35C611255}"/>
                </a:ext>
              </a:extLst>
            </p:cNvPr>
            <p:cNvSpPr/>
            <p:nvPr/>
          </p:nvSpPr>
          <p:spPr>
            <a:xfrm>
              <a:off x="7533766" y="1752600"/>
              <a:ext cx="469265" cy="1496695"/>
            </a:xfrm>
            <a:custGeom>
              <a:avLst/>
              <a:gdLst/>
              <a:ahLst/>
              <a:cxnLst/>
              <a:rect l="l" t="t" r="r" b="b"/>
              <a:pathLst>
                <a:path w="469265" h="1496695">
                  <a:moveTo>
                    <a:pt x="468756" y="0"/>
                  </a:moveTo>
                  <a:lnTo>
                    <a:pt x="0" y="468757"/>
                  </a:lnTo>
                  <a:lnTo>
                    <a:pt x="0" y="1496567"/>
                  </a:lnTo>
                  <a:lnTo>
                    <a:pt x="468756" y="1027811"/>
                  </a:lnTo>
                  <a:lnTo>
                    <a:pt x="468756" y="0"/>
                  </a:lnTo>
                  <a:close/>
                </a:path>
              </a:pathLst>
            </a:custGeom>
            <a:solidFill>
              <a:srgbClr val="40A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8">
              <a:extLst>
                <a:ext uri="{FF2B5EF4-FFF2-40B4-BE49-F238E27FC236}">
                  <a16:creationId xmlns:a16="http://schemas.microsoft.com/office/drawing/2014/main" id="{FFA62F7A-51E1-9608-012D-D954CA86C173}"/>
                </a:ext>
              </a:extLst>
            </p:cNvPr>
            <p:cNvSpPr/>
            <p:nvPr/>
          </p:nvSpPr>
          <p:spPr>
            <a:xfrm>
              <a:off x="7391400" y="1752600"/>
              <a:ext cx="611505" cy="469265"/>
            </a:xfrm>
            <a:custGeom>
              <a:avLst/>
              <a:gdLst/>
              <a:ahLst/>
              <a:cxnLst/>
              <a:rect l="l" t="t" r="r" b="b"/>
              <a:pathLst>
                <a:path w="611504" h="469264">
                  <a:moveTo>
                    <a:pt x="611124" y="0"/>
                  </a:moveTo>
                  <a:lnTo>
                    <a:pt x="468756" y="0"/>
                  </a:lnTo>
                  <a:lnTo>
                    <a:pt x="0" y="468757"/>
                  </a:lnTo>
                  <a:lnTo>
                    <a:pt x="142367" y="468757"/>
                  </a:lnTo>
                  <a:lnTo>
                    <a:pt x="611124" y="0"/>
                  </a:lnTo>
                  <a:close/>
                </a:path>
              </a:pathLst>
            </a:custGeom>
            <a:solidFill>
              <a:srgbClr val="71D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9">
              <a:extLst>
                <a:ext uri="{FF2B5EF4-FFF2-40B4-BE49-F238E27FC236}">
                  <a16:creationId xmlns:a16="http://schemas.microsoft.com/office/drawing/2014/main" id="{113FFA25-CEBE-224C-D0F8-1E1F07F6EE3D}"/>
                </a:ext>
              </a:extLst>
            </p:cNvPr>
            <p:cNvSpPr/>
            <p:nvPr/>
          </p:nvSpPr>
          <p:spPr>
            <a:xfrm>
              <a:off x="7391400" y="1752600"/>
              <a:ext cx="611505" cy="1496695"/>
            </a:xfrm>
            <a:custGeom>
              <a:avLst/>
              <a:gdLst/>
              <a:ahLst/>
              <a:cxnLst/>
              <a:rect l="l" t="t" r="r" b="b"/>
              <a:pathLst>
                <a:path w="611504" h="1496695">
                  <a:moveTo>
                    <a:pt x="0" y="468757"/>
                  </a:moveTo>
                  <a:lnTo>
                    <a:pt x="468756" y="0"/>
                  </a:lnTo>
                  <a:lnTo>
                    <a:pt x="611124" y="0"/>
                  </a:lnTo>
                  <a:lnTo>
                    <a:pt x="611124" y="1027811"/>
                  </a:lnTo>
                  <a:lnTo>
                    <a:pt x="142367" y="1496567"/>
                  </a:lnTo>
                  <a:lnTo>
                    <a:pt x="0" y="1496567"/>
                  </a:lnTo>
                  <a:lnTo>
                    <a:pt x="0" y="468757"/>
                  </a:lnTo>
                  <a:close/>
                </a:path>
                <a:path w="611504" h="1496695">
                  <a:moveTo>
                    <a:pt x="0" y="468757"/>
                  </a:moveTo>
                  <a:lnTo>
                    <a:pt x="142367" y="468757"/>
                  </a:lnTo>
                  <a:lnTo>
                    <a:pt x="611124" y="0"/>
                  </a:lnTo>
                </a:path>
                <a:path w="611504" h="1496695">
                  <a:moveTo>
                    <a:pt x="142367" y="468757"/>
                  </a:moveTo>
                  <a:lnTo>
                    <a:pt x="142367" y="149656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0">
              <a:extLst>
                <a:ext uri="{FF2B5EF4-FFF2-40B4-BE49-F238E27FC236}">
                  <a16:creationId xmlns:a16="http://schemas.microsoft.com/office/drawing/2014/main" id="{ACF42BA0-155F-6997-194D-90BDB1461207}"/>
                </a:ext>
              </a:extLst>
            </p:cNvPr>
            <p:cNvSpPr/>
            <p:nvPr/>
          </p:nvSpPr>
          <p:spPr>
            <a:xfrm>
              <a:off x="7543800" y="1905000"/>
              <a:ext cx="457200" cy="1143000"/>
            </a:xfrm>
            <a:custGeom>
              <a:avLst/>
              <a:gdLst/>
              <a:ahLst/>
              <a:cxnLst/>
              <a:rect l="l" t="t" r="r" b="b"/>
              <a:pathLst>
                <a:path w="457200" h="1143000">
                  <a:moveTo>
                    <a:pt x="0" y="457200"/>
                  </a:moveTo>
                  <a:lnTo>
                    <a:pt x="457200" y="0"/>
                  </a:lnTo>
                </a:path>
                <a:path w="457200" h="1143000">
                  <a:moveTo>
                    <a:pt x="0" y="685800"/>
                  </a:moveTo>
                  <a:lnTo>
                    <a:pt x="457200" y="228600"/>
                  </a:lnTo>
                </a:path>
                <a:path w="457200" h="1143000">
                  <a:moveTo>
                    <a:pt x="0" y="914400"/>
                  </a:moveTo>
                  <a:lnTo>
                    <a:pt x="457200" y="457200"/>
                  </a:lnTo>
                </a:path>
                <a:path w="457200" h="1143000">
                  <a:moveTo>
                    <a:pt x="0" y="1143000"/>
                  </a:moveTo>
                  <a:lnTo>
                    <a:pt x="457200" y="685800"/>
                  </a:lnTo>
                </a:path>
              </a:pathLst>
            </a:custGeom>
            <a:ln w="9144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1">
              <a:extLst>
                <a:ext uri="{FF2B5EF4-FFF2-40B4-BE49-F238E27FC236}">
                  <a16:creationId xmlns:a16="http://schemas.microsoft.com/office/drawing/2014/main" id="{1FD9EAFD-414E-3896-948D-05DBEC767416}"/>
                </a:ext>
              </a:extLst>
            </p:cNvPr>
            <p:cNvSpPr/>
            <p:nvPr/>
          </p:nvSpPr>
          <p:spPr>
            <a:xfrm>
              <a:off x="7853933" y="2563622"/>
              <a:ext cx="528955" cy="86995"/>
            </a:xfrm>
            <a:custGeom>
              <a:avLst/>
              <a:gdLst/>
              <a:ahLst/>
              <a:cxnLst/>
              <a:rect l="l" t="t" r="r" b="b"/>
              <a:pathLst>
                <a:path w="528954" h="86994">
                  <a:moveTo>
                    <a:pt x="499914" y="28828"/>
                  </a:moveTo>
                  <a:lnTo>
                    <a:pt x="470916" y="28828"/>
                  </a:lnTo>
                  <a:lnTo>
                    <a:pt x="470916" y="57785"/>
                  </a:lnTo>
                  <a:lnTo>
                    <a:pt x="461315" y="57813"/>
                  </a:lnTo>
                  <a:lnTo>
                    <a:pt x="442087" y="86867"/>
                  </a:lnTo>
                  <a:lnTo>
                    <a:pt x="528827" y="43179"/>
                  </a:lnTo>
                  <a:lnTo>
                    <a:pt x="499914" y="28828"/>
                  </a:lnTo>
                  <a:close/>
                </a:path>
                <a:path w="528954" h="86994">
                  <a:moveTo>
                    <a:pt x="461212" y="28857"/>
                  </a:moveTo>
                  <a:lnTo>
                    <a:pt x="0" y="30225"/>
                  </a:lnTo>
                  <a:lnTo>
                    <a:pt x="0" y="59181"/>
                  </a:lnTo>
                  <a:lnTo>
                    <a:pt x="461315" y="57813"/>
                  </a:lnTo>
                  <a:lnTo>
                    <a:pt x="470916" y="43306"/>
                  </a:lnTo>
                  <a:lnTo>
                    <a:pt x="461212" y="28857"/>
                  </a:lnTo>
                  <a:close/>
                </a:path>
                <a:path w="528954" h="86994">
                  <a:moveTo>
                    <a:pt x="470916" y="43306"/>
                  </a:moveTo>
                  <a:lnTo>
                    <a:pt x="461315" y="57813"/>
                  </a:lnTo>
                  <a:lnTo>
                    <a:pt x="470916" y="57785"/>
                  </a:lnTo>
                  <a:lnTo>
                    <a:pt x="470916" y="43306"/>
                  </a:lnTo>
                  <a:close/>
                </a:path>
                <a:path w="528954" h="86994">
                  <a:moveTo>
                    <a:pt x="470916" y="28828"/>
                  </a:moveTo>
                  <a:lnTo>
                    <a:pt x="461212" y="28857"/>
                  </a:lnTo>
                  <a:lnTo>
                    <a:pt x="470916" y="43306"/>
                  </a:lnTo>
                  <a:lnTo>
                    <a:pt x="470916" y="28828"/>
                  </a:lnTo>
                  <a:close/>
                </a:path>
                <a:path w="528954" h="86994">
                  <a:moveTo>
                    <a:pt x="441833" y="0"/>
                  </a:moveTo>
                  <a:lnTo>
                    <a:pt x="461212" y="28857"/>
                  </a:lnTo>
                  <a:lnTo>
                    <a:pt x="499914" y="28828"/>
                  </a:lnTo>
                  <a:lnTo>
                    <a:pt x="441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42">
            <a:extLst>
              <a:ext uri="{FF2B5EF4-FFF2-40B4-BE49-F238E27FC236}">
                <a16:creationId xmlns:a16="http://schemas.microsoft.com/office/drawing/2014/main" id="{10BADC26-AF66-1777-16B1-B30081F08070}"/>
              </a:ext>
            </a:extLst>
          </p:cNvPr>
          <p:cNvSpPr txBox="1"/>
          <p:nvPr/>
        </p:nvSpPr>
        <p:spPr>
          <a:xfrm>
            <a:off x="4422775" y="4139565"/>
            <a:ext cx="16649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Light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vibrating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E-</a:t>
            </a:r>
            <a:r>
              <a:rPr sz="1400" spc="-60" dirty="0">
                <a:latin typeface="Comic Sans MS"/>
                <a:cs typeface="Comic Sans MS"/>
              </a:rPr>
              <a:t>W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7" name="object 43">
            <a:extLst>
              <a:ext uri="{FF2B5EF4-FFF2-40B4-BE49-F238E27FC236}">
                <a16:creationId xmlns:a16="http://schemas.microsoft.com/office/drawing/2014/main" id="{B15BFFE4-1679-C2DA-932A-B3D8C164274E}"/>
              </a:ext>
            </a:extLst>
          </p:cNvPr>
          <p:cNvSpPr txBox="1"/>
          <p:nvPr/>
        </p:nvSpPr>
        <p:spPr>
          <a:xfrm>
            <a:off x="5303901" y="5430723"/>
            <a:ext cx="3104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How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does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this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work??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88" name="object 44">
            <a:extLst>
              <a:ext uri="{FF2B5EF4-FFF2-40B4-BE49-F238E27FC236}">
                <a16:creationId xmlns:a16="http://schemas.microsoft.com/office/drawing/2014/main" id="{074C696D-C817-CF15-49FC-FCB46705DAA2}"/>
              </a:ext>
            </a:extLst>
          </p:cNvPr>
          <p:cNvGrpSpPr/>
          <p:nvPr/>
        </p:nvGrpSpPr>
        <p:grpSpPr>
          <a:xfrm>
            <a:off x="1557527" y="3942588"/>
            <a:ext cx="2854960" cy="2087880"/>
            <a:chOff x="1557527" y="3942588"/>
            <a:chExt cx="2854960" cy="2087880"/>
          </a:xfrm>
        </p:grpSpPr>
        <p:pic>
          <p:nvPicPr>
            <p:cNvPr id="89" name="object 45">
              <a:extLst>
                <a:ext uri="{FF2B5EF4-FFF2-40B4-BE49-F238E27FC236}">
                  <a16:creationId xmlns:a16="http://schemas.microsoft.com/office/drawing/2014/main" id="{8C1E16FC-433C-3E00-E31B-D6F35F1D0E3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7527" y="3942588"/>
              <a:ext cx="2854452" cy="2087880"/>
            </a:xfrm>
            <a:prstGeom prst="rect">
              <a:avLst/>
            </a:prstGeom>
          </p:spPr>
        </p:pic>
        <p:sp>
          <p:nvSpPr>
            <p:cNvPr id="90" name="object 46">
              <a:extLst>
                <a:ext uri="{FF2B5EF4-FFF2-40B4-BE49-F238E27FC236}">
                  <a16:creationId xmlns:a16="http://schemas.microsoft.com/office/drawing/2014/main" id="{515C92CE-ECEE-3F77-E0A4-FC35A5437525}"/>
                </a:ext>
              </a:extLst>
            </p:cNvPr>
            <p:cNvSpPr/>
            <p:nvPr/>
          </p:nvSpPr>
          <p:spPr>
            <a:xfrm>
              <a:off x="2469641" y="4687062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0" y="114300"/>
                  </a:moveTo>
                  <a:lnTo>
                    <a:pt x="30990" y="64036"/>
                  </a:lnTo>
                  <a:lnTo>
                    <a:pt x="66980" y="42814"/>
                  </a:lnTo>
                  <a:lnTo>
                    <a:pt x="114188" y="25112"/>
                  </a:lnTo>
                  <a:lnTo>
                    <a:pt x="170783" y="11618"/>
                  </a:lnTo>
                  <a:lnTo>
                    <a:pt x="234931" y="3019"/>
                  </a:lnTo>
                  <a:lnTo>
                    <a:pt x="304800" y="0"/>
                  </a:lnTo>
                  <a:lnTo>
                    <a:pt x="374668" y="3019"/>
                  </a:lnTo>
                  <a:lnTo>
                    <a:pt x="438816" y="11618"/>
                  </a:lnTo>
                  <a:lnTo>
                    <a:pt x="495411" y="25112"/>
                  </a:lnTo>
                  <a:lnTo>
                    <a:pt x="542619" y="42814"/>
                  </a:lnTo>
                  <a:lnTo>
                    <a:pt x="578609" y="64036"/>
                  </a:lnTo>
                  <a:lnTo>
                    <a:pt x="609600" y="114300"/>
                  </a:lnTo>
                  <a:lnTo>
                    <a:pt x="601546" y="140505"/>
                  </a:lnTo>
                  <a:lnTo>
                    <a:pt x="542619" y="185785"/>
                  </a:lnTo>
                  <a:lnTo>
                    <a:pt x="495411" y="203487"/>
                  </a:lnTo>
                  <a:lnTo>
                    <a:pt x="438816" y="216981"/>
                  </a:lnTo>
                  <a:lnTo>
                    <a:pt x="374668" y="225580"/>
                  </a:lnTo>
                  <a:lnTo>
                    <a:pt x="304800" y="228600"/>
                  </a:lnTo>
                  <a:lnTo>
                    <a:pt x="234931" y="225580"/>
                  </a:lnTo>
                  <a:lnTo>
                    <a:pt x="170783" y="216981"/>
                  </a:lnTo>
                  <a:lnTo>
                    <a:pt x="114188" y="203487"/>
                  </a:lnTo>
                  <a:lnTo>
                    <a:pt x="66980" y="185785"/>
                  </a:lnTo>
                  <a:lnTo>
                    <a:pt x="30990" y="164563"/>
                  </a:lnTo>
                  <a:lnTo>
                    <a:pt x="0" y="114300"/>
                  </a:lnTo>
                  <a:close/>
                </a:path>
              </a:pathLst>
            </a:custGeom>
            <a:ln w="19812">
              <a:solidFill>
                <a:srgbClr val="E60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47">
            <a:extLst>
              <a:ext uri="{FF2B5EF4-FFF2-40B4-BE49-F238E27FC236}">
                <a16:creationId xmlns:a16="http://schemas.microsoft.com/office/drawing/2014/main" id="{1B3DA595-8D6F-04F7-9D2A-6D3C5C001960}"/>
              </a:ext>
            </a:extLst>
          </p:cNvPr>
          <p:cNvSpPr txBox="1"/>
          <p:nvPr/>
        </p:nvSpPr>
        <p:spPr>
          <a:xfrm>
            <a:off x="2904870" y="2905099"/>
            <a:ext cx="2671445" cy="6229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dirty="0">
                <a:latin typeface="Comic Sans MS"/>
                <a:cs typeface="Comic Sans MS"/>
              </a:rPr>
              <a:t>Unpolarized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light</a:t>
            </a:r>
            <a:endParaRPr sz="1400">
              <a:latin typeface="Comic Sans MS"/>
              <a:cs typeface="Comic Sans MS"/>
            </a:endParaRPr>
          </a:p>
          <a:p>
            <a:pPr marL="1698625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latin typeface="Comic Sans MS"/>
                <a:cs typeface="Comic Sans MS"/>
              </a:rPr>
              <a:t>east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(right)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92" name="object 48">
            <a:extLst>
              <a:ext uri="{FF2B5EF4-FFF2-40B4-BE49-F238E27FC236}">
                <a16:creationId xmlns:a16="http://schemas.microsoft.com/office/drawing/2014/main" id="{C72A19A6-3DB4-AC0B-F799-88452B20068C}"/>
              </a:ext>
            </a:extLst>
          </p:cNvPr>
          <p:cNvSpPr txBox="1"/>
          <p:nvPr/>
        </p:nvSpPr>
        <p:spPr>
          <a:xfrm>
            <a:off x="6251828" y="4444365"/>
            <a:ext cx="175831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Light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vibrating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spc="-25" dirty="0">
                <a:latin typeface="Comic Sans MS"/>
                <a:cs typeface="Comic Sans MS"/>
              </a:rPr>
              <a:t>in </a:t>
            </a:r>
            <a:r>
              <a:rPr sz="1400" dirty="0">
                <a:latin typeface="Comic Sans MS"/>
                <a:cs typeface="Comic Sans MS"/>
              </a:rPr>
              <a:t>many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planes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and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20" dirty="0">
                <a:latin typeface="Comic Sans MS"/>
                <a:cs typeface="Comic Sans MS"/>
              </a:rPr>
              <a:t>with </a:t>
            </a:r>
            <a:r>
              <a:rPr sz="1400" dirty="0">
                <a:latin typeface="Comic Sans MS"/>
                <a:cs typeface="Comic Sans MS"/>
              </a:rPr>
              <a:t>many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wavelengths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93" name="object 49">
            <a:extLst>
              <a:ext uri="{FF2B5EF4-FFF2-40B4-BE49-F238E27FC236}">
                <a16:creationId xmlns:a16="http://schemas.microsoft.com/office/drawing/2014/main" id="{6C1F7E67-196C-DBEB-590C-164F2E875D07}"/>
              </a:ext>
            </a:extLst>
          </p:cNvPr>
          <p:cNvSpPr txBox="1"/>
          <p:nvPr/>
        </p:nvSpPr>
        <p:spPr>
          <a:xfrm>
            <a:off x="8233409" y="3987165"/>
            <a:ext cx="1350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Light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and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10" dirty="0">
                <a:latin typeface="Comic Sans MS"/>
                <a:cs typeface="Comic Sans MS"/>
              </a:rPr>
              <a:t>colors </a:t>
            </a:r>
            <a:r>
              <a:rPr sz="1400" dirty="0">
                <a:latin typeface="Comic Sans MS"/>
                <a:cs typeface="Comic Sans MS"/>
              </a:rPr>
              <a:t>reach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20" dirty="0">
                <a:latin typeface="Comic Sans MS"/>
                <a:cs typeface="Comic Sans MS"/>
              </a:rPr>
              <a:t>eye!</a:t>
            </a:r>
            <a:endParaRPr sz="1400">
              <a:latin typeface="Comic Sans MS"/>
              <a:cs typeface="Comic Sans MS"/>
            </a:endParaRPr>
          </a:p>
        </p:txBody>
      </p:sp>
      <p:pic>
        <p:nvPicPr>
          <p:cNvPr id="94" name="object 50">
            <a:extLst>
              <a:ext uri="{FF2B5EF4-FFF2-40B4-BE49-F238E27FC236}">
                <a16:creationId xmlns:a16="http://schemas.microsoft.com/office/drawing/2014/main" id="{4358B6F8-E748-BDC4-1ADC-11146E470DA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58200" y="1371600"/>
            <a:ext cx="672083" cy="2450592"/>
          </a:xfrm>
          <a:prstGeom prst="rect">
            <a:avLst/>
          </a:prstGeom>
        </p:spPr>
      </p:pic>
      <p:grpSp>
        <p:nvGrpSpPr>
          <p:cNvPr id="95" name="object 51">
            <a:extLst>
              <a:ext uri="{FF2B5EF4-FFF2-40B4-BE49-F238E27FC236}">
                <a16:creationId xmlns:a16="http://schemas.microsoft.com/office/drawing/2014/main" id="{005227E1-DD08-11C4-57C7-2262610ACD54}"/>
              </a:ext>
            </a:extLst>
          </p:cNvPr>
          <p:cNvGrpSpPr/>
          <p:nvPr/>
        </p:nvGrpSpPr>
        <p:grpSpPr>
          <a:xfrm>
            <a:off x="5862828" y="1519427"/>
            <a:ext cx="1534160" cy="2143125"/>
            <a:chOff x="5862828" y="1519427"/>
            <a:chExt cx="1534160" cy="2143125"/>
          </a:xfrm>
        </p:grpSpPr>
        <p:sp>
          <p:nvSpPr>
            <p:cNvPr id="96" name="object 52">
              <a:extLst>
                <a:ext uri="{FF2B5EF4-FFF2-40B4-BE49-F238E27FC236}">
                  <a16:creationId xmlns:a16="http://schemas.microsoft.com/office/drawing/2014/main" id="{8B125B0E-6F7D-2CDE-B56B-BC08011E77AC}"/>
                </a:ext>
              </a:extLst>
            </p:cNvPr>
            <p:cNvSpPr/>
            <p:nvPr/>
          </p:nvSpPr>
          <p:spPr>
            <a:xfrm>
              <a:off x="5867400" y="1523999"/>
              <a:ext cx="609600" cy="2133600"/>
            </a:xfrm>
            <a:custGeom>
              <a:avLst/>
              <a:gdLst/>
              <a:ahLst/>
              <a:cxnLst/>
              <a:rect l="l" t="t" r="r" b="b"/>
              <a:pathLst>
                <a:path w="609600" h="2133600">
                  <a:moveTo>
                    <a:pt x="84658" y="524891"/>
                  </a:moveTo>
                  <a:lnTo>
                    <a:pt x="0" y="524891"/>
                  </a:lnTo>
                  <a:lnTo>
                    <a:pt x="0" y="2133600"/>
                  </a:lnTo>
                  <a:lnTo>
                    <a:pt x="84658" y="2133600"/>
                  </a:lnTo>
                  <a:lnTo>
                    <a:pt x="84658" y="524891"/>
                  </a:lnTo>
                  <a:close/>
                </a:path>
                <a:path w="609600" h="2133600">
                  <a:moveTo>
                    <a:pt x="609600" y="0"/>
                  </a:moveTo>
                  <a:lnTo>
                    <a:pt x="84709" y="524891"/>
                  </a:lnTo>
                  <a:lnTo>
                    <a:pt x="84709" y="2133600"/>
                  </a:lnTo>
                  <a:lnTo>
                    <a:pt x="609600" y="1608709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3">
              <a:extLst>
                <a:ext uri="{FF2B5EF4-FFF2-40B4-BE49-F238E27FC236}">
                  <a16:creationId xmlns:a16="http://schemas.microsoft.com/office/drawing/2014/main" id="{B53A2BC4-B014-F11E-BBAA-B75E10492A73}"/>
                </a:ext>
              </a:extLst>
            </p:cNvPr>
            <p:cNvSpPr/>
            <p:nvPr/>
          </p:nvSpPr>
          <p:spPr>
            <a:xfrm>
              <a:off x="5867400" y="1523999"/>
              <a:ext cx="609600" cy="525145"/>
            </a:xfrm>
            <a:custGeom>
              <a:avLst/>
              <a:gdLst/>
              <a:ahLst/>
              <a:cxnLst/>
              <a:rect l="l" t="t" r="r" b="b"/>
              <a:pathLst>
                <a:path w="609600" h="525144">
                  <a:moveTo>
                    <a:pt x="609600" y="0"/>
                  </a:moveTo>
                  <a:lnTo>
                    <a:pt x="524890" y="0"/>
                  </a:lnTo>
                  <a:lnTo>
                    <a:pt x="0" y="524890"/>
                  </a:lnTo>
                  <a:lnTo>
                    <a:pt x="84709" y="52489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54">
              <a:extLst>
                <a:ext uri="{FF2B5EF4-FFF2-40B4-BE49-F238E27FC236}">
                  <a16:creationId xmlns:a16="http://schemas.microsoft.com/office/drawing/2014/main" id="{7A07E307-1C4B-F0DF-6C9D-93D034F3293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2828" y="1519427"/>
              <a:ext cx="1533905" cy="2142744"/>
            </a:xfrm>
            <a:prstGeom prst="rect">
              <a:avLst/>
            </a:prstGeom>
          </p:spPr>
        </p:pic>
      </p:grpSp>
      <p:sp>
        <p:nvSpPr>
          <p:cNvPr id="99" name="object 55">
            <a:extLst>
              <a:ext uri="{FF2B5EF4-FFF2-40B4-BE49-F238E27FC236}">
                <a16:creationId xmlns:a16="http://schemas.microsoft.com/office/drawing/2014/main" id="{5A5E91FC-9883-0488-A0E9-1C51A997631D}"/>
              </a:ext>
            </a:extLst>
          </p:cNvPr>
          <p:cNvSpPr/>
          <p:nvPr/>
        </p:nvSpPr>
        <p:spPr>
          <a:xfrm>
            <a:off x="6391528" y="1148841"/>
            <a:ext cx="76200" cy="301625"/>
          </a:xfrm>
          <a:custGeom>
            <a:avLst/>
            <a:gdLst/>
            <a:ahLst/>
            <a:cxnLst/>
            <a:rect l="l" t="t" r="r" b="b"/>
            <a:pathLst>
              <a:path w="76200" h="301625">
                <a:moveTo>
                  <a:pt x="0" y="221487"/>
                </a:moveTo>
                <a:lnTo>
                  <a:pt x="29845" y="301244"/>
                </a:lnTo>
                <a:lnTo>
                  <a:pt x="69634" y="239141"/>
                </a:lnTo>
                <a:lnTo>
                  <a:pt x="46482" y="239141"/>
                </a:lnTo>
                <a:lnTo>
                  <a:pt x="26670" y="237109"/>
                </a:lnTo>
                <a:lnTo>
                  <a:pt x="28019" y="224444"/>
                </a:lnTo>
                <a:lnTo>
                  <a:pt x="0" y="221487"/>
                </a:lnTo>
                <a:close/>
              </a:path>
              <a:path w="76200" h="301625">
                <a:moveTo>
                  <a:pt x="28019" y="224444"/>
                </a:moveTo>
                <a:lnTo>
                  <a:pt x="26670" y="237109"/>
                </a:lnTo>
                <a:lnTo>
                  <a:pt x="46482" y="239141"/>
                </a:lnTo>
                <a:lnTo>
                  <a:pt x="47825" y="226534"/>
                </a:lnTo>
                <a:lnTo>
                  <a:pt x="28019" y="224444"/>
                </a:lnTo>
                <a:close/>
              </a:path>
              <a:path w="76200" h="301625">
                <a:moveTo>
                  <a:pt x="47825" y="226534"/>
                </a:moveTo>
                <a:lnTo>
                  <a:pt x="46482" y="239141"/>
                </a:lnTo>
                <a:lnTo>
                  <a:pt x="69634" y="239141"/>
                </a:lnTo>
                <a:lnTo>
                  <a:pt x="75819" y="229488"/>
                </a:lnTo>
                <a:lnTo>
                  <a:pt x="47825" y="226534"/>
                </a:lnTo>
                <a:close/>
              </a:path>
              <a:path w="76200" h="301625">
                <a:moveTo>
                  <a:pt x="51943" y="0"/>
                </a:moveTo>
                <a:lnTo>
                  <a:pt x="28019" y="224444"/>
                </a:lnTo>
                <a:lnTo>
                  <a:pt x="47825" y="226534"/>
                </a:lnTo>
                <a:lnTo>
                  <a:pt x="71755" y="2032"/>
                </a:lnTo>
                <a:lnTo>
                  <a:pt x="51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79D1155-EA6C-1EFB-3C88-D8B70AF9558B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POLARISATION</a:t>
            </a:r>
            <a:endParaRPr lang="en-GB" sz="3600" dirty="0"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1801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+mn-lt"/>
                <a:cs typeface="Tw Cen MT"/>
              </a:rPr>
              <a:t>CONTRASTING TECHNIQUES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91E1D98-773E-64EE-11E8-198B3880D39C}"/>
              </a:ext>
            </a:extLst>
          </p:cNvPr>
          <p:cNvSpPr txBox="1"/>
          <p:nvPr/>
        </p:nvSpPr>
        <p:spPr>
          <a:xfrm>
            <a:off x="2020944" y="1435990"/>
            <a:ext cx="6493510" cy="4352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Tw Cen MT"/>
                <a:cs typeface="Tw Cen MT"/>
              </a:rPr>
              <a:t>Brightfield</a:t>
            </a:r>
            <a:endParaRPr sz="3200" dirty="0">
              <a:latin typeface="Tw Cen MT"/>
              <a:cs typeface="Tw Cen MT"/>
            </a:endParaRPr>
          </a:p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Tw Cen MT"/>
                <a:cs typeface="Tw Cen MT"/>
              </a:rPr>
              <a:t>Darkfield</a:t>
            </a:r>
            <a:endParaRPr sz="3200" dirty="0">
              <a:latin typeface="Tw Cen MT"/>
              <a:cs typeface="Tw Cen MT"/>
            </a:endParaRPr>
          </a:p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w Cen MT"/>
                <a:cs typeface="Tw Cen MT"/>
              </a:rPr>
              <a:t>Phase</a:t>
            </a:r>
            <a:r>
              <a:rPr sz="3200" spc="-1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Contrast</a:t>
            </a:r>
            <a:endParaRPr sz="3200" dirty="0">
              <a:latin typeface="Tw Cen MT"/>
              <a:cs typeface="Tw Cen MT"/>
            </a:endParaRPr>
          </a:p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w Cen MT"/>
                <a:cs typeface="Tw Cen MT"/>
              </a:rPr>
              <a:t>Polarization</a:t>
            </a:r>
            <a:r>
              <a:rPr sz="3200" spc="-21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Contrast</a:t>
            </a:r>
            <a:endParaRPr sz="3200" dirty="0">
              <a:latin typeface="Tw Cen MT"/>
              <a:cs typeface="Tw Cen MT"/>
            </a:endParaRPr>
          </a:p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Tw Cen MT"/>
                <a:cs typeface="Tw Cen MT"/>
              </a:rPr>
              <a:t>Differential</a:t>
            </a:r>
            <a:r>
              <a:rPr sz="3200" spc="-7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Interference</a:t>
            </a:r>
            <a:r>
              <a:rPr sz="3200" spc="-60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Contrast</a:t>
            </a:r>
            <a:r>
              <a:rPr sz="3200" spc="-55" dirty="0">
                <a:latin typeface="Tw Cen MT"/>
                <a:cs typeface="Tw Cen MT"/>
              </a:rPr>
              <a:t> </a:t>
            </a:r>
            <a:r>
              <a:rPr sz="3200" spc="-10" dirty="0">
                <a:latin typeface="Tw Cen MT"/>
                <a:cs typeface="Tw Cen MT"/>
              </a:rPr>
              <a:t>(DIC)</a:t>
            </a:r>
            <a:endParaRPr lang="it-IT" sz="3200" spc="-10" dirty="0">
              <a:latin typeface="Tw Cen MT"/>
              <a:cs typeface="Tw Cen MT"/>
            </a:endParaRPr>
          </a:p>
          <a:p>
            <a:pPr marL="241300" indent="-229235">
              <a:lnSpc>
                <a:spcPct val="15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lang="en-IT" sz="3200" spc="-10" dirty="0">
                <a:solidFill>
                  <a:srgbClr val="00B050"/>
                </a:solidFill>
                <a:latin typeface="Tw Cen MT"/>
                <a:cs typeface="Tw Cen MT"/>
              </a:rPr>
              <a:t>Fluorescence Contrast</a:t>
            </a:r>
            <a:endParaRPr sz="3200" dirty="0">
              <a:solidFill>
                <a:srgbClr val="00B050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1609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63145DC0-9C15-A20A-5E8D-DC41F4A7115B}"/>
              </a:ext>
            </a:extLst>
          </p:cNvPr>
          <p:cNvGrpSpPr/>
          <p:nvPr/>
        </p:nvGrpSpPr>
        <p:grpSpPr>
          <a:xfrm>
            <a:off x="9723207" y="1725003"/>
            <a:ext cx="2332355" cy="4608830"/>
            <a:chOff x="2407666" y="2133598"/>
            <a:chExt cx="2332355" cy="4608830"/>
          </a:xfrm>
        </p:grpSpPr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1E434F85-ACB9-25C6-4200-6B0E26DF9F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8084" y="2133598"/>
              <a:ext cx="1781556" cy="4608576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884C59E2-6E59-CA05-2C1A-864EEF20FBE1}"/>
                </a:ext>
              </a:extLst>
            </p:cNvPr>
            <p:cNvSpPr/>
            <p:nvPr/>
          </p:nvSpPr>
          <p:spPr>
            <a:xfrm>
              <a:off x="2407666" y="4194047"/>
              <a:ext cx="550545" cy="367665"/>
            </a:xfrm>
            <a:custGeom>
              <a:avLst/>
              <a:gdLst/>
              <a:ahLst/>
              <a:cxnLst/>
              <a:rect l="l" t="t" r="r" b="b"/>
              <a:pathLst>
                <a:path w="550544" h="367664">
                  <a:moveTo>
                    <a:pt x="550418" y="198120"/>
                  </a:moveTo>
                  <a:lnTo>
                    <a:pt x="466471" y="183261"/>
                  </a:lnTo>
                  <a:lnTo>
                    <a:pt x="475526" y="213804"/>
                  </a:lnTo>
                  <a:lnTo>
                    <a:pt x="0" y="355092"/>
                  </a:lnTo>
                  <a:lnTo>
                    <a:pt x="3556" y="367284"/>
                  </a:lnTo>
                  <a:lnTo>
                    <a:pt x="479120" y="225894"/>
                  </a:lnTo>
                  <a:lnTo>
                    <a:pt x="488188" y="256413"/>
                  </a:lnTo>
                  <a:lnTo>
                    <a:pt x="537527" y="210185"/>
                  </a:lnTo>
                  <a:lnTo>
                    <a:pt x="550418" y="198120"/>
                  </a:lnTo>
                  <a:close/>
                </a:path>
                <a:path w="550544" h="367664">
                  <a:moveTo>
                    <a:pt x="550418" y="38100"/>
                  </a:moveTo>
                  <a:lnTo>
                    <a:pt x="537718" y="31750"/>
                  </a:lnTo>
                  <a:lnTo>
                    <a:pt x="474218" y="0"/>
                  </a:lnTo>
                  <a:lnTo>
                    <a:pt x="474218" y="31750"/>
                  </a:lnTo>
                  <a:lnTo>
                    <a:pt x="1778" y="31750"/>
                  </a:lnTo>
                  <a:lnTo>
                    <a:pt x="1778" y="44450"/>
                  </a:lnTo>
                  <a:lnTo>
                    <a:pt x="474218" y="44450"/>
                  </a:lnTo>
                  <a:lnTo>
                    <a:pt x="474218" y="76200"/>
                  </a:lnTo>
                  <a:lnTo>
                    <a:pt x="537718" y="44450"/>
                  </a:lnTo>
                  <a:lnTo>
                    <a:pt x="55041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8">
            <a:extLst>
              <a:ext uri="{FF2B5EF4-FFF2-40B4-BE49-F238E27FC236}">
                <a16:creationId xmlns:a16="http://schemas.microsoft.com/office/drawing/2014/main" id="{E509D051-428F-E2C2-C53C-B63A50EF800F}"/>
              </a:ext>
            </a:extLst>
          </p:cNvPr>
          <p:cNvSpPr txBox="1"/>
          <p:nvPr/>
        </p:nvSpPr>
        <p:spPr>
          <a:xfrm>
            <a:off x="8770697" y="5480463"/>
            <a:ext cx="1426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cs typeface="Tw Cen MT"/>
              </a:rPr>
              <a:t>Polarizer</a:t>
            </a:r>
            <a:endParaRPr sz="2400" dirty="0">
              <a:cs typeface="Tw Cen MT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D394141A-86E5-DC35-962C-BC07E6B3A24C}"/>
              </a:ext>
            </a:extLst>
          </p:cNvPr>
          <p:cNvSpPr txBox="1"/>
          <p:nvPr/>
        </p:nvSpPr>
        <p:spPr>
          <a:xfrm>
            <a:off x="7893376" y="3451696"/>
            <a:ext cx="23192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cs typeface="Tw Cen MT"/>
              </a:rPr>
              <a:t>Analyzer</a:t>
            </a:r>
            <a:endParaRPr sz="2400" dirty="0">
              <a:cs typeface="Tw Cen MT"/>
            </a:endParaRPr>
          </a:p>
          <a:p>
            <a:pPr marL="95885" marR="12065" indent="-41275" algn="r">
              <a:lnSpc>
                <a:spcPct val="100000"/>
              </a:lnSpc>
            </a:pPr>
            <a:r>
              <a:rPr sz="2400" spc="-10" dirty="0">
                <a:cs typeface="Tw Cen MT"/>
              </a:rPr>
              <a:t>Lambda plate</a:t>
            </a:r>
            <a:endParaRPr sz="2400" dirty="0">
              <a:cs typeface="Tw Cen MT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F113E3A5-75F6-C58B-4829-0991DC52684A}"/>
              </a:ext>
            </a:extLst>
          </p:cNvPr>
          <p:cNvSpPr txBox="1"/>
          <p:nvPr/>
        </p:nvSpPr>
        <p:spPr>
          <a:xfrm>
            <a:off x="170218" y="927746"/>
            <a:ext cx="8298533" cy="41133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Principle:</a:t>
            </a:r>
            <a:endParaRPr lang="it-IT" sz="2400" b="1" u="sng" spc="-60" dirty="0">
              <a:uFill>
                <a:solidFill>
                  <a:srgbClr val="FFFFFF"/>
                </a:solidFill>
              </a:uFill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cs typeface="Tw Cen MT"/>
              </a:rPr>
              <a:t>Polarized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light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is</a:t>
            </a:r>
            <a:r>
              <a:rPr sz="2400" spc="-60" dirty="0">
                <a:cs typeface="Tw Cen MT"/>
              </a:rPr>
              <a:t> </a:t>
            </a:r>
            <a:r>
              <a:rPr sz="2400" dirty="0">
                <a:cs typeface="Tw Cen MT"/>
              </a:rPr>
              <a:t>used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for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illumination.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Only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when</a:t>
            </a:r>
            <a:r>
              <a:rPr sz="2400" spc="-6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vibration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direction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of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polarized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light</a:t>
            </a:r>
            <a:r>
              <a:rPr sz="2400" spc="-30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is </a:t>
            </a:r>
            <a:r>
              <a:rPr sz="2400" dirty="0">
                <a:cs typeface="Tw Cen MT"/>
              </a:rPr>
              <a:t>altered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by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a</a:t>
            </a:r>
            <a:r>
              <a:rPr sz="2400" spc="-60" dirty="0">
                <a:cs typeface="Tw Cen MT"/>
              </a:rPr>
              <a:t> </a:t>
            </a:r>
            <a:r>
              <a:rPr sz="2400" dirty="0">
                <a:cs typeface="Tw Cen MT"/>
              </a:rPr>
              <a:t>sample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placed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into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light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path,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light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can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pass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through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analyzer.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sample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appears</a:t>
            </a:r>
            <a:r>
              <a:rPr sz="2400" spc="-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light </a:t>
            </a:r>
            <a:r>
              <a:rPr sz="2400" dirty="0">
                <a:cs typeface="Tw Cen MT"/>
              </a:rPr>
              <a:t>against</a:t>
            </a:r>
            <a:r>
              <a:rPr sz="2400" spc="-5" dirty="0">
                <a:cs typeface="Tw Cen MT"/>
              </a:rPr>
              <a:t> </a:t>
            </a:r>
            <a:r>
              <a:rPr sz="2400" dirty="0">
                <a:cs typeface="Tw Cen MT"/>
              </a:rPr>
              <a:t>a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black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background.</a:t>
            </a:r>
            <a:r>
              <a:rPr sz="2400" spc="-5" dirty="0">
                <a:cs typeface="Tw Cen MT"/>
              </a:rPr>
              <a:t> </a:t>
            </a:r>
            <a:r>
              <a:rPr sz="2400" dirty="0">
                <a:cs typeface="Tw Cen MT"/>
              </a:rPr>
              <a:t>A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lambda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plate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can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be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used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to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convert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this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contrast</a:t>
            </a:r>
            <a:r>
              <a:rPr sz="2400" spc="-20" dirty="0">
                <a:cs typeface="Tw Cen MT"/>
              </a:rPr>
              <a:t> </a:t>
            </a:r>
            <a:r>
              <a:rPr sz="2400" dirty="0">
                <a:cs typeface="Tw Cen MT"/>
              </a:rPr>
              <a:t>into</a:t>
            </a:r>
            <a:r>
              <a:rPr sz="2400" spc="-45" dirty="0">
                <a:cs typeface="Tw Cen MT"/>
              </a:rPr>
              <a:t> </a:t>
            </a:r>
            <a:r>
              <a:rPr sz="2400" spc="-10" dirty="0" err="1">
                <a:cs typeface="Tw Cen MT"/>
              </a:rPr>
              <a:t>colours</a:t>
            </a:r>
            <a:r>
              <a:rPr sz="2400" spc="-10" dirty="0">
                <a:cs typeface="Tw Cen MT"/>
              </a:rPr>
              <a:t>.</a:t>
            </a:r>
            <a:endParaRPr lang="it-IT" sz="2400" spc="-10" dirty="0"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IT" sz="2400" b="1" u="sng" spc="-10" dirty="0">
              <a:uFill>
                <a:solidFill>
                  <a:srgbClr val="FFFFFF"/>
                </a:solidFill>
              </a:uFill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Application</a:t>
            </a:r>
            <a:r>
              <a:rPr sz="2400" dirty="0">
                <a:cs typeface="Tw Cen MT"/>
              </a:rPr>
              <a:t>:</a:t>
            </a:r>
            <a:endParaRPr lang="it-IT" sz="2400" spc="-80" dirty="0"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cs typeface="Tw Cen MT"/>
              </a:rPr>
              <a:t>Polarization</a:t>
            </a:r>
            <a:r>
              <a:rPr sz="2400" spc="-5" dirty="0">
                <a:cs typeface="Tw Cen MT"/>
              </a:rPr>
              <a:t> </a:t>
            </a:r>
            <a:r>
              <a:rPr sz="2400" dirty="0">
                <a:cs typeface="Tw Cen MT"/>
              </a:rPr>
              <a:t>contrast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is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used</a:t>
            </a:r>
            <a:r>
              <a:rPr sz="2400" spc="-30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to </a:t>
            </a:r>
            <a:r>
              <a:rPr sz="2400" dirty="0">
                <a:cs typeface="Tw Cen MT"/>
              </a:rPr>
              <a:t>look</a:t>
            </a:r>
            <a:r>
              <a:rPr sz="2400" spc="-75" dirty="0">
                <a:cs typeface="Tw Cen MT"/>
              </a:rPr>
              <a:t> </a:t>
            </a:r>
            <a:r>
              <a:rPr sz="2400" dirty="0">
                <a:cs typeface="Tw Cen MT"/>
              </a:rPr>
              <a:t>at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materials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with</a:t>
            </a:r>
            <a:r>
              <a:rPr sz="2400" spc="-60" dirty="0">
                <a:cs typeface="Tw Cen MT"/>
              </a:rPr>
              <a:t> </a:t>
            </a:r>
            <a:r>
              <a:rPr sz="2400" dirty="0">
                <a:cs typeface="Tw Cen MT"/>
              </a:rPr>
              <a:t>birefringent</a:t>
            </a:r>
            <a:r>
              <a:rPr sz="2400" spc="-2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properties, </a:t>
            </a:r>
            <a:r>
              <a:rPr sz="2400" dirty="0">
                <a:cs typeface="Tw Cen MT"/>
              </a:rPr>
              <a:t>in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which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refractive</a:t>
            </a:r>
            <a:r>
              <a:rPr sz="2400" spc="-10" dirty="0">
                <a:cs typeface="Tw Cen MT"/>
              </a:rPr>
              <a:t> </a:t>
            </a:r>
            <a:r>
              <a:rPr sz="2400" dirty="0">
                <a:cs typeface="Tw Cen MT"/>
              </a:rPr>
              <a:t>index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depends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on</a:t>
            </a:r>
            <a:r>
              <a:rPr sz="2400" spc="-55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the </a:t>
            </a:r>
            <a:r>
              <a:rPr sz="2400" dirty="0">
                <a:cs typeface="Tw Cen MT"/>
              </a:rPr>
              <a:t>vibration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direction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of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incident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light,</a:t>
            </a:r>
            <a:r>
              <a:rPr sz="2400" spc="-40" dirty="0">
                <a:cs typeface="Tw Cen MT"/>
              </a:rPr>
              <a:t> </a:t>
            </a:r>
            <a:r>
              <a:rPr sz="2400" spc="-20" dirty="0">
                <a:cs typeface="Tw Cen MT"/>
              </a:rPr>
              <a:t>e.g. </a:t>
            </a:r>
            <a:r>
              <a:rPr sz="2400" dirty="0">
                <a:cs typeface="Tw Cen MT"/>
              </a:rPr>
              <a:t>crystals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or</a:t>
            </a:r>
            <a:r>
              <a:rPr sz="2400" spc="-5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polymers.</a:t>
            </a:r>
            <a:endParaRPr sz="2400" dirty="0">
              <a:cs typeface="Tw Cen M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E0EE0F3-801B-1949-DE5E-BF621EC2FCAF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POLARISATION CONTRAST</a:t>
            </a:r>
            <a:endParaRPr lang="en-GB" sz="3600" dirty="0"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752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2" name="object 2">
            <a:hlinkClick r:id="rId5"/>
            <a:extLst>
              <a:ext uri="{FF2B5EF4-FFF2-40B4-BE49-F238E27FC236}">
                <a16:creationId xmlns:a16="http://schemas.microsoft.com/office/drawing/2014/main" id="{6B7C8BD4-36A5-A4AF-9E80-0BBC01015B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6893" y="3062923"/>
            <a:ext cx="4227576" cy="2827019"/>
          </a:xfrm>
          <a:prstGeom prst="rect">
            <a:avLst/>
          </a:prstGeom>
        </p:spPr>
      </p:pic>
      <p:pic>
        <p:nvPicPr>
          <p:cNvPr id="3" name="object 3">
            <a:hlinkClick r:id="rId7"/>
            <a:extLst>
              <a:ext uri="{FF2B5EF4-FFF2-40B4-BE49-F238E27FC236}">
                <a16:creationId xmlns:a16="http://schemas.microsoft.com/office/drawing/2014/main" id="{BEB5286C-9C10-B714-E4F0-A40914CBAB2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89813" y="3075114"/>
            <a:ext cx="4227576" cy="282702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0BFCAA7F-96D0-DF7D-45D6-FE3DCDFDDAAB}"/>
              </a:ext>
            </a:extLst>
          </p:cNvPr>
          <p:cNvSpPr txBox="1"/>
          <p:nvPr/>
        </p:nvSpPr>
        <p:spPr>
          <a:xfrm>
            <a:off x="7138290" y="5902134"/>
            <a:ext cx="153926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cs typeface="Arial"/>
              </a:rPr>
              <a:t>Dinosaur</a:t>
            </a:r>
            <a:r>
              <a:rPr sz="2000" spc="-85" dirty="0">
                <a:cs typeface="Arial"/>
              </a:rPr>
              <a:t> </a:t>
            </a:r>
            <a:r>
              <a:rPr sz="2000" spc="-20" dirty="0">
                <a:cs typeface="Arial"/>
              </a:rPr>
              <a:t>Bone</a:t>
            </a:r>
            <a:endParaRPr sz="2000" dirty="0">
              <a:cs typeface="Arial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8A45696B-6032-DD37-F682-18C8C80CF80B}"/>
              </a:ext>
            </a:extLst>
          </p:cNvPr>
          <p:cNvSpPr txBox="1"/>
          <p:nvPr/>
        </p:nvSpPr>
        <p:spPr>
          <a:xfrm>
            <a:off x="2253473" y="5889942"/>
            <a:ext cx="24896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cs typeface="Arial"/>
              </a:rPr>
              <a:t>Glutaric</a:t>
            </a:r>
            <a:r>
              <a:rPr sz="2000" spc="-100" dirty="0">
                <a:cs typeface="Arial"/>
              </a:rPr>
              <a:t> </a:t>
            </a:r>
            <a:r>
              <a:rPr sz="2000" dirty="0">
                <a:cs typeface="Arial"/>
              </a:rPr>
              <a:t>Acid</a:t>
            </a:r>
            <a:r>
              <a:rPr sz="2000" spc="-35" dirty="0">
                <a:cs typeface="Arial"/>
              </a:rPr>
              <a:t> </a:t>
            </a:r>
            <a:r>
              <a:rPr sz="2000" spc="-10" dirty="0">
                <a:cs typeface="Arial"/>
              </a:rPr>
              <a:t>Crystallites</a:t>
            </a:r>
            <a:endParaRPr sz="2000" dirty="0">
              <a:cs typeface="Arial"/>
            </a:endParaRP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C308E469-E385-26D7-CADE-D9BB9B58A77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52267" y="213000"/>
            <a:ext cx="2023212" cy="2015658"/>
          </a:xfrm>
          <a:prstGeom prst="rect">
            <a:avLst/>
          </a:prstGeom>
        </p:spPr>
      </p:pic>
      <p:pic>
        <p:nvPicPr>
          <p:cNvPr id="6" name="object 12">
            <a:extLst>
              <a:ext uri="{FF2B5EF4-FFF2-40B4-BE49-F238E27FC236}">
                <a16:creationId xmlns:a16="http://schemas.microsoft.com/office/drawing/2014/main" id="{9865C926-B243-E790-2047-EACB3B151F5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59041" y="213000"/>
            <a:ext cx="2023213" cy="2015658"/>
          </a:xfrm>
          <a:prstGeom prst="rect">
            <a:avLst/>
          </a:prstGeom>
        </p:spPr>
      </p:pic>
      <p:pic>
        <p:nvPicPr>
          <p:cNvPr id="7" name="object 13">
            <a:extLst>
              <a:ext uri="{FF2B5EF4-FFF2-40B4-BE49-F238E27FC236}">
                <a16:creationId xmlns:a16="http://schemas.microsoft.com/office/drawing/2014/main" id="{C3B7470A-C7EE-2B18-D580-C8A76B18C93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43115" y="220307"/>
            <a:ext cx="2092312" cy="2008351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C72ED49E-CFAE-C60F-1FA8-175F3972D67B}"/>
              </a:ext>
            </a:extLst>
          </p:cNvPr>
          <p:cNvSpPr txBox="1"/>
          <p:nvPr/>
        </p:nvSpPr>
        <p:spPr>
          <a:xfrm>
            <a:off x="2901733" y="2306860"/>
            <a:ext cx="16180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cs typeface="Tw Cen MT"/>
              </a:rPr>
              <a:t>Brightfield</a:t>
            </a:r>
            <a:endParaRPr sz="2000" dirty="0">
              <a:cs typeface="Tw Cen MT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4A96A317-BC17-CF79-15DB-011CEBA4A346}"/>
              </a:ext>
            </a:extLst>
          </p:cNvPr>
          <p:cNvSpPr txBox="1"/>
          <p:nvPr/>
        </p:nvSpPr>
        <p:spPr>
          <a:xfrm>
            <a:off x="4733105" y="2306860"/>
            <a:ext cx="18289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cs typeface="Tw Cen MT"/>
              </a:rPr>
              <a:t>Polarization </a:t>
            </a:r>
            <a:r>
              <a:rPr sz="2000" spc="-10" dirty="0">
                <a:cs typeface="Tw Cen MT"/>
              </a:rPr>
              <a:t>contrast</a:t>
            </a:r>
            <a:endParaRPr sz="2000" dirty="0">
              <a:cs typeface="Tw Cen MT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293EC8F-082F-AFD6-98E4-766DFD00321E}"/>
              </a:ext>
            </a:extLst>
          </p:cNvPr>
          <p:cNvSpPr txBox="1"/>
          <p:nvPr/>
        </p:nvSpPr>
        <p:spPr>
          <a:xfrm>
            <a:off x="6582254" y="2306860"/>
            <a:ext cx="219111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cs typeface="Tw Cen MT"/>
              </a:rPr>
              <a:t>Polarization </a:t>
            </a:r>
            <a:r>
              <a:rPr sz="2000" dirty="0">
                <a:cs typeface="Tw Cen MT"/>
              </a:rPr>
              <a:t>contrast</a:t>
            </a:r>
            <a:r>
              <a:rPr sz="2000" spc="-45" dirty="0">
                <a:cs typeface="Tw Cen MT"/>
              </a:rPr>
              <a:t> </a:t>
            </a:r>
            <a:r>
              <a:rPr sz="2000" spc="-20" dirty="0">
                <a:cs typeface="Tw Cen MT"/>
              </a:rPr>
              <a:t>with </a:t>
            </a:r>
            <a:r>
              <a:rPr sz="2000" dirty="0">
                <a:cs typeface="Tw Cen MT"/>
              </a:rPr>
              <a:t>Lambda</a:t>
            </a:r>
            <a:r>
              <a:rPr sz="2000" spc="-50" dirty="0">
                <a:cs typeface="Tw Cen MT"/>
              </a:rPr>
              <a:t> </a:t>
            </a:r>
            <a:r>
              <a:rPr sz="2000" spc="-20" dirty="0">
                <a:cs typeface="Tw Cen MT"/>
              </a:rPr>
              <a:t>plate</a:t>
            </a:r>
            <a:endParaRPr sz="20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64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5842C62E-735D-9B1A-2D55-9C445A6221A0}"/>
              </a:ext>
            </a:extLst>
          </p:cNvPr>
          <p:cNvSpPr txBox="1">
            <a:spLocks/>
          </p:cNvSpPr>
          <p:nvPr/>
        </p:nvSpPr>
        <p:spPr>
          <a:xfrm>
            <a:off x="1220216" y="1017778"/>
            <a:ext cx="3513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+mn-lt"/>
                <a:cs typeface="Tw Cen MT"/>
              </a:rPr>
              <a:t>NOMARSKI</a:t>
            </a:r>
            <a:r>
              <a:rPr lang="en-GB" sz="3600" spc="-15" dirty="0">
                <a:latin typeface="+mn-lt"/>
                <a:cs typeface="Tw Cen MT"/>
              </a:rPr>
              <a:t> </a:t>
            </a:r>
            <a:r>
              <a:rPr lang="en-GB" sz="3600" spc="-20" dirty="0">
                <a:latin typeface="+mn-lt"/>
                <a:cs typeface="Tw Cen MT"/>
              </a:rPr>
              <a:t>IMAGE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E40C8C5-4A0B-D8FC-7FBE-C8EC5E070C32}"/>
              </a:ext>
            </a:extLst>
          </p:cNvPr>
          <p:cNvSpPr txBox="1"/>
          <p:nvPr/>
        </p:nvSpPr>
        <p:spPr>
          <a:xfrm>
            <a:off x="1220216" y="2234311"/>
            <a:ext cx="8862060" cy="295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Result</a:t>
            </a:r>
            <a:r>
              <a:rPr sz="2800" spc="-45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extinction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(shadow)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on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one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side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of</a:t>
            </a:r>
            <a:r>
              <a:rPr sz="2800" spc="45" dirty="0">
                <a:cs typeface="Tw Cen MT"/>
              </a:rPr>
              <a:t> </a:t>
            </a:r>
            <a:r>
              <a:rPr sz="2800" dirty="0">
                <a:cs typeface="Tw Cen MT"/>
              </a:rPr>
              <a:t>specimen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and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reinforcement </a:t>
            </a:r>
            <a:r>
              <a:rPr sz="2800" dirty="0">
                <a:cs typeface="Tw Cen MT"/>
              </a:rPr>
              <a:t>(bright) on</a:t>
            </a:r>
            <a:r>
              <a:rPr sz="2800" spc="5" dirty="0">
                <a:cs typeface="Tw Cen MT"/>
              </a:rPr>
              <a:t> </a:t>
            </a:r>
            <a:r>
              <a:rPr sz="2800" dirty="0">
                <a:cs typeface="Tw Cen MT"/>
              </a:rPr>
              <a:t>the </a:t>
            </a:r>
            <a:r>
              <a:rPr sz="2800" spc="-20" dirty="0">
                <a:cs typeface="Tw Cen MT"/>
              </a:rPr>
              <a:t>other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Shear</a:t>
            </a:r>
            <a:r>
              <a:rPr sz="2800" spc="5" dirty="0">
                <a:cs typeface="Tw Cen MT"/>
              </a:rPr>
              <a:t> </a:t>
            </a:r>
            <a:r>
              <a:rPr sz="2800" dirty="0">
                <a:cs typeface="Tw Cen MT"/>
              </a:rPr>
              <a:t>of</a:t>
            </a:r>
            <a:r>
              <a:rPr sz="2800" spc="8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image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False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relief</a:t>
            </a:r>
            <a:r>
              <a:rPr sz="2800" spc="65" dirty="0">
                <a:cs typeface="Tw Cen MT"/>
              </a:rPr>
              <a:t> </a:t>
            </a:r>
            <a:r>
              <a:rPr sz="2800" dirty="0">
                <a:cs typeface="Tw Cen MT"/>
              </a:rPr>
              <a:t>3D </a:t>
            </a:r>
            <a:r>
              <a:rPr sz="2800" spc="-10" dirty="0">
                <a:cs typeface="Tw Cen MT"/>
              </a:rPr>
              <a:t>image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Consider</a:t>
            </a:r>
            <a:r>
              <a:rPr sz="2800" spc="-6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wavefront</a:t>
            </a:r>
            <a:r>
              <a:rPr sz="2800" spc="-4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diagrams</a:t>
            </a:r>
            <a:endParaRPr sz="28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7596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182748A6-9258-DE0E-6BFA-3B917246D6B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76" y="152400"/>
            <a:ext cx="479298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FCAA80B-D7CE-79A7-3E91-06968C8CF38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1135" y="3735063"/>
            <a:ext cx="3124200" cy="2273300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6C23FD85-BCE1-01C9-3DD5-9DBB37115C2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7166" y="926850"/>
            <a:ext cx="4143307" cy="250215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3666B91-07A7-ABDE-5930-D2FB5FAA8B91}"/>
              </a:ext>
            </a:extLst>
          </p:cNvPr>
          <p:cNvSpPr txBox="1">
            <a:spLocks/>
          </p:cNvSpPr>
          <p:nvPr/>
        </p:nvSpPr>
        <p:spPr>
          <a:xfrm>
            <a:off x="444812" y="276309"/>
            <a:ext cx="32251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BIREFRINGENCE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31FAF49-3167-8209-7C04-38625B7DB127}"/>
              </a:ext>
            </a:extLst>
          </p:cNvPr>
          <p:cNvSpPr txBox="1"/>
          <p:nvPr/>
        </p:nvSpPr>
        <p:spPr>
          <a:xfrm>
            <a:off x="5096256" y="1907165"/>
            <a:ext cx="6568578" cy="3511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cs typeface="Tw Cen MT"/>
              </a:rPr>
              <a:t>Birefringent</a:t>
            </a:r>
            <a:r>
              <a:rPr sz="2800" spc="-50" dirty="0">
                <a:cs typeface="Tw Cen MT"/>
              </a:rPr>
              <a:t> </a:t>
            </a:r>
            <a:r>
              <a:rPr sz="2800" dirty="0">
                <a:cs typeface="Tw Cen MT"/>
              </a:rPr>
              <a:t>materials</a:t>
            </a:r>
            <a:r>
              <a:rPr sz="2800" spc="-15" dirty="0">
                <a:cs typeface="Tw Cen MT"/>
              </a:rPr>
              <a:t> </a:t>
            </a:r>
            <a:r>
              <a:rPr sz="2800" spc="-20" dirty="0">
                <a:cs typeface="Tw Cen MT"/>
              </a:rPr>
              <a:t>have </a:t>
            </a:r>
            <a:r>
              <a:rPr sz="2800" dirty="0">
                <a:cs typeface="Tw Cen MT"/>
              </a:rPr>
              <a:t>different</a:t>
            </a:r>
            <a:r>
              <a:rPr sz="2800" spc="-30" dirty="0">
                <a:cs typeface="Tw Cen MT"/>
              </a:rPr>
              <a:t> </a:t>
            </a:r>
            <a:r>
              <a:rPr sz="2800" dirty="0">
                <a:cs typeface="Tw Cen MT"/>
              </a:rPr>
              <a:t>indices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of</a:t>
            </a:r>
            <a:r>
              <a:rPr sz="2800" spc="55" dirty="0">
                <a:cs typeface="Tw Cen MT"/>
              </a:rPr>
              <a:t> </a:t>
            </a:r>
            <a:r>
              <a:rPr sz="2800" dirty="0">
                <a:cs typeface="Tw Cen MT"/>
              </a:rPr>
              <a:t>refraction</a:t>
            </a:r>
            <a:r>
              <a:rPr sz="2800" spc="-20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for </a:t>
            </a:r>
            <a:r>
              <a:rPr sz="2800" dirty="0">
                <a:cs typeface="Tw Cen MT"/>
              </a:rPr>
              <a:t>light</a:t>
            </a:r>
            <a:r>
              <a:rPr sz="2800" spc="-30" dirty="0">
                <a:cs typeface="Tw Cen MT"/>
              </a:rPr>
              <a:t> </a:t>
            </a:r>
            <a:r>
              <a:rPr sz="2800" dirty="0">
                <a:cs typeface="Tw Cen MT"/>
              </a:rPr>
              <a:t>polarized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parallel</a:t>
            </a:r>
            <a:r>
              <a:rPr sz="2800" spc="-20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or </a:t>
            </a:r>
            <a:r>
              <a:rPr sz="2800" dirty="0">
                <a:cs typeface="Tw Cen MT"/>
              </a:rPr>
              <a:t>perpendicular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to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the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optical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axis.</a:t>
            </a:r>
            <a:endParaRPr sz="2800" dirty="0">
              <a:cs typeface="Tw Cen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</a:pPr>
            <a:endParaRPr sz="2800" dirty="0">
              <a:cs typeface="Tw Cen MT"/>
            </a:endParaRPr>
          </a:p>
          <a:p>
            <a:pPr marL="241300" marR="560705" indent="-229235">
              <a:lnSpc>
                <a:spcPct val="120000"/>
              </a:lnSpc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cs typeface="Tw Cen MT"/>
              </a:rPr>
              <a:t>Two</a:t>
            </a:r>
            <a:r>
              <a:rPr sz="2800" spc="-55" dirty="0">
                <a:cs typeface="Tw Cen MT"/>
              </a:rPr>
              <a:t> </a:t>
            </a:r>
            <a:r>
              <a:rPr sz="2800" dirty="0">
                <a:cs typeface="Tw Cen MT"/>
              </a:rPr>
              <a:t>beams</a:t>
            </a:r>
            <a:r>
              <a:rPr sz="2800" spc="-50" dirty="0">
                <a:cs typeface="Tw Cen MT"/>
              </a:rPr>
              <a:t> </a:t>
            </a:r>
            <a:r>
              <a:rPr sz="2800" dirty="0">
                <a:cs typeface="Tw Cen MT"/>
              </a:rPr>
              <a:t>with</a:t>
            </a:r>
            <a:r>
              <a:rPr sz="2800" spc="-5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orthogonal </a:t>
            </a:r>
            <a:r>
              <a:rPr sz="2800" dirty="0">
                <a:cs typeface="Tw Cen MT"/>
              </a:rPr>
              <a:t>polarization</a:t>
            </a:r>
            <a:r>
              <a:rPr sz="2800" spc="-50" dirty="0">
                <a:cs typeface="Tw Cen MT"/>
              </a:rPr>
              <a:t> </a:t>
            </a:r>
            <a:r>
              <a:rPr sz="2800" dirty="0">
                <a:cs typeface="Tw Cen MT"/>
              </a:rPr>
              <a:t>are</a:t>
            </a:r>
            <a:r>
              <a:rPr sz="2800" spc="-40" dirty="0">
                <a:cs typeface="Tw Cen MT"/>
              </a:rPr>
              <a:t> </a:t>
            </a:r>
            <a:r>
              <a:rPr sz="2800" dirty="0">
                <a:cs typeface="Tw Cen MT"/>
              </a:rPr>
              <a:t>produced</a:t>
            </a:r>
            <a:r>
              <a:rPr sz="2800" spc="-40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if </a:t>
            </a:r>
            <a:r>
              <a:rPr sz="2800" dirty="0">
                <a:cs typeface="Tw Cen MT"/>
              </a:rPr>
              <a:t>illumination</a:t>
            </a:r>
            <a:r>
              <a:rPr sz="2800" spc="-30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at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an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angle</a:t>
            </a:r>
            <a:r>
              <a:rPr sz="2800" spc="-5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to </a:t>
            </a:r>
            <a:r>
              <a:rPr sz="2800" dirty="0">
                <a:cs typeface="Tw Cen MT"/>
              </a:rPr>
              <a:t>optical</a:t>
            </a:r>
            <a:r>
              <a:rPr sz="2800" spc="-20" dirty="0">
                <a:cs typeface="Tw Cen MT"/>
              </a:rPr>
              <a:t> axis</a:t>
            </a:r>
            <a:endParaRPr sz="28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5447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410EB1E3-0AC2-231C-67EA-AD4DD4643C30}"/>
              </a:ext>
            </a:extLst>
          </p:cNvPr>
          <p:cNvSpPr txBox="1"/>
          <p:nvPr/>
        </p:nvSpPr>
        <p:spPr>
          <a:xfrm>
            <a:off x="5732147" y="2103098"/>
            <a:ext cx="5150384" cy="24468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800" dirty="0">
                <a:cs typeface="Tw Cen MT"/>
              </a:rPr>
              <a:t>The</a:t>
            </a:r>
            <a:r>
              <a:rPr sz="2800" spc="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idea:</a:t>
            </a:r>
            <a:endParaRPr sz="2800" dirty="0">
              <a:cs typeface="Tw Cen MT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2800" dirty="0">
                <a:cs typeface="Tw Cen MT"/>
              </a:rPr>
              <a:t>Use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two beams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and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interference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to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measure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the</a:t>
            </a:r>
            <a:r>
              <a:rPr sz="2800" spc="-5" dirty="0">
                <a:cs typeface="Tw Cen MT"/>
              </a:rPr>
              <a:t> </a:t>
            </a:r>
            <a:r>
              <a:rPr sz="2800" spc="-20" dirty="0">
                <a:cs typeface="Tw Cen MT"/>
              </a:rPr>
              <a:t>path </a:t>
            </a:r>
            <a:r>
              <a:rPr sz="2800" dirty="0">
                <a:cs typeface="Tw Cen MT"/>
              </a:rPr>
              <a:t>length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difference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between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adjacent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points</a:t>
            </a:r>
            <a:r>
              <a:rPr sz="2800" spc="-35" dirty="0">
                <a:cs typeface="Tw Cen MT"/>
              </a:rPr>
              <a:t> </a:t>
            </a:r>
            <a:r>
              <a:rPr sz="2800" dirty="0">
                <a:cs typeface="Tw Cen MT"/>
              </a:rPr>
              <a:t>in</a:t>
            </a:r>
            <a:r>
              <a:rPr sz="2800" spc="-5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the </a:t>
            </a:r>
            <a:r>
              <a:rPr sz="2800" spc="-10" dirty="0">
                <a:cs typeface="Tw Cen MT"/>
              </a:rPr>
              <a:t>sample</a:t>
            </a:r>
            <a:endParaRPr sz="2800" dirty="0">
              <a:cs typeface="Tw Cen M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19E9156-8258-BE2C-C30E-96B289E27247}"/>
              </a:ext>
            </a:extLst>
          </p:cNvPr>
          <p:cNvSpPr txBox="1">
            <a:spLocks/>
          </p:cNvSpPr>
          <p:nvPr/>
        </p:nvSpPr>
        <p:spPr>
          <a:xfrm>
            <a:off x="384164" y="373733"/>
            <a:ext cx="7122122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600" dirty="0">
                <a:latin typeface="+mn-lt"/>
                <a:cs typeface="Tw Cen MT"/>
              </a:rPr>
              <a:t>Differential</a:t>
            </a:r>
            <a:r>
              <a:rPr lang="en-GB" sz="3600" spc="-1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Interference</a:t>
            </a:r>
            <a:r>
              <a:rPr lang="en-GB" sz="3600" spc="-1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14" dirty="0">
                <a:latin typeface="+mn-lt"/>
                <a:cs typeface="Tw Cen MT"/>
              </a:rPr>
              <a:t> </a:t>
            </a:r>
            <a:r>
              <a:rPr lang="en-GB" sz="3600" spc="-10" dirty="0">
                <a:latin typeface="+mn-lt"/>
                <a:cs typeface="Tw Cen MT"/>
              </a:rPr>
              <a:t>(DIC)</a:t>
            </a:r>
            <a:endParaRPr lang="en-GB" sz="3600" dirty="0">
              <a:latin typeface="+mn-lt"/>
              <a:cs typeface="Tw Cen MT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294ABDC6-A9CD-F978-7B37-71F0F4E9D450}"/>
              </a:ext>
            </a:extLst>
          </p:cNvPr>
          <p:cNvGrpSpPr/>
          <p:nvPr/>
        </p:nvGrpSpPr>
        <p:grpSpPr>
          <a:xfrm>
            <a:off x="2129027" y="3119627"/>
            <a:ext cx="2981325" cy="314325"/>
            <a:chOff x="2129027" y="3119627"/>
            <a:chExt cx="2981325" cy="314325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F7344757-A20B-1665-9EFF-B6D2903F9150}"/>
                </a:ext>
              </a:extLst>
            </p:cNvPr>
            <p:cNvSpPr/>
            <p:nvPr/>
          </p:nvSpPr>
          <p:spPr>
            <a:xfrm>
              <a:off x="2133599" y="3124199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2971800" y="0"/>
                  </a:moveTo>
                  <a:lnTo>
                    <a:pt x="742950" y="0"/>
                  </a:lnTo>
                  <a:lnTo>
                    <a:pt x="0" y="304800"/>
                  </a:lnTo>
                  <a:lnTo>
                    <a:pt x="2228850" y="3048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4FD09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DB3F3F0-892A-7D27-0FE0-48E4948D9673}"/>
                </a:ext>
              </a:extLst>
            </p:cNvPr>
            <p:cNvSpPr/>
            <p:nvPr/>
          </p:nvSpPr>
          <p:spPr>
            <a:xfrm>
              <a:off x="2133599" y="3124199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0" y="304800"/>
                  </a:moveTo>
                  <a:lnTo>
                    <a:pt x="742950" y="0"/>
                  </a:lnTo>
                  <a:lnTo>
                    <a:pt x="2971800" y="0"/>
                  </a:lnTo>
                  <a:lnTo>
                    <a:pt x="2228850" y="3048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74CFB51-FBF2-8763-D92E-603EEE09F1FF}"/>
                </a:ext>
              </a:extLst>
            </p:cNvPr>
            <p:cNvSpPr/>
            <p:nvPr/>
          </p:nvSpPr>
          <p:spPr>
            <a:xfrm>
              <a:off x="3276600" y="3124199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381000" y="0"/>
                  </a:moveTo>
                  <a:lnTo>
                    <a:pt x="312509" y="1841"/>
                  </a:lnTo>
                  <a:lnTo>
                    <a:pt x="248049" y="7151"/>
                  </a:lnTo>
                  <a:lnTo>
                    <a:pt x="188693" y="15606"/>
                  </a:lnTo>
                  <a:lnTo>
                    <a:pt x="135518" y="26884"/>
                  </a:lnTo>
                  <a:lnTo>
                    <a:pt x="89600" y="40660"/>
                  </a:lnTo>
                  <a:lnTo>
                    <a:pt x="52013" y="56613"/>
                  </a:lnTo>
                  <a:lnTo>
                    <a:pt x="6137" y="93756"/>
                  </a:lnTo>
                  <a:lnTo>
                    <a:pt x="0" y="114300"/>
                  </a:lnTo>
                  <a:lnTo>
                    <a:pt x="6137" y="134843"/>
                  </a:lnTo>
                  <a:lnTo>
                    <a:pt x="52013" y="171986"/>
                  </a:lnTo>
                  <a:lnTo>
                    <a:pt x="89600" y="187939"/>
                  </a:lnTo>
                  <a:lnTo>
                    <a:pt x="135518" y="201715"/>
                  </a:lnTo>
                  <a:lnTo>
                    <a:pt x="188693" y="212993"/>
                  </a:lnTo>
                  <a:lnTo>
                    <a:pt x="248049" y="221448"/>
                  </a:lnTo>
                  <a:lnTo>
                    <a:pt x="312509" y="226758"/>
                  </a:lnTo>
                  <a:lnTo>
                    <a:pt x="381000" y="228600"/>
                  </a:lnTo>
                  <a:lnTo>
                    <a:pt x="449490" y="226758"/>
                  </a:lnTo>
                  <a:lnTo>
                    <a:pt x="513950" y="221448"/>
                  </a:lnTo>
                  <a:lnTo>
                    <a:pt x="573306" y="212993"/>
                  </a:lnTo>
                  <a:lnTo>
                    <a:pt x="626481" y="201715"/>
                  </a:lnTo>
                  <a:lnTo>
                    <a:pt x="672399" y="187939"/>
                  </a:lnTo>
                  <a:lnTo>
                    <a:pt x="709986" y="171986"/>
                  </a:lnTo>
                  <a:lnTo>
                    <a:pt x="755862" y="134843"/>
                  </a:lnTo>
                  <a:lnTo>
                    <a:pt x="762000" y="114300"/>
                  </a:lnTo>
                  <a:lnTo>
                    <a:pt x="755862" y="93756"/>
                  </a:lnTo>
                  <a:lnTo>
                    <a:pt x="709986" y="56613"/>
                  </a:lnTo>
                  <a:lnTo>
                    <a:pt x="672399" y="40660"/>
                  </a:lnTo>
                  <a:lnTo>
                    <a:pt x="626481" y="26884"/>
                  </a:lnTo>
                  <a:lnTo>
                    <a:pt x="573306" y="15606"/>
                  </a:lnTo>
                  <a:lnTo>
                    <a:pt x="513950" y="7151"/>
                  </a:lnTo>
                  <a:lnTo>
                    <a:pt x="449490" y="1841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242C3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DB12DCCE-8D6C-0DF8-C018-7944FD26FC36}"/>
                </a:ext>
              </a:extLst>
            </p:cNvPr>
            <p:cNvSpPr/>
            <p:nvPr/>
          </p:nvSpPr>
          <p:spPr>
            <a:xfrm>
              <a:off x="3276600" y="3124199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114300"/>
                  </a:moveTo>
                  <a:lnTo>
                    <a:pt x="23834" y="74419"/>
                  </a:lnTo>
                  <a:lnTo>
                    <a:pt x="89600" y="40660"/>
                  </a:lnTo>
                  <a:lnTo>
                    <a:pt x="135518" y="26884"/>
                  </a:lnTo>
                  <a:lnTo>
                    <a:pt x="188693" y="15606"/>
                  </a:lnTo>
                  <a:lnTo>
                    <a:pt x="248049" y="7151"/>
                  </a:lnTo>
                  <a:lnTo>
                    <a:pt x="312509" y="1841"/>
                  </a:lnTo>
                  <a:lnTo>
                    <a:pt x="381000" y="0"/>
                  </a:lnTo>
                  <a:lnTo>
                    <a:pt x="449490" y="1841"/>
                  </a:lnTo>
                  <a:lnTo>
                    <a:pt x="513950" y="7151"/>
                  </a:lnTo>
                  <a:lnTo>
                    <a:pt x="573306" y="15606"/>
                  </a:lnTo>
                  <a:lnTo>
                    <a:pt x="626481" y="26884"/>
                  </a:lnTo>
                  <a:lnTo>
                    <a:pt x="672399" y="40660"/>
                  </a:lnTo>
                  <a:lnTo>
                    <a:pt x="709986" y="56613"/>
                  </a:lnTo>
                  <a:lnTo>
                    <a:pt x="755862" y="93756"/>
                  </a:lnTo>
                  <a:lnTo>
                    <a:pt x="762000" y="114300"/>
                  </a:lnTo>
                  <a:lnTo>
                    <a:pt x="755862" y="134843"/>
                  </a:lnTo>
                  <a:lnTo>
                    <a:pt x="709986" y="171986"/>
                  </a:lnTo>
                  <a:lnTo>
                    <a:pt x="672399" y="187939"/>
                  </a:lnTo>
                  <a:lnTo>
                    <a:pt x="626481" y="201715"/>
                  </a:lnTo>
                  <a:lnTo>
                    <a:pt x="573306" y="212993"/>
                  </a:lnTo>
                  <a:lnTo>
                    <a:pt x="513950" y="221448"/>
                  </a:lnTo>
                  <a:lnTo>
                    <a:pt x="449490" y="226758"/>
                  </a:lnTo>
                  <a:lnTo>
                    <a:pt x="381000" y="228600"/>
                  </a:lnTo>
                  <a:lnTo>
                    <a:pt x="312509" y="226758"/>
                  </a:lnTo>
                  <a:lnTo>
                    <a:pt x="248049" y="221448"/>
                  </a:lnTo>
                  <a:lnTo>
                    <a:pt x="188693" y="212993"/>
                  </a:lnTo>
                  <a:lnTo>
                    <a:pt x="135518" y="201715"/>
                  </a:lnTo>
                  <a:lnTo>
                    <a:pt x="89600" y="187939"/>
                  </a:lnTo>
                  <a:lnTo>
                    <a:pt x="52013" y="171986"/>
                  </a:lnTo>
                  <a:lnTo>
                    <a:pt x="6137" y="134843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9">
            <a:extLst>
              <a:ext uri="{FF2B5EF4-FFF2-40B4-BE49-F238E27FC236}">
                <a16:creationId xmlns:a16="http://schemas.microsoft.com/office/drawing/2014/main" id="{C827DC91-E053-365B-0527-96E528B65DB1}"/>
              </a:ext>
            </a:extLst>
          </p:cNvPr>
          <p:cNvSpPr/>
          <p:nvPr/>
        </p:nvSpPr>
        <p:spPr>
          <a:xfrm>
            <a:off x="3620261" y="3505961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8005" y="114300"/>
                </a:moveTo>
                <a:lnTo>
                  <a:pt x="28193" y="114300"/>
                </a:lnTo>
                <a:lnTo>
                  <a:pt x="28193" y="762000"/>
                </a:lnTo>
                <a:lnTo>
                  <a:pt x="48005" y="762000"/>
                </a:lnTo>
                <a:lnTo>
                  <a:pt x="48005" y="1143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127000"/>
                </a:lnTo>
                <a:lnTo>
                  <a:pt x="28193" y="127000"/>
                </a:lnTo>
                <a:lnTo>
                  <a:pt x="28193" y="114300"/>
                </a:lnTo>
                <a:lnTo>
                  <a:pt x="72389" y="114300"/>
                </a:lnTo>
                <a:lnTo>
                  <a:pt x="38100" y="0"/>
                </a:lnTo>
                <a:close/>
              </a:path>
              <a:path w="76200" h="762000">
                <a:moveTo>
                  <a:pt x="72389" y="114300"/>
                </a:moveTo>
                <a:lnTo>
                  <a:pt x="48005" y="114300"/>
                </a:lnTo>
                <a:lnTo>
                  <a:pt x="48005" y="127000"/>
                </a:lnTo>
                <a:lnTo>
                  <a:pt x="76200" y="127000"/>
                </a:lnTo>
                <a:lnTo>
                  <a:pt x="72389" y="1143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5B46421B-3CDF-3E6C-0B66-1D76A3C0AEC4}"/>
              </a:ext>
            </a:extLst>
          </p:cNvPr>
          <p:cNvSpPr/>
          <p:nvPr/>
        </p:nvSpPr>
        <p:spPr>
          <a:xfrm>
            <a:off x="3620261" y="2286761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8005" y="114300"/>
                </a:moveTo>
                <a:lnTo>
                  <a:pt x="28193" y="114300"/>
                </a:lnTo>
                <a:lnTo>
                  <a:pt x="28193" y="762000"/>
                </a:lnTo>
                <a:lnTo>
                  <a:pt x="48005" y="762000"/>
                </a:lnTo>
                <a:lnTo>
                  <a:pt x="48005" y="1143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127000"/>
                </a:lnTo>
                <a:lnTo>
                  <a:pt x="28193" y="127000"/>
                </a:lnTo>
                <a:lnTo>
                  <a:pt x="28193" y="114300"/>
                </a:lnTo>
                <a:lnTo>
                  <a:pt x="72389" y="114300"/>
                </a:lnTo>
                <a:lnTo>
                  <a:pt x="38100" y="0"/>
                </a:lnTo>
                <a:close/>
              </a:path>
              <a:path w="76200" h="762000">
                <a:moveTo>
                  <a:pt x="72389" y="114300"/>
                </a:moveTo>
                <a:lnTo>
                  <a:pt x="48005" y="114300"/>
                </a:lnTo>
                <a:lnTo>
                  <a:pt x="48005" y="127000"/>
                </a:lnTo>
                <a:lnTo>
                  <a:pt x="76200" y="127000"/>
                </a:lnTo>
                <a:lnTo>
                  <a:pt x="72389" y="1143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25FE4FFD-EFE6-462C-FA42-C784716FCB73}"/>
              </a:ext>
            </a:extLst>
          </p:cNvPr>
          <p:cNvSpPr/>
          <p:nvPr/>
        </p:nvSpPr>
        <p:spPr>
          <a:xfrm>
            <a:off x="4153661" y="3505961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8005" y="114300"/>
                </a:moveTo>
                <a:lnTo>
                  <a:pt x="28193" y="114300"/>
                </a:lnTo>
                <a:lnTo>
                  <a:pt x="28193" y="762000"/>
                </a:lnTo>
                <a:lnTo>
                  <a:pt x="48005" y="762000"/>
                </a:lnTo>
                <a:lnTo>
                  <a:pt x="48005" y="1143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127000"/>
                </a:lnTo>
                <a:lnTo>
                  <a:pt x="28193" y="127000"/>
                </a:lnTo>
                <a:lnTo>
                  <a:pt x="28193" y="114300"/>
                </a:lnTo>
                <a:lnTo>
                  <a:pt x="72389" y="114300"/>
                </a:lnTo>
                <a:lnTo>
                  <a:pt x="38100" y="0"/>
                </a:lnTo>
                <a:close/>
              </a:path>
              <a:path w="76200" h="762000">
                <a:moveTo>
                  <a:pt x="72389" y="114300"/>
                </a:moveTo>
                <a:lnTo>
                  <a:pt x="48005" y="114300"/>
                </a:lnTo>
                <a:lnTo>
                  <a:pt x="48005" y="127000"/>
                </a:lnTo>
                <a:lnTo>
                  <a:pt x="76200" y="127000"/>
                </a:lnTo>
                <a:lnTo>
                  <a:pt x="72389" y="1143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1AF162CD-36E2-5835-7590-838320976FA2}"/>
              </a:ext>
            </a:extLst>
          </p:cNvPr>
          <p:cNvSpPr/>
          <p:nvPr/>
        </p:nvSpPr>
        <p:spPr>
          <a:xfrm>
            <a:off x="4153661" y="2286761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48005" y="114300"/>
                </a:moveTo>
                <a:lnTo>
                  <a:pt x="28193" y="114300"/>
                </a:lnTo>
                <a:lnTo>
                  <a:pt x="28193" y="762000"/>
                </a:lnTo>
                <a:lnTo>
                  <a:pt x="48005" y="762000"/>
                </a:lnTo>
                <a:lnTo>
                  <a:pt x="48005" y="114300"/>
                </a:lnTo>
                <a:close/>
              </a:path>
              <a:path w="76200" h="762000">
                <a:moveTo>
                  <a:pt x="38100" y="0"/>
                </a:moveTo>
                <a:lnTo>
                  <a:pt x="0" y="127000"/>
                </a:lnTo>
                <a:lnTo>
                  <a:pt x="28193" y="127000"/>
                </a:lnTo>
                <a:lnTo>
                  <a:pt x="28193" y="114300"/>
                </a:lnTo>
                <a:lnTo>
                  <a:pt x="72389" y="114300"/>
                </a:lnTo>
                <a:lnTo>
                  <a:pt x="38100" y="0"/>
                </a:lnTo>
                <a:close/>
              </a:path>
              <a:path w="76200" h="762000">
                <a:moveTo>
                  <a:pt x="72389" y="114300"/>
                </a:moveTo>
                <a:lnTo>
                  <a:pt x="48005" y="114300"/>
                </a:lnTo>
                <a:lnTo>
                  <a:pt x="48005" y="127000"/>
                </a:lnTo>
                <a:lnTo>
                  <a:pt x="76200" y="127000"/>
                </a:lnTo>
                <a:lnTo>
                  <a:pt x="72389" y="1143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C1980F5E-5878-4CE9-815A-D688294B7CD8}"/>
              </a:ext>
            </a:extLst>
          </p:cNvPr>
          <p:cNvSpPr txBox="1"/>
          <p:nvPr/>
        </p:nvSpPr>
        <p:spPr>
          <a:xfrm>
            <a:off x="3584575" y="1851101"/>
            <a:ext cx="544830" cy="3003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Symbol"/>
                <a:cs typeface="Symbol"/>
              </a:rPr>
              <a:t></a:t>
            </a:r>
            <a:r>
              <a:rPr sz="1800" spc="-20" dirty="0">
                <a:latin typeface="Tw Cen MT"/>
                <a:cs typeface="Tw Cen MT"/>
              </a:rPr>
              <a:t>OPL</a:t>
            </a:r>
            <a:endParaRPr sz="1800" dirty="0">
              <a:latin typeface="Tw Cen MT"/>
              <a:cs typeface="Tw Cen MT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933D05B-81E2-2658-426B-FDF14BF6BEFF}"/>
              </a:ext>
            </a:extLst>
          </p:cNvPr>
          <p:cNvSpPr txBox="1"/>
          <p:nvPr/>
        </p:nvSpPr>
        <p:spPr>
          <a:xfrm>
            <a:off x="3543617" y="3003222"/>
            <a:ext cx="227965" cy="2997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chemeClr val="bg1"/>
                </a:solidFill>
                <a:latin typeface="Tw Cen MT"/>
                <a:cs typeface="Tw Cen MT"/>
              </a:rPr>
              <a:t>n</a:t>
            </a:r>
            <a:r>
              <a:rPr sz="1800" spc="-37" baseline="-20833" dirty="0">
                <a:solidFill>
                  <a:schemeClr val="bg1"/>
                </a:solidFill>
                <a:latin typeface="Tw Cen MT"/>
                <a:cs typeface="Tw Cen MT"/>
              </a:rPr>
              <a:t>s</a:t>
            </a:r>
            <a:endParaRPr sz="1800" baseline="-20833">
              <a:solidFill>
                <a:schemeClr val="bg1"/>
              </a:solidFill>
              <a:latin typeface="Tw Cen MT"/>
              <a:cs typeface="Tw Cen MT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A4A83AC0-EE71-0009-BE0F-A5A2681AD0D4}"/>
              </a:ext>
            </a:extLst>
          </p:cNvPr>
          <p:cNvSpPr txBox="1"/>
          <p:nvPr/>
        </p:nvSpPr>
        <p:spPr>
          <a:xfrm>
            <a:off x="2720594" y="3069463"/>
            <a:ext cx="278765" cy="2997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w Cen MT"/>
                <a:cs typeface="Tw Cen MT"/>
              </a:rPr>
              <a:t>n</a:t>
            </a:r>
            <a:r>
              <a:rPr sz="1800" spc="-37" baseline="-20833" dirty="0">
                <a:latin typeface="Tw Cen MT"/>
                <a:cs typeface="Tw Cen MT"/>
              </a:rPr>
              <a:t>m</a:t>
            </a:r>
            <a:endParaRPr sz="1800" baseline="-20833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21992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C953A71-F96E-AAA0-56F3-FE1A5E436B9A}"/>
              </a:ext>
            </a:extLst>
          </p:cNvPr>
          <p:cNvSpPr txBox="1">
            <a:spLocks/>
          </p:cNvSpPr>
          <p:nvPr/>
        </p:nvSpPr>
        <p:spPr>
          <a:xfrm>
            <a:off x="407924" y="320557"/>
            <a:ext cx="6599555" cy="5740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+mn-lt"/>
                <a:cs typeface="Tw Cen MT"/>
              </a:rPr>
              <a:t>WOLLASTON</a:t>
            </a:r>
            <a:r>
              <a:rPr lang="en-GB" sz="3600" spc="-5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/</a:t>
            </a:r>
            <a:r>
              <a:rPr lang="en-GB" sz="3600" spc="-6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NOMARSKI</a:t>
            </a:r>
            <a:r>
              <a:rPr lang="en-GB" sz="3600" spc="-55" dirty="0">
                <a:latin typeface="+mn-lt"/>
                <a:cs typeface="Tw Cen MT"/>
              </a:rPr>
              <a:t> </a:t>
            </a:r>
            <a:r>
              <a:rPr lang="en-GB" sz="3600" spc="-10" dirty="0">
                <a:latin typeface="+mn-lt"/>
                <a:cs typeface="Tw Cen MT"/>
              </a:rPr>
              <a:t>PRISMS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F21150C-9345-13F4-442F-7C71B5174B5E}"/>
              </a:ext>
            </a:extLst>
          </p:cNvPr>
          <p:cNvSpPr txBox="1"/>
          <p:nvPr/>
        </p:nvSpPr>
        <p:spPr>
          <a:xfrm>
            <a:off x="5379838" y="1674003"/>
            <a:ext cx="6599554" cy="1434560"/>
          </a:xfrm>
          <a:prstGeom prst="rect">
            <a:avLst/>
          </a:prstGeom>
          <a:ln>
            <a:noFill/>
          </a:ln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cs typeface="Tw Cen MT"/>
              </a:rPr>
              <a:t>Two</a:t>
            </a:r>
            <a:r>
              <a:rPr sz="2400" spc="-65" dirty="0">
                <a:cs typeface="Tw Cen MT"/>
              </a:rPr>
              <a:t> </a:t>
            </a:r>
            <a:r>
              <a:rPr sz="2400" dirty="0">
                <a:cs typeface="Tw Cen MT"/>
              </a:rPr>
              <a:t>pieces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of cemented</a:t>
            </a:r>
            <a:r>
              <a:rPr sz="2400" spc="-6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calcite</a:t>
            </a:r>
            <a:r>
              <a:rPr sz="2400" dirty="0">
                <a:cs typeface="Tw Cen MT"/>
              </a:rPr>
              <a:t>/</a:t>
            </a:r>
            <a:r>
              <a:rPr sz="2400" spc="-10" dirty="0">
                <a:cs typeface="Tw Cen MT"/>
              </a:rPr>
              <a:t>quartz</a:t>
            </a:r>
            <a:endParaRPr sz="2400" dirty="0">
              <a:cs typeface="Tw Cen MT"/>
            </a:endParaRPr>
          </a:p>
          <a:p>
            <a:pPr marL="241300" marR="81915" indent="-228600">
              <a:lnSpc>
                <a:spcPct val="12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cs typeface="Tw Cen MT"/>
              </a:rPr>
              <a:t>Produce</a:t>
            </a:r>
            <a:r>
              <a:rPr sz="2400" spc="-10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orthogonally </a:t>
            </a:r>
            <a:r>
              <a:rPr sz="2400" dirty="0">
                <a:cs typeface="Tw Cen MT"/>
              </a:rPr>
              <a:t>polarized</a:t>
            </a:r>
            <a:r>
              <a:rPr sz="2400" spc="-65" dirty="0">
                <a:cs typeface="Tw Cen MT"/>
              </a:rPr>
              <a:t> </a:t>
            </a:r>
            <a:r>
              <a:rPr sz="2400" dirty="0">
                <a:cs typeface="Tw Cen MT"/>
              </a:rPr>
              <a:t>beams</a:t>
            </a:r>
            <a:r>
              <a:rPr sz="2400" spc="-5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propagating </a:t>
            </a:r>
            <a:r>
              <a:rPr sz="2400" dirty="0">
                <a:cs typeface="Tw Cen MT"/>
              </a:rPr>
              <a:t>at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different</a:t>
            </a:r>
            <a:r>
              <a:rPr sz="2400" spc="-1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angles</a:t>
            </a:r>
            <a:endParaRPr sz="2400" dirty="0">
              <a:cs typeface="Tw Cen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B5C5356-5068-4864-05A7-D2B64DCBC81D}"/>
              </a:ext>
            </a:extLst>
          </p:cNvPr>
          <p:cNvSpPr txBox="1"/>
          <p:nvPr/>
        </p:nvSpPr>
        <p:spPr>
          <a:xfrm>
            <a:off x="5379838" y="3429000"/>
            <a:ext cx="6599554" cy="1313501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cs typeface="Tw Cen MT"/>
              </a:rPr>
              <a:t>Placed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at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a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back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focal</a:t>
            </a:r>
            <a:r>
              <a:rPr sz="2400" spc="-2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plane, </a:t>
            </a:r>
            <a:r>
              <a:rPr sz="2400" dirty="0">
                <a:cs typeface="Tw Cen MT"/>
              </a:rPr>
              <a:t>this</a:t>
            </a:r>
            <a:r>
              <a:rPr sz="2400" spc="-65" dirty="0">
                <a:cs typeface="Tw Cen MT"/>
              </a:rPr>
              <a:t> </a:t>
            </a:r>
            <a:r>
              <a:rPr sz="2400" dirty="0">
                <a:cs typeface="Tw Cen MT"/>
              </a:rPr>
              <a:t>produces</a:t>
            </a:r>
            <a:r>
              <a:rPr sz="2400" spc="-35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60" dirty="0">
                <a:cs typeface="Tw Cen MT"/>
              </a:rPr>
              <a:t> </a:t>
            </a:r>
            <a:r>
              <a:rPr sz="2400" dirty="0">
                <a:cs typeface="Tw Cen MT"/>
              </a:rPr>
              <a:t>two</a:t>
            </a:r>
            <a:r>
              <a:rPr sz="2400" spc="-5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beams </a:t>
            </a:r>
            <a:r>
              <a:rPr sz="2400" dirty="0">
                <a:cs typeface="Tw Cen MT"/>
              </a:rPr>
              <a:t>that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will</a:t>
            </a:r>
            <a:r>
              <a:rPr sz="2400" spc="-20" dirty="0">
                <a:cs typeface="Tw Cen MT"/>
              </a:rPr>
              <a:t> </a:t>
            </a:r>
            <a:r>
              <a:rPr sz="2400" dirty="0">
                <a:cs typeface="Tw Cen MT"/>
              </a:rPr>
              <a:t>probe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40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OPL </a:t>
            </a:r>
            <a:r>
              <a:rPr sz="2400" dirty="0">
                <a:cs typeface="Tw Cen MT"/>
              </a:rPr>
              <a:t>difference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of</a:t>
            </a:r>
            <a:r>
              <a:rPr sz="2400" spc="25" dirty="0">
                <a:cs typeface="Tw Cen MT"/>
              </a:rPr>
              <a:t> </a:t>
            </a:r>
            <a:r>
              <a:rPr sz="2400" dirty="0">
                <a:cs typeface="Tw Cen MT"/>
              </a:rPr>
              <a:t>our</a:t>
            </a:r>
            <a:r>
              <a:rPr sz="2400" spc="-4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sample</a:t>
            </a:r>
            <a:endParaRPr sz="2400" dirty="0">
              <a:cs typeface="Tw Cen MT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FFC385D9-8334-AE4F-D2C3-0B1D8C0F91A2}"/>
              </a:ext>
            </a:extLst>
          </p:cNvPr>
          <p:cNvGrpSpPr/>
          <p:nvPr/>
        </p:nvGrpSpPr>
        <p:grpSpPr>
          <a:xfrm>
            <a:off x="1748874" y="3362604"/>
            <a:ext cx="1914525" cy="771525"/>
            <a:chOff x="2509837" y="3805237"/>
            <a:chExt cx="1914525" cy="771525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6D3BF34-C171-8999-BFBB-71AB8BAC0261}"/>
                </a:ext>
              </a:extLst>
            </p:cNvPr>
            <p:cNvSpPr/>
            <p:nvPr/>
          </p:nvSpPr>
          <p:spPr>
            <a:xfrm>
              <a:off x="2514600" y="3810000"/>
              <a:ext cx="1905000" cy="762000"/>
            </a:xfrm>
            <a:custGeom>
              <a:avLst/>
              <a:gdLst/>
              <a:ahLst/>
              <a:cxnLst/>
              <a:rect l="l" t="t" r="r" b="b"/>
              <a:pathLst>
                <a:path w="1905000" h="762000">
                  <a:moveTo>
                    <a:pt x="1905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905000" y="7620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4FD09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096A94ED-2139-4915-62CB-97009C06CC33}"/>
                </a:ext>
              </a:extLst>
            </p:cNvPr>
            <p:cNvSpPr/>
            <p:nvPr/>
          </p:nvSpPr>
          <p:spPr>
            <a:xfrm>
              <a:off x="2514600" y="3810000"/>
              <a:ext cx="1905000" cy="762000"/>
            </a:xfrm>
            <a:custGeom>
              <a:avLst/>
              <a:gdLst/>
              <a:ahLst/>
              <a:cxnLst/>
              <a:rect l="l" t="t" r="r" b="b"/>
              <a:pathLst>
                <a:path w="1905000" h="762000">
                  <a:moveTo>
                    <a:pt x="0" y="762000"/>
                  </a:moveTo>
                  <a:lnTo>
                    <a:pt x="1905000" y="7620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  <a:path w="1905000" h="762000">
                  <a:moveTo>
                    <a:pt x="0" y="0"/>
                  </a:moveTo>
                  <a:lnTo>
                    <a:pt x="1905000" y="762000"/>
                  </a:lnTo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8">
              <a:extLst>
                <a:ext uri="{FF2B5EF4-FFF2-40B4-BE49-F238E27FC236}">
                  <a16:creationId xmlns:a16="http://schemas.microsoft.com/office/drawing/2014/main" id="{95FB8A9D-57FA-26DE-A363-717CCBB542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4457191"/>
              <a:ext cx="228600" cy="787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object 9">
            <a:extLst>
              <a:ext uri="{FF2B5EF4-FFF2-40B4-BE49-F238E27FC236}">
                <a16:creationId xmlns:a16="http://schemas.microsoft.com/office/drawing/2014/main" id="{3C56FA87-DF00-42C8-E258-82DE8FB7DE14}"/>
              </a:ext>
            </a:extLst>
          </p:cNvPr>
          <p:cNvSpPr txBox="1"/>
          <p:nvPr/>
        </p:nvSpPr>
        <p:spPr>
          <a:xfrm>
            <a:off x="3548781" y="3196080"/>
            <a:ext cx="109855" cy="2997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.</a:t>
            </a:r>
          </a:p>
        </p:txBody>
      </p:sp>
      <p:grpSp>
        <p:nvGrpSpPr>
          <p:cNvPr id="27" name="object 10">
            <a:extLst>
              <a:ext uri="{FF2B5EF4-FFF2-40B4-BE49-F238E27FC236}">
                <a16:creationId xmlns:a16="http://schemas.microsoft.com/office/drawing/2014/main" id="{3D071E0F-3275-8378-7C83-85752D6A9689}"/>
              </a:ext>
            </a:extLst>
          </p:cNvPr>
          <p:cNvGrpSpPr/>
          <p:nvPr/>
        </p:nvGrpSpPr>
        <p:grpSpPr>
          <a:xfrm>
            <a:off x="1753636" y="1920328"/>
            <a:ext cx="1905000" cy="3048000"/>
            <a:chOff x="2514599" y="2362961"/>
            <a:chExt cx="1905000" cy="3048000"/>
          </a:xfrm>
        </p:grpSpPr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440ABEF7-FB1A-ECBA-DB33-E579A1B89B1C}"/>
                </a:ext>
              </a:extLst>
            </p:cNvPr>
            <p:cNvSpPr/>
            <p:nvPr/>
          </p:nvSpPr>
          <p:spPr>
            <a:xfrm>
              <a:off x="3424555" y="4572761"/>
              <a:ext cx="86995" cy="838200"/>
            </a:xfrm>
            <a:custGeom>
              <a:avLst/>
              <a:gdLst/>
              <a:ahLst/>
              <a:cxnLst/>
              <a:rect l="l" t="t" r="r" b="b"/>
              <a:pathLst>
                <a:path w="86995" h="838200">
                  <a:moveTo>
                    <a:pt x="57912" y="72389"/>
                  </a:moveTo>
                  <a:lnTo>
                    <a:pt x="28956" y="72389"/>
                  </a:lnTo>
                  <a:lnTo>
                    <a:pt x="29591" y="838200"/>
                  </a:lnTo>
                  <a:lnTo>
                    <a:pt x="58547" y="838200"/>
                  </a:lnTo>
                  <a:lnTo>
                    <a:pt x="57912" y="72389"/>
                  </a:lnTo>
                  <a:close/>
                </a:path>
                <a:path w="86995" h="838200">
                  <a:moveTo>
                    <a:pt x="43307" y="0"/>
                  </a:moveTo>
                  <a:lnTo>
                    <a:pt x="0" y="86868"/>
                  </a:lnTo>
                  <a:lnTo>
                    <a:pt x="28968" y="86868"/>
                  </a:lnTo>
                  <a:lnTo>
                    <a:pt x="28956" y="72389"/>
                  </a:lnTo>
                  <a:lnTo>
                    <a:pt x="79607" y="72389"/>
                  </a:lnTo>
                  <a:lnTo>
                    <a:pt x="43307" y="0"/>
                  </a:lnTo>
                  <a:close/>
                </a:path>
                <a:path w="86995" h="838200">
                  <a:moveTo>
                    <a:pt x="79607" y="72389"/>
                  </a:moveTo>
                  <a:lnTo>
                    <a:pt x="57912" y="72389"/>
                  </a:lnTo>
                  <a:lnTo>
                    <a:pt x="57924" y="86868"/>
                  </a:lnTo>
                  <a:lnTo>
                    <a:pt x="86868" y="86868"/>
                  </a:lnTo>
                  <a:lnTo>
                    <a:pt x="79607" y="7238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F58288FB-CE72-51C4-A633-958EA95541DD}"/>
                </a:ext>
              </a:extLst>
            </p:cNvPr>
            <p:cNvSpPr/>
            <p:nvPr/>
          </p:nvSpPr>
          <p:spPr>
            <a:xfrm>
              <a:off x="3352800" y="5066791"/>
              <a:ext cx="228600" cy="78740"/>
            </a:xfrm>
            <a:custGeom>
              <a:avLst/>
              <a:gdLst/>
              <a:ahLst/>
              <a:cxnLst/>
              <a:rect l="l" t="t" r="r" b="b"/>
              <a:pathLst>
                <a:path w="228600" h="78739">
                  <a:moveTo>
                    <a:pt x="194384" y="46329"/>
                  </a:moveTo>
                  <a:lnTo>
                    <a:pt x="162305" y="66039"/>
                  </a:lnTo>
                  <a:lnTo>
                    <a:pt x="159385" y="67944"/>
                  </a:lnTo>
                  <a:lnTo>
                    <a:pt x="158369" y="71881"/>
                  </a:lnTo>
                  <a:lnTo>
                    <a:pt x="160274" y="74802"/>
                  </a:lnTo>
                  <a:lnTo>
                    <a:pt x="162051" y="77850"/>
                  </a:lnTo>
                  <a:lnTo>
                    <a:pt x="165988" y="78739"/>
                  </a:lnTo>
                  <a:lnTo>
                    <a:pt x="218308" y="46481"/>
                  </a:lnTo>
                  <a:lnTo>
                    <a:pt x="194384" y="46329"/>
                  </a:lnTo>
                  <a:close/>
                </a:path>
                <a:path w="228600" h="78739">
                  <a:moveTo>
                    <a:pt x="62611" y="0"/>
                  </a:moveTo>
                  <a:lnTo>
                    <a:pt x="59689" y="1904"/>
                  </a:lnTo>
                  <a:lnTo>
                    <a:pt x="0" y="38607"/>
                  </a:lnTo>
                  <a:lnTo>
                    <a:pt x="59054" y="76199"/>
                  </a:lnTo>
                  <a:lnTo>
                    <a:pt x="62102" y="77977"/>
                  </a:lnTo>
                  <a:lnTo>
                    <a:pt x="66039" y="77215"/>
                  </a:lnTo>
                  <a:lnTo>
                    <a:pt x="67817" y="74167"/>
                  </a:lnTo>
                  <a:lnTo>
                    <a:pt x="69723" y="71246"/>
                  </a:lnTo>
                  <a:lnTo>
                    <a:pt x="68834" y="67309"/>
                  </a:lnTo>
                  <a:lnTo>
                    <a:pt x="65912" y="65404"/>
                  </a:lnTo>
                  <a:lnTo>
                    <a:pt x="34185" y="45236"/>
                  </a:lnTo>
                  <a:lnTo>
                    <a:pt x="11937" y="45084"/>
                  </a:lnTo>
                  <a:lnTo>
                    <a:pt x="11937" y="32384"/>
                  </a:lnTo>
                  <a:lnTo>
                    <a:pt x="34256" y="32384"/>
                  </a:lnTo>
                  <a:lnTo>
                    <a:pt x="69214" y="10921"/>
                  </a:lnTo>
                  <a:lnTo>
                    <a:pt x="70230" y="6984"/>
                  </a:lnTo>
                  <a:lnTo>
                    <a:pt x="68325" y="3936"/>
                  </a:lnTo>
                  <a:lnTo>
                    <a:pt x="66548" y="1015"/>
                  </a:lnTo>
                  <a:lnTo>
                    <a:pt x="62611" y="0"/>
                  </a:lnTo>
                  <a:close/>
                </a:path>
                <a:path w="228600" h="78739">
                  <a:moveTo>
                    <a:pt x="204660" y="40016"/>
                  </a:moveTo>
                  <a:lnTo>
                    <a:pt x="194384" y="46329"/>
                  </a:lnTo>
                  <a:lnTo>
                    <a:pt x="216662" y="46481"/>
                  </a:lnTo>
                  <a:lnTo>
                    <a:pt x="216662" y="45465"/>
                  </a:lnTo>
                  <a:lnTo>
                    <a:pt x="213233" y="45465"/>
                  </a:lnTo>
                  <a:lnTo>
                    <a:pt x="204660" y="40016"/>
                  </a:lnTo>
                  <a:close/>
                </a:path>
                <a:path w="228600" h="78739">
                  <a:moveTo>
                    <a:pt x="166497" y="761"/>
                  </a:moveTo>
                  <a:lnTo>
                    <a:pt x="162560" y="1650"/>
                  </a:lnTo>
                  <a:lnTo>
                    <a:pt x="160782" y="4571"/>
                  </a:lnTo>
                  <a:lnTo>
                    <a:pt x="158876" y="7619"/>
                  </a:lnTo>
                  <a:lnTo>
                    <a:pt x="159765" y="11429"/>
                  </a:lnTo>
                  <a:lnTo>
                    <a:pt x="162687" y="13334"/>
                  </a:lnTo>
                  <a:lnTo>
                    <a:pt x="194615" y="33631"/>
                  </a:lnTo>
                  <a:lnTo>
                    <a:pt x="216662" y="33781"/>
                  </a:lnTo>
                  <a:lnTo>
                    <a:pt x="216662" y="46481"/>
                  </a:lnTo>
                  <a:lnTo>
                    <a:pt x="218308" y="46481"/>
                  </a:lnTo>
                  <a:lnTo>
                    <a:pt x="228600" y="40131"/>
                  </a:lnTo>
                  <a:lnTo>
                    <a:pt x="166497" y="761"/>
                  </a:lnTo>
                  <a:close/>
                </a:path>
                <a:path w="228600" h="78739">
                  <a:moveTo>
                    <a:pt x="34010" y="32535"/>
                  </a:moveTo>
                  <a:lnTo>
                    <a:pt x="23939" y="38723"/>
                  </a:lnTo>
                  <a:lnTo>
                    <a:pt x="34185" y="45236"/>
                  </a:lnTo>
                  <a:lnTo>
                    <a:pt x="194384" y="46329"/>
                  </a:lnTo>
                  <a:lnTo>
                    <a:pt x="204660" y="40016"/>
                  </a:lnTo>
                  <a:lnTo>
                    <a:pt x="194615" y="33631"/>
                  </a:lnTo>
                  <a:lnTo>
                    <a:pt x="34010" y="32535"/>
                  </a:lnTo>
                  <a:close/>
                </a:path>
                <a:path w="228600" h="78739">
                  <a:moveTo>
                    <a:pt x="213360" y="34670"/>
                  </a:moveTo>
                  <a:lnTo>
                    <a:pt x="204660" y="40016"/>
                  </a:lnTo>
                  <a:lnTo>
                    <a:pt x="213233" y="45465"/>
                  </a:lnTo>
                  <a:lnTo>
                    <a:pt x="213360" y="34670"/>
                  </a:lnTo>
                  <a:close/>
                </a:path>
                <a:path w="228600" h="78739">
                  <a:moveTo>
                    <a:pt x="216662" y="34670"/>
                  </a:moveTo>
                  <a:lnTo>
                    <a:pt x="213360" y="34670"/>
                  </a:lnTo>
                  <a:lnTo>
                    <a:pt x="213233" y="45465"/>
                  </a:lnTo>
                  <a:lnTo>
                    <a:pt x="216662" y="45465"/>
                  </a:lnTo>
                  <a:lnTo>
                    <a:pt x="216662" y="34670"/>
                  </a:lnTo>
                  <a:close/>
                </a:path>
                <a:path w="228600" h="78739">
                  <a:moveTo>
                    <a:pt x="11937" y="32384"/>
                  </a:moveTo>
                  <a:lnTo>
                    <a:pt x="11937" y="45084"/>
                  </a:lnTo>
                  <a:lnTo>
                    <a:pt x="34185" y="45236"/>
                  </a:lnTo>
                  <a:lnTo>
                    <a:pt x="32348" y="44068"/>
                  </a:lnTo>
                  <a:lnTo>
                    <a:pt x="15239" y="44068"/>
                  </a:lnTo>
                  <a:lnTo>
                    <a:pt x="15366" y="33273"/>
                  </a:lnTo>
                  <a:lnTo>
                    <a:pt x="32809" y="33273"/>
                  </a:lnTo>
                  <a:lnTo>
                    <a:pt x="34010" y="32535"/>
                  </a:lnTo>
                  <a:lnTo>
                    <a:pt x="11937" y="32384"/>
                  </a:lnTo>
                  <a:close/>
                </a:path>
                <a:path w="228600" h="78739">
                  <a:moveTo>
                    <a:pt x="15366" y="33273"/>
                  </a:moveTo>
                  <a:lnTo>
                    <a:pt x="15239" y="44068"/>
                  </a:lnTo>
                  <a:lnTo>
                    <a:pt x="23939" y="38723"/>
                  </a:lnTo>
                  <a:lnTo>
                    <a:pt x="15366" y="33273"/>
                  </a:lnTo>
                  <a:close/>
                </a:path>
                <a:path w="228600" h="78739">
                  <a:moveTo>
                    <a:pt x="23939" y="38723"/>
                  </a:moveTo>
                  <a:lnTo>
                    <a:pt x="15239" y="44068"/>
                  </a:lnTo>
                  <a:lnTo>
                    <a:pt x="32348" y="44068"/>
                  </a:lnTo>
                  <a:lnTo>
                    <a:pt x="23939" y="38723"/>
                  </a:lnTo>
                  <a:close/>
                </a:path>
                <a:path w="228600" h="78739">
                  <a:moveTo>
                    <a:pt x="194615" y="33631"/>
                  </a:moveTo>
                  <a:lnTo>
                    <a:pt x="204660" y="40016"/>
                  </a:lnTo>
                  <a:lnTo>
                    <a:pt x="213360" y="34670"/>
                  </a:lnTo>
                  <a:lnTo>
                    <a:pt x="216662" y="34670"/>
                  </a:lnTo>
                  <a:lnTo>
                    <a:pt x="216662" y="33781"/>
                  </a:lnTo>
                  <a:lnTo>
                    <a:pt x="194615" y="33631"/>
                  </a:lnTo>
                  <a:close/>
                </a:path>
                <a:path w="228600" h="78739">
                  <a:moveTo>
                    <a:pt x="32809" y="33273"/>
                  </a:moveTo>
                  <a:lnTo>
                    <a:pt x="15366" y="33273"/>
                  </a:lnTo>
                  <a:lnTo>
                    <a:pt x="23939" y="38723"/>
                  </a:lnTo>
                  <a:lnTo>
                    <a:pt x="32809" y="33273"/>
                  </a:lnTo>
                  <a:close/>
                </a:path>
                <a:path w="228600" h="78739">
                  <a:moveTo>
                    <a:pt x="34256" y="32384"/>
                  </a:moveTo>
                  <a:lnTo>
                    <a:pt x="11937" y="32384"/>
                  </a:lnTo>
                  <a:lnTo>
                    <a:pt x="34010" y="32535"/>
                  </a:lnTo>
                  <a:lnTo>
                    <a:pt x="34256" y="3238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id="{977CC929-C72E-7679-97E5-42D6E384B83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3111" y="5040377"/>
              <a:ext cx="228600" cy="78739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3A9F5C86-9441-2DE9-58B6-AB4637D02B52}"/>
                </a:ext>
              </a:extLst>
            </p:cNvPr>
            <p:cNvSpPr/>
            <p:nvPr/>
          </p:nvSpPr>
          <p:spPr>
            <a:xfrm>
              <a:off x="3442716" y="508406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BEB2AF4F-8459-AA04-C97B-8E093DD26E5E}"/>
                </a:ext>
              </a:extLst>
            </p:cNvPr>
            <p:cNvSpPr/>
            <p:nvPr/>
          </p:nvSpPr>
          <p:spPr>
            <a:xfrm>
              <a:off x="3428111" y="4191761"/>
              <a:ext cx="86995" cy="382270"/>
            </a:xfrm>
            <a:custGeom>
              <a:avLst/>
              <a:gdLst/>
              <a:ahLst/>
              <a:cxnLst/>
              <a:rect l="l" t="t" r="r" b="b"/>
              <a:pathLst>
                <a:path w="86995" h="382270">
                  <a:moveTo>
                    <a:pt x="28926" y="86825"/>
                  </a:moveTo>
                  <a:lnTo>
                    <a:pt x="28321" y="381762"/>
                  </a:lnTo>
                  <a:lnTo>
                    <a:pt x="57276" y="381762"/>
                  </a:lnTo>
                  <a:lnTo>
                    <a:pt x="57882" y="86910"/>
                  </a:lnTo>
                  <a:lnTo>
                    <a:pt x="28926" y="86825"/>
                  </a:lnTo>
                  <a:close/>
                </a:path>
                <a:path w="86995" h="382270">
                  <a:moveTo>
                    <a:pt x="79597" y="72389"/>
                  </a:moveTo>
                  <a:lnTo>
                    <a:pt x="57912" y="72389"/>
                  </a:lnTo>
                  <a:lnTo>
                    <a:pt x="57882" y="86910"/>
                  </a:lnTo>
                  <a:lnTo>
                    <a:pt x="86867" y="86994"/>
                  </a:lnTo>
                  <a:lnTo>
                    <a:pt x="79597" y="72389"/>
                  </a:lnTo>
                  <a:close/>
                </a:path>
                <a:path w="86995" h="382270">
                  <a:moveTo>
                    <a:pt x="57912" y="72389"/>
                  </a:moveTo>
                  <a:lnTo>
                    <a:pt x="28955" y="72389"/>
                  </a:lnTo>
                  <a:lnTo>
                    <a:pt x="28926" y="86825"/>
                  </a:lnTo>
                  <a:lnTo>
                    <a:pt x="57882" y="86910"/>
                  </a:lnTo>
                  <a:lnTo>
                    <a:pt x="57912" y="72389"/>
                  </a:lnTo>
                  <a:close/>
                </a:path>
                <a:path w="86995" h="382270">
                  <a:moveTo>
                    <a:pt x="43561" y="0"/>
                  </a:moveTo>
                  <a:lnTo>
                    <a:pt x="0" y="86740"/>
                  </a:lnTo>
                  <a:lnTo>
                    <a:pt x="28926" y="86825"/>
                  </a:lnTo>
                  <a:lnTo>
                    <a:pt x="28955" y="72389"/>
                  </a:lnTo>
                  <a:lnTo>
                    <a:pt x="79597" y="72389"/>
                  </a:lnTo>
                  <a:lnTo>
                    <a:pt x="4356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6">
              <a:extLst>
                <a:ext uri="{FF2B5EF4-FFF2-40B4-BE49-F238E27FC236}">
                  <a16:creationId xmlns:a16="http://schemas.microsoft.com/office/drawing/2014/main" id="{9DAC744A-8308-940C-31F8-7B9531DE266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00" y="4419600"/>
              <a:ext cx="228600" cy="116331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B5C7E4C2-3756-0D5E-C7A8-6B254CB76877}"/>
                </a:ext>
              </a:extLst>
            </p:cNvPr>
            <p:cNvSpPr/>
            <p:nvPr/>
          </p:nvSpPr>
          <p:spPr>
            <a:xfrm>
              <a:off x="3342767" y="3810761"/>
              <a:ext cx="257175" cy="386080"/>
            </a:xfrm>
            <a:custGeom>
              <a:avLst/>
              <a:gdLst/>
              <a:ahLst/>
              <a:cxnLst/>
              <a:rect l="l" t="t" r="r" b="b"/>
              <a:pathLst>
                <a:path w="257175" h="386079">
                  <a:moveTo>
                    <a:pt x="257048" y="95504"/>
                  </a:moveTo>
                  <a:lnTo>
                    <a:pt x="251599" y="65405"/>
                  </a:lnTo>
                  <a:lnTo>
                    <a:pt x="239776" y="0"/>
                  </a:lnTo>
                  <a:lnTo>
                    <a:pt x="173736" y="71247"/>
                  </a:lnTo>
                  <a:lnTo>
                    <a:pt x="201422" y="79311"/>
                  </a:lnTo>
                  <a:lnTo>
                    <a:pt x="129197" y="326656"/>
                  </a:lnTo>
                  <a:lnTo>
                    <a:pt x="55549" y="79121"/>
                  </a:lnTo>
                  <a:lnTo>
                    <a:pt x="83312" y="70866"/>
                  </a:lnTo>
                  <a:lnTo>
                    <a:pt x="78066" y="65278"/>
                  </a:lnTo>
                  <a:lnTo>
                    <a:pt x="16891" y="0"/>
                  </a:lnTo>
                  <a:lnTo>
                    <a:pt x="0" y="95631"/>
                  </a:lnTo>
                  <a:lnTo>
                    <a:pt x="27736" y="87388"/>
                  </a:lnTo>
                  <a:lnTo>
                    <a:pt x="116586" y="385953"/>
                  </a:lnTo>
                  <a:lnTo>
                    <a:pt x="129425" y="382143"/>
                  </a:lnTo>
                  <a:lnTo>
                    <a:pt x="141986" y="385826"/>
                  </a:lnTo>
                  <a:lnTo>
                    <a:pt x="144348" y="377710"/>
                  </a:lnTo>
                  <a:lnTo>
                    <a:pt x="229235" y="87414"/>
                  </a:lnTo>
                  <a:lnTo>
                    <a:pt x="257048" y="9550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44F16439-B239-5DE2-E037-BEBDE8D8C8A0}"/>
                </a:ext>
              </a:extLst>
            </p:cNvPr>
            <p:cNvSpPr/>
            <p:nvPr/>
          </p:nvSpPr>
          <p:spPr>
            <a:xfrm>
              <a:off x="3119247" y="3277361"/>
              <a:ext cx="697230" cy="540385"/>
            </a:xfrm>
            <a:custGeom>
              <a:avLst/>
              <a:gdLst/>
              <a:ahLst/>
              <a:cxnLst/>
              <a:rect l="l" t="t" r="r" b="b"/>
              <a:pathLst>
                <a:path w="697229" h="540385">
                  <a:moveTo>
                    <a:pt x="247650" y="528447"/>
                  </a:moveTo>
                  <a:lnTo>
                    <a:pt x="53187" y="74155"/>
                  </a:lnTo>
                  <a:lnTo>
                    <a:pt x="79883" y="62738"/>
                  </a:lnTo>
                  <a:lnTo>
                    <a:pt x="77622" y="60833"/>
                  </a:lnTo>
                  <a:lnTo>
                    <a:pt x="5715" y="0"/>
                  </a:lnTo>
                  <a:lnTo>
                    <a:pt x="0" y="96901"/>
                  </a:lnTo>
                  <a:lnTo>
                    <a:pt x="26517" y="85559"/>
                  </a:lnTo>
                  <a:lnTo>
                    <a:pt x="220980" y="539877"/>
                  </a:lnTo>
                  <a:lnTo>
                    <a:pt x="247650" y="528447"/>
                  </a:lnTo>
                  <a:close/>
                </a:path>
                <a:path w="697229" h="540385">
                  <a:moveTo>
                    <a:pt x="697230" y="96901"/>
                  </a:moveTo>
                  <a:lnTo>
                    <a:pt x="695096" y="60833"/>
                  </a:lnTo>
                  <a:lnTo>
                    <a:pt x="691515" y="0"/>
                  </a:lnTo>
                  <a:lnTo>
                    <a:pt x="617347" y="62738"/>
                  </a:lnTo>
                  <a:lnTo>
                    <a:pt x="644029" y="74155"/>
                  </a:lnTo>
                  <a:lnTo>
                    <a:pt x="449580" y="528447"/>
                  </a:lnTo>
                  <a:lnTo>
                    <a:pt x="476250" y="539877"/>
                  </a:lnTo>
                  <a:lnTo>
                    <a:pt x="670699" y="85559"/>
                  </a:lnTo>
                  <a:lnTo>
                    <a:pt x="697230" y="96901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2939F2FA-8AE7-2095-D812-9A91BF2BCDA4}"/>
                </a:ext>
              </a:extLst>
            </p:cNvPr>
            <p:cNvSpPr/>
            <p:nvPr/>
          </p:nvSpPr>
          <p:spPr>
            <a:xfrm>
              <a:off x="2514599" y="3095243"/>
              <a:ext cx="1905000" cy="207010"/>
            </a:xfrm>
            <a:custGeom>
              <a:avLst/>
              <a:gdLst/>
              <a:ahLst/>
              <a:cxnLst/>
              <a:rect l="l" t="t" r="r" b="b"/>
              <a:pathLst>
                <a:path w="1905000" h="207010">
                  <a:moveTo>
                    <a:pt x="1905000" y="0"/>
                  </a:moveTo>
                  <a:lnTo>
                    <a:pt x="0" y="0"/>
                  </a:lnTo>
                  <a:lnTo>
                    <a:pt x="0" y="53212"/>
                  </a:lnTo>
                  <a:lnTo>
                    <a:pt x="40693" y="65287"/>
                  </a:lnTo>
                  <a:lnTo>
                    <a:pt x="81956" y="77050"/>
                  </a:lnTo>
                  <a:lnTo>
                    <a:pt x="123776" y="88475"/>
                  </a:lnTo>
                  <a:lnTo>
                    <a:pt x="166142" y="99537"/>
                  </a:lnTo>
                  <a:lnTo>
                    <a:pt x="209043" y="110208"/>
                  </a:lnTo>
                  <a:lnTo>
                    <a:pt x="252467" y="120463"/>
                  </a:lnTo>
                  <a:lnTo>
                    <a:pt x="296404" y="130275"/>
                  </a:lnTo>
                  <a:lnTo>
                    <a:pt x="340842" y="139618"/>
                  </a:lnTo>
                  <a:lnTo>
                    <a:pt x="385769" y="148466"/>
                  </a:lnTo>
                  <a:lnTo>
                    <a:pt x="431174" y="156792"/>
                  </a:lnTo>
                  <a:lnTo>
                    <a:pt x="477046" y="164570"/>
                  </a:lnTo>
                  <a:lnTo>
                    <a:pt x="523373" y="171774"/>
                  </a:lnTo>
                  <a:lnTo>
                    <a:pt x="570145" y="178378"/>
                  </a:lnTo>
                  <a:lnTo>
                    <a:pt x="617349" y="184355"/>
                  </a:lnTo>
                  <a:lnTo>
                    <a:pt x="664975" y="189679"/>
                  </a:lnTo>
                  <a:lnTo>
                    <a:pt x="713012" y="194323"/>
                  </a:lnTo>
                  <a:lnTo>
                    <a:pt x="761447" y="198262"/>
                  </a:lnTo>
                  <a:lnTo>
                    <a:pt x="810269" y="201470"/>
                  </a:lnTo>
                  <a:lnTo>
                    <a:pt x="859468" y="203919"/>
                  </a:lnTo>
                  <a:lnTo>
                    <a:pt x="909032" y="205583"/>
                  </a:lnTo>
                  <a:lnTo>
                    <a:pt x="958949" y="206437"/>
                  </a:lnTo>
                  <a:lnTo>
                    <a:pt x="1009209" y="206454"/>
                  </a:lnTo>
                  <a:lnTo>
                    <a:pt x="1059799" y="205607"/>
                  </a:lnTo>
                  <a:lnTo>
                    <a:pt x="1110709" y="203871"/>
                  </a:lnTo>
                  <a:lnTo>
                    <a:pt x="1161927" y="201220"/>
                  </a:lnTo>
                  <a:lnTo>
                    <a:pt x="1213442" y="197626"/>
                  </a:lnTo>
                  <a:lnTo>
                    <a:pt x="1265243" y="193063"/>
                  </a:lnTo>
                  <a:lnTo>
                    <a:pt x="1317318" y="187506"/>
                  </a:lnTo>
                  <a:lnTo>
                    <a:pt x="1369655" y="180928"/>
                  </a:lnTo>
                  <a:lnTo>
                    <a:pt x="1422245" y="173303"/>
                  </a:lnTo>
                  <a:lnTo>
                    <a:pt x="1475074" y="164604"/>
                  </a:lnTo>
                  <a:lnTo>
                    <a:pt x="1528133" y="154806"/>
                  </a:lnTo>
                  <a:lnTo>
                    <a:pt x="1581409" y="143881"/>
                  </a:lnTo>
                  <a:lnTo>
                    <a:pt x="1634891" y="131804"/>
                  </a:lnTo>
                  <a:lnTo>
                    <a:pt x="1688568" y="118548"/>
                  </a:lnTo>
                  <a:lnTo>
                    <a:pt x="1742429" y="104087"/>
                  </a:lnTo>
                  <a:lnTo>
                    <a:pt x="1796462" y="88395"/>
                  </a:lnTo>
                  <a:lnTo>
                    <a:pt x="1850656" y="71446"/>
                  </a:lnTo>
                  <a:lnTo>
                    <a:pt x="1905000" y="53212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4FD09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4DA5B6B1-1800-E1F8-FD46-4277763B1F84}"/>
                </a:ext>
              </a:extLst>
            </p:cNvPr>
            <p:cNvSpPr/>
            <p:nvPr/>
          </p:nvSpPr>
          <p:spPr>
            <a:xfrm>
              <a:off x="2514599" y="3095243"/>
              <a:ext cx="1905000" cy="207010"/>
            </a:xfrm>
            <a:custGeom>
              <a:avLst/>
              <a:gdLst/>
              <a:ahLst/>
              <a:cxnLst/>
              <a:rect l="l" t="t" r="r" b="b"/>
              <a:pathLst>
                <a:path w="1905000" h="207010">
                  <a:moveTo>
                    <a:pt x="0" y="53212"/>
                  </a:moveTo>
                  <a:lnTo>
                    <a:pt x="0" y="33861"/>
                  </a:lnTo>
                  <a:lnTo>
                    <a:pt x="0" y="16795"/>
                  </a:lnTo>
                  <a:lnTo>
                    <a:pt x="0" y="4635"/>
                  </a:lnTo>
                  <a:lnTo>
                    <a:pt x="0" y="0"/>
                  </a:lnTo>
                  <a:lnTo>
                    <a:pt x="1905000" y="0"/>
                  </a:lnTo>
                  <a:lnTo>
                    <a:pt x="1905000" y="4635"/>
                  </a:lnTo>
                  <a:lnTo>
                    <a:pt x="1905000" y="16795"/>
                  </a:lnTo>
                  <a:lnTo>
                    <a:pt x="1905000" y="33861"/>
                  </a:lnTo>
                  <a:lnTo>
                    <a:pt x="1905000" y="53212"/>
                  </a:lnTo>
                  <a:lnTo>
                    <a:pt x="1850656" y="71446"/>
                  </a:lnTo>
                  <a:lnTo>
                    <a:pt x="1796462" y="88395"/>
                  </a:lnTo>
                  <a:lnTo>
                    <a:pt x="1742429" y="104087"/>
                  </a:lnTo>
                  <a:lnTo>
                    <a:pt x="1688568" y="118548"/>
                  </a:lnTo>
                  <a:lnTo>
                    <a:pt x="1634891" y="131804"/>
                  </a:lnTo>
                  <a:lnTo>
                    <a:pt x="1581409" y="143881"/>
                  </a:lnTo>
                  <a:lnTo>
                    <a:pt x="1528133" y="154806"/>
                  </a:lnTo>
                  <a:lnTo>
                    <a:pt x="1475074" y="164604"/>
                  </a:lnTo>
                  <a:lnTo>
                    <a:pt x="1422245" y="173303"/>
                  </a:lnTo>
                  <a:lnTo>
                    <a:pt x="1369655" y="180928"/>
                  </a:lnTo>
                  <a:lnTo>
                    <a:pt x="1317318" y="187506"/>
                  </a:lnTo>
                  <a:lnTo>
                    <a:pt x="1265243" y="193063"/>
                  </a:lnTo>
                  <a:lnTo>
                    <a:pt x="1213442" y="197626"/>
                  </a:lnTo>
                  <a:lnTo>
                    <a:pt x="1161927" y="201220"/>
                  </a:lnTo>
                  <a:lnTo>
                    <a:pt x="1110709" y="203871"/>
                  </a:lnTo>
                  <a:lnTo>
                    <a:pt x="1059799" y="205607"/>
                  </a:lnTo>
                  <a:lnTo>
                    <a:pt x="1009209" y="206454"/>
                  </a:lnTo>
                  <a:lnTo>
                    <a:pt x="958949" y="206437"/>
                  </a:lnTo>
                  <a:lnTo>
                    <a:pt x="909032" y="205583"/>
                  </a:lnTo>
                  <a:lnTo>
                    <a:pt x="859468" y="203919"/>
                  </a:lnTo>
                  <a:lnTo>
                    <a:pt x="810269" y="201470"/>
                  </a:lnTo>
                  <a:lnTo>
                    <a:pt x="761447" y="198262"/>
                  </a:lnTo>
                  <a:lnTo>
                    <a:pt x="713012" y="194323"/>
                  </a:lnTo>
                  <a:lnTo>
                    <a:pt x="664975" y="189679"/>
                  </a:lnTo>
                  <a:lnTo>
                    <a:pt x="617349" y="184355"/>
                  </a:lnTo>
                  <a:lnTo>
                    <a:pt x="570145" y="178378"/>
                  </a:lnTo>
                  <a:lnTo>
                    <a:pt x="523373" y="171774"/>
                  </a:lnTo>
                  <a:lnTo>
                    <a:pt x="477046" y="164570"/>
                  </a:lnTo>
                  <a:lnTo>
                    <a:pt x="431174" y="156792"/>
                  </a:lnTo>
                  <a:lnTo>
                    <a:pt x="385769" y="148466"/>
                  </a:lnTo>
                  <a:lnTo>
                    <a:pt x="340842" y="139618"/>
                  </a:lnTo>
                  <a:lnTo>
                    <a:pt x="296404" y="130275"/>
                  </a:lnTo>
                  <a:lnTo>
                    <a:pt x="252467" y="120463"/>
                  </a:lnTo>
                  <a:lnTo>
                    <a:pt x="209043" y="110208"/>
                  </a:lnTo>
                  <a:lnTo>
                    <a:pt x="166142" y="99537"/>
                  </a:lnTo>
                  <a:lnTo>
                    <a:pt x="123776" y="88475"/>
                  </a:lnTo>
                  <a:lnTo>
                    <a:pt x="81956" y="77050"/>
                  </a:lnTo>
                  <a:lnTo>
                    <a:pt x="40693" y="65287"/>
                  </a:lnTo>
                  <a:lnTo>
                    <a:pt x="0" y="53212"/>
                  </a:lnTo>
                  <a:close/>
                </a:path>
              </a:pathLst>
            </a:custGeom>
            <a:ln w="9143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8660A18A-BCCB-25EC-5C15-98081D645876}"/>
                </a:ext>
              </a:extLst>
            </p:cNvPr>
            <p:cNvSpPr/>
            <p:nvPr/>
          </p:nvSpPr>
          <p:spPr>
            <a:xfrm>
              <a:off x="3082544" y="2362961"/>
              <a:ext cx="770255" cy="922019"/>
            </a:xfrm>
            <a:custGeom>
              <a:avLst/>
              <a:gdLst/>
              <a:ahLst/>
              <a:cxnLst/>
              <a:rect l="l" t="t" r="r" b="b"/>
              <a:pathLst>
                <a:path w="770254" h="922020">
                  <a:moveTo>
                    <a:pt x="86868" y="86360"/>
                  </a:moveTo>
                  <a:lnTo>
                    <a:pt x="79603" y="72263"/>
                  </a:lnTo>
                  <a:lnTo>
                    <a:pt x="42418" y="0"/>
                  </a:lnTo>
                  <a:lnTo>
                    <a:pt x="0" y="87376"/>
                  </a:lnTo>
                  <a:lnTo>
                    <a:pt x="28994" y="87045"/>
                  </a:lnTo>
                  <a:lnTo>
                    <a:pt x="38608" y="921893"/>
                  </a:lnTo>
                  <a:lnTo>
                    <a:pt x="67564" y="921512"/>
                  </a:lnTo>
                  <a:lnTo>
                    <a:pt x="57950" y="86702"/>
                  </a:lnTo>
                  <a:lnTo>
                    <a:pt x="86868" y="86360"/>
                  </a:lnTo>
                  <a:close/>
                </a:path>
                <a:path w="770254" h="922020">
                  <a:moveTo>
                    <a:pt x="769874" y="87376"/>
                  </a:moveTo>
                  <a:lnTo>
                    <a:pt x="762558" y="72263"/>
                  </a:lnTo>
                  <a:lnTo>
                    <a:pt x="727583" y="0"/>
                  </a:lnTo>
                  <a:lnTo>
                    <a:pt x="683006" y="86360"/>
                  </a:lnTo>
                  <a:lnTo>
                    <a:pt x="711898" y="86702"/>
                  </a:lnTo>
                  <a:lnTo>
                    <a:pt x="701548" y="920750"/>
                  </a:lnTo>
                  <a:lnTo>
                    <a:pt x="730504" y="921131"/>
                  </a:lnTo>
                  <a:lnTo>
                    <a:pt x="740854" y="87045"/>
                  </a:lnTo>
                  <a:lnTo>
                    <a:pt x="769874" y="87376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23">
            <a:extLst>
              <a:ext uri="{FF2B5EF4-FFF2-40B4-BE49-F238E27FC236}">
                <a16:creationId xmlns:a16="http://schemas.microsoft.com/office/drawing/2014/main" id="{CF915D2B-EA46-AC0F-7E5F-3E271EC42EFA}"/>
              </a:ext>
            </a:extLst>
          </p:cNvPr>
          <p:cNvGrpSpPr/>
          <p:nvPr/>
        </p:nvGrpSpPr>
        <p:grpSpPr>
          <a:xfrm>
            <a:off x="3734837" y="2676994"/>
            <a:ext cx="685800" cy="386080"/>
            <a:chOff x="4495800" y="3119627"/>
            <a:chExt cx="685800" cy="386080"/>
          </a:xfrm>
        </p:grpSpPr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7DBB69B1-088A-C5F7-2505-B83609194F72}"/>
                </a:ext>
              </a:extLst>
            </p:cNvPr>
            <p:cNvSpPr/>
            <p:nvPr/>
          </p:nvSpPr>
          <p:spPr>
            <a:xfrm>
              <a:off x="4495800" y="3124199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2F232CDE-20EE-A712-47AE-97DEC9B40BFD}"/>
                </a:ext>
              </a:extLst>
            </p:cNvPr>
            <p:cNvSpPr/>
            <p:nvPr/>
          </p:nvSpPr>
          <p:spPr>
            <a:xfrm>
              <a:off x="5054854" y="3124199"/>
              <a:ext cx="103505" cy="381000"/>
            </a:xfrm>
            <a:custGeom>
              <a:avLst/>
              <a:gdLst/>
              <a:ahLst/>
              <a:cxnLst/>
              <a:rect l="l" t="t" r="r" b="b"/>
              <a:pathLst>
                <a:path w="103504" h="381000">
                  <a:moveTo>
                    <a:pt x="52022" y="25124"/>
                  </a:moveTo>
                  <a:lnTo>
                    <a:pt x="45622" y="36036"/>
                  </a:lnTo>
                  <a:lnTo>
                    <a:pt x="44196" y="381000"/>
                  </a:lnTo>
                  <a:lnTo>
                    <a:pt x="56896" y="381000"/>
                  </a:lnTo>
                  <a:lnTo>
                    <a:pt x="58312" y="36017"/>
                  </a:lnTo>
                  <a:lnTo>
                    <a:pt x="52022" y="25124"/>
                  </a:lnTo>
                  <a:close/>
                </a:path>
                <a:path w="103504" h="381000">
                  <a:moveTo>
                    <a:pt x="59354" y="12573"/>
                  </a:moveTo>
                  <a:lnTo>
                    <a:pt x="58420" y="12573"/>
                  </a:lnTo>
                  <a:lnTo>
                    <a:pt x="58322" y="36036"/>
                  </a:lnTo>
                  <a:lnTo>
                    <a:pt x="90678" y="92075"/>
                  </a:lnTo>
                  <a:lnTo>
                    <a:pt x="92456" y="95123"/>
                  </a:lnTo>
                  <a:lnTo>
                    <a:pt x="96393" y="96265"/>
                  </a:lnTo>
                  <a:lnTo>
                    <a:pt x="99441" y="94487"/>
                  </a:lnTo>
                  <a:lnTo>
                    <a:pt x="102362" y="92710"/>
                  </a:lnTo>
                  <a:lnTo>
                    <a:pt x="103505" y="88773"/>
                  </a:lnTo>
                  <a:lnTo>
                    <a:pt x="59354" y="12573"/>
                  </a:lnTo>
                  <a:close/>
                </a:path>
                <a:path w="103504" h="381000">
                  <a:moveTo>
                    <a:pt x="52070" y="0"/>
                  </a:moveTo>
                  <a:lnTo>
                    <a:pt x="1778" y="85344"/>
                  </a:lnTo>
                  <a:lnTo>
                    <a:pt x="0" y="88391"/>
                  </a:lnTo>
                  <a:lnTo>
                    <a:pt x="1016" y="92328"/>
                  </a:lnTo>
                  <a:lnTo>
                    <a:pt x="7112" y="95885"/>
                  </a:lnTo>
                  <a:lnTo>
                    <a:pt x="11049" y="94869"/>
                  </a:lnTo>
                  <a:lnTo>
                    <a:pt x="45611" y="36036"/>
                  </a:lnTo>
                  <a:lnTo>
                    <a:pt x="45720" y="12573"/>
                  </a:lnTo>
                  <a:lnTo>
                    <a:pt x="59354" y="12573"/>
                  </a:lnTo>
                  <a:lnTo>
                    <a:pt x="52070" y="0"/>
                  </a:lnTo>
                  <a:close/>
                </a:path>
                <a:path w="103504" h="381000">
                  <a:moveTo>
                    <a:pt x="58406" y="15748"/>
                  </a:moveTo>
                  <a:lnTo>
                    <a:pt x="57531" y="15748"/>
                  </a:lnTo>
                  <a:lnTo>
                    <a:pt x="52022" y="25124"/>
                  </a:lnTo>
                  <a:lnTo>
                    <a:pt x="58322" y="36036"/>
                  </a:lnTo>
                  <a:lnTo>
                    <a:pt x="58406" y="15748"/>
                  </a:lnTo>
                  <a:close/>
                </a:path>
                <a:path w="103504" h="381000">
                  <a:moveTo>
                    <a:pt x="58420" y="12573"/>
                  </a:moveTo>
                  <a:lnTo>
                    <a:pt x="45720" y="12573"/>
                  </a:lnTo>
                  <a:lnTo>
                    <a:pt x="45623" y="36017"/>
                  </a:lnTo>
                  <a:lnTo>
                    <a:pt x="52022" y="25124"/>
                  </a:lnTo>
                  <a:lnTo>
                    <a:pt x="46609" y="15748"/>
                  </a:lnTo>
                  <a:lnTo>
                    <a:pt x="58406" y="15748"/>
                  </a:lnTo>
                  <a:lnTo>
                    <a:pt x="58420" y="12573"/>
                  </a:lnTo>
                  <a:close/>
                </a:path>
                <a:path w="103504" h="381000">
                  <a:moveTo>
                    <a:pt x="57531" y="15748"/>
                  </a:moveTo>
                  <a:lnTo>
                    <a:pt x="46609" y="15748"/>
                  </a:lnTo>
                  <a:lnTo>
                    <a:pt x="52022" y="25124"/>
                  </a:lnTo>
                  <a:lnTo>
                    <a:pt x="57531" y="1574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6">
            <a:extLst>
              <a:ext uri="{FF2B5EF4-FFF2-40B4-BE49-F238E27FC236}">
                <a16:creationId xmlns:a16="http://schemas.microsoft.com/office/drawing/2014/main" id="{E8D01622-F619-63D6-79D0-21323431EFDF}"/>
              </a:ext>
            </a:extLst>
          </p:cNvPr>
          <p:cNvGrpSpPr/>
          <p:nvPr/>
        </p:nvGrpSpPr>
        <p:grpSpPr>
          <a:xfrm>
            <a:off x="3734837" y="3367367"/>
            <a:ext cx="685800" cy="386080"/>
            <a:chOff x="4495800" y="3810000"/>
            <a:chExt cx="685800" cy="386080"/>
          </a:xfrm>
        </p:grpSpPr>
        <p:sp>
          <p:nvSpPr>
            <p:cNvPr id="45" name="object 27">
              <a:extLst>
                <a:ext uri="{FF2B5EF4-FFF2-40B4-BE49-F238E27FC236}">
                  <a16:creationId xmlns:a16="http://schemas.microsoft.com/office/drawing/2014/main" id="{B19310A9-163A-68A6-0219-DFDED21649DE}"/>
                </a:ext>
              </a:extLst>
            </p:cNvPr>
            <p:cNvSpPr/>
            <p:nvPr/>
          </p:nvSpPr>
          <p:spPr>
            <a:xfrm>
              <a:off x="4495800" y="419100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8">
              <a:extLst>
                <a:ext uri="{FF2B5EF4-FFF2-40B4-BE49-F238E27FC236}">
                  <a16:creationId xmlns:a16="http://schemas.microsoft.com/office/drawing/2014/main" id="{8C560112-AEB5-A572-92EE-3A79FFA83803}"/>
                </a:ext>
              </a:extLst>
            </p:cNvPr>
            <p:cNvSpPr/>
            <p:nvPr/>
          </p:nvSpPr>
          <p:spPr>
            <a:xfrm>
              <a:off x="5054091" y="3810000"/>
              <a:ext cx="103505" cy="381000"/>
            </a:xfrm>
            <a:custGeom>
              <a:avLst/>
              <a:gdLst/>
              <a:ahLst/>
              <a:cxnLst/>
              <a:rect l="l" t="t" r="r" b="b"/>
              <a:pathLst>
                <a:path w="103504" h="381000">
                  <a:moveTo>
                    <a:pt x="7112" y="284733"/>
                  </a:moveTo>
                  <a:lnTo>
                    <a:pt x="1016" y="288289"/>
                  </a:lnTo>
                  <a:lnTo>
                    <a:pt x="0" y="292226"/>
                  </a:lnTo>
                  <a:lnTo>
                    <a:pt x="1778" y="295275"/>
                  </a:lnTo>
                  <a:lnTo>
                    <a:pt x="51308" y="381000"/>
                  </a:lnTo>
                  <a:lnTo>
                    <a:pt x="58717" y="368426"/>
                  </a:lnTo>
                  <a:lnTo>
                    <a:pt x="44958" y="368426"/>
                  </a:lnTo>
                  <a:lnTo>
                    <a:pt x="45063" y="344823"/>
                  </a:lnTo>
                  <a:lnTo>
                    <a:pt x="10922" y="285876"/>
                  </a:lnTo>
                  <a:lnTo>
                    <a:pt x="7112" y="284733"/>
                  </a:lnTo>
                  <a:close/>
                </a:path>
                <a:path w="103504" h="381000">
                  <a:moveTo>
                    <a:pt x="45063" y="344823"/>
                  </a:moveTo>
                  <a:lnTo>
                    <a:pt x="44958" y="368426"/>
                  </a:lnTo>
                  <a:lnTo>
                    <a:pt x="57658" y="368426"/>
                  </a:lnTo>
                  <a:lnTo>
                    <a:pt x="57672" y="365251"/>
                  </a:lnTo>
                  <a:lnTo>
                    <a:pt x="45847" y="365251"/>
                  </a:lnTo>
                  <a:lnTo>
                    <a:pt x="51419" y="355796"/>
                  </a:lnTo>
                  <a:lnTo>
                    <a:pt x="45063" y="344823"/>
                  </a:lnTo>
                  <a:close/>
                </a:path>
                <a:path w="103504" h="381000">
                  <a:moveTo>
                    <a:pt x="96266" y="285114"/>
                  </a:moveTo>
                  <a:lnTo>
                    <a:pt x="92456" y="286131"/>
                  </a:lnTo>
                  <a:lnTo>
                    <a:pt x="90678" y="289179"/>
                  </a:lnTo>
                  <a:lnTo>
                    <a:pt x="57762" y="345032"/>
                  </a:lnTo>
                  <a:lnTo>
                    <a:pt x="57658" y="368426"/>
                  </a:lnTo>
                  <a:lnTo>
                    <a:pt x="58717" y="368426"/>
                  </a:lnTo>
                  <a:lnTo>
                    <a:pt x="101600" y="295656"/>
                  </a:lnTo>
                  <a:lnTo>
                    <a:pt x="103378" y="292607"/>
                  </a:lnTo>
                  <a:lnTo>
                    <a:pt x="102362" y="288670"/>
                  </a:lnTo>
                  <a:lnTo>
                    <a:pt x="96266" y="285114"/>
                  </a:lnTo>
                  <a:close/>
                </a:path>
                <a:path w="103504" h="381000">
                  <a:moveTo>
                    <a:pt x="51419" y="355796"/>
                  </a:moveTo>
                  <a:lnTo>
                    <a:pt x="45847" y="365251"/>
                  </a:lnTo>
                  <a:lnTo>
                    <a:pt x="56896" y="365251"/>
                  </a:lnTo>
                  <a:lnTo>
                    <a:pt x="51419" y="355796"/>
                  </a:lnTo>
                  <a:close/>
                </a:path>
                <a:path w="103504" h="381000">
                  <a:moveTo>
                    <a:pt x="57762" y="345032"/>
                  </a:moveTo>
                  <a:lnTo>
                    <a:pt x="51419" y="355796"/>
                  </a:lnTo>
                  <a:lnTo>
                    <a:pt x="56896" y="365251"/>
                  </a:lnTo>
                  <a:lnTo>
                    <a:pt x="57672" y="365251"/>
                  </a:lnTo>
                  <a:lnTo>
                    <a:pt x="57762" y="345032"/>
                  </a:lnTo>
                  <a:close/>
                </a:path>
                <a:path w="103504" h="381000">
                  <a:moveTo>
                    <a:pt x="59309" y="0"/>
                  </a:moveTo>
                  <a:lnTo>
                    <a:pt x="46609" y="0"/>
                  </a:lnTo>
                  <a:lnTo>
                    <a:pt x="45299" y="292226"/>
                  </a:lnTo>
                  <a:lnTo>
                    <a:pt x="45184" y="345032"/>
                  </a:lnTo>
                  <a:lnTo>
                    <a:pt x="51419" y="355796"/>
                  </a:lnTo>
                  <a:lnTo>
                    <a:pt x="57762" y="345032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29">
            <a:extLst>
              <a:ext uri="{FF2B5EF4-FFF2-40B4-BE49-F238E27FC236}">
                <a16:creationId xmlns:a16="http://schemas.microsoft.com/office/drawing/2014/main" id="{8E79EDFD-CF39-F890-16A1-862B5E6E3B2D}"/>
              </a:ext>
            </a:extLst>
          </p:cNvPr>
          <p:cNvSpPr txBox="1"/>
          <p:nvPr/>
        </p:nvSpPr>
        <p:spPr>
          <a:xfrm>
            <a:off x="4301510" y="3007525"/>
            <a:ext cx="102235" cy="30035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w Cen MT"/>
                <a:cs typeface="Tw Cen MT"/>
              </a:rPr>
              <a:t>f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D0ABB8E0-FC47-E5D0-0A63-6C9DAE30995C}"/>
              </a:ext>
            </a:extLst>
          </p:cNvPr>
          <p:cNvSpPr/>
          <p:nvPr/>
        </p:nvSpPr>
        <p:spPr>
          <a:xfrm>
            <a:off x="2591837" y="4397651"/>
            <a:ext cx="228600" cy="78740"/>
          </a:xfrm>
          <a:custGeom>
            <a:avLst/>
            <a:gdLst/>
            <a:ahLst/>
            <a:cxnLst/>
            <a:rect l="l" t="t" r="r" b="b"/>
            <a:pathLst>
              <a:path w="228600" h="78739">
                <a:moveTo>
                  <a:pt x="194384" y="46329"/>
                </a:moveTo>
                <a:lnTo>
                  <a:pt x="162305" y="66039"/>
                </a:lnTo>
                <a:lnTo>
                  <a:pt x="159385" y="67944"/>
                </a:lnTo>
                <a:lnTo>
                  <a:pt x="158369" y="71881"/>
                </a:lnTo>
                <a:lnTo>
                  <a:pt x="160274" y="74802"/>
                </a:lnTo>
                <a:lnTo>
                  <a:pt x="162051" y="77850"/>
                </a:lnTo>
                <a:lnTo>
                  <a:pt x="165988" y="78739"/>
                </a:lnTo>
                <a:lnTo>
                  <a:pt x="218308" y="46481"/>
                </a:lnTo>
                <a:lnTo>
                  <a:pt x="194384" y="46329"/>
                </a:lnTo>
                <a:close/>
              </a:path>
              <a:path w="228600" h="78739">
                <a:moveTo>
                  <a:pt x="62611" y="0"/>
                </a:moveTo>
                <a:lnTo>
                  <a:pt x="59689" y="1904"/>
                </a:lnTo>
                <a:lnTo>
                  <a:pt x="0" y="38607"/>
                </a:lnTo>
                <a:lnTo>
                  <a:pt x="59054" y="76199"/>
                </a:lnTo>
                <a:lnTo>
                  <a:pt x="62102" y="77977"/>
                </a:lnTo>
                <a:lnTo>
                  <a:pt x="66039" y="77215"/>
                </a:lnTo>
                <a:lnTo>
                  <a:pt x="67817" y="74167"/>
                </a:lnTo>
                <a:lnTo>
                  <a:pt x="69723" y="71246"/>
                </a:lnTo>
                <a:lnTo>
                  <a:pt x="68834" y="67309"/>
                </a:lnTo>
                <a:lnTo>
                  <a:pt x="65912" y="65404"/>
                </a:lnTo>
                <a:lnTo>
                  <a:pt x="34185" y="45236"/>
                </a:lnTo>
                <a:lnTo>
                  <a:pt x="11937" y="45084"/>
                </a:lnTo>
                <a:lnTo>
                  <a:pt x="11937" y="32384"/>
                </a:lnTo>
                <a:lnTo>
                  <a:pt x="34256" y="32384"/>
                </a:lnTo>
                <a:lnTo>
                  <a:pt x="69214" y="10921"/>
                </a:lnTo>
                <a:lnTo>
                  <a:pt x="70230" y="6984"/>
                </a:lnTo>
                <a:lnTo>
                  <a:pt x="68325" y="3936"/>
                </a:lnTo>
                <a:lnTo>
                  <a:pt x="66548" y="1015"/>
                </a:lnTo>
                <a:lnTo>
                  <a:pt x="62611" y="0"/>
                </a:lnTo>
                <a:close/>
              </a:path>
              <a:path w="228600" h="78739">
                <a:moveTo>
                  <a:pt x="204660" y="40016"/>
                </a:moveTo>
                <a:lnTo>
                  <a:pt x="194384" y="46329"/>
                </a:lnTo>
                <a:lnTo>
                  <a:pt x="216662" y="46481"/>
                </a:lnTo>
                <a:lnTo>
                  <a:pt x="216662" y="45465"/>
                </a:lnTo>
                <a:lnTo>
                  <a:pt x="213233" y="45465"/>
                </a:lnTo>
                <a:lnTo>
                  <a:pt x="204660" y="40016"/>
                </a:lnTo>
                <a:close/>
              </a:path>
              <a:path w="228600" h="78739">
                <a:moveTo>
                  <a:pt x="166497" y="761"/>
                </a:moveTo>
                <a:lnTo>
                  <a:pt x="162560" y="1650"/>
                </a:lnTo>
                <a:lnTo>
                  <a:pt x="160782" y="4571"/>
                </a:lnTo>
                <a:lnTo>
                  <a:pt x="158876" y="7619"/>
                </a:lnTo>
                <a:lnTo>
                  <a:pt x="159765" y="11429"/>
                </a:lnTo>
                <a:lnTo>
                  <a:pt x="162687" y="13334"/>
                </a:lnTo>
                <a:lnTo>
                  <a:pt x="194615" y="33631"/>
                </a:lnTo>
                <a:lnTo>
                  <a:pt x="216662" y="33781"/>
                </a:lnTo>
                <a:lnTo>
                  <a:pt x="216662" y="46481"/>
                </a:lnTo>
                <a:lnTo>
                  <a:pt x="218308" y="46481"/>
                </a:lnTo>
                <a:lnTo>
                  <a:pt x="228600" y="40131"/>
                </a:lnTo>
                <a:lnTo>
                  <a:pt x="166497" y="761"/>
                </a:lnTo>
                <a:close/>
              </a:path>
              <a:path w="228600" h="78739">
                <a:moveTo>
                  <a:pt x="34010" y="32535"/>
                </a:moveTo>
                <a:lnTo>
                  <a:pt x="23939" y="38723"/>
                </a:lnTo>
                <a:lnTo>
                  <a:pt x="34185" y="45236"/>
                </a:lnTo>
                <a:lnTo>
                  <a:pt x="194384" y="46329"/>
                </a:lnTo>
                <a:lnTo>
                  <a:pt x="204660" y="40016"/>
                </a:lnTo>
                <a:lnTo>
                  <a:pt x="194615" y="33631"/>
                </a:lnTo>
                <a:lnTo>
                  <a:pt x="34010" y="32535"/>
                </a:lnTo>
                <a:close/>
              </a:path>
              <a:path w="228600" h="78739">
                <a:moveTo>
                  <a:pt x="213360" y="34670"/>
                </a:moveTo>
                <a:lnTo>
                  <a:pt x="204660" y="40016"/>
                </a:lnTo>
                <a:lnTo>
                  <a:pt x="213233" y="45465"/>
                </a:lnTo>
                <a:lnTo>
                  <a:pt x="213360" y="34670"/>
                </a:lnTo>
                <a:close/>
              </a:path>
              <a:path w="228600" h="78739">
                <a:moveTo>
                  <a:pt x="216662" y="34670"/>
                </a:moveTo>
                <a:lnTo>
                  <a:pt x="213360" y="34670"/>
                </a:lnTo>
                <a:lnTo>
                  <a:pt x="213233" y="45465"/>
                </a:lnTo>
                <a:lnTo>
                  <a:pt x="216662" y="45465"/>
                </a:lnTo>
                <a:lnTo>
                  <a:pt x="216662" y="34670"/>
                </a:lnTo>
                <a:close/>
              </a:path>
              <a:path w="228600" h="78739">
                <a:moveTo>
                  <a:pt x="11937" y="32384"/>
                </a:moveTo>
                <a:lnTo>
                  <a:pt x="11937" y="45084"/>
                </a:lnTo>
                <a:lnTo>
                  <a:pt x="34185" y="45236"/>
                </a:lnTo>
                <a:lnTo>
                  <a:pt x="32348" y="44068"/>
                </a:lnTo>
                <a:lnTo>
                  <a:pt x="15239" y="44068"/>
                </a:lnTo>
                <a:lnTo>
                  <a:pt x="15366" y="33273"/>
                </a:lnTo>
                <a:lnTo>
                  <a:pt x="32809" y="33273"/>
                </a:lnTo>
                <a:lnTo>
                  <a:pt x="34010" y="32535"/>
                </a:lnTo>
                <a:lnTo>
                  <a:pt x="11937" y="32384"/>
                </a:lnTo>
                <a:close/>
              </a:path>
              <a:path w="228600" h="78739">
                <a:moveTo>
                  <a:pt x="15366" y="33273"/>
                </a:moveTo>
                <a:lnTo>
                  <a:pt x="15239" y="44068"/>
                </a:lnTo>
                <a:lnTo>
                  <a:pt x="23939" y="38723"/>
                </a:lnTo>
                <a:lnTo>
                  <a:pt x="15366" y="33273"/>
                </a:lnTo>
                <a:close/>
              </a:path>
              <a:path w="228600" h="78739">
                <a:moveTo>
                  <a:pt x="23939" y="38723"/>
                </a:moveTo>
                <a:lnTo>
                  <a:pt x="15239" y="44068"/>
                </a:lnTo>
                <a:lnTo>
                  <a:pt x="32348" y="44068"/>
                </a:lnTo>
                <a:lnTo>
                  <a:pt x="23939" y="38723"/>
                </a:lnTo>
                <a:close/>
              </a:path>
              <a:path w="228600" h="78739">
                <a:moveTo>
                  <a:pt x="194615" y="33631"/>
                </a:moveTo>
                <a:lnTo>
                  <a:pt x="204660" y="40016"/>
                </a:lnTo>
                <a:lnTo>
                  <a:pt x="213360" y="34670"/>
                </a:lnTo>
                <a:lnTo>
                  <a:pt x="216662" y="34670"/>
                </a:lnTo>
                <a:lnTo>
                  <a:pt x="216662" y="33781"/>
                </a:lnTo>
                <a:lnTo>
                  <a:pt x="194615" y="33631"/>
                </a:lnTo>
                <a:close/>
              </a:path>
              <a:path w="228600" h="78739">
                <a:moveTo>
                  <a:pt x="32809" y="33273"/>
                </a:moveTo>
                <a:lnTo>
                  <a:pt x="15366" y="33273"/>
                </a:lnTo>
                <a:lnTo>
                  <a:pt x="23939" y="38723"/>
                </a:lnTo>
                <a:lnTo>
                  <a:pt x="32809" y="33273"/>
                </a:lnTo>
                <a:close/>
              </a:path>
              <a:path w="228600" h="78739">
                <a:moveTo>
                  <a:pt x="34256" y="32384"/>
                </a:moveTo>
                <a:lnTo>
                  <a:pt x="11937" y="32384"/>
                </a:lnTo>
                <a:lnTo>
                  <a:pt x="34010" y="32535"/>
                </a:lnTo>
                <a:lnTo>
                  <a:pt x="34256" y="3238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25785A3B-0D62-1B24-0486-B31C12ED3C9F}"/>
              </a:ext>
            </a:extLst>
          </p:cNvPr>
          <p:cNvSpPr/>
          <p:nvPr/>
        </p:nvSpPr>
        <p:spPr>
          <a:xfrm>
            <a:off x="2681753" y="441283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60" y="0"/>
                </a:move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1803" y="31736"/>
                </a:lnTo>
                <a:lnTo>
                  <a:pt x="6715" y="39004"/>
                </a:lnTo>
                <a:lnTo>
                  <a:pt x="13983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60"/>
                </a:lnTo>
                <a:lnTo>
                  <a:pt x="43916" y="13983"/>
                </a:lnTo>
                <a:lnTo>
                  <a:pt x="39004" y="6715"/>
                </a:lnTo>
                <a:lnTo>
                  <a:pt x="31736" y="1803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05C8641-F95B-A809-4F62-BC52B4099D0A}"/>
              </a:ext>
            </a:extLst>
          </p:cNvPr>
          <p:cNvSpPr/>
          <p:nvPr/>
        </p:nvSpPr>
        <p:spPr>
          <a:xfrm>
            <a:off x="1829837" y="4014557"/>
            <a:ext cx="228600" cy="78740"/>
          </a:xfrm>
          <a:custGeom>
            <a:avLst/>
            <a:gdLst/>
            <a:ahLst/>
            <a:cxnLst/>
            <a:rect l="l" t="t" r="r" b="b"/>
            <a:pathLst>
              <a:path w="228600" h="78739">
                <a:moveTo>
                  <a:pt x="194384" y="46329"/>
                </a:moveTo>
                <a:lnTo>
                  <a:pt x="162305" y="66039"/>
                </a:lnTo>
                <a:lnTo>
                  <a:pt x="159385" y="67944"/>
                </a:lnTo>
                <a:lnTo>
                  <a:pt x="158369" y="71881"/>
                </a:lnTo>
                <a:lnTo>
                  <a:pt x="160274" y="74802"/>
                </a:lnTo>
                <a:lnTo>
                  <a:pt x="162051" y="77850"/>
                </a:lnTo>
                <a:lnTo>
                  <a:pt x="165988" y="78739"/>
                </a:lnTo>
                <a:lnTo>
                  <a:pt x="218308" y="46481"/>
                </a:lnTo>
                <a:lnTo>
                  <a:pt x="194384" y="46329"/>
                </a:lnTo>
                <a:close/>
              </a:path>
              <a:path w="228600" h="78739">
                <a:moveTo>
                  <a:pt x="62611" y="0"/>
                </a:moveTo>
                <a:lnTo>
                  <a:pt x="59689" y="1904"/>
                </a:lnTo>
                <a:lnTo>
                  <a:pt x="0" y="38607"/>
                </a:lnTo>
                <a:lnTo>
                  <a:pt x="59054" y="76199"/>
                </a:lnTo>
                <a:lnTo>
                  <a:pt x="62102" y="77977"/>
                </a:lnTo>
                <a:lnTo>
                  <a:pt x="66039" y="77215"/>
                </a:lnTo>
                <a:lnTo>
                  <a:pt x="67817" y="74167"/>
                </a:lnTo>
                <a:lnTo>
                  <a:pt x="69723" y="71246"/>
                </a:lnTo>
                <a:lnTo>
                  <a:pt x="68834" y="67309"/>
                </a:lnTo>
                <a:lnTo>
                  <a:pt x="65912" y="65404"/>
                </a:lnTo>
                <a:lnTo>
                  <a:pt x="34185" y="45236"/>
                </a:lnTo>
                <a:lnTo>
                  <a:pt x="11937" y="45084"/>
                </a:lnTo>
                <a:lnTo>
                  <a:pt x="11937" y="32384"/>
                </a:lnTo>
                <a:lnTo>
                  <a:pt x="34256" y="32384"/>
                </a:lnTo>
                <a:lnTo>
                  <a:pt x="69214" y="10921"/>
                </a:lnTo>
                <a:lnTo>
                  <a:pt x="70230" y="6984"/>
                </a:lnTo>
                <a:lnTo>
                  <a:pt x="68325" y="3936"/>
                </a:lnTo>
                <a:lnTo>
                  <a:pt x="66548" y="1015"/>
                </a:lnTo>
                <a:lnTo>
                  <a:pt x="62611" y="0"/>
                </a:lnTo>
                <a:close/>
              </a:path>
              <a:path w="228600" h="78739">
                <a:moveTo>
                  <a:pt x="204660" y="40016"/>
                </a:moveTo>
                <a:lnTo>
                  <a:pt x="194384" y="46329"/>
                </a:lnTo>
                <a:lnTo>
                  <a:pt x="216662" y="46481"/>
                </a:lnTo>
                <a:lnTo>
                  <a:pt x="216662" y="45465"/>
                </a:lnTo>
                <a:lnTo>
                  <a:pt x="213233" y="45465"/>
                </a:lnTo>
                <a:lnTo>
                  <a:pt x="204660" y="40016"/>
                </a:lnTo>
                <a:close/>
              </a:path>
              <a:path w="228600" h="78739">
                <a:moveTo>
                  <a:pt x="166497" y="761"/>
                </a:moveTo>
                <a:lnTo>
                  <a:pt x="162560" y="1650"/>
                </a:lnTo>
                <a:lnTo>
                  <a:pt x="160782" y="4571"/>
                </a:lnTo>
                <a:lnTo>
                  <a:pt x="158876" y="7619"/>
                </a:lnTo>
                <a:lnTo>
                  <a:pt x="159765" y="11429"/>
                </a:lnTo>
                <a:lnTo>
                  <a:pt x="162687" y="13334"/>
                </a:lnTo>
                <a:lnTo>
                  <a:pt x="194615" y="33631"/>
                </a:lnTo>
                <a:lnTo>
                  <a:pt x="216662" y="33781"/>
                </a:lnTo>
                <a:lnTo>
                  <a:pt x="216662" y="46481"/>
                </a:lnTo>
                <a:lnTo>
                  <a:pt x="218308" y="46481"/>
                </a:lnTo>
                <a:lnTo>
                  <a:pt x="228600" y="40131"/>
                </a:lnTo>
                <a:lnTo>
                  <a:pt x="166497" y="761"/>
                </a:lnTo>
                <a:close/>
              </a:path>
              <a:path w="228600" h="78739">
                <a:moveTo>
                  <a:pt x="34010" y="32535"/>
                </a:moveTo>
                <a:lnTo>
                  <a:pt x="23939" y="38723"/>
                </a:lnTo>
                <a:lnTo>
                  <a:pt x="34185" y="45236"/>
                </a:lnTo>
                <a:lnTo>
                  <a:pt x="194384" y="46329"/>
                </a:lnTo>
                <a:lnTo>
                  <a:pt x="204660" y="40016"/>
                </a:lnTo>
                <a:lnTo>
                  <a:pt x="194615" y="33631"/>
                </a:lnTo>
                <a:lnTo>
                  <a:pt x="34010" y="32535"/>
                </a:lnTo>
                <a:close/>
              </a:path>
              <a:path w="228600" h="78739">
                <a:moveTo>
                  <a:pt x="213360" y="34670"/>
                </a:moveTo>
                <a:lnTo>
                  <a:pt x="204660" y="40016"/>
                </a:lnTo>
                <a:lnTo>
                  <a:pt x="213233" y="45465"/>
                </a:lnTo>
                <a:lnTo>
                  <a:pt x="213360" y="34670"/>
                </a:lnTo>
                <a:close/>
              </a:path>
              <a:path w="228600" h="78739">
                <a:moveTo>
                  <a:pt x="216662" y="34670"/>
                </a:moveTo>
                <a:lnTo>
                  <a:pt x="213360" y="34670"/>
                </a:lnTo>
                <a:lnTo>
                  <a:pt x="213233" y="45465"/>
                </a:lnTo>
                <a:lnTo>
                  <a:pt x="216662" y="45465"/>
                </a:lnTo>
                <a:lnTo>
                  <a:pt x="216662" y="34670"/>
                </a:lnTo>
                <a:close/>
              </a:path>
              <a:path w="228600" h="78739">
                <a:moveTo>
                  <a:pt x="11937" y="32384"/>
                </a:moveTo>
                <a:lnTo>
                  <a:pt x="11937" y="45084"/>
                </a:lnTo>
                <a:lnTo>
                  <a:pt x="34185" y="45236"/>
                </a:lnTo>
                <a:lnTo>
                  <a:pt x="32348" y="44068"/>
                </a:lnTo>
                <a:lnTo>
                  <a:pt x="15239" y="44068"/>
                </a:lnTo>
                <a:lnTo>
                  <a:pt x="15366" y="33273"/>
                </a:lnTo>
                <a:lnTo>
                  <a:pt x="32809" y="33273"/>
                </a:lnTo>
                <a:lnTo>
                  <a:pt x="34010" y="32535"/>
                </a:lnTo>
                <a:lnTo>
                  <a:pt x="11937" y="32384"/>
                </a:lnTo>
                <a:close/>
              </a:path>
              <a:path w="228600" h="78739">
                <a:moveTo>
                  <a:pt x="15366" y="33273"/>
                </a:moveTo>
                <a:lnTo>
                  <a:pt x="15239" y="44068"/>
                </a:lnTo>
                <a:lnTo>
                  <a:pt x="23939" y="38723"/>
                </a:lnTo>
                <a:lnTo>
                  <a:pt x="15366" y="33273"/>
                </a:lnTo>
                <a:close/>
              </a:path>
              <a:path w="228600" h="78739">
                <a:moveTo>
                  <a:pt x="23939" y="38723"/>
                </a:moveTo>
                <a:lnTo>
                  <a:pt x="15239" y="44068"/>
                </a:lnTo>
                <a:lnTo>
                  <a:pt x="32348" y="44068"/>
                </a:lnTo>
                <a:lnTo>
                  <a:pt x="23939" y="38723"/>
                </a:lnTo>
                <a:close/>
              </a:path>
              <a:path w="228600" h="78739">
                <a:moveTo>
                  <a:pt x="194615" y="33631"/>
                </a:moveTo>
                <a:lnTo>
                  <a:pt x="204660" y="40016"/>
                </a:lnTo>
                <a:lnTo>
                  <a:pt x="213360" y="34670"/>
                </a:lnTo>
                <a:lnTo>
                  <a:pt x="216662" y="34670"/>
                </a:lnTo>
                <a:lnTo>
                  <a:pt x="216662" y="33781"/>
                </a:lnTo>
                <a:lnTo>
                  <a:pt x="194615" y="33631"/>
                </a:lnTo>
                <a:close/>
              </a:path>
              <a:path w="228600" h="78739">
                <a:moveTo>
                  <a:pt x="32809" y="33273"/>
                </a:moveTo>
                <a:lnTo>
                  <a:pt x="15366" y="33273"/>
                </a:lnTo>
                <a:lnTo>
                  <a:pt x="23939" y="38723"/>
                </a:lnTo>
                <a:lnTo>
                  <a:pt x="32809" y="33273"/>
                </a:lnTo>
                <a:close/>
              </a:path>
              <a:path w="228600" h="78739">
                <a:moveTo>
                  <a:pt x="34256" y="32384"/>
                </a:moveTo>
                <a:lnTo>
                  <a:pt x="11937" y="32384"/>
                </a:lnTo>
                <a:lnTo>
                  <a:pt x="34010" y="32535"/>
                </a:lnTo>
                <a:lnTo>
                  <a:pt x="34256" y="3238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B4C274B-D0E9-8DF3-724A-D554FB597973}"/>
              </a:ext>
            </a:extLst>
          </p:cNvPr>
          <p:cNvSpPr/>
          <p:nvPr/>
        </p:nvSpPr>
        <p:spPr>
          <a:xfrm>
            <a:off x="2591837" y="4014557"/>
            <a:ext cx="228600" cy="78740"/>
          </a:xfrm>
          <a:custGeom>
            <a:avLst/>
            <a:gdLst/>
            <a:ahLst/>
            <a:cxnLst/>
            <a:rect l="l" t="t" r="r" b="b"/>
            <a:pathLst>
              <a:path w="228600" h="78739">
                <a:moveTo>
                  <a:pt x="194384" y="46329"/>
                </a:moveTo>
                <a:lnTo>
                  <a:pt x="162305" y="66039"/>
                </a:lnTo>
                <a:lnTo>
                  <a:pt x="159385" y="67944"/>
                </a:lnTo>
                <a:lnTo>
                  <a:pt x="158369" y="71881"/>
                </a:lnTo>
                <a:lnTo>
                  <a:pt x="160274" y="74802"/>
                </a:lnTo>
                <a:lnTo>
                  <a:pt x="162051" y="77850"/>
                </a:lnTo>
                <a:lnTo>
                  <a:pt x="165988" y="78739"/>
                </a:lnTo>
                <a:lnTo>
                  <a:pt x="218308" y="46481"/>
                </a:lnTo>
                <a:lnTo>
                  <a:pt x="194384" y="46329"/>
                </a:lnTo>
                <a:close/>
              </a:path>
              <a:path w="228600" h="78739">
                <a:moveTo>
                  <a:pt x="62611" y="0"/>
                </a:moveTo>
                <a:lnTo>
                  <a:pt x="59689" y="1904"/>
                </a:lnTo>
                <a:lnTo>
                  <a:pt x="0" y="38607"/>
                </a:lnTo>
                <a:lnTo>
                  <a:pt x="59054" y="76199"/>
                </a:lnTo>
                <a:lnTo>
                  <a:pt x="62102" y="77977"/>
                </a:lnTo>
                <a:lnTo>
                  <a:pt x="66039" y="77215"/>
                </a:lnTo>
                <a:lnTo>
                  <a:pt x="67817" y="74167"/>
                </a:lnTo>
                <a:lnTo>
                  <a:pt x="69723" y="71246"/>
                </a:lnTo>
                <a:lnTo>
                  <a:pt x="68834" y="67309"/>
                </a:lnTo>
                <a:lnTo>
                  <a:pt x="65912" y="65404"/>
                </a:lnTo>
                <a:lnTo>
                  <a:pt x="34185" y="45236"/>
                </a:lnTo>
                <a:lnTo>
                  <a:pt x="11937" y="45084"/>
                </a:lnTo>
                <a:lnTo>
                  <a:pt x="11937" y="32384"/>
                </a:lnTo>
                <a:lnTo>
                  <a:pt x="34256" y="32384"/>
                </a:lnTo>
                <a:lnTo>
                  <a:pt x="69214" y="10921"/>
                </a:lnTo>
                <a:lnTo>
                  <a:pt x="70230" y="6984"/>
                </a:lnTo>
                <a:lnTo>
                  <a:pt x="68325" y="3936"/>
                </a:lnTo>
                <a:lnTo>
                  <a:pt x="66548" y="1015"/>
                </a:lnTo>
                <a:lnTo>
                  <a:pt x="62611" y="0"/>
                </a:lnTo>
                <a:close/>
              </a:path>
              <a:path w="228600" h="78739">
                <a:moveTo>
                  <a:pt x="204660" y="40016"/>
                </a:moveTo>
                <a:lnTo>
                  <a:pt x="194384" y="46329"/>
                </a:lnTo>
                <a:lnTo>
                  <a:pt x="216662" y="46481"/>
                </a:lnTo>
                <a:lnTo>
                  <a:pt x="216662" y="45465"/>
                </a:lnTo>
                <a:lnTo>
                  <a:pt x="213233" y="45465"/>
                </a:lnTo>
                <a:lnTo>
                  <a:pt x="204660" y="40016"/>
                </a:lnTo>
                <a:close/>
              </a:path>
              <a:path w="228600" h="78739">
                <a:moveTo>
                  <a:pt x="166497" y="761"/>
                </a:moveTo>
                <a:lnTo>
                  <a:pt x="162560" y="1650"/>
                </a:lnTo>
                <a:lnTo>
                  <a:pt x="160782" y="4571"/>
                </a:lnTo>
                <a:lnTo>
                  <a:pt x="158876" y="7619"/>
                </a:lnTo>
                <a:lnTo>
                  <a:pt x="159765" y="11429"/>
                </a:lnTo>
                <a:lnTo>
                  <a:pt x="162687" y="13334"/>
                </a:lnTo>
                <a:lnTo>
                  <a:pt x="194615" y="33631"/>
                </a:lnTo>
                <a:lnTo>
                  <a:pt x="216662" y="33781"/>
                </a:lnTo>
                <a:lnTo>
                  <a:pt x="216662" y="46481"/>
                </a:lnTo>
                <a:lnTo>
                  <a:pt x="218308" y="46481"/>
                </a:lnTo>
                <a:lnTo>
                  <a:pt x="228600" y="40131"/>
                </a:lnTo>
                <a:lnTo>
                  <a:pt x="166497" y="761"/>
                </a:lnTo>
                <a:close/>
              </a:path>
              <a:path w="228600" h="78739">
                <a:moveTo>
                  <a:pt x="34010" y="32535"/>
                </a:moveTo>
                <a:lnTo>
                  <a:pt x="23939" y="38723"/>
                </a:lnTo>
                <a:lnTo>
                  <a:pt x="34185" y="45236"/>
                </a:lnTo>
                <a:lnTo>
                  <a:pt x="194384" y="46329"/>
                </a:lnTo>
                <a:lnTo>
                  <a:pt x="204660" y="40016"/>
                </a:lnTo>
                <a:lnTo>
                  <a:pt x="194615" y="33631"/>
                </a:lnTo>
                <a:lnTo>
                  <a:pt x="34010" y="32535"/>
                </a:lnTo>
                <a:close/>
              </a:path>
              <a:path w="228600" h="78739">
                <a:moveTo>
                  <a:pt x="213360" y="34670"/>
                </a:moveTo>
                <a:lnTo>
                  <a:pt x="204660" y="40016"/>
                </a:lnTo>
                <a:lnTo>
                  <a:pt x="213233" y="45465"/>
                </a:lnTo>
                <a:lnTo>
                  <a:pt x="213360" y="34670"/>
                </a:lnTo>
                <a:close/>
              </a:path>
              <a:path w="228600" h="78739">
                <a:moveTo>
                  <a:pt x="216662" y="34670"/>
                </a:moveTo>
                <a:lnTo>
                  <a:pt x="213360" y="34670"/>
                </a:lnTo>
                <a:lnTo>
                  <a:pt x="213233" y="45465"/>
                </a:lnTo>
                <a:lnTo>
                  <a:pt x="216662" y="45465"/>
                </a:lnTo>
                <a:lnTo>
                  <a:pt x="216662" y="34670"/>
                </a:lnTo>
                <a:close/>
              </a:path>
              <a:path w="228600" h="78739">
                <a:moveTo>
                  <a:pt x="11937" y="32384"/>
                </a:moveTo>
                <a:lnTo>
                  <a:pt x="11937" y="45084"/>
                </a:lnTo>
                <a:lnTo>
                  <a:pt x="34185" y="45236"/>
                </a:lnTo>
                <a:lnTo>
                  <a:pt x="32348" y="44068"/>
                </a:lnTo>
                <a:lnTo>
                  <a:pt x="15239" y="44068"/>
                </a:lnTo>
                <a:lnTo>
                  <a:pt x="15366" y="33273"/>
                </a:lnTo>
                <a:lnTo>
                  <a:pt x="32809" y="33273"/>
                </a:lnTo>
                <a:lnTo>
                  <a:pt x="34010" y="32535"/>
                </a:lnTo>
                <a:lnTo>
                  <a:pt x="11937" y="32384"/>
                </a:lnTo>
                <a:close/>
              </a:path>
              <a:path w="228600" h="78739">
                <a:moveTo>
                  <a:pt x="15366" y="33273"/>
                </a:moveTo>
                <a:lnTo>
                  <a:pt x="15239" y="44068"/>
                </a:lnTo>
                <a:lnTo>
                  <a:pt x="23939" y="38723"/>
                </a:lnTo>
                <a:lnTo>
                  <a:pt x="15366" y="33273"/>
                </a:lnTo>
                <a:close/>
              </a:path>
              <a:path w="228600" h="78739">
                <a:moveTo>
                  <a:pt x="23939" y="38723"/>
                </a:moveTo>
                <a:lnTo>
                  <a:pt x="15239" y="44068"/>
                </a:lnTo>
                <a:lnTo>
                  <a:pt x="32348" y="44068"/>
                </a:lnTo>
                <a:lnTo>
                  <a:pt x="23939" y="38723"/>
                </a:lnTo>
                <a:close/>
              </a:path>
              <a:path w="228600" h="78739">
                <a:moveTo>
                  <a:pt x="194615" y="33631"/>
                </a:moveTo>
                <a:lnTo>
                  <a:pt x="204660" y="40016"/>
                </a:lnTo>
                <a:lnTo>
                  <a:pt x="213360" y="34670"/>
                </a:lnTo>
                <a:lnTo>
                  <a:pt x="216662" y="34670"/>
                </a:lnTo>
                <a:lnTo>
                  <a:pt x="216662" y="33781"/>
                </a:lnTo>
                <a:lnTo>
                  <a:pt x="194615" y="33631"/>
                </a:lnTo>
                <a:close/>
              </a:path>
              <a:path w="228600" h="78739">
                <a:moveTo>
                  <a:pt x="32809" y="33273"/>
                </a:moveTo>
                <a:lnTo>
                  <a:pt x="15366" y="33273"/>
                </a:lnTo>
                <a:lnTo>
                  <a:pt x="23939" y="38723"/>
                </a:lnTo>
                <a:lnTo>
                  <a:pt x="32809" y="33273"/>
                </a:lnTo>
                <a:close/>
              </a:path>
              <a:path w="228600" h="78739">
                <a:moveTo>
                  <a:pt x="34256" y="32384"/>
                </a:moveTo>
                <a:lnTo>
                  <a:pt x="11937" y="32384"/>
                </a:lnTo>
                <a:lnTo>
                  <a:pt x="34010" y="32535"/>
                </a:lnTo>
                <a:lnTo>
                  <a:pt x="34256" y="3238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63C09E13-76E0-1DDD-478C-F7092E0DCB80}"/>
              </a:ext>
            </a:extLst>
          </p:cNvPr>
          <p:cNvSpPr/>
          <p:nvPr/>
        </p:nvSpPr>
        <p:spPr>
          <a:xfrm rot="931917">
            <a:off x="2663124" y="3506810"/>
            <a:ext cx="228600" cy="78740"/>
          </a:xfrm>
          <a:custGeom>
            <a:avLst/>
            <a:gdLst/>
            <a:ahLst/>
            <a:cxnLst/>
            <a:rect l="l" t="t" r="r" b="b"/>
            <a:pathLst>
              <a:path w="228600" h="78739">
                <a:moveTo>
                  <a:pt x="194384" y="46329"/>
                </a:moveTo>
                <a:lnTo>
                  <a:pt x="162305" y="66039"/>
                </a:lnTo>
                <a:lnTo>
                  <a:pt x="159385" y="67944"/>
                </a:lnTo>
                <a:lnTo>
                  <a:pt x="158369" y="71881"/>
                </a:lnTo>
                <a:lnTo>
                  <a:pt x="160274" y="74802"/>
                </a:lnTo>
                <a:lnTo>
                  <a:pt x="162051" y="77850"/>
                </a:lnTo>
                <a:lnTo>
                  <a:pt x="165988" y="78739"/>
                </a:lnTo>
                <a:lnTo>
                  <a:pt x="218308" y="46481"/>
                </a:lnTo>
                <a:lnTo>
                  <a:pt x="194384" y="46329"/>
                </a:lnTo>
                <a:close/>
              </a:path>
              <a:path w="228600" h="78739">
                <a:moveTo>
                  <a:pt x="62611" y="0"/>
                </a:moveTo>
                <a:lnTo>
                  <a:pt x="59689" y="1904"/>
                </a:lnTo>
                <a:lnTo>
                  <a:pt x="0" y="38607"/>
                </a:lnTo>
                <a:lnTo>
                  <a:pt x="59054" y="76199"/>
                </a:lnTo>
                <a:lnTo>
                  <a:pt x="62102" y="77977"/>
                </a:lnTo>
                <a:lnTo>
                  <a:pt x="66039" y="77215"/>
                </a:lnTo>
                <a:lnTo>
                  <a:pt x="67817" y="74167"/>
                </a:lnTo>
                <a:lnTo>
                  <a:pt x="69723" y="71246"/>
                </a:lnTo>
                <a:lnTo>
                  <a:pt x="68834" y="67309"/>
                </a:lnTo>
                <a:lnTo>
                  <a:pt x="65912" y="65404"/>
                </a:lnTo>
                <a:lnTo>
                  <a:pt x="34185" y="45236"/>
                </a:lnTo>
                <a:lnTo>
                  <a:pt x="11937" y="45084"/>
                </a:lnTo>
                <a:lnTo>
                  <a:pt x="11937" y="32384"/>
                </a:lnTo>
                <a:lnTo>
                  <a:pt x="34256" y="32384"/>
                </a:lnTo>
                <a:lnTo>
                  <a:pt x="69214" y="10921"/>
                </a:lnTo>
                <a:lnTo>
                  <a:pt x="70230" y="6984"/>
                </a:lnTo>
                <a:lnTo>
                  <a:pt x="68325" y="3936"/>
                </a:lnTo>
                <a:lnTo>
                  <a:pt x="66548" y="1015"/>
                </a:lnTo>
                <a:lnTo>
                  <a:pt x="62611" y="0"/>
                </a:lnTo>
                <a:close/>
              </a:path>
              <a:path w="228600" h="78739">
                <a:moveTo>
                  <a:pt x="204660" y="40016"/>
                </a:moveTo>
                <a:lnTo>
                  <a:pt x="194384" y="46329"/>
                </a:lnTo>
                <a:lnTo>
                  <a:pt x="216662" y="46481"/>
                </a:lnTo>
                <a:lnTo>
                  <a:pt x="216662" y="45465"/>
                </a:lnTo>
                <a:lnTo>
                  <a:pt x="213233" y="45465"/>
                </a:lnTo>
                <a:lnTo>
                  <a:pt x="204660" y="40016"/>
                </a:lnTo>
                <a:close/>
              </a:path>
              <a:path w="228600" h="78739">
                <a:moveTo>
                  <a:pt x="166497" y="761"/>
                </a:moveTo>
                <a:lnTo>
                  <a:pt x="162560" y="1650"/>
                </a:lnTo>
                <a:lnTo>
                  <a:pt x="160782" y="4571"/>
                </a:lnTo>
                <a:lnTo>
                  <a:pt x="158876" y="7619"/>
                </a:lnTo>
                <a:lnTo>
                  <a:pt x="159765" y="11429"/>
                </a:lnTo>
                <a:lnTo>
                  <a:pt x="162687" y="13334"/>
                </a:lnTo>
                <a:lnTo>
                  <a:pt x="194615" y="33631"/>
                </a:lnTo>
                <a:lnTo>
                  <a:pt x="216662" y="33781"/>
                </a:lnTo>
                <a:lnTo>
                  <a:pt x="216662" y="46481"/>
                </a:lnTo>
                <a:lnTo>
                  <a:pt x="218308" y="46481"/>
                </a:lnTo>
                <a:lnTo>
                  <a:pt x="228600" y="40131"/>
                </a:lnTo>
                <a:lnTo>
                  <a:pt x="166497" y="761"/>
                </a:lnTo>
                <a:close/>
              </a:path>
              <a:path w="228600" h="78739">
                <a:moveTo>
                  <a:pt x="34010" y="32535"/>
                </a:moveTo>
                <a:lnTo>
                  <a:pt x="23939" y="38723"/>
                </a:lnTo>
                <a:lnTo>
                  <a:pt x="34185" y="45236"/>
                </a:lnTo>
                <a:lnTo>
                  <a:pt x="194384" y="46329"/>
                </a:lnTo>
                <a:lnTo>
                  <a:pt x="204660" y="40016"/>
                </a:lnTo>
                <a:lnTo>
                  <a:pt x="194615" y="33631"/>
                </a:lnTo>
                <a:lnTo>
                  <a:pt x="34010" y="32535"/>
                </a:lnTo>
                <a:close/>
              </a:path>
              <a:path w="228600" h="78739">
                <a:moveTo>
                  <a:pt x="213360" y="34670"/>
                </a:moveTo>
                <a:lnTo>
                  <a:pt x="204660" y="40016"/>
                </a:lnTo>
                <a:lnTo>
                  <a:pt x="213233" y="45465"/>
                </a:lnTo>
                <a:lnTo>
                  <a:pt x="213360" y="34670"/>
                </a:lnTo>
                <a:close/>
              </a:path>
              <a:path w="228600" h="78739">
                <a:moveTo>
                  <a:pt x="216662" y="34670"/>
                </a:moveTo>
                <a:lnTo>
                  <a:pt x="213360" y="34670"/>
                </a:lnTo>
                <a:lnTo>
                  <a:pt x="213233" y="45465"/>
                </a:lnTo>
                <a:lnTo>
                  <a:pt x="216662" y="45465"/>
                </a:lnTo>
                <a:lnTo>
                  <a:pt x="216662" y="34670"/>
                </a:lnTo>
                <a:close/>
              </a:path>
              <a:path w="228600" h="78739">
                <a:moveTo>
                  <a:pt x="11937" y="32384"/>
                </a:moveTo>
                <a:lnTo>
                  <a:pt x="11937" y="45084"/>
                </a:lnTo>
                <a:lnTo>
                  <a:pt x="34185" y="45236"/>
                </a:lnTo>
                <a:lnTo>
                  <a:pt x="32348" y="44068"/>
                </a:lnTo>
                <a:lnTo>
                  <a:pt x="15239" y="44068"/>
                </a:lnTo>
                <a:lnTo>
                  <a:pt x="15366" y="33273"/>
                </a:lnTo>
                <a:lnTo>
                  <a:pt x="32809" y="33273"/>
                </a:lnTo>
                <a:lnTo>
                  <a:pt x="34010" y="32535"/>
                </a:lnTo>
                <a:lnTo>
                  <a:pt x="11937" y="32384"/>
                </a:lnTo>
                <a:close/>
              </a:path>
              <a:path w="228600" h="78739">
                <a:moveTo>
                  <a:pt x="15366" y="33273"/>
                </a:moveTo>
                <a:lnTo>
                  <a:pt x="15239" y="44068"/>
                </a:lnTo>
                <a:lnTo>
                  <a:pt x="23939" y="38723"/>
                </a:lnTo>
                <a:lnTo>
                  <a:pt x="15366" y="33273"/>
                </a:lnTo>
                <a:close/>
              </a:path>
              <a:path w="228600" h="78739">
                <a:moveTo>
                  <a:pt x="23939" y="38723"/>
                </a:moveTo>
                <a:lnTo>
                  <a:pt x="15239" y="44068"/>
                </a:lnTo>
                <a:lnTo>
                  <a:pt x="32348" y="44068"/>
                </a:lnTo>
                <a:lnTo>
                  <a:pt x="23939" y="38723"/>
                </a:lnTo>
                <a:close/>
              </a:path>
              <a:path w="228600" h="78739">
                <a:moveTo>
                  <a:pt x="194615" y="33631"/>
                </a:moveTo>
                <a:lnTo>
                  <a:pt x="204660" y="40016"/>
                </a:lnTo>
                <a:lnTo>
                  <a:pt x="213360" y="34670"/>
                </a:lnTo>
                <a:lnTo>
                  <a:pt x="216662" y="34670"/>
                </a:lnTo>
                <a:lnTo>
                  <a:pt x="216662" y="33781"/>
                </a:lnTo>
                <a:lnTo>
                  <a:pt x="194615" y="33631"/>
                </a:lnTo>
                <a:close/>
              </a:path>
              <a:path w="228600" h="78739">
                <a:moveTo>
                  <a:pt x="32809" y="33273"/>
                </a:moveTo>
                <a:lnTo>
                  <a:pt x="15366" y="33273"/>
                </a:lnTo>
                <a:lnTo>
                  <a:pt x="23939" y="38723"/>
                </a:lnTo>
                <a:lnTo>
                  <a:pt x="32809" y="33273"/>
                </a:lnTo>
                <a:close/>
              </a:path>
              <a:path w="228600" h="78739">
                <a:moveTo>
                  <a:pt x="34256" y="32384"/>
                </a:moveTo>
                <a:lnTo>
                  <a:pt x="11937" y="32384"/>
                </a:lnTo>
                <a:lnTo>
                  <a:pt x="34010" y="32535"/>
                </a:lnTo>
                <a:lnTo>
                  <a:pt x="34256" y="3238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67C90B0-A6B8-A6F2-CFD3-0DABE849F6C7}"/>
              </a:ext>
            </a:extLst>
          </p:cNvPr>
          <p:cNvSpPr/>
          <p:nvPr/>
        </p:nvSpPr>
        <p:spPr>
          <a:xfrm>
            <a:off x="2686833" y="397595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60" y="0"/>
                </a:move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1803" y="31736"/>
                </a:lnTo>
                <a:lnTo>
                  <a:pt x="6715" y="39004"/>
                </a:lnTo>
                <a:lnTo>
                  <a:pt x="13983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60"/>
                </a:lnTo>
                <a:lnTo>
                  <a:pt x="43916" y="13983"/>
                </a:lnTo>
                <a:lnTo>
                  <a:pt x="39004" y="6715"/>
                </a:lnTo>
                <a:lnTo>
                  <a:pt x="31736" y="1803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300F562-AE09-A72C-7326-E9C640A4E589}"/>
              </a:ext>
            </a:extLst>
          </p:cNvPr>
          <p:cNvSpPr/>
          <p:nvPr/>
        </p:nvSpPr>
        <p:spPr>
          <a:xfrm>
            <a:off x="2630953" y="353399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60" y="0"/>
                </a:move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1803" y="31736"/>
                </a:lnTo>
                <a:lnTo>
                  <a:pt x="6715" y="39004"/>
                </a:lnTo>
                <a:lnTo>
                  <a:pt x="13983" y="43916"/>
                </a:lnTo>
                <a:lnTo>
                  <a:pt x="22860" y="45719"/>
                </a:lnTo>
                <a:lnTo>
                  <a:pt x="31736" y="43916"/>
                </a:lnTo>
                <a:lnTo>
                  <a:pt x="39004" y="39004"/>
                </a:lnTo>
                <a:lnTo>
                  <a:pt x="43916" y="31736"/>
                </a:lnTo>
                <a:lnTo>
                  <a:pt x="45720" y="22860"/>
                </a:lnTo>
                <a:lnTo>
                  <a:pt x="43916" y="13983"/>
                </a:lnTo>
                <a:lnTo>
                  <a:pt x="39004" y="6715"/>
                </a:lnTo>
                <a:lnTo>
                  <a:pt x="31736" y="1803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0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652864-1A14-6789-167B-7F3414E7556E}"/>
              </a:ext>
            </a:extLst>
          </p:cNvPr>
          <p:cNvSpPr txBox="1">
            <a:spLocks/>
          </p:cNvSpPr>
          <p:nvPr/>
        </p:nvSpPr>
        <p:spPr>
          <a:xfrm>
            <a:off x="140677" y="0"/>
            <a:ext cx="9509760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25"/>
              </a:spcBef>
            </a:pPr>
            <a:r>
              <a:rPr lang="en-GB" sz="3600" dirty="0">
                <a:latin typeface="+mn-lt"/>
                <a:cs typeface="Tw Cen MT"/>
              </a:rPr>
              <a:t>THE</a:t>
            </a:r>
            <a:r>
              <a:rPr lang="en-GB" sz="3600" spc="-1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DIFFERENTIAL</a:t>
            </a:r>
            <a:r>
              <a:rPr lang="en-GB" sz="3600" spc="-4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INTERFERENCE</a:t>
            </a:r>
            <a:r>
              <a:rPr lang="en-GB" sz="3600" spc="-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0" dirty="0">
                <a:latin typeface="+mn-lt"/>
                <a:cs typeface="Tw Cen MT"/>
              </a:rPr>
              <a:t> (DIC) MICROSCOPE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D03234E-E661-173B-FBDA-283DEAAC9A06}"/>
              </a:ext>
            </a:extLst>
          </p:cNvPr>
          <p:cNvSpPr txBox="1"/>
          <p:nvPr/>
        </p:nvSpPr>
        <p:spPr>
          <a:xfrm>
            <a:off x="4397502" y="2911551"/>
            <a:ext cx="9099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Tube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lens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CE68B4D-62D7-547F-E0EB-7C3B48C73DE6}"/>
              </a:ext>
            </a:extLst>
          </p:cNvPr>
          <p:cNvSpPr txBox="1"/>
          <p:nvPr/>
        </p:nvSpPr>
        <p:spPr>
          <a:xfrm>
            <a:off x="3466846" y="1943480"/>
            <a:ext cx="18167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Projection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Eyepiece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B8AC559D-52F3-7708-9F57-60847F580F39}"/>
              </a:ext>
            </a:extLst>
          </p:cNvPr>
          <p:cNvSpPr txBox="1"/>
          <p:nvPr/>
        </p:nvSpPr>
        <p:spPr>
          <a:xfrm>
            <a:off x="4602226" y="714502"/>
            <a:ext cx="7467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Camera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3BC6E49-27B8-D744-0778-2E0872415651}"/>
              </a:ext>
            </a:extLst>
          </p:cNvPr>
          <p:cNvSpPr/>
          <p:nvPr/>
        </p:nvSpPr>
        <p:spPr>
          <a:xfrm>
            <a:off x="2920745" y="838200"/>
            <a:ext cx="254000" cy="3200400"/>
          </a:xfrm>
          <a:custGeom>
            <a:avLst/>
            <a:gdLst/>
            <a:ahLst/>
            <a:cxnLst/>
            <a:rect l="l" t="t" r="r" b="b"/>
            <a:pathLst>
              <a:path w="254000" h="3200400">
                <a:moveTo>
                  <a:pt x="253746" y="0"/>
                </a:moveTo>
                <a:lnTo>
                  <a:pt x="202249" y="8984"/>
                </a:lnTo>
                <a:lnTo>
                  <a:pt x="160088" y="34845"/>
                </a:lnTo>
                <a:lnTo>
                  <a:pt x="126432" y="75944"/>
                </a:lnTo>
                <a:lnTo>
                  <a:pt x="100453" y="130644"/>
                </a:lnTo>
                <a:lnTo>
                  <a:pt x="81320" y="197307"/>
                </a:lnTo>
                <a:lnTo>
                  <a:pt x="68205" y="274294"/>
                </a:lnTo>
                <a:lnTo>
                  <a:pt x="63645" y="316147"/>
                </a:lnTo>
                <a:lnTo>
                  <a:pt x="60278" y="359967"/>
                </a:lnTo>
                <a:lnTo>
                  <a:pt x="58001" y="405549"/>
                </a:lnTo>
                <a:lnTo>
                  <a:pt x="56710" y="452688"/>
                </a:lnTo>
                <a:lnTo>
                  <a:pt x="56301" y="501180"/>
                </a:lnTo>
                <a:lnTo>
                  <a:pt x="56671" y="550820"/>
                </a:lnTo>
                <a:lnTo>
                  <a:pt x="57716" y="601402"/>
                </a:lnTo>
                <a:lnTo>
                  <a:pt x="59332" y="652723"/>
                </a:lnTo>
                <a:lnTo>
                  <a:pt x="61417" y="704578"/>
                </a:lnTo>
                <a:lnTo>
                  <a:pt x="63865" y="756761"/>
                </a:lnTo>
                <a:lnTo>
                  <a:pt x="66573" y="809068"/>
                </a:lnTo>
                <a:lnTo>
                  <a:pt x="69438" y="861294"/>
                </a:lnTo>
                <a:lnTo>
                  <a:pt x="72356" y="913235"/>
                </a:lnTo>
                <a:lnTo>
                  <a:pt x="75224" y="964686"/>
                </a:lnTo>
                <a:lnTo>
                  <a:pt x="77937" y="1015441"/>
                </a:lnTo>
                <a:lnTo>
                  <a:pt x="80393" y="1065297"/>
                </a:lnTo>
                <a:lnTo>
                  <a:pt x="82486" y="1114048"/>
                </a:lnTo>
                <a:lnTo>
                  <a:pt x="84114" y="1161490"/>
                </a:lnTo>
                <a:lnTo>
                  <a:pt x="85174" y="1207417"/>
                </a:lnTo>
                <a:lnTo>
                  <a:pt x="85560" y="1251626"/>
                </a:lnTo>
                <a:lnTo>
                  <a:pt x="85171" y="1293911"/>
                </a:lnTo>
                <a:lnTo>
                  <a:pt x="83901" y="1334068"/>
                </a:lnTo>
                <a:lnTo>
                  <a:pt x="78307" y="1407178"/>
                </a:lnTo>
                <a:lnTo>
                  <a:pt x="67950" y="1469317"/>
                </a:lnTo>
                <a:lnTo>
                  <a:pt x="51999" y="1518847"/>
                </a:lnTo>
                <a:lnTo>
                  <a:pt x="29625" y="1554131"/>
                </a:lnTo>
                <a:lnTo>
                  <a:pt x="0" y="1573529"/>
                </a:lnTo>
                <a:lnTo>
                  <a:pt x="15416" y="1580469"/>
                </a:lnTo>
                <a:lnTo>
                  <a:pt x="50771" y="1625663"/>
                </a:lnTo>
                <a:lnTo>
                  <a:pt x="66265" y="1674104"/>
                </a:lnTo>
                <a:lnTo>
                  <a:pt x="76235" y="1735325"/>
                </a:lnTo>
                <a:lnTo>
                  <a:pt x="81484" y="1807728"/>
                </a:lnTo>
                <a:lnTo>
                  <a:pt x="82589" y="1847622"/>
                </a:lnTo>
                <a:lnTo>
                  <a:pt x="82815" y="1889711"/>
                </a:lnTo>
                <a:lnTo>
                  <a:pt x="82261" y="1933794"/>
                </a:lnTo>
                <a:lnTo>
                  <a:pt x="81029" y="1979672"/>
                </a:lnTo>
                <a:lnTo>
                  <a:pt x="79219" y="2027145"/>
                </a:lnTo>
                <a:lnTo>
                  <a:pt x="76931" y="2076013"/>
                </a:lnTo>
                <a:lnTo>
                  <a:pt x="74266" y="2126075"/>
                </a:lnTo>
                <a:lnTo>
                  <a:pt x="71323" y="2177131"/>
                </a:lnTo>
                <a:lnTo>
                  <a:pt x="68203" y="2228982"/>
                </a:lnTo>
                <a:lnTo>
                  <a:pt x="65007" y="2281426"/>
                </a:lnTo>
                <a:lnTo>
                  <a:pt x="61834" y="2334265"/>
                </a:lnTo>
                <a:lnTo>
                  <a:pt x="58786" y="2387298"/>
                </a:lnTo>
                <a:lnTo>
                  <a:pt x="55962" y="2440325"/>
                </a:lnTo>
                <a:lnTo>
                  <a:pt x="53464" y="2493146"/>
                </a:lnTo>
                <a:lnTo>
                  <a:pt x="51390" y="2545560"/>
                </a:lnTo>
                <a:lnTo>
                  <a:pt x="49842" y="2597368"/>
                </a:lnTo>
                <a:lnTo>
                  <a:pt x="48920" y="2648370"/>
                </a:lnTo>
                <a:lnTo>
                  <a:pt x="48724" y="2698365"/>
                </a:lnTo>
                <a:lnTo>
                  <a:pt x="49355" y="2747154"/>
                </a:lnTo>
                <a:lnTo>
                  <a:pt x="50912" y="2794536"/>
                </a:lnTo>
                <a:lnTo>
                  <a:pt x="53497" y="2840311"/>
                </a:lnTo>
                <a:lnTo>
                  <a:pt x="57210" y="2884279"/>
                </a:lnTo>
                <a:lnTo>
                  <a:pt x="62150" y="2926240"/>
                </a:lnTo>
                <a:lnTo>
                  <a:pt x="68419" y="2965994"/>
                </a:lnTo>
                <a:lnTo>
                  <a:pt x="76117" y="3003341"/>
                </a:lnTo>
                <a:lnTo>
                  <a:pt x="96199" y="3070014"/>
                </a:lnTo>
                <a:lnTo>
                  <a:pt x="123201" y="3124656"/>
                </a:lnTo>
                <a:lnTo>
                  <a:pt x="157924" y="3165669"/>
                </a:lnTo>
                <a:lnTo>
                  <a:pt x="201171" y="3191450"/>
                </a:lnTo>
                <a:lnTo>
                  <a:pt x="226242" y="3198129"/>
                </a:lnTo>
                <a:lnTo>
                  <a:pt x="253746" y="3200400"/>
                </a:lnTo>
              </a:path>
            </a:pathLst>
          </a:custGeom>
          <a:ln w="9143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7">
            <a:extLst>
              <a:ext uri="{FF2B5EF4-FFF2-40B4-BE49-F238E27FC236}">
                <a16:creationId xmlns:a16="http://schemas.microsoft.com/office/drawing/2014/main" id="{9AD0701C-B347-E8BF-D7F5-0B84EC52204E}"/>
              </a:ext>
            </a:extLst>
          </p:cNvPr>
          <p:cNvGrpSpPr/>
          <p:nvPr/>
        </p:nvGrpSpPr>
        <p:grpSpPr>
          <a:xfrm>
            <a:off x="5510593" y="839533"/>
            <a:ext cx="977265" cy="5886450"/>
            <a:chOff x="5510593" y="839533"/>
            <a:chExt cx="977265" cy="5886450"/>
          </a:xfrm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3DEF4755-6AA0-9196-DE96-3119BABDBF0A}"/>
                </a:ext>
              </a:extLst>
            </p:cNvPr>
            <p:cNvSpPr/>
            <p:nvPr/>
          </p:nvSpPr>
          <p:spPr>
            <a:xfrm>
              <a:off x="5522975" y="2012373"/>
              <a:ext cx="955675" cy="100330"/>
            </a:xfrm>
            <a:custGeom>
              <a:avLst/>
              <a:gdLst/>
              <a:ahLst/>
              <a:cxnLst/>
              <a:rect l="l" t="t" r="r" b="b"/>
              <a:pathLst>
                <a:path w="955675" h="100330">
                  <a:moveTo>
                    <a:pt x="520901" y="28"/>
                  </a:moveTo>
                  <a:lnTo>
                    <a:pt x="469139" y="0"/>
                  </a:lnTo>
                  <a:lnTo>
                    <a:pt x="418113" y="1654"/>
                  </a:lnTo>
                  <a:lnTo>
                    <a:pt x="367869" y="4882"/>
                  </a:lnTo>
                  <a:lnTo>
                    <a:pt x="318458" y="9573"/>
                  </a:lnTo>
                  <a:lnTo>
                    <a:pt x="269928" y="15617"/>
                  </a:lnTo>
                  <a:lnTo>
                    <a:pt x="222328" y="22903"/>
                  </a:lnTo>
                  <a:lnTo>
                    <a:pt x="175708" y="31322"/>
                  </a:lnTo>
                  <a:lnTo>
                    <a:pt x="130116" y="40762"/>
                  </a:lnTo>
                  <a:lnTo>
                    <a:pt x="85601" y="51113"/>
                  </a:lnTo>
                  <a:lnTo>
                    <a:pt x="42213" y="62265"/>
                  </a:lnTo>
                  <a:lnTo>
                    <a:pt x="0" y="74109"/>
                  </a:lnTo>
                  <a:lnTo>
                    <a:pt x="0" y="99890"/>
                  </a:lnTo>
                  <a:lnTo>
                    <a:pt x="955548" y="99890"/>
                  </a:lnTo>
                  <a:lnTo>
                    <a:pt x="955548" y="74109"/>
                  </a:lnTo>
                  <a:lnTo>
                    <a:pt x="899675" y="56639"/>
                  </a:lnTo>
                  <a:lnTo>
                    <a:pt x="844146" y="41736"/>
                  </a:lnTo>
                  <a:lnTo>
                    <a:pt x="789007" y="29289"/>
                  </a:lnTo>
                  <a:lnTo>
                    <a:pt x="734309" y="19187"/>
                  </a:lnTo>
                  <a:lnTo>
                    <a:pt x="680100" y="11320"/>
                  </a:lnTo>
                  <a:lnTo>
                    <a:pt x="626430" y="5578"/>
                  </a:lnTo>
                  <a:lnTo>
                    <a:pt x="573347" y="1851"/>
                  </a:lnTo>
                  <a:lnTo>
                    <a:pt x="520901" y="28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EC750BC8-A478-BB14-7A28-D6D2168D3965}"/>
                </a:ext>
              </a:extLst>
            </p:cNvPr>
            <p:cNvSpPr/>
            <p:nvPr/>
          </p:nvSpPr>
          <p:spPr>
            <a:xfrm>
              <a:off x="5522975" y="2012373"/>
              <a:ext cx="955675" cy="100330"/>
            </a:xfrm>
            <a:custGeom>
              <a:avLst/>
              <a:gdLst/>
              <a:ahLst/>
              <a:cxnLst/>
              <a:rect l="l" t="t" r="r" b="b"/>
              <a:pathLst>
                <a:path w="955675" h="100330">
                  <a:moveTo>
                    <a:pt x="0" y="74109"/>
                  </a:moveTo>
                  <a:lnTo>
                    <a:pt x="0" y="83495"/>
                  </a:lnTo>
                  <a:lnTo>
                    <a:pt x="0" y="91762"/>
                  </a:lnTo>
                  <a:lnTo>
                    <a:pt x="0" y="97647"/>
                  </a:lnTo>
                  <a:lnTo>
                    <a:pt x="0" y="99890"/>
                  </a:lnTo>
                  <a:lnTo>
                    <a:pt x="955548" y="99890"/>
                  </a:lnTo>
                  <a:lnTo>
                    <a:pt x="955548" y="97647"/>
                  </a:lnTo>
                  <a:lnTo>
                    <a:pt x="955548" y="91762"/>
                  </a:lnTo>
                  <a:lnTo>
                    <a:pt x="955548" y="83495"/>
                  </a:lnTo>
                  <a:lnTo>
                    <a:pt x="955548" y="74109"/>
                  </a:lnTo>
                  <a:lnTo>
                    <a:pt x="899675" y="56639"/>
                  </a:lnTo>
                  <a:lnTo>
                    <a:pt x="844146" y="41736"/>
                  </a:lnTo>
                  <a:lnTo>
                    <a:pt x="789007" y="29289"/>
                  </a:lnTo>
                  <a:lnTo>
                    <a:pt x="734309" y="19187"/>
                  </a:lnTo>
                  <a:lnTo>
                    <a:pt x="680100" y="11320"/>
                  </a:lnTo>
                  <a:lnTo>
                    <a:pt x="626430" y="5578"/>
                  </a:lnTo>
                  <a:lnTo>
                    <a:pt x="573347" y="1851"/>
                  </a:lnTo>
                  <a:lnTo>
                    <a:pt x="520901" y="28"/>
                  </a:lnTo>
                  <a:lnTo>
                    <a:pt x="469139" y="0"/>
                  </a:lnTo>
                  <a:lnTo>
                    <a:pt x="418113" y="1654"/>
                  </a:lnTo>
                  <a:lnTo>
                    <a:pt x="367869" y="4882"/>
                  </a:lnTo>
                  <a:lnTo>
                    <a:pt x="318458" y="9573"/>
                  </a:lnTo>
                  <a:lnTo>
                    <a:pt x="269928" y="15617"/>
                  </a:lnTo>
                  <a:lnTo>
                    <a:pt x="222328" y="22903"/>
                  </a:lnTo>
                  <a:lnTo>
                    <a:pt x="175708" y="31322"/>
                  </a:lnTo>
                  <a:lnTo>
                    <a:pt x="130116" y="40762"/>
                  </a:lnTo>
                  <a:lnTo>
                    <a:pt x="85601" y="51113"/>
                  </a:lnTo>
                  <a:lnTo>
                    <a:pt x="42213" y="62265"/>
                  </a:lnTo>
                  <a:lnTo>
                    <a:pt x="0" y="7410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5ED6D738-CE26-28AD-050A-D68C566F278C}"/>
                </a:ext>
              </a:extLst>
            </p:cNvPr>
            <p:cNvSpPr/>
            <p:nvPr/>
          </p:nvSpPr>
          <p:spPr>
            <a:xfrm>
              <a:off x="5548883" y="3075431"/>
              <a:ext cx="879475" cy="80645"/>
            </a:xfrm>
            <a:custGeom>
              <a:avLst/>
              <a:gdLst/>
              <a:ahLst/>
              <a:cxnLst/>
              <a:rect l="l" t="t" r="r" b="b"/>
              <a:pathLst>
                <a:path w="879475" h="80644">
                  <a:moveTo>
                    <a:pt x="879348" y="0"/>
                  </a:moveTo>
                  <a:lnTo>
                    <a:pt x="0" y="0"/>
                  </a:lnTo>
                  <a:lnTo>
                    <a:pt x="0" y="20700"/>
                  </a:lnTo>
                  <a:lnTo>
                    <a:pt x="41027" y="30670"/>
                  </a:lnTo>
                  <a:lnTo>
                    <a:pt x="83259" y="40021"/>
                  </a:lnTo>
                  <a:lnTo>
                    <a:pt x="126643" y="48649"/>
                  </a:lnTo>
                  <a:lnTo>
                    <a:pt x="171125" y="56451"/>
                  </a:lnTo>
                  <a:lnTo>
                    <a:pt x="216653" y="63322"/>
                  </a:lnTo>
                  <a:lnTo>
                    <a:pt x="263172" y="69158"/>
                  </a:lnTo>
                  <a:lnTo>
                    <a:pt x="310629" y="73856"/>
                  </a:lnTo>
                  <a:lnTo>
                    <a:pt x="358972" y="77312"/>
                  </a:lnTo>
                  <a:lnTo>
                    <a:pt x="408146" y="79422"/>
                  </a:lnTo>
                  <a:lnTo>
                    <a:pt x="458098" y="80082"/>
                  </a:lnTo>
                  <a:lnTo>
                    <a:pt x="508776" y="79188"/>
                  </a:lnTo>
                  <a:lnTo>
                    <a:pt x="560126" y="76637"/>
                  </a:lnTo>
                  <a:lnTo>
                    <a:pt x="612094" y="72324"/>
                  </a:lnTo>
                  <a:lnTo>
                    <a:pt x="664628" y="66146"/>
                  </a:lnTo>
                  <a:lnTo>
                    <a:pt x="717673" y="57998"/>
                  </a:lnTo>
                  <a:lnTo>
                    <a:pt x="771177" y="47777"/>
                  </a:lnTo>
                  <a:lnTo>
                    <a:pt x="825086" y="35379"/>
                  </a:lnTo>
                  <a:lnTo>
                    <a:pt x="879348" y="20700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970FFAAB-7B24-D2BD-CF0C-B24442FD4B63}"/>
                </a:ext>
              </a:extLst>
            </p:cNvPr>
            <p:cNvSpPr/>
            <p:nvPr/>
          </p:nvSpPr>
          <p:spPr>
            <a:xfrm>
              <a:off x="5548883" y="3075431"/>
              <a:ext cx="879475" cy="80645"/>
            </a:xfrm>
            <a:custGeom>
              <a:avLst/>
              <a:gdLst/>
              <a:ahLst/>
              <a:cxnLst/>
              <a:rect l="l" t="t" r="r" b="b"/>
              <a:pathLst>
                <a:path w="879475" h="80644">
                  <a:moveTo>
                    <a:pt x="0" y="20700"/>
                  </a:moveTo>
                  <a:lnTo>
                    <a:pt x="0" y="10540"/>
                  </a:lnTo>
                  <a:lnTo>
                    <a:pt x="0" y="0"/>
                  </a:lnTo>
                  <a:lnTo>
                    <a:pt x="879348" y="0"/>
                  </a:lnTo>
                  <a:lnTo>
                    <a:pt x="879348" y="10540"/>
                  </a:lnTo>
                  <a:lnTo>
                    <a:pt x="879348" y="20700"/>
                  </a:lnTo>
                  <a:lnTo>
                    <a:pt x="825086" y="35379"/>
                  </a:lnTo>
                  <a:lnTo>
                    <a:pt x="771177" y="47777"/>
                  </a:lnTo>
                  <a:lnTo>
                    <a:pt x="717673" y="57998"/>
                  </a:lnTo>
                  <a:lnTo>
                    <a:pt x="664628" y="66146"/>
                  </a:lnTo>
                  <a:lnTo>
                    <a:pt x="612094" y="72324"/>
                  </a:lnTo>
                  <a:lnTo>
                    <a:pt x="560126" y="76637"/>
                  </a:lnTo>
                  <a:lnTo>
                    <a:pt x="508776" y="79188"/>
                  </a:lnTo>
                  <a:lnTo>
                    <a:pt x="458098" y="80082"/>
                  </a:lnTo>
                  <a:lnTo>
                    <a:pt x="408146" y="79422"/>
                  </a:lnTo>
                  <a:lnTo>
                    <a:pt x="358972" y="77312"/>
                  </a:lnTo>
                  <a:lnTo>
                    <a:pt x="310629" y="73856"/>
                  </a:lnTo>
                  <a:lnTo>
                    <a:pt x="263172" y="69158"/>
                  </a:lnTo>
                  <a:lnTo>
                    <a:pt x="216653" y="63322"/>
                  </a:lnTo>
                  <a:lnTo>
                    <a:pt x="171125" y="56451"/>
                  </a:lnTo>
                  <a:lnTo>
                    <a:pt x="126643" y="48649"/>
                  </a:lnTo>
                  <a:lnTo>
                    <a:pt x="83259" y="40021"/>
                  </a:lnTo>
                  <a:lnTo>
                    <a:pt x="41027" y="30670"/>
                  </a:lnTo>
                  <a:lnTo>
                    <a:pt x="0" y="20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EEA99F5B-185F-B333-44C3-2461296FD0DF}"/>
                </a:ext>
              </a:extLst>
            </p:cNvPr>
            <p:cNvSpPr/>
            <p:nvPr/>
          </p:nvSpPr>
          <p:spPr>
            <a:xfrm>
              <a:off x="5701283" y="3815836"/>
              <a:ext cx="571500" cy="100965"/>
            </a:xfrm>
            <a:custGeom>
              <a:avLst/>
              <a:gdLst/>
              <a:ahLst/>
              <a:cxnLst/>
              <a:rect l="l" t="t" r="r" b="b"/>
              <a:pathLst>
                <a:path w="571500" h="100964">
                  <a:moveTo>
                    <a:pt x="314144" y="0"/>
                  </a:moveTo>
                  <a:lnTo>
                    <a:pt x="265271" y="513"/>
                  </a:lnTo>
                  <a:lnTo>
                    <a:pt x="217536" y="5154"/>
                  </a:lnTo>
                  <a:lnTo>
                    <a:pt x="171054" y="13481"/>
                  </a:lnTo>
                  <a:lnTo>
                    <a:pt x="125944" y="25052"/>
                  </a:lnTo>
                  <a:lnTo>
                    <a:pt x="82320" y="39425"/>
                  </a:lnTo>
                  <a:lnTo>
                    <a:pt x="40300" y="56157"/>
                  </a:lnTo>
                  <a:lnTo>
                    <a:pt x="0" y="74808"/>
                  </a:lnTo>
                  <a:lnTo>
                    <a:pt x="0" y="100843"/>
                  </a:lnTo>
                  <a:lnTo>
                    <a:pt x="571500" y="100843"/>
                  </a:lnTo>
                  <a:lnTo>
                    <a:pt x="571500" y="74808"/>
                  </a:lnTo>
                  <a:lnTo>
                    <a:pt x="518684" y="48057"/>
                  </a:lnTo>
                  <a:lnTo>
                    <a:pt x="466425" y="27642"/>
                  </a:lnTo>
                  <a:lnTo>
                    <a:pt x="414837" y="13122"/>
                  </a:lnTo>
                  <a:lnTo>
                    <a:pt x="364038" y="4055"/>
                  </a:lnTo>
                  <a:lnTo>
                    <a:pt x="314144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B02981FB-2265-F6D7-2FA2-D15427BCE883}"/>
                </a:ext>
              </a:extLst>
            </p:cNvPr>
            <p:cNvSpPr/>
            <p:nvPr/>
          </p:nvSpPr>
          <p:spPr>
            <a:xfrm>
              <a:off x="5701283" y="3815836"/>
              <a:ext cx="571500" cy="100965"/>
            </a:xfrm>
            <a:custGeom>
              <a:avLst/>
              <a:gdLst/>
              <a:ahLst/>
              <a:cxnLst/>
              <a:rect l="l" t="t" r="r" b="b"/>
              <a:pathLst>
                <a:path w="571500" h="100964">
                  <a:moveTo>
                    <a:pt x="0" y="74808"/>
                  </a:moveTo>
                  <a:lnTo>
                    <a:pt x="0" y="84288"/>
                  </a:lnTo>
                  <a:lnTo>
                    <a:pt x="0" y="92636"/>
                  </a:lnTo>
                  <a:lnTo>
                    <a:pt x="0" y="98579"/>
                  </a:lnTo>
                  <a:lnTo>
                    <a:pt x="0" y="100843"/>
                  </a:lnTo>
                  <a:lnTo>
                    <a:pt x="571500" y="100843"/>
                  </a:lnTo>
                  <a:lnTo>
                    <a:pt x="571500" y="98579"/>
                  </a:lnTo>
                  <a:lnTo>
                    <a:pt x="571500" y="92636"/>
                  </a:lnTo>
                  <a:lnTo>
                    <a:pt x="571500" y="84288"/>
                  </a:lnTo>
                  <a:lnTo>
                    <a:pt x="571500" y="74808"/>
                  </a:lnTo>
                  <a:lnTo>
                    <a:pt x="518684" y="48057"/>
                  </a:lnTo>
                  <a:lnTo>
                    <a:pt x="466425" y="27642"/>
                  </a:lnTo>
                  <a:lnTo>
                    <a:pt x="414837" y="13122"/>
                  </a:lnTo>
                  <a:lnTo>
                    <a:pt x="364038" y="4055"/>
                  </a:lnTo>
                  <a:lnTo>
                    <a:pt x="314144" y="0"/>
                  </a:lnTo>
                  <a:lnTo>
                    <a:pt x="265271" y="513"/>
                  </a:lnTo>
                  <a:lnTo>
                    <a:pt x="217536" y="5154"/>
                  </a:lnTo>
                  <a:lnTo>
                    <a:pt x="171054" y="13481"/>
                  </a:lnTo>
                  <a:lnTo>
                    <a:pt x="125944" y="25052"/>
                  </a:lnTo>
                  <a:lnTo>
                    <a:pt x="82320" y="39425"/>
                  </a:lnTo>
                  <a:lnTo>
                    <a:pt x="40300" y="56157"/>
                  </a:lnTo>
                  <a:lnTo>
                    <a:pt x="0" y="74808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D6B5AB5C-1EAB-D20C-EF03-9A73DC7AA919}"/>
                </a:ext>
              </a:extLst>
            </p:cNvPr>
            <p:cNvSpPr/>
            <p:nvPr/>
          </p:nvSpPr>
          <p:spPr>
            <a:xfrm>
              <a:off x="5830061" y="4130802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612" y="0"/>
                  </a:lnTo>
                </a:path>
              </a:pathLst>
            </a:custGeom>
            <a:ln w="38100">
              <a:solidFill>
                <a:srgbClr val="4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666A7F03-A78C-6DD0-EB38-89297DF03D1D}"/>
                </a:ext>
              </a:extLst>
            </p:cNvPr>
            <p:cNvSpPr/>
            <p:nvPr/>
          </p:nvSpPr>
          <p:spPr>
            <a:xfrm>
              <a:off x="5559551" y="909828"/>
              <a:ext cx="850900" cy="3217545"/>
            </a:xfrm>
            <a:custGeom>
              <a:avLst/>
              <a:gdLst/>
              <a:ahLst/>
              <a:cxnLst/>
              <a:rect l="l" t="t" r="r" b="b"/>
              <a:pathLst>
                <a:path w="850900" h="3217545">
                  <a:moveTo>
                    <a:pt x="422783" y="3200400"/>
                  </a:moveTo>
                  <a:lnTo>
                    <a:pt x="266700" y="2961005"/>
                  </a:lnTo>
                  <a:lnTo>
                    <a:pt x="266700" y="2216150"/>
                  </a:lnTo>
                  <a:lnTo>
                    <a:pt x="638556" y="1152017"/>
                  </a:lnTo>
                  <a:lnTo>
                    <a:pt x="431546" y="9144"/>
                  </a:lnTo>
                </a:path>
                <a:path w="850900" h="3217545">
                  <a:moveTo>
                    <a:pt x="422528" y="3217164"/>
                  </a:moveTo>
                  <a:lnTo>
                    <a:pt x="585215" y="2960116"/>
                  </a:lnTo>
                  <a:lnTo>
                    <a:pt x="585215" y="2215642"/>
                  </a:lnTo>
                  <a:lnTo>
                    <a:pt x="213360" y="1152017"/>
                  </a:lnTo>
                  <a:lnTo>
                    <a:pt x="431419" y="3048"/>
                  </a:lnTo>
                </a:path>
                <a:path w="850900" h="3217545">
                  <a:moveTo>
                    <a:pt x="546353" y="3206496"/>
                  </a:moveTo>
                  <a:lnTo>
                    <a:pt x="390017" y="2967101"/>
                  </a:lnTo>
                  <a:lnTo>
                    <a:pt x="32003" y="2184908"/>
                  </a:lnTo>
                  <a:lnTo>
                    <a:pt x="457708" y="1156589"/>
                  </a:lnTo>
                  <a:lnTo>
                    <a:pt x="829056" y="3048"/>
                  </a:lnTo>
                </a:path>
                <a:path w="850900" h="3217545">
                  <a:moveTo>
                    <a:pt x="546100" y="3217164"/>
                  </a:moveTo>
                  <a:lnTo>
                    <a:pt x="709168" y="2960116"/>
                  </a:lnTo>
                  <a:lnTo>
                    <a:pt x="363982" y="2188972"/>
                  </a:lnTo>
                  <a:lnTo>
                    <a:pt x="0" y="1187450"/>
                  </a:lnTo>
                  <a:lnTo>
                    <a:pt x="829056" y="3048"/>
                  </a:lnTo>
                </a:path>
                <a:path w="850900" h="3217545">
                  <a:moveTo>
                    <a:pt x="306577" y="3203448"/>
                  </a:moveTo>
                  <a:lnTo>
                    <a:pt x="462534" y="2964053"/>
                  </a:lnTo>
                  <a:lnTo>
                    <a:pt x="819912" y="2181352"/>
                  </a:lnTo>
                  <a:lnTo>
                    <a:pt x="395097" y="1152652"/>
                  </a:lnTo>
                  <a:lnTo>
                    <a:pt x="24384" y="3048"/>
                  </a:lnTo>
                </a:path>
                <a:path w="850900" h="3217545">
                  <a:moveTo>
                    <a:pt x="304926" y="3214116"/>
                  </a:moveTo>
                  <a:lnTo>
                    <a:pt x="141986" y="2956941"/>
                  </a:lnTo>
                  <a:lnTo>
                    <a:pt x="486790" y="2185289"/>
                  </a:lnTo>
                  <a:lnTo>
                    <a:pt x="850392" y="1183005"/>
                  </a:lnTo>
                  <a:lnTo>
                    <a:pt x="16763" y="0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70A48FE2-FB79-5C5E-D085-38FE68D7B89F}"/>
                </a:ext>
              </a:extLst>
            </p:cNvPr>
            <p:cNvSpPr/>
            <p:nvPr/>
          </p:nvSpPr>
          <p:spPr>
            <a:xfrm>
              <a:off x="5622035" y="3598163"/>
              <a:ext cx="722630" cy="0"/>
            </a:xfrm>
            <a:custGeom>
              <a:avLst/>
              <a:gdLst/>
              <a:ahLst/>
              <a:cxnLst/>
              <a:rect l="l" t="t" r="r" b="b"/>
              <a:pathLst>
                <a:path w="722629">
                  <a:moveTo>
                    <a:pt x="0" y="0"/>
                  </a:moveTo>
                  <a:lnTo>
                    <a:pt x="160019" y="0"/>
                  </a:lnTo>
                </a:path>
                <a:path w="722629">
                  <a:moveTo>
                    <a:pt x="562355" y="0"/>
                  </a:moveTo>
                  <a:lnTo>
                    <a:pt x="722376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7">
              <a:extLst>
                <a:ext uri="{FF2B5EF4-FFF2-40B4-BE49-F238E27FC236}">
                  <a16:creationId xmlns:a16="http://schemas.microsoft.com/office/drawing/2014/main" id="{7DDB0C99-2D6C-F0FC-00EB-BD196FD5F338}"/>
                </a:ext>
              </a:extLst>
            </p:cNvPr>
            <p:cNvSpPr/>
            <p:nvPr/>
          </p:nvSpPr>
          <p:spPr>
            <a:xfrm>
              <a:off x="5515355" y="844296"/>
              <a:ext cx="913130" cy="71755"/>
            </a:xfrm>
            <a:custGeom>
              <a:avLst/>
              <a:gdLst/>
              <a:ahLst/>
              <a:cxnLst/>
              <a:rect l="l" t="t" r="r" b="b"/>
              <a:pathLst>
                <a:path w="913129" h="71755">
                  <a:moveTo>
                    <a:pt x="912876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912876" y="71627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53B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8">
              <a:extLst>
                <a:ext uri="{FF2B5EF4-FFF2-40B4-BE49-F238E27FC236}">
                  <a16:creationId xmlns:a16="http://schemas.microsoft.com/office/drawing/2014/main" id="{5979EF83-CC4D-4D61-CBF2-44ECBEEDFD62}"/>
                </a:ext>
              </a:extLst>
            </p:cNvPr>
            <p:cNvSpPr/>
            <p:nvPr/>
          </p:nvSpPr>
          <p:spPr>
            <a:xfrm>
              <a:off x="5515355" y="844296"/>
              <a:ext cx="913130" cy="71755"/>
            </a:xfrm>
            <a:custGeom>
              <a:avLst/>
              <a:gdLst/>
              <a:ahLst/>
              <a:cxnLst/>
              <a:rect l="l" t="t" r="r" b="b"/>
              <a:pathLst>
                <a:path w="913129" h="71755">
                  <a:moveTo>
                    <a:pt x="0" y="71627"/>
                  </a:moveTo>
                  <a:lnTo>
                    <a:pt x="912876" y="71627"/>
                  </a:lnTo>
                  <a:lnTo>
                    <a:pt x="912876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9">
              <a:extLst>
                <a:ext uri="{FF2B5EF4-FFF2-40B4-BE49-F238E27FC236}">
                  <a16:creationId xmlns:a16="http://schemas.microsoft.com/office/drawing/2014/main" id="{DB9F4294-546A-3CCA-3CCC-2B250D053E2D}"/>
                </a:ext>
              </a:extLst>
            </p:cNvPr>
            <p:cNvSpPr/>
            <p:nvPr/>
          </p:nvSpPr>
          <p:spPr>
            <a:xfrm>
              <a:off x="5834633" y="4132325"/>
              <a:ext cx="325120" cy="0"/>
            </a:xfrm>
            <a:custGeom>
              <a:avLst/>
              <a:gdLst/>
              <a:ahLst/>
              <a:cxnLst/>
              <a:rect l="l" t="t" r="r" b="b"/>
              <a:pathLst>
                <a:path w="325120">
                  <a:moveTo>
                    <a:pt x="0" y="0"/>
                  </a:moveTo>
                  <a:lnTo>
                    <a:pt x="324612" y="0"/>
                  </a:lnTo>
                </a:path>
              </a:pathLst>
            </a:custGeom>
            <a:ln w="38100">
              <a:solidFill>
                <a:srgbClr val="4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>
              <a:extLst>
                <a:ext uri="{FF2B5EF4-FFF2-40B4-BE49-F238E27FC236}">
                  <a16:creationId xmlns:a16="http://schemas.microsoft.com/office/drawing/2014/main" id="{C3C221B2-3F97-EFC2-C533-64E3622014B8}"/>
                </a:ext>
              </a:extLst>
            </p:cNvPr>
            <p:cNvSpPr/>
            <p:nvPr/>
          </p:nvSpPr>
          <p:spPr>
            <a:xfrm>
              <a:off x="5527547" y="6092571"/>
              <a:ext cx="955675" cy="100965"/>
            </a:xfrm>
            <a:custGeom>
              <a:avLst/>
              <a:gdLst/>
              <a:ahLst/>
              <a:cxnLst/>
              <a:rect l="l" t="t" r="r" b="b"/>
              <a:pathLst>
                <a:path w="955675" h="100964">
                  <a:moveTo>
                    <a:pt x="520901" y="31"/>
                  </a:moveTo>
                  <a:lnTo>
                    <a:pt x="469139" y="0"/>
                  </a:lnTo>
                  <a:lnTo>
                    <a:pt x="418113" y="1670"/>
                  </a:lnTo>
                  <a:lnTo>
                    <a:pt x="367869" y="4930"/>
                  </a:lnTo>
                  <a:lnTo>
                    <a:pt x="318458" y="9669"/>
                  </a:lnTo>
                  <a:lnTo>
                    <a:pt x="269928" y="15775"/>
                  </a:lnTo>
                  <a:lnTo>
                    <a:pt x="222328" y="23137"/>
                  </a:lnTo>
                  <a:lnTo>
                    <a:pt x="175708" y="31644"/>
                  </a:lnTo>
                  <a:lnTo>
                    <a:pt x="130116" y="41184"/>
                  </a:lnTo>
                  <a:lnTo>
                    <a:pt x="85601" y="51646"/>
                  </a:lnTo>
                  <a:lnTo>
                    <a:pt x="42213" y="62919"/>
                  </a:lnTo>
                  <a:lnTo>
                    <a:pt x="0" y="74891"/>
                  </a:lnTo>
                  <a:lnTo>
                    <a:pt x="0" y="100964"/>
                  </a:lnTo>
                  <a:lnTo>
                    <a:pt x="955548" y="100964"/>
                  </a:lnTo>
                  <a:lnTo>
                    <a:pt x="955548" y="74891"/>
                  </a:lnTo>
                  <a:lnTo>
                    <a:pt x="899675" y="57240"/>
                  </a:lnTo>
                  <a:lnTo>
                    <a:pt x="844146" y="42181"/>
                  </a:lnTo>
                  <a:lnTo>
                    <a:pt x="789007" y="29604"/>
                  </a:lnTo>
                  <a:lnTo>
                    <a:pt x="734309" y="19396"/>
                  </a:lnTo>
                  <a:lnTo>
                    <a:pt x="680100" y="11446"/>
                  </a:lnTo>
                  <a:lnTo>
                    <a:pt x="626430" y="5642"/>
                  </a:lnTo>
                  <a:lnTo>
                    <a:pt x="573347" y="1874"/>
                  </a:lnTo>
                  <a:lnTo>
                    <a:pt x="520901" y="31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1">
              <a:extLst>
                <a:ext uri="{FF2B5EF4-FFF2-40B4-BE49-F238E27FC236}">
                  <a16:creationId xmlns:a16="http://schemas.microsoft.com/office/drawing/2014/main" id="{4EF1243A-46D4-767C-F52C-0C152F1A07BB}"/>
                </a:ext>
              </a:extLst>
            </p:cNvPr>
            <p:cNvSpPr/>
            <p:nvPr/>
          </p:nvSpPr>
          <p:spPr>
            <a:xfrm>
              <a:off x="5527547" y="6092571"/>
              <a:ext cx="955675" cy="100965"/>
            </a:xfrm>
            <a:custGeom>
              <a:avLst/>
              <a:gdLst/>
              <a:ahLst/>
              <a:cxnLst/>
              <a:rect l="l" t="t" r="r" b="b"/>
              <a:pathLst>
                <a:path w="955675" h="100964">
                  <a:moveTo>
                    <a:pt x="0" y="74891"/>
                  </a:moveTo>
                  <a:lnTo>
                    <a:pt x="0" y="84371"/>
                  </a:lnTo>
                  <a:lnTo>
                    <a:pt x="0" y="92732"/>
                  </a:lnTo>
                  <a:lnTo>
                    <a:pt x="0" y="98692"/>
                  </a:lnTo>
                  <a:lnTo>
                    <a:pt x="0" y="100964"/>
                  </a:lnTo>
                  <a:lnTo>
                    <a:pt x="955548" y="100964"/>
                  </a:lnTo>
                  <a:lnTo>
                    <a:pt x="955548" y="98692"/>
                  </a:lnTo>
                  <a:lnTo>
                    <a:pt x="955548" y="92732"/>
                  </a:lnTo>
                  <a:lnTo>
                    <a:pt x="955548" y="84371"/>
                  </a:lnTo>
                  <a:lnTo>
                    <a:pt x="955548" y="74891"/>
                  </a:lnTo>
                  <a:lnTo>
                    <a:pt x="899675" y="57240"/>
                  </a:lnTo>
                  <a:lnTo>
                    <a:pt x="844146" y="42181"/>
                  </a:lnTo>
                  <a:lnTo>
                    <a:pt x="789007" y="29604"/>
                  </a:lnTo>
                  <a:lnTo>
                    <a:pt x="734309" y="19396"/>
                  </a:lnTo>
                  <a:lnTo>
                    <a:pt x="680100" y="11446"/>
                  </a:lnTo>
                  <a:lnTo>
                    <a:pt x="626430" y="5642"/>
                  </a:lnTo>
                  <a:lnTo>
                    <a:pt x="573347" y="1874"/>
                  </a:lnTo>
                  <a:lnTo>
                    <a:pt x="520901" y="31"/>
                  </a:lnTo>
                  <a:lnTo>
                    <a:pt x="469139" y="0"/>
                  </a:lnTo>
                  <a:lnTo>
                    <a:pt x="418113" y="1670"/>
                  </a:lnTo>
                  <a:lnTo>
                    <a:pt x="367869" y="4930"/>
                  </a:lnTo>
                  <a:lnTo>
                    <a:pt x="318458" y="9669"/>
                  </a:lnTo>
                  <a:lnTo>
                    <a:pt x="269928" y="15775"/>
                  </a:lnTo>
                  <a:lnTo>
                    <a:pt x="222328" y="23137"/>
                  </a:lnTo>
                  <a:lnTo>
                    <a:pt x="175708" y="31644"/>
                  </a:lnTo>
                  <a:lnTo>
                    <a:pt x="130116" y="41184"/>
                  </a:lnTo>
                  <a:lnTo>
                    <a:pt x="85601" y="51646"/>
                  </a:lnTo>
                  <a:lnTo>
                    <a:pt x="42213" y="62919"/>
                  </a:lnTo>
                  <a:lnTo>
                    <a:pt x="0" y="748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">
              <a:extLst>
                <a:ext uri="{FF2B5EF4-FFF2-40B4-BE49-F238E27FC236}">
                  <a16:creationId xmlns:a16="http://schemas.microsoft.com/office/drawing/2014/main" id="{D0684EC3-EC4C-A10A-A47B-B9B1F91DA9CC}"/>
                </a:ext>
              </a:extLst>
            </p:cNvPr>
            <p:cNvSpPr/>
            <p:nvPr/>
          </p:nvSpPr>
          <p:spPr>
            <a:xfrm>
              <a:off x="5553455" y="5109137"/>
              <a:ext cx="879475" cy="80645"/>
            </a:xfrm>
            <a:custGeom>
              <a:avLst/>
              <a:gdLst/>
              <a:ahLst/>
              <a:cxnLst/>
              <a:rect l="l" t="t" r="r" b="b"/>
              <a:pathLst>
                <a:path w="879475" h="80645">
                  <a:moveTo>
                    <a:pt x="458098" y="0"/>
                  </a:moveTo>
                  <a:lnTo>
                    <a:pt x="408146" y="660"/>
                  </a:lnTo>
                  <a:lnTo>
                    <a:pt x="358972" y="2769"/>
                  </a:lnTo>
                  <a:lnTo>
                    <a:pt x="310629" y="6225"/>
                  </a:lnTo>
                  <a:lnTo>
                    <a:pt x="263172" y="10924"/>
                  </a:lnTo>
                  <a:lnTo>
                    <a:pt x="216653" y="16760"/>
                  </a:lnTo>
                  <a:lnTo>
                    <a:pt x="171125" y="23631"/>
                  </a:lnTo>
                  <a:lnTo>
                    <a:pt x="126643" y="31432"/>
                  </a:lnTo>
                  <a:lnTo>
                    <a:pt x="83259" y="40060"/>
                  </a:lnTo>
                  <a:lnTo>
                    <a:pt x="41027" y="49411"/>
                  </a:lnTo>
                  <a:lnTo>
                    <a:pt x="0" y="59381"/>
                  </a:lnTo>
                  <a:lnTo>
                    <a:pt x="0" y="80082"/>
                  </a:lnTo>
                  <a:lnTo>
                    <a:pt x="879348" y="80082"/>
                  </a:lnTo>
                  <a:lnTo>
                    <a:pt x="879348" y="59381"/>
                  </a:lnTo>
                  <a:lnTo>
                    <a:pt x="825086" y="44702"/>
                  </a:lnTo>
                  <a:lnTo>
                    <a:pt x="771177" y="32305"/>
                  </a:lnTo>
                  <a:lnTo>
                    <a:pt x="717673" y="22084"/>
                  </a:lnTo>
                  <a:lnTo>
                    <a:pt x="664628" y="13936"/>
                  </a:lnTo>
                  <a:lnTo>
                    <a:pt x="612094" y="7758"/>
                  </a:lnTo>
                  <a:lnTo>
                    <a:pt x="560126" y="3445"/>
                  </a:lnTo>
                  <a:lnTo>
                    <a:pt x="508776" y="893"/>
                  </a:lnTo>
                  <a:lnTo>
                    <a:pt x="458098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>
              <a:extLst>
                <a:ext uri="{FF2B5EF4-FFF2-40B4-BE49-F238E27FC236}">
                  <a16:creationId xmlns:a16="http://schemas.microsoft.com/office/drawing/2014/main" id="{412155BA-C84C-939E-3A4F-06A5A1617E06}"/>
                </a:ext>
              </a:extLst>
            </p:cNvPr>
            <p:cNvSpPr/>
            <p:nvPr/>
          </p:nvSpPr>
          <p:spPr>
            <a:xfrm>
              <a:off x="5553455" y="5109137"/>
              <a:ext cx="879475" cy="80645"/>
            </a:xfrm>
            <a:custGeom>
              <a:avLst/>
              <a:gdLst/>
              <a:ahLst/>
              <a:cxnLst/>
              <a:rect l="l" t="t" r="r" b="b"/>
              <a:pathLst>
                <a:path w="879475" h="80645">
                  <a:moveTo>
                    <a:pt x="0" y="59381"/>
                  </a:moveTo>
                  <a:lnTo>
                    <a:pt x="0" y="69541"/>
                  </a:lnTo>
                  <a:lnTo>
                    <a:pt x="0" y="80082"/>
                  </a:lnTo>
                  <a:lnTo>
                    <a:pt x="879348" y="80082"/>
                  </a:lnTo>
                  <a:lnTo>
                    <a:pt x="879348" y="69541"/>
                  </a:lnTo>
                  <a:lnTo>
                    <a:pt x="879348" y="59381"/>
                  </a:lnTo>
                  <a:lnTo>
                    <a:pt x="825086" y="44702"/>
                  </a:lnTo>
                  <a:lnTo>
                    <a:pt x="771177" y="32305"/>
                  </a:lnTo>
                  <a:lnTo>
                    <a:pt x="717673" y="22084"/>
                  </a:lnTo>
                  <a:lnTo>
                    <a:pt x="664628" y="13936"/>
                  </a:lnTo>
                  <a:lnTo>
                    <a:pt x="612094" y="7758"/>
                  </a:lnTo>
                  <a:lnTo>
                    <a:pt x="560126" y="3445"/>
                  </a:lnTo>
                  <a:lnTo>
                    <a:pt x="508776" y="893"/>
                  </a:lnTo>
                  <a:lnTo>
                    <a:pt x="458098" y="0"/>
                  </a:lnTo>
                  <a:lnTo>
                    <a:pt x="408146" y="660"/>
                  </a:lnTo>
                  <a:lnTo>
                    <a:pt x="358972" y="2769"/>
                  </a:lnTo>
                  <a:lnTo>
                    <a:pt x="310629" y="6225"/>
                  </a:lnTo>
                  <a:lnTo>
                    <a:pt x="263172" y="10924"/>
                  </a:lnTo>
                  <a:lnTo>
                    <a:pt x="216653" y="16760"/>
                  </a:lnTo>
                  <a:lnTo>
                    <a:pt x="171125" y="23631"/>
                  </a:lnTo>
                  <a:lnTo>
                    <a:pt x="126643" y="31432"/>
                  </a:lnTo>
                  <a:lnTo>
                    <a:pt x="83259" y="40060"/>
                  </a:lnTo>
                  <a:lnTo>
                    <a:pt x="41027" y="49411"/>
                  </a:lnTo>
                  <a:lnTo>
                    <a:pt x="0" y="5938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4">
              <a:extLst>
                <a:ext uri="{FF2B5EF4-FFF2-40B4-BE49-F238E27FC236}">
                  <a16:creationId xmlns:a16="http://schemas.microsoft.com/office/drawing/2014/main" id="{D6970F50-8FEB-BC9B-6ECF-11C46B69DC42}"/>
                </a:ext>
              </a:extLst>
            </p:cNvPr>
            <p:cNvSpPr/>
            <p:nvPr/>
          </p:nvSpPr>
          <p:spPr>
            <a:xfrm>
              <a:off x="5705855" y="4346448"/>
              <a:ext cx="571500" cy="100965"/>
            </a:xfrm>
            <a:custGeom>
              <a:avLst/>
              <a:gdLst/>
              <a:ahLst/>
              <a:cxnLst/>
              <a:rect l="l" t="t" r="r" b="b"/>
              <a:pathLst>
                <a:path w="571500" h="100964">
                  <a:moveTo>
                    <a:pt x="571500" y="0"/>
                  </a:moveTo>
                  <a:lnTo>
                    <a:pt x="0" y="0"/>
                  </a:lnTo>
                  <a:lnTo>
                    <a:pt x="0" y="26034"/>
                  </a:lnTo>
                  <a:lnTo>
                    <a:pt x="40300" y="44685"/>
                  </a:lnTo>
                  <a:lnTo>
                    <a:pt x="82320" y="61418"/>
                  </a:lnTo>
                  <a:lnTo>
                    <a:pt x="125944" y="75791"/>
                  </a:lnTo>
                  <a:lnTo>
                    <a:pt x="171054" y="87361"/>
                  </a:lnTo>
                  <a:lnTo>
                    <a:pt x="217536" y="95688"/>
                  </a:lnTo>
                  <a:lnTo>
                    <a:pt x="265271" y="100329"/>
                  </a:lnTo>
                  <a:lnTo>
                    <a:pt x="314144" y="100843"/>
                  </a:lnTo>
                  <a:lnTo>
                    <a:pt x="364038" y="96788"/>
                  </a:lnTo>
                  <a:lnTo>
                    <a:pt x="414837" y="87721"/>
                  </a:lnTo>
                  <a:lnTo>
                    <a:pt x="466425" y="73201"/>
                  </a:lnTo>
                  <a:lnTo>
                    <a:pt x="518684" y="52786"/>
                  </a:lnTo>
                  <a:lnTo>
                    <a:pt x="571500" y="26034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4FD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>
              <a:extLst>
                <a:ext uri="{FF2B5EF4-FFF2-40B4-BE49-F238E27FC236}">
                  <a16:creationId xmlns:a16="http://schemas.microsoft.com/office/drawing/2014/main" id="{0DFB689F-93B9-873D-01F6-686AAF2EEF8B}"/>
                </a:ext>
              </a:extLst>
            </p:cNvPr>
            <p:cNvSpPr/>
            <p:nvPr/>
          </p:nvSpPr>
          <p:spPr>
            <a:xfrm>
              <a:off x="5705855" y="4346448"/>
              <a:ext cx="571500" cy="100965"/>
            </a:xfrm>
            <a:custGeom>
              <a:avLst/>
              <a:gdLst/>
              <a:ahLst/>
              <a:cxnLst/>
              <a:rect l="l" t="t" r="r" b="b"/>
              <a:pathLst>
                <a:path w="571500" h="100964">
                  <a:moveTo>
                    <a:pt x="0" y="26034"/>
                  </a:moveTo>
                  <a:lnTo>
                    <a:pt x="0" y="16555"/>
                  </a:lnTo>
                  <a:lnTo>
                    <a:pt x="0" y="8207"/>
                  </a:lnTo>
                  <a:lnTo>
                    <a:pt x="0" y="2264"/>
                  </a:lnTo>
                  <a:lnTo>
                    <a:pt x="0" y="0"/>
                  </a:lnTo>
                  <a:lnTo>
                    <a:pt x="571500" y="0"/>
                  </a:lnTo>
                  <a:lnTo>
                    <a:pt x="571500" y="2264"/>
                  </a:lnTo>
                  <a:lnTo>
                    <a:pt x="571500" y="8207"/>
                  </a:lnTo>
                  <a:lnTo>
                    <a:pt x="571500" y="16555"/>
                  </a:lnTo>
                  <a:lnTo>
                    <a:pt x="571500" y="26034"/>
                  </a:lnTo>
                  <a:lnTo>
                    <a:pt x="518684" y="52786"/>
                  </a:lnTo>
                  <a:lnTo>
                    <a:pt x="466425" y="73201"/>
                  </a:lnTo>
                  <a:lnTo>
                    <a:pt x="414837" y="87721"/>
                  </a:lnTo>
                  <a:lnTo>
                    <a:pt x="364038" y="96788"/>
                  </a:lnTo>
                  <a:lnTo>
                    <a:pt x="314144" y="100843"/>
                  </a:lnTo>
                  <a:lnTo>
                    <a:pt x="265271" y="100329"/>
                  </a:lnTo>
                  <a:lnTo>
                    <a:pt x="217536" y="95688"/>
                  </a:lnTo>
                  <a:lnTo>
                    <a:pt x="171054" y="87361"/>
                  </a:lnTo>
                  <a:lnTo>
                    <a:pt x="125944" y="75791"/>
                  </a:lnTo>
                  <a:lnTo>
                    <a:pt x="82320" y="61418"/>
                  </a:lnTo>
                  <a:lnTo>
                    <a:pt x="40300" y="44685"/>
                  </a:lnTo>
                  <a:lnTo>
                    <a:pt x="0" y="26034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E75634FE-84FE-9FBC-9CC5-53AB1D5241A3}"/>
                </a:ext>
              </a:extLst>
            </p:cNvPr>
            <p:cNvSpPr/>
            <p:nvPr/>
          </p:nvSpPr>
          <p:spPr>
            <a:xfrm>
              <a:off x="5564123" y="4137660"/>
              <a:ext cx="850900" cy="2441575"/>
            </a:xfrm>
            <a:custGeom>
              <a:avLst/>
              <a:gdLst/>
              <a:ahLst/>
              <a:cxnLst/>
              <a:rect l="l" t="t" r="r" b="b"/>
              <a:pathLst>
                <a:path w="850900" h="2441575">
                  <a:moveTo>
                    <a:pt x="422401" y="15239"/>
                  </a:moveTo>
                  <a:lnTo>
                    <a:pt x="266700" y="255015"/>
                  </a:lnTo>
                  <a:lnTo>
                    <a:pt x="266700" y="999744"/>
                  </a:lnTo>
                  <a:lnTo>
                    <a:pt x="638555" y="2063546"/>
                  </a:lnTo>
                  <a:lnTo>
                    <a:pt x="565403" y="2441447"/>
                  </a:lnTo>
                </a:path>
                <a:path w="850900" h="2441575">
                  <a:moveTo>
                    <a:pt x="422275" y="0"/>
                  </a:moveTo>
                  <a:lnTo>
                    <a:pt x="585215" y="257047"/>
                  </a:lnTo>
                  <a:lnTo>
                    <a:pt x="585215" y="1001267"/>
                  </a:lnTo>
                  <a:lnTo>
                    <a:pt x="213360" y="2064524"/>
                  </a:lnTo>
                  <a:lnTo>
                    <a:pt x="270383" y="2423160"/>
                  </a:lnTo>
                </a:path>
                <a:path w="850900" h="2441575">
                  <a:moveTo>
                    <a:pt x="545973" y="9143"/>
                  </a:moveTo>
                  <a:lnTo>
                    <a:pt x="390525" y="248792"/>
                  </a:lnTo>
                  <a:lnTo>
                    <a:pt x="32003" y="1031239"/>
                  </a:lnTo>
                  <a:lnTo>
                    <a:pt x="457200" y="2058123"/>
                  </a:lnTo>
                  <a:lnTo>
                    <a:pt x="574548" y="2423160"/>
                  </a:lnTo>
                </a:path>
                <a:path w="850900" h="2441575">
                  <a:moveTo>
                    <a:pt x="546480" y="0"/>
                  </a:moveTo>
                  <a:lnTo>
                    <a:pt x="710184" y="257047"/>
                  </a:lnTo>
                  <a:lnTo>
                    <a:pt x="363854" y="1028445"/>
                  </a:lnTo>
                  <a:lnTo>
                    <a:pt x="0" y="2029879"/>
                  </a:lnTo>
                  <a:lnTo>
                    <a:pt x="270128" y="2415540"/>
                  </a:lnTo>
                </a:path>
                <a:path w="850900" h="2441575">
                  <a:moveTo>
                    <a:pt x="306324" y="12191"/>
                  </a:moveTo>
                  <a:lnTo>
                    <a:pt x="462152" y="251840"/>
                  </a:lnTo>
                  <a:lnTo>
                    <a:pt x="821436" y="1034414"/>
                  </a:lnTo>
                  <a:lnTo>
                    <a:pt x="395350" y="2062860"/>
                  </a:lnTo>
                  <a:lnTo>
                    <a:pt x="269748" y="2423160"/>
                  </a:lnTo>
                </a:path>
                <a:path w="850900" h="2441575">
                  <a:moveTo>
                    <a:pt x="306577" y="3047"/>
                  </a:moveTo>
                  <a:lnTo>
                    <a:pt x="143255" y="260095"/>
                  </a:lnTo>
                  <a:lnTo>
                    <a:pt x="487299" y="1031239"/>
                  </a:lnTo>
                  <a:lnTo>
                    <a:pt x="850391" y="2034044"/>
                  </a:lnTo>
                  <a:lnTo>
                    <a:pt x="565023" y="2432304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D9009CD8-8ECD-9724-5584-9B5707A9A267}"/>
                </a:ext>
              </a:extLst>
            </p:cNvPr>
            <p:cNvSpPr/>
            <p:nvPr/>
          </p:nvSpPr>
          <p:spPr>
            <a:xfrm>
              <a:off x="5576315" y="4663440"/>
              <a:ext cx="826135" cy="932815"/>
            </a:xfrm>
            <a:custGeom>
              <a:avLst/>
              <a:gdLst/>
              <a:ahLst/>
              <a:cxnLst/>
              <a:rect l="l" t="t" r="r" b="b"/>
              <a:pathLst>
                <a:path w="826135" h="932814">
                  <a:moveTo>
                    <a:pt x="50292" y="0"/>
                  </a:moveTo>
                  <a:lnTo>
                    <a:pt x="210312" y="0"/>
                  </a:lnTo>
                </a:path>
                <a:path w="826135" h="932814">
                  <a:moveTo>
                    <a:pt x="612648" y="0"/>
                  </a:moveTo>
                  <a:lnTo>
                    <a:pt x="772668" y="0"/>
                  </a:lnTo>
                </a:path>
                <a:path w="826135" h="932814">
                  <a:moveTo>
                    <a:pt x="0" y="932688"/>
                  </a:moveTo>
                  <a:lnTo>
                    <a:pt x="161544" y="932688"/>
                  </a:lnTo>
                </a:path>
                <a:path w="826135" h="932814">
                  <a:moveTo>
                    <a:pt x="667512" y="932688"/>
                  </a:moveTo>
                  <a:lnTo>
                    <a:pt x="826008" y="932688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EBF11ABB-ED11-7AA4-85D3-5899B1220A0A}"/>
                </a:ext>
              </a:extLst>
            </p:cNvPr>
            <p:cNvSpPr/>
            <p:nvPr/>
          </p:nvSpPr>
          <p:spPr>
            <a:xfrm>
              <a:off x="5843777" y="6538722"/>
              <a:ext cx="304800" cy="167640"/>
            </a:xfrm>
            <a:custGeom>
              <a:avLst/>
              <a:gdLst/>
              <a:ahLst/>
              <a:cxnLst/>
              <a:rect l="l" t="t" r="r" b="b"/>
              <a:pathLst>
                <a:path w="304800" h="167640">
                  <a:moveTo>
                    <a:pt x="38100" y="167639"/>
                  </a:moveTo>
                  <a:lnTo>
                    <a:pt x="0" y="47891"/>
                  </a:lnTo>
                  <a:lnTo>
                    <a:pt x="38100" y="0"/>
                  </a:lnTo>
                  <a:lnTo>
                    <a:pt x="76200" y="47891"/>
                  </a:lnTo>
                  <a:lnTo>
                    <a:pt x="114300" y="0"/>
                  </a:lnTo>
                  <a:lnTo>
                    <a:pt x="152400" y="47891"/>
                  </a:lnTo>
                  <a:lnTo>
                    <a:pt x="190500" y="0"/>
                  </a:lnTo>
                  <a:lnTo>
                    <a:pt x="228600" y="47891"/>
                  </a:lnTo>
                  <a:lnTo>
                    <a:pt x="266700" y="0"/>
                  </a:lnTo>
                  <a:lnTo>
                    <a:pt x="304800" y="47891"/>
                  </a:lnTo>
                  <a:lnTo>
                    <a:pt x="266700" y="167639"/>
                  </a:lnTo>
                </a:path>
              </a:pathLst>
            </a:custGeom>
            <a:ln w="38100">
              <a:solidFill>
                <a:srgbClr val="FF92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9">
            <a:extLst>
              <a:ext uri="{FF2B5EF4-FFF2-40B4-BE49-F238E27FC236}">
                <a16:creationId xmlns:a16="http://schemas.microsoft.com/office/drawing/2014/main" id="{02243197-8318-AB90-507D-A7954F751BA0}"/>
              </a:ext>
            </a:extLst>
          </p:cNvPr>
          <p:cNvSpPr txBox="1"/>
          <p:nvPr/>
        </p:nvSpPr>
        <p:spPr>
          <a:xfrm>
            <a:off x="876046" y="2086482"/>
            <a:ext cx="185597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cs typeface="Arial"/>
              </a:rPr>
              <a:t>Imaging </a:t>
            </a:r>
            <a:r>
              <a:rPr sz="2800" spc="-20" dirty="0">
                <a:cs typeface="Arial"/>
              </a:rPr>
              <a:t>path</a:t>
            </a:r>
            <a:endParaRPr sz="2800" dirty="0">
              <a:cs typeface="Arial"/>
            </a:endParaRPr>
          </a:p>
        </p:txBody>
      </p:sp>
      <p:sp>
        <p:nvSpPr>
          <p:cNvPr id="63" name="object 30">
            <a:extLst>
              <a:ext uri="{FF2B5EF4-FFF2-40B4-BE49-F238E27FC236}">
                <a16:creationId xmlns:a16="http://schemas.microsoft.com/office/drawing/2014/main" id="{41D7D271-1AF0-CF73-C40D-F1BA0E1A8A78}"/>
              </a:ext>
            </a:extLst>
          </p:cNvPr>
          <p:cNvSpPr txBox="1"/>
          <p:nvPr/>
        </p:nvSpPr>
        <p:spPr>
          <a:xfrm>
            <a:off x="4575175" y="5439867"/>
            <a:ext cx="780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Field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iris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32">
            <a:extLst>
              <a:ext uri="{FF2B5EF4-FFF2-40B4-BE49-F238E27FC236}">
                <a16:creationId xmlns:a16="http://schemas.microsoft.com/office/drawing/2014/main" id="{1A024FE5-083F-8227-FC8E-94B9EFF41A2B}"/>
              </a:ext>
            </a:extLst>
          </p:cNvPr>
          <p:cNvSpPr txBox="1"/>
          <p:nvPr/>
        </p:nvSpPr>
        <p:spPr>
          <a:xfrm>
            <a:off x="59765" y="4999990"/>
            <a:ext cx="26138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cs typeface="Arial"/>
              </a:rPr>
              <a:t>Illumination</a:t>
            </a:r>
            <a:endParaRPr sz="2800" dirty="0"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cs typeface="Arial"/>
              </a:rPr>
              <a:t>path</a:t>
            </a:r>
            <a:endParaRPr sz="2800" dirty="0">
              <a:cs typeface="Arial"/>
            </a:endParaRPr>
          </a:p>
        </p:txBody>
      </p:sp>
      <p:sp>
        <p:nvSpPr>
          <p:cNvPr id="66" name="object 33">
            <a:extLst>
              <a:ext uri="{FF2B5EF4-FFF2-40B4-BE49-F238E27FC236}">
                <a16:creationId xmlns:a16="http://schemas.microsoft.com/office/drawing/2014/main" id="{A84017A0-2F67-E71C-587C-3372EF75E236}"/>
              </a:ext>
            </a:extLst>
          </p:cNvPr>
          <p:cNvSpPr txBox="1"/>
          <p:nvPr/>
        </p:nvSpPr>
        <p:spPr>
          <a:xfrm>
            <a:off x="4498975" y="5973267"/>
            <a:ext cx="12071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Collector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Light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source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id="{00ED02C9-F0B9-8543-F0F4-955E1BEB5517}"/>
              </a:ext>
            </a:extLst>
          </p:cNvPr>
          <p:cNvSpPr txBox="1"/>
          <p:nvPr/>
        </p:nvSpPr>
        <p:spPr>
          <a:xfrm>
            <a:off x="4168521" y="3740911"/>
            <a:ext cx="1616075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020">
              <a:lnSpc>
                <a:spcPts val="1795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Objective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ts val="1795"/>
              </a:lnSpc>
            </a:pPr>
            <a:r>
              <a:rPr sz="1600" spc="-10" dirty="0">
                <a:latin typeface="Arial"/>
                <a:cs typeface="Arial"/>
              </a:rPr>
              <a:t>Sample</a:t>
            </a:r>
            <a:endParaRPr sz="1600">
              <a:latin typeface="Arial"/>
              <a:cs typeface="Arial"/>
            </a:endParaRPr>
          </a:p>
          <a:p>
            <a:pPr marL="161925" marR="170815" indent="-149860">
              <a:lnSpc>
                <a:spcPts val="2190"/>
              </a:lnSpc>
              <a:spcBef>
                <a:spcPts val="55"/>
              </a:spcBef>
            </a:pPr>
            <a:r>
              <a:rPr sz="1600" dirty="0">
                <a:latin typeface="Arial"/>
                <a:cs typeface="Arial"/>
              </a:rPr>
              <a:t>Condenser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lens </a:t>
            </a:r>
            <a:r>
              <a:rPr sz="1600" dirty="0">
                <a:latin typeface="Arial"/>
                <a:cs typeface="Arial"/>
              </a:rPr>
              <a:t>Aperture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iris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id="{658B4918-BD56-CB84-8AF0-43751164F1D7}"/>
              </a:ext>
            </a:extLst>
          </p:cNvPr>
          <p:cNvSpPr txBox="1"/>
          <p:nvPr/>
        </p:nvSpPr>
        <p:spPr>
          <a:xfrm>
            <a:off x="4422775" y="4999990"/>
            <a:ext cx="8934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Field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lens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36">
            <a:extLst>
              <a:ext uri="{FF2B5EF4-FFF2-40B4-BE49-F238E27FC236}">
                <a16:creationId xmlns:a16="http://schemas.microsoft.com/office/drawing/2014/main" id="{BFEF334E-9562-1309-BB1E-78FFC8B84468}"/>
              </a:ext>
            </a:extLst>
          </p:cNvPr>
          <p:cNvSpPr/>
          <p:nvPr/>
        </p:nvSpPr>
        <p:spPr>
          <a:xfrm>
            <a:off x="6401435" y="3134232"/>
            <a:ext cx="762635" cy="1963420"/>
          </a:xfrm>
          <a:custGeom>
            <a:avLst/>
            <a:gdLst/>
            <a:ahLst/>
            <a:cxnLst/>
            <a:rect l="l" t="t" r="r" b="b"/>
            <a:pathLst>
              <a:path w="762634" h="1963420">
                <a:moveTo>
                  <a:pt x="685927" y="1521714"/>
                </a:moveTo>
                <a:lnTo>
                  <a:pt x="158470" y="1520342"/>
                </a:lnTo>
                <a:lnTo>
                  <a:pt x="158711" y="1520190"/>
                </a:lnTo>
                <a:lnTo>
                  <a:pt x="199263" y="1496695"/>
                </a:lnTo>
                <a:lnTo>
                  <a:pt x="206121" y="1492631"/>
                </a:lnTo>
                <a:lnTo>
                  <a:pt x="208534" y="1483868"/>
                </a:lnTo>
                <a:lnTo>
                  <a:pt x="204470" y="1476883"/>
                </a:lnTo>
                <a:lnTo>
                  <a:pt x="200533" y="1470025"/>
                </a:lnTo>
                <a:lnTo>
                  <a:pt x="191643" y="1467612"/>
                </a:lnTo>
                <a:lnTo>
                  <a:pt x="184785" y="1471676"/>
                </a:lnTo>
                <a:lnTo>
                  <a:pt x="76200" y="1534541"/>
                </a:lnTo>
                <a:lnTo>
                  <a:pt x="191262" y="1602105"/>
                </a:lnTo>
                <a:lnTo>
                  <a:pt x="200139" y="1599692"/>
                </a:lnTo>
                <a:lnTo>
                  <a:pt x="208280" y="1585976"/>
                </a:lnTo>
                <a:lnTo>
                  <a:pt x="205994" y="1577086"/>
                </a:lnTo>
                <a:lnTo>
                  <a:pt x="158572" y="1549298"/>
                </a:lnTo>
                <a:lnTo>
                  <a:pt x="685927" y="1550670"/>
                </a:lnTo>
                <a:lnTo>
                  <a:pt x="685927" y="1521714"/>
                </a:lnTo>
                <a:close/>
              </a:path>
              <a:path w="762634" h="1963420">
                <a:moveTo>
                  <a:pt x="685927" y="435102"/>
                </a:moveTo>
                <a:lnTo>
                  <a:pt x="82308" y="433705"/>
                </a:lnTo>
                <a:lnTo>
                  <a:pt x="82511" y="433578"/>
                </a:lnTo>
                <a:lnTo>
                  <a:pt x="123063" y="410083"/>
                </a:lnTo>
                <a:lnTo>
                  <a:pt x="129921" y="406019"/>
                </a:lnTo>
                <a:lnTo>
                  <a:pt x="132334" y="397129"/>
                </a:lnTo>
                <a:lnTo>
                  <a:pt x="128270" y="390271"/>
                </a:lnTo>
                <a:lnTo>
                  <a:pt x="124333" y="383286"/>
                </a:lnTo>
                <a:lnTo>
                  <a:pt x="115443" y="381000"/>
                </a:lnTo>
                <a:lnTo>
                  <a:pt x="0" y="447929"/>
                </a:lnTo>
                <a:lnTo>
                  <a:pt x="115062" y="515366"/>
                </a:lnTo>
                <a:lnTo>
                  <a:pt x="123939" y="513080"/>
                </a:lnTo>
                <a:lnTo>
                  <a:pt x="128016" y="506222"/>
                </a:lnTo>
                <a:lnTo>
                  <a:pt x="132080" y="499237"/>
                </a:lnTo>
                <a:lnTo>
                  <a:pt x="129794" y="490474"/>
                </a:lnTo>
                <a:lnTo>
                  <a:pt x="82346" y="462661"/>
                </a:lnTo>
                <a:lnTo>
                  <a:pt x="685927" y="464058"/>
                </a:lnTo>
                <a:lnTo>
                  <a:pt x="685927" y="435102"/>
                </a:lnTo>
                <a:close/>
              </a:path>
              <a:path w="762634" h="1963420">
                <a:moveTo>
                  <a:pt x="685927" y="54102"/>
                </a:moveTo>
                <a:lnTo>
                  <a:pt x="82308" y="52705"/>
                </a:lnTo>
                <a:lnTo>
                  <a:pt x="82511" y="52578"/>
                </a:lnTo>
                <a:lnTo>
                  <a:pt x="123063" y="29083"/>
                </a:lnTo>
                <a:lnTo>
                  <a:pt x="129921" y="25019"/>
                </a:lnTo>
                <a:lnTo>
                  <a:pt x="132334" y="16129"/>
                </a:lnTo>
                <a:lnTo>
                  <a:pt x="128270" y="9271"/>
                </a:lnTo>
                <a:lnTo>
                  <a:pt x="124333" y="2286"/>
                </a:lnTo>
                <a:lnTo>
                  <a:pt x="115443" y="0"/>
                </a:lnTo>
                <a:lnTo>
                  <a:pt x="108458" y="3937"/>
                </a:lnTo>
                <a:lnTo>
                  <a:pt x="0" y="66929"/>
                </a:lnTo>
                <a:lnTo>
                  <a:pt x="115062" y="134366"/>
                </a:lnTo>
                <a:lnTo>
                  <a:pt x="123939" y="132080"/>
                </a:lnTo>
                <a:lnTo>
                  <a:pt x="128016" y="125222"/>
                </a:lnTo>
                <a:lnTo>
                  <a:pt x="132080" y="118237"/>
                </a:lnTo>
                <a:lnTo>
                  <a:pt x="129794" y="109474"/>
                </a:lnTo>
                <a:lnTo>
                  <a:pt x="82346" y="81661"/>
                </a:lnTo>
                <a:lnTo>
                  <a:pt x="685927" y="83058"/>
                </a:lnTo>
                <a:lnTo>
                  <a:pt x="685927" y="54102"/>
                </a:lnTo>
                <a:close/>
              </a:path>
              <a:path w="762634" h="1963420">
                <a:moveTo>
                  <a:pt x="762127" y="1882902"/>
                </a:moveTo>
                <a:lnTo>
                  <a:pt x="158508" y="1881505"/>
                </a:lnTo>
                <a:lnTo>
                  <a:pt x="158711" y="1881378"/>
                </a:lnTo>
                <a:lnTo>
                  <a:pt x="199263" y="1857883"/>
                </a:lnTo>
                <a:lnTo>
                  <a:pt x="206121" y="1853819"/>
                </a:lnTo>
                <a:lnTo>
                  <a:pt x="208534" y="1844929"/>
                </a:lnTo>
                <a:lnTo>
                  <a:pt x="204470" y="1838071"/>
                </a:lnTo>
                <a:lnTo>
                  <a:pt x="200533" y="1831086"/>
                </a:lnTo>
                <a:lnTo>
                  <a:pt x="191643" y="1828800"/>
                </a:lnTo>
                <a:lnTo>
                  <a:pt x="76200" y="1895729"/>
                </a:lnTo>
                <a:lnTo>
                  <a:pt x="191262" y="1963166"/>
                </a:lnTo>
                <a:lnTo>
                  <a:pt x="200139" y="1960880"/>
                </a:lnTo>
                <a:lnTo>
                  <a:pt x="204216" y="1954022"/>
                </a:lnTo>
                <a:lnTo>
                  <a:pt x="208280" y="1947037"/>
                </a:lnTo>
                <a:lnTo>
                  <a:pt x="205994" y="1938274"/>
                </a:lnTo>
                <a:lnTo>
                  <a:pt x="158546" y="1910461"/>
                </a:lnTo>
                <a:lnTo>
                  <a:pt x="762127" y="1911858"/>
                </a:lnTo>
                <a:lnTo>
                  <a:pt x="762127" y="1882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7">
            <a:extLst>
              <a:ext uri="{FF2B5EF4-FFF2-40B4-BE49-F238E27FC236}">
                <a16:creationId xmlns:a16="http://schemas.microsoft.com/office/drawing/2014/main" id="{E07ADF1C-A877-9467-85F5-18FD3131477B}"/>
              </a:ext>
            </a:extLst>
          </p:cNvPr>
          <p:cNvSpPr txBox="1"/>
          <p:nvPr/>
        </p:nvSpPr>
        <p:spPr>
          <a:xfrm>
            <a:off x="7242429" y="2921741"/>
            <a:ext cx="1833245" cy="8121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latin typeface="Tw Cen MT"/>
                <a:cs typeface="Tw Cen MT"/>
              </a:rPr>
              <a:t>Polarizer</a:t>
            </a:r>
            <a:r>
              <a:rPr sz="1800" spc="-8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(analyzer)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spc="-10" dirty="0">
                <a:latin typeface="Tw Cen MT"/>
                <a:cs typeface="Tw Cen MT"/>
              </a:rPr>
              <a:t>Wollaston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1" name="object 38">
            <a:extLst>
              <a:ext uri="{FF2B5EF4-FFF2-40B4-BE49-F238E27FC236}">
                <a16:creationId xmlns:a16="http://schemas.microsoft.com/office/drawing/2014/main" id="{665BCC72-83B7-3896-2710-DE5047BA745F}"/>
              </a:ext>
            </a:extLst>
          </p:cNvPr>
          <p:cNvSpPr txBox="1"/>
          <p:nvPr/>
        </p:nvSpPr>
        <p:spPr>
          <a:xfrm>
            <a:off x="7242429" y="4410964"/>
            <a:ext cx="929640" cy="726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800" spc="-25" dirty="0">
                <a:latin typeface="Tw Cen MT"/>
                <a:cs typeface="Tw Cen MT"/>
              </a:rPr>
              <a:t>Wollaston </a:t>
            </a:r>
            <a:r>
              <a:rPr sz="1800" spc="-10" dirty="0">
                <a:latin typeface="Tw Cen MT"/>
                <a:cs typeface="Tw Cen MT"/>
              </a:rPr>
              <a:t>Polarizer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72" name="object 39">
            <a:extLst>
              <a:ext uri="{FF2B5EF4-FFF2-40B4-BE49-F238E27FC236}">
                <a16:creationId xmlns:a16="http://schemas.microsoft.com/office/drawing/2014/main" id="{9D9CBA9F-9C75-EFA0-F7DE-16E80F0299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0016" y="714502"/>
            <a:ext cx="4743110" cy="6143498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F7C43317-89A0-EBEF-CFBE-8864194480E7}"/>
              </a:ext>
            </a:extLst>
          </p:cNvPr>
          <p:cNvSpPr/>
          <p:nvPr/>
        </p:nvSpPr>
        <p:spPr>
          <a:xfrm>
            <a:off x="2862823" y="4137659"/>
            <a:ext cx="304800" cy="2674971"/>
          </a:xfrm>
          <a:custGeom>
            <a:avLst/>
            <a:gdLst/>
            <a:ahLst/>
            <a:cxnLst/>
            <a:rect l="l" t="t" r="r" b="b"/>
            <a:pathLst>
              <a:path w="254000" h="3200400">
                <a:moveTo>
                  <a:pt x="253746" y="0"/>
                </a:moveTo>
                <a:lnTo>
                  <a:pt x="202249" y="8984"/>
                </a:lnTo>
                <a:lnTo>
                  <a:pt x="160088" y="34845"/>
                </a:lnTo>
                <a:lnTo>
                  <a:pt x="126432" y="75944"/>
                </a:lnTo>
                <a:lnTo>
                  <a:pt x="100453" y="130644"/>
                </a:lnTo>
                <a:lnTo>
                  <a:pt x="81320" y="197307"/>
                </a:lnTo>
                <a:lnTo>
                  <a:pt x="68205" y="274294"/>
                </a:lnTo>
                <a:lnTo>
                  <a:pt x="63645" y="316147"/>
                </a:lnTo>
                <a:lnTo>
                  <a:pt x="60278" y="359967"/>
                </a:lnTo>
                <a:lnTo>
                  <a:pt x="58001" y="405549"/>
                </a:lnTo>
                <a:lnTo>
                  <a:pt x="56710" y="452688"/>
                </a:lnTo>
                <a:lnTo>
                  <a:pt x="56301" y="501180"/>
                </a:lnTo>
                <a:lnTo>
                  <a:pt x="56671" y="550820"/>
                </a:lnTo>
                <a:lnTo>
                  <a:pt x="57716" y="601402"/>
                </a:lnTo>
                <a:lnTo>
                  <a:pt x="59332" y="652723"/>
                </a:lnTo>
                <a:lnTo>
                  <a:pt x="61417" y="704578"/>
                </a:lnTo>
                <a:lnTo>
                  <a:pt x="63865" y="756761"/>
                </a:lnTo>
                <a:lnTo>
                  <a:pt x="66573" y="809068"/>
                </a:lnTo>
                <a:lnTo>
                  <a:pt x="69438" y="861294"/>
                </a:lnTo>
                <a:lnTo>
                  <a:pt x="72356" y="913235"/>
                </a:lnTo>
                <a:lnTo>
                  <a:pt x="75224" y="964686"/>
                </a:lnTo>
                <a:lnTo>
                  <a:pt x="77937" y="1015441"/>
                </a:lnTo>
                <a:lnTo>
                  <a:pt x="80393" y="1065297"/>
                </a:lnTo>
                <a:lnTo>
                  <a:pt x="82486" y="1114048"/>
                </a:lnTo>
                <a:lnTo>
                  <a:pt x="84114" y="1161490"/>
                </a:lnTo>
                <a:lnTo>
                  <a:pt x="85174" y="1207417"/>
                </a:lnTo>
                <a:lnTo>
                  <a:pt x="85560" y="1251626"/>
                </a:lnTo>
                <a:lnTo>
                  <a:pt x="85171" y="1293911"/>
                </a:lnTo>
                <a:lnTo>
                  <a:pt x="83901" y="1334068"/>
                </a:lnTo>
                <a:lnTo>
                  <a:pt x="78307" y="1407178"/>
                </a:lnTo>
                <a:lnTo>
                  <a:pt x="67950" y="1469317"/>
                </a:lnTo>
                <a:lnTo>
                  <a:pt x="51999" y="1518847"/>
                </a:lnTo>
                <a:lnTo>
                  <a:pt x="29625" y="1554131"/>
                </a:lnTo>
                <a:lnTo>
                  <a:pt x="0" y="1573529"/>
                </a:lnTo>
                <a:lnTo>
                  <a:pt x="15416" y="1580469"/>
                </a:lnTo>
                <a:lnTo>
                  <a:pt x="50771" y="1625663"/>
                </a:lnTo>
                <a:lnTo>
                  <a:pt x="66265" y="1674104"/>
                </a:lnTo>
                <a:lnTo>
                  <a:pt x="76235" y="1735325"/>
                </a:lnTo>
                <a:lnTo>
                  <a:pt x="81484" y="1807728"/>
                </a:lnTo>
                <a:lnTo>
                  <a:pt x="82589" y="1847622"/>
                </a:lnTo>
                <a:lnTo>
                  <a:pt x="82815" y="1889711"/>
                </a:lnTo>
                <a:lnTo>
                  <a:pt x="82261" y="1933794"/>
                </a:lnTo>
                <a:lnTo>
                  <a:pt x="81029" y="1979672"/>
                </a:lnTo>
                <a:lnTo>
                  <a:pt x="79219" y="2027145"/>
                </a:lnTo>
                <a:lnTo>
                  <a:pt x="76931" y="2076013"/>
                </a:lnTo>
                <a:lnTo>
                  <a:pt x="74266" y="2126075"/>
                </a:lnTo>
                <a:lnTo>
                  <a:pt x="71323" y="2177131"/>
                </a:lnTo>
                <a:lnTo>
                  <a:pt x="68203" y="2228982"/>
                </a:lnTo>
                <a:lnTo>
                  <a:pt x="65007" y="2281426"/>
                </a:lnTo>
                <a:lnTo>
                  <a:pt x="61834" y="2334265"/>
                </a:lnTo>
                <a:lnTo>
                  <a:pt x="58786" y="2387298"/>
                </a:lnTo>
                <a:lnTo>
                  <a:pt x="55962" y="2440325"/>
                </a:lnTo>
                <a:lnTo>
                  <a:pt x="53464" y="2493146"/>
                </a:lnTo>
                <a:lnTo>
                  <a:pt x="51390" y="2545560"/>
                </a:lnTo>
                <a:lnTo>
                  <a:pt x="49842" y="2597368"/>
                </a:lnTo>
                <a:lnTo>
                  <a:pt x="48920" y="2648370"/>
                </a:lnTo>
                <a:lnTo>
                  <a:pt x="48724" y="2698365"/>
                </a:lnTo>
                <a:lnTo>
                  <a:pt x="49355" y="2747154"/>
                </a:lnTo>
                <a:lnTo>
                  <a:pt x="50912" y="2794536"/>
                </a:lnTo>
                <a:lnTo>
                  <a:pt x="53497" y="2840311"/>
                </a:lnTo>
                <a:lnTo>
                  <a:pt x="57210" y="2884279"/>
                </a:lnTo>
                <a:lnTo>
                  <a:pt x="62150" y="2926240"/>
                </a:lnTo>
                <a:lnTo>
                  <a:pt x="68419" y="2965994"/>
                </a:lnTo>
                <a:lnTo>
                  <a:pt x="76117" y="3003341"/>
                </a:lnTo>
                <a:lnTo>
                  <a:pt x="96199" y="3070014"/>
                </a:lnTo>
                <a:lnTo>
                  <a:pt x="123201" y="3124656"/>
                </a:lnTo>
                <a:lnTo>
                  <a:pt x="157924" y="3165669"/>
                </a:lnTo>
                <a:lnTo>
                  <a:pt x="201171" y="3191450"/>
                </a:lnTo>
                <a:lnTo>
                  <a:pt x="226242" y="3198129"/>
                </a:lnTo>
                <a:lnTo>
                  <a:pt x="253746" y="3200400"/>
                </a:lnTo>
              </a:path>
            </a:pathLst>
          </a:custGeom>
          <a:ln w="9143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52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46D0064-A363-48DC-F1C3-40734260835A}"/>
              </a:ext>
            </a:extLst>
          </p:cNvPr>
          <p:cNvSpPr txBox="1"/>
          <p:nvPr/>
        </p:nvSpPr>
        <p:spPr>
          <a:xfrm>
            <a:off x="7007479" y="6470396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30C9E5AF-9AF8-C4D0-7EB9-2FAC414BA4B6}"/>
              </a:ext>
            </a:extLst>
          </p:cNvPr>
          <p:cNvGrpSpPr/>
          <p:nvPr/>
        </p:nvGrpSpPr>
        <p:grpSpPr>
          <a:xfrm>
            <a:off x="3029711" y="1905761"/>
            <a:ext cx="2971800" cy="4267454"/>
            <a:chOff x="3029711" y="1905761"/>
            <a:chExt cx="2971800" cy="4267454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4BC63ACF-EEA1-C637-EEF1-A5ADC78AC2F7}"/>
                </a:ext>
              </a:extLst>
            </p:cNvPr>
            <p:cNvSpPr/>
            <p:nvPr/>
          </p:nvSpPr>
          <p:spPr>
            <a:xfrm>
              <a:off x="3029711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2971800" y="0"/>
                  </a:moveTo>
                  <a:lnTo>
                    <a:pt x="742950" y="0"/>
                  </a:lnTo>
                  <a:lnTo>
                    <a:pt x="0" y="304800"/>
                  </a:lnTo>
                  <a:lnTo>
                    <a:pt x="2228850" y="3048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CA8BA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1BDF1171-E207-5F74-3C8F-8F88AAD65087}"/>
                </a:ext>
              </a:extLst>
            </p:cNvPr>
            <p:cNvSpPr/>
            <p:nvPr/>
          </p:nvSpPr>
          <p:spPr>
            <a:xfrm>
              <a:off x="3029711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0" y="304800"/>
                  </a:moveTo>
                  <a:lnTo>
                    <a:pt x="742950" y="0"/>
                  </a:lnTo>
                  <a:lnTo>
                    <a:pt x="2971800" y="0"/>
                  </a:lnTo>
                  <a:lnTo>
                    <a:pt x="2228850" y="3048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B22DB1C-3EAB-24BE-C51D-686CF8A73A88}"/>
                </a:ext>
              </a:extLst>
            </p:cNvPr>
            <p:cNvSpPr/>
            <p:nvPr/>
          </p:nvSpPr>
          <p:spPr>
            <a:xfrm>
              <a:off x="4172711" y="3838955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381000" y="0"/>
                  </a:moveTo>
                  <a:lnTo>
                    <a:pt x="312509" y="1841"/>
                  </a:lnTo>
                  <a:lnTo>
                    <a:pt x="248049" y="7151"/>
                  </a:lnTo>
                  <a:lnTo>
                    <a:pt x="188693" y="15606"/>
                  </a:lnTo>
                  <a:lnTo>
                    <a:pt x="135518" y="26884"/>
                  </a:lnTo>
                  <a:lnTo>
                    <a:pt x="89600" y="40660"/>
                  </a:lnTo>
                  <a:lnTo>
                    <a:pt x="52013" y="56613"/>
                  </a:lnTo>
                  <a:lnTo>
                    <a:pt x="6137" y="93756"/>
                  </a:lnTo>
                  <a:lnTo>
                    <a:pt x="0" y="114300"/>
                  </a:lnTo>
                  <a:lnTo>
                    <a:pt x="6137" y="134843"/>
                  </a:lnTo>
                  <a:lnTo>
                    <a:pt x="52013" y="171986"/>
                  </a:lnTo>
                  <a:lnTo>
                    <a:pt x="89600" y="187939"/>
                  </a:lnTo>
                  <a:lnTo>
                    <a:pt x="135518" y="201715"/>
                  </a:lnTo>
                  <a:lnTo>
                    <a:pt x="188693" y="212993"/>
                  </a:lnTo>
                  <a:lnTo>
                    <a:pt x="248049" y="221448"/>
                  </a:lnTo>
                  <a:lnTo>
                    <a:pt x="312509" y="226758"/>
                  </a:lnTo>
                  <a:lnTo>
                    <a:pt x="381000" y="228600"/>
                  </a:lnTo>
                  <a:lnTo>
                    <a:pt x="449490" y="226758"/>
                  </a:lnTo>
                  <a:lnTo>
                    <a:pt x="513950" y="221448"/>
                  </a:lnTo>
                  <a:lnTo>
                    <a:pt x="573306" y="212993"/>
                  </a:lnTo>
                  <a:lnTo>
                    <a:pt x="626481" y="201715"/>
                  </a:lnTo>
                  <a:lnTo>
                    <a:pt x="672399" y="187939"/>
                  </a:lnTo>
                  <a:lnTo>
                    <a:pt x="709986" y="171986"/>
                  </a:lnTo>
                  <a:lnTo>
                    <a:pt x="755862" y="134843"/>
                  </a:lnTo>
                  <a:lnTo>
                    <a:pt x="762000" y="114300"/>
                  </a:lnTo>
                  <a:lnTo>
                    <a:pt x="755862" y="93756"/>
                  </a:lnTo>
                  <a:lnTo>
                    <a:pt x="709986" y="56613"/>
                  </a:lnTo>
                  <a:lnTo>
                    <a:pt x="672399" y="40660"/>
                  </a:lnTo>
                  <a:lnTo>
                    <a:pt x="626481" y="26884"/>
                  </a:lnTo>
                  <a:lnTo>
                    <a:pt x="573306" y="15606"/>
                  </a:lnTo>
                  <a:lnTo>
                    <a:pt x="513950" y="7151"/>
                  </a:lnTo>
                  <a:lnTo>
                    <a:pt x="449490" y="1841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242C3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C7967BC0-1ED2-46BA-F3DC-AC33C8A25E40}"/>
                </a:ext>
              </a:extLst>
            </p:cNvPr>
            <p:cNvSpPr/>
            <p:nvPr/>
          </p:nvSpPr>
          <p:spPr>
            <a:xfrm>
              <a:off x="4172711" y="3838955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114300"/>
                  </a:moveTo>
                  <a:lnTo>
                    <a:pt x="23834" y="74419"/>
                  </a:lnTo>
                  <a:lnTo>
                    <a:pt x="89600" y="40660"/>
                  </a:lnTo>
                  <a:lnTo>
                    <a:pt x="135518" y="26884"/>
                  </a:lnTo>
                  <a:lnTo>
                    <a:pt x="188693" y="15606"/>
                  </a:lnTo>
                  <a:lnTo>
                    <a:pt x="248049" y="7151"/>
                  </a:lnTo>
                  <a:lnTo>
                    <a:pt x="312509" y="1841"/>
                  </a:lnTo>
                  <a:lnTo>
                    <a:pt x="381000" y="0"/>
                  </a:lnTo>
                  <a:lnTo>
                    <a:pt x="449490" y="1841"/>
                  </a:lnTo>
                  <a:lnTo>
                    <a:pt x="513950" y="7151"/>
                  </a:lnTo>
                  <a:lnTo>
                    <a:pt x="573306" y="15606"/>
                  </a:lnTo>
                  <a:lnTo>
                    <a:pt x="626481" y="26884"/>
                  </a:lnTo>
                  <a:lnTo>
                    <a:pt x="672399" y="40660"/>
                  </a:lnTo>
                  <a:lnTo>
                    <a:pt x="709986" y="56613"/>
                  </a:lnTo>
                  <a:lnTo>
                    <a:pt x="755862" y="93756"/>
                  </a:lnTo>
                  <a:lnTo>
                    <a:pt x="762000" y="114300"/>
                  </a:lnTo>
                  <a:lnTo>
                    <a:pt x="755862" y="134843"/>
                  </a:lnTo>
                  <a:lnTo>
                    <a:pt x="709986" y="171986"/>
                  </a:lnTo>
                  <a:lnTo>
                    <a:pt x="672399" y="187939"/>
                  </a:lnTo>
                  <a:lnTo>
                    <a:pt x="626481" y="201715"/>
                  </a:lnTo>
                  <a:lnTo>
                    <a:pt x="573306" y="212993"/>
                  </a:lnTo>
                  <a:lnTo>
                    <a:pt x="513950" y="221448"/>
                  </a:lnTo>
                  <a:lnTo>
                    <a:pt x="449490" y="226758"/>
                  </a:lnTo>
                  <a:lnTo>
                    <a:pt x="381000" y="228600"/>
                  </a:lnTo>
                  <a:lnTo>
                    <a:pt x="312509" y="226758"/>
                  </a:lnTo>
                  <a:lnTo>
                    <a:pt x="248049" y="221448"/>
                  </a:lnTo>
                  <a:lnTo>
                    <a:pt x="188693" y="212993"/>
                  </a:lnTo>
                  <a:lnTo>
                    <a:pt x="135518" y="201715"/>
                  </a:lnTo>
                  <a:lnTo>
                    <a:pt x="89600" y="187939"/>
                  </a:lnTo>
                  <a:lnTo>
                    <a:pt x="52013" y="171986"/>
                  </a:lnTo>
                  <a:lnTo>
                    <a:pt x="6137" y="134843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C964FE10-BB3C-4A21-B40A-2E41D3C569B9}"/>
                </a:ext>
              </a:extLst>
            </p:cNvPr>
            <p:cNvSpPr/>
            <p:nvPr/>
          </p:nvSpPr>
          <p:spPr>
            <a:xfrm>
              <a:off x="3334511" y="4343400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1143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43000" y="457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4FD09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7B487FDE-CF40-F22B-86AE-6B412946224C}"/>
                </a:ext>
              </a:extLst>
            </p:cNvPr>
            <p:cNvSpPr/>
            <p:nvPr/>
          </p:nvSpPr>
          <p:spPr>
            <a:xfrm>
              <a:off x="3334511" y="4343400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  <a:path w="1143000" h="457200">
                  <a:moveTo>
                    <a:pt x="0" y="0"/>
                  </a:moveTo>
                  <a:lnTo>
                    <a:pt x="1143000" y="457200"/>
                  </a:lnTo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16417D1F-7861-97A1-B3F2-7A11CC96E465}"/>
                </a:ext>
              </a:extLst>
            </p:cNvPr>
            <p:cNvSpPr/>
            <p:nvPr/>
          </p:nvSpPr>
          <p:spPr>
            <a:xfrm>
              <a:off x="3182111" y="49530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85800" y="0"/>
                  </a:moveTo>
                  <a:lnTo>
                    <a:pt x="615688" y="984"/>
                  </a:lnTo>
                  <a:lnTo>
                    <a:pt x="547599" y="3872"/>
                  </a:lnTo>
                  <a:lnTo>
                    <a:pt x="481879" y="8569"/>
                  </a:lnTo>
                  <a:lnTo>
                    <a:pt x="418873" y="14978"/>
                  </a:lnTo>
                  <a:lnTo>
                    <a:pt x="358925" y="23003"/>
                  </a:lnTo>
                  <a:lnTo>
                    <a:pt x="302381" y="32548"/>
                  </a:lnTo>
                  <a:lnTo>
                    <a:pt x="249585" y="43518"/>
                  </a:lnTo>
                  <a:lnTo>
                    <a:pt x="200882" y="55816"/>
                  </a:lnTo>
                  <a:lnTo>
                    <a:pt x="156617" y="69346"/>
                  </a:lnTo>
                  <a:lnTo>
                    <a:pt x="117135" y="84013"/>
                  </a:lnTo>
                  <a:lnTo>
                    <a:pt x="53899" y="116371"/>
                  </a:lnTo>
                  <a:lnTo>
                    <a:pt x="13934" y="152123"/>
                  </a:lnTo>
                  <a:lnTo>
                    <a:pt x="0" y="190500"/>
                  </a:lnTo>
                  <a:lnTo>
                    <a:pt x="3541" y="209968"/>
                  </a:lnTo>
                  <a:lnTo>
                    <a:pt x="30835" y="247128"/>
                  </a:lnTo>
                  <a:lnTo>
                    <a:pt x="82780" y="281279"/>
                  </a:lnTo>
                  <a:lnTo>
                    <a:pt x="156617" y="311653"/>
                  </a:lnTo>
                  <a:lnTo>
                    <a:pt x="200882" y="325183"/>
                  </a:lnTo>
                  <a:lnTo>
                    <a:pt x="249585" y="337481"/>
                  </a:lnTo>
                  <a:lnTo>
                    <a:pt x="302381" y="348451"/>
                  </a:lnTo>
                  <a:lnTo>
                    <a:pt x="358925" y="357996"/>
                  </a:lnTo>
                  <a:lnTo>
                    <a:pt x="418873" y="366021"/>
                  </a:lnTo>
                  <a:lnTo>
                    <a:pt x="481879" y="372430"/>
                  </a:lnTo>
                  <a:lnTo>
                    <a:pt x="547599" y="377127"/>
                  </a:lnTo>
                  <a:lnTo>
                    <a:pt x="615688" y="380015"/>
                  </a:lnTo>
                  <a:lnTo>
                    <a:pt x="685800" y="381000"/>
                  </a:lnTo>
                  <a:lnTo>
                    <a:pt x="755911" y="380015"/>
                  </a:lnTo>
                  <a:lnTo>
                    <a:pt x="824000" y="377127"/>
                  </a:lnTo>
                  <a:lnTo>
                    <a:pt x="889720" y="372430"/>
                  </a:lnTo>
                  <a:lnTo>
                    <a:pt x="952726" y="366021"/>
                  </a:lnTo>
                  <a:lnTo>
                    <a:pt x="1012674" y="357996"/>
                  </a:lnTo>
                  <a:lnTo>
                    <a:pt x="1069218" y="348451"/>
                  </a:lnTo>
                  <a:lnTo>
                    <a:pt x="1122014" y="337481"/>
                  </a:lnTo>
                  <a:lnTo>
                    <a:pt x="1170717" y="325183"/>
                  </a:lnTo>
                  <a:lnTo>
                    <a:pt x="1214982" y="311653"/>
                  </a:lnTo>
                  <a:lnTo>
                    <a:pt x="1254464" y="296986"/>
                  </a:lnTo>
                  <a:lnTo>
                    <a:pt x="1317700" y="264628"/>
                  </a:lnTo>
                  <a:lnTo>
                    <a:pt x="1357665" y="228876"/>
                  </a:lnTo>
                  <a:lnTo>
                    <a:pt x="1371600" y="190500"/>
                  </a:lnTo>
                  <a:lnTo>
                    <a:pt x="1368058" y="171031"/>
                  </a:lnTo>
                  <a:lnTo>
                    <a:pt x="1340764" y="133871"/>
                  </a:lnTo>
                  <a:lnTo>
                    <a:pt x="1288819" y="99720"/>
                  </a:lnTo>
                  <a:lnTo>
                    <a:pt x="1214982" y="69346"/>
                  </a:lnTo>
                  <a:lnTo>
                    <a:pt x="1170717" y="55816"/>
                  </a:lnTo>
                  <a:lnTo>
                    <a:pt x="1122014" y="43518"/>
                  </a:lnTo>
                  <a:lnTo>
                    <a:pt x="1069218" y="32548"/>
                  </a:lnTo>
                  <a:lnTo>
                    <a:pt x="1012674" y="23003"/>
                  </a:lnTo>
                  <a:lnTo>
                    <a:pt x="952726" y="14978"/>
                  </a:lnTo>
                  <a:lnTo>
                    <a:pt x="889720" y="8569"/>
                  </a:lnTo>
                  <a:lnTo>
                    <a:pt x="824000" y="3872"/>
                  </a:lnTo>
                  <a:lnTo>
                    <a:pt x="755911" y="98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9966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15CFE39C-57E4-69AB-1747-6D30A21A85DF}"/>
                </a:ext>
              </a:extLst>
            </p:cNvPr>
            <p:cNvSpPr/>
            <p:nvPr/>
          </p:nvSpPr>
          <p:spPr>
            <a:xfrm>
              <a:off x="3182111" y="49530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85800" y="381000"/>
                  </a:moveTo>
                  <a:lnTo>
                    <a:pt x="615688" y="380015"/>
                  </a:lnTo>
                  <a:lnTo>
                    <a:pt x="547599" y="377127"/>
                  </a:lnTo>
                  <a:lnTo>
                    <a:pt x="481879" y="372430"/>
                  </a:lnTo>
                  <a:lnTo>
                    <a:pt x="418873" y="366021"/>
                  </a:lnTo>
                  <a:lnTo>
                    <a:pt x="358925" y="357996"/>
                  </a:lnTo>
                  <a:lnTo>
                    <a:pt x="302381" y="348451"/>
                  </a:lnTo>
                  <a:lnTo>
                    <a:pt x="249585" y="337481"/>
                  </a:lnTo>
                  <a:lnTo>
                    <a:pt x="200882" y="325183"/>
                  </a:lnTo>
                  <a:lnTo>
                    <a:pt x="156617" y="311653"/>
                  </a:lnTo>
                  <a:lnTo>
                    <a:pt x="117135" y="296986"/>
                  </a:lnTo>
                  <a:lnTo>
                    <a:pt x="53899" y="264628"/>
                  </a:lnTo>
                  <a:lnTo>
                    <a:pt x="13934" y="228876"/>
                  </a:lnTo>
                  <a:lnTo>
                    <a:pt x="0" y="190500"/>
                  </a:lnTo>
                  <a:lnTo>
                    <a:pt x="3541" y="171031"/>
                  </a:lnTo>
                  <a:lnTo>
                    <a:pt x="30835" y="133871"/>
                  </a:lnTo>
                  <a:lnTo>
                    <a:pt x="82780" y="99720"/>
                  </a:lnTo>
                  <a:lnTo>
                    <a:pt x="156617" y="69346"/>
                  </a:lnTo>
                  <a:lnTo>
                    <a:pt x="200882" y="55816"/>
                  </a:lnTo>
                  <a:lnTo>
                    <a:pt x="249585" y="43518"/>
                  </a:lnTo>
                  <a:lnTo>
                    <a:pt x="302381" y="32548"/>
                  </a:lnTo>
                  <a:lnTo>
                    <a:pt x="358925" y="23003"/>
                  </a:lnTo>
                  <a:lnTo>
                    <a:pt x="418873" y="14978"/>
                  </a:lnTo>
                  <a:lnTo>
                    <a:pt x="481879" y="8569"/>
                  </a:lnTo>
                  <a:lnTo>
                    <a:pt x="547599" y="3872"/>
                  </a:lnTo>
                  <a:lnTo>
                    <a:pt x="615688" y="984"/>
                  </a:lnTo>
                  <a:lnTo>
                    <a:pt x="685800" y="0"/>
                  </a:lnTo>
                  <a:lnTo>
                    <a:pt x="755911" y="984"/>
                  </a:lnTo>
                  <a:lnTo>
                    <a:pt x="824000" y="3872"/>
                  </a:lnTo>
                  <a:lnTo>
                    <a:pt x="889720" y="8569"/>
                  </a:lnTo>
                  <a:lnTo>
                    <a:pt x="952726" y="14978"/>
                  </a:lnTo>
                  <a:lnTo>
                    <a:pt x="1012674" y="23003"/>
                  </a:lnTo>
                  <a:lnTo>
                    <a:pt x="1069218" y="32548"/>
                  </a:lnTo>
                  <a:lnTo>
                    <a:pt x="1122014" y="43518"/>
                  </a:lnTo>
                  <a:lnTo>
                    <a:pt x="1170717" y="55816"/>
                  </a:lnTo>
                  <a:lnTo>
                    <a:pt x="1214982" y="69346"/>
                  </a:lnTo>
                  <a:lnTo>
                    <a:pt x="1254464" y="84013"/>
                  </a:lnTo>
                  <a:lnTo>
                    <a:pt x="1317700" y="116371"/>
                  </a:lnTo>
                  <a:lnTo>
                    <a:pt x="1357665" y="152123"/>
                  </a:lnTo>
                  <a:lnTo>
                    <a:pt x="1371600" y="190500"/>
                  </a:lnTo>
                  <a:lnTo>
                    <a:pt x="1368058" y="209968"/>
                  </a:lnTo>
                  <a:lnTo>
                    <a:pt x="1340764" y="247128"/>
                  </a:lnTo>
                  <a:lnTo>
                    <a:pt x="1288819" y="281279"/>
                  </a:lnTo>
                  <a:lnTo>
                    <a:pt x="1214982" y="311653"/>
                  </a:lnTo>
                  <a:lnTo>
                    <a:pt x="1170717" y="325183"/>
                  </a:lnTo>
                  <a:lnTo>
                    <a:pt x="1122014" y="337481"/>
                  </a:lnTo>
                  <a:lnTo>
                    <a:pt x="1069218" y="348451"/>
                  </a:lnTo>
                  <a:lnTo>
                    <a:pt x="1012674" y="357996"/>
                  </a:lnTo>
                  <a:lnTo>
                    <a:pt x="952726" y="366021"/>
                  </a:lnTo>
                  <a:lnTo>
                    <a:pt x="889720" y="372430"/>
                  </a:lnTo>
                  <a:lnTo>
                    <a:pt x="824000" y="377127"/>
                  </a:lnTo>
                  <a:lnTo>
                    <a:pt x="755911" y="380015"/>
                  </a:lnTo>
                  <a:lnTo>
                    <a:pt x="685800" y="3810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1F1F0915-9C0A-0490-95CB-2BC51EC130A7}"/>
                </a:ext>
              </a:extLst>
            </p:cNvPr>
            <p:cNvSpPr/>
            <p:nvPr/>
          </p:nvSpPr>
          <p:spPr>
            <a:xfrm>
              <a:off x="3825367" y="4574285"/>
              <a:ext cx="88265" cy="1598930"/>
            </a:xfrm>
            <a:custGeom>
              <a:avLst/>
              <a:gdLst/>
              <a:ahLst/>
              <a:cxnLst/>
              <a:rect l="l" t="t" r="r" b="b"/>
              <a:pathLst>
                <a:path w="88264" h="1598929">
                  <a:moveTo>
                    <a:pt x="86868" y="847344"/>
                  </a:moveTo>
                  <a:lnTo>
                    <a:pt x="79603" y="832866"/>
                  </a:lnTo>
                  <a:lnTo>
                    <a:pt x="43307" y="760476"/>
                  </a:lnTo>
                  <a:lnTo>
                    <a:pt x="0" y="847344"/>
                  </a:lnTo>
                  <a:lnTo>
                    <a:pt x="28956" y="847344"/>
                  </a:lnTo>
                  <a:lnTo>
                    <a:pt x="29591" y="1598688"/>
                  </a:lnTo>
                  <a:lnTo>
                    <a:pt x="58547" y="1598663"/>
                  </a:lnTo>
                  <a:lnTo>
                    <a:pt x="57912" y="847344"/>
                  </a:lnTo>
                  <a:lnTo>
                    <a:pt x="86868" y="847344"/>
                  </a:lnTo>
                  <a:close/>
                </a:path>
                <a:path w="88264" h="1598929">
                  <a:moveTo>
                    <a:pt x="88011" y="86995"/>
                  </a:moveTo>
                  <a:lnTo>
                    <a:pt x="80759" y="72390"/>
                  </a:lnTo>
                  <a:lnTo>
                    <a:pt x="44831" y="0"/>
                  </a:lnTo>
                  <a:lnTo>
                    <a:pt x="1143" y="86741"/>
                  </a:lnTo>
                  <a:lnTo>
                    <a:pt x="30035" y="86829"/>
                  </a:lnTo>
                  <a:lnTo>
                    <a:pt x="28829" y="381000"/>
                  </a:lnTo>
                  <a:lnTo>
                    <a:pt x="57785" y="381000"/>
                  </a:lnTo>
                  <a:lnTo>
                    <a:pt x="58991" y="86918"/>
                  </a:lnTo>
                  <a:lnTo>
                    <a:pt x="88011" y="8699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3">
              <a:extLst>
                <a:ext uri="{FF2B5EF4-FFF2-40B4-BE49-F238E27FC236}">
                  <a16:creationId xmlns:a16="http://schemas.microsoft.com/office/drawing/2014/main" id="{3488C69B-E28B-B8E3-2C8D-2D8BD8AF42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900" y="4344161"/>
              <a:ext cx="196976" cy="235457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88E0D2AB-80EF-385B-62FB-C32FE43B9C0D}"/>
                </a:ext>
              </a:extLst>
            </p:cNvPr>
            <p:cNvSpPr/>
            <p:nvPr/>
          </p:nvSpPr>
          <p:spPr>
            <a:xfrm>
              <a:off x="3334511" y="2819400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1143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43000" y="457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4FD09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2F8E6EBF-211D-C377-9B5B-2A0F0DCF512C}"/>
                </a:ext>
              </a:extLst>
            </p:cNvPr>
            <p:cNvSpPr/>
            <p:nvPr/>
          </p:nvSpPr>
          <p:spPr>
            <a:xfrm>
              <a:off x="3334511" y="2819400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  <a:path w="1143000" h="457200">
                  <a:moveTo>
                    <a:pt x="0" y="0"/>
                  </a:moveTo>
                  <a:lnTo>
                    <a:pt x="1143000" y="457200"/>
                  </a:lnTo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CBDBF53A-3810-B4C7-EE99-043CC627C38F}"/>
                </a:ext>
              </a:extLst>
            </p:cNvPr>
            <p:cNvSpPr/>
            <p:nvPr/>
          </p:nvSpPr>
          <p:spPr>
            <a:xfrm>
              <a:off x="3750437" y="3278885"/>
              <a:ext cx="268605" cy="1066800"/>
            </a:xfrm>
            <a:custGeom>
              <a:avLst/>
              <a:gdLst/>
              <a:ahLst/>
              <a:cxnLst/>
              <a:rect l="l" t="t" r="r" b="b"/>
              <a:pathLst>
                <a:path w="268604" h="1066800">
                  <a:moveTo>
                    <a:pt x="86868" y="86995"/>
                  </a:moveTo>
                  <a:lnTo>
                    <a:pt x="79590" y="72390"/>
                  </a:lnTo>
                  <a:lnTo>
                    <a:pt x="43561" y="0"/>
                  </a:lnTo>
                  <a:lnTo>
                    <a:pt x="0" y="86741"/>
                  </a:lnTo>
                  <a:lnTo>
                    <a:pt x="29057" y="86829"/>
                  </a:lnTo>
                  <a:lnTo>
                    <a:pt x="27559" y="1066038"/>
                  </a:lnTo>
                  <a:lnTo>
                    <a:pt x="56515" y="1066038"/>
                  </a:lnTo>
                  <a:lnTo>
                    <a:pt x="58013" y="86918"/>
                  </a:lnTo>
                  <a:lnTo>
                    <a:pt x="86868" y="86995"/>
                  </a:lnTo>
                  <a:close/>
                </a:path>
                <a:path w="268604" h="1066800">
                  <a:moveTo>
                    <a:pt x="268224" y="86995"/>
                  </a:moveTo>
                  <a:lnTo>
                    <a:pt x="260946" y="72390"/>
                  </a:lnTo>
                  <a:lnTo>
                    <a:pt x="224917" y="0"/>
                  </a:lnTo>
                  <a:lnTo>
                    <a:pt x="181356" y="86741"/>
                  </a:lnTo>
                  <a:lnTo>
                    <a:pt x="210413" y="86829"/>
                  </a:lnTo>
                  <a:lnTo>
                    <a:pt x="208915" y="1066800"/>
                  </a:lnTo>
                  <a:lnTo>
                    <a:pt x="237871" y="1066800"/>
                  </a:lnTo>
                  <a:lnTo>
                    <a:pt x="239369" y="86918"/>
                  </a:lnTo>
                  <a:lnTo>
                    <a:pt x="268224" y="8699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id="{0ABC2172-E5A9-F08E-844A-E41577FED1F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8757" y="3048761"/>
              <a:ext cx="206375" cy="235458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6151E87E-9C53-120A-EC04-0D6C652E7A14}"/>
                </a:ext>
              </a:extLst>
            </p:cNvPr>
            <p:cNvSpPr/>
            <p:nvPr/>
          </p:nvSpPr>
          <p:spPr>
            <a:xfrm>
              <a:off x="3182111" y="2285999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85800" y="0"/>
                  </a:moveTo>
                  <a:lnTo>
                    <a:pt x="615688" y="984"/>
                  </a:lnTo>
                  <a:lnTo>
                    <a:pt x="547599" y="3872"/>
                  </a:lnTo>
                  <a:lnTo>
                    <a:pt x="481879" y="8569"/>
                  </a:lnTo>
                  <a:lnTo>
                    <a:pt x="418873" y="14978"/>
                  </a:lnTo>
                  <a:lnTo>
                    <a:pt x="358925" y="23003"/>
                  </a:lnTo>
                  <a:lnTo>
                    <a:pt x="302381" y="32548"/>
                  </a:lnTo>
                  <a:lnTo>
                    <a:pt x="249585" y="43518"/>
                  </a:lnTo>
                  <a:lnTo>
                    <a:pt x="200882" y="55816"/>
                  </a:lnTo>
                  <a:lnTo>
                    <a:pt x="156617" y="69346"/>
                  </a:lnTo>
                  <a:lnTo>
                    <a:pt x="117135" y="84013"/>
                  </a:lnTo>
                  <a:lnTo>
                    <a:pt x="53899" y="116371"/>
                  </a:lnTo>
                  <a:lnTo>
                    <a:pt x="13934" y="152123"/>
                  </a:lnTo>
                  <a:lnTo>
                    <a:pt x="0" y="190500"/>
                  </a:lnTo>
                  <a:lnTo>
                    <a:pt x="3541" y="209968"/>
                  </a:lnTo>
                  <a:lnTo>
                    <a:pt x="30835" y="247128"/>
                  </a:lnTo>
                  <a:lnTo>
                    <a:pt x="82780" y="281279"/>
                  </a:lnTo>
                  <a:lnTo>
                    <a:pt x="156617" y="311653"/>
                  </a:lnTo>
                  <a:lnTo>
                    <a:pt x="200882" y="325183"/>
                  </a:lnTo>
                  <a:lnTo>
                    <a:pt x="249585" y="337481"/>
                  </a:lnTo>
                  <a:lnTo>
                    <a:pt x="302381" y="348451"/>
                  </a:lnTo>
                  <a:lnTo>
                    <a:pt x="358925" y="357996"/>
                  </a:lnTo>
                  <a:lnTo>
                    <a:pt x="418873" y="366021"/>
                  </a:lnTo>
                  <a:lnTo>
                    <a:pt x="481879" y="372430"/>
                  </a:lnTo>
                  <a:lnTo>
                    <a:pt x="547599" y="377127"/>
                  </a:lnTo>
                  <a:lnTo>
                    <a:pt x="615688" y="380015"/>
                  </a:lnTo>
                  <a:lnTo>
                    <a:pt x="685800" y="381000"/>
                  </a:lnTo>
                  <a:lnTo>
                    <a:pt x="755911" y="380015"/>
                  </a:lnTo>
                  <a:lnTo>
                    <a:pt x="824000" y="377127"/>
                  </a:lnTo>
                  <a:lnTo>
                    <a:pt x="889720" y="372430"/>
                  </a:lnTo>
                  <a:lnTo>
                    <a:pt x="952726" y="366021"/>
                  </a:lnTo>
                  <a:lnTo>
                    <a:pt x="1012674" y="357996"/>
                  </a:lnTo>
                  <a:lnTo>
                    <a:pt x="1069218" y="348451"/>
                  </a:lnTo>
                  <a:lnTo>
                    <a:pt x="1122014" y="337481"/>
                  </a:lnTo>
                  <a:lnTo>
                    <a:pt x="1170717" y="325183"/>
                  </a:lnTo>
                  <a:lnTo>
                    <a:pt x="1214982" y="311653"/>
                  </a:lnTo>
                  <a:lnTo>
                    <a:pt x="1254464" y="296986"/>
                  </a:lnTo>
                  <a:lnTo>
                    <a:pt x="1317700" y="264628"/>
                  </a:lnTo>
                  <a:lnTo>
                    <a:pt x="1357665" y="228876"/>
                  </a:lnTo>
                  <a:lnTo>
                    <a:pt x="1371600" y="190500"/>
                  </a:lnTo>
                  <a:lnTo>
                    <a:pt x="1368058" y="171031"/>
                  </a:lnTo>
                  <a:lnTo>
                    <a:pt x="1340764" y="133871"/>
                  </a:lnTo>
                  <a:lnTo>
                    <a:pt x="1288819" y="99720"/>
                  </a:lnTo>
                  <a:lnTo>
                    <a:pt x="1214982" y="69346"/>
                  </a:lnTo>
                  <a:lnTo>
                    <a:pt x="1170717" y="55816"/>
                  </a:lnTo>
                  <a:lnTo>
                    <a:pt x="1122014" y="43518"/>
                  </a:lnTo>
                  <a:lnTo>
                    <a:pt x="1069218" y="32548"/>
                  </a:lnTo>
                  <a:lnTo>
                    <a:pt x="1012674" y="23003"/>
                  </a:lnTo>
                  <a:lnTo>
                    <a:pt x="952726" y="14978"/>
                  </a:lnTo>
                  <a:lnTo>
                    <a:pt x="889720" y="8569"/>
                  </a:lnTo>
                  <a:lnTo>
                    <a:pt x="824000" y="3872"/>
                  </a:lnTo>
                  <a:lnTo>
                    <a:pt x="755911" y="984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9966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2E00FB44-A9C9-CFED-E63A-79C17986ED9F}"/>
                </a:ext>
              </a:extLst>
            </p:cNvPr>
            <p:cNvSpPr/>
            <p:nvPr/>
          </p:nvSpPr>
          <p:spPr>
            <a:xfrm>
              <a:off x="3182111" y="2285999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85800" y="381000"/>
                  </a:moveTo>
                  <a:lnTo>
                    <a:pt x="615688" y="380015"/>
                  </a:lnTo>
                  <a:lnTo>
                    <a:pt x="547599" y="377127"/>
                  </a:lnTo>
                  <a:lnTo>
                    <a:pt x="481879" y="372430"/>
                  </a:lnTo>
                  <a:lnTo>
                    <a:pt x="418873" y="366021"/>
                  </a:lnTo>
                  <a:lnTo>
                    <a:pt x="358925" y="357996"/>
                  </a:lnTo>
                  <a:lnTo>
                    <a:pt x="302381" y="348451"/>
                  </a:lnTo>
                  <a:lnTo>
                    <a:pt x="249585" y="337481"/>
                  </a:lnTo>
                  <a:lnTo>
                    <a:pt x="200882" y="325183"/>
                  </a:lnTo>
                  <a:lnTo>
                    <a:pt x="156617" y="311653"/>
                  </a:lnTo>
                  <a:lnTo>
                    <a:pt x="117135" y="296986"/>
                  </a:lnTo>
                  <a:lnTo>
                    <a:pt x="53899" y="264628"/>
                  </a:lnTo>
                  <a:lnTo>
                    <a:pt x="13934" y="228876"/>
                  </a:lnTo>
                  <a:lnTo>
                    <a:pt x="0" y="190500"/>
                  </a:lnTo>
                  <a:lnTo>
                    <a:pt x="3541" y="171031"/>
                  </a:lnTo>
                  <a:lnTo>
                    <a:pt x="30835" y="133871"/>
                  </a:lnTo>
                  <a:lnTo>
                    <a:pt x="82780" y="99720"/>
                  </a:lnTo>
                  <a:lnTo>
                    <a:pt x="156617" y="69346"/>
                  </a:lnTo>
                  <a:lnTo>
                    <a:pt x="200882" y="55816"/>
                  </a:lnTo>
                  <a:lnTo>
                    <a:pt x="249585" y="43518"/>
                  </a:lnTo>
                  <a:lnTo>
                    <a:pt x="302381" y="32548"/>
                  </a:lnTo>
                  <a:lnTo>
                    <a:pt x="358925" y="23003"/>
                  </a:lnTo>
                  <a:lnTo>
                    <a:pt x="418873" y="14978"/>
                  </a:lnTo>
                  <a:lnTo>
                    <a:pt x="481879" y="8569"/>
                  </a:lnTo>
                  <a:lnTo>
                    <a:pt x="547599" y="3872"/>
                  </a:lnTo>
                  <a:lnTo>
                    <a:pt x="615688" y="984"/>
                  </a:lnTo>
                  <a:lnTo>
                    <a:pt x="685800" y="0"/>
                  </a:lnTo>
                  <a:lnTo>
                    <a:pt x="755911" y="984"/>
                  </a:lnTo>
                  <a:lnTo>
                    <a:pt x="824000" y="3872"/>
                  </a:lnTo>
                  <a:lnTo>
                    <a:pt x="889720" y="8569"/>
                  </a:lnTo>
                  <a:lnTo>
                    <a:pt x="952726" y="14978"/>
                  </a:lnTo>
                  <a:lnTo>
                    <a:pt x="1012674" y="23003"/>
                  </a:lnTo>
                  <a:lnTo>
                    <a:pt x="1069218" y="32548"/>
                  </a:lnTo>
                  <a:lnTo>
                    <a:pt x="1122014" y="43518"/>
                  </a:lnTo>
                  <a:lnTo>
                    <a:pt x="1170717" y="55816"/>
                  </a:lnTo>
                  <a:lnTo>
                    <a:pt x="1214982" y="69346"/>
                  </a:lnTo>
                  <a:lnTo>
                    <a:pt x="1254464" y="84013"/>
                  </a:lnTo>
                  <a:lnTo>
                    <a:pt x="1317700" y="116371"/>
                  </a:lnTo>
                  <a:lnTo>
                    <a:pt x="1357665" y="152123"/>
                  </a:lnTo>
                  <a:lnTo>
                    <a:pt x="1371600" y="190500"/>
                  </a:lnTo>
                  <a:lnTo>
                    <a:pt x="1368058" y="209968"/>
                  </a:lnTo>
                  <a:lnTo>
                    <a:pt x="1340764" y="247128"/>
                  </a:lnTo>
                  <a:lnTo>
                    <a:pt x="1288819" y="281279"/>
                  </a:lnTo>
                  <a:lnTo>
                    <a:pt x="1214982" y="311653"/>
                  </a:lnTo>
                  <a:lnTo>
                    <a:pt x="1170717" y="325183"/>
                  </a:lnTo>
                  <a:lnTo>
                    <a:pt x="1122014" y="337481"/>
                  </a:lnTo>
                  <a:lnTo>
                    <a:pt x="1069218" y="348451"/>
                  </a:lnTo>
                  <a:lnTo>
                    <a:pt x="1012674" y="357996"/>
                  </a:lnTo>
                  <a:lnTo>
                    <a:pt x="952726" y="366021"/>
                  </a:lnTo>
                  <a:lnTo>
                    <a:pt x="889720" y="372430"/>
                  </a:lnTo>
                  <a:lnTo>
                    <a:pt x="824000" y="377127"/>
                  </a:lnTo>
                  <a:lnTo>
                    <a:pt x="755911" y="380015"/>
                  </a:lnTo>
                  <a:lnTo>
                    <a:pt x="685800" y="3810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9BF4150E-D813-2C71-7F3C-F0BB80327C80}"/>
                </a:ext>
              </a:extLst>
            </p:cNvPr>
            <p:cNvSpPr/>
            <p:nvPr/>
          </p:nvSpPr>
          <p:spPr>
            <a:xfrm>
              <a:off x="3826509" y="2667761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57912" y="72389"/>
                  </a:moveTo>
                  <a:lnTo>
                    <a:pt x="28955" y="72389"/>
                  </a:lnTo>
                  <a:lnTo>
                    <a:pt x="27686" y="381000"/>
                  </a:lnTo>
                  <a:lnTo>
                    <a:pt x="56641" y="381000"/>
                  </a:lnTo>
                  <a:lnTo>
                    <a:pt x="57912" y="72389"/>
                  </a:lnTo>
                  <a:close/>
                </a:path>
                <a:path w="86995" h="381000">
                  <a:moveTo>
                    <a:pt x="79618" y="72389"/>
                  </a:moveTo>
                  <a:lnTo>
                    <a:pt x="57912" y="72389"/>
                  </a:lnTo>
                  <a:lnTo>
                    <a:pt x="57852" y="86910"/>
                  </a:lnTo>
                  <a:lnTo>
                    <a:pt x="86867" y="86995"/>
                  </a:lnTo>
                  <a:lnTo>
                    <a:pt x="79618" y="72389"/>
                  </a:lnTo>
                  <a:close/>
                </a:path>
                <a:path w="86995" h="381000">
                  <a:moveTo>
                    <a:pt x="57852" y="86825"/>
                  </a:moveTo>
                  <a:lnTo>
                    <a:pt x="28896" y="86825"/>
                  </a:lnTo>
                  <a:lnTo>
                    <a:pt x="57852" y="86910"/>
                  </a:lnTo>
                  <a:close/>
                </a:path>
                <a:path w="86995" h="381000">
                  <a:moveTo>
                    <a:pt x="43687" y="0"/>
                  </a:moveTo>
                  <a:lnTo>
                    <a:pt x="0" y="86740"/>
                  </a:lnTo>
                  <a:lnTo>
                    <a:pt x="28896" y="86825"/>
                  </a:lnTo>
                  <a:lnTo>
                    <a:pt x="28955" y="72389"/>
                  </a:lnTo>
                  <a:lnTo>
                    <a:pt x="79618" y="72389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B658B168-2463-3174-7BAB-50F7A2E14D96}"/>
                </a:ext>
              </a:extLst>
            </p:cNvPr>
            <p:cNvSpPr/>
            <p:nvPr/>
          </p:nvSpPr>
          <p:spPr>
            <a:xfrm>
              <a:off x="3826509" y="1905761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57912" y="72389"/>
                  </a:moveTo>
                  <a:lnTo>
                    <a:pt x="28955" y="72389"/>
                  </a:lnTo>
                  <a:lnTo>
                    <a:pt x="27686" y="381000"/>
                  </a:lnTo>
                  <a:lnTo>
                    <a:pt x="56641" y="381000"/>
                  </a:lnTo>
                  <a:lnTo>
                    <a:pt x="57912" y="72389"/>
                  </a:lnTo>
                  <a:close/>
                </a:path>
                <a:path w="86995" h="381000">
                  <a:moveTo>
                    <a:pt x="79618" y="72389"/>
                  </a:moveTo>
                  <a:lnTo>
                    <a:pt x="57912" y="72389"/>
                  </a:lnTo>
                  <a:lnTo>
                    <a:pt x="57852" y="86910"/>
                  </a:lnTo>
                  <a:lnTo>
                    <a:pt x="86867" y="86995"/>
                  </a:lnTo>
                  <a:lnTo>
                    <a:pt x="79618" y="72389"/>
                  </a:lnTo>
                  <a:close/>
                </a:path>
                <a:path w="86995" h="381000">
                  <a:moveTo>
                    <a:pt x="57852" y="86825"/>
                  </a:moveTo>
                  <a:lnTo>
                    <a:pt x="28896" y="86825"/>
                  </a:lnTo>
                  <a:lnTo>
                    <a:pt x="57852" y="86910"/>
                  </a:lnTo>
                  <a:close/>
                </a:path>
                <a:path w="86995" h="381000">
                  <a:moveTo>
                    <a:pt x="43687" y="0"/>
                  </a:moveTo>
                  <a:lnTo>
                    <a:pt x="0" y="86740"/>
                  </a:lnTo>
                  <a:lnTo>
                    <a:pt x="28896" y="86825"/>
                  </a:lnTo>
                  <a:lnTo>
                    <a:pt x="28955" y="72389"/>
                  </a:lnTo>
                  <a:lnTo>
                    <a:pt x="79618" y="72389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24">
            <a:extLst>
              <a:ext uri="{FF2B5EF4-FFF2-40B4-BE49-F238E27FC236}">
                <a16:creationId xmlns:a16="http://schemas.microsoft.com/office/drawing/2014/main" id="{47FDD75C-1D86-426A-3449-5CF1E387A821}"/>
              </a:ext>
            </a:extLst>
          </p:cNvPr>
          <p:cNvSpPr txBox="1">
            <a:spLocks/>
          </p:cNvSpPr>
          <p:nvPr/>
        </p:nvSpPr>
        <p:spPr>
          <a:xfrm>
            <a:off x="215744" y="253514"/>
            <a:ext cx="6366510" cy="5740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Tw Cen MT"/>
                <a:cs typeface="Tw Cen MT"/>
              </a:rPr>
              <a:t>HOW</a:t>
            </a:r>
            <a:r>
              <a:rPr lang="en-GB" sz="3600" spc="-10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DIC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GENERATES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spc="-10" dirty="0">
                <a:latin typeface="Tw Cen MT"/>
                <a:cs typeface="Tw Cen MT"/>
              </a:rPr>
              <a:t>CONTRAST</a:t>
            </a:r>
            <a:endParaRPr lang="en-GB" sz="3600" dirty="0">
              <a:latin typeface="Tw Cen MT"/>
              <a:cs typeface="Tw Cen MT"/>
            </a:endParaRPr>
          </a:p>
        </p:txBody>
      </p:sp>
      <p:sp>
        <p:nvSpPr>
          <p:cNvPr id="43" name="object 25">
            <a:extLst>
              <a:ext uri="{FF2B5EF4-FFF2-40B4-BE49-F238E27FC236}">
                <a16:creationId xmlns:a16="http://schemas.microsoft.com/office/drawing/2014/main" id="{D0CE2540-6C51-5986-AB1D-5F27A03D8162}"/>
              </a:ext>
            </a:extLst>
          </p:cNvPr>
          <p:cNvSpPr txBox="1"/>
          <p:nvPr/>
        </p:nvSpPr>
        <p:spPr>
          <a:xfrm>
            <a:off x="6445757" y="2004426"/>
            <a:ext cx="5307498" cy="3469411"/>
          </a:xfrm>
          <a:prstGeom prst="rect">
            <a:avLst/>
          </a:prstGeom>
          <a:ln>
            <a:noFill/>
          </a:ln>
        </p:spPr>
        <p:txBody>
          <a:bodyPr vert="horz" wrap="square" lIns="0" tIns="1111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Both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beams see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same</a:t>
            </a:r>
            <a:r>
              <a:rPr sz="2800" spc="-5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OPL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Emerge</a:t>
            </a:r>
            <a:r>
              <a:rPr sz="2800" spc="-30" dirty="0">
                <a:cs typeface="Tw Cen MT"/>
              </a:rPr>
              <a:t> </a:t>
            </a:r>
            <a:r>
              <a:rPr sz="2800" dirty="0">
                <a:cs typeface="Tw Cen MT"/>
              </a:rPr>
              <a:t>in</a:t>
            </a:r>
            <a:r>
              <a:rPr sz="2800" spc="-3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phase</a:t>
            </a:r>
            <a:endParaRPr sz="2800" dirty="0">
              <a:cs typeface="Tw Cen MT"/>
            </a:endParaRPr>
          </a:p>
          <a:p>
            <a:pPr marL="241300" marR="1057910" indent="-228600">
              <a:lnSpc>
                <a:spcPct val="120100"/>
              </a:lnSpc>
              <a:spcBef>
                <a:spcPts val="100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Regenerate</a:t>
            </a:r>
            <a:r>
              <a:rPr sz="2800" spc="-15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initial polarization</a:t>
            </a:r>
            <a:endParaRPr sz="2800" dirty="0">
              <a:cs typeface="Tw Cen MT"/>
            </a:endParaRPr>
          </a:p>
          <a:p>
            <a:pPr marL="241300" marR="179705" indent="-228600">
              <a:lnSpc>
                <a:spcPct val="12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No</a:t>
            </a:r>
            <a:r>
              <a:rPr sz="2800" spc="-20" dirty="0">
                <a:cs typeface="Tw Cen MT"/>
              </a:rPr>
              <a:t> </a:t>
            </a:r>
            <a:r>
              <a:rPr sz="2800" dirty="0">
                <a:cs typeface="Tw Cen MT"/>
              </a:rPr>
              <a:t>light</a:t>
            </a:r>
            <a:r>
              <a:rPr sz="2800" spc="-30" dirty="0">
                <a:cs typeface="Tw Cen MT"/>
              </a:rPr>
              <a:t> </a:t>
            </a:r>
            <a:r>
              <a:rPr sz="2800" dirty="0">
                <a:cs typeface="Tw Cen MT"/>
              </a:rPr>
              <a:t>makes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it</a:t>
            </a:r>
            <a:r>
              <a:rPr sz="2800" spc="-10" dirty="0">
                <a:cs typeface="Tw Cen MT"/>
              </a:rPr>
              <a:t> through analyzer</a:t>
            </a:r>
            <a:endParaRPr sz="2800" dirty="0">
              <a:cs typeface="Tw Cen MT"/>
            </a:endParaRPr>
          </a:p>
        </p:txBody>
      </p:sp>
      <p:sp>
        <p:nvSpPr>
          <p:cNvPr id="45" name="object 27">
            <a:extLst>
              <a:ext uri="{FF2B5EF4-FFF2-40B4-BE49-F238E27FC236}">
                <a16:creationId xmlns:a16="http://schemas.microsoft.com/office/drawing/2014/main" id="{71C27E13-B36F-A8D4-FD24-A66E095102A1}"/>
              </a:ext>
            </a:extLst>
          </p:cNvPr>
          <p:cNvSpPr txBox="1"/>
          <p:nvPr/>
        </p:nvSpPr>
        <p:spPr>
          <a:xfrm>
            <a:off x="3782503" y="1983359"/>
            <a:ext cx="170815" cy="30035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w Cen MT"/>
                <a:cs typeface="Tw Cen MT"/>
              </a:rPr>
              <a:t>X</a:t>
            </a:r>
            <a:endParaRPr sz="1800" dirty="0">
              <a:latin typeface="Tw Cen MT"/>
              <a:cs typeface="Tw Cen M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905E5A-1FF7-52F8-3AF7-8CEAF258FCE9}"/>
              </a:ext>
            </a:extLst>
          </p:cNvPr>
          <p:cNvCxnSpPr/>
          <p:nvPr/>
        </p:nvCxnSpPr>
        <p:spPr>
          <a:xfrm>
            <a:off x="3229141" y="2476499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17DC99-91B3-D7D5-342D-A1CE18131268}"/>
              </a:ext>
            </a:extLst>
          </p:cNvPr>
          <p:cNvCxnSpPr>
            <a:cxnSpLocks/>
          </p:cNvCxnSpPr>
          <p:nvPr/>
        </p:nvCxnSpPr>
        <p:spPr>
          <a:xfrm rot="5400000">
            <a:off x="3225327" y="51266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3E0CC2-2EBE-8FC6-44E5-B8901D0B637B}"/>
              </a:ext>
            </a:extLst>
          </p:cNvPr>
          <p:cNvCxnSpPr/>
          <p:nvPr/>
        </p:nvCxnSpPr>
        <p:spPr>
          <a:xfrm>
            <a:off x="3403093" y="37373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C0C9F3D-F17E-0211-9B68-2ADA57F28370}"/>
              </a:ext>
            </a:extLst>
          </p:cNvPr>
          <p:cNvSpPr/>
          <p:nvPr/>
        </p:nvSpPr>
        <p:spPr>
          <a:xfrm>
            <a:off x="4013685" y="3721467"/>
            <a:ext cx="74930" cy="474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24884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47" name="object 40">
            <a:extLst>
              <a:ext uri="{FF2B5EF4-FFF2-40B4-BE49-F238E27FC236}">
                <a16:creationId xmlns:a16="http://schemas.microsoft.com/office/drawing/2014/main" id="{546D0064-A363-48DC-F1C3-40734260835A}"/>
              </a:ext>
            </a:extLst>
          </p:cNvPr>
          <p:cNvSpPr txBox="1"/>
          <p:nvPr/>
        </p:nvSpPr>
        <p:spPr>
          <a:xfrm>
            <a:off x="7007479" y="6470396"/>
            <a:ext cx="32981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©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Selverstone,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University 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Mexico,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2003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EE05121E-53B2-571A-71FE-DA6009D78FA6}"/>
              </a:ext>
            </a:extLst>
          </p:cNvPr>
          <p:cNvGrpSpPr/>
          <p:nvPr/>
        </p:nvGrpSpPr>
        <p:grpSpPr>
          <a:xfrm>
            <a:off x="2738627" y="1905761"/>
            <a:ext cx="2981325" cy="4267835"/>
            <a:chOff x="2738627" y="1905761"/>
            <a:chExt cx="2981325" cy="426783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CAF37788-29A5-CA1D-05BF-43DFDB3D22E6}"/>
                </a:ext>
              </a:extLst>
            </p:cNvPr>
            <p:cNvSpPr/>
            <p:nvPr/>
          </p:nvSpPr>
          <p:spPr>
            <a:xfrm>
              <a:off x="2743199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2971800" y="0"/>
                  </a:moveTo>
                  <a:lnTo>
                    <a:pt x="742950" y="0"/>
                  </a:lnTo>
                  <a:lnTo>
                    <a:pt x="0" y="304800"/>
                  </a:lnTo>
                  <a:lnTo>
                    <a:pt x="2228850" y="3048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CA8BA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E323A68-F4FE-308B-199A-C274F6988754}"/>
                </a:ext>
              </a:extLst>
            </p:cNvPr>
            <p:cNvSpPr/>
            <p:nvPr/>
          </p:nvSpPr>
          <p:spPr>
            <a:xfrm>
              <a:off x="2743199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0" y="304800"/>
                  </a:moveTo>
                  <a:lnTo>
                    <a:pt x="742950" y="0"/>
                  </a:lnTo>
                  <a:lnTo>
                    <a:pt x="2971800" y="0"/>
                  </a:lnTo>
                  <a:lnTo>
                    <a:pt x="2228850" y="3048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9B4063A-AB47-D251-8FA8-64D8E38CA8A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6234" y="1905761"/>
              <a:ext cx="1756537" cy="42672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03C33094-4D56-B4AE-BB8F-7F6968EB2E1E}"/>
              </a:ext>
            </a:extLst>
          </p:cNvPr>
          <p:cNvSpPr txBox="1"/>
          <p:nvPr/>
        </p:nvSpPr>
        <p:spPr>
          <a:xfrm>
            <a:off x="6175628" y="1924938"/>
            <a:ext cx="4515818" cy="3333605"/>
          </a:xfrm>
          <a:prstGeom prst="rect">
            <a:avLst/>
          </a:prstGeom>
          <a:ln>
            <a:noFill/>
          </a:ln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Beams</a:t>
            </a:r>
            <a:r>
              <a:rPr sz="2800" spc="10" dirty="0">
                <a:cs typeface="Tw Cen MT"/>
              </a:rPr>
              <a:t> </a:t>
            </a:r>
            <a:r>
              <a:rPr sz="2800" dirty="0">
                <a:cs typeface="Tw Cen MT"/>
              </a:rPr>
              <a:t>see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different </a:t>
            </a:r>
            <a:r>
              <a:rPr sz="2800" spc="-25" dirty="0">
                <a:cs typeface="Tw Cen MT"/>
              </a:rPr>
              <a:t>OPL</a:t>
            </a:r>
            <a:endParaRPr sz="2800" dirty="0">
              <a:cs typeface="Tw Cen MT"/>
            </a:endParaRPr>
          </a:p>
          <a:p>
            <a:pPr marL="355600" marR="5664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Right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beam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phase retarded</a:t>
            </a:r>
            <a:endParaRPr sz="2800" dirty="0"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Generate</a:t>
            </a:r>
            <a:r>
              <a:rPr sz="2800" spc="-10" dirty="0">
                <a:cs typeface="Tw Cen MT"/>
              </a:rPr>
              <a:t> elliptical</a:t>
            </a:r>
            <a:endParaRPr sz="2800" dirty="0">
              <a:cs typeface="Tw Cen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cs typeface="Tw Cen MT"/>
              </a:rPr>
              <a:t>polarization</a:t>
            </a:r>
            <a:endParaRPr sz="2800" dirty="0">
              <a:cs typeface="Tw Cen MT"/>
            </a:endParaRPr>
          </a:p>
          <a:p>
            <a:pPr marL="355600" marR="3714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Light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makes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it</a:t>
            </a:r>
            <a:r>
              <a:rPr sz="2800" spc="-10" dirty="0">
                <a:cs typeface="Tw Cen MT"/>
              </a:rPr>
              <a:t> through analyzer</a:t>
            </a:r>
            <a:endParaRPr sz="2800" dirty="0">
              <a:cs typeface="Tw Cen MT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F9C08F10-822C-7B58-8D03-B1701A2862E1}"/>
              </a:ext>
            </a:extLst>
          </p:cNvPr>
          <p:cNvSpPr txBox="1">
            <a:spLocks/>
          </p:cNvSpPr>
          <p:nvPr/>
        </p:nvSpPr>
        <p:spPr>
          <a:xfrm>
            <a:off x="215744" y="253514"/>
            <a:ext cx="6366510" cy="5740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Tw Cen MT"/>
                <a:cs typeface="Tw Cen MT"/>
              </a:rPr>
              <a:t>HOW</a:t>
            </a:r>
            <a:r>
              <a:rPr lang="en-GB" sz="3600" spc="-10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DIC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GENERATES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spc="-10" dirty="0">
                <a:latin typeface="Tw Cen MT"/>
                <a:cs typeface="Tw Cen MT"/>
              </a:rPr>
              <a:t>CONTRAST</a:t>
            </a:r>
            <a:endParaRPr lang="en-GB" sz="3600" dirty="0">
              <a:latin typeface="Tw Cen MT"/>
              <a:cs typeface="Tw Cen M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6576FC-98C8-DD62-8D98-87D6761542E0}"/>
              </a:ext>
            </a:extLst>
          </p:cNvPr>
          <p:cNvCxnSpPr/>
          <p:nvPr/>
        </p:nvCxnSpPr>
        <p:spPr>
          <a:xfrm>
            <a:off x="3229141" y="2476499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9C51AD-5768-3E5E-AC2B-5B3F3D267255}"/>
              </a:ext>
            </a:extLst>
          </p:cNvPr>
          <p:cNvCxnSpPr>
            <a:cxnSpLocks/>
          </p:cNvCxnSpPr>
          <p:nvPr/>
        </p:nvCxnSpPr>
        <p:spPr>
          <a:xfrm rot="5400000">
            <a:off x="3225327" y="51266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AB7BCB-0BD9-B2FB-59FF-6E4234604881}"/>
              </a:ext>
            </a:extLst>
          </p:cNvPr>
          <p:cNvCxnSpPr/>
          <p:nvPr/>
        </p:nvCxnSpPr>
        <p:spPr>
          <a:xfrm>
            <a:off x="3403093" y="37373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8F438BC-7EAE-29D4-FE6D-6B6D1E8F1043}"/>
              </a:ext>
            </a:extLst>
          </p:cNvPr>
          <p:cNvSpPr/>
          <p:nvPr/>
        </p:nvSpPr>
        <p:spPr>
          <a:xfrm>
            <a:off x="4013685" y="3721467"/>
            <a:ext cx="74930" cy="474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259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+mn-lt"/>
                <a:cs typeface="Tw Cen MT"/>
              </a:rPr>
              <a:t>CONTRAST GENERATION FOR TRANSMITTED LIGHT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6D2EEF5-52F6-CF98-AC90-E93C240DA1E0}"/>
              </a:ext>
            </a:extLst>
          </p:cNvPr>
          <p:cNvGraphicFramePr>
            <a:graphicFrameLocks noGrp="1"/>
          </p:cNvGraphicFramePr>
          <p:nvPr/>
        </p:nvGraphicFramePr>
        <p:xfrm>
          <a:off x="1024686" y="1328778"/>
          <a:ext cx="7215503" cy="240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010">
                <a:tc>
                  <a:txBody>
                    <a:bodyPr/>
                    <a:lstStyle/>
                    <a:p>
                      <a:pPr marL="601980" indent="-570865">
                        <a:lnSpc>
                          <a:spcPts val="3540"/>
                        </a:lnSpc>
                        <a:buChar char="•"/>
                        <a:tabLst>
                          <a:tab pos="601980" algn="l"/>
                          <a:tab pos="602615" algn="l"/>
                        </a:tabLst>
                      </a:pP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Brightfield</a:t>
                      </a:r>
                      <a:endParaRPr sz="3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3540"/>
                        </a:lnSpc>
                      </a:pPr>
                      <a:r>
                        <a:rPr sz="3200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&gt;&gt;&gt;</a:t>
                      </a:r>
                      <a:endParaRPr sz="3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3540"/>
                        </a:lnSpc>
                      </a:pP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absorbance</a:t>
                      </a:r>
                      <a:endParaRPr sz="3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601980" indent="-570865">
                        <a:lnSpc>
                          <a:spcPct val="100000"/>
                        </a:lnSpc>
                        <a:spcBef>
                          <a:spcPts val="1750"/>
                        </a:spcBef>
                        <a:buChar char="•"/>
                        <a:tabLst>
                          <a:tab pos="601980" algn="l"/>
                          <a:tab pos="602615" algn="l"/>
                        </a:tabLst>
                      </a:pP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Darkfield</a:t>
                      </a:r>
                      <a:endParaRPr sz="3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3200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&gt;&gt;&gt;</a:t>
                      </a:r>
                      <a:endParaRPr sz="3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diffraction</a:t>
                      </a:r>
                      <a:endParaRPr sz="3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488950" indent="-457834">
                        <a:lnSpc>
                          <a:spcPts val="3779"/>
                        </a:lnSpc>
                        <a:spcBef>
                          <a:spcPts val="1750"/>
                        </a:spcBef>
                        <a:buChar char="•"/>
                        <a:tabLst>
                          <a:tab pos="488950" algn="l"/>
                          <a:tab pos="489584" algn="l"/>
                        </a:tabLst>
                      </a:pPr>
                      <a:r>
                        <a:rPr sz="3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Phase</a:t>
                      </a:r>
                      <a:r>
                        <a:rPr sz="3200" spc="-4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Contrast</a:t>
                      </a:r>
                      <a:endParaRPr sz="3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ts val="3779"/>
                        </a:lnSpc>
                        <a:spcBef>
                          <a:spcPts val="1750"/>
                        </a:spcBef>
                      </a:pPr>
                      <a:r>
                        <a:rPr sz="3200" spc="-2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&gt;&gt;&gt;</a:t>
                      </a:r>
                      <a:endParaRPr sz="3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ts val="3779"/>
                        </a:lnSpc>
                        <a:spcBef>
                          <a:spcPts val="1750"/>
                        </a:spcBef>
                      </a:pPr>
                      <a:r>
                        <a:rPr sz="3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Phase</a:t>
                      </a:r>
                      <a:r>
                        <a:rPr sz="3200" spc="-2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shift</a:t>
                      </a:r>
                      <a:endParaRPr sz="3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22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4">
            <a:extLst>
              <a:ext uri="{FF2B5EF4-FFF2-40B4-BE49-F238E27FC236}">
                <a16:creationId xmlns:a16="http://schemas.microsoft.com/office/drawing/2014/main" id="{BCB415F6-00A8-E9B6-1388-ADCEB15D71FE}"/>
              </a:ext>
            </a:extLst>
          </p:cNvPr>
          <p:cNvSpPr txBox="1"/>
          <p:nvPr/>
        </p:nvSpPr>
        <p:spPr>
          <a:xfrm>
            <a:off x="1043736" y="4204248"/>
            <a:ext cx="10219690" cy="1518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cs typeface="Arial"/>
              </a:rPr>
              <a:t>Differential</a:t>
            </a:r>
            <a:r>
              <a:rPr sz="3200" spc="-45" dirty="0">
                <a:cs typeface="Arial"/>
              </a:rPr>
              <a:t> </a:t>
            </a:r>
            <a:r>
              <a:rPr sz="3200" dirty="0">
                <a:cs typeface="Arial"/>
              </a:rPr>
              <a:t>Interference</a:t>
            </a:r>
            <a:r>
              <a:rPr sz="3200" spc="-60" dirty="0">
                <a:cs typeface="Arial"/>
              </a:rPr>
              <a:t> </a:t>
            </a:r>
            <a:r>
              <a:rPr sz="3200" dirty="0">
                <a:cs typeface="Arial"/>
              </a:rPr>
              <a:t>Contrast</a:t>
            </a:r>
            <a:r>
              <a:rPr sz="3200" spc="-65" dirty="0">
                <a:cs typeface="Arial"/>
              </a:rPr>
              <a:t> </a:t>
            </a:r>
            <a:r>
              <a:rPr sz="3200" dirty="0">
                <a:cs typeface="Arial"/>
              </a:rPr>
              <a:t>(DIC)</a:t>
            </a:r>
            <a:r>
              <a:rPr sz="3200" spc="-70" dirty="0">
                <a:cs typeface="Arial"/>
              </a:rPr>
              <a:t> </a:t>
            </a:r>
            <a:r>
              <a:rPr sz="3200" spc="-10" dirty="0">
                <a:cs typeface="Arial"/>
              </a:rPr>
              <a:t>Microscopy</a:t>
            </a:r>
            <a:endParaRPr sz="3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cs typeface="Arial"/>
            </a:endParaRPr>
          </a:p>
          <a:p>
            <a:pPr marL="1954530">
              <a:lnSpc>
                <a:spcPct val="100000"/>
              </a:lnSpc>
              <a:tabLst>
                <a:tab pos="3231515" algn="l"/>
              </a:tabLst>
            </a:pPr>
            <a:r>
              <a:rPr sz="3200" spc="-25" dirty="0">
                <a:cs typeface="Arial"/>
              </a:rPr>
              <a:t>&gt;&gt;&gt;</a:t>
            </a:r>
            <a:r>
              <a:rPr sz="3200" dirty="0">
                <a:cs typeface="Arial"/>
              </a:rPr>
              <a:t>	Phase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shift</a:t>
            </a:r>
            <a:r>
              <a:rPr sz="3200" spc="-40" dirty="0">
                <a:cs typeface="Arial"/>
              </a:rPr>
              <a:t> </a:t>
            </a:r>
            <a:r>
              <a:rPr sz="3200" dirty="0">
                <a:cs typeface="Arial"/>
              </a:rPr>
              <a:t>/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Polarization</a:t>
            </a:r>
            <a:r>
              <a:rPr sz="3200" spc="-15" dirty="0">
                <a:cs typeface="Arial"/>
              </a:rPr>
              <a:t> </a:t>
            </a:r>
            <a:r>
              <a:rPr sz="3200" dirty="0">
                <a:cs typeface="Arial"/>
              </a:rPr>
              <a:t>/</a:t>
            </a:r>
            <a:r>
              <a:rPr sz="3200" spc="-20" dirty="0">
                <a:cs typeface="Arial"/>
              </a:rPr>
              <a:t> </a:t>
            </a:r>
            <a:r>
              <a:rPr sz="3200" spc="-10" dirty="0">
                <a:cs typeface="Arial"/>
              </a:rPr>
              <a:t>Interference</a:t>
            </a:r>
            <a:endParaRPr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1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3" name="object 2">
            <a:extLst>
              <a:ext uri="{FF2B5EF4-FFF2-40B4-BE49-F238E27FC236}">
                <a16:creationId xmlns:a16="http://schemas.microsoft.com/office/drawing/2014/main" id="{DEA3DF0C-8EB9-0777-6D12-9EB4E742CC37}"/>
              </a:ext>
            </a:extLst>
          </p:cNvPr>
          <p:cNvGrpSpPr/>
          <p:nvPr/>
        </p:nvGrpSpPr>
        <p:grpSpPr>
          <a:xfrm>
            <a:off x="2433827" y="1905761"/>
            <a:ext cx="2981325" cy="4267835"/>
            <a:chOff x="2433827" y="1905761"/>
            <a:chExt cx="2981325" cy="426783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7041EECE-DEA6-4B8B-94D2-D4570C63F085}"/>
                </a:ext>
              </a:extLst>
            </p:cNvPr>
            <p:cNvSpPr/>
            <p:nvPr/>
          </p:nvSpPr>
          <p:spPr>
            <a:xfrm>
              <a:off x="2438399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2971800" y="0"/>
                  </a:moveTo>
                  <a:lnTo>
                    <a:pt x="742950" y="0"/>
                  </a:lnTo>
                  <a:lnTo>
                    <a:pt x="0" y="304800"/>
                  </a:lnTo>
                  <a:lnTo>
                    <a:pt x="2228850" y="3048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CA8BA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A69E1C1-EE36-5B37-8CE0-263E8C081614}"/>
                </a:ext>
              </a:extLst>
            </p:cNvPr>
            <p:cNvSpPr/>
            <p:nvPr/>
          </p:nvSpPr>
          <p:spPr>
            <a:xfrm>
              <a:off x="2438399" y="3810000"/>
              <a:ext cx="2971800" cy="304800"/>
            </a:xfrm>
            <a:custGeom>
              <a:avLst/>
              <a:gdLst/>
              <a:ahLst/>
              <a:cxnLst/>
              <a:rect l="l" t="t" r="r" b="b"/>
              <a:pathLst>
                <a:path w="2971800" h="304800">
                  <a:moveTo>
                    <a:pt x="0" y="304800"/>
                  </a:moveTo>
                  <a:lnTo>
                    <a:pt x="742950" y="0"/>
                  </a:lnTo>
                  <a:lnTo>
                    <a:pt x="2971800" y="0"/>
                  </a:lnTo>
                  <a:lnTo>
                    <a:pt x="2228850" y="3048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9C539405-E351-162A-788E-CACD483CC4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6234" y="1905761"/>
              <a:ext cx="1662049" cy="42672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object 7">
            <a:extLst>
              <a:ext uri="{FF2B5EF4-FFF2-40B4-BE49-F238E27FC236}">
                <a16:creationId xmlns:a16="http://schemas.microsoft.com/office/drawing/2014/main" id="{E40D283C-C36E-E995-1C71-3CE8E8453FD9}"/>
              </a:ext>
            </a:extLst>
          </p:cNvPr>
          <p:cNvSpPr txBox="1"/>
          <p:nvPr/>
        </p:nvSpPr>
        <p:spPr>
          <a:xfrm>
            <a:off x="3784033" y="1925777"/>
            <a:ext cx="170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w Cen MT"/>
                <a:cs typeface="Tw Cen MT"/>
              </a:rPr>
              <a:t>X</a:t>
            </a:r>
            <a:endParaRPr sz="1800" dirty="0">
              <a:latin typeface="Tw Cen MT"/>
              <a:cs typeface="Tw Cen MT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E384C78A-5A2A-77BE-1A82-CEF2911B2622}"/>
              </a:ext>
            </a:extLst>
          </p:cNvPr>
          <p:cNvSpPr txBox="1"/>
          <p:nvPr/>
        </p:nvSpPr>
        <p:spPr>
          <a:xfrm>
            <a:off x="6253530" y="2232755"/>
            <a:ext cx="4726834" cy="2902718"/>
          </a:xfrm>
          <a:prstGeom prst="rect">
            <a:avLst/>
          </a:prstGeom>
          <a:ln>
            <a:noFill/>
          </a:ln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Both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beams see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same</a:t>
            </a:r>
            <a:r>
              <a:rPr sz="2800" spc="-5" dirty="0">
                <a:cs typeface="Tw Cen MT"/>
              </a:rPr>
              <a:t> </a:t>
            </a:r>
            <a:r>
              <a:rPr sz="2800" spc="-25" dirty="0">
                <a:cs typeface="Tw Cen MT"/>
              </a:rPr>
              <a:t>OPL</a:t>
            </a:r>
            <a:endParaRPr sz="2800" dirty="0"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Emerge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in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phase</a:t>
            </a:r>
            <a:endParaRPr sz="2800" dirty="0">
              <a:cs typeface="Tw Cen MT"/>
            </a:endParaRPr>
          </a:p>
          <a:p>
            <a:pPr marL="355600" marR="10407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Regenerate </a:t>
            </a:r>
            <a:r>
              <a:rPr sz="2800" spc="-10" dirty="0">
                <a:cs typeface="Tw Cen MT"/>
              </a:rPr>
              <a:t>initial polarization</a:t>
            </a:r>
            <a:endParaRPr sz="2800" dirty="0">
              <a:cs typeface="Tw Cen MT"/>
            </a:endParaRPr>
          </a:p>
          <a:p>
            <a:pPr marL="355600" marR="16700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Tw Cen MT"/>
              </a:rPr>
              <a:t>No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light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makes it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through analyzer</a:t>
            </a:r>
            <a:endParaRPr sz="2800" dirty="0">
              <a:cs typeface="Tw Cen MT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E68157E3-199D-0089-CF35-0CADD3BAFDA4}"/>
              </a:ext>
            </a:extLst>
          </p:cNvPr>
          <p:cNvSpPr txBox="1">
            <a:spLocks/>
          </p:cNvSpPr>
          <p:nvPr/>
        </p:nvSpPr>
        <p:spPr>
          <a:xfrm>
            <a:off x="215744" y="253514"/>
            <a:ext cx="6366510" cy="57404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Tw Cen MT"/>
                <a:cs typeface="Tw Cen MT"/>
              </a:rPr>
              <a:t>HOW</a:t>
            </a:r>
            <a:r>
              <a:rPr lang="en-GB" sz="3600" spc="-10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DIC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dirty="0">
                <a:latin typeface="Tw Cen MT"/>
                <a:cs typeface="Tw Cen MT"/>
              </a:rPr>
              <a:t>GENERATES</a:t>
            </a:r>
            <a:r>
              <a:rPr lang="en-GB" sz="3600" spc="-95" dirty="0">
                <a:latin typeface="Tw Cen MT"/>
                <a:cs typeface="Tw Cen MT"/>
              </a:rPr>
              <a:t> </a:t>
            </a:r>
            <a:r>
              <a:rPr lang="en-GB" sz="3600" spc="-10" dirty="0">
                <a:latin typeface="Tw Cen MT"/>
                <a:cs typeface="Tw Cen MT"/>
              </a:rPr>
              <a:t>CONTRAST</a:t>
            </a:r>
            <a:endParaRPr lang="en-GB" sz="3600" dirty="0">
              <a:latin typeface="Tw Cen MT"/>
              <a:cs typeface="Tw Cen M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7BBB6C-ABB0-D3B3-2437-AD39766A6922}"/>
              </a:ext>
            </a:extLst>
          </p:cNvPr>
          <p:cNvCxnSpPr/>
          <p:nvPr/>
        </p:nvCxnSpPr>
        <p:spPr>
          <a:xfrm>
            <a:off x="3229141" y="2476499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6DD386-1A75-510B-B067-E002CF303FA7}"/>
              </a:ext>
            </a:extLst>
          </p:cNvPr>
          <p:cNvCxnSpPr>
            <a:cxnSpLocks/>
          </p:cNvCxnSpPr>
          <p:nvPr/>
        </p:nvCxnSpPr>
        <p:spPr>
          <a:xfrm rot="5400000">
            <a:off x="3225327" y="51266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ACA3AA-6AAD-8601-523A-CBBA18283865}"/>
              </a:ext>
            </a:extLst>
          </p:cNvPr>
          <p:cNvCxnSpPr/>
          <p:nvPr/>
        </p:nvCxnSpPr>
        <p:spPr>
          <a:xfrm>
            <a:off x="3403093" y="3737372"/>
            <a:ext cx="34734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FD6BC2B-7AA2-4830-50CD-DBE09A806E38}"/>
              </a:ext>
            </a:extLst>
          </p:cNvPr>
          <p:cNvSpPr/>
          <p:nvPr/>
        </p:nvSpPr>
        <p:spPr>
          <a:xfrm>
            <a:off x="4013685" y="3721467"/>
            <a:ext cx="74930" cy="474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2622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95241EE8-38D7-C54A-0175-54AF64ACD2E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2620" y="1644314"/>
            <a:ext cx="8874253" cy="389379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3CE63EE-64C2-AF3E-33E3-51324DEF0049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2405A-F5CD-747F-3EA5-7E44E1933CC9}"/>
              </a:ext>
            </a:extLst>
          </p:cNvPr>
          <p:cNvSpPr/>
          <p:nvPr/>
        </p:nvSpPr>
        <p:spPr>
          <a:xfrm>
            <a:off x="6485206" y="5134708"/>
            <a:ext cx="1463040" cy="68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4082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25D0F159-EDC3-C198-2A34-4F179AB2334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5100" y="2057400"/>
            <a:ext cx="2171700" cy="22098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317D176-C1FA-FE5E-B114-F5581F8E5313}"/>
              </a:ext>
            </a:extLst>
          </p:cNvPr>
          <p:cNvSpPr txBox="1"/>
          <p:nvPr/>
        </p:nvSpPr>
        <p:spPr>
          <a:xfrm>
            <a:off x="5260975" y="2078863"/>
            <a:ext cx="6119788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dirty="0">
                <a:cs typeface="Tw Cen MT"/>
              </a:rPr>
              <a:t>Contrast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1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directional</a:t>
            </a:r>
            <a:endParaRPr sz="2800" dirty="0"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Tw Cen MT"/>
              <a:buAutoNum type="arabicPeriod"/>
            </a:pPr>
            <a:endParaRPr sz="2800" dirty="0">
              <a:cs typeface="Tw Cen MT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dirty="0">
                <a:cs typeface="Tw Cen MT"/>
              </a:rPr>
              <a:t>Contrast</a:t>
            </a:r>
            <a:r>
              <a:rPr sz="2800" spc="-25" dirty="0">
                <a:cs typeface="Tw Cen MT"/>
              </a:rPr>
              <a:t> </a:t>
            </a:r>
            <a:r>
              <a:rPr sz="2800" dirty="0">
                <a:cs typeface="Tw Cen MT"/>
              </a:rPr>
              <a:t>highlights</a:t>
            </a:r>
            <a:r>
              <a:rPr sz="2800" spc="-10" dirty="0">
                <a:cs typeface="Tw Cen MT"/>
              </a:rPr>
              <a:t> </a:t>
            </a:r>
            <a:r>
              <a:rPr sz="2800" spc="-20" dirty="0">
                <a:cs typeface="Tw Cen MT"/>
              </a:rPr>
              <a:t>edges</a:t>
            </a:r>
            <a:endParaRPr sz="2800" dirty="0"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Tw Cen MT"/>
              <a:buAutoNum type="arabicPeriod"/>
            </a:pPr>
            <a:endParaRPr sz="2800" dirty="0">
              <a:cs typeface="Tw Cen MT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  <a:tab pos="469900" algn="l"/>
              </a:tabLst>
            </a:pPr>
            <a:r>
              <a:rPr sz="2800" dirty="0">
                <a:cs typeface="Tw Cen MT"/>
              </a:rPr>
              <a:t>One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end</a:t>
            </a:r>
            <a:r>
              <a:rPr sz="2800" spc="-2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brighter,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other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is </a:t>
            </a:r>
            <a:r>
              <a:rPr sz="2800" spc="-10" dirty="0">
                <a:cs typeface="Tw Cen MT"/>
              </a:rPr>
              <a:t>dimmer</a:t>
            </a:r>
            <a:endParaRPr sz="2800" dirty="0">
              <a:cs typeface="Tw Cen MT"/>
            </a:endParaRPr>
          </a:p>
          <a:p>
            <a:pPr marR="22225" algn="ctr">
              <a:lnSpc>
                <a:spcPct val="100000"/>
              </a:lnSpc>
            </a:pPr>
            <a:r>
              <a:rPr sz="2800" dirty="0">
                <a:cs typeface="Tw Cen MT"/>
              </a:rPr>
              <a:t>giving</a:t>
            </a:r>
            <a:r>
              <a:rPr sz="2800" spc="-15" dirty="0">
                <a:cs typeface="Tw Cen MT"/>
              </a:rPr>
              <a:t> </a:t>
            </a:r>
            <a:r>
              <a:rPr sz="2800" dirty="0">
                <a:cs typeface="Tw Cen MT"/>
              </a:rPr>
              <a:t>a pseudo</a:t>
            </a:r>
            <a:r>
              <a:rPr sz="2800" spc="-35" dirty="0">
                <a:cs typeface="Tw Cen MT"/>
              </a:rPr>
              <a:t> </a:t>
            </a:r>
            <a:r>
              <a:rPr sz="2800" dirty="0">
                <a:cs typeface="Tw Cen MT"/>
              </a:rPr>
              <a:t>–</a:t>
            </a:r>
            <a:r>
              <a:rPr sz="2800" spc="5" dirty="0">
                <a:cs typeface="Tw Cen MT"/>
              </a:rPr>
              <a:t> </a:t>
            </a:r>
            <a:r>
              <a:rPr sz="2800" dirty="0">
                <a:cs typeface="Tw Cen MT"/>
              </a:rPr>
              <a:t>3D</a:t>
            </a:r>
            <a:r>
              <a:rPr sz="2800" spc="-10" dirty="0">
                <a:cs typeface="Tw Cen MT"/>
              </a:rPr>
              <a:t> image</a:t>
            </a:r>
            <a:endParaRPr sz="28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13834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B94F7A47-F807-60A4-B62F-E81B90A3CFF9}"/>
              </a:ext>
            </a:extLst>
          </p:cNvPr>
          <p:cNvGrpSpPr/>
          <p:nvPr/>
        </p:nvGrpSpPr>
        <p:grpSpPr>
          <a:xfrm>
            <a:off x="1216152" y="869683"/>
            <a:ext cx="8918762" cy="4838689"/>
            <a:chOff x="1216152" y="1406662"/>
            <a:chExt cx="8918762" cy="4838689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C6357B9E-E469-2E24-DB46-F54288FAA001}"/>
                </a:ext>
              </a:extLst>
            </p:cNvPr>
            <p:cNvSpPr/>
            <p:nvPr/>
          </p:nvSpPr>
          <p:spPr>
            <a:xfrm>
              <a:off x="1216152" y="2069591"/>
              <a:ext cx="4105910" cy="4175760"/>
            </a:xfrm>
            <a:custGeom>
              <a:avLst/>
              <a:gdLst/>
              <a:ahLst/>
              <a:cxnLst/>
              <a:rect l="l" t="t" r="r" b="b"/>
              <a:pathLst>
                <a:path w="4105910" h="4175760">
                  <a:moveTo>
                    <a:pt x="4105655" y="0"/>
                  </a:moveTo>
                  <a:lnTo>
                    <a:pt x="0" y="0"/>
                  </a:lnTo>
                  <a:lnTo>
                    <a:pt x="0" y="4175760"/>
                  </a:lnTo>
                  <a:lnTo>
                    <a:pt x="4105655" y="4175760"/>
                  </a:lnTo>
                  <a:lnTo>
                    <a:pt x="410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953AC38-C1AB-8B67-B49B-BA625E74385E}"/>
                </a:ext>
              </a:extLst>
            </p:cNvPr>
            <p:cNvSpPr/>
            <p:nvPr/>
          </p:nvSpPr>
          <p:spPr>
            <a:xfrm>
              <a:off x="1216152" y="2069591"/>
              <a:ext cx="4105910" cy="4175760"/>
            </a:xfrm>
            <a:custGeom>
              <a:avLst/>
              <a:gdLst/>
              <a:ahLst/>
              <a:cxnLst/>
              <a:rect l="l" t="t" r="r" b="b"/>
              <a:pathLst>
                <a:path w="4105910" h="4175760">
                  <a:moveTo>
                    <a:pt x="0" y="4175760"/>
                  </a:moveTo>
                  <a:lnTo>
                    <a:pt x="4105655" y="4175760"/>
                  </a:lnTo>
                  <a:lnTo>
                    <a:pt x="4105655" y="0"/>
                  </a:lnTo>
                  <a:lnTo>
                    <a:pt x="0" y="0"/>
                  </a:lnTo>
                  <a:lnTo>
                    <a:pt x="0" y="4175760"/>
                  </a:lnTo>
                  <a:close/>
                </a:path>
              </a:pathLst>
            </a:custGeom>
            <a:ln w="15240">
              <a:solidFill>
                <a:srgbClr val="3897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B693CF2-41CC-536D-DF47-324ABEE548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2895" y="2262319"/>
              <a:ext cx="1950720" cy="3608832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CBE770DE-C32F-4EA6-FD45-5F4E22A42889}"/>
                </a:ext>
              </a:extLst>
            </p:cNvPr>
            <p:cNvSpPr/>
            <p:nvPr/>
          </p:nvSpPr>
          <p:spPr>
            <a:xfrm>
              <a:off x="4065563" y="3436162"/>
              <a:ext cx="826373" cy="1656714"/>
            </a:xfrm>
            <a:custGeom>
              <a:avLst/>
              <a:gdLst/>
              <a:ahLst/>
              <a:cxnLst/>
              <a:rect l="l" t="t" r="r" b="b"/>
              <a:pathLst>
                <a:path w="702945" h="1656714">
                  <a:moveTo>
                    <a:pt x="39014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390144" y="214884"/>
                  </a:lnTo>
                  <a:lnTo>
                    <a:pt x="390144" y="0"/>
                  </a:lnTo>
                  <a:close/>
                </a:path>
                <a:path w="702945" h="1656714">
                  <a:moveTo>
                    <a:pt x="624840" y="720864"/>
                  </a:moveTo>
                  <a:lnTo>
                    <a:pt x="234696" y="720864"/>
                  </a:lnTo>
                  <a:lnTo>
                    <a:pt x="234696" y="935736"/>
                  </a:lnTo>
                  <a:lnTo>
                    <a:pt x="624840" y="935736"/>
                  </a:lnTo>
                  <a:lnTo>
                    <a:pt x="624840" y="720864"/>
                  </a:lnTo>
                  <a:close/>
                </a:path>
                <a:path w="702945" h="1656714">
                  <a:moveTo>
                    <a:pt x="702551" y="1441704"/>
                  </a:moveTo>
                  <a:lnTo>
                    <a:pt x="310896" y="1441704"/>
                  </a:lnTo>
                  <a:lnTo>
                    <a:pt x="310896" y="1656588"/>
                  </a:lnTo>
                  <a:lnTo>
                    <a:pt x="702551" y="1656588"/>
                  </a:lnTo>
                  <a:lnTo>
                    <a:pt x="702551" y="1441704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F5662F9B-BEBF-B859-EC4A-6CEE69B2315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8796" y="1406662"/>
              <a:ext cx="3766118" cy="4818877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E18A351D-2170-4865-8A48-3F9CCA75EDE4}"/>
                </a:ext>
              </a:extLst>
            </p:cNvPr>
            <p:cNvSpPr/>
            <p:nvPr/>
          </p:nvSpPr>
          <p:spPr>
            <a:xfrm>
              <a:off x="4393615" y="3278123"/>
              <a:ext cx="2751023" cy="1800225"/>
            </a:xfrm>
            <a:custGeom>
              <a:avLst/>
              <a:gdLst/>
              <a:ahLst/>
              <a:cxnLst/>
              <a:rect l="l" t="t" r="r" b="b"/>
              <a:pathLst>
                <a:path w="2418715" h="1800225">
                  <a:moveTo>
                    <a:pt x="0" y="1799844"/>
                  </a:moveTo>
                  <a:lnTo>
                    <a:pt x="2340864" y="1728215"/>
                  </a:lnTo>
                </a:path>
                <a:path w="2418715" h="1800225">
                  <a:moveTo>
                    <a:pt x="0" y="0"/>
                  </a:moveTo>
                  <a:lnTo>
                    <a:pt x="2418587" y="144779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83DBB25C-23DF-8671-AEAE-788324A52E56}"/>
              </a:ext>
            </a:extLst>
          </p:cNvPr>
          <p:cNvSpPr txBox="1"/>
          <p:nvPr/>
        </p:nvSpPr>
        <p:spPr>
          <a:xfrm>
            <a:off x="1403501" y="2476656"/>
            <a:ext cx="10207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Analyzer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56BA5B16-1B88-0956-B828-A0D5847EEE03}"/>
              </a:ext>
            </a:extLst>
          </p:cNvPr>
          <p:cNvSpPr txBox="1"/>
          <p:nvPr/>
        </p:nvSpPr>
        <p:spPr>
          <a:xfrm>
            <a:off x="1460655" y="4652213"/>
            <a:ext cx="108747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Polarizer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CCC79ED-D750-7491-D2B1-758DF7367C1A}"/>
              </a:ext>
            </a:extLst>
          </p:cNvPr>
          <p:cNvSpPr txBox="1">
            <a:spLocks/>
          </p:cNvSpPr>
          <p:nvPr/>
        </p:nvSpPr>
        <p:spPr>
          <a:xfrm>
            <a:off x="140677" y="0"/>
            <a:ext cx="9509760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25"/>
              </a:spcBef>
            </a:pPr>
            <a:r>
              <a:rPr lang="en-GB" sz="3600" dirty="0">
                <a:latin typeface="+mn-lt"/>
                <a:cs typeface="Tw Cen MT"/>
              </a:rPr>
              <a:t>THE</a:t>
            </a:r>
            <a:r>
              <a:rPr lang="en-GB" sz="3600" spc="-1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DIFFERENTIAL</a:t>
            </a:r>
            <a:r>
              <a:rPr lang="en-GB" sz="3600" spc="-4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INTERFERENCE</a:t>
            </a:r>
            <a:r>
              <a:rPr lang="en-GB" sz="3600" spc="-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0" dirty="0">
                <a:latin typeface="+mn-lt"/>
                <a:cs typeface="Tw Cen MT"/>
              </a:rPr>
              <a:t> (DIC) MICROSCOPE</a:t>
            </a:r>
          </a:p>
        </p:txBody>
      </p:sp>
    </p:spTree>
    <p:extLst>
      <p:ext uri="{BB962C8B-B14F-4D97-AF65-F5344CB8AC3E}">
        <p14:creationId xmlns:p14="http://schemas.microsoft.com/office/powerpoint/2010/main" val="1801151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E17B73B7-0735-681D-4E6B-82E4F239F2AC}"/>
              </a:ext>
            </a:extLst>
          </p:cNvPr>
          <p:cNvGrpSpPr/>
          <p:nvPr/>
        </p:nvGrpSpPr>
        <p:grpSpPr>
          <a:xfrm>
            <a:off x="2161500" y="1464263"/>
            <a:ext cx="8332998" cy="4598912"/>
            <a:chOff x="2948939" y="1898904"/>
            <a:chExt cx="7877809" cy="4095115"/>
          </a:xfrm>
        </p:grpSpPr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E0350CEB-150A-242F-E4E4-79BB8B4777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8939" y="2506980"/>
              <a:ext cx="1591056" cy="3457955"/>
            </a:xfrm>
            <a:prstGeom prst="rect">
              <a:avLst/>
            </a:prstGeom>
          </p:spPr>
        </p:pic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CAFAA7FE-31A8-F1EA-B5AB-C55B2CCC6EF9}"/>
                </a:ext>
              </a:extLst>
            </p:cNvPr>
            <p:cNvSpPr/>
            <p:nvPr/>
          </p:nvSpPr>
          <p:spPr>
            <a:xfrm>
              <a:off x="4274820" y="3009899"/>
              <a:ext cx="464820" cy="2451100"/>
            </a:xfrm>
            <a:custGeom>
              <a:avLst/>
              <a:gdLst/>
              <a:ahLst/>
              <a:cxnLst/>
              <a:rect l="l" t="t" r="r" b="b"/>
              <a:pathLst>
                <a:path w="464820" h="2451100">
                  <a:moveTo>
                    <a:pt x="310896" y="2305812"/>
                  </a:moveTo>
                  <a:lnTo>
                    <a:pt x="0" y="2305812"/>
                  </a:lnTo>
                  <a:lnTo>
                    <a:pt x="0" y="2450592"/>
                  </a:lnTo>
                  <a:lnTo>
                    <a:pt x="310896" y="2450592"/>
                  </a:lnTo>
                  <a:lnTo>
                    <a:pt x="310896" y="2305812"/>
                  </a:lnTo>
                  <a:close/>
                </a:path>
                <a:path w="464820" h="2451100">
                  <a:moveTo>
                    <a:pt x="310896" y="1944624"/>
                  </a:moveTo>
                  <a:lnTo>
                    <a:pt x="0" y="1944624"/>
                  </a:lnTo>
                  <a:lnTo>
                    <a:pt x="0" y="2089404"/>
                  </a:lnTo>
                  <a:lnTo>
                    <a:pt x="310896" y="2089404"/>
                  </a:lnTo>
                  <a:lnTo>
                    <a:pt x="310896" y="1944624"/>
                  </a:lnTo>
                  <a:close/>
                </a:path>
                <a:path w="464820" h="2451100">
                  <a:moveTo>
                    <a:pt x="31089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310896" y="144780"/>
                  </a:lnTo>
                  <a:lnTo>
                    <a:pt x="310896" y="0"/>
                  </a:lnTo>
                  <a:close/>
                </a:path>
                <a:path w="464820" h="2451100">
                  <a:moveTo>
                    <a:pt x="464820" y="1441704"/>
                  </a:moveTo>
                  <a:lnTo>
                    <a:pt x="153924" y="1441704"/>
                  </a:lnTo>
                  <a:lnTo>
                    <a:pt x="153924" y="1586484"/>
                  </a:lnTo>
                  <a:lnTo>
                    <a:pt x="464820" y="1586484"/>
                  </a:lnTo>
                  <a:lnTo>
                    <a:pt x="464820" y="1441704"/>
                  </a:lnTo>
                  <a:close/>
                </a:path>
                <a:path w="464820" h="2451100">
                  <a:moveTo>
                    <a:pt x="464820" y="865632"/>
                  </a:moveTo>
                  <a:lnTo>
                    <a:pt x="153924" y="865632"/>
                  </a:lnTo>
                  <a:lnTo>
                    <a:pt x="153924" y="1010412"/>
                  </a:lnTo>
                  <a:lnTo>
                    <a:pt x="464820" y="1010412"/>
                  </a:lnTo>
                  <a:lnTo>
                    <a:pt x="464820" y="86563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6">
              <a:extLst>
                <a:ext uri="{FF2B5EF4-FFF2-40B4-BE49-F238E27FC236}">
                  <a16:creationId xmlns:a16="http://schemas.microsoft.com/office/drawing/2014/main" id="{2B911644-A3CA-6578-0EFA-CDD9BE4F49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8947" y="1898904"/>
              <a:ext cx="5527548" cy="4094988"/>
            </a:xfrm>
            <a:prstGeom prst="rect">
              <a:avLst/>
            </a:prstGeom>
          </p:spPr>
        </p:pic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C070C231-5E3C-5065-9016-72D50FC44E66}"/>
                </a:ext>
              </a:extLst>
            </p:cNvPr>
            <p:cNvSpPr/>
            <p:nvPr/>
          </p:nvSpPr>
          <p:spPr>
            <a:xfrm>
              <a:off x="4352543" y="3081528"/>
              <a:ext cx="4293235" cy="2089785"/>
            </a:xfrm>
            <a:custGeom>
              <a:avLst/>
              <a:gdLst/>
              <a:ahLst/>
              <a:cxnLst/>
              <a:rect l="l" t="t" r="r" b="b"/>
              <a:pathLst>
                <a:path w="4293234" h="2089785">
                  <a:moveTo>
                    <a:pt x="2807207" y="144780"/>
                  </a:moveTo>
                  <a:lnTo>
                    <a:pt x="2840543" y="101708"/>
                  </a:lnTo>
                  <a:lnTo>
                    <a:pt x="2896700" y="75747"/>
                  </a:lnTo>
                  <a:lnTo>
                    <a:pt x="2933839" y="63810"/>
                  </a:lnTo>
                  <a:lnTo>
                    <a:pt x="2976523" y="52665"/>
                  </a:lnTo>
                  <a:lnTo>
                    <a:pt x="3024377" y="42386"/>
                  </a:lnTo>
                  <a:lnTo>
                    <a:pt x="3077030" y="33044"/>
                  </a:lnTo>
                  <a:lnTo>
                    <a:pt x="3134108" y="24712"/>
                  </a:lnTo>
                  <a:lnTo>
                    <a:pt x="3195239" y="17464"/>
                  </a:lnTo>
                  <a:lnTo>
                    <a:pt x="3260050" y="11370"/>
                  </a:lnTo>
                  <a:lnTo>
                    <a:pt x="3328167" y="6504"/>
                  </a:lnTo>
                  <a:lnTo>
                    <a:pt x="3399219" y="2939"/>
                  </a:lnTo>
                  <a:lnTo>
                    <a:pt x="3472832" y="746"/>
                  </a:lnTo>
                  <a:lnTo>
                    <a:pt x="3548633" y="0"/>
                  </a:lnTo>
                  <a:lnTo>
                    <a:pt x="3624435" y="746"/>
                  </a:lnTo>
                  <a:lnTo>
                    <a:pt x="3698048" y="2939"/>
                  </a:lnTo>
                  <a:lnTo>
                    <a:pt x="3769100" y="6504"/>
                  </a:lnTo>
                  <a:lnTo>
                    <a:pt x="3837217" y="11370"/>
                  </a:lnTo>
                  <a:lnTo>
                    <a:pt x="3902028" y="17464"/>
                  </a:lnTo>
                  <a:lnTo>
                    <a:pt x="3963159" y="24712"/>
                  </a:lnTo>
                  <a:lnTo>
                    <a:pt x="4020237" y="33044"/>
                  </a:lnTo>
                  <a:lnTo>
                    <a:pt x="4072890" y="42386"/>
                  </a:lnTo>
                  <a:lnTo>
                    <a:pt x="4120744" y="52665"/>
                  </a:lnTo>
                  <a:lnTo>
                    <a:pt x="4163428" y="63810"/>
                  </a:lnTo>
                  <a:lnTo>
                    <a:pt x="4200567" y="75747"/>
                  </a:lnTo>
                  <a:lnTo>
                    <a:pt x="4256724" y="101708"/>
                  </a:lnTo>
                  <a:lnTo>
                    <a:pt x="4286231" y="129968"/>
                  </a:lnTo>
                  <a:lnTo>
                    <a:pt x="4290059" y="144780"/>
                  </a:lnTo>
                  <a:lnTo>
                    <a:pt x="4286231" y="159591"/>
                  </a:lnTo>
                  <a:lnTo>
                    <a:pt x="4256724" y="187851"/>
                  </a:lnTo>
                  <a:lnTo>
                    <a:pt x="4200567" y="213812"/>
                  </a:lnTo>
                  <a:lnTo>
                    <a:pt x="4163428" y="225749"/>
                  </a:lnTo>
                  <a:lnTo>
                    <a:pt x="4120744" y="236894"/>
                  </a:lnTo>
                  <a:lnTo>
                    <a:pt x="4072890" y="247173"/>
                  </a:lnTo>
                  <a:lnTo>
                    <a:pt x="4020237" y="256515"/>
                  </a:lnTo>
                  <a:lnTo>
                    <a:pt x="3963159" y="264847"/>
                  </a:lnTo>
                  <a:lnTo>
                    <a:pt x="3902028" y="272095"/>
                  </a:lnTo>
                  <a:lnTo>
                    <a:pt x="3837217" y="278189"/>
                  </a:lnTo>
                  <a:lnTo>
                    <a:pt x="3769100" y="283055"/>
                  </a:lnTo>
                  <a:lnTo>
                    <a:pt x="3698048" y="286620"/>
                  </a:lnTo>
                  <a:lnTo>
                    <a:pt x="3624435" y="288813"/>
                  </a:lnTo>
                  <a:lnTo>
                    <a:pt x="3548633" y="289560"/>
                  </a:lnTo>
                  <a:lnTo>
                    <a:pt x="3472832" y="288813"/>
                  </a:lnTo>
                  <a:lnTo>
                    <a:pt x="3399219" y="286620"/>
                  </a:lnTo>
                  <a:lnTo>
                    <a:pt x="3328167" y="283055"/>
                  </a:lnTo>
                  <a:lnTo>
                    <a:pt x="3260050" y="278189"/>
                  </a:lnTo>
                  <a:lnTo>
                    <a:pt x="3195239" y="272095"/>
                  </a:lnTo>
                  <a:lnTo>
                    <a:pt x="3134108" y="264847"/>
                  </a:lnTo>
                  <a:lnTo>
                    <a:pt x="3077030" y="256515"/>
                  </a:lnTo>
                  <a:lnTo>
                    <a:pt x="3024377" y="247173"/>
                  </a:lnTo>
                  <a:lnTo>
                    <a:pt x="2976523" y="236894"/>
                  </a:lnTo>
                  <a:lnTo>
                    <a:pt x="2933839" y="225749"/>
                  </a:lnTo>
                  <a:lnTo>
                    <a:pt x="2896700" y="213812"/>
                  </a:lnTo>
                  <a:lnTo>
                    <a:pt x="2840543" y="187851"/>
                  </a:lnTo>
                  <a:lnTo>
                    <a:pt x="2811036" y="159591"/>
                  </a:lnTo>
                  <a:lnTo>
                    <a:pt x="2807207" y="144780"/>
                  </a:lnTo>
                  <a:close/>
                </a:path>
                <a:path w="4293234" h="2089785">
                  <a:moveTo>
                    <a:pt x="0" y="2089404"/>
                  </a:moveTo>
                  <a:lnTo>
                    <a:pt x="2731007" y="217932"/>
                  </a:lnTo>
                </a:path>
                <a:path w="4293234" h="2089785">
                  <a:moveTo>
                    <a:pt x="155447" y="1586484"/>
                  </a:moveTo>
                  <a:lnTo>
                    <a:pt x="2574035" y="577596"/>
                  </a:lnTo>
                </a:path>
                <a:path w="4293234" h="2089785">
                  <a:moveTo>
                    <a:pt x="155447" y="865632"/>
                  </a:moveTo>
                  <a:lnTo>
                    <a:pt x="2651759" y="1296924"/>
                  </a:lnTo>
                </a:path>
                <a:path w="4293234" h="2089785">
                  <a:moveTo>
                    <a:pt x="2808731" y="505206"/>
                  </a:moveTo>
                  <a:lnTo>
                    <a:pt x="2842094" y="462393"/>
                  </a:lnTo>
                  <a:lnTo>
                    <a:pt x="2898298" y="436574"/>
                  </a:lnTo>
                  <a:lnTo>
                    <a:pt x="2935471" y="424700"/>
                  </a:lnTo>
                  <a:lnTo>
                    <a:pt x="2978193" y="413612"/>
                  </a:lnTo>
                  <a:lnTo>
                    <a:pt x="3026092" y="403383"/>
                  </a:lnTo>
                  <a:lnTo>
                    <a:pt x="3078795" y="394086"/>
                  </a:lnTo>
                  <a:lnTo>
                    <a:pt x="3135930" y="385793"/>
                  </a:lnTo>
                  <a:lnTo>
                    <a:pt x="3197123" y="378577"/>
                  </a:lnTo>
                  <a:lnTo>
                    <a:pt x="3262002" y="372510"/>
                  </a:lnTo>
                  <a:lnTo>
                    <a:pt x="3330194" y="367665"/>
                  </a:lnTo>
                  <a:lnTo>
                    <a:pt x="3401326" y="364115"/>
                  </a:lnTo>
                  <a:lnTo>
                    <a:pt x="3475026" y="361931"/>
                  </a:lnTo>
                  <a:lnTo>
                    <a:pt x="3550920" y="361188"/>
                  </a:lnTo>
                  <a:lnTo>
                    <a:pt x="3626813" y="361931"/>
                  </a:lnTo>
                  <a:lnTo>
                    <a:pt x="3700513" y="364115"/>
                  </a:lnTo>
                  <a:lnTo>
                    <a:pt x="3771645" y="367665"/>
                  </a:lnTo>
                  <a:lnTo>
                    <a:pt x="3839837" y="372510"/>
                  </a:lnTo>
                  <a:lnTo>
                    <a:pt x="3904716" y="378577"/>
                  </a:lnTo>
                  <a:lnTo>
                    <a:pt x="3965909" y="385793"/>
                  </a:lnTo>
                  <a:lnTo>
                    <a:pt x="4023044" y="394086"/>
                  </a:lnTo>
                  <a:lnTo>
                    <a:pt x="4075747" y="403383"/>
                  </a:lnTo>
                  <a:lnTo>
                    <a:pt x="4123646" y="413612"/>
                  </a:lnTo>
                  <a:lnTo>
                    <a:pt x="4166368" y="424700"/>
                  </a:lnTo>
                  <a:lnTo>
                    <a:pt x="4203541" y="436574"/>
                  </a:lnTo>
                  <a:lnTo>
                    <a:pt x="4259745" y="462393"/>
                  </a:lnTo>
                  <a:lnTo>
                    <a:pt x="4289276" y="490487"/>
                  </a:lnTo>
                  <a:lnTo>
                    <a:pt x="4293108" y="505206"/>
                  </a:lnTo>
                  <a:lnTo>
                    <a:pt x="4289276" y="519924"/>
                  </a:lnTo>
                  <a:lnTo>
                    <a:pt x="4259745" y="548018"/>
                  </a:lnTo>
                  <a:lnTo>
                    <a:pt x="4203541" y="573837"/>
                  </a:lnTo>
                  <a:lnTo>
                    <a:pt x="4166368" y="585711"/>
                  </a:lnTo>
                  <a:lnTo>
                    <a:pt x="4123646" y="596799"/>
                  </a:lnTo>
                  <a:lnTo>
                    <a:pt x="4075747" y="607028"/>
                  </a:lnTo>
                  <a:lnTo>
                    <a:pt x="4023044" y="616325"/>
                  </a:lnTo>
                  <a:lnTo>
                    <a:pt x="3965909" y="624618"/>
                  </a:lnTo>
                  <a:lnTo>
                    <a:pt x="3904716" y="631834"/>
                  </a:lnTo>
                  <a:lnTo>
                    <a:pt x="3839837" y="637901"/>
                  </a:lnTo>
                  <a:lnTo>
                    <a:pt x="3771645" y="642746"/>
                  </a:lnTo>
                  <a:lnTo>
                    <a:pt x="3700513" y="646296"/>
                  </a:lnTo>
                  <a:lnTo>
                    <a:pt x="3626813" y="648480"/>
                  </a:lnTo>
                  <a:lnTo>
                    <a:pt x="3550920" y="649224"/>
                  </a:lnTo>
                  <a:lnTo>
                    <a:pt x="3475026" y="648480"/>
                  </a:lnTo>
                  <a:lnTo>
                    <a:pt x="3401326" y="646296"/>
                  </a:lnTo>
                  <a:lnTo>
                    <a:pt x="3330194" y="642746"/>
                  </a:lnTo>
                  <a:lnTo>
                    <a:pt x="3262002" y="637901"/>
                  </a:lnTo>
                  <a:lnTo>
                    <a:pt x="3197123" y="631834"/>
                  </a:lnTo>
                  <a:lnTo>
                    <a:pt x="3135930" y="624618"/>
                  </a:lnTo>
                  <a:lnTo>
                    <a:pt x="3078795" y="616325"/>
                  </a:lnTo>
                  <a:lnTo>
                    <a:pt x="3026092" y="607028"/>
                  </a:lnTo>
                  <a:lnTo>
                    <a:pt x="2978193" y="596799"/>
                  </a:lnTo>
                  <a:lnTo>
                    <a:pt x="2935471" y="585711"/>
                  </a:lnTo>
                  <a:lnTo>
                    <a:pt x="2898298" y="573837"/>
                  </a:lnTo>
                  <a:lnTo>
                    <a:pt x="2842094" y="548018"/>
                  </a:lnTo>
                  <a:lnTo>
                    <a:pt x="2812563" y="519924"/>
                  </a:lnTo>
                  <a:lnTo>
                    <a:pt x="2808731" y="505206"/>
                  </a:lnTo>
                  <a:close/>
                </a:path>
                <a:path w="4293234" h="2089785">
                  <a:moveTo>
                    <a:pt x="2731007" y="1296924"/>
                  </a:moveTo>
                  <a:lnTo>
                    <a:pt x="2764370" y="1253852"/>
                  </a:lnTo>
                  <a:lnTo>
                    <a:pt x="2820574" y="1227891"/>
                  </a:lnTo>
                  <a:lnTo>
                    <a:pt x="2857747" y="1215954"/>
                  </a:lnTo>
                  <a:lnTo>
                    <a:pt x="2900469" y="1204809"/>
                  </a:lnTo>
                  <a:lnTo>
                    <a:pt x="2948368" y="1194530"/>
                  </a:lnTo>
                  <a:lnTo>
                    <a:pt x="3001071" y="1185188"/>
                  </a:lnTo>
                  <a:lnTo>
                    <a:pt x="3058206" y="1176856"/>
                  </a:lnTo>
                  <a:lnTo>
                    <a:pt x="3119399" y="1169608"/>
                  </a:lnTo>
                  <a:lnTo>
                    <a:pt x="3184278" y="1163514"/>
                  </a:lnTo>
                  <a:lnTo>
                    <a:pt x="3252470" y="1158648"/>
                  </a:lnTo>
                  <a:lnTo>
                    <a:pt x="3323602" y="1155083"/>
                  </a:lnTo>
                  <a:lnTo>
                    <a:pt x="3397302" y="1152890"/>
                  </a:lnTo>
                  <a:lnTo>
                    <a:pt x="3473196" y="1152144"/>
                  </a:lnTo>
                  <a:lnTo>
                    <a:pt x="3549089" y="1152890"/>
                  </a:lnTo>
                  <a:lnTo>
                    <a:pt x="3622789" y="1155083"/>
                  </a:lnTo>
                  <a:lnTo>
                    <a:pt x="3693921" y="1158648"/>
                  </a:lnTo>
                  <a:lnTo>
                    <a:pt x="3762113" y="1163514"/>
                  </a:lnTo>
                  <a:lnTo>
                    <a:pt x="3826992" y="1169608"/>
                  </a:lnTo>
                  <a:lnTo>
                    <a:pt x="3888185" y="1176856"/>
                  </a:lnTo>
                  <a:lnTo>
                    <a:pt x="3945320" y="1185188"/>
                  </a:lnTo>
                  <a:lnTo>
                    <a:pt x="3998023" y="1194530"/>
                  </a:lnTo>
                  <a:lnTo>
                    <a:pt x="4045922" y="1204809"/>
                  </a:lnTo>
                  <a:lnTo>
                    <a:pt x="4088644" y="1215954"/>
                  </a:lnTo>
                  <a:lnTo>
                    <a:pt x="4125817" y="1227891"/>
                  </a:lnTo>
                  <a:lnTo>
                    <a:pt x="4182021" y="1253852"/>
                  </a:lnTo>
                  <a:lnTo>
                    <a:pt x="4211552" y="1282112"/>
                  </a:lnTo>
                  <a:lnTo>
                    <a:pt x="4215383" y="1296924"/>
                  </a:lnTo>
                  <a:lnTo>
                    <a:pt x="4211552" y="1311735"/>
                  </a:lnTo>
                  <a:lnTo>
                    <a:pt x="4182021" y="1339995"/>
                  </a:lnTo>
                  <a:lnTo>
                    <a:pt x="4125817" y="1365956"/>
                  </a:lnTo>
                  <a:lnTo>
                    <a:pt x="4088644" y="1377893"/>
                  </a:lnTo>
                  <a:lnTo>
                    <a:pt x="4045922" y="1389038"/>
                  </a:lnTo>
                  <a:lnTo>
                    <a:pt x="3998023" y="1399317"/>
                  </a:lnTo>
                  <a:lnTo>
                    <a:pt x="3945320" y="1408659"/>
                  </a:lnTo>
                  <a:lnTo>
                    <a:pt x="3888185" y="1416991"/>
                  </a:lnTo>
                  <a:lnTo>
                    <a:pt x="3826992" y="1424239"/>
                  </a:lnTo>
                  <a:lnTo>
                    <a:pt x="3762113" y="1430333"/>
                  </a:lnTo>
                  <a:lnTo>
                    <a:pt x="3693921" y="1435199"/>
                  </a:lnTo>
                  <a:lnTo>
                    <a:pt x="3622789" y="1438764"/>
                  </a:lnTo>
                  <a:lnTo>
                    <a:pt x="3549089" y="1440957"/>
                  </a:lnTo>
                  <a:lnTo>
                    <a:pt x="3473196" y="1441704"/>
                  </a:lnTo>
                  <a:lnTo>
                    <a:pt x="3397302" y="1440957"/>
                  </a:lnTo>
                  <a:lnTo>
                    <a:pt x="3323602" y="1438764"/>
                  </a:lnTo>
                  <a:lnTo>
                    <a:pt x="3252470" y="1435199"/>
                  </a:lnTo>
                  <a:lnTo>
                    <a:pt x="3184278" y="1430333"/>
                  </a:lnTo>
                  <a:lnTo>
                    <a:pt x="3119399" y="1424239"/>
                  </a:lnTo>
                  <a:lnTo>
                    <a:pt x="3058206" y="1416991"/>
                  </a:lnTo>
                  <a:lnTo>
                    <a:pt x="3001071" y="1408659"/>
                  </a:lnTo>
                  <a:lnTo>
                    <a:pt x="2948368" y="1399317"/>
                  </a:lnTo>
                  <a:lnTo>
                    <a:pt x="2900469" y="1389038"/>
                  </a:lnTo>
                  <a:lnTo>
                    <a:pt x="2857747" y="1377893"/>
                  </a:lnTo>
                  <a:lnTo>
                    <a:pt x="2820574" y="1365956"/>
                  </a:lnTo>
                  <a:lnTo>
                    <a:pt x="2764370" y="1339995"/>
                  </a:lnTo>
                  <a:lnTo>
                    <a:pt x="2734839" y="1311735"/>
                  </a:lnTo>
                  <a:lnTo>
                    <a:pt x="2731007" y="1296924"/>
                  </a:lnTo>
                  <a:close/>
                </a:path>
                <a:path w="4293234" h="2089785">
                  <a:moveTo>
                    <a:pt x="2731007" y="1730502"/>
                  </a:moveTo>
                  <a:lnTo>
                    <a:pt x="2764370" y="1687689"/>
                  </a:lnTo>
                  <a:lnTo>
                    <a:pt x="2820574" y="1661870"/>
                  </a:lnTo>
                  <a:lnTo>
                    <a:pt x="2857747" y="1649996"/>
                  </a:lnTo>
                  <a:lnTo>
                    <a:pt x="2900469" y="1638908"/>
                  </a:lnTo>
                  <a:lnTo>
                    <a:pt x="2948368" y="1628679"/>
                  </a:lnTo>
                  <a:lnTo>
                    <a:pt x="3001071" y="1619382"/>
                  </a:lnTo>
                  <a:lnTo>
                    <a:pt x="3058206" y="1611089"/>
                  </a:lnTo>
                  <a:lnTo>
                    <a:pt x="3119399" y="1603873"/>
                  </a:lnTo>
                  <a:lnTo>
                    <a:pt x="3184278" y="1597806"/>
                  </a:lnTo>
                  <a:lnTo>
                    <a:pt x="3252470" y="1592961"/>
                  </a:lnTo>
                  <a:lnTo>
                    <a:pt x="3323602" y="1589411"/>
                  </a:lnTo>
                  <a:lnTo>
                    <a:pt x="3397302" y="1587227"/>
                  </a:lnTo>
                  <a:lnTo>
                    <a:pt x="3473196" y="1586484"/>
                  </a:lnTo>
                  <a:lnTo>
                    <a:pt x="3549089" y="1587227"/>
                  </a:lnTo>
                  <a:lnTo>
                    <a:pt x="3622789" y="1589411"/>
                  </a:lnTo>
                  <a:lnTo>
                    <a:pt x="3693921" y="1592961"/>
                  </a:lnTo>
                  <a:lnTo>
                    <a:pt x="3762113" y="1597806"/>
                  </a:lnTo>
                  <a:lnTo>
                    <a:pt x="3826992" y="1603873"/>
                  </a:lnTo>
                  <a:lnTo>
                    <a:pt x="3888185" y="1611089"/>
                  </a:lnTo>
                  <a:lnTo>
                    <a:pt x="3945320" y="1619382"/>
                  </a:lnTo>
                  <a:lnTo>
                    <a:pt x="3998023" y="1628679"/>
                  </a:lnTo>
                  <a:lnTo>
                    <a:pt x="4045922" y="1638908"/>
                  </a:lnTo>
                  <a:lnTo>
                    <a:pt x="4088644" y="1649996"/>
                  </a:lnTo>
                  <a:lnTo>
                    <a:pt x="4125817" y="1661870"/>
                  </a:lnTo>
                  <a:lnTo>
                    <a:pt x="4182021" y="1687689"/>
                  </a:lnTo>
                  <a:lnTo>
                    <a:pt x="4211552" y="1715783"/>
                  </a:lnTo>
                  <a:lnTo>
                    <a:pt x="4215383" y="1730502"/>
                  </a:lnTo>
                  <a:lnTo>
                    <a:pt x="4211552" y="1745220"/>
                  </a:lnTo>
                  <a:lnTo>
                    <a:pt x="4182021" y="1773314"/>
                  </a:lnTo>
                  <a:lnTo>
                    <a:pt x="4125817" y="1799133"/>
                  </a:lnTo>
                  <a:lnTo>
                    <a:pt x="4088644" y="1811007"/>
                  </a:lnTo>
                  <a:lnTo>
                    <a:pt x="4045922" y="1822095"/>
                  </a:lnTo>
                  <a:lnTo>
                    <a:pt x="3998023" y="1832324"/>
                  </a:lnTo>
                  <a:lnTo>
                    <a:pt x="3945320" y="1841621"/>
                  </a:lnTo>
                  <a:lnTo>
                    <a:pt x="3888185" y="1849914"/>
                  </a:lnTo>
                  <a:lnTo>
                    <a:pt x="3826992" y="1857130"/>
                  </a:lnTo>
                  <a:lnTo>
                    <a:pt x="3762113" y="1863197"/>
                  </a:lnTo>
                  <a:lnTo>
                    <a:pt x="3693921" y="1868042"/>
                  </a:lnTo>
                  <a:lnTo>
                    <a:pt x="3622789" y="1871592"/>
                  </a:lnTo>
                  <a:lnTo>
                    <a:pt x="3549089" y="1873776"/>
                  </a:lnTo>
                  <a:lnTo>
                    <a:pt x="3473196" y="1874520"/>
                  </a:lnTo>
                  <a:lnTo>
                    <a:pt x="3397302" y="1873776"/>
                  </a:lnTo>
                  <a:lnTo>
                    <a:pt x="3323602" y="1871592"/>
                  </a:lnTo>
                  <a:lnTo>
                    <a:pt x="3252470" y="1868042"/>
                  </a:lnTo>
                  <a:lnTo>
                    <a:pt x="3184278" y="1863197"/>
                  </a:lnTo>
                  <a:lnTo>
                    <a:pt x="3119399" y="1857130"/>
                  </a:lnTo>
                  <a:lnTo>
                    <a:pt x="3058206" y="1849914"/>
                  </a:lnTo>
                  <a:lnTo>
                    <a:pt x="3001071" y="1841621"/>
                  </a:lnTo>
                  <a:lnTo>
                    <a:pt x="2948368" y="1832324"/>
                  </a:lnTo>
                  <a:lnTo>
                    <a:pt x="2900469" y="1822095"/>
                  </a:lnTo>
                  <a:lnTo>
                    <a:pt x="2857747" y="1811007"/>
                  </a:lnTo>
                  <a:lnTo>
                    <a:pt x="2820574" y="1799133"/>
                  </a:lnTo>
                  <a:lnTo>
                    <a:pt x="2764370" y="1773314"/>
                  </a:lnTo>
                  <a:lnTo>
                    <a:pt x="2734839" y="1745220"/>
                  </a:lnTo>
                  <a:lnTo>
                    <a:pt x="2731007" y="1730502"/>
                  </a:lnTo>
                  <a:close/>
                </a:path>
                <a:path w="4293234" h="2089785">
                  <a:moveTo>
                    <a:pt x="0" y="144780"/>
                  </a:moveTo>
                  <a:lnTo>
                    <a:pt x="2574035" y="1729740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8">
            <a:extLst>
              <a:ext uri="{FF2B5EF4-FFF2-40B4-BE49-F238E27FC236}">
                <a16:creationId xmlns:a16="http://schemas.microsoft.com/office/drawing/2014/main" id="{80B480A5-E5D7-C390-77D4-8B1367FA991C}"/>
              </a:ext>
            </a:extLst>
          </p:cNvPr>
          <p:cNvSpPr txBox="1"/>
          <p:nvPr/>
        </p:nvSpPr>
        <p:spPr>
          <a:xfrm>
            <a:off x="1225002" y="2510997"/>
            <a:ext cx="936498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Arial"/>
                <a:cs typeface="Arial"/>
              </a:rPr>
              <a:t>Analyzer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37ADBD84-A87F-87EB-C287-9169668FC297}"/>
              </a:ext>
            </a:extLst>
          </p:cNvPr>
          <p:cNvSpPr txBox="1"/>
          <p:nvPr/>
        </p:nvSpPr>
        <p:spPr>
          <a:xfrm>
            <a:off x="708873" y="3670253"/>
            <a:ext cx="1682989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2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Condenser </a:t>
            </a:r>
            <a:r>
              <a:rPr dirty="0">
                <a:latin typeface="Arial"/>
                <a:cs typeface="Arial"/>
              </a:rPr>
              <a:t>Nomarski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prism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Polarizer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985F774-026A-D4E2-F724-B649E39DF326}"/>
              </a:ext>
            </a:extLst>
          </p:cNvPr>
          <p:cNvSpPr txBox="1">
            <a:spLocks/>
          </p:cNvSpPr>
          <p:nvPr/>
        </p:nvSpPr>
        <p:spPr>
          <a:xfrm>
            <a:off x="140677" y="0"/>
            <a:ext cx="9509760" cy="116249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25"/>
              </a:spcBef>
            </a:pPr>
            <a:r>
              <a:rPr lang="en-GB" sz="3600" dirty="0">
                <a:latin typeface="+mn-lt"/>
                <a:cs typeface="Tw Cen MT"/>
              </a:rPr>
              <a:t>THE</a:t>
            </a:r>
            <a:r>
              <a:rPr lang="en-GB" sz="3600" spc="-1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DIFFERENTIAL</a:t>
            </a:r>
            <a:r>
              <a:rPr lang="en-GB" sz="3600" spc="-4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INTERFERENCE</a:t>
            </a:r>
            <a:r>
              <a:rPr lang="en-GB" sz="3600" spc="-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0" dirty="0">
                <a:latin typeface="+mn-lt"/>
                <a:cs typeface="Tw Cen MT"/>
              </a:rPr>
              <a:t> (DIC) MICROSCOPE</a:t>
            </a:r>
          </a:p>
        </p:txBody>
      </p:sp>
    </p:spTree>
    <p:extLst>
      <p:ext uri="{BB962C8B-B14F-4D97-AF65-F5344CB8AC3E}">
        <p14:creationId xmlns:p14="http://schemas.microsoft.com/office/powerpoint/2010/main" val="67811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0A516D82-68A5-CC02-B368-8279214CB484}"/>
              </a:ext>
            </a:extLst>
          </p:cNvPr>
          <p:cNvSpPr txBox="1">
            <a:spLocks/>
          </p:cNvSpPr>
          <p:nvPr/>
        </p:nvSpPr>
        <p:spPr>
          <a:xfrm>
            <a:off x="1220216" y="1017778"/>
            <a:ext cx="315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>
                <a:latin typeface="Tw Cen MT"/>
                <a:cs typeface="Tw Cen MT"/>
              </a:rPr>
              <a:t>SHEAR</a:t>
            </a:r>
            <a:r>
              <a:rPr lang="en-GB" sz="3600" spc="-5">
                <a:latin typeface="Tw Cen MT"/>
                <a:cs typeface="Tw Cen MT"/>
              </a:rPr>
              <a:t> </a:t>
            </a:r>
            <a:r>
              <a:rPr lang="en-GB" sz="3600">
                <a:latin typeface="Tw Cen MT"/>
                <a:cs typeface="Tw Cen MT"/>
              </a:rPr>
              <a:t>IN</a:t>
            </a:r>
            <a:r>
              <a:rPr lang="en-GB" sz="3600" spc="-20">
                <a:latin typeface="Tw Cen MT"/>
                <a:cs typeface="Tw Cen MT"/>
              </a:rPr>
              <a:t> IMAGE</a:t>
            </a:r>
            <a:endParaRPr lang="en-GB" sz="3600">
              <a:latin typeface="Tw Cen MT"/>
              <a:cs typeface="Tw Cen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4415853-1B77-9FF6-59DD-8EDB855DA37B}"/>
              </a:ext>
            </a:extLst>
          </p:cNvPr>
          <p:cNvSpPr txBox="1"/>
          <p:nvPr/>
        </p:nvSpPr>
        <p:spPr>
          <a:xfrm>
            <a:off x="1220216" y="2220594"/>
            <a:ext cx="9150350" cy="238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w Cen MT"/>
                <a:cs typeface="Tw Cen MT"/>
              </a:rPr>
              <a:t>Degree</a:t>
            </a:r>
            <a:r>
              <a:rPr sz="2800" spc="-8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shear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set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wollaston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combination</a:t>
            </a:r>
            <a:endParaRPr sz="2800" dirty="0">
              <a:latin typeface="Tw Cen MT"/>
              <a:cs typeface="Tw Cen MT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w Cen MT"/>
                <a:cs typeface="Tw Cen MT"/>
              </a:rPr>
              <a:t>Bias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shear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adjustable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by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shifting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upper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wollaston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position</a:t>
            </a:r>
            <a:r>
              <a:rPr sz="2800" spc="-75" dirty="0">
                <a:latin typeface="Tw Cen MT"/>
                <a:cs typeface="Tw Cen MT"/>
              </a:rPr>
              <a:t> </a:t>
            </a:r>
            <a:r>
              <a:rPr sz="2800" spc="-25" dirty="0">
                <a:latin typeface="Tw Cen MT"/>
                <a:cs typeface="Tw Cen MT"/>
              </a:rPr>
              <a:t>to </a:t>
            </a:r>
            <a:r>
              <a:rPr sz="2800" dirty="0">
                <a:latin typeface="Tw Cen MT"/>
                <a:cs typeface="Tw Cen MT"/>
              </a:rPr>
              <a:t>retard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one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beam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more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or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less</a:t>
            </a:r>
            <a:r>
              <a:rPr sz="2800" spc="-4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relative</a:t>
            </a:r>
            <a:r>
              <a:rPr sz="2800" spc="-3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other</a:t>
            </a:r>
            <a:endParaRPr sz="28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w Cen MT"/>
                <a:cs typeface="Tw Cen MT"/>
              </a:rPr>
              <a:t>Cannot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be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used</a:t>
            </a:r>
            <a:r>
              <a:rPr sz="2800" spc="-6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quantitative</a:t>
            </a:r>
            <a:r>
              <a:rPr sz="2800" spc="-3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measurements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of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dry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spc="-20" dirty="0">
                <a:latin typeface="Tw Cen MT"/>
                <a:cs typeface="Tw Cen MT"/>
              </a:rPr>
              <a:t>mass</a:t>
            </a:r>
            <a:endParaRPr sz="2800" dirty="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6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extremely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useful</a:t>
            </a:r>
            <a:r>
              <a:rPr sz="2800" spc="-7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for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observing</a:t>
            </a:r>
            <a:r>
              <a:rPr sz="2800" spc="-5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living</a:t>
            </a:r>
            <a:r>
              <a:rPr sz="2800" spc="-55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cells</a:t>
            </a:r>
            <a:endParaRPr sz="2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35241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133C197D-3EC3-8E9C-6771-6D74D54477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4707" y="292562"/>
            <a:ext cx="8077200" cy="5978652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312DC21-DDBB-C211-6D7B-20A2FF769772}"/>
              </a:ext>
            </a:extLst>
          </p:cNvPr>
          <p:cNvSpPr txBox="1"/>
          <p:nvPr/>
        </p:nvSpPr>
        <p:spPr>
          <a:xfrm>
            <a:off x="454533" y="6044515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99A77-1257-38D6-B61A-CD6B9626BFC6}"/>
              </a:ext>
            </a:extLst>
          </p:cNvPr>
          <p:cNvSpPr/>
          <p:nvPr/>
        </p:nvSpPr>
        <p:spPr>
          <a:xfrm>
            <a:off x="8147983" y="5962429"/>
            <a:ext cx="1463040" cy="308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0910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12249B3D-A150-DC60-C993-9381DFBD4DA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1752600"/>
            <a:ext cx="8229600" cy="3366516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C6A82D18-0DD1-C32B-78C6-F707DBB3E16C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A659C-5DAC-2265-0FD2-04447217FD8D}"/>
              </a:ext>
            </a:extLst>
          </p:cNvPr>
          <p:cNvSpPr/>
          <p:nvPr/>
        </p:nvSpPr>
        <p:spPr>
          <a:xfrm>
            <a:off x="6738424" y="4882743"/>
            <a:ext cx="1463040" cy="68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79745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8394126D-5912-CBA6-C321-B6BA69B5B37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7824" y="267091"/>
            <a:ext cx="7620000" cy="5931408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002788B2-052C-A412-256C-2B65B055214D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4C6B57-0110-9A57-FC6B-EBB4A0C32055}"/>
              </a:ext>
            </a:extLst>
          </p:cNvPr>
          <p:cNvSpPr/>
          <p:nvPr/>
        </p:nvSpPr>
        <p:spPr>
          <a:xfrm>
            <a:off x="6364059" y="5845880"/>
            <a:ext cx="1463040" cy="35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7735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A56E7382-0138-CFE4-0D34-8B567AD07AB5}"/>
              </a:ext>
            </a:extLst>
          </p:cNvPr>
          <p:cNvSpPr txBox="1">
            <a:spLocks/>
          </p:cNvSpPr>
          <p:nvPr/>
        </p:nvSpPr>
        <p:spPr>
          <a:xfrm>
            <a:off x="1338767" y="335648"/>
            <a:ext cx="84548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n-GB" sz="3600" spc="-10" dirty="0">
                <a:latin typeface="+mn-lt"/>
                <a:cs typeface="Tw Cen MT"/>
              </a:rPr>
              <a:t>COMPARISON</a:t>
            </a:r>
            <a:r>
              <a:rPr lang="en-GB" sz="3600" spc="-7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OF</a:t>
            </a:r>
            <a:r>
              <a:rPr lang="en-GB" sz="3600" spc="-7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NOMARSKI</a:t>
            </a:r>
            <a:r>
              <a:rPr lang="en-GB" sz="3600" spc="-70" dirty="0">
                <a:latin typeface="+mn-lt"/>
                <a:cs typeface="Tw Cen MT"/>
              </a:rPr>
              <a:t> </a:t>
            </a:r>
            <a:r>
              <a:rPr lang="en-GB" sz="3600" spc="-25" dirty="0">
                <a:latin typeface="+mn-lt"/>
                <a:cs typeface="Tw Cen MT"/>
              </a:rPr>
              <a:t>AND </a:t>
            </a:r>
            <a:r>
              <a:rPr lang="en-GB" sz="3600" dirty="0">
                <a:latin typeface="+mn-lt"/>
                <a:cs typeface="Tw Cen MT"/>
              </a:rPr>
              <a:t>PHASE</a:t>
            </a:r>
            <a:r>
              <a:rPr lang="en-GB" sz="3600" spc="-1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0" dirty="0">
                <a:latin typeface="+mn-lt"/>
                <a:cs typeface="Tw Cen MT"/>
              </a:rPr>
              <a:t> OPTICS</a:t>
            </a:r>
            <a:endParaRPr lang="en-GB" sz="3600" dirty="0">
              <a:latin typeface="+mn-lt"/>
              <a:cs typeface="Tw Cen MT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39F3D08-853C-F6B9-1BE6-F7932618A9BA}"/>
              </a:ext>
            </a:extLst>
          </p:cNvPr>
          <p:cNvGraphicFramePr>
            <a:graphicFrameLocks noGrp="1"/>
          </p:cNvGraphicFramePr>
          <p:nvPr/>
        </p:nvGraphicFramePr>
        <p:xfrm>
          <a:off x="1617784" y="1963849"/>
          <a:ext cx="84548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400">
                  <a:extLst>
                    <a:ext uri="{9D8B030D-6E8A-4147-A177-3AD203B41FA5}">
                      <a16:colId xmlns:a16="http://schemas.microsoft.com/office/drawing/2014/main" val="4170649708"/>
                    </a:ext>
                  </a:extLst>
                </a:gridCol>
                <a:gridCol w="4227400">
                  <a:extLst>
                    <a:ext uri="{9D8B030D-6E8A-4147-A177-3AD203B41FA5}">
                      <a16:colId xmlns:a16="http://schemas.microsoft.com/office/drawing/2014/main" val="1081543408"/>
                    </a:ext>
                  </a:extLst>
                </a:gridCol>
              </a:tblGrid>
              <a:tr h="340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Phase</a:t>
                      </a:r>
                      <a:r>
                        <a:rPr lang="en-GB" sz="2400" spc="-75" dirty="0"/>
                        <a:t> </a:t>
                      </a:r>
                      <a:r>
                        <a:rPr lang="en-GB" sz="2400" spc="-10" dirty="0"/>
                        <a:t>Contrast </a:t>
                      </a:r>
                      <a:endParaRPr lang="en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none" spc="-10" dirty="0" err="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Nomarski</a:t>
                      </a:r>
                      <a:r>
                        <a:rPr lang="en-GB" sz="2400" u="none" spc="-10" dirty="0"/>
                        <a:t> </a:t>
                      </a:r>
                      <a:endParaRPr lang="en-IT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16565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r>
                        <a:rPr lang="en-GB" sz="2400" spc="-10" dirty="0"/>
                        <a:t>Cheaper</a:t>
                      </a:r>
                      <a:endParaRPr lang="en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More</a:t>
                      </a:r>
                      <a:r>
                        <a:rPr lang="en-GB" sz="2400" spc="-50" dirty="0"/>
                        <a:t> </a:t>
                      </a:r>
                      <a:r>
                        <a:rPr lang="en-GB" sz="2400" spc="-10" dirty="0"/>
                        <a:t>expensive </a:t>
                      </a:r>
                      <a:endParaRPr lang="en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13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Easier</a:t>
                      </a:r>
                      <a:r>
                        <a:rPr lang="en-GB" sz="2400" spc="-35" dirty="0"/>
                        <a:t> </a:t>
                      </a:r>
                      <a:r>
                        <a:rPr lang="en-GB" sz="2400" dirty="0"/>
                        <a:t>to</a:t>
                      </a:r>
                      <a:r>
                        <a:rPr lang="en-GB" sz="2400" spc="-30" dirty="0"/>
                        <a:t> </a:t>
                      </a:r>
                      <a:r>
                        <a:rPr lang="en-GB" sz="2400" dirty="0"/>
                        <a:t>set</a:t>
                      </a:r>
                      <a:r>
                        <a:rPr lang="en-GB" sz="2400" spc="-25" dirty="0"/>
                        <a:t> up </a:t>
                      </a:r>
                      <a:endParaRPr lang="en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Fussy</a:t>
                      </a:r>
                      <a:r>
                        <a:rPr lang="en-GB" sz="2400" spc="-45" dirty="0"/>
                        <a:t> </a:t>
                      </a:r>
                      <a:r>
                        <a:rPr lang="en-GB" sz="2400" spc="-10" dirty="0"/>
                        <a:t>alignment</a:t>
                      </a:r>
                      <a:endParaRPr lang="en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16000" marR="1005205" indent="-2412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GB" sz="2400" dirty="0"/>
                        <a:t>Uses</a:t>
                      </a:r>
                      <a:r>
                        <a:rPr lang="en-GB" sz="2400" spc="-50" dirty="0"/>
                        <a:t> </a:t>
                      </a:r>
                      <a:r>
                        <a:rPr lang="en-GB" sz="2400" dirty="0"/>
                        <a:t>less</a:t>
                      </a:r>
                      <a:r>
                        <a:rPr lang="en-GB" sz="2400" spc="-35" dirty="0"/>
                        <a:t> </a:t>
                      </a:r>
                      <a:r>
                        <a:rPr lang="en-GB" sz="2400" dirty="0"/>
                        <a:t>than</a:t>
                      </a:r>
                      <a:r>
                        <a:rPr lang="en-GB" sz="2400" spc="-40" dirty="0"/>
                        <a:t> </a:t>
                      </a:r>
                      <a:r>
                        <a:rPr lang="en-GB" sz="2400" spc="-20" dirty="0"/>
                        <a:t>full </a:t>
                      </a:r>
                      <a:r>
                        <a:rPr lang="en-GB" sz="2400" dirty="0"/>
                        <a:t>aperture</a:t>
                      </a:r>
                      <a:r>
                        <a:rPr lang="en-GB" sz="2400" spc="-20" dirty="0"/>
                        <a:t> </a:t>
                      </a:r>
                      <a:r>
                        <a:rPr lang="en-GB" sz="2400" dirty="0"/>
                        <a:t>of</a:t>
                      </a:r>
                      <a:r>
                        <a:rPr lang="en-GB" sz="2400" spc="60" dirty="0"/>
                        <a:t> </a:t>
                      </a:r>
                      <a:r>
                        <a:rPr lang="en-GB" sz="2400" spc="-1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000" marR="0" lvl="0" indent="-241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Uses</a:t>
                      </a:r>
                      <a:r>
                        <a:rPr lang="en-GB" sz="2400" spc="-45" dirty="0"/>
                        <a:t> </a:t>
                      </a:r>
                      <a:r>
                        <a:rPr lang="en-GB" sz="2400" dirty="0"/>
                        <a:t>full</a:t>
                      </a:r>
                      <a:r>
                        <a:rPr lang="en-GB" sz="2400" spc="-25" dirty="0"/>
                        <a:t> </a:t>
                      </a:r>
                      <a:r>
                        <a:rPr lang="en-GB" sz="2400" dirty="0"/>
                        <a:t>aperture</a:t>
                      </a:r>
                      <a:r>
                        <a:rPr lang="en-GB" sz="2400" spc="-5" dirty="0"/>
                        <a:t> </a:t>
                      </a:r>
                      <a:r>
                        <a:rPr lang="en-GB" sz="2400" dirty="0"/>
                        <a:t>—</a:t>
                      </a:r>
                      <a:r>
                        <a:rPr lang="en-GB" sz="2400" spc="-35" dirty="0"/>
                        <a:t> </a:t>
                      </a:r>
                      <a:r>
                        <a:rPr lang="en-GB" sz="2400" dirty="0"/>
                        <a:t>closest</a:t>
                      </a:r>
                      <a:r>
                        <a:rPr lang="en-GB" sz="2400" spc="-40" dirty="0"/>
                        <a:t> </a:t>
                      </a:r>
                      <a:r>
                        <a:rPr lang="en-GB" sz="2400" spc="-25" dirty="0"/>
                        <a:t>to </a:t>
                      </a:r>
                      <a:r>
                        <a:rPr lang="en-GB" sz="2400" dirty="0"/>
                        <a:t>theoretical</a:t>
                      </a:r>
                      <a:r>
                        <a:rPr lang="en-GB" sz="2400" spc="-100" dirty="0"/>
                        <a:t> </a:t>
                      </a:r>
                      <a:r>
                        <a:rPr lang="en-GB" sz="2400" spc="-10" dirty="0"/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51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6000" marR="0" lvl="0" indent="-241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Phase</a:t>
                      </a:r>
                      <a:r>
                        <a:rPr lang="en-GB" sz="2400" spc="-55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Halo</a:t>
                      </a:r>
                      <a:r>
                        <a:rPr lang="en-GB" sz="2400" spc="-35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—</a:t>
                      </a:r>
                      <a:r>
                        <a:rPr lang="en-GB" sz="2400" spc="-45" dirty="0">
                          <a:latin typeface="+mn-l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</a:rPr>
                        <a:t>surrounds </a:t>
                      </a:r>
                      <a:r>
                        <a:rPr lang="en-GB" sz="2400" dirty="0">
                          <a:latin typeface="+mn-lt"/>
                        </a:rPr>
                        <a:t>specimen</a:t>
                      </a:r>
                      <a:r>
                        <a:rPr lang="en-GB" sz="2400" spc="-80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and</a:t>
                      </a:r>
                      <a:r>
                        <a:rPr lang="en-GB" sz="2400" spc="-65" dirty="0">
                          <a:latin typeface="+mn-l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</a:rPr>
                        <a:t>other </a:t>
                      </a:r>
                      <a:r>
                        <a:rPr lang="en-GB" sz="2400" dirty="0">
                          <a:latin typeface="+mn-lt"/>
                        </a:rPr>
                        <a:t>changes</a:t>
                      </a:r>
                      <a:endParaRPr lang="en-GB" sz="2400" spc="-2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000" marR="0" lvl="0" indent="-241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Shadow</a:t>
                      </a:r>
                      <a:r>
                        <a:rPr lang="en-GB" sz="2400" spc="-85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Effect</a:t>
                      </a:r>
                      <a:r>
                        <a:rPr lang="en-GB" sz="2400" spc="-80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—</a:t>
                      </a:r>
                      <a:r>
                        <a:rPr lang="en-GB" sz="2400" spc="-80" dirty="0">
                          <a:latin typeface="+mn-l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</a:rPr>
                        <a:t>contrast </a:t>
                      </a:r>
                      <a:r>
                        <a:rPr lang="en-GB" sz="2400" dirty="0">
                          <a:latin typeface="+mn-lt"/>
                        </a:rPr>
                        <a:t>greatest</a:t>
                      </a:r>
                      <a:r>
                        <a:rPr lang="en-GB" sz="2400" spc="-40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at</a:t>
                      </a:r>
                      <a:r>
                        <a:rPr lang="en-GB" sz="2400" spc="-45" dirty="0">
                          <a:latin typeface="+mn-lt"/>
                        </a:rPr>
                        <a:t> </a:t>
                      </a:r>
                      <a:r>
                        <a:rPr lang="en-GB" sz="2400" dirty="0">
                          <a:latin typeface="+mn-lt"/>
                        </a:rPr>
                        <a:t>shear</a:t>
                      </a:r>
                      <a:r>
                        <a:rPr lang="en-GB" sz="2400" spc="-50" dirty="0">
                          <a:latin typeface="+mn-l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</a:rPr>
                        <a:t>direction 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31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7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53" y="85018"/>
            <a:ext cx="26968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latin typeface="+mn-lt"/>
                <a:cs typeface="Arial Unicode MS"/>
              </a:rPr>
              <a:t>ABSORPTION</a:t>
            </a:r>
            <a:endParaRPr sz="3600" dirty="0">
              <a:latin typeface="+mn-lt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48684" y="912875"/>
            <a:ext cx="4738370" cy="5516880"/>
            <a:chOff x="3948684" y="912875"/>
            <a:chExt cx="4738370" cy="551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8684" y="2223515"/>
              <a:ext cx="1714500" cy="1266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972" y="2162555"/>
              <a:ext cx="1729739" cy="1225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5260" y="2095500"/>
              <a:ext cx="1755648" cy="12070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9644" y="2033015"/>
              <a:ext cx="1764792" cy="1179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2504" y="1965959"/>
              <a:ext cx="1787652" cy="11673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412" y="1900427"/>
              <a:ext cx="1807464" cy="11414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4732" y="1251203"/>
              <a:ext cx="1170432" cy="25267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7108" y="1584959"/>
              <a:ext cx="2781299" cy="25877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1680" y="1456943"/>
              <a:ext cx="2772155" cy="2488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24728" y="1316735"/>
              <a:ext cx="2791968" cy="24414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36920" y="1188719"/>
              <a:ext cx="2782824" cy="2369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6064" y="1046987"/>
              <a:ext cx="2804160" cy="23393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1304" y="912875"/>
              <a:ext cx="2808731" cy="22707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5448" y="4873752"/>
              <a:ext cx="1716024" cy="12664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3736" y="4812791"/>
              <a:ext cx="1731264" cy="12268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3548" y="4745735"/>
              <a:ext cx="1755648" cy="1208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26408" y="4684775"/>
              <a:ext cx="1764791" cy="11780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49268" y="4616196"/>
              <a:ext cx="1789176" cy="11689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5176" y="4552187"/>
              <a:ext cx="1807464" cy="11399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13020" y="3901440"/>
              <a:ext cx="1170431" cy="25283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530596" y="3941063"/>
              <a:ext cx="728980" cy="2423160"/>
            </a:xfrm>
            <a:custGeom>
              <a:avLst/>
              <a:gdLst/>
              <a:ahLst/>
              <a:cxnLst/>
              <a:rect l="l" t="t" r="r" b="b"/>
              <a:pathLst>
                <a:path w="728979" h="2423160">
                  <a:moveTo>
                    <a:pt x="364236" y="0"/>
                  </a:moveTo>
                  <a:lnTo>
                    <a:pt x="321757" y="8150"/>
                  </a:lnTo>
                  <a:lnTo>
                    <a:pt x="280718" y="31997"/>
                  </a:lnTo>
                  <a:lnTo>
                    <a:pt x="241391" y="70630"/>
                  </a:lnTo>
                  <a:lnTo>
                    <a:pt x="204051" y="123141"/>
                  </a:lnTo>
                  <a:lnTo>
                    <a:pt x="168970" y="188622"/>
                  </a:lnTo>
                  <a:lnTo>
                    <a:pt x="152362" y="225941"/>
                  </a:lnTo>
                  <a:lnTo>
                    <a:pt x="136422" y="266162"/>
                  </a:lnTo>
                  <a:lnTo>
                    <a:pt x="121183" y="309171"/>
                  </a:lnTo>
                  <a:lnTo>
                    <a:pt x="106679" y="354853"/>
                  </a:lnTo>
                  <a:lnTo>
                    <a:pt x="92946" y="403097"/>
                  </a:lnTo>
                  <a:lnTo>
                    <a:pt x="80016" y="453787"/>
                  </a:lnTo>
                  <a:lnTo>
                    <a:pt x="67925" y="506811"/>
                  </a:lnTo>
                  <a:lnTo>
                    <a:pt x="56705" y="562054"/>
                  </a:lnTo>
                  <a:lnTo>
                    <a:pt x="46392" y="619404"/>
                  </a:lnTo>
                  <a:lnTo>
                    <a:pt x="37020" y="678746"/>
                  </a:lnTo>
                  <a:lnTo>
                    <a:pt x="28622" y="739967"/>
                  </a:lnTo>
                  <a:lnTo>
                    <a:pt x="21233" y="802953"/>
                  </a:lnTo>
                  <a:lnTo>
                    <a:pt x="14888" y="867591"/>
                  </a:lnTo>
                  <a:lnTo>
                    <a:pt x="9619" y="933767"/>
                  </a:lnTo>
                  <a:lnTo>
                    <a:pt x="5462" y="1001368"/>
                  </a:lnTo>
                  <a:lnTo>
                    <a:pt x="2450" y="1070279"/>
                  </a:lnTo>
                  <a:lnTo>
                    <a:pt x="618" y="1140387"/>
                  </a:lnTo>
                  <a:lnTo>
                    <a:pt x="0" y="1211580"/>
                  </a:lnTo>
                  <a:lnTo>
                    <a:pt x="618" y="1282769"/>
                  </a:lnTo>
                  <a:lnTo>
                    <a:pt x="2450" y="1352875"/>
                  </a:lnTo>
                  <a:lnTo>
                    <a:pt x="5462" y="1421785"/>
                  </a:lnTo>
                  <a:lnTo>
                    <a:pt x="9619" y="1489384"/>
                  </a:lnTo>
                  <a:lnTo>
                    <a:pt x="14888" y="1555559"/>
                  </a:lnTo>
                  <a:lnTo>
                    <a:pt x="21233" y="1620196"/>
                  </a:lnTo>
                  <a:lnTo>
                    <a:pt x="28622" y="1683181"/>
                  </a:lnTo>
                  <a:lnTo>
                    <a:pt x="37020" y="1744402"/>
                  </a:lnTo>
                  <a:lnTo>
                    <a:pt x="46392" y="1803744"/>
                  </a:lnTo>
                  <a:lnTo>
                    <a:pt x="56705" y="1861093"/>
                  </a:lnTo>
                  <a:lnTo>
                    <a:pt x="67925" y="1916337"/>
                  </a:lnTo>
                  <a:lnTo>
                    <a:pt x="80016" y="1969361"/>
                  </a:lnTo>
                  <a:lnTo>
                    <a:pt x="92946" y="2020052"/>
                  </a:lnTo>
                  <a:lnTo>
                    <a:pt x="106680" y="2068296"/>
                  </a:lnTo>
                  <a:lnTo>
                    <a:pt x="121183" y="2113980"/>
                  </a:lnTo>
                  <a:lnTo>
                    <a:pt x="136422" y="2156989"/>
                  </a:lnTo>
                  <a:lnTo>
                    <a:pt x="152362" y="2197211"/>
                  </a:lnTo>
                  <a:lnTo>
                    <a:pt x="168970" y="2234531"/>
                  </a:lnTo>
                  <a:lnTo>
                    <a:pt x="186211" y="2268837"/>
                  </a:lnTo>
                  <a:lnTo>
                    <a:pt x="222456" y="2327948"/>
                  </a:lnTo>
                  <a:lnTo>
                    <a:pt x="260823" y="2373635"/>
                  </a:lnTo>
                  <a:lnTo>
                    <a:pt x="301040" y="2404990"/>
                  </a:lnTo>
                  <a:lnTo>
                    <a:pt x="342833" y="2421103"/>
                  </a:lnTo>
                  <a:lnTo>
                    <a:pt x="364236" y="2423160"/>
                  </a:lnTo>
                  <a:lnTo>
                    <a:pt x="385638" y="2421103"/>
                  </a:lnTo>
                  <a:lnTo>
                    <a:pt x="427431" y="2404990"/>
                  </a:lnTo>
                  <a:lnTo>
                    <a:pt x="467648" y="2373635"/>
                  </a:lnTo>
                  <a:lnTo>
                    <a:pt x="506015" y="2327948"/>
                  </a:lnTo>
                  <a:lnTo>
                    <a:pt x="542260" y="2268837"/>
                  </a:lnTo>
                  <a:lnTo>
                    <a:pt x="559501" y="2234531"/>
                  </a:lnTo>
                  <a:lnTo>
                    <a:pt x="576109" y="2197211"/>
                  </a:lnTo>
                  <a:lnTo>
                    <a:pt x="592049" y="2156989"/>
                  </a:lnTo>
                  <a:lnTo>
                    <a:pt x="607288" y="2113980"/>
                  </a:lnTo>
                  <a:lnTo>
                    <a:pt x="621792" y="2068296"/>
                  </a:lnTo>
                  <a:lnTo>
                    <a:pt x="635525" y="2020052"/>
                  </a:lnTo>
                  <a:lnTo>
                    <a:pt x="648455" y="1969361"/>
                  </a:lnTo>
                  <a:lnTo>
                    <a:pt x="660546" y="1916337"/>
                  </a:lnTo>
                  <a:lnTo>
                    <a:pt x="671766" y="1861093"/>
                  </a:lnTo>
                  <a:lnTo>
                    <a:pt x="682079" y="1803744"/>
                  </a:lnTo>
                  <a:lnTo>
                    <a:pt x="691451" y="1744402"/>
                  </a:lnTo>
                  <a:lnTo>
                    <a:pt x="699849" y="1683181"/>
                  </a:lnTo>
                  <a:lnTo>
                    <a:pt x="707238" y="1620196"/>
                  </a:lnTo>
                  <a:lnTo>
                    <a:pt x="713583" y="1555559"/>
                  </a:lnTo>
                  <a:lnTo>
                    <a:pt x="718852" y="1489384"/>
                  </a:lnTo>
                  <a:lnTo>
                    <a:pt x="723009" y="1421785"/>
                  </a:lnTo>
                  <a:lnTo>
                    <a:pt x="726021" y="1352875"/>
                  </a:lnTo>
                  <a:lnTo>
                    <a:pt x="727853" y="1282769"/>
                  </a:lnTo>
                  <a:lnTo>
                    <a:pt x="728471" y="1211580"/>
                  </a:lnTo>
                  <a:lnTo>
                    <a:pt x="727853" y="1140387"/>
                  </a:lnTo>
                  <a:lnTo>
                    <a:pt x="726021" y="1070279"/>
                  </a:lnTo>
                  <a:lnTo>
                    <a:pt x="723009" y="1001368"/>
                  </a:lnTo>
                  <a:lnTo>
                    <a:pt x="718852" y="933767"/>
                  </a:lnTo>
                  <a:lnTo>
                    <a:pt x="713583" y="867591"/>
                  </a:lnTo>
                  <a:lnTo>
                    <a:pt x="707238" y="802953"/>
                  </a:lnTo>
                  <a:lnTo>
                    <a:pt x="699849" y="739967"/>
                  </a:lnTo>
                  <a:lnTo>
                    <a:pt x="691451" y="678746"/>
                  </a:lnTo>
                  <a:lnTo>
                    <a:pt x="682079" y="619404"/>
                  </a:lnTo>
                  <a:lnTo>
                    <a:pt x="671766" y="562054"/>
                  </a:lnTo>
                  <a:lnTo>
                    <a:pt x="660546" y="506811"/>
                  </a:lnTo>
                  <a:lnTo>
                    <a:pt x="648455" y="453787"/>
                  </a:lnTo>
                  <a:lnTo>
                    <a:pt x="635525" y="403097"/>
                  </a:lnTo>
                  <a:lnTo>
                    <a:pt x="621791" y="354853"/>
                  </a:lnTo>
                  <a:lnTo>
                    <a:pt x="607288" y="309171"/>
                  </a:lnTo>
                  <a:lnTo>
                    <a:pt x="592049" y="266162"/>
                  </a:lnTo>
                  <a:lnTo>
                    <a:pt x="576109" y="225941"/>
                  </a:lnTo>
                  <a:lnTo>
                    <a:pt x="559501" y="188622"/>
                  </a:lnTo>
                  <a:lnTo>
                    <a:pt x="542260" y="154317"/>
                  </a:lnTo>
                  <a:lnTo>
                    <a:pt x="506015" y="95208"/>
                  </a:lnTo>
                  <a:lnTo>
                    <a:pt x="467648" y="49522"/>
                  </a:lnTo>
                  <a:lnTo>
                    <a:pt x="427431" y="18168"/>
                  </a:lnTo>
                  <a:lnTo>
                    <a:pt x="385638" y="2056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30596" y="3941063"/>
              <a:ext cx="728980" cy="2423160"/>
            </a:xfrm>
            <a:custGeom>
              <a:avLst/>
              <a:gdLst/>
              <a:ahLst/>
              <a:cxnLst/>
              <a:rect l="l" t="t" r="r" b="b"/>
              <a:pathLst>
                <a:path w="728979" h="2423160">
                  <a:moveTo>
                    <a:pt x="0" y="1211580"/>
                  </a:moveTo>
                  <a:lnTo>
                    <a:pt x="618" y="1140387"/>
                  </a:lnTo>
                  <a:lnTo>
                    <a:pt x="2450" y="1070279"/>
                  </a:lnTo>
                  <a:lnTo>
                    <a:pt x="5462" y="1001368"/>
                  </a:lnTo>
                  <a:lnTo>
                    <a:pt x="9619" y="933767"/>
                  </a:lnTo>
                  <a:lnTo>
                    <a:pt x="14888" y="867591"/>
                  </a:lnTo>
                  <a:lnTo>
                    <a:pt x="21233" y="802953"/>
                  </a:lnTo>
                  <a:lnTo>
                    <a:pt x="28622" y="739967"/>
                  </a:lnTo>
                  <a:lnTo>
                    <a:pt x="37020" y="678746"/>
                  </a:lnTo>
                  <a:lnTo>
                    <a:pt x="46392" y="619404"/>
                  </a:lnTo>
                  <a:lnTo>
                    <a:pt x="56705" y="562054"/>
                  </a:lnTo>
                  <a:lnTo>
                    <a:pt x="67925" y="506811"/>
                  </a:lnTo>
                  <a:lnTo>
                    <a:pt x="80016" y="453787"/>
                  </a:lnTo>
                  <a:lnTo>
                    <a:pt x="92946" y="403097"/>
                  </a:lnTo>
                  <a:lnTo>
                    <a:pt x="106679" y="354853"/>
                  </a:lnTo>
                  <a:lnTo>
                    <a:pt x="121183" y="309171"/>
                  </a:lnTo>
                  <a:lnTo>
                    <a:pt x="136422" y="266162"/>
                  </a:lnTo>
                  <a:lnTo>
                    <a:pt x="152362" y="225941"/>
                  </a:lnTo>
                  <a:lnTo>
                    <a:pt x="168970" y="188622"/>
                  </a:lnTo>
                  <a:lnTo>
                    <a:pt x="186211" y="154317"/>
                  </a:lnTo>
                  <a:lnTo>
                    <a:pt x="222456" y="95208"/>
                  </a:lnTo>
                  <a:lnTo>
                    <a:pt x="260823" y="49522"/>
                  </a:lnTo>
                  <a:lnTo>
                    <a:pt x="301040" y="18168"/>
                  </a:lnTo>
                  <a:lnTo>
                    <a:pt x="342833" y="2056"/>
                  </a:lnTo>
                  <a:lnTo>
                    <a:pt x="364236" y="0"/>
                  </a:lnTo>
                  <a:lnTo>
                    <a:pt x="385638" y="2056"/>
                  </a:lnTo>
                  <a:lnTo>
                    <a:pt x="427431" y="18168"/>
                  </a:lnTo>
                  <a:lnTo>
                    <a:pt x="467648" y="49522"/>
                  </a:lnTo>
                  <a:lnTo>
                    <a:pt x="506015" y="95208"/>
                  </a:lnTo>
                  <a:lnTo>
                    <a:pt x="542260" y="154317"/>
                  </a:lnTo>
                  <a:lnTo>
                    <a:pt x="559501" y="188622"/>
                  </a:lnTo>
                  <a:lnTo>
                    <a:pt x="576109" y="225941"/>
                  </a:lnTo>
                  <a:lnTo>
                    <a:pt x="592049" y="266162"/>
                  </a:lnTo>
                  <a:lnTo>
                    <a:pt x="607288" y="309171"/>
                  </a:lnTo>
                  <a:lnTo>
                    <a:pt x="621791" y="354853"/>
                  </a:lnTo>
                  <a:lnTo>
                    <a:pt x="635525" y="403097"/>
                  </a:lnTo>
                  <a:lnTo>
                    <a:pt x="648455" y="453787"/>
                  </a:lnTo>
                  <a:lnTo>
                    <a:pt x="660546" y="506811"/>
                  </a:lnTo>
                  <a:lnTo>
                    <a:pt x="671766" y="562054"/>
                  </a:lnTo>
                  <a:lnTo>
                    <a:pt x="682079" y="619404"/>
                  </a:lnTo>
                  <a:lnTo>
                    <a:pt x="691451" y="678746"/>
                  </a:lnTo>
                  <a:lnTo>
                    <a:pt x="699849" y="739967"/>
                  </a:lnTo>
                  <a:lnTo>
                    <a:pt x="707238" y="802953"/>
                  </a:lnTo>
                  <a:lnTo>
                    <a:pt x="713583" y="867591"/>
                  </a:lnTo>
                  <a:lnTo>
                    <a:pt x="718852" y="933767"/>
                  </a:lnTo>
                  <a:lnTo>
                    <a:pt x="723009" y="1001368"/>
                  </a:lnTo>
                  <a:lnTo>
                    <a:pt x="726021" y="1070279"/>
                  </a:lnTo>
                  <a:lnTo>
                    <a:pt x="727853" y="1140387"/>
                  </a:lnTo>
                  <a:lnTo>
                    <a:pt x="728471" y="1211580"/>
                  </a:lnTo>
                  <a:lnTo>
                    <a:pt x="727853" y="1282769"/>
                  </a:lnTo>
                  <a:lnTo>
                    <a:pt x="726021" y="1352875"/>
                  </a:lnTo>
                  <a:lnTo>
                    <a:pt x="723009" y="1421785"/>
                  </a:lnTo>
                  <a:lnTo>
                    <a:pt x="718852" y="1489384"/>
                  </a:lnTo>
                  <a:lnTo>
                    <a:pt x="713583" y="1555559"/>
                  </a:lnTo>
                  <a:lnTo>
                    <a:pt x="707238" y="1620196"/>
                  </a:lnTo>
                  <a:lnTo>
                    <a:pt x="699849" y="1683181"/>
                  </a:lnTo>
                  <a:lnTo>
                    <a:pt x="691451" y="1744402"/>
                  </a:lnTo>
                  <a:lnTo>
                    <a:pt x="682079" y="1803744"/>
                  </a:lnTo>
                  <a:lnTo>
                    <a:pt x="671766" y="1861093"/>
                  </a:lnTo>
                  <a:lnTo>
                    <a:pt x="660546" y="1916337"/>
                  </a:lnTo>
                  <a:lnTo>
                    <a:pt x="648455" y="1969361"/>
                  </a:lnTo>
                  <a:lnTo>
                    <a:pt x="635525" y="2020052"/>
                  </a:lnTo>
                  <a:lnTo>
                    <a:pt x="621792" y="2068296"/>
                  </a:lnTo>
                  <a:lnTo>
                    <a:pt x="607288" y="2113980"/>
                  </a:lnTo>
                  <a:lnTo>
                    <a:pt x="592049" y="2156989"/>
                  </a:lnTo>
                  <a:lnTo>
                    <a:pt x="576109" y="2197211"/>
                  </a:lnTo>
                  <a:lnTo>
                    <a:pt x="559501" y="2234531"/>
                  </a:lnTo>
                  <a:lnTo>
                    <a:pt x="542260" y="2268837"/>
                  </a:lnTo>
                  <a:lnTo>
                    <a:pt x="506015" y="2327948"/>
                  </a:lnTo>
                  <a:lnTo>
                    <a:pt x="467648" y="2373635"/>
                  </a:lnTo>
                  <a:lnTo>
                    <a:pt x="427431" y="2404990"/>
                  </a:lnTo>
                  <a:lnTo>
                    <a:pt x="385638" y="2421103"/>
                  </a:lnTo>
                  <a:lnTo>
                    <a:pt x="364236" y="2423160"/>
                  </a:lnTo>
                  <a:lnTo>
                    <a:pt x="342833" y="2421103"/>
                  </a:lnTo>
                  <a:lnTo>
                    <a:pt x="301040" y="2404990"/>
                  </a:lnTo>
                  <a:lnTo>
                    <a:pt x="260823" y="2373635"/>
                  </a:lnTo>
                  <a:lnTo>
                    <a:pt x="222456" y="2327948"/>
                  </a:lnTo>
                  <a:lnTo>
                    <a:pt x="186211" y="2268837"/>
                  </a:lnTo>
                  <a:lnTo>
                    <a:pt x="168970" y="2234531"/>
                  </a:lnTo>
                  <a:lnTo>
                    <a:pt x="152362" y="2197211"/>
                  </a:lnTo>
                  <a:lnTo>
                    <a:pt x="136422" y="2156989"/>
                  </a:lnTo>
                  <a:lnTo>
                    <a:pt x="121183" y="2113980"/>
                  </a:lnTo>
                  <a:lnTo>
                    <a:pt x="106680" y="2068296"/>
                  </a:lnTo>
                  <a:lnTo>
                    <a:pt x="92946" y="2020052"/>
                  </a:lnTo>
                  <a:lnTo>
                    <a:pt x="80016" y="1969361"/>
                  </a:lnTo>
                  <a:lnTo>
                    <a:pt x="67925" y="1916337"/>
                  </a:lnTo>
                  <a:lnTo>
                    <a:pt x="56705" y="1861093"/>
                  </a:lnTo>
                  <a:lnTo>
                    <a:pt x="46392" y="1803744"/>
                  </a:lnTo>
                  <a:lnTo>
                    <a:pt x="37020" y="1744402"/>
                  </a:lnTo>
                  <a:lnTo>
                    <a:pt x="28622" y="1683181"/>
                  </a:lnTo>
                  <a:lnTo>
                    <a:pt x="21233" y="1620196"/>
                  </a:lnTo>
                  <a:lnTo>
                    <a:pt x="14888" y="1555559"/>
                  </a:lnTo>
                  <a:lnTo>
                    <a:pt x="9619" y="1489384"/>
                  </a:lnTo>
                  <a:lnTo>
                    <a:pt x="5462" y="1421785"/>
                  </a:lnTo>
                  <a:lnTo>
                    <a:pt x="2450" y="1352875"/>
                  </a:lnTo>
                  <a:lnTo>
                    <a:pt x="618" y="1282769"/>
                  </a:lnTo>
                  <a:lnTo>
                    <a:pt x="0" y="12115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53684" y="3840480"/>
              <a:ext cx="2782823" cy="23682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61304" y="3697224"/>
              <a:ext cx="2804159" cy="23408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78068" y="3564636"/>
              <a:ext cx="2808732" cy="226923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952750" y="4053916"/>
            <a:ext cx="1733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cs typeface="Arial Unicode MS"/>
              </a:rPr>
              <a:t>Absorption</a:t>
            </a:r>
            <a:endParaRPr sz="2800"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8498" y="1769491"/>
            <a:ext cx="1177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cs typeface="Arial Unicode MS"/>
              </a:rPr>
              <a:t>Control</a:t>
            </a:r>
            <a:endParaRPr sz="2800"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10580" y="5890368"/>
            <a:ext cx="4044950" cy="8388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112645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cs typeface="Arial Unicode MS"/>
              </a:rPr>
              <a:t>No</a:t>
            </a:r>
            <a:r>
              <a:rPr sz="1800" b="1" spc="-70" dirty="0">
                <a:cs typeface="Arial Unicode MS"/>
              </a:rPr>
              <a:t> </a:t>
            </a:r>
            <a:r>
              <a:rPr sz="1800" b="1" dirty="0">
                <a:cs typeface="Arial Unicode MS"/>
              </a:rPr>
              <a:t>blue/green</a:t>
            </a:r>
            <a:r>
              <a:rPr sz="1800" b="1" spc="-85" dirty="0">
                <a:cs typeface="Arial Unicode MS"/>
              </a:rPr>
              <a:t> </a:t>
            </a:r>
            <a:r>
              <a:rPr sz="1800" b="1" spc="-10" dirty="0">
                <a:cs typeface="Arial Unicode MS"/>
              </a:rPr>
              <a:t>light</a:t>
            </a:r>
            <a:endParaRPr sz="1800"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cs typeface="Arial Unicode MS"/>
              </a:rPr>
              <a:t>red</a:t>
            </a:r>
            <a:r>
              <a:rPr sz="2000" b="1" spc="-25" dirty="0">
                <a:cs typeface="Arial Unicode MS"/>
              </a:rPr>
              <a:t> </a:t>
            </a:r>
            <a:r>
              <a:rPr sz="2000" b="1" spc="-10" dirty="0">
                <a:cs typeface="Arial Unicode MS"/>
              </a:rPr>
              <a:t>filter</a:t>
            </a:r>
            <a:endParaRPr sz="2000">
              <a:cs typeface="Arial Unicode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A56E7382-0138-CFE4-0D34-8B567AD07AB5}"/>
              </a:ext>
            </a:extLst>
          </p:cNvPr>
          <p:cNvSpPr txBox="1">
            <a:spLocks/>
          </p:cNvSpPr>
          <p:nvPr/>
        </p:nvSpPr>
        <p:spPr>
          <a:xfrm>
            <a:off x="1338767" y="335648"/>
            <a:ext cx="84548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n-GB" sz="3600" spc="-10" dirty="0">
                <a:latin typeface="+mn-lt"/>
                <a:cs typeface="Tw Cen MT"/>
              </a:rPr>
              <a:t>COMPARISON</a:t>
            </a:r>
            <a:r>
              <a:rPr lang="en-GB" sz="3600" spc="-7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OF</a:t>
            </a:r>
            <a:r>
              <a:rPr lang="en-GB" sz="3600" spc="-7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NOMARSKI</a:t>
            </a:r>
            <a:r>
              <a:rPr lang="en-GB" sz="3600" spc="-70" dirty="0">
                <a:latin typeface="+mn-lt"/>
                <a:cs typeface="Tw Cen MT"/>
              </a:rPr>
              <a:t> </a:t>
            </a:r>
            <a:r>
              <a:rPr lang="en-GB" sz="3600" spc="-25" dirty="0">
                <a:latin typeface="+mn-lt"/>
                <a:cs typeface="Tw Cen MT"/>
              </a:rPr>
              <a:t>AND </a:t>
            </a:r>
            <a:r>
              <a:rPr lang="en-GB" sz="3600" dirty="0">
                <a:latin typeface="+mn-lt"/>
                <a:cs typeface="Tw Cen MT"/>
              </a:rPr>
              <a:t>PHASE</a:t>
            </a:r>
            <a:r>
              <a:rPr lang="en-GB" sz="3600" spc="-1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CONTRAST</a:t>
            </a:r>
            <a:r>
              <a:rPr lang="en-GB" sz="3600" spc="-10" dirty="0">
                <a:latin typeface="+mn-lt"/>
                <a:cs typeface="Tw Cen MT"/>
              </a:rPr>
              <a:t> OPTICS</a:t>
            </a:r>
            <a:endParaRPr lang="en-GB" sz="3600" dirty="0">
              <a:latin typeface="+mn-lt"/>
              <a:cs typeface="Tw Cen MT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39F3D08-853C-F6B9-1BE6-F7932618A9BA}"/>
              </a:ext>
            </a:extLst>
          </p:cNvPr>
          <p:cNvGraphicFramePr>
            <a:graphicFrameLocks noGrp="1"/>
          </p:cNvGraphicFramePr>
          <p:nvPr/>
        </p:nvGraphicFramePr>
        <p:xfrm>
          <a:off x="1338767" y="1738771"/>
          <a:ext cx="877473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369">
                  <a:extLst>
                    <a:ext uri="{9D8B030D-6E8A-4147-A177-3AD203B41FA5}">
                      <a16:colId xmlns:a16="http://schemas.microsoft.com/office/drawing/2014/main" val="4170649708"/>
                    </a:ext>
                  </a:extLst>
                </a:gridCol>
                <a:gridCol w="4387369">
                  <a:extLst>
                    <a:ext uri="{9D8B030D-6E8A-4147-A177-3AD203B41FA5}">
                      <a16:colId xmlns:a16="http://schemas.microsoft.com/office/drawing/2014/main" val="1081543408"/>
                    </a:ext>
                  </a:extLst>
                </a:gridCol>
              </a:tblGrid>
              <a:tr h="340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Phase</a:t>
                      </a:r>
                      <a:r>
                        <a:rPr lang="en-GB" sz="2400" spc="-75" dirty="0">
                          <a:latin typeface="+mn-l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</a:rPr>
                        <a:t>Contrast </a:t>
                      </a:r>
                      <a:endParaRPr lang="en-IT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none" spc="-10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Nomarski</a:t>
                      </a:r>
                      <a:r>
                        <a:rPr lang="en-GB" sz="2400" u="none" spc="-10" dirty="0">
                          <a:latin typeface="+mn-lt"/>
                        </a:rPr>
                        <a:t> </a:t>
                      </a:r>
                      <a:endParaRPr lang="en-IT" sz="2400" u="non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16565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pPr marL="252000" marR="35560" indent="-15546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2400" dirty="0">
                          <a:latin typeface="+mn-lt"/>
                          <a:cs typeface="Tw Cen MT"/>
                        </a:rPr>
                        <a:t>Insensitive</a:t>
                      </a:r>
                      <a:r>
                        <a:rPr lang="en-GB" sz="2400" spc="-9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to</a:t>
                      </a:r>
                      <a:r>
                        <a:rPr lang="en-GB" sz="2400" spc="-9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birefringence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in</a:t>
                      </a:r>
                      <a:r>
                        <a:rPr lang="en-GB" sz="2400" spc="-5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specimen</a:t>
                      </a:r>
                      <a:r>
                        <a:rPr lang="en-GB" sz="2400" spc="-4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or</a:t>
                      </a:r>
                      <a:r>
                        <a:rPr lang="en-GB" sz="2400" spc="-4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slides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700" marR="5080" indent="-1619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2400" dirty="0">
                          <a:latin typeface="+mn-lt"/>
                          <a:cs typeface="Tw Cen MT"/>
                        </a:rPr>
                        <a:t>Optics</a:t>
                      </a:r>
                      <a:r>
                        <a:rPr lang="en-GB" sz="2400" spc="-4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disrupted</a:t>
                      </a:r>
                      <a:r>
                        <a:rPr lang="en-GB" sz="2400" spc="-3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5" dirty="0">
                          <a:latin typeface="+mn-lt"/>
                          <a:cs typeface="Tw Cen MT"/>
                        </a:rPr>
                        <a:t>by</a:t>
                      </a:r>
                      <a:r>
                        <a:rPr lang="en-GB" sz="2400" spc="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birefringence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13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41300" marR="5080" indent="-22860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GB" sz="2400" dirty="0">
                          <a:latin typeface="+mn-lt"/>
                          <a:cs typeface="Tw Cen MT"/>
                        </a:rPr>
                        <a:t>Extremely</a:t>
                      </a:r>
                      <a:r>
                        <a:rPr lang="en-GB" sz="2400" spc="-9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large</a:t>
                      </a:r>
                      <a:r>
                        <a:rPr lang="en-GB" sz="2400" spc="-9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depth</a:t>
                      </a:r>
                      <a:r>
                        <a:rPr lang="en-GB" sz="2400" spc="-8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5" dirty="0">
                          <a:latin typeface="+mn-lt"/>
                          <a:cs typeface="Tw Cen MT"/>
                        </a:rPr>
                        <a:t>of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field</a:t>
                      </a:r>
                      <a:r>
                        <a:rPr lang="en-GB" sz="2400" spc="-7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—</a:t>
                      </a:r>
                      <a:r>
                        <a:rPr lang="en-GB" sz="2400" spc="-6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sensitive</a:t>
                      </a:r>
                      <a:r>
                        <a:rPr lang="en-GB" sz="2400" spc="-7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5" dirty="0">
                          <a:latin typeface="+mn-lt"/>
                          <a:cs typeface="Tw Cen MT"/>
                        </a:rPr>
                        <a:t>to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artifacts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far</a:t>
                      </a:r>
                      <a:r>
                        <a:rPr lang="en-GB" sz="2400" spc="-2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out</a:t>
                      </a:r>
                      <a:r>
                        <a:rPr lang="en-GB" sz="2400" spc="-3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of</a:t>
                      </a:r>
                      <a:r>
                        <a:rPr lang="en-GB" sz="2400" spc="6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plane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of</a:t>
                      </a:r>
                      <a:r>
                        <a:rPr lang="en-GB" sz="2400" spc="6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specimen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marR="5080" indent="-228600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2400" dirty="0">
                          <a:latin typeface="+mn-lt"/>
                          <a:cs typeface="Tw Cen MT"/>
                        </a:rPr>
                        <a:t>Extremely</a:t>
                      </a:r>
                      <a:r>
                        <a:rPr lang="en-GB" sz="2400" spc="-10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shallow</a:t>
                      </a:r>
                      <a:r>
                        <a:rPr lang="en-GB" sz="2400" spc="-11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depth</a:t>
                      </a:r>
                      <a:r>
                        <a:rPr lang="en-GB" sz="2400" spc="-10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5" dirty="0">
                          <a:latin typeface="+mn-lt"/>
                          <a:cs typeface="Tw Cen MT"/>
                        </a:rPr>
                        <a:t>of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field</a:t>
                      </a:r>
                      <a:r>
                        <a:rPr lang="en-GB" sz="2400" spc="-6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—</a:t>
                      </a:r>
                      <a:r>
                        <a:rPr lang="en-GB" sz="2400" spc="-5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useful</a:t>
                      </a:r>
                      <a:r>
                        <a:rPr lang="en-GB" sz="2400" spc="-6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for</a:t>
                      </a:r>
                      <a:r>
                        <a:rPr lang="en-GB" sz="2400" spc="-5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optical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sectioning</a:t>
                      </a:r>
                      <a:r>
                        <a:rPr lang="en-GB" sz="2400" spc="-5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of</a:t>
                      </a:r>
                      <a:r>
                        <a:rPr lang="en-GB" sz="2400" spc="2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specimen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7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41300" marR="644525" indent="-22860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en-GB" sz="2400" dirty="0">
                          <a:latin typeface="+mn-lt"/>
                          <a:cs typeface="Tw Cen MT"/>
                        </a:rPr>
                        <a:t>Doesn’t</a:t>
                      </a:r>
                      <a:r>
                        <a:rPr lang="en-GB" sz="2400" spc="-11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work</a:t>
                      </a:r>
                      <a:r>
                        <a:rPr lang="en-GB" sz="2400" spc="-10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well</a:t>
                      </a:r>
                      <a:r>
                        <a:rPr lang="en-GB" sz="2400" spc="-9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0" dirty="0">
                          <a:latin typeface="+mn-lt"/>
                          <a:cs typeface="Tw Cen MT"/>
                        </a:rPr>
                        <a:t>with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stained</a:t>
                      </a:r>
                      <a:r>
                        <a:rPr lang="en-GB" sz="2400" spc="-8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specimens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marR="163830" indent="-22860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en-GB" sz="2400" spc="-10" dirty="0">
                          <a:latin typeface="+mn-lt"/>
                          <a:cs typeface="Tw Cen MT"/>
                        </a:rPr>
                        <a:t>Works</a:t>
                      </a:r>
                      <a:r>
                        <a:rPr lang="en-GB" sz="2400" spc="-10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well</a:t>
                      </a:r>
                      <a:r>
                        <a:rPr lang="en-GB" sz="2400" spc="-10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with</a:t>
                      </a:r>
                      <a:r>
                        <a:rPr lang="en-GB" sz="2400" spc="-120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stained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specimens;</a:t>
                      </a:r>
                      <a:r>
                        <a:rPr lang="en-GB" sz="2400" spc="-7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optics</a:t>
                      </a:r>
                      <a:r>
                        <a:rPr lang="en-GB" sz="2400" spc="-6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can</a:t>
                      </a:r>
                      <a:r>
                        <a:rPr lang="en-GB" sz="2400" spc="-7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25" dirty="0">
                          <a:latin typeface="+mn-lt"/>
                          <a:cs typeface="Tw Cen MT"/>
                        </a:rPr>
                        <a:t>be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adjusted</a:t>
                      </a:r>
                      <a:r>
                        <a:rPr lang="en-GB" sz="2400" spc="-4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dirty="0">
                          <a:latin typeface="+mn-lt"/>
                          <a:cs typeface="Tw Cen MT"/>
                        </a:rPr>
                        <a:t>to</a:t>
                      </a:r>
                      <a:r>
                        <a:rPr lang="en-GB" sz="2400" spc="-75" dirty="0">
                          <a:latin typeface="+mn-lt"/>
                          <a:cs typeface="Tw Cen MT"/>
                        </a:rPr>
                        <a:t> </a:t>
                      </a:r>
                      <a:r>
                        <a:rPr lang="en-GB" sz="2400" spc="-10" dirty="0">
                          <a:latin typeface="+mn-lt"/>
                          <a:cs typeface="Tw Cen MT"/>
                        </a:rPr>
                        <a:t>enhance contrast</a:t>
                      </a:r>
                      <a:endParaRPr lang="en-GB" sz="2400" dirty="0">
                        <a:latin typeface="+mn-lt"/>
                        <a:cs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70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1220216" y="5966866"/>
            <a:ext cx="20935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w Cen MT"/>
                <a:cs typeface="Tw Cen MT"/>
              </a:rPr>
              <a:t>THEORY</a:t>
            </a:r>
            <a:r>
              <a:rPr sz="105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50" dirty="0">
                <a:solidFill>
                  <a:srgbClr val="FFFFFF"/>
                </a:solidFill>
                <a:latin typeface="Tw Cen MT"/>
                <a:cs typeface="Tw Cen MT"/>
              </a:rPr>
              <a:t>&amp;</a:t>
            </a:r>
            <a:r>
              <a:rPr sz="1050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50" dirty="0">
                <a:solidFill>
                  <a:srgbClr val="FFFFFF"/>
                </a:solidFill>
                <a:latin typeface="Tw Cen MT"/>
                <a:cs typeface="Tw Cen MT"/>
              </a:rPr>
              <a:t>APPL.</a:t>
            </a:r>
            <a:r>
              <a:rPr sz="105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50" dirty="0">
                <a:solidFill>
                  <a:srgbClr val="FFFFFF"/>
                </a:solidFill>
                <a:latin typeface="Tw Cen MT"/>
                <a:cs typeface="Tw Cen MT"/>
              </a:rPr>
              <a:t>LIGHT</a:t>
            </a:r>
            <a:r>
              <a:rPr sz="1050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w Cen MT"/>
                <a:cs typeface="Tw Cen MT"/>
              </a:rPr>
              <a:t>MICROSCOPY</a:t>
            </a:r>
            <a:endParaRPr sz="1050">
              <a:latin typeface="Tw Cen MT"/>
              <a:cs typeface="Tw Cen MT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7F0E5A5B-58CC-0762-278A-821044573CE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6943" y="1579411"/>
            <a:ext cx="3581400" cy="3657600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1B503754-A1B5-7FDD-FA14-C9A01001FB5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0743" y="2444662"/>
            <a:ext cx="3581400" cy="1906905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76AC9BEB-D851-C60A-27D0-F44DFDE5302D}"/>
              </a:ext>
            </a:extLst>
          </p:cNvPr>
          <p:cNvSpPr txBox="1"/>
          <p:nvPr/>
        </p:nvSpPr>
        <p:spPr>
          <a:xfrm>
            <a:off x="1717788" y="2286674"/>
            <a:ext cx="4573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cs typeface="Tw Cen MT"/>
              </a:rPr>
              <a:t>DIC</a:t>
            </a:r>
            <a:endParaRPr sz="2400" dirty="0">
              <a:cs typeface="Tw Cen MT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6378FA1-4EF1-97A2-25AE-999EAD88BAAA}"/>
              </a:ext>
            </a:extLst>
          </p:cNvPr>
          <p:cNvSpPr txBox="1"/>
          <p:nvPr/>
        </p:nvSpPr>
        <p:spPr>
          <a:xfrm>
            <a:off x="1512937" y="4115728"/>
            <a:ext cx="9116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cs typeface="Tw Cen MT"/>
              </a:rPr>
              <a:t>Phase</a:t>
            </a:r>
            <a:endParaRPr sz="2400" dirty="0">
              <a:cs typeface="Tw Cen MT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5A6E900D-1B3A-EF12-1FDD-03BE36B921F1}"/>
              </a:ext>
            </a:extLst>
          </p:cNvPr>
          <p:cNvSpPr txBox="1">
            <a:spLocks/>
          </p:cNvSpPr>
          <p:nvPr/>
        </p:nvSpPr>
        <p:spPr>
          <a:xfrm>
            <a:off x="708874" y="355968"/>
            <a:ext cx="8854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latin typeface="+mn-lt"/>
                <a:cs typeface="Tw Cen MT"/>
              </a:rPr>
              <a:t>DIC</a:t>
            </a:r>
            <a:r>
              <a:rPr lang="en-GB" sz="3200" spc="-5" dirty="0">
                <a:latin typeface="+mn-lt"/>
                <a:cs typeface="Tw Cen MT"/>
              </a:rPr>
              <a:t> </a:t>
            </a:r>
            <a:r>
              <a:rPr lang="en-GB" sz="3200" dirty="0">
                <a:latin typeface="+mn-lt"/>
                <a:cs typeface="Tw Cen MT"/>
              </a:rPr>
              <a:t>IS HIGHER</a:t>
            </a:r>
            <a:r>
              <a:rPr lang="en-GB" sz="3200" spc="-20" dirty="0">
                <a:latin typeface="+mn-lt"/>
                <a:cs typeface="Tw Cen MT"/>
              </a:rPr>
              <a:t> </a:t>
            </a:r>
            <a:r>
              <a:rPr lang="en-GB" sz="3200" dirty="0">
                <a:latin typeface="+mn-lt"/>
                <a:cs typeface="Tw Cen MT"/>
              </a:rPr>
              <a:t>RESOLUTION</a:t>
            </a:r>
            <a:r>
              <a:rPr lang="en-GB" sz="3200" spc="-30" dirty="0">
                <a:latin typeface="+mn-lt"/>
                <a:cs typeface="Tw Cen MT"/>
              </a:rPr>
              <a:t> </a:t>
            </a:r>
            <a:r>
              <a:rPr lang="en-GB" sz="3200" dirty="0">
                <a:latin typeface="+mn-lt"/>
                <a:cs typeface="Tw Cen MT"/>
              </a:rPr>
              <a:t>THAN</a:t>
            </a:r>
            <a:r>
              <a:rPr lang="en-GB" sz="3200" spc="-5" dirty="0">
                <a:latin typeface="+mn-lt"/>
                <a:cs typeface="Tw Cen MT"/>
              </a:rPr>
              <a:t> </a:t>
            </a:r>
            <a:r>
              <a:rPr lang="en-GB" sz="3200" dirty="0">
                <a:latin typeface="+mn-lt"/>
                <a:cs typeface="Tw Cen MT"/>
              </a:rPr>
              <a:t>PHASE </a:t>
            </a:r>
            <a:r>
              <a:rPr lang="en-GB" sz="3200" spc="-10" dirty="0">
                <a:latin typeface="+mn-lt"/>
                <a:cs typeface="Tw Cen MT"/>
              </a:rPr>
              <a:t>CONTRAST</a:t>
            </a:r>
            <a:endParaRPr lang="en-GB" sz="3200" dirty="0">
              <a:latin typeface="+mn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20238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2767FFA-975F-5E07-10E4-16A7532F68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5707" y="95053"/>
            <a:ext cx="7696200" cy="61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72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>
              <a:latin typeface="Tw Cen MT"/>
              <a:cs typeface="Tw Cen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7471DDB-B5E1-EA87-850A-DD098884D7C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5707" y="218323"/>
            <a:ext cx="7696200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3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1220216" y="596686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>
              <a:latin typeface="Tw Cen MT"/>
              <a:cs typeface="Tw Cen MT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5E50D83-7DE3-43D9-1FCB-3F0CDFC37D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6500" y="369003"/>
            <a:ext cx="7239000" cy="57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0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619587" y="5981126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 dirty="0">
              <a:latin typeface="Tw Cen MT"/>
              <a:cs typeface="Tw Cen MT"/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028CA676-CF51-FAF4-2CEE-1A8820A69AB9}"/>
              </a:ext>
            </a:extLst>
          </p:cNvPr>
          <p:cNvGrpSpPr/>
          <p:nvPr/>
        </p:nvGrpSpPr>
        <p:grpSpPr>
          <a:xfrm>
            <a:off x="2493264" y="801623"/>
            <a:ext cx="7283450" cy="2476500"/>
            <a:chOff x="2493264" y="801623"/>
            <a:chExt cx="7283450" cy="2476500"/>
          </a:xfrm>
        </p:grpSpPr>
        <p:pic>
          <p:nvPicPr>
            <p:cNvPr id="5" name="object 3">
              <a:hlinkClick r:id="rId5"/>
              <a:extLst>
                <a:ext uri="{FF2B5EF4-FFF2-40B4-BE49-F238E27FC236}">
                  <a16:creationId xmlns:a16="http://schemas.microsoft.com/office/drawing/2014/main" id="{58605CB3-3D48-BF9B-3688-665BA31AD5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3264" y="801623"/>
              <a:ext cx="3694176" cy="2476500"/>
            </a:xfrm>
            <a:prstGeom prst="rect">
              <a:avLst/>
            </a:prstGeom>
          </p:spPr>
        </p:pic>
        <p:pic>
          <p:nvPicPr>
            <p:cNvPr id="6" name="object 4">
              <a:hlinkClick r:id="rId7"/>
              <a:extLst>
                <a:ext uri="{FF2B5EF4-FFF2-40B4-BE49-F238E27FC236}">
                  <a16:creationId xmlns:a16="http://schemas.microsoft.com/office/drawing/2014/main" id="{526097C0-566F-95B1-C26A-D36B9D400A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84" y="801623"/>
              <a:ext cx="3694175" cy="2476500"/>
            </a:xfrm>
            <a:prstGeom prst="rect">
              <a:avLst/>
            </a:prstGeom>
          </p:spPr>
        </p:pic>
      </p:grpSp>
      <p:grpSp>
        <p:nvGrpSpPr>
          <p:cNvPr id="7" name="object 5">
            <a:extLst>
              <a:ext uri="{FF2B5EF4-FFF2-40B4-BE49-F238E27FC236}">
                <a16:creationId xmlns:a16="http://schemas.microsoft.com/office/drawing/2014/main" id="{9C615400-9F23-C2AC-8F9A-2400E71F66CA}"/>
              </a:ext>
            </a:extLst>
          </p:cNvPr>
          <p:cNvGrpSpPr/>
          <p:nvPr/>
        </p:nvGrpSpPr>
        <p:grpSpPr>
          <a:xfrm>
            <a:off x="2493264" y="3564635"/>
            <a:ext cx="7283450" cy="2476500"/>
            <a:chOff x="2493264" y="3564635"/>
            <a:chExt cx="7283450" cy="2476500"/>
          </a:xfrm>
        </p:grpSpPr>
        <p:pic>
          <p:nvPicPr>
            <p:cNvPr id="8" name="object 6">
              <a:hlinkClick r:id="rId9"/>
              <a:extLst>
                <a:ext uri="{FF2B5EF4-FFF2-40B4-BE49-F238E27FC236}">
                  <a16:creationId xmlns:a16="http://schemas.microsoft.com/office/drawing/2014/main" id="{444DCEC7-91CC-33DD-6F7B-30714E3F52D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3264" y="3564635"/>
              <a:ext cx="3694176" cy="2476500"/>
            </a:xfrm>
            <a:prstGeom prst="rect">
              <a:avLst/>
            </a:prstGeom>
          </p:spPr>
        </p:pic>
        <p:pic>
          <p:nvPicPr>
            <p:cNvPr id="12" name="object 7">
              <a:hlinkClick r:id="rId11"/>
              <a:extLst>
                <a:ext uri="{FF2B5EF4-FFF2-40B4-BE49-F238E27FC236}">
                  <a16:creationId xmlns:a16="http://schemas.microsoft.com/office/drawing/2014/main" id="{F8D95EC7-A752-9783-70F9-7075A8D7D8E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2284" y="3564635"/>
              <a:ext cx="3694175" cy="2476500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5EE561A7-366B-018F-7B14-6311BE6185AD}"/>
              </a:ext>
            </a:extLst>
          </p:cNvPr>
          <p:cNvSpPr txBox="1"/>
          <p:nvPr/>
        </p:nvSpPr>
        <p:spPr>
          <a:xfrm>
            <a:off x="490546" y="1910671"/>
            <a:ext cx="1625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HeLa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Culture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53DBC3E-FA27-E85A-903C-5477BD1F71E8}"/>
              </a:ext>
            </a:extLst>
          </p:cNvPr>
          <p:cNvSpPr txBox="1"/>
          <p:nvPr/>
        </p:nvSpPr>
        <p:spPr>
          <a:xfrm>
            <a:off x="619587" y="4363770"/>
            <a:ext cx="1647426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Heliozoans</a:t>
            </a:r>
            <a:endParaRPr lang="it-IT" sz="1600" spc="-2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(</a:t>
            </a:r>
            <a:r>
              <a:rPr sz="1600" i="1" spc="-10" dirty="0">
                <a:latin typeface="Arial"/>
                <a:cs typeface="Arial"/>
              </a:rPr>
              <a:t>Actinophrys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sol</a:t>
            </a:r>
            <a:r>
              <a:rPr sz="1600" spc="-2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341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84FD244-0489-D493-ECA9-801E17F94AA6}"/>
              </a:ext>
            </a:extLst>
          </p:cNvPr>
          <p:cNvSpPr txBox="1"/>
          <p:nvPr/>
        </p:nvSpPr>
        <p:spPr>
          <a:xfrm>
            <a:off x="1220216" y="5578931"/>
            <a:ext cx="209359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w Cen MT"/>
                <a:cs typeface="Tw Cen MT"/>
              </a:rPr>
              <a:t>THEORY</a:t>
            </a:r>
            <a:r>
              <a:rPr sz="1050" spc="-2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&amp;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APPL.</a:t>
            </a:r>
            <a:r>
              <a:rPr sz="1050" spc="-30" dirty="0">
                <a:latin typeface="Tw Cen MT"/>
                <a:cs typeface="Tw Cen MT"/>
              </a:rPr>
              <a:t> </a:t>
            </a:r>
            <a:r>
              <a:rPr sz="1050" dirty="0">
                <a:latin typeface="Tw Cen MT"/>
                <a:cs typeface="Tw Cen MT"/>
              </a:rPr>
              <a:t>LIGHT</a:t>
            </a:r>
            <a:r>
              <a:rPr sz="1050" spc="-15" dirty="0">
                <a:latin typeface="Tw Cen MT"/>
                <a:cs typeface="Tw Cen MT"/>
              </a:rPr>
              <a:t> </a:t>
            </a:r>
            <a:r>
              <a:rPr sz="1050" spc="-10" dirty="0">
                <a:latin typeface="Tw Cen MT"/>
                <a:cs typeface="Tw Cen MT"/>
              </a:rPr>
              <a:t>MICROSCOPY</a:t>
            </a:r>
            <a:endParaRPr sz="1050">
              <a:latin typeface="Tw Cen MT"/>
              <a:cs typeface="Tw Cen MT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E740980-96D5-4DF1-00C6-C2D9E747DA56}"/>
              </a:ext>
            </a:extLst>
          </p:cNvPr>
          <p:cNvSpPr txBox="1"/>
          <p:nvPr/>
        </p:nvSpPr>
        <p:spPr>
          <a:xfrm>
            <a:off x="2369128" y="884350"/>
            <a:ext cx="590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w Cen MT"/>
                <a:cs typeface="Tw Cen MT"/>
              </a:rPr>
              <a:t>https://en.wikipedia.org/wiki/Polarized_light_microscopy#/me dia/File:Paper_Micrograph_Bright.png</a:t>
            </a:r>
            <a:endParaRPr sz="1800" dirty="0">
              <a:latin typeface="Tw Cen MT"/>
              <a:cs typeface="Tw Cen MT"/>
            </a:endParaRPr>
          </a:p>
        </p:txBody>
      </p:sp>
      <p:pic>
        <p:nvPicPr>
          <p:cNvPr id="15" name="object 15">
            <a:extLst>
              <a:ext uri="{FF2B5EF4-FFF2-40B4-BE49-F238E27FC236}">
                <a16:creationId xmlns:a16="http://schemas.microsoft.com/office/drawing/2014/main" id="{6469AF44-D797-080E-5BA6-3AD8C3CFAD9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6547" y="1945309"/>
            <a:ext cx="9665208" cy="34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2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95053"/>
            <a:ext cx="1551219" cy="1549261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75228FA8-D897-7A6C-B9CF-7A681EAEC575}"/>
              </a:ext>
            </a:extLst>
          </p:cNvPr>
          <p:cNvSpPr txBox="1">
            <a:spLocks/>
          </p:cNvSpPr>
          <p:nvPr/>
        </p:nvSpPr>
        <p:spPr>
          <a:xfrm>
            <a:off x="623868" y="148882"/>
            <a:ext cx="8138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latin typeface="+mn-lt"/>
                <a:cs typeface="Tw Cen MT"/>
              </a:rPr>
              <a:t>CONTRASTING</a:t>
            </a:r>
            <a:r>
              <a:rPr lang="en-GB" sz="3600" spc="-30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TECHNIQUES -</a:t>
            </a:r>
            <a:r>
              <a:rPr lang="en-GB" sz="3600" spc="-25" dirty="0">
                <a:latin typeface="+mn-lt"/>
                <a:cs typeface="Tw Cen MT"/>
              </a:rPr>
              <a:t> </a:t>
            </a:r>
            <a:r>
              <a:rPr lang="en-GB" sz="3600" dirty="0">
                <a:latin typeface="+mn-lt"/>
                <a:cs typeface="Tw Cen MT"/>
              </a:rPr>
              <a:t>A</a:t>
            </a:r>
            <a:r>
              <a:rPr lang="en-GB" sz="3600" spc="-15" dirty="0">
                <a:latin typeface="+mn-lt"/>
                <a:cs typeface="Tw Cen MT"/>
              </a:rPr>
              <a:t> </a:t>
            </a:r>
            <a:r>
              <a:rPr lang="en-GB" sz="3600" spc="-25" dirty="0">
                <a:latin typeface="+mn-lt"/>
                <a:cs typeface="Tw Cen MT"/>
              </a:rPr>
              <a:t>SUMMARY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64814-43E4-2D2F-DD65-5741EC8F50C5}"/>
              </a:ext>
            </a:extLst>
          </p:cNvPr>
          <p:cNvSpPr txBox="1"/>
          <p:nvPr/>
        </p:nvSpPr>
        <p:spPr>
          <a:xfrm>
            <a:off x="173579" y="817312"/>
            <a:ext cx="11844842" cy="589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Brightfield - absorption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transmitted through sample. Only useful for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colored samples. 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little contrast in unstained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Darkfield - scattering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ight directed from the side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scattered light enters the microscope lenses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sample 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appears as an illuminated object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Contrast - phase interference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Incident light is out of phase with transmitted light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phases of the light are synchronized by an interference lens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image with greater contrast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Polarization Contrast – polarization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lvl="0">
              <a:lnSpc>
                <a:spcPct val="107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Polarized light for illumination. vibration direction of the polarized light is altered by a sample - light can pass through analyzer. The sample appears light against a black background.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Interference Contrast (DIC) – polarization + phase interference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600"/>
              </a:spcAft>
            </a:pPr>
            <a:r>
              <a:rPr lang="en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known as Nomarski microscopy. Synchronizing of the different phases of incident and transmitted light is done by a set of special condenser lens mounted below the stage of a microscope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Fluorescence Contrast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9282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" y="0"/>
            <a:ext cx="1166352" cy="23667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9396"/>
            <a:ext cx="219456" cy="6614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482084"/>
            <a:ext cx="1200150" cy="2376170"/>
            <a:chOff x="0" y="4482084"/>
            <a:chExt cx="1200150" cy="237617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482084"/>
              <a:ext cx="242315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027" y="4867656"/>
              <a:ext cx="975844" cy="19903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612" y="0"/>
            <a:ext cx="529304" cy="6263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2107" y="5551932"/>
            <a:ext cx="507492" cy="12969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1168" y="4572"/>
            <a:ext cx="384048" cy="17251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40668" y="4867655"/>
            <a:ext cx="384048" cy="1981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29756" y="1032212"/>
            <a:ext cx="7334867" cy="58120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2320" y="388081"/>
            <a:ext cx="399404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4000" spc="-10" dirty="0">
                <a:solidFill>
                  <a:srgbClr val="FFFFFF"/>
                </a:solidFill>
                <a:cs typeface="Arial Unicode MS"/>
              </a:rPr>
              <a:t>DIFFRACTION</a:t>
            </a:r>
            <a:endParaRPr sz="4000" dirty="0">
              <a:cs typeface="Arial Unicode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BRIGHTFIELD</a:t>
            </a:r>
            <a:endParaRPr lang="en-GB" sz="3600" dirty="0">
              <a:latin typeface="+mn-lt"/>
              <a:cs typeface="Tw Cen MT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147D904C-481F-4C7B-848A-12A56EC56BE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2842" y="2345323"/>
            <a:ext cx="2575560" cy="2862072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4E52D57A-DB02-21DD-90EE-A8262AC52CA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5884" y="2301128"/>
            <a:ext cx="2795016" cy="2950463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58244FBF-4641-CDA9-89CE-34DD9374F298}"/>
              </a:ext>
            </a:extLst>
          </p:cNvPr>
          <p:cNvSpPr txBox="1"/>
          <p:nvPr/>
        </p:nvSpPr>
        <p:spPr>
          <a:xfrm>
            <a:off x="9191732" y="5219689"/>
            <a:ext cx="2764790" cy="42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Tw Cen MT"/>
              </a:rPr>
              <a:t>Piece</a:t>
            </a:r>
            <a:r>
              <a:rPr sz="1800" spc="-30" dirty="0">
                <a:cs typeface="Tw Cen MT"/>
              </a:rPr>
              <a:t> </a:t>
            </a:r>
            <a:r>
              <a:rPr sz="1800" dirty="0">
                <a:cs typeface="Tw Cen MT"/>
              </a:rPr>
              <a:t>of</a:t>
            </a:r>
            <a:r>
              <a:rPr sz="1800" spc="30" dirty="0">
                <a:cs typeface="Tw Cen MT"/>
              </a:rPr>
              <a:t> </a:t>
            </a:r>
            <a:r>
              <a:rPr sz="1800" dirty="0">
                <a:cs typeface="Tw Cen MT"/>
              </a:rPr>
              <a:t>artificially</a:t>
            </a:r>
            <a:r>
              <a:rPr sz="1800" spc="-20" dirty="0">
                <a:cs typeface="Tw Cen MT"/>
              </a:rPr>
              <a:t> </a:t>
            </a:r>
            <a:r>
              <a:rPr sz="1800" dirty="0">
                <a:cs typeface="Tw Cen MT"/>
              </a:rPr>
              <a:t>grown</a:t>
            </a:r>
            <a:r>
              <a:rPr sz="1800" spc="-30" dirty="0">
                <a:cs typeface="Tw Cen MT"/>
              </a:rPr>
              <a:t> </a:t>
            </a:r>
            <a:r>
              <a:rPr sz="1800" spc="-20" dirty="0">
                <a:cs typeface="Tw Cen MT"/>
              </a:rPr>
              <a:t>skin</a:t>
            </a:r>
            <a:endParaRPr sz="1800" dirty="0"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spc="-10" dirty="0">
                <a:solidFill>
                  <a:srgbClr val="FFFFFF"/>
                </a:solidFill>
                <a:cs typeface="Tw Cen MT"/>
              </a:rPr>
              <a:t>(</a:t>
            </a:r>
            <a:r>
              <a:rPr sz="800" u="sng" spc="-10" dirty="0">
                <a:solidFill>
                  <a:srgbClr val="21FFFF"/>
                </a:solidFill>
                <a:uFill>
                  <a:solidFill>
                    <a:srgbClr val="21FFFF"/>
                  </a:solidFill>
                </a:uFill>
                <a:cs typeface="Tw Cen MT"/>
                <a:hlinkClick r:id="rId7"/>
              </a:rPr>
              <a:t>www.igb.fhg.de/.../dt/PI_BioTechnica2001.dt.htm</a:t>
            </a:r>
            <a:r>
              <a:rPr sz="800" spc="-10" dirty="0">
                <a:solidFill>
                  <a:srgbClr val="21FFFF"/>
                </a:solidFill>
                <a:cs typeface="Tw Cen MT"/>
                <a:hlinkClick r:id="rId7"/>
              </a:rPr>
              <a:t>l</a:t>
            </a:r>
            <a:r>
              <a:rPr sz="800" spc="270" dirty="0">
                <a:solidFill>
                  <a:srgbClr val="21FFFF"/>
                </a:solidFill>
                <a:cs typeface="Tw Cen MT"/>
                <a:hlinkClick r:id="rId7"/>
              </a:rPr>
              <a:t> </a:t>
            </a:r>
            <a:r>
              <a:rPr sz="800" spc="-50" dirty="0">
                <a:solidFill>
                  <a:srgbClr val="FFFFFF"/>
                </a:solidFill>
                <a:cs typeface="Tw Cen MT"/>
              </a:rPr>
              <a:t>)</a:t>
            </a:r>
            <a:endParaRPr sz="800" dirty="0">
              <a:cs typeface="Tw Cen MT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88372FB-F9A6-E688-8DF0-28535E76FC4C}"/>
              </a:ext>
            </a:extLst>
          </p:cNvPr>
          <p:cNvSpPr txBox="1"/>
          <p:nvPr/>
        </p:nvSpPr>
        <p:spPr>
          <a:xfrm>
            <a:off x="6102780" y="5219689"/>
            <a:ext cx="2919924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Tw Cen MT"/>
              </a:rPr>
              <a:t>Cross</a:t>
            </a:r>
            <a:r>
              <a:rPr sz="1800" spc="-30" dirty="0">
                <a:cs typeface="Tw Cen MT"/>
              </a:rPr>
              <a:t> </a:t>
            </a:r>
            <a:r>
              <a:rPr sz="1800" dirty="0">
                <a:cs typeface="Tw Cen MT"/>
              </a:rPr>
              <a:t>section</a:t>
            </a:r>
            <a:r>
              <a:rPr sz="1800" spc="-30" dirty="0">
                <a:cs typeface="Tw Cen MT"/>
              </a:rPr>
              <a:t> </a:t>
            </a:r>
            <a:r>
              <a:rPr sz="1800" dirty="0">
                <a:cs typeface="Tw Cen MT"/>
              </a:rPr>
              <a:t>of</a:t>
            </a:r>
            <a:r>
              <a:rPr sz="1800" spc="20" dirty="0">
                <a:cs typeface="Tw Cen MT"/>
              </a:rPr>
              <a:t> </a:t>
            </a:r>
            <a:r>
              <a:rPr sz="1800" dirty="0">
                <a:cs typeface="Tw Cen MT"/>
              </a:rPr>
              <a:t>sunflower</a:t>
            </a:r>
            <a:r>
              <a:rPr sz="1800" spc="-25" dirty="0">
                <a:cs typeface="Tw Cen MT"/>
              </a:rPr>
              <a:t> </a:t>
            </a:r>
            <a:r>
              <a:rPr sz="1800" spc="-20" dirty="0">
                <a:cs typeface="Tw Cen MT"/>
              </a:rPr>
              <a:t>root</a:t>
            </a:r>
            <a:endParaRPr sz="1800" dirty="0"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spc="-10" dirty="0">
                <a:solidFill>
                  <a:srgbClr val="FFFFFF"/>
                </a:solidFill>
                <a:cs typeface="Tw Cen MT"/>
                <a:hlinkClick r:id="rId8"/>
              </a:rPr>
              <a:t>(http:</a:t>
            </a:r>
            <a:r>
              <a:rPr sz="800" spc="-10" dirty="0">
                <a:solidFill>
                  <a:srgbClr val="FFFFFF"/>
                </a:solidFill>
                <a:cs typeface="Tw Cen MT"/>
              </a:rPr>
              <a:t>/</a:t>
            </a:r>
            <a:r>
              <a:rPr sz="800" spc="-10" dirty="0">
                <a:solidFill>
                  <a:srgbClr val="FFFFFF"/>
                </a:solidFill>
                <a:cs typeface="Tw Cen MT"/>
                <a:hlinkClick r:id="rId8"/>
              </a:rPr>
              <a:t>/www.zum.de/Faecher/Materialien/beck/12/bs12-5.htm)</a:t>
            </a:r>
            <a:endParaRPr sz="800" dirty="0">
              <a:cs typeface="Tw Cen MT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343B87F-26D0-E846-B91F-B4E50AC7F524}"/>
              </a:ext>
            </a:extLst>
          </p:cNvPr>
          <p:cNvSpPr txBox="1"/>
          <p:nvPr/>
        </p:nvSpPr>
        <p:spPr>
          <a:xfrm>
            <a:off x="499104" y="1046778"/>
            <a:ext cx="5096256" cy="466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Principle</a:t>
            </a:r>
            <a:r>
              <a:rPr sz="2400" dirty="0">
                <a:cs typeface="Tw Cen MT"/>
              </a:rPr>
              <a:t>:</a:t>
            </a:r>
            <a:endParaRPr lang="it-IT" sz="2400" spc="-95" dirty="0"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cs typeface="Tw Cen MT"/>
              </a:rPr>
              <a:t>Light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is</a:t>
            </a:r>
            <a:r>
              <a:rPr sz="2400" spc="-65" dirty="0">
                <a:cs typeface="Tw Cen MT"/>
              </a:rPr>
              <a:t> </a:t>
            </a:r>
            <a:r>
              <a:rPr sz="2400" dirty="0">
                <a:cs typeface="Tw Cen MT"/>
              </a:rPr>
              <a:t>transmitted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through</a:t>
            </a:r>
            <a:r>
              <a:rPr sz="2400" spc="-3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sample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and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absorbed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by</a:t>
            </a:r>
            <a:r>
              <a:rPr sz="2400" spc="-45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it.</a:t>
            </a:r>
            <a:endParaRPr sz="2400" dirty="0"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cs typeface="Tw Cen MT"/>
            </a:endParaRPr>
          </a:p>
          <a:p>
            <a:pPr marL="12700" marR="5080">
              <a:lnSpc>
                <a:spcPts val="1730"/>
              </a:lnSpc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Application:</a:t>
            </a:r>
            <a:endParaRPr lang="it-IT" sz="2400" b="1" u="sng" spc="-70" dirty="0">
              <a:uFill>
                <a:solidFill>
                  <a:srgbClr val="FFFFFF"/>
                </a:solidFill>
              </a:uFill>
              <a:cs typeface="Tw Cen MT"/>
            </a:endParaRPr>
          </a:p>
          <a:p>
            <a:pPr marL="355600" marR="5080" indent="-342900" algn="just">
              <a:buFontTx/>
              <a:buChar char="-"/>
            </a:pPr>
            <a:r>
              <a:rPr sz="2400" dirty="0">
                <a:cs typeface="Tw Cen MT"/>
              </a:rPr>
              <a:t>Only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useful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for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specimens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that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can</a:t>
            </a:r>
            <a:r>
              <a:rPr sz="2400" spc="-45" dirty="0">
                <a:cs typeface="Tw Cen MT"/>
              </a:rPr>
              <a:t> </a:t>
            </a:r>
            <a:r>
              <a:rPr sz="2400" dirty="0">
                <a:cs typeface="Tw Cen MT"/>
              </a:rPr>
              <a:t>be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contrasted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via</a:t>
            </a:r>
            <a:r>
              <a:rPr sz="2400" spc="-5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dyes</a:t>
            </a:r>
            <a:endParaRPr lang="it-IT" sz="2400" spc="-10" dirty="0">
              <a:cs typeface="Tw Cen MT"/>
            </a:endParaRPr>
          </a:p>
          <a:p>
            <a:pPr marL="355600" marR="5080" indent="-342900" algn="just">
              <a:buFontTx/>
              <a:buChar char="-"/>
            </a:pPr>
            <a:r>
              <a:rPr sz="2400" spc="-10" dirty="0">
                <a:cs typeface="Tw Cen MT"/>
              </a:rPr>
              <a:t>Very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little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contrast</a:t>
            </a:r>
            <a:r>
              <a:rPr sz="2400" spc="-35" dirty="0">
                <a:cs typeface="Tw Cen MT"/>
              </a:rPr>
              <a:t> </a:t>
            </a:r>
            <a:r>
              <a:rPr sz="2400" spc="-25" dirty="0">
                <a:cs typeface="Tw Cen MT"/>
              </a:rPr>
              <a:t>in </a:t>
            </a:r>
            <a:r>
              <a:rPr sz="2400" dirty="0">
                <a:cs typeface="Tw Cen MT"/>
              </a:rPr>
              <a:t>unstained</a:t>
            </a:r>
            <a:r>
              <a:rPr sz="2400" spc="-20" dirty="0">
                <a:cs typeface="Tw Cen MT"/>
              </a:rPr>
              <a:t> </a:t>
            </a:r>
            <a:r>
              <a:rPr sz="2400" dirty="0">
                <a:cs typeface="Tw Cen MT"/>
              </a:rPr>
              <a:t>specimens</a:t>
            </a:r>
            <a:endParaRPr lang="it-IT" sz="2400" dirty="0">
              <a:cs typeface="Tw Cen MT"/>
            </a:endParaRPr>
          </a:p>
          <a:p>
            <a:pPr marL="355600" marR="5080" indent="-342900" algn="just">
              <a:buFontTx/>
              <a:buChar char="-"/>
            </a:pPr>
            <a:r>
              <a:rPr sz="2400" dirty="0">
                <a:cs typeface="Tw Cen MT"/>
              </a:rPr>
              <a:t>With</a:t>
            </a:r>
            <a:r>
              <a:rPr sz="2400" spc="-40" dirty="0">
                <a:cs typeface="Tw Cen MT"/>
              </a:rPr>
              <a:t> </a:t>
            </a:r>
            <a:r>
              <a:rPr sz="2400" dirty="0">
                <a:cs typeface="Tw Cen MT"/>
              </a:rPr>
              <a:t>a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bright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background,</a:t>
            </a:r>
            <a:r>
              <a:rPr sz="2400" spc="-10" dirty="0">
                <a:cs typeface="Tw Cen MT"/>
              </a:rPr>
              <a:t> </a:t>
            </a:r>
            <a:r>
              <a:rPr sz="2400" dirty="0">
                <a:cs typeface="Tw Cen MT"/>
              </a:rPr>
              <a:t>the</a:t>
            </a:r>
            <a:r>
              <a:rPr sz="2400" spc="-50" dirty="0">
                <a:cs typeface="Tw Cen MT"/>
              </a:rPr>
              <a:t> </a:t>
            </a:r>
            <a:r>
              <a:rPr sz="2400" dirty="0">
                <a:cs typeface="Tw Cen MT"/>
              </a:rPr>
              <a:t>human</a:t>
            </a:r>
            <a:r>
              <a:rPr sz="2400" spc="-4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eye</a:t>
            </a:r>
            <a:r>
              <a:rPr sz="2400" spc="-70" dirty="0">
                <a:cs typeface="Tw Cen MT"/>
              </a:rPr>
              <a:t> </a:t>
            </a:r>
            <a:r>
              <a:rPr sz="2400" dirty="0">
                <a:cs typeface="Tw Cen MT"/>
              </a:rPr>
              <a:t>requires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local</a:t>
            </a:r>
            <a:r>
              <a:rPr sz="2400" spc="-55" dirty="0">
                <a:cs typeface="Tw Cen MT"/>
              </a:rPr>
              <a:t> </a:t>
            </a:r>
            <a:r>
              <a:rPr sz="2400" dirty="0">
                <a:cs typeface="Tw Cen MT"/>
              </a:rPr>
              <a:t>intensity</a:t>
            </a:r>
            <a:r>
              <a:rPr sz="2400" spc="-20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fluctuations </a:t>
            </a:r>
            <a:r>
              <a:rPr sz="2400" dirty="0">
                <a:cs typeface="Tw Cen MT"/>
              </a:rPr>
              <a:t>of</a:t>
            </a:r>
            <a:r>
              <a:rPr sz="2400" spc="15" dirty="0">
                <a:cs typeface="Tw Cen MT"/>
              </a:rPr>
              <a:t> </a:t>
            </a:r>
            <a:r>
              <a:rPr sz="2400" dirty="0">
                <a:cs typeface="Tw Cen MT"/>
              </a:rPr>
              <a:t>at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least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10</a:t>
            </a:r>
            <a:r>
              <a:rPr sz="2400" spc="-5" dirty="0">
                <a:cs typeface="Tw Cen MT"/>
              </a:rPr>
              <a:t> </a:t>
            </a:r>
            <a:r>
              <a:rPr sz="2400" dirty="0">
                <a:cs typeface="Tw Cen MT"/>
              </a:rPr>
              <a:t>to</a:t>
            </a:r>
            <a:r>
              <a:rPr sz="2400" spc="-25" dirty="0">
                <a:cs typeface="Tw Cen MT"/>
              </a:rPr>
              <a:t> </a:t>
            </a:r>
            <a:r>
              <a:rPr sz="2400" dirty="0">
                <a:cs typeface="Tw Cen MT"/>
              </a:rPr>
              <a:t>20% to</a:t>
            </a:r>
            <a:r>
              <a:rPr sz="2400" spc="-20" dirty="0">
                <a:cs typeface="Tw Cen MT"/>
              </a:rPr>
              <a:t> </a:t>
            </a:r>
            <a:r>
              <a:rPr sz="2400" dirty="0">
                <a:cs typeface="Tw Cen MT"/>
              </a:rPr>
              <a:t>be</a:t>
            </a:r>
            <a:r>
              <a:rPr sz="2400" spc="-15" dirty="0">
                <a:cs typeface="Tw Cen MT"/>
              </a:rPr>
              <a:t> </a:t>
            </a:r>
            <a:r>
              <a:rPr sz="2400" dirty="0">
                <a:cs typeface="Tw Cen MT"/>
              </a:rPr>
              <a:t>able</a:t>
            </a:r>
            <a:r>
              <a:rPr sz="2400" spc="-10" dirty="0">
                <a:cs typeface="Tw Cen MT"/>
              </a:rPr>
              <a:t> </a:t>
            </a:r>
            <a:r>
              <a:rPr sz="2400" dirty="0">
                <a:cs typeface="Tw Cen MT"/>
              </a:rPr>
              <a:t>to</a:t>
            </a:r>
            <a:r>
              <a:rPr sz="2400" spc="-20" dirty="0">
                <a:cs typeface="Tw Cen MT"/>
              </a:rPr>
              <a:t> </a:t>
            </a:r>
            <a:r>
              <a:rPr sz="2400" dirty="0">
                <a:cs typeface="Tw Cen MT"/>
              </a:rPr>
              <a:t>recognize</a:t>
            </a:r>
            <a:r>
              <a:rPr sz="2400" spc="-5" dirty="0">
                <a:cs typeface="Tw Cen MT"/>
              </a:rPr>
              <a:t> </a:t>
            </a:r>
            <a:r>
              <a:rPr sz="2400" spc="-10" dirty="0">
                <a:cs typeface="Tw Cen MT"/>
              </a:rPr>
              <a:t>objects.</a:t>
            </a:r>
            <a:endParaRPr sz="24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5661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BRIGHTFIELD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F0D7FDD-1D5D-FBF7-BD2F-33F09C537F29}"/>
              </a:ext>
            </a:extLst>
          </p:cNvPr>
          <p:cNvSpPr txBox="1"/>
          <p:nvPr/>
        </p:nvSpPr>
        <p:spPr>
          <a:xfrm>
            <a:off x="5096256" y="1634375"/>
            <a:ext cx="6733393" cy="4364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Bright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Field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is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most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universal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technique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used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light</a:t>
            </a:r>
            <a:r>
              <a:rPr sz="2400" spc="-45" dirty="0">
                <a:cs typeface="Arial"/>
              </a:rPr>
              <a:t> </a:t>
            </a:r>
            <a:r>
              <a:rPr sz="2400" spc="-10" dirty="0">
                <a:cs typeface="Arial"/>
              </a:rPr>
              <a:t>microscope.</a:t>
            </a:r>
            <a:endParaRPr lang="it-IT" sz="2400" spc="-10" dirty="0"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sz="140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Usually</a:t>
            </a:r>
            <a:r>
              <a:rPr sz="2400" spc="-60" dirty="0">
                <a:cs typeface="Arial"/>
              </a:rPr>
              <a:t> </a:t>
            </a:r>
            <a:r>
              <a:rPr sz="2400" dirty="0">
                <a:cs typeface="Arial"/>
              </a:rPr>
              <a:t>used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45" dirty="0">
                <a:cs typeface="Arial"/>
              </a:rPr>
              <a:t> </a:t>
            </a:r>
            <a:r>
              <a:rPr sz="2400" dirty="0">
                <a:cs typeface="Arial"/>
              </a:rPr>
              <a:t>samples</a:t>
            </a:r>
            <a:r>
              <a:rPr sz="2400" spc="-50" dirty="0">
                <a:cs typeface="Arial"/>
              </a:rPr>
              <a:t> </a:t>
            </a:r>
            <a:r>
              <a:rPr sz="2400" dirty="0">
                <a:cs typeface="Arial"/>
              </a:rPr>
              <a:t>with</a:t>
            </a:r>
            <a:r>
              <a:rPr sz="2400" spc="-35" dirty="0">
                <a:cs typeface="Arial"/>
              </a:rPr>
              <a:t> </a:t>
            </a:r>
            <a:r>
              <a:rPr sz="2400" spc="-10" dirty="0">
                <a:cs typeface="Arial"/>
              </a:rPr>
              <a:t>colorimetric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staining</a:t>
            </a:r>
            <a:r>
              <a:rPr sz="2400" spc="-55" dirty="0">
                <a:cs typeface="Arial"/>
              </a:rPr>
              <a:t> </a:t>
            </a:r>
            <a:r>
              <a:rPr sz="2400" dirty="0">
                <a:cs typeface="Arial"/>
              </a:rPr>
              <a:t>or</a:t>
            </a:r>
            <a:r>
              <a:rPr sz="2400" spc="-35" dirty="0">
                <a:cs typeface="Arial"/>
              </a:rPr>
              <a:t> </a:t>
            </a:r>
            <a:r>
              <a:rPr sz="2400" dirty="0">
                <a:cs typeface="Arial"/>
              </a:rPr>
              <a:t>good</a:t>
            </a:r>
            <a:r>
              <a:rPr sz="2400" spc="-30" dirty="0">
                <a:cs typeface="Arial"/>
              </a:rPr>
              <a:t> </a:t>
            </a:r>
            <a:r>
              <a:rPr sz="2400" spc="-10" dirty="0">
                <a:cs typeface="Arial"/>
              </a:rPr>
              <a:t>contrast</a:t>
            </a:r>
            <a:r>
              <a:rPr lang="it-IT" sz="2400" spc="-10" dirty="0">
                <a:cs typeface="Arial"/>
              </a:rPr>
              <a:t>; dark sample </a:t>
            </a:r>
            <a:r>
              <a:rPr lang="it-IT" sz="2400" spc="-10" dirty="0" err="1">
                <a:cs typeface="Arial"/>
              </a:rPr>
              <a:t>absorbing</a:t>
            </a:r>
            <a:r>
              <a:rPr lang="it-IT" sz="2400" spc="-10" dirty="0">
                <a:cs typeface="Arial"/>
              </a:rPr>
              <a:t> light on </a:t>
            </a:r>
            <a:r>
              <a:rPr lang="it-IT" sz="2400" spc="-10" dirty="0" err="1">
                <a:cs typeface="Arial"/>
              </a:rPr>
              <a:t>bright</a:t>
            </a:r>
            <a:r>
              <a:rPr lang="it-IT" sz="2400" spc="-10" dirty="0">
                <a:cs typeface="Arial"/>
              </a:rPr>
              <a:t> background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it-IT" sz="1400" spc="-1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sz="2400" spc="-10" dirty="0" err="1">
                <a:cs typeface="Arial"/>
              </a:rPr>
              <a:t>Particularily</a:t>
            </a:r>
            <a:r>
              <a:rPr lang="it-IT" sz="2400" spc="-10" dirty="0">
                <a:cs typeface="Arial"/>
              </a:rPr>
              <a:t> </a:t>
            </a:r>
            <a:r>
              <a:rPr lang="it-IT" sz="2400" spc="-10" dirty="0" err="1">
                <a:cs typeface="Arial"/>
              </a:rPr>
              <a:t>useful</a:t>
            </a:r>
            <a:r>
              <a:rPr lang="it-IT" sz="2400" spc="-10" dirty="0">
                <a:cs typeface="Arial"/>
              </a:rPr>
              <a:t> on samples with </a:t>
            </a:r>
            <a:r>
              <a:rPr lang="it-IT" sz="2400" spc="-10" dirty="0" err="1">
                <a:cs typeface="Arial"/>
              </a:rPr>
              <a:t>intrinsic</a:t>
            </a:r>
            <a:r>
              <a:rPr lang="it-IT" sz="2400" spc="-10" dirty="0">
                <a:cs typeface="Arial"/>
              </a:rPr>
              <a:t> </a:t>
            </a:r>
            <a:r>
              <a:rPr lang="it-IT" sz="2400" spc="-10" dirty="0" err="1">
                <a:cs typeface="Arial"/>
              </a:rPr>
              <a:t>colour</a:t>
            </a:r>
            <a:r>
              <a:rPr lang="it-IT" sz="2400" spc="-10" dirty="0">
                <a:cs typeface="Arial"/>
              </a:rPr>
              <a:t> (e.g. </a:t>
            </a:r>
            <a:r>
              <a:rPr lang="it-IT" sz="2400" spc="-10" dirty="0" err="1">
                <a:cs typeface="Arial"/>
              </a:rPr>
              <a:t>chloroplasts</a:t>
            </a:r>
            <a:r>
              <a:rPr lang="it-IT" sz="2400" spc="-10" dirty="0">
                <a:cs typeface="Arial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en-IT" sz="1400" spc="-10" dirty="0"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IT" sz="2400" spc="-10" dirty="0">
                <a:cs typeface="Arial"/>
              </a:rPr>
              <a:t>AI programs using mashine-learning techniques on stained samples to be able to identify cells/organelles etc.. </a:t>
            </a:r>
            <a:r>
              <a:rPr lang="en-GB" sz="2400" spc="-10" dirty="0">
                <a:cs typeface="Arial"/>
              </a:rPr>
              <a:t>w</a:t>
            </a:r>
            <a:r>
              <a:rPr lang="en-IT" sz="2400" spc="-10" dirty="0">
                <a:cs typeface="Arial"/>
              </a:rPr>
              <a:t>ithout staining in Bright Field.</a:t>
            </a:r>
          </a:p>
        </p:txBody>
      </p:sp>
      <p:pic>
        <p:nvPicPr>
          <p:cNvPr id="14" name="object 6">
            <a:hlinkClick r:id="rId5"/>
            <a:extLst>
              <a:ext uri="{FF2B5EF4-FFF2-40B4-BE49-F238E27FC236}">
                <a16:creationId xmlns:a16="http://schemas.microsoft.com/office/drawing/2014/main" id="{D64F5258-14D0-8498-222A-C9ED15A9C6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844" y="1992670"/>
            <a:ext cx="4808021" cy="32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DARKFIELD</a:t>
            </a:r>
            <a:endParaRPr lang="en-GB" sz="3600" dirty="0">
              <a:latin typeface="+mn-lt"/>
              <a:cs typeface="Tw Cen MT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343B87F-26D0-E846-B91F-B4E50AC7F524}"/>
              </a:ext>
            </a:extLst>
          </p:cNvPr>
          <p:cNvSpPr txBox="1"/>
          <p:nvPr/>
        </p:nvSpPr>
        <p:spPr>
          <a:xfrm>
            <a:off x="499104" y="1046778"/>
            <a:ext cx="5096256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Principle</a:t>
            </a:r>
            <a:r>
              <a:rPr sz="2400" dirty="0">
                <a:cs typeface="Tw Cen MT"/>
              </a:rPr>
              <a:t>:</a:t>
            </a:r>
            <a:endParaRPr lang="it-IT" sz="2400" spc="-95" dirty="0"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2400" dirty="0">
                <a:cs typeface="Tw Cen MT"/>
              </a:rPr>
              <a:t>The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illuminating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rays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of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are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directed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through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sample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from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side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by</a:t>
            </a:r>
            <a:r>
              <a:rPr lang="en-GB" sz="2400" spc="-5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putting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</a:t>
            </a:r>
            <a:r>
              <a:rPr lang="en-GB" sz="2400" spc="-5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dark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spc="-20" dirty="0">
                <a:cs typeface="Tw Cen MT"/>
              </a:rPr>
              <a:t>disk </a:t>
            </a:r>
            <a:r>
              <a:rPr lang="en-GB" sz="2400" dirty="0">
                <a:cs typeface="Tw Cen MT"/>
              </a:rPr>
              <a:t>into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condenser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that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hinders</a:t>
            </a:r>
            <a:r>
              <a:rPr lang="en-GB" sz="2400" spc="-1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main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beam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to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enter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objective.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Only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light</a:t>
            </a:r>
            <a:r>
              <a:rPr lang="en-GB" sz="2400" spc="-3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that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is</a:t>
            </a:r>
            <a:r>
              <a:rPr lang="en-GB" sz="2400" spc="-4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scattered</a:t>
            </a:r>
            <a:r>
              <a:rPr lang="en-GB" sz="2400" spc="5" dirty="0">
                <a:cs typeface="Tw Cen MT"/>
              </a:rPr>
              <a:t> </a:t>
            </a:r>
            <a:r>
              <a:rPr lang="en-GB" sz="2400" spc="-25" dirty="0">
                <a:cs typeface="Tw Cen MT"/>
              </a:rPr>
              <a:t>by </a:t>
            </a:r>
            <a:r>
              <a:rPr lang="en-GB" sz="2400" dirty="0">
                <a:cs typeface="Tw Cen MT"/>
              </a:rPr>
              <a:t>structures</a:t>
            </a:r>
            <a:r>
              <a:rPr lang="en-GB" sz="2400" spc="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in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4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sample</a:t>
            </a:r>
            <a:r>
              <a:rPr lang="en-GB" sz="2400" spc="-1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enters</a:t>
            </a:r>
            <a:r>
              <a:rPr lang="en-GB" sz="2400" spc="-25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the</a:t>
            </a:r>
            <a:r>
              <a:rPr lang="en-GB" sz="2400" spc="-35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objective.</a:t>
            </a:r>
            <a:endParaRPr lang="en-GB" sz="2400" dirty="0"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cs typeface="Tw Cen MT"/>
            </a:endParaRPr>
          </a:p>
          <a:p>
            <a:pPr marL="12700" marR="5080">
              <a:lnSpc>
                <a:spcPts val="1730"/>
              </a:lnSpc>
            </a:pPr>
            <a:r>
              <a:rPr sz="2400" b="1" u="sng" dirty="0">
                <a:uFill>
                  <a:solidFill>
                    <a:srgbClr val="FFFFFF"/>
                  </a:solidFill>
                </a:uFill>
                <a:cs typeface="Tw Cen MT"/>
              </a:rPr>
              <a:t>Application:</a:t>
            </a:r>
            <a:endParaRPr lang="it-IT" sz="2400" b="1" u="sng" spc="-70" dirty="0">
              <a:uFill>
                <a:solidFill>
                  <a:srgbClr val="FFFFFF"/>
                </a:solidFill>
              </a:uFill>
              <a:cs typeface="Tw Cen MT"/>
            </a:endParaRPr>
          </a:p>
          <a:p>
            <a:pPr marL="355600" marR="5080" indent="-342900" algn="just">
              <a:buFontTx/>
              <a:buChar char="-"/>
            </a:pPr>
            <a:r>
              <a:rPr lang="en-GB" sz="2400" dirty="0">
                <a:cs typeface="Tw Cen MT"/>
              </a:rPr>
              <a:t>Diatoms</a:t>
            </a:r>
            <a:r>
              <a:rPr lang="en-GB" sz="2400" spc="-1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and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dirty="0">
                <a:cs typeface="Tw Cen MT"/>
              </a:rPr>
              <a:t>other</a:t>
            </a:r>
            <a:r>
              <a:rPr lang="en-GB" sz="2400" spc="-20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unstained or  colourless</a:t>
            </a:r>
            <a:r>
              <a:rPr lang="en-GB" sz="2400" spc="30" dirty="0">
                <a:cs typeface="Tw Cen MT"/>
              </a:rPr>
              <a:t> </a:t>
            </a:r>
            <a:r>
              <a:rPr lang="en-GB" sz="2400" spc="-10" dirty="0">
                <a:cs typeface="Tw Cen MT"/>
              </a:rPr>
              <a:t>specimens</a:t>
            </a:r>
            <a:endParaRPr sz="2400" dirty="0">
              <a:cs typeface="Tw Cen MT"/>
            </a:endParaRPr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B95951B6-0EB1-7F30-772B-D473B064217D}"/>
              </a:ext>
            </a:extLst>
          </p:cNvPr>
          <p:cNvGrpSpPr/>
          <p:nvPr/>
        </p:nvGrpSpPr>
        <p:grpSpPr>
          <a:xfrm>
            <a:off x="6365165" y="2006200"/>
            <a:ext cx="4238625" cy="3676015"/>
            <a:chOff x="5951220" y="2659379"/>
            <a:chExt cx="4238625" cy="367601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19988F73-15F7-41FE-6F24-06E626197E2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6996" y="2659379"/>
              <a:ext cx="2982468" cy="2945892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84A155E1-B109-E049-0E4D-0462BC901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1220" y="4509515"/>
              <a:ext cx="1243583" cy="1825752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462E8EA0-E926-4FFB-1A7A-31B12A08FDAD}"/>
                </a:ext>
              </a:extLst>
            </p:cNvPr>
            <p:cNvSpPr/>
            <p:nvPr/>
          </p:nvSpPr>
          <p:spPr>
            <a:xfrm>
              <a:off x="8123427" y="4558791"/>
              <a:ext cx="330200" cy="334645"/>
            </a:xfrm>
            <a:custGeom>
              <a:avLst/>
              <a:gdLst/>
              <a:ahLst/>
              <a:cxnLst/>
              <a:rect l="l" t="t" r="r" b="b"/>
              <a:pathLst>
                <a:path w="330200" h="334645">
                  <a:moveTo>
                    <a:pt x="0" y="210438"/>
                  </a:moveTo>
                  <a:lnTo>
                    <a:pt x="197993" y="0"/>
                  </a:lnTo>
                  <a:lnTo>
                    <a:pt x="329819" y="123951"/>
                  </a:lnTo>
                  <a:lnTo>
                    <a:pt x="131825" y="334390"/>
                  </a:lnTo>
                  <a:lnTo>
                    <a:pt x="0" y="21043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1C585717-97B8-A53C-6C95-307FF086EAF3}"/>
                </a:ext>
              </a:extLst>
            </p:cNvPr>
            <p:cNvSpPr/>
            <p:nvPr/>
          </p:nvSpPr>
          <p:spPr>
            <a:xfrm>
              <a:off x="7103364" y="4863845"/>
              <a:ext cx="1084580" cy="726440"/>
            </a:xfrm>
            <a:custGeom>
              <a:avLst/>
              <a:gdLst/>
              <a:ahLst/>
              <a:cxnLst/>
              <a:rect l="l" t="t" r="r" b="b"/>
              <a:pathLst>
                <a:path w="1084579" h="726439">
                  <a:moveTo>
                    <a:pt x="42290" y="652144"/>
                  </a:moveTo>
                  <a:lnTo>
                    <a:pt x="0" y="726185"/>
                  </a:lnTo>
                  <a:lnTo>
                    <a:pt x="84581" y="715644"/>
                  </a:lnTo>
                  <a:lnTo>
                    <a:pt x="71640" y="696213"/>
                  </a:lnTo>
                  <a:lnTo>
                    <a:pt x="56387" y="696213"/>
                  </a:lnTo>
                  <a:lnTo>
                    <a:pt x="49275" y="685672"/>
                  </a:lnTo>
                  <a:lnTo>
                    <a:pt x="59899" y="678584"/>
                  </a:lnTo>
                  <a:lnTo>
                    <a:pt x="42290" y="652144"/>
                  </a:lnTo>
                  <a:close/>
                </a:path>
                <a:path w="1084579" h="726439">
                  <a:moveTo>
                    <a:pt x="59899" y="678584"/>
                  </a:moveTo>
                  <a:lnTo>
                    <a:pt x="49275" y="685672"/>
                  </a:lnTo>
                  <a:lnTo>
                    <a:pt x="56387" y="696213"/>
                  </a:lnTo>
                  <a:lnTo>
                    <a:pt x="66948" y="689168"/>
                  </a:lnTo>
                  <a:lnTo>
                    <a:pt x="59899" y="678584"/>
                  </a:lnTo>
                  <a:close/>
                </a:path>
                <a:path w="1084579" h="726439">
                  <a:moveTo>
                    <a:pt x="66948" y="689168"/>
                  </a:moveTo>
                  <a:lnTo>
                    <a:pt x="56387" y="696213"/>
                  </a:lnTo>
                  <a:lnTo>
                    <a:pt x="71640" y="696213"/>
                  </a:lnTo>
                  <a:lnTo>
                    <a:pt x="66948" y="689168"/>
                  </a:lnTo>
                  <a:close/>
                </a:path>
                <a:path w="1084579" h="726439">
                  <a:moveTo>
                    <a:pt x="1076959" y="0"/>
                  </a:moveTo>
                  <a:lnTo>
                    <a:pt x="59899" y="678584"/>
                  </a:lnTo>
                  <a:lnTo>
                    <a:pt x="66948" y="689168"/>
                  </a:lnTo>
                  <a:lnTo>
                    <a:pt x="1084071" y="10667"/>
                  </a:lnTo>
                  <a:lnTo>
                    <a:pt x="1076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9">
            <a:extLst>
              <a:ext uri="{FF2B5EF4-FFF2-40B4-BE49-F238E27FC236}">
                <a16:creationId xmlns:a16="http://schemas.microsoft.com/office/drawing/2014/main" id="{1E0C25AA-DEA1-5154-8934-2DA101BE1738}"/>
              </a:ext>
            </a:extLst>
          </p:cNvPr>
          <p:cNvSpPr txBox="1"/>
          <p:nvPr/>
        </p:nvSpPr>
        <p:spPr>
          <a:xfrm>
            <a:off x="7015659" y="4702918"/>
            <a:ext cx="3512185" cy="986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chemeClr val="bg1"/>
                </a:solidFill>
                <a:cs typeface="Tw Cen MT"/>
              </a:rPr>
              <a:t>Darkfield</a:t>
            </a:r>
            <a:endParaRPr sz="1000" dirty="0">
              <a:solidFill>
                <a:schemeClr val="bg1"/>
              </a:solidFill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cs typeface="Tw Cen MT"/>
            </a:endParaRPr>
          </a:p>
          <a:p>
            <a:pPr marL="934719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cs typeface="Tw Cen MT"/>
              </a:rPr>
              <a:t>Symbiotic Diatom</a:t>
            </a:r>
            <a:r>
              <a:rPr sz="1800" spc="-15" dirty="0">
                <a:cs typeface="Tw Cen MT"/>
              </a:rPr>
              <a:t> </a:t>
            </a:r>
            <a:r>
              <a:rPr sz="1800" spc="-10" dirty="0">
                <a:cs typeface="Tw Cen MT"/>
              </a:rPr>
              <a:t>colony</a:t>
            </a:r>
            <a:endParaRPr sz="1800" dirty="0">
              <a:cs typeface="Tw Cen MT"/>
            </a:endParaRPr>
          </a:p>
          <a:p>
            <a:pPr marL="934719">
              <a:lnSpc>
                <a:spcPts val="855"/>
              </a:lnSpc>
              <a:spcBef>
                <a:spcPts val="530"/>
              </a:spcBef>
            </a:pPr>
            <a:r>
              <a:rPr sz="800" spc="-10" dirty="0">
                <a:cs typeface="Tw Cen MT"/>
              </a:rPr>
              <a:t>(www1.tip.nl/~t936927/making.html)</a:t>
            </a:r>
            <a:endParaRPr sz="800" dirty="0">
              <a:cs typeface="Tw Cen MT"/>
            </a:endParaRPr>
          </a:p>
          <a:p>
            <a:pPr marL="12700">
              <a:lnSpc>
                <a:spcPts val="1095"/>
              </a:lnSpc>
            </a:pPr>
            <a:r>
              <a:rPr sz="1000" spc="-10" dirty="0">
                <a:cs typeface="Tw Cen MT"/>
              </a:rPr>
              <a:t>Brightfield</a:t>
            </a:r>
            <a:endParaRPr sz="10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5790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136FE06E-B408-6576-871D-C14FA56D6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1B35772C-E94D-557B-65E5-9A507446914C}"/>
              </a:ext>
            </a:extLst>
          </p:cNvPr>
          <p:cNvSpPr txBox="1">
            <a:spLocks/>
          </p:cNvSpPr>
          <p:nvPr/>
        </p:nvSpPr>
        <p:spPr>
          <a:xfrm>
            <a:off x="504332" y="224344"/>
            <a:ext cx="9526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659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>
                <a:latin typeface="+mn-lt"/>
                <a:cs typeface="Tw Cen MT"/>
              </a:rPr>
              <a:t>DARKFIELD</a:t>
            </a:r>
            <a:endParaRPr lang="en-GB" sz="3600" dirty="0">
              <a:latin typeface="+mn-lt"/>
              <a:cs typeface="Tw Cen MT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F382602-7801-915C-18B3-5CCAEF95EE44}"/>
              </a:ext>
            </a:extLst>
          </p:cNvPr>
          <p:cNvGrpSpPr/>
          <p:nvPr/>
        </p:nvGrpSpPr>
        <p:grpSpPr>
          <a:xfrm>
            <a:off x="1376172" y="1743455"/>
            <a:ext cx="9439910" cy="2958465"/>
            <a:chOff x="1376172" y="1743455"/>
            <a:chExt cx="9439910" cy="295846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B438722C-36C4-5690-F9AD-DB729971570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172" y="1743455"/>
              <a:ext cx="4759452" cy="2958084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D5A4FA5B-8B54-5BC7-982A-7FEEE4F047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5624" y="1773935"/>
              <a:ext cx="4680204" cy="2871216"/>
            </a:xfrm>
            <a:prstGeom prst="rect">
              <a:avLst/>
            </a:prstGeom>
          </p:spPr>
        </p:pic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2CB47BB5-E369-685A-A304-306A0FF02098}"/>
              </a:ext>
            </a:extLst>
          </p:cNvPr>
          <p:cNvSpPr txBox="1"/>
          <p:nvPr/>
        </p:nvSpPr>
        <p:spPr>
          <a:xfrm>
            <a:off x="1768854" y="5196966"/>
            <a:ext cx="90469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4FD092"/>
              </a:buClr>
              <a:buSzPct val="63888"/>
              <a:tabLst>
                <a:tab pos="354965" algn="l"/>
                <a:tab pos="355600" algn="l"/>
              </a:tabLst>
            </a:pPr>
            <a:r>
              <a:rPr sz="2400" dirty="0">
                <a:cs typeface="Arial"/>
              </a:rPr>
              <a:t>Fine</a:t>
            </a:r>
            <a:r>
              <a:rPr sz="2400" spc="-30" dirty="0">
                <a:cs typeface="Arial"/>
              </a:rPr>
              <a:t> </a:t>
            </a:r>
            <a:r>
              <a:rPr sz="2400" dirty="0">
                <a:cs typeface="Arial"/>
              </a:rPr>
              <a:t>structures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can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often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not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be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seen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front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a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bright</a:t>
            </a:r>
            <a:r>
              <a:rPr sz="2400" spc="5" dirty="0">
                <a:cs typeface="Arial"/>
              </a:rPr>
              <a:t> </a:t>
            </a:r>
            <a:r>
              <a:rPr sz="2400" spc="-10" dirty="0">
                <a:cs typeface="Arial"/>
              </a:rPr>
              <a:t>background.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62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1635</Words>
  <Application>Microsoft Macintosh PowerPoint</Application>
  <PresentationFormat>Widescreen</PresentationFormat>
  <Paragraphs>298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 Unicode MS</vt:lpstr>
      <vt:lpstr>Arial</vt:lpstr>
      <vt:lpstr>Calibri</vt:lpstr>
      <vt:lpstr>Calibri Light</vt:lpstr>
      <vt:lpstr>Comic Sans MS</vt:lpstr>
      <vt:lpstr>Symbol</vt:lpstr>
      <vt:lpstr>Times New Roman</vt:lpstr>
      <vt:lpstr>Trebuchet MS</vt:lpstr>
      <vt:lpstr>Tw Cen MT</vt:lpstr>
      <vt:lpstr>Office Theme</vt:lpstr>
      <vt:lpstr>PowerPoint Presentation</vt:lpstr>
      <vt:lpstr>PowerPoint Presentation</vt:lpstr>
      <vt:lpstr>PowerPoint Presentation</vt:lpstr>
      <vt:lpstr>ABSORPTION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Thalhammer</dc:creator>
  <cp:lastModifiedBy>Agnes Thalhammer</cp:lastModifiedBy>
  <cp:revision>5</cp:revision>
  <dcterms:created xsi:type="dcterms:W3CDTF">2023-02-28T15:57:57Z</dcterms:created>
  <dcterms:modified xsi:type="dcterms:W3CDTF">2023-03-15T13:54:37Z</dcterms:modified>
</cp:coreProperties>
</file>