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handoutMasterIdLst>
    <p:handoutMasterId r:id="rId28"/>
  </p:handoutMasterIdLst>
  <p:sldIdLst>
    <p:sldId id="403" r:id="rId2"/>
    <p:sldId id="368" r:id="rId3"/>
    <p:sldId id="369" r:id="rId4"/>
    <p:sldId id="364" r:id="rId5"/>
    <p:sldId id="381" r:id="rId6"/>
    <p:sldId id="382" r:id="rId7"/>
    <p:sldId id="383" r:id="rId8"/>
    <p:sldId id="384" r:id="rId9"/>
    <p:sldId id="385" r:id="rId10"/>
    <p:sldId id="386" r:id="rId11"/>
    <p:sldId id="387" r:id="rId12"/>
    <p:sldId id="390" r:id="rId13"/>
    <p:sldId id="391" r:id="rId14"/>
    <p:sldId id="389" r:id="rId15"/>
    <p:sldId id="392" r:id="rId16"/>
    <p:sldId id="393" r:id="rId17"/>
    <p:sldId id="394" r:id="rId18"/>
    <p:sldId id="395" r:id="rId19"/>
    <p:sldId id="396" r:id="rId20"/>
    <p:sldId id="397" r:id="rId21"/>
    <p:sldId id="398" r:id="rId22"/>
    <p:sldId id="399" r:id="rId23"/>
    <p:sldId id="404" r:id="rId24"/>
    <p:sldId id="405" r:id="rId25"/>
    <p:sldId id="406" r:id="rId26"/>
  </p:sldIdLst>
  <p:sldSz cx="8604250" cy="6427788"/>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5">
          <p15:clr>
            <a:srgbClr val="A4A3A4"/>
          </p15:clr>
        </p15:guide>
        <p15:guide id="2" pos="27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9F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3147" autoAdjust="0"/>
  </p:normalViewPr>
  <p:slideViewPr>
    <p:cSldViewPr snapToGrid="0" snapToObjects="1">
      <p:cViewPr varScale="1">
        <p:scale>
          <a:sx n="69" d="100"/>
          <a:sy n="69" d="100"/>
        </p:scale>
        <p:origin x="1000" y="200"/>
      </p:cViewPr>
      <p:guideLst>
        <p:guide orient="horz" pos="2025"/>
        <p:guide pos="271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ED2BBF-1031-1E46-9A79-E3F288DEB2DA}" type="doc">
      <dgm:prSet loTypeId="urn:microsoft.com/office/officeart/2005/8/layout/chart3" loCatId="" qsTypeId="urn:microsoft.com/office/officeart/2005/8/quickstyle/3D4" qsCatId="3D" csTypeId="urn:microsoft.com/office/officeart/2005/8/colors/colorful3" csCatId="colorful" phldr="1"/>
      <dgm:spPr/>
    </dgm:pt>
    <dgm:pt modelId="{9D692317-C91B-884E-98AD-EC73FB301F9D}">
      <dgm:prSet phldrT="[Testo]"/>
      <dgm:spPr/>
      <dgm:t>
        <a:bodyPr/>
        <a:lstStyle/>
        <a:p>
          <a:r>
            <a:rPr lang="it-IT" dirty="0"/>
            <a:t>DIRITTO DELL’UE</a:t>
          </a:r>
        </a:p>
      </dgm:t>
    </dgm:pt>
    <dgm:pt modelId="{40B27817-DCCF-D54D-96BE-BFA691CDE80B}" type="parTrans" cxnId="{256D4B61-66B9-7442-B60B-3339ECBF60BA}">
      <dgm:prSet/>
      <dgm:spPr/>
    </dgm:pt>
    <dgm:pt modelId="{8016C18A-6718-5149-928E-6EEE7046E445}" type="sibTrans" cxnId="{256D4B61-66B9-7442-B60B-3339ECBF60BA}">
      <dgm:prSet/>
      <dgm:spPr/>
    </dgm:pt>
    <dgm:pt modelId="{EB52C76C-41BD-784C-B7E7-9DD3B5C7595C}">
      <dgm:prSet phldrT="[Testo]"/>
      <dgm:spPr/>
      <dgm:t>
        <a:bodyPr/>
        <a:lstStyle/>
        <a:p>
          <a:r>
            <a:rPr lang="it-IT" dirty="0"/>
            <a:t>ADATTAMENTO DEGLI ORDINAMENTI NAZIONALI</a:t>
          </a:r>
        </a:p>
      </dgm:t>
    </dgm:pt>
    <dgm:pt modelId="{25F998A5-3EAE-B344-86B3-1B092AE59C4E}" type="parTrans" cxnId="{373D5842-BB4C-AD46-BD15-776361CF3E60}">
      <dgm:prSet/>
      <dgm:spPr/>
    </dgm:pt>
    <dgm:pt modelId="{FAF72D0D-6206-3749-B49B-A63F37DFFDC5}" type="sibTrans" cxnId="{373D5842-BB4C-AD46-BD15-776361CF3E60}">
      <dgm:prSet/>
      <dgm:spPr/>
    </dgm:pt>
    <dgm:pt modelId="{FFF0BBCC-09CA-A449-9EAE-F9EFB303F6BE}">
      <dgm:prSet phldrT="[Testo]"/>
      <dgm:spPr/>
      <dgm:t>
        <a:bodyPr/>
        <a:lstStyle/>
        <a:p>
          <a:r>
            <a:rPr lang="it-IT" dirty="0"/>
            <a:t>DIRITTO INTERNAZIONALE PUBBLICO</a:t>
          </a:r>
        </a:p>
      </dgm:t>
    </dgm:pt>
    <dgm:pt modelId="{EF6E9CF4-F383-6947-A39D-DA1008957F1E}" type="parTrans" cxnId="{B8190733-2ADA-BB4F-9145-689C596DC369}">
      <dgm:prSet/>
      <dgm:spPr/>
    </dgm:pt>
    <dgm:pt modelId="{9F35FE21-1254-5A41-919C-17EB469C1A82}" type="sibTrans" cxnId="{B8190733-2ADA-BB4F-9145-689C596DC369}">
      <dgm:prSet/>
      <dgm:spPr/>
    </dgm:pt>
    <dgm:pt modelId="{555AD8DE-F449-5247-8D4F-19527C915BB2}" type="pres">
      <dgm:prSet presAssocID="{FCED2BBF-1031-1E46-9A79-E3F288DEB2DA}" presName="compositeShape" presStyleCnt="0">
        <dgm:presLayoutVars>
          <dgm:chMax val="7"/>
          <dgm:dir/>
          <dgm:resizeHandles val="exact"/>
        </dgm:presLayoutVars>
      </dgm:prSet>
      <dgm:spPr/>
    </dgm:pt>
    <dgm:pt modelId="{8164882A-0245-7140-8188-9932D9A7B595}" type="pres">
      <dgm:prSet presAssocID="{FCED2BBF-1031-1E46-9A79-E3F288DEB2DA}" presName="wedge1" presStyleLbl="node1" presStyleIdx="0" presStyleCnt="3" custLinFactNeighborX="-6505" custLinFactNeighborY="3795"/>
      <dgm:spPr/>
    </dgm:pt>
    <dgm:pt modelId="{957F0977-30D1-134C-86CB-2EB65E1CDA55}" type="pres">
      <dgm:prSet presAssocID="{FCED2BBF-1031-1E46-9A79-E3F288DEB2DA}" presName="wedge1Tx" presStyleLbl="node1" presStyleIdx="0" presStyleCnt="3">
        <dgm:presLayoutVars>
          <dgm:chMax val="0"/>
          <dgm:chPref val="0"/>
          <dgm:bulletEnabled val="1"/>
        </dgm:presLayoutVars>
      </dgm:prSet>
      <dgm:spPr/>
    </dgm:pt>
    <dgm:pt modelId="{14C86D90-A730-254B-92E9-B453D824AC50}" type="pres">
      <dgm:prSet presAssocID="{FCED2BBF-1031-1E46-9A79-E3F288DEB2DA}" presName="wedge2" presStyleLbl="node1" presStyleIdx="1" presStyleCnt="3"/>
      <dgm:spPr/>
    </dgm:pt>
    <dgm:pt modelId="{079A0110-96B7-7A40-A288-B09E4B830C43}" type="pres">
      <dgm:prSet presAssocID="{FCED2BBF-1031-1E46-9A79-E3F288DEB2DA}" presName="wedge2Tx" presStyleLbl="node1" presStyleIdx="1" presStyleCnt="3">
        <dgm:presLayoutVars>
          <dgm:chMax val="0"/>
          <dgm:chPref val="0"/>
          <dgm:bulletEnabled val="1"/>
        </dgm:presLayoutVars>
      </dgm:prSet>
      <dgm:spPr/>
    </dgm:pt>
    <dgm:pt modelId="{3779DDE1-D051-8C4D-B02E-2B1AF52CDEDF}" type="pres">
      <dgm:prSet presAssocID="{FCED2BBF-1031-1E46-9A79-E3F288DEB2DA}" presName="wedge3" presStyleLbl="node1" presStyleIdx="2" presStyleCnt="3"/>
      <dgm:spPr/>
    </dgm:pt>
    <dgm:pt modelId="{BFF9AC57-D034-884D-9E81-1B0AF88DCE70}" type="pres">
      <dgm:prSet presAssocID="{FCED2BBF-1031-1E46-9A79-E3F288DEB2DA}" presName="wedge3Tx" presStyleLbl="node1" presStyleIdx="2" presStyleCnt="3">
        <dgm:presLayoutVars>
          <dgm:chMax val="0"/>
          <dgm:chPref val="0"/>
          <dgm:bulletEnabled val="1"/>
        </dgm:presLayoutVars>
      </dgm:prSet>
      <dgm:spPr/>
    </dgm:pt>
  </dgm:ptLst>
  <dgm:cxnLst>
    <dgm:cxn modelId="{B8190733-2ADA-BB4F-9145-689C596DC369}" srcId="{FCED2BBF-1031-1E46-9A79-E3F288DEB2DA}" destId="{FFF0BBCC-09CA-A449-9EAE-F9EFB303F6BE}" srcOrd="2" destOrd="0" parTransId="{EF6E9CF4-F383-6947-A39D-DA1008957F1E}" sibTransId="{9F35FE21-1254-5A41-919C-17EB469C1A82}"/>
    <dgm:cxn modelId="{373D5842-BB4C-AD46-BD15-776361CF3E60}" srcId="{FCED2BBF-1031-1E46-9A79-E3F288DEB2DA}" destId="{EB52C76C-41BD-784C-B7E7-9DD3B5C7595C}" srcOrd="1" destOrd="0" parTransId="{25F998A5-3EAE-B344-86B3-1B092AE59C4E}" sibTransId="{FAF72D0D-6206-3749-B49B-A63F37DFFDC5}"/>
    <dgm:cxn modelId="{33615057-0BF2-BF4E-9555-86C6E215CEAA}" type="presOf" srcId="{EB52C76C-41BD-784C-B7E7-9DD3B5C7595C}" destId="{079A0110-96B7-7A40-A288-B09E4B830C43}" srcOrd="1" destOrd="0" presId="urn:microsoft.com/office/officeart/2005/8/layout/chart3"/>
    <dgm:cxn modelId="{256D4B61-66B9-7442-B60B-3339ECBF60BA}" srcId="{FCED2BBF-1031-1E46-9A79-E3F288DEB2DA}" destId="{9D692317-C91B-884E-98AD-EC73FB301F9D}" srcOrd="0" destOrd="0" parTransId="{40B27817-DCCF-D54D-96BE-BFA691CDE80B}" sibTransId="{8016C18A-6718-5149-928E-6EEE7046E445}"/>
    <dgm:cxn modelId="{F82E2679-323A-A74D-B4F9-267C3257C640}" type="presOf" srcId="{EB52C76C-41BD-784C-B7E7-9DD3B5C7595C}" destId="{14C86D90-A730-254B-92E9-B453D824AC50}" srcOrd="0" destOrd="0" presId="urn:microsoft.com/office/officeart/2005/8/layout/chart3"/>
    <dgm:cxn modelId="{E6B4D7A4-62FC-C341-A61C-359484012B1D}" type="presOf" srcId="{FFF0BBCC-09CA-A449-9EAE-F9EFB303F6BE}" destId="{BFF9AC57-D034-884D-9E81-1B0AF88DCE70}" srcOrd="1" destOrd="0" presId="urn:microsoft.com/office/officeart/2005/8/layout/chart3"/>
    <dgm:cxn modelId="{8BFCC4E1-8880-1942-B97C-1BE80B791854}" type="presOf" srcId="{FCED2BBF-1031-1E46-9A79-E3F288DEB2DA}" destId="{555AD8DE-F449-5247-8D4F-19527C915BB2}" srcOrd="0" destOrd="0" presId="urn:microsoft.com/office/officeart/2005/8/layout/chart3"/>
    <dgm:cxn modelId="{38B43EE4-C337-6441-A3C3-D65B96E2C412}" type="presOf" srcId="{9D692317-C91B-884E-98AD-EC73FB301F9D}" destId="{8164882A-0245-7140-8188-9932D9A7B595}" srcOrd="0" destOrd="0" presId="urn:microsoft.com/office/officeart/2005/8/layout/chart3"/>
    <dgm:cxn modelId="{9485DAE9-1EF0-3C47-9952-8A95C2662EDE}" type="presOf" srcId="{9D692317-C91B-884E-98AD-EC73FB301F9D}" destId="{957F0977-30D1-134C-86CB-2EB65E1CDA55}" srcOrd="1" destOrd="0" presId="urn:microsoft.com/office/officeart/2005/8/layout/chart3"/>
    <dgm:cxn modelId="{829674EC-2ED8-D54B-A5EA-D3C424F51948}" type="presOf" srcId="{FFF0BBCC-09CA-A449-9EAE-F9EFB303F6BE}" destId="{3779DDE1-D051-8C4D-B02E-2B1AF52CDEDF}" srcOrd="0" destOrd="0" presId="urn:microsoft.com/office/officeart/2005/8/layout/chart3"/>
    <dgm:cxn modelId="{6B52C7D4-5AAA-C84B-BC8D-15D78B4DFED9}" type="presParOf" srcId="{555AD8DE-F449-5247-8D4F-19527C915BB2}" destId="{8164882A-0245-7140-8188-9932D9A7B595}" srcOrd="0" destOrd="0" presId="urn:microsoft.com/office/officeart/2005/8/layout/chart3"/>
    <dgm:cxn modelId="{85453F66-5139-5F40-8F35-C499FD0BE9AC}" type="presParOf" srcId="{555AD8DE-F449-5247-8D4F-19527C915BB2}" destId="{957F0977-30D1-134C-86CB-2EB65E1CDA55}" srcOrd="1" destOrd="0" presId="urn:microsoft.com/office/officeart/2005/8/layout/chart3"/>
    <dgm:cxn modelId="{C101C4EE-988F-9D48-BF60-44D32BD42BD6}" type="presParOf" srcId="{555AD8DE-F449-5247-8D4F-19527C915BB2}" destId="{14C86D90-A730-254B-92E9-B453D824AC50}" srcOrd="2" destOrd="0" presId="urn:microsoft.com/office/officeart/2005/8/layout/chart3"/>
    <dgm:cxn modelId="{69FC93D6-B0B8-3144-AB18-0EEA11846C3E}" type="presParOf" srcId="{555AD8DE-F449-5247-8D4F-19527C915BB2}" destId="{079A0110-96B7-7A40-A288-B09E4B830C43}" srcOrd="3" destOrd="0" presId="urn:microsoft.com/office/officeart/2005/8/layout/chart3"/>
    <dgm:cxn modelId="{83DA2DBB-A6E3-C140-B55E-282F005818AF}" type="presParOf" srcId="{555AD8DE-F449-5247-8D4F-19527C915BB2}" destId="{3779DDE1-D051-8C4D-B02E-2B1AF52CDEDF}" srcOrd="4" destOrd="0" presId="urn:microsoft.com/office/officeart/2005/8/layout/chart3"/>
    <dgm:cxn modelId="{18D06E5C-5D0F-9D40-BD8F-ACDAC389D2E7}" type="presParOf" srcId="{555AD8DE-F449-5247-8D4F-19527C915BB2}" destId="{BFF9AC57-D034-884D-9E81-1B0AF88DCE70}"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97FC7C-F84E-4E43-8960-FF015ACBEC06}" type="doc">
      <dgm:prSet loTypeId="urn:microsoft.com/office/officeart/2005/8/layout/arrow5" loCatId="" qsTypeId="urn:microsoft.com/office/officeart/2005/8/quickstyle/simple4" qsCatId="simple" csTypeId="urn:microsoft.com/office/officeart/2005/8/colors/colorful1" csCatId="colorful" phldr="1"/>
      <dgm:spPr/>
      <dgm:t>
        <a:bodyPr/>
        <a:lstStyle/>
        <a:p>
          <a:endParaRPr lang="it-IT"/>
        </a:p>
      </dgm:t>
    </dgm:pt>
    <dgm:pt modelId="{1C5033BF-547E-0148-B9AB-E1FAA5BA4C58}">
      <dgm:prSet phldrT="[Testo]"/>
      <dgm:spPr/>
      <dgm:t>
        <a:bodyPr/>
        <a:lstStyle/>
        <a:p>
          <a:r>
            <a:rPr lang="it-IT" dirty="0"/>
            <a:t>FONTI DI DIRITTO PRIMARIO: TRATTATI E PROTOCOLLI</a:t>
          </a:r>
        </a:p>
      </dgm:t>
    </dgm:pt>
    <dgm:pt modelId="{9665EF3C-0DB6-6943-975F-2438812E9102}" type="parTrans" cxnId="{58096375-A0F2-4341-82BB-787A88287FB3}">
      <dgm:prSet/>
      <dgm:spPr/>
      <dgm:t>
        <a:bodyPr/>
        <a:lstStyle/>
        <a:p>
          <a:endParaRPr lang="it-IT"/>
        </a:p>
      </dgm:t>
    </dgm:pt>
    <dgm:pt modelId="{B358EC3B-FCB7-D34C-B013-D2D60F8543EC}" type="sibTrans" cxnId="{58096375-A0F2-4341-82BB-787A88287FB3}">
      <dgm:prSet/>
      <dgm:spPr/>
      <dgm:t>
        <a:bodyPr/>
        <a:lstStyle/>
        <a:p>
          <a:endParaRPr lang="it-IT"/>
        </a:p>
      </dgm:t>
    </dgm:pt>
    <dgm:pt modelId="{8E3395D8-CBB8-3D4C-B1A2-7F447A36B483}">
      <dgm:prSet phldrT="[Testo]">
        <dgm:style>
          <a:lnRef idx="1">
            <a:schemeClr val="accent5"/>
          </a:lnRef>
          <a:fillRef idx="2">
            <a:schemeClr val="accent5"/>
          </a:fillRef>
          <a:effectRef idx="1">
            <a:schemeClr val="accent5"/>
          </a:effectRef>
          <a:fontRef idx="minor">
            <a:schemeClr val="dk1"/>
          </a:fontRef>
        </dgm:style>
      </dgm:prSet>
      <dgm:spPr/>
      <dgm:t>
        <a:bodyPr/>
        <a:lstStyle/>
        <a:p>
          <a:r>
            <a:rPr lang="it-IT" dirty="0"/>
            <a:t>FONTI DI DIRITTO DERIVATO: REGOLAMENTI, DIRETTIVE, DECISIONI</a:t>
          </a:r>
        </a:p>
      </dgm:t>
    </dgm:pt>
    <dgm:pt modelId="{ED3CF18E-B880-F649-9FE7-FDDF6C7EF986}" type="parTrans" cxnId="{FE89F9D0-F0E4-D547-883F-32063215CF07}">
      <dgm:prSet/>
      <dgm:spPr/>
      <dgm:t>
        <a:bodyPr/>
        <a:lstStyle/>
        <a:p>
          <a:endParaRPr lang="it-IT"/>
        </a:p>
      </dgm:t>
    </dgm:pt>
    <dgm:pt modelId="{E3BE7454-1452-0146-B835-A603227045B4}" type="sibTrans" cxnId="{FE89F9D0-F0E4-D547-883F-32063215CF07}">
      <dgm:prSet/>
      <dgm:spPr/>
      <dgm:t>
        <a:bodyPr/>
        <a:lstStyle/>
        <a:p>
          <a:endParaRPr lang="it-IT"/>
        </a:p>
      </dgm:t>
    </dgm:pt>
    <dgm:pt modelId="{4B2FB033-2FBF-CD43-954C-477D04AC682A}" type="pres">
      <dgm:prSet presAssocID="{1497FC7C-F84E-4E43-8960-FF015ACBEC06}" presName="diagram" presStyleCnt="0">
        <dgm:presLayoutVars>
          <dgm:dir/>
          <dgm:resizeHandles val="exact"/>
        </dgm:presLayoutVars>
      </dgm:prSet>
      <dgm:spPr/>
    </dgm:pt>
    <dgm:pt modelId="{5EE85CCB-C17E-4148-AB14-72EE647F1CCF}" type="pres">
      <dgm:prSet presAssocID="{1C5033BF-547E-0148-B9AB-E1FAA5BA4C58}" presName="arrow" presStyleLbl="node1" presStyleIdx="0" presStyleCnt="2">
        <dgm:presLayoutVars>
          <dgm:bulletEnabled val="1"/>
        </dgm:presLayoutVars>
      </dgm:prSet>
      <dgm:spPr/>
    </dgm:pt>
    <dgm:pt modelId="{644FD263-C02C-D643-9CF2-28561C2A4434}" type="pres">
      <dgm:prSet presAssocID="{8E3395D8-CBB8-3D4C-B1A2-7F447A36B483}" presName="arrow" presStyleLbl="node1" presStyleIdx="1" presStyleCnt="2">
        <dgm:presLayoutVars>
          <dgm:bulletEnabled val="1"/>
        </dgm:presLayoutVars>
      </dgm:prSet>
      <dgm:spPr/>
    </dgm:pt>
  </dgm:ptLst>
  <dgm:cxnLst>
    <dgm:cxn modelId="{1EFD920C-6DF5-544A-822F-55F1FDB1D01D}" type="presOf" srcId="{1497FC7C-F84E-4E43-8960-FF015ACBEC06}" destId="{4B2FB033-2FBF-CD43-954C-477D04AC682A}" srcOrd="0" destOrd="0" presId="urn:microsoft.com/office/officeart/2005/8/layout/arrow5"/>
    <dgm:cxn modelId="{64597F3E-5E28-8A48-BE06-3925FC25F14E}" type="presOf" srcId="{1C5033BF-547E-0148-B9AB-E1FAA5BA4C58}" destId="{5EE85CCB-C17E-4148-AB14-72EE647F1CCF}" srcOrd="0" destOrd="0" presId="urn:microsoft.com/office/officeart/2005/8/layout/arrow5"/>
    <dgm:cxn modelId="{B52D1A44-6F24-9E42-B796-99783DFD33C1}" type="presOf" srcId="{8E3395D8-CBB8-3D4C-B1A2-7F447A36B483}" destId="{644FD263-C02C-D643-9CF2-28561C2A4434}" srcOrd="0" destOrd="0" presId="urn:microsoft.com/office/officeart/2005/8/layout/arrow5"/>
    <dgm:cxn modelId="{58096375-A0F2-4341-82BB-787A88287FB3}" srcId="{1497FC7C-F84E-4E43-8960-FF015ACBEC06}" destId="{1C5033BF-547E-0148-B9AB-E1FAA5BA4C58}" srcOrd="0" destOrd="0" parTransId="{9665EF3C-0DB6-6943-975F-2438812E9102}" sibTransId="{B358EC3B-FCB7-D34C-B013-D2D60F8543EC}"/>
    <dgm:cxn modelId="{FE89F9D0-F0E4-D547-883F-32063215CF07}" srcId="{1497FC7C-F84E-4E43-8960-FF015ACBEC06}" destId="{8E3395D8-CBB8-3D4C-B1A2-7F447A36B483}" srcOrd="1" destOrd="0" parTransId="{ED3CF18E-B880-F649-9FE7-FDDF6C7EF986}" sibTransId="{E3BE7454-1452-0146-B835-A603227045B4}"/>
    <dgm:cxn modelId="{9FF1ADB1-A6FF-C649-830D-602FD8B2B377}" type="presParOf" srcId="{4B2FB033-2FBF-CD43-954C-477D04AC682A}" destId="{5EE85CCB-C17E-4148-AB14-72EE647F1CCF}" srcOrd="0" destOrd="0" presId="urn:microsoft.com/office/officeart/2005/8/layout/arrow5"/>
    <dgm:cxn modelId="{8CFD855C-FA9E-D64A-8F48-D4F5DFE17A58}" type="presParOf" srcId="{4B2FB033-2FBF-CD43-954C-477D04AC682A}" destId="{644FD263-C02C-D643-9CF2-28561C2A4434}"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D66B55-251B-F84E-BE45-7F62978DD635}" type="doc">
      <dgm:prSet loTypeId="urn:microsoft.com/office/officeart/2005/8/layout/arrow3" loCatId="" qsTypeId="urn:microsoft.com/office/officeart/2005/8/quickstyle/3D3" qsCatId="3D" csTypeId="urn:microsoft.com/office/officeart/2005/8/colors/colorful2" csCatId="colorful" phldr="1"/>
      <dgm:spPr/>
      <dgm:t>
        <a:bodyPr/>
        <a:lstStyle/>
        <a:p>
          <a:endParaRPr lang="it-IT"/>
        </a:p>
      </dgm:t>
    </dgm:pt>
    <dgm:pt modelId="{F409BF8F-F5FC-1B42-BD4D-8F51E7D0132E}">
      <dgm:prSet phldrT="[Testo]"/>
      <dgm:spPr/>
      <dgm:t>
        <a:bodyPr/>
        <a:lstStyle/>
        <a:p>
          <a:r>
            <a:rPr lang="it-IT" dirty="0"/>
            <a:t>FONTI NAZIONALI /INTERNAZIONALI</a:t>
          </a:r>
        </a:p>
      </dgm:t>
    </dgm:pt>
    <dgm:pt modelId="{8CF8AC6B-ACA4-4049-826C-A2C818FA49FE}" type="parTrans" cxnId="{88BAD3D1-F79D-D646-9C06-78F3B3A390B3}">
      <dgm:prSet/>
      <dgm:spPr/>
      <dgm:t>
        <a:bodyPr/>
        <a:lstStyle/>
        <a:p>
          <a:endParaRPr lang="it-IT"/>
        </a:p>
      </dgm:t>
    </dgm:pt>
    <dgm:pt modelId="{201160EB-A533-224C-8097-4CB419DEFAF1}" type="sibTrans" cxnId="{88BAD3D1-F79D-D646-9C06-78F3B3A390B3}">
      <dgm:prSet/>
      <dgm:spPr/>
      <dgm:t>
        <a:bodyPr/>
        <a:lstStyle/>
        <a:p>
          <a:endParaRPr lang="it-IT"/>
        </a:p>
      </dgm:t>
    </dgm:pt>
    <dgm:pt modelId="{5195DFBF-381A-CA48-AB2A-8608AB763A75}">
      <dgm:prSet phldrT="[Testo]"/>
      <dgm:spPr/>
      <dgm:t>
        <a:bodyPr/>
        <a:lstStyle/>
        <a:p>
          <a:r>
            <a:rPr lang="it-IT" dirty="0"/>
            <a:t>FONTI UE</a:t>
          </a:r>
        </a:p>
      </dgm:t>
    </dgm:pt>
    <dgm:pt modelId="{D39B07CC-BB5E-AD46-A2A6-2C19EC7BFA9A}" type="parTrans" cxnId="{FBC3D4FA-7E83-6A44-B4AE-B61D72071D45}">
      <dgm:prSet/>
      <dgm:spPr/>
      <dgm:t>
        <a:bodyPr/>
        <a:lstStyle/>
        <a:p>
          <a:endParaRPr lang="it-IT"/>
        </a:p>
      </dgm:t>
    </dgm:pt>
    <dgm:pt modelId="{9A675E75-0FCA-7647-B23B-8159D776F25E}" type="sibTrans" cxnId="{FBC3D4FA-7E83-6A44-B4AE-B61D72071D45}">
      <dgm:prSet/>
      <dgm:spPr/>
      <dgm:t>
        <a:bodyPr/>
        <a:lstStyle/>
        <a:p>
          <a:endParaRPr lang="it-IT"/>
        </a:p>
      </dgm:t>
    </dgm:pt>
    <dgm:pt modelId="{A0A0BD9E-5C3A-4E41-8860-E56205BAB659}" type="pres">
      <dgm:prSet presAssocID="{2AD66B55-251B-F84E-BE45-7F62978DD635}" presName="compositeShape" presStyleCnt="0">
        <dgm:presLayoutVars>
          <dgm:chMax val="2"/>
          <dgm:dir/>
          <dgm:resizeHandles val="exact"/>
        </dgm:presLayoutVars>
      </dgm:prSet>
      <dgm:spPr/>
    </dgm:pt>
    <dgm:pt modelId="{307CE39B-4337-7846-A886-0AB27224AD7D}" type="pres">
      <dgm:prSet presAssocID="{2AD66B55-251B-F84E-BE45-7F62978DD635}" presName="divider" presStyleLbl="fgShp" presStyleIdx="0" presStyleCnt="1"/>
      <dgm:spPr/>
    </dgm:pt>
    <dgm:pt modelId="{C7185B53-D088-684E-9E20-2DF0DC248487}" type="pres">
      <dgm:prSet presAssocID="{F409BF8F-F5FC-1B42-BD4D-8F51E7D0132E}" presName="downArrow" presStyleLbl="node1" presStyleIdx="0" presStyleCnt="2"/>
      <dgm:spPr/>
    </dgm:pt>
    <dgm:pt modelId="{61418A15-72BF-C048-8C8F-3B34E0610B1F}" type="pres">
      <dgm:prSet presAssocID="{F409BF8F-F5FC-1B42-BD4D-8F51E7D0132E}" presName="downArrowText" presStyleLbl="revTx" presStyleIdx="0" presStyleCnt="2">
        <dgm:presLayoutVars>
          <dgm:bulletEnabled val="1"/>
        </dgm:presLayoutVars>
      </dgm:prSet>
      <dgm:spPr/>
    </dgm:pt>
    <dgm:pt modelId="{33DB38C3-94FB-5446-AEE3-7DFDC65CF4A1}" type="pres">
      <dgm:prSet presAssocID="{5195DFBF-381A-CA48-AB2A-8608AB763A75}" presName="upArrow" presStyleLbl="node1" presStyleIdx="1" presStyleCnt="2"/>
      <dgm:spPr/>
    </dgm:pt>
    <dgm:pt modelId="{F9B0D0B2-23BF-EB4D-963D-8E709D397595}" type="pres">
      <dgm:prSet presAssocID="{5195DFBF-381A-CA48-AB2A-8608AB763A75}" presName="upArrowText" presStyleLbl="revTx" presStyleIdx="1" presStyleCnt="2">
        <dgm:presLayoutVars>
          <dgm:bulletEnabled val="1"/>
        </dgm:presLayoutVars>
      </dgm:prSet>
      <dgm:spPr/>
    </dgm:pt>
  </dgm:ptLst>
  <dgm:cxnLst>
    <dgm:cxn modelId="{F04AC38C-E79B-394F-8F80-17FDE119603B}" type="presOf" srcId="{5195DFBF-381A-CA48-AB2A-8608AB763A75}" destId="{F9B0D0B2-23BF-EB4D-963D-8E709D397595}" srcOrd="0" destOrd="0" presId="urn:microsoft.com/office/officeart/2005/8/layout/arrow3"/>
    <dgm:cxn modelId="{BB1FC394-FF17-AC43-BF88-351504F7753E}" type="presOf" srcId="{F409BF8F-F5FC-1B42-BD4D-8F51E7D0132E}" destId="{61418A15-72BF-C048-8C8F-3B34E0610B1F}" srcOrd="0" destOrd="0" presId="urn:microsoft.com/office/officeart/2005/8/layout/arrow3"/>
    <dgm:cxn modelId="{DD0B579B-4DFA-8542-BBCB-71B3D0597406}" type="presOf" srcId="{2AD66B55-251B-F84E-BE45-7F62978DD635}" destId="{A0A0BD9E-5C3A-4E41-8860-E56205BAB659}" srcOrd="0" destOrd="0" presId="urn:microsoft.com/office/officeart/2005/8/layout/arrow3"/>
    <dgm:cxn modelId="{88BAD3D1-F79D-D646-9C06-78F3B3A390B3}" srcId="{2AD66B55-251B-F84E-BE45-7F62978DD635}" destId="{F409BF8F-F5FC-1B42-BD4D-8F51E7D0132E}" srcOrd="0" destOrd="0" parTransId="{8CF8AC6B-ACA4-4049-826C-A2C818FA49FE}" sibTransId="{201160EB-A533-224C-8097-4CB419DEFAF1}"/>
    <dgm:cxn modelId="{FBC3D4FA-7E83-6A44-B4AE-B61D72071D45}" srcId="{2AD66B55-251B-F84E-BE45-7F62978DD635}" destId="{5195DFBF-381A-CA48-AB2A-8608AB763A75}" srcOrd="1" destOrd="0" parTransId="{D39B07CC-BB5E-AD46-A2A6-2C19EC7BFA9A}" sibTransId="{9A675E75-0FCA-7647-B23B-8159D776F25E}"/>
    <dgm:cxn modelId="{D2DD8B63-02B4-0648-ACAE-A903EA3EC56D}" type="presParOf" srcId="{A0A0BD9E-5C3A-4E41-8860-E56205BAB659}" destId="{307CE39B-4337-7846-A886-0AB27224AD7D}" srcOrd="0" destOrd="0" presId="urn:microsoft.com/office/officeart/2005/8/layout/arrow3"/>
    <dgm:cxn modelId="{9BF106B6-FFFB-6044-ADBA-F2CC1029D8C0}" type="presParOf" srcId="{A0A0BD9E-5C3A-4E41-8860-E56205BAB659}" destId="{C7185B53-D088-684E-9E20-2DF0DC248487}" srcOrd="1" destOrd="0" presId="urn:microsoft.com/office/officeart/2005/8/layout/arrow3"/>
    <dgm:cxn modelId="{858C583E-C690-7848-86C1-069CB8ABA007}" type="presParOf" srcId="{A0A0BD9E-5C3A-4E41-8860-E56205BAB659}" destId="{61418A15-72BF-C048-8C8F-3B34E0610B1F}" srcOrd="2" destOrd="0" presId="urn:microsoft.com/office/officeart/2005/8/layout/arrow3"/>
    <dgm:cxn modelId="{EF22B26D-40E2-154F-951E-E184EC2CEA35}" type="presParOf" srcId="{A0A0BD9E-5C3A-4E41-8860-E56205BAB659}" destId="{33DB38C3-94FB-5446-AEE3-7DFDC65CF4A1}" srcOrd="3" destOrd="0" presId="urn:microsoft.com/office/officeart/2005/8/layout/arrow3"/>
    <dgm:cxn modelId="{3EA56EB0-FAEF-B944-B301-BE905F644A28}" type="presParOf" srcId="{A0A0BD9E-5C3A-4E41-8860-E56205BAB659}" destId="{F9B0D0B2-23BF-EB4D-963D-8E709D397595}"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4882A-0245-7140-8188-9932D9A7B595}">
      <dsp:nvSpPr>
        <dsp:cNvPr id="0" name=""/>
        <dsp:cNvSpPr/>
      </dsp:nvSpPr>
      <dsp:spPr>
        <a:xfrm>
          <a:off x="2045767" y="420010"/>
          <a:ext cx="3550174" cy="3550174"/>
        </a:xfrm>
        <a:prstGeom prst="pie">
          <a:avLst>
            <a:gd name="adj1" fmla="val 16200000"/>
            <a:gd name="adj2" fmla="val 1800000"/>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DIRITTO DELL’UE</a:t>
          </a:r>
        </a:p>
      </dsp:txBody>
      <dsp:txXfrm>
        <a:off x="3975963" y="1075102"/>
        <a:ext cx="1204523" cy="1183391"/>
      </dsp:txXfrm>
    </dsp:sp>
    <dsp:sp modelId="{14C86D90-A730-254B-92E9-B453D824AC50}">
      <dsp:nvSpPr>
        <dsp:cNvPr id="0" name=""/>
        <dsp:cNvSpPr/>
      </dsp:nvSpPr>
      <dsp:spPr>
        <a:xfrm>
          <a:off x="2093703" y="390941"/>
          <a:ext cx="3550174" cy="3550174"/>
        </a:xfrm>
        <a:prstGeom prst="pie">
          <a:avLst>
            <a:gd name="adj1" fmla="val 1800000"/>
            <a:gd name="adj2" fmla="val 9000000"/>
          </a:avLst>
        </a:prstGeom>
        <a:solidFill>
          <a:schemeClr val="accent3">
            <a:hueOff val="1355300"/>
            <a:satOff val="50000"/>
            <a:lumOff val="-735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ADATTAMENTO DEGLI ORDINAMENTI NAZIONALI</a:t>
          </a:r>
        </a:p>
      </dsp:txBody>
      <dsp:txXfrm>
        <a:off x="3065774" y="2630932"/>
        <a:ext cx="1606031" cy="1098863"/>
      </dsp:txXfrm>
    </dsp:sp>
    <dsp:sp modelId="{3779DDE1-D051-8C4D-B02E-2B1AF52CDEDF}">
      <dsp:nvSpPr>
        <dsp:cNvPr id="0" name=""/>
        <dsp:cNvSpPr/>
      </dsp:nvSpPr>
      <dsp:spPr>
        <a:xfrm>
          <a:off x="2093703" y="390941"/>
          <a:ext cx="3550174" cy="3550174"/>
        </a:xfrm>
        <a:prstGeom prst="pie">
          <a:avLst>
            <a:gd name="adj1" fmla="val 9000000"/>
            <a:gd name="adj2" fmla="val 16200000"/>
          </a:avLst>
        </a:prstGeom>
        <a:solidFill>
          <a:schemeClr val="accent3">
            <a:hueOff val="2710599"/>
            <a:satOff val="100000"/>
            <a:lumOff val="-1470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DIRITTO INTERNAZIONALE PUBBLICO</a:t>
          </a:r>
        </a:p>
      </dsp:txBody>
      <dsp:txXfrm>
        <a:off x="2474079" y="1088297"/>
        <a:ext cx="1204523" cy="1183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85CCB-C17E-4148-AB14-72EE647F1CCF}">
      <dsp:nvSpPr>
        <dsp:cNvPr id="0" name=""/>
        <dsp:cNvSpPr/>
      </dsp:nvSpPr>
      <dsp:spPr>
        <a:xfrm rot="16200000">
          <a:off x="661" y="238001"/>
          <a:ext cx="3766039" cy="3766039"/>
        </a:xfrm>
        <a:prstGeom prst="downArrow">
          <a:avLst>
            <a:gd name="adj1" fmla="val 50000"/>
            <a:gd name="adj2" fmla="val 35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FONTI DI DIRITTO PRIMARIO: TRATTATI E PROTOCOLLI</a:t>
          </a:r>
        </a:p>
      </dsp:txBody>
      <dsp:txXfrm rot="5400000">
        <a:off x="662" y="1179511"/>
        <a:ext cx="3106982" cy="1883019"/>
      </dsp:txXfrm>
    </dsp:sp>
    <dsp:sp modelId="{644FD263-C02C-D643-9CF2-28561C2A4434}">
      <dsp:nvSpPr>
        <dsp:cNvPr id="0" name=""/>
        <dsp:cNvSpPr/>
      </dsp:nvSpPr>
      <dsp:spPr>
        <a:xfrm rot="5400000">
          <a:off x="3977123" y="238001"/>
          <a:ext cx="3766039" cy="3766039"/>
        </a:xfrm>
        <a:prstGeom prst="downArrow">
          <a:avLst>
            <a:gd name="adj1" fmla="val 50000"/>
            <a:gd name="adj2" fmla="val 35000"/>
          </a:avLst>
        </a:prstGeom>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6350" cap="flat" cmpd="sng" algn="ctr">
          <a:solidFill>
            <a:schemeClr val="accent5"/>
          </a:solidFill>
          <a:prstDash val="solid"/>
          <a:miter lim="800000"/>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FONTI DI DIRITTO DERIVATO: REGOLAMENTI, DIRETTIVE, DECISIONI</a:t>
          </a:r>
        </a:p>
      </dsp:txBody>
      <dsp:txXfrm rot="-5400000">
        <a:off x="4636181" y="1179511"/>
        <a:ext cx="3106982" cy="1883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E39B-4337-7846-A886-0AB27224AD7D}">
      <dsp:nvSpPr>
        <dsp:cNvPr id="0" name=""/>
        <dsp:cNvSpPr/>
      </dsp:nvSpPr>
      <dsp:spPr>
        <a:xfrm rot="21300000">
          <a:off x="22769" y="1616901"/>
          <a:ext cx="7374435" cy="844484"/>
        </a:xfrm>
        <a:prstGeom prst="mathMinus">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7185B53-D088-684E-9E20-2DF0DC248487}">
      <dsp:nvSpPr>
        <dsp:cNvPr id="0" name=""/>
        <dsp:cNvSpPr/>
      </dsp:nvSpPr>
      <dsp:spPr>
        <a:xfrm>
          <a:off x="890397" y="203914"/>
          <a:ext cx="2225992" cy="1631315"/>
        </a:xfrm>
        <a:prstGeom prst="downArrow">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1418A15-72BF-C048-8C8F-3B34E0610B1F}">
      <dsp:nvSpPr>
        <dsp:cNvPr id="0" name=""/>
        <dsp:cNvSpPr/>
      </dsp:nvSpPr>
      <dsp:spPr>
        <a:xfrm>
          <a:off x="3932586" y="0"/>
          <a:ext cx="2374392" cy="171288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it-IT" sz="2200" kern="1200" dirty="0"/>
            <a:t>FONTI NAZIONALI /INTERNAZIONALI</a:t>
          </a:r>
        </a:p>
      </dsp:txBody>
      <dsp:txXfrm>
        <a:off x="3932586" y="0"/>
        <a:ext cx="2374392" cy="1712880"/>
      </dsp:txXfrm>
    </dsp:sp>
    <dsp:sp modelId="{33DB38C3-94FB-5446-AEE3-7DFDC65CF4A1}">
      <dsp:nvSpPr>
        <dsp:cNvPr id="0" name=""/>
        <dsp:cNvSpPr/>
      </dsp:nvSpPr>
      <dsp:spPr>
        <a:xfrm>
          <a:off x="4303585" y="2243058"/>
          <a:ext cx="2225992" cy="1631315"/>
        </a:xfrm>
        <a:prstGeom prst="upArrow">
          <a:avLst/>
        </a:prstGeom>
        <a:solidFill>
          <a:schemeClr val="accent2">
            <a:hueOff val="-1455363"/>
            <a:satOff val="-83928"/>
            <a:lumOff val="86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9B0D0B2-23BF-EB4D-963D-8E709D397595}">
      <dsp:nvSpPr>
        <dsp:cNvPr id="0" name=""/>
        <dsp:cNvSpPr/>
      </dsp:nvSpPr>
      <dsp:spPr>
        <a:xfrm>
          <a:off x="1112996" y="2365407"/>
          <a:ext cx="2374392" cy="171288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it-IT" sz="2200" kern="1200" dirty="0"/>
            <a:t>FONTI UE</a:t>
          </a:r>
        </a:p>
      </dsp:txBody>
      <dsp:txXfrm>
        <a:off x="1112996" y="2365407"/>
        <a:ext cx="2374392" cy="171288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17684-3C66-0F48-8175-78191683551B}" type="datetimeFigureOut">
              <a:rPr lang="it-IT" smtClean="0"/>
              <a:pPr/>
              <a:t>07/03/23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71A1DA-62AE-A94B-9042-83CD0F7CCBD4}" type="slidenum">
              <a:rPr lang="it-IT" smtClean="0"/>
              <a:pPr/>
              <a:t>‹N›</a:t>
            </a:fld>
            <a:endParaRPr lang="it-IT"/>
          </a:p>
        </p:txBody>
      </p:sp>
    </p:spTree>
    <p:extLst>
      <p:ext uri="{BB962C8B-B14F-4D97-AF65-F5344CB8AC3E}">
        <p14:creationId xmlns:p14="http://schemas.microsoft.com/office/powerpoint/2010/main" val="8323987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BE199-12E8-2242-A60A-277BC1455221}" type="datetimeFigureOut">
              <a:rPr lang="it-IT" smtClean="0"/>
              <a:pPr/>
              <a:t>07/03/23</a:t>
            </a:fld>
            <a:endParaRPr lang="it-IT"/>
          </a:p>
        </p:txBody>
      </p:sp>
      <p:sp>
        <p:nvSpPr>
          <p:cNvPr id="4" name="Segnaposto immagine diapositiva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6BB13-1F7D-7845-AEAC-21DDCE0240EF}" type="slidenum">
              <a:rPr lang="it-IT" smtClean="0"/>
              <a:pPr/>
              <a:t>‹N›</a:t>
            </a:fld>
            <a:endParaRPr lang="it-IT"/>
          </a:p>
        </p:txBody>
      </p:sp>
    </p:spTree>
    <p:extLst>
      <p:ext uri="{BB962C8B-B14F-4D97-AF65-F5344CB8AC3E}">
        <p14:creationId xmlns:p14="http://schemas.microsoft.com/office/powerpoint/2010/main" val="3172123480"/>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D16BB13-1F7D-7845-AEAC-21DDCE0240EF}" type="slidenum">
              <a:rPr lang="it-IT" smtClean="0"/>
              <a:pPr/>
              <a:t>1</a:t>
            </a:fld>
            <a:endParaRPr lang="it-IT"/>
          </a:p>
        </p:txBody>
      </p:sp>
    </p:spTree>
    <p:extLst>
      <p:ext uri="{BB962C8B-B14F-4D97-AF65-F5344CB8AC3E}">
        <p14:creationId xmlns:p14="http://schemas.microsoft.com/office/powerpoint/2010/main" val="242899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C4C852-4E17-E549-ADAA-56B16E59AFFD}"/>
              </a:ext>
            </a:extLst>
          </p:cNvPr>
          <p:cNvSpPr>
            <a:spLocks noGrp="1"/>
          </p:cNvSpPr>
          <p:nvPr>
            <p:ph type="ctrTitle"/>
          </p:nvPr>
        </p:nvSpPr>
        <p:spPr>
          <a:xfrm>
            <a:off x="1075531" y="1051956"/>
            <a:ext cx="6453188" cy="2237822"/>
          </a:xfrm>
        </p:spPr>
        <p:txBody>
          <a:bodyPr anchor="b"/>
          <a:lstStyle>
            <a:lvl1pPr algn="ctr">
              <a:defRPr sz="4234"/>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EB7623D-035A-454F-8CC5-7536C2401FFC}"/>
              </a:ext>
            </a:extLst>
          </p:cNvPr>
          <p:cNvSpPr>
            <a:spLocks noGrp="1"/>
          </p:cNvSpPr>
          <p:nvPr>
            <p:ph type="subTitle" idx="1"/>
          </p:nvPr>
        </p:nvSpPr>
        <p:spPr>
          <a:xfrm>
            <a:off x="1075531" y="3376077"/>
            <a:ext cx="6453188" cy="1551894"/>
          </a:xfrm>
        </p:spPr>
        <p:txBody>
          <a:bodyPr/>
          <a:lstStyle>
            <a:lvl1pPr marL="0" indent="0" algn="ctr">
              <a:buNone/>
              <a:defRPr sz="1694"/>
            </a:lvl1pPr>
            <a:lvl2pPr marL="322646" indent="0" algn="ctr">
              <a:buNone/>
              <a:defRPr sz="1411"/>
            </a:lvl2pPr>
            <a:lvl3pPr marL="645292" indent="0" algn="ctr">
              <a:buNone/>
              <a:defRPr sz="1270"/>
            </a:lvl3pPr>
            <a:lvl4pPr marL="967938" indent="0" algn="ctr">
              <a:buNone/>
              <a:defRPr sz="1129"/>
            </a:lvl4pPr>
            <a:lvl5pPr marL="1290584" indent="0" algn="ctr">
              <a:buNone/>
              <a:defRPr sz="1129"/>
            </a:lvl5pPr>
            <a:lvl6pPr marL="1613230" indent="0" algn="ctr">
              <a:buNone/>
              <a:defRPr sz="1129"/>
            </a:lvl6pPr>
            <a:lvl7pPr marL="1935876" indent="0" algn="ctr">
              <a:buNone/>
              <a:defRPr sz="1129"/>
            </a:lvl7pPr>
            <a:lvl8pPr marL="2258522" indent="0" algn="ctr">
              <a:buNone/>
              <a:defRPr sz="1129"/>
            </a:lvl8pPr>
            <a:lvl9pPr marL="2581168" indent="0" algn="ctr">
              <a:buNone/>
              <a:defRPr sz="112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EAFCB60-853C-5C44-9CB0-F93854E7F05F}"/>
              </a:ext>
            </a:extLst>
          </p:cNvPr>
          <p:cNvSpPr>
            <a:spLocks noGrp="1"/>
          </p:cNvSpPr>
          <p:nvPr>
            <p:ph type="dt" sz="half" idx="10"/>
          </p:nvPr>
        </p:nvSpPr>
        <p:spPr/>
        <p:txBody>
          <a:bodyPr/>
          <a:lstStyle/>
          <a:p>
            <a:fld id="{872D8F22-C5D8-B047-9E11-7F05894C7307}" type="datetime1">
              <a:rPr lang="it-IT" smtClean="0"/>
              <a:pPr/>
              <a:t>07/03/23</a:t>
            </a:fld>
            <a:endParaRPr lang="it-IT"/>
          </a:p>
        </p:txBody>
      </p:sp>
      <p:sp>
        <p:nvSpPr>
          <p:cNvPr id="5" name="Segnaposto piè di pagina 4">
            <a:extLst>
              <a:ext uri="{FF2B5EF4-FFF2-40B4-BE49-F238E27FC236}">
                <a16:creationId xmlns:a16="http://schemas.microsoft.com/office/drawing/2014/main" id="{B1D15088-F1AA-3F49-A8C0-5A50D258057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A0A699-DBD3-C749-9F91-0FA32BDA69F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34973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76AEFD-8E12-894B-883C-9CB07A68C78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E1B9A58-BBA1-A747-BE31-864C15926B59}"/>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4A762A6-2B9F-824A-9022-9B551920C6DF}"/>
              </a:ext>
            </a:extLst>
          </p:cNvPr>
          <p:cNvSpPr>
            <a:spLocks noGrp="1"/>
          </p:cNvSpPr>
          <p:nvPr>
            <p:ph type="dt" sz="half" idx="10"/>
          </p:nvPr>
        </p:nvSpPr>
        <p:spPr/>
        <p:txBody>
          <a:bodyPr/>
          <a:lstStyle/>
          <a:p>
            <a:fld id="{B3A9E556-037E-224A-A5DA-0112DED0E2A3}" type="datetime1">
              <a:rPr lang="it-IT" smtClean="0"/>
              <a:pPr/>
              <a:t>07/03/23</a:t>
            </a:fld>
            <a:endParaRPr lang="it-IT"/>
          </a:p>
        </p:txBody>
      </p:sp>
      <p:sp>
        <p:nvSpPr>
          <p:cNvPr id="5" name="Segnaposto piè di pagina 4">
            <a:extLst>
              <a:ext uri="{FF2B5EF4-FFF2-40B4-BE49-F238E27FC236}">
                <a16:creationId xmlns:a16="http://schemas.microsoft.com/office/drawing/2014/main" id="{C838B4FA-1BBD-8F4A-B216-DE788FC0E9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A3B2A98-9FB1-8D4C-8C2D-97134F39F40D}"/>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637195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03E09BC-E005-214A-B62A-6C90283B9402}"/>
              </a:ext>
            </a:extLst>
          </p:cNvPr>
          <p:cNvSpPr>
            <a:spLocks noGrp="1"/>
          </p:cNvSpPr>
          <p:nvPr>
            <p:ph type="title" orient="vert"/>
          </p:nvPr>
        </p:nvSpPr>
        <p:spPr>
          <a:xfrm>
            <a:off x="6157417" y="342220"/>
            <a:ext cx="1855291" cy="544725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C9F977D-5F27-FB4C-93D9-F9100D428CF9}"/>
              </a:ext>
            </a:extLst>
          </p:cNvPr>
          <p:cNvSpPr>
            <a:spLocks noGrp="1"/>
          </p:cNvSpPr>
          <p:nvPr>
            <p:ph type="body" orient="vert" idx="1"/>
          </p:nvPr>
        </p:nvSpPr>
        <p:spPr>
          <a:xfrm>
            <a:off x="591542" y="342220"/>
            <a:ext cx="5458321" cy="5447253"/>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027024D-62D8-AD45-B9D1-A03C4CC958F5}"/>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5" name="Segnaposto piè di pagina 4">
            <a:extLst>
              <a:ext uri="{FF2B5EF4-FFF2-40B4-BE49-F238E27FC236}">
                <a16:creationId xmlns:a16="http://schemas.microsoft.com/office/drawing/2014/main" id="{4F2904CC-3D6B-904F-90BB-7B706F0950E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87D273B-53B7-174E-9DE5-B5DB12A0EE2A}"/>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13622161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3D6F2A-5B07-DE4F-A392-AA668075F92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C107FB3-9151-A14D-9301-E3ADA298C9C3}"/>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00C8612-073E-8644-99D3-EBE515F3A018}"/>
              </a:ext>
            </a:extLst>
          </p:cNvPr>
          <p:cNvSpPr>
            <a:spLocks noGrp="1"/>
          </p:cNvSpPr>
          <p:nvPr>
            <p:ph type="dt" sz="half" idx="10"/>
          </p:nvPr>
        </p:nvSpPr>
        <p:spPr/>
        <p:txBody>
          <a:bodyPr/>
          <a:lstStyle/>
          <a:p>
            <a:fld id="{B0EFBC88-A634-D94A-B6F4-E1C0D93C1647}" type="datetime1">
              <a:rPr lang="it-IT" smtClean="0"/>
              <a:pPr/>
              <a:t>07/03/23</a:t>
            </a:fld>
            <a:endParaRPr lang="it-IT"/>
          </a:p>
        </p:txBody>
      </p:sp>
      <p:sp>
        <p:nvSpPr>
          <p:cNvPr id="5" name="Segnaposto piè di pagina 4">
            <a:extLst>
              <a:ext uri="{FF2B5EF4-FFF2-40B4-BE49-F238E27FC236}">
                <a16:creationId xmlns:a16="http://schemas.microsoft.com/office/drawing/2014/main" id="{7030948C-4FB2-CF45-A251-160A6F701E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904FB9-880E-CB48-9551-5F03572A27C5}"/>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40282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97980D-E165-4847-99C2-4E049792AC1C}"/>
              </a:ext>
            </a:extLst>
          </p:cNvPr>
          <p:cNvSpPr>
            <a:spLocks noGrp="1"/>
          </p:cNvSpPr>
          <p:nvPr>
            <p:ph type="title"/>
          </p:nvPr>
        </p:nvSpPr>
        <p:spPr>
          <a:xfrm>
            <a:off x="587061" y="1602484"/>
            <a:ext cx="7421166" cy="2673781"/>
          </a:xfrm>
        </p:spPr>
        <p:txBody>
          <a:bodyPr anchor="b"/>
          <a:lstStyle>
            <a:lvl1pPr>
              <a:defRPr sz="4234"/>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1CCA04C-DEFF-1E4A-AE4A-AA8240D2D617}"/>
              </a:ext>
            </a:extLst>
          </p:cNvPr>
          <p:cNvSpPr>
            <a:spLocks noGrp="1"/>
          </p:cNvSpPr>
          <p:nvPr>
            <p:ph type="body" idx="1"/>
          </p:nvPr>
        </p:nvSpPr>
        <p:spPr>
          <a:xfrm>
            <a:off x="587061" y="4301560"/>
            <a:ext cx="7421166" cy="1406078"/>
          </a:xfrm>
        </p:spPr>
        <p:txBody>
          <a:bodyPr/>
          <a:lstStyle>
            <a:lvl1pPr marL="0" indent="0">
              <a:buNone/>
              <a:defRPr sz="1694">
                <a:solidFill>
                  <a:schemeClr val="tx1">
                    <a:tint val="75000"/>
                  </a:schemeClr>
                </a:solidFill>
              </a:defRPr>
            </a:lvl1pPr>
            <a:lvl2pPr marL="322646" indent="0">
              <a:buNone/>
              <a:defRPr sz="1411">
                <a:solidFill>
                  <a:schemeClr val="tx1">
                    <a:tint val="75000"/>
                  </a:schemeClr>
                </a:solidFill>
              </a:defRPr>
            </a:lvl2pPr>
            <a:lvl3pPr marL="645292" indent="0">
              <a:buNone/>
              <a:defRPr sz="1270">
                <a:solidFill>
                  <a:schemeClr val="tx1">
                    <a:tint val="75000"/>
                  </a:schemeClr>
                </a:solidFill>
              </a:defRPr>
            </a:lvl3pPr>
            <a:lvl4pPr marL="967938" indent="0">
              <a:buNone/>
              <a:defRPr sz="1129">
                <a:solidFill>
                  <a:schemeClr val="tx1">
                    <a:tint val="75000"/>
                  </a:schemeClr>
                </a:solidFill>
              </a:defRPr>
            </a:lvl4pPr>
            <a:lvl5pPr marL="1290584" indent="0">
              <a:buNone/>
              <a:defRPr sz="1129">
                <a:solidFill>
                  <a:schemeClr val="tx1">
                    <a:tint val="75000"/>
                  </a:schemeClr>
                </a:solidFill>
              </a:defRPr>
            </a:lvl5pPr>
            <a:lvl6pPr marL="1613230" indent="0">
              <a:buNone/>
              <a:defRPr sz="1129">
                <a:solidFill>
                  <a:schemeClr val="tx1">
                    <a:tint val="75000"/>
                  </a:schemeClr>
                </a:solidFill>
              </a:defRPr>
            </a:lvl6pPr>
            <a:lvl7pPr marL="1935876" indent="0">
              <a:buNone/>
              <a:defRPr sz="1129">
                <a:solidFill>
                  <a:schemeClr val="tx1">
                    <a:tint val="75000"/>
                  </a:schemeClr>
                </a:solidFill>
              </a:defRPr>
            </a:lvl7pPr>
            <a:lvl8pPr marL="2258522" indent="0">
              <a:buNone/>
              <a:defRPr sz="1129">
                <a:solidFill>
                  <a:schemeClr val="tx1">
                    <a:tint val="75000"/>
                  </a:schemeClr>
                </a:solidFill>
              </a:defRPr>
            </a:lvl8pPr>
            <a:lvl9pPr marL="2581168" indent="0">
              <a:buNone/>
              <a:defRPr sz="1129">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67719BF-ED78-094A-AF5A-864B7EB0560F}"/>
              </a:ext>
            </a:extLst>
          </p:cNvPr>
          <p:cNvSpPr>
            <a:spLocks noGrp="1"/>
          </p:cNvSpPr>
          <p:nvPr>
            <p:ph type="dt" sz="half" idx="10"/>
          </p:nvPr>
        </p:nvSpPr>
        <p:spPr/>
        <p:txBody>
          <a:bodyPr/>
          <a:lstStyle/>
          <a:p>
            <a:fld id="{31CF5611-A616-4244-8BBB-2AF8F8A542BE}" type="datetime1">
              <a:rPr lang="it-IT" smtClean="0"/>
              <a:pPr/>
              <a:t>07/03/23</a:t>
            </a:fld>
            <a:endParaRPr lang="it-IT"/>
          </a:p>
        </p:txBody>
      </p:sp>
      <p:sp>
        <p:nvSpPr>
          <p:cNvPr id="5" name="Segnaposto piè di pagina 4">
            <a:extLst>
              <a:ext uri="{FF2B5EF4-FFF2-40B4-BE49-F238E27FC236}">
                <a16:creationId xmlns:a16="http://schemas.microsoft.com/office/drawing/2014/main" id="{208AF49B-507E-994B-874A-C42EE304526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2CAF9BE-528A-394A-B8AF-CEF523009511}"/>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23004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B36240-E0DA-CA44-BD3D-8617807CFA3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451FEB-9141-4145-877E-31DC253E12D7}"/>
              </a:ext>
            </a:extLst>
          </p:cNvPr>
          <p:cNvSpPr>
            <a:spLocks noGrp="1"/>
          </p:cNvSpPr>
          <p:nvPr>
            <p:ph sz="half" idx="1"/>
          </p:nvPr>
        </p:nvSpPr>
        <p:spPr>
          <a:xfrm>
            <a:off x="591542" y="1711101"/>
            <a:ext cx="3656806" cy="4078372"/>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A3D46395-CABD-294E-889C-939BA14978BF}"/>
              </a:ext>
            </a:extLst>
          </p:cNvPr>
          <p:cNvSpPr>
            <a:spLocks noGrp="1"/>
          </p:cNvSpPr>
          <p:nvPr>
            <p:ph sz="half" idx="2"/>
          </p:nvPr>
        </p:nvSpPr>
        <p:spPr>
          <a:xfrm>
            <a:off x="4355902" y="1711101"/>
            <a:ext cx="3656806" cy="4078372"/>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BE4B651-3DDD-CD48-9523-52AF3E5EBFBD}"/>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6" name="Segnaposto piè di pagina 5">
            <a:extLst>
              <a:ext uri="{FF2B5EF4-FFF2-40B4-BE49-F238E27FC236}">
                <a16:creationId xmlns:a16="http://schemas.microsoft.com/office/drawing/2014/main" id="{4D6EF351-5563-D344-B6A7-246326A0655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3257212-0BF7-CF4A-8669-CBC61E524FF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574030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74749B-7A15-DA40-9E82-D045A436D544}"/>
              </a:ext>
            </a:extLst>
          </p:cNvPr>
          <p:cNvSpPr>
            <a:spLocks noGrp="1"/>
          </p:cNvSpPr>
          <p:nvPr>
            <p:ph type="title"/>
          </p:nvPr>
        </p:nvSpPr>
        <p:spPr>
          <a:xfrm>
            <a:off x="592663" y="342220"/>
            <a:ext cx="7421166" cy="1242409"/>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E501391-7D9B-6E49-AAC4-B0C2AA1B7F41}"/>
              </a:ext>
            </a:extLst>
          </p:cNvPr>
          <p:cNvSpPr>
            <a:spLocks noGrp="1"/>
          </p:cNvSpPr>
          <p:nvPr>
            <p:ph type="body" idx="1"/>
          </p:nvPr>
        </p:nvSpPr>
        <p:spPr>
          <a:xfrm>
            <a:off x="592663" y="1575701"/>
            <a:ext cx="3640001"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0D967EA2-5016-C24E-ABF4-FF8E87075725}"/>
              </a:ext>
            </a:extLst>
          </p:cNvPr>
          <p:cNvSpPr>
            <a:spLocks noGrp="1"/>
          </p:cNvSpPr>
          <p:nvPr>
            <p:ph sz="half" idx="2"/>
          </p:nvPr>
        </p:nvSpPr>
        <p:spPr>
          <a:xfrm>
            <a:off x="592663" y="2347928"/>
            <a:ext cx="3640001" cy="3453449"/>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875FF3EC-6BE6-2242-A4A3-B1F3ABC6C0CE}"/>
              </a:ext>
            </a:extLst>
          </p:cNvPr>
          <p:cNvSpPr>
            <a:spLocks noGrp="1"/>
          </p:cNvSpPr>
          <p:nvPr>
            <p:ph type="body" sz="quarter" idx="3"/>
          </p:nvPr>
        </p:nvSpPr>
        <p:spPr>
          <a:xfrm>
            <a:off x="4355902" y="1575701"/>
            <a:ext cx="3657927"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1C7E31C3-05C3-CB4E-A8EB-6057FDC230B4}"/>
              </a:ext>
            </a:extLst>
          </p:cNvPr>
          <p:cNvSpPr>
            <a:spLocks noGrp="1"/>
          </p:cNvSpPr>
          <p:nvPr>
            <p:ph sz="quarter" idx="4"/>
          </p:nvPr>
        </p:nvSpPr>
        <p:spPr>
          <a:xfrm>
            <a:off x="4355902" y="2347928"/>
            <a:ext cx="3657927" cy="3453449"/>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FB707E76-062C-0249-A61B-40539C3E2AFE}"/>
              </a:ext>
            </a:extLst>
          </p:cNvPr>
          <p:cNvSpPr>
            <a:spLocks noGrp="1"/>
          </p:cNvSpPr>
          <p:nvPr>
            <p:ph type="dt" sz="half" idx="10"/>
          </p:nvPr>
        </p:nvSpPr>
        <p:spPr/>
        <p:txBody>
          <a:bodyPr/>
          <a:lstStyle/>
          <a:p>
            <a:fld id="{85A48E68-8B4C-6041-A064-51020BD57CA9}" type="datetime1">
              <a:rPr lang="it-IT" smtClean="0"/>
              <a:pPr/>
              <a:t>07/03/23</a:t>
            </a:fld>
            <a:endParaRPr lang="it-IT"/>
          </a:p>
        </p:txBody>
      </p:sp>
      <p:sp>
        <p:nvSpPr>
          <p:cNvPr id="8" name="Segnaposto piè di pagina 7">
            <a:extLst>
              <a:ext uri="{FF2B5EF4-FFF2-40B4-BE49-F238E27FC236}">
                <a16:creationId xmlns:a16="http://schemas.microsoft.com/office/drawing/2014/main" id="{898E711B-8661-7F4F-8BBD-BE03E750125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9E8E305-CD49-B748-BC6C-E9AD24139B25}"/>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750677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B4410F-18B4-764E-A863-20D11B1FA4F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7A00EAE-217D-F849-BC0C-40BD4A901E86}"/>
              </a:ext>
            </a:extLst>
          </p:cNvPr>
          <p:cNvSpPr>
            <a:spLocks noGrp="1"/>
          </p:cNvSpPr>
          <p:nvPr>
            <p:ph type="dt" sz="half" idx="10"/>
          </p:nvPr>
        </p:nvSpPr>
        <p:spPr/>
        <p:txBody>
          <a:bodyPr/>
          <a:lstStyle/>
          <a:p>
            <a:fld id="{6C53F825-9BDE-3D4A-8E2E-8127D31C4ABB}" type="datetime1">
              <a:rPr lang="it-IT" smtClean="0"/>
              <a:pPr/>
              <a:t>07/03/23</a:t>
            </a:fld>
            <a:endParaRPr lang="it-IT"/>
          </a:p>
        </p:txBody>
      </p:sp>
      <p:sp>
        <p:nvSpPr>
          <p:cNvPr id="4" name="Segnaposto piè di pagina 3">
            <a:extLst>
              <a:ext uri="{FF2B5EF4-FFF2-40B4-BE49-F238E27FC236}">
                <a16:creationId xmlns:a16="http://schemas.microsoft.com/office/drawing/2014/main" id="{3797D575-72D0-8642-8E41-4F94FAB81C7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45CB89B-8BB7-344E-B825-169890B379F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73075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FF1F27B-3915-B74E-8C51-3D0491017098}"/>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3" name="Segnaposto piè di pagina 2">
            <a:extLst>
              <a:ext uri="{FF2B5EF4-FFF2-40B4-BE49-F238E27FC236}">
                <a16:creationId xmlns:a16="http://schemas.microsoft.com/office/drawing/2014/main" id="{EF123DEC-5991-E942-9A8F-5E74E1E15A2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841F510-69EC-A946-8060-84D8A5E9BD1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58329096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F09DAB-C7F2-8A48-92A7-BB87FCE1BE5A}"/>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35A60D-3BCC-C542-B25D-724500183FE1}"/>
              </a:ext>
            </a:extLst>
          </p:cNvPr>
          <p:cNvSpPr>
            <a:spLocks noGrp="1"/>
          </p:cNvSpPr>
          <p:nvPr>
            <p:ph idx="1"/>
          </p:nvPr>
        </p:nvSpPr>
        <p:spPr>
          <a:xfrm>
            <a:off x="3657927" y="925483"/>
            <a:ext cx="4355902" cy="4567896"/>
          </a:xfrm>
        </p:spPr>
        <p:txBody>
          <a:bodyPr/>
          <a:lstStyle>
            <a:lvl1pPr>
              <a:defRPr sz="2258"/>
            </a:lvl1pPr>
            <a:lvl2pPr>
              <a:defRPr sz="1976"/>
            </a:lvl2pPr>
            <a:lvl3pPr>
              <a:defRPr sz="1694"/>
            </a:lvl3pPr>
            <a:lvl4pPr>
              <a:defRPr sz="1411"/>
            </a:lvl4pPr>
            <a:lvl5pPr>
              <a:defRPr sz="1411"/>
            </a:lvl5pPr>
            <a:lvl6pPr>
              <a:defRPr sz="1411"/>
            </a:lvl6pPr>
            <a:lvl7pPr>
              <a:defRPr sz="1411"/>
            </a:lvl7pPr>
            <a:lvl8pPr>
              <a:defRPr sz="1411"/>
            </a:lvl8pPr>
            <a:lvl9pPr>
              <a:defRPr sz="1411"/>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B37F2F27-9001-7246-A056-A78C8165B8B5}"/>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875ADED-38D7-B948-8EEE-5714B610FA8B}"/>
              </a:ext>
            </a:extLst>
          </p:cNvPr>
          <p:cNvSpPr>
            <a:spLocks noGrp="1"/>
          </p:cNvSpPr>
          <p:nvPr>
            <p:ph type="dt" sz="half" idx="10"/>
          </p:nvPr>
        </p:nvSpPr>
        <p:spPr/>
        <p:txBody>
          <a:bodyPr/>
          <a:lstStyle/>
          <a:p>
            <a:fld id="{CB324358-1CD5-DC43-9707-F858896EB8FC}" type="datetime1">
              <a:rPr lang="it-IT" smtClean="0"/>
              <a:pPr/>
              <a:t>07/03/23</a:t>
            </a:fld>
            <a:endParaRPr lang="it-IT"/>
          </a:p>
        </p:txBody>
      </p:sp>
      <p:sp>
        <p:nvSpPr>
          <p:cNvPr id="6" name="Segnaposto piè di pagina 5">
            <a:extLst>
              <a:ext uri="{FF2B5EF4-FFF2-40B4-BE49-F238E27FC236}">
                <a16:creationId xmlns:a16="http://schemas.microsoft.com/office/drawing/2014/main" id="{B9C19B2D-D0D7-F041-AB0D-2F3E09F1A37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00BF53C-D690-6449-99C1-B30C924DF6D3}"/>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54132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E7F207-8F7F-0D4D-A796-B7A5344D468D}"/>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44F8164-1DA9-B94D-B15C-6013D0A8D945}"/>
              </a:ext>
            </a:extLst>
          </p:cNvPr>
          <p:cNvSpPr>
            <a:spLocks noGrp="1"/>
          </p:cNvSpPr>
          <p:nvPr>
            <p:ph type="pic" idx="1"/>
          </p:nvPr>
        </p:nvSpPr>
        <p:spPr>
          <a:xfrm>
            <a:off x="3657927" y="925483"/>
            <a:ext cx="4355902" cy="4567896"/>
          </a:xfrm>
        </p:spPr>
        <p:txBody>
          <a:bodyPr/>
          <a:lstStyle>
            <a:lvl1pPr marL="0" indent="0">
              <a:buNone/>
              <a:defRPr sz="2258"/>
            </a:lvl1pPr>
            <a:lvl2pPr marL="322646" indent="0">
              <a:buNone/>
              <a:defRPr sz="1976"/>
            </a:lvl2pPr>
            <a:lvl3pPr marL="645292" indent="0">
              <a:buNone/>
              <a:defRPr sz="1694"/>
            </a:lvl3pPr>
            <a:lvl4pPr marL="967938" indent="0">
              <a:buNone/>
              <a:defRPr sz="1411"/>
            </a:lvl4pPr>
            <a:lvl5pPr marL="1290584" indent="0">
              <a:buNone/>
              <a:defRPr sz="1411"/>
            </a:lvl5pPr>
            <a:lvl6pPr marL="1613230" indent="0">
              <a:buNone/>
              <a:defRPr sz="1411"/>
            </a:lvl6pPr>
            <a:lvl7pPr marL="1935876" indent="0">
              <a:buNone/>
              <a:defRPr sz="1411"/>
            </a:lvl7pPr>
            <a:lvl8pPr marL="2258522" indent="0">
              <a:buNone/>
              <a:defRPr sz="1411"/>
            </a:lvl8pPr>
            <a:lvl9pPr marL="2581168" indent="0">
              <a:buNone/>
              <a:defRPr sz="1411"/>
            </a:lvl9pPr>
          </a:lstStyle>
          <a:p>
            <a:endParaRPr lang="it-IT"/>
          </a:p>
        </p:txBody>
      </p:sp>
      <p:sp>
        <p:nvSpPr>
          <p:cNvPr id="4" name="Segnaposto testo 3">
            <a:extLst>
              <a:ext uri="{FF2B5EF4-FFF2-40B4-BE49-F238E27FC236}">
                <a16:creationId xmlns:a16="http://schemas.microsoft.com/office/drawing/2014/main" id="{D40DEB1C-D084-8A45-847D-096BED95620E}"/>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E86D6C44-60E6-664C-8681-8360215407BF}"/>
              </a:ext>
            </a:extLst>
          </p:cNvPr>
          <p:cNvSpPr>
            <a:spLocks noGrp="1"/>
          </p:cNvSpPr>
          <p:nvPr>
            <p:ph type="dt" sz="half" idx="10"/>
          </p:nvPr>
        </p:nvSpPr>
        <p:spPr/>
        <p:txBody>
          <a:bodyPr/>
          <a:lstStyle/>
          <a:p>
            <a:fld id="{4FA62E37-7718-D04C-A49E-F63B4C91F0A6}" type="datetime1">
              <a:rPr lang="it-IT" smtClean="0"/>
              <a:pPr/>
              <a:t>07/03/23</a:t>
            </a:fld>
            <a:endParaRPr lang="it-IT"/>
          </a:p>
        </p:txBody>
      </p:sp>
      <p:sp>
        <p:nvSpPr>
          <p:cNvPr id="6" name="Segnaposto piè di pagina 5">
            <a:extLst>
              <a:ext uri="{FF2B5EF4-FFF2-40B4-BE49-F238E27FC236}">
                <a16:creationId xmlns:a16="http://schemas.microsoft.com/office/drawing/2014/main" id="{2ECF797A-B523-4D4D-B293-84284C8863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6AB1A86-FB5A-3441-9035-330B1854188A}"/>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50114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DD81591-8A66-1F44-AA81-F6D344B9C6A7}"/>
              </a:ext>
            </a:extLst>
          </p:cNvPr>
          <p:cNvSpPr>
            <a:spLocks noGrp="1"/>
          </p:cNvSpPr>
          <p:nvPr>
            <p:ph type="title"/>
          </p:nvPr>
        </p:nvSpPr>
        <p:spPr>
          <a:xfrm>
            <a:off x="591542" y="342220"/>
            <a:ext cx="7421166" cy="1242409"/>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0CD7B79-7F17-514B-8168-21557435100C}"/>
              </a:ext>
            </a:extLst>
          </p:cNvPr>
          <p:cNvSpPr>
            <a:spLocks noGrp="1"/>
          </p:cNvSpPr>
          <p:nvPr>
            <p:ph type="body" idx="1"/>
          </p:nvPr>
        </p:nvSpPr>
        <p:spPr>
          <a:xfrm>
            <a:off x="591542" y="1711101"/>
            <a:ext cx="7421166" cy="4078372"/>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3C302E4-EF4B-144E-B407-A297477121E4}"/>
              </a:ext>
            </a:extLst>
          </p:cNvPr>
          <p:cNvSpPr>
            <a:spLocks noGrp="1"/>
          </p:cNvSpPr>
          <p:nvPr>
            <p:ph type="dt" sz="half" idx="2"/>
          </p:nvPr>
        </p:nvSpPr>
        <p:spPr>
          <a:xfrm>
            <a:off x="591542" y="5957608"/>
            <a:ext cx="1935956" cy="342220"/>
          </a:xfrm>
          <a:prstGeom prst="rect">
            <a:avLst/>
          </a:prstGeom>
        </p:spPr>
        <p:txBody>
          <a:bodyPr vert="horz" lIns="91440" tIns="45720" rIns="91440" bIns="45720" rtlCol="0" anchor="ctr"/>
          <a:lstStyle>
            <a:lvl1pPr algn="l">
              <a:defRPr sz="847">
                <a:solidFill>
                  <a:schemeClr val="tx1">
                    <a:tint val="75000"/>
                  </a:schemeClr>
                </a:solidFill>
              </a:defRPr>
            </a:lvl1pPr>
          </a:lstStyle>
          <a:p>
            <a:fld id="{39053AA5-923E-E04E-AEA5-441BB54F5693}" type="datetime1">
              <a:rPr lang="it-IT" smtClean="0"/>
              <a:pPr/>
              <a:t>07/03/23</a:t>
            </a:fld>
            <a:endParaRPr lang="it-IT"/>
          </a:p>
        </p:txBody>
      </p:sp>
      <p:sp>
        <p:nvSpPr>
          <p:cNvPr id="5" name="Segnaposto piè di pagina 4">
            <a:extLst>
              <a:ext uri="{FF2B5EF4-FFF2-40B4-BE49-F238E27FC236}">
                <a16:creationId xmlns:a16="http://schemas.microsoft.com/office/drawing/2014/main" id="{BC314BD5-BBD0-D347-9DDA-AC2CDE5A21EA}"/>
              </a:ext>
            </a:extLst>
          </p:cNvPr>
          <p:cNvSpPr>
            <a:spLocks noGrp="1"/>
          </p:cNvSpPr>
          <p:nvPr>
            <p:ph type="ftr" sz="quarter" idx="3"/>
          </p:nvPr>
        </p:nvSpPr>
        <p:spPr>
          <a:xfrm>
            <a:off x="2850158" y="5957608"/>
            <a:ext cx="2903934" cy="342220"/>
          </a:xfrm>
          <a:prstGeom prst="rect">
            <a:avLst/>
          </a:prstGeom>
        </p:spPr>
        <p:txBody>
          <a:bodyPr vert="horz" lIns="91440" tIns="45720" rIns="91440" bIns="45720" rtlCol="0" anchor="ctr"/>
          <a:lstStyle>
            <a:lvl1pPr algn="ctr">
              <a:defRPr sz="847">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2DB4648-8123-3442-90D3-778161B95DE6}"/>
              </a:ext>
            </a:extLst>
          </p:cNvPr>
          <p:cNvSpPr>
            <a:spLocks noGrp="1"/>
          </p:cNvSpPr>
          <p:nvPr>
            <p:ph type="sldNum" sz="quarter" idx="4"/>
          </p:nvPr>
        </p:nvSpPr>
        <p:spPr>
          <a:xfrm>
            <a:off x="6076752" y="5957608"/>
            <a:ext cx="1935956" cy="342220"/>
          </a:xfrm>
          <a:prstGeom prst="rect">
            <a:avLst/>
          </a:prstGeom>
        </p:spPr>
        <p:txBody>
          <a:bodyPr vert="horz" lIns="91440" tIns="45720" rIns="91440" bIns="45720" rtlCol="0" anchor="ctr"/>
          <a:lstStyle>
            <a:lvl1pPr algn="r">
              <a:defRPr sz="847">
                <a:solidFill>
                  <a:schemeClr val="tx1">
                    <a:tint val="75000"/>
                  </a:schemeClr>
                </a:solidFill>
              </a:defRPr>
            </a:lvl1pPr>
          </a:lstStyle>
          <a:p>
            <a:fld id="{75A603B9-3BC4-0646-B3B0-54008A598299}" type="slidenum">
              <a:rPr lang="it-IT" smtClean="0"/>
              <a:pPr/>
              <a:t>‹N›</a:t>
            </a:fld>
            <a:endParaRPr lang="it-IT"/>
          </a:p>
        </p:txBody>
      </p:sp>
    </p:spTree>
    <p:extLst>
      <p:ext uri="{BB962C8B-B14F-4D97-AF65-F5344CB8AC3E}">
        <p14:creationId xmlns:p14="http://schemas.microsoft.com/office/powerpoint/2010/main" val="20357664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45292" rtl="0" eaLnBrk="1" latinLnBrk="0" hangingPunct="1">
        <a:lnSpc>
          <a:spcPct val="90000"/>
        </a:lnSpc>
        <a:spcBef>
          <a:spcPct val="0"/>
        </a:spcBef>
        <a:buNone/>
        <a:defRPr sz="3105" kern="1200">
          <a:solidFill>
            <a:schemeClr val="tx1"/>
          </a:solidFill>
          <a:latin typeface="+mj-lt"/>
          <a:ea typeface="+mj-ea"/>
          <a:cs typeface="+mj-cs"/>
        </a:defRPr>
      </a:lvl1pPr>
    </p:titleStyle>
    <p:bodyStyle>
      <a:lvl1pPr marL="161323" indent="-161323" algn="l" defTabSz="645292" rtl="0" eaLnBrk="1" latinLnBrk="0" hangingPunct="1">
        <a:lnSpc>
          <a:spcPct val="90000"/>
        </a:lnSpc>
        <a:spcBef>
          <a:spcPts val="706"/>
        </a:spcBef>
        <a:buFont typeface="Arial" panose="020B0604020202020204" pitchFamily="34" charset="0"/>
        <a:buChar char="•"/>
        <a:defRPr sz="1976" kern="1200">
          <a:solidFill>
            <a:schemeClr val="tx1"/>
          </a:solidFill>
          <a:latin typeface="+mn-lt"/>
          <a:ea typeface="+mn-ea"/>
          <a:cs typeface="+mn-cs"/>
        </a:defRPr>
      </a:lvl1pPr>
      <a:lvl2pPr marL="483969" indent="-161323" algn="l" defTabSz="645292" rtl="0" eaLnBrk="1" latinLnBrk="0" hangingPunct="1">
        <a:lnSpc>
          <a:spcPct val="90000"/>
        </a:lnSpc>
        <a:spcBef>
          <a:spcPts val="353"/>
        </a:spcBef>
        <a:buFont typeface="Arial" panose="020B0604020202020204" pitchFamily="34" charset="0"/>
        <a:buChar char="•"/>
        <a:defRPr sz="1694" kern="1200">
          <a:solidFill>
            <a:schemeClr val="tx1"/>
          </a:solidFill>
          <a:latin typeface="+mn-lt"/>
          <a:ea typeface="+mn-ea"/>
          <a:cs typeface="+mn-cs"/>
        </a:defRPr>
      </a:lvl2pPr>
      <a:lvl3pPr marL="806615" indent="-161323" algn="l" defTabSz="645292" rtl="0" eaLnBrk="1" latinLnBrk="0" hangingPunct="1">
        <a:lnSpc>
          <a:spcPct val="90000"/>
        </a:lnSpc>
        <a:spcBef>
          <a:spcPts val="353"/>
        </a:spcBef>
        <a:buFont typeface="Arial" panose="020B0604020202020204" pitchFamily="34" charset="0"/>
        <a:buChar char="•"/>
        <a:defRPr sz="1411" kern="1200">
          <a:solidFill>
            <a:schemeClr val="tx1"/>
          </a:solidFill>
          <a:latin typeface="+mn-lt"/>
          <a:ea typeface="+mn-ea"/>
          <a:cs typeface="+mn-cs"/>
        </a:defRPr>
      </a:lvl3pPr>
      <a:lvl4pPr marL="112926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4pPr>
      <a:lvl5pPr marL="1451907"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5pPr>
      <a:lvl6pPr marL="1774553"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6pPr>
      <a:lvl7pPr marL="2097199"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7pPr>
      <a:lvl8pPr marL="2419845"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8pPr>
      <a:lvl9pPr marL="274249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9pPr>
    </p:bodyStyle>
    <p:otherStyle>
      <a:defPPr>
        <a:defRPr lang="it-IT"/>
      </a:defPPr>
      <a:lvl1pPr marL="0" algn="l" defTabSz="645292" rtl="0" eaLnBrk="1" latinLnBrk="0" hangingPunct="1">
        <a:defRPr sz="1270" kern="1200">
          <a:solidFill>
            <a:schemeClr val="tx1"/>
          </a:solidFill>
          <a:latin typeface="+mn-lt"/>
          <a:ea typeface="+mn-ea"/>
          <a:cs typeface="+mn-cs"/>
        </a:defRPr>
      </a:lvl1pPr>
      <a:lvl2pPr marL="322646" algn="l" defTabSz="645292" rtl="0" eaLnBrk="1" latinLnBrk="0" hangingPunct="1">
        <a:defRPr sz="1270" kern="1200">
          <a:solidFill>
            <a:schemeClr val="tx1"/>
          </a:solidFill>
          <a:latin typeface="+mn-lt"/>
          <a:ea typeface="+mn-ea"/>
          <a:cs typeface="+mn-cs"/>
        </a:defRPr>
      </a:lvl2pPr>
      <a:lvl3pPr marL="645292" algn="l" defTabSz="645292" rtl="0" eaLnBrk="1" latinLnBrk="0" hangingPunct="1">
        <a:defRPr sz="1270" kern="1200">
          <a:solidFill>
            <a:schemeClr val="tx1"/>
          </a:solidFill>
          <a:latin typeface="+mn-lt"/>
          <a:ea typeface="+mn-ea"/>
          <a:cs typeface="+mn-cs"/>
        </a:defRPr>
      </a:lvl3pPr>
      <a:lvl4pPr marL="967938" algn="l" defTabSz="645292" rtl="0" eaLnBrk="1" latinLnBrk="0" hangingPunct="1">
        <a:defRPr sz="1270" kern="1200">
          <a:solidFill>
            <a:schemeClr val="tx1"/>
          </a:solidFill>
          <a:latin typeface="+mn-lt"/>
          <a:ea typeface="+mn-ea"/>
          <a:cs typeface="+mn-cs"/>
        </a:defRPr>
      </a:lvl4pPr>
      <a:lvl5pPr marL="1290584" algn="l" defTabSz="645292" rtl="0" eaLnBrk="1" latinLnBrk="0" hangingPunct="1">
        <a:defRPr sz="1270" kern="1200">
          <a:solidFill>
            <a:schemeClr val="tx1"/>
          </a:solidFill>
          <a:latin typeface="+mn-lt"/>
          <a:ea typeface="+mn-ea"/>
          <a:cs typeface="+mn-cs"/>
        </a:defRPr>
      </a:lvl5pPr>
      <a:lvl6pPr marL="1613230" algn="l" defTabSz="645292" rtl="0" eaLnBrk="1" latinLnBrk="0" hangingPunct="1">
        <a:defRPr sz="1270" kern="1200">
          <a:solidFill>
            <a:schemeClr val="tx1"/>
          </a:solidFill>
          <a:latin typeface="+mn-lt"/>
          <a:ea typeface="+mn-ea"/>
          <a:cs typeface="+mn-cs"/>
        </a:defRPr>
      </a:lvl6pPr>
      <a:lvl7pPr marL="1935876" algn="l" defTabSz="645292" rtl="0" eaLnBrk="1" latinLnBrk="0" hangingPunct="1">
        <a:defRPr sz="1270" kern="1200">
          <a:solidFill>
            <a:schemeClr val="tx1"/>
          </a:solidFill>
          <a:latin typeface="+mn-lt"/>
          <a:ea typeface="+mn-ea"/>
          <a:cs typeface="+mn-cs"/>
        </a:defRPr>
      </a:lvl7pPr>
      <a:lvl8pPr marL="2258522" algn="l" defTabSz="645292" rtl="0" eaLnBrk="1" latinLnBrk="0" hangingPunct="1">
        <a:defRPr sz="1270" kern="1200">
          <a:solidFill>
            <a:schemeClr val="tx1"/>
          </a:solidFill>
          <a:latin typeface="+mn-lt"/>
          <a:ea typeface="+mn-ea"/>
          <a:cs typeface="+mn-cs"/>
        </a:defRPr>
      </a:lvl8pPr>
      <a:lvl9pPr marL="2581168" algn="l" defTabSz="645292" rtl="0" eaLnBrk="1" latinLnBrk="0" hangingPunct="1">
        <a:defRPr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5320" y="1996782"/>
            <a:ext cx="7313613" cy="1645633"/>
          </a:xfrm>
        </p:spPr>
        <p:txBody>
          <a:bodyPr>
            <a:normAutofit/>
          </a:bodyPr>
          <a:lstStyle/>
          <a:p>
            <a:r>
              <a:rPr lang="it-IT" dirty="0"/>
              <a:t>DIRITTO INTERNAZIONALE PRIVATO</a:t>
            </a:r>
          </a:p>
        </p:txBody>
      </p:sp>
      <p:sp>
        <p:nvSpPr>
          <p:cNvPr id="3" name="Sottotitolo 2"/>
          <p:cNvSpPr>
            <a:spLocks noGrp="1"/>
          </p:cNvSpPr>
          <p:nvPr>
            <p:ph type="subTitle" idx="1"/>
          </p:nvPr>
        </p:nvSpPr>
        <p:spPr>
          <a:xfrm>
            <a:off x="1156995" y="3806889"/>
            <a:ext cx="6371723" cy="1121081"/>
          </a:xfrm>
        </p:spPr>
        <p:txBody>
          <a:bodyPr>
            <a:normAutofit/>
          </a:bodyPr>
          <a:lstStyle/>
          <a:p>
            <a:pPr>
              <a:buFontTx/>
              <a:buChar char="-"/>
            </a:pPr>
            <a:r>
              <a:rPr lang="it-IT" dirty="0"/>
              <a:t>Prof. Sara </a:t>
            </a:r>
            <a:r>
              <a:rPr lang="it-IT" dirty="0" err="1"/>
              <a:t>Tonolo</a:t>
            </a:r>
            <a:r>
              <a:rPr lang="it-IT" dirty="0"/>
              <a:t> -</a:t>
            </a:r>
          </a:p>
          <a:p>
            <a:pPr>
              <a:buFontTx/>
              <a:buChar char="-"/>
            </a:pPr>
            <a:r>
              <a:rPr lang="it-IT" dirty="0"/>
              <a:t> Gorizia, </a:t>
            </a:r>
            <a:r>
              <a:rPr lang="it-IT"/>
              <a:t>8 marzo 2023 -</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a:t>
            </a:fld>
            <a:endParaRPr lang="it-IT"/>
          </a:p>
        </p:txBody>
      </p:sp>
    </p:spTree>
    <p:extLst>
      <p:ext uri="{BB962C8B-B14F-4D97-AF65-F5344CB8AC3E}">
        <p14:creationId xmlns:p14="http://schemas.microsoft.com/office/powerpoint/2010/main" val="3008968754"/>
      </p:ext>
    </p:extLst>
  </p:cSld>
  <p:clrMapOvr>
    <a:masterClrMapping/>
  </p:clrMapOvr>
  <mc:AlternateContent xmlns:mc="http://schemas.openxmlformats.org/markup-compatibility/2006" xmlns:p14="http://schemas.microsoft.com/office/powerpoint/2010/main">
    <mc:Choice Requires="p14">
      <p:transition spd="slow" p14:dur="2000" advTm="61246"/>
    </mc:Choice>
    <mc:Fallback xmlns="">
      <p:transition spd="slow" advTm="6124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662" y="1"/>
            <a:ext cx="8315234" cy="13663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MODIFICHE DELLA FASE DI ATTUAZIONE DIR. UE</a:t>
            </a:r>
          </a:p>
        </p:txBody>
      </p:sp>
      <p:sp>
        <p:nvSpPr>
          <p:cNvPr id="3" name="Segnaposto contenuto 2"/>
          <p:cNvSpPr>
            <a:spLocks noGrp="1"/>
          </p:cNvSpPr>
          <p:nvPr>
            <p:ph idx="1"/>
          </p:nvPr>
        </p:nvSpPr>
        <p:spPr>
          <a:xfrm>
            <a:off x="90688" y="1616569"/>
            <a:ext cx="8383309" cy="4272362"/>
          </a:xfrm>
        </p:spPr>
        <p:txBody>
          <a:bodyPr>
            <a:normAutofit/>
          </a:bodyPr>
          <a:lstStyle/>
          <a:p>
            <a:pPr algn="just"/>
            <a:r>
              <a:rPr lang="it-IT" dirty="0"/>
              <a:t>Vi è stata la prima riforma con la 4 febbraio 2005, n. 11 (c.d. “legge Buttiglione”, dal nome dell’allora Ministro per il coordinamento delle politiche comunitarie) che ha abrogato la legge n. 86 del 1989. </a:t>
            </a:r>
          </a:p>
          <a:p>
            <a:pPr algn="just"/>
            <a:r>
              <a:rPr lang="it-IT" dirty="0"/>
              <a:t>Per sopperire alle discrasie create dal sistema delineato dalla legge La Pergola, la nuova legge si è prefissa lo scopo di coinvolgere il Parlamento nazionale e le Regioni nel processo di formazione degli atti comunitari dell’Unione europea e di adempimento degli obblighi derivanti dall’appartenenza dell’Italia. La menzione dei principi di trasparenza e di partecipazione democratica di cui all’art. 1, è, infatti, in funzione di un incremento della trasparenza e della </a:t>
            </a:r>
            <a:r>
              <a:rPr lang="it-IT" dirty="0" err="1"/>
              <a:t>democraticita</a:t>
            </a:r>
            <a:r>
              <a:rPr lang="it-IT" dirty="0"/>
              <a:t>̀ dei processi decisionali. </a:t>
            </a:r>
          </a:p>
          <a:p>
            <a:endParaRPr lang="it-IT" dirty="0"/>
          </a:p>
        </p:txBody>
      </p:sp>
    </p:spTree>
    <p:extLst>
      <p:ext uri="{BB962C8B-B14F-4D97-AF65-F5344CB8AC3E}">
        <p14:creationId xmlns:p14="http://schemas.microsoft.com/office/powerpoint/2010/main" val="1119446235"/>
      </p:ext>
    </p:extLst>
  </p:cSld>
  <p:clrMapOvr>
    <a:masterClrMapping/>
  </p:clrMapOvr>
  <mc:AlternateContent xmlns:mc="http://schemas.openxmlformats.org/markup-compatibility/2006" xmlns:p14="http://schemas.microsoft.com/office/powerpoint/2010/main">
    <mc:Choice Requires="p14">
      <p:transition spd="slow" p14:dur="2000" advTm="77514"/>
    </mc:Choice>
    <mc:Fallback xmlns="">
      <p:transition spd="slow" advTm="7751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662" y="1"/>
            <a:ext cx="8315234" cy="13663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MODIFICHE DELLA FASE DI ATTUAZIONE</a:t>
            </a:r>
          </a:p>
        </p:txBody>
      </p:sp>
      <p:sp>
        <p:nvSpPr>
          <p:cNvPr id="3" name="Segnaposto contenuto 2"/>
          <p:cNvSpPr>
            <a:spLocks noGrp="1"/>
          </p:cNvSpPr>
          <p:nvPr>
            <p:ph idx="1"/>
          </p:nvPr>
        </p:nvSpPr>
        <p:spPr>
          <a:xfrm>
            <a:off x="90687" y="1616568"/>
            <a:ext cx="8357209" cy="4811219"/>
          </a:xfrm>
        </p:spPr>
        <p:txBody>
          <a:bodyPr>
            <a:normAutofit/>
          </a:bodyPr>
          <a:lstStyle/>
          <a:p>
            <a:pPr algn="just"/>
            <a:r>
              <a:rPr lang="it-IT" dirty="0"/>
              <a:t>In seguito all’entrata in vigore del Trattato di Lisbona la l. del 2005 è stata abrogata dalla legge 24 dicembre 2012, n. 234, recante “Norme generali sulla partecipazione dell'Italia alla formazione e all'attuazione della normativa e delle politiche dell'Unione </a:t>
            </a:r>
            <a:r>
              <a:rPr lang="it-IT" dirty="0" err="1"/>
              <a:t>europea”,che</a:t>
            </a:r>
            <a:r>
              <a:rPr lang="it-IT" dirty="0"/>
              <a:t>  ha sostituito la legge n. 11 del 2005 (cd. legge Buttiglione),[2] apportando significative modifiche alle modalità di intervento del Parlamento, del Governo, delle regioni e degli enti locali sia nella formazione degli atti e delle politiche UE (fase ascendente) che nell’adempimento degli obblighi UE (fase discendente). </a:t>
            </a:r>
          </a:p>
        </p:txBody>
      </p:sp>
    </p:spTree>
    <p:extLst>
      <p:ext uri="{BB962C8B-B14F-4D97-AF65-F5344CB8AC3E}">
        <p14:creationId xmlns:p14="http://schemas.microsoft.com/office/powerpoint/2010/main" val="1997132962"/>
      </p:ext>
    </p:extLst>
  </p:cSld>
  <p:clrMapOvr>
    <a:masterClrMapping/>
  </p:clrMapOvr>
  <mc:AlternateContent xmlns:mc="http://schemas.openxmlformats.org/markup-compatibility/2006" xmlns:p14="http://schemas.microsoft.com/office/powerpoint/2010/main">
    <mc:Choice Requires="p14">
      <p:transition spd="slow" p14:dur="2000" advTm="123688"/>
    </mc:Choice>
    <mc:Fallback xmlns="">
      <p:transition spd="slow" advTm="12368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normAutofit/>
          </a:bodyPr>
          <a:lstStyle/>
          <a:p>
            <a:pPr eaLnBrk="1" hangingPunct="1"/>
            <a:r>
              <a:rPr lang="it-IT" sz="3800">
                <a:latin typeface="Arial" charset="0"/>
              </a:rPr>
              <a:t>CARATTERI GENERALI DELL’ORDINAMENTO UE</a:t>
            </a:r>
          </a:p>
        </p:txBody>
      </p:sp>
      <p:graphicFrame>
        <p:nvGraphicFramePr>
          <p:cNvPr id="2" name="Diagramma 1"/>
          <p:cNvGraphicFramePr/>
          <p:nvPr/>
        </p:nvGraphicFramePr>
        <p:xfrm>
          <a:off x="430213" y="1499818"/>
          <a:ext cx="7743825" cy="42420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869315588"/>
      </p:ext>
    </p:extLst>
  </p:cSld>
  <p:clrMapOvr>
    <a:masterClrMapping/>
  </p:clrMapOvr>
  <mc:AlternateContent xmlns:mc="http://schemas.openxmlformats.org/markup-compatibility/2006" xmlns:p14="http://schemas.microsoft.com/office/powerpoint/2010/main">
    <mc:Choice Requires="p14">
      <p:transition spd="slow" p14:dur="2000" advTm="57046"/>
    </mc:Choice>
    <mc:Fallback xmlns="">
      <p:transition spd="slow" advTm="570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EE85CCB-C17E-4148-AB14-72EE647F1CC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644FD263-C02C-D643-9CF2-28561C2A443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normAutofit/>
          </a:bodyPr>
          <a:lstStyle/>
          <a:p>
            <a:pPr eaLnBrk="1" hangingPunct="1"/>
            <a:r>
              <a:rPr lang="it-IT" sz="3800">
                <a:latin typeface="Arial" charset="0"/>
              </a:rPr>
              <a:t>CARATTERI GENERALI DELL’ORDINAMENTO UE</a:t>
            </a:r>
          </a:p>
        </p:txBody>
      </p:sp>
      <p:sp>
        <p:nvSpPr>
          <p:cNvPr id="15362" name="Rectangle 3"/>
          <p:cNvSpPr>
            <a:spLocks noGrp="1" noChangeArrowheads="1"/>
          </p:cNvSpPr>
          <p:nvPr>
            <p:ph idx="1"/>
          </p:nvPr>
        </p:nvSpPr>
        <p:spPr/>
        <p:txBody>
          <a:bodyPr/>
          <a:lstStyle/>
          <a:p>
            <a:pPr algn="just" eaLnBrk="1" hangingPunct="1"/>
            <a:r>
              <a:rPr lang="it-IT">
                <a:latin typeface="Arial" charset="0"/>
              </a:rPr>
              <a:t>La distinzione tra diritto primario e diritto derivato non corrisponde forse più alla realtà normativa che si è venuta a creare dopo il Trattato di Lisbona…</a:t>
            </a:r>
          </a:p>
        </p:txBody>
      </p:sp>
    </p:spTree>
    <p:custDataLst>
      <p:tags r:id="rId1"/>
    </p:custDataLst>
    <p:extLst>
      <p:ext uri="{BB962C8B-B14F-4D97-AF65-F5344CB8AC3E}">
        <p14:creationId xmlns:p14="http://schemas.microsoft.com/office/powerpoint/2010/main" val="1474740385"/>
      </p:ext>
    </p:extLst>
  </p:cSld>
  <p:clrMapOvr>
    <a:masterClrMapping/>
  </p:clrMapOvr>
  <mc:AlternateContent xmlns:mc="http://schemas.openxmlformats.org/markup-compatibility/2006" xmlns:p14="http://schemas.microsoft.com/office/powerpoint/2010/main">
    <mc:Choice Requires="p14">
      <p:transition spd="slow" p14:dur="2000" advTm="100757"/>
    </mc:Choice>
    <mc:Fallback xmlns="">
      <p:transition spd="slow" advTm="100757"/>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374206" cy="134358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defRPr/>
            </a:pPr>
            <a:r>
              <a:rPr lang="it-IT" dirty="0"/>
              <a:t>EFFETTI DEL DIRITTO PRIMARIO</a:t>
            </a:r>
          </a:p>
        </p:txBody>
      </p:sp>
      <p:sp>
        <p:nvSpPr>
          <p:cNvPr id="3" name="Segnaposto contenuto 2"/>
          <p:cNvSpPr>
            <a:spLocks noGrp="1"/>
          </p:cNvSpPr>
          <p:nvPr>
            <p:ph idx="1"/>
          </p:nvPr>
        </p:nvSpPr>
        <p:spPr>
          <a:xfrm>
            <a:off x="358510" y="1499817"/>
            <a:ext cx="7815527" cy="4570871"/>
          </a:xfrm>
        </p:spPr>
        <p:txBody>
          <a:bodyPr>
            <a:normAutofit/>
          </a:bodyPr>
          <a:lstStyle/>
          <a:p>
            <a:pPr algn="just"/>
            <a:r>
              <a:rPr lang="it-IT">
                <a:latin typeface="Arial" charset="0"/>
              </a:rPr>
              <a:t>Il diritto UE primario (Trattati, Carta, ecc.) si colloca al vertice dell’ordinamento UE e dunque ha effetti nei confronti di tutti i soggetti di questo…</a:t>
            </a:r>
          </a:p>
          <a:p>
            <a:pPr algn="just"/>
            <a:endParaRPr lang="it-IT">
              <a:latin typeface="Arial" charset="0"/>
            </a:endParaRPr>
          </a:p>
          <a:p>
            <a:pPr algn="just"/>
            <a:r>
              <a:rPr lang="it-IT">
                <a:latin typeface="Arial" charset="0"/>
              </a:rPr>
              <a:t>Questo principio era già stato affermato con riferimento al Trattato istitutivo della CE dalla CGCE nel……</a:t>
            </a:r>
          </a:p>
        </p:txBody>
      </p:sp>
      <p:sp>
        <p:nvSpPr>
          <p:cNvPr id="34818" name="Segnaposto numero diapositiva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697853" indent="-268405" eaLnBrk="0" hangingPunct="0">
              <a:defRPr sz="2300">
                <a:solidFill>
                  <a:schemeClr val="tx1"/>
                </a:solidFill>
                <a:latin typeface="Arial" charset="0"/>
                <a:ea typeface="ＭＳ Ｐゴシック" charset="0"/>
              </a:defRPr>
            </a:lvl2pPr>
            <a:lvl3pPr marL="1073620" indent="-214724" eaLnBrk="0" hangingPunct="0">
              <a:defRPr sz="2300">
                <a:solidFill>
                  <a:schemeClr val="tx1"/>
                </a:solidFill>
                <a:latin typeface="Arial" charset="0"/>
                <a:ea typeface="ＭＳ Ｐゴシック" charset="0"/>
              </a:defRPr>
            </a:lvl3pPr>
            <a:lvl4pPr marL="1503068" indent="-214724" eaLnBrk="0" hangingPunct="0">
              <a:defRPr sz="2300">
                <a:solidFill>
                  <a:schemeClr val="tx1"/>
                </a:solidFill>
                <a:latin typeface="Arial" charset="0"/>
                <a:ea typeface="ＭＳ Ｐゴシック" charset="0"/>
              </a:defRPr>
            </a:lvl4pPr>
            <a:lvl5pPr marL="1932516" indent="-214724" eaLnBrk="0" hangingPunct="0">
              <a:defRPr sz="2300">
                <a:solidFill>
                  <a:schemeClr val="tx1"/>
                </a:solidFill>
                <a:latin typeface="Arial" charset="0"/>
                <a:ea typeface="ＭＳ Ｐゴシック" charset="0"/>
              </a:defRPr>
            </a:lvl5pPr>
            <a:lvl6pPr marL="2361964" indent="-214724" eaLnBrk="0" fontAlgn="base" hangingPunct="0">
              <a:spcBef>
                <a:spcPct val="0"/>
              </a:spcBef>
              <a:spcAft>
                <a:spcPct val="0"/>
              </a:spcAft>
              <a:defRPr sz="2300">
                <a:solidFill>
                  <a:schemeClr val="tx1"/>
                </a:solidFill>
                <a:latin typeface="Arial" charset="0"/>
                <a:ea typeface="ＭＳ Ｐゴシック" charset="0"/>
              </a:defRPr>
            </a:lvl6pPr>
            <a:lvl7pPr marL="2791412" indent="-214724" eaLnBrk="0" fontAlgn="base" hangingPunct="0">
              <a:spcBef>
                <a:spcPct val="0"/>
              </a:spcBef>
              <a:spcAft>
                <a:spcPct val="0"/>
              </a:spcAft>
              <a:defRPr sz="2300">
                <a:solidFill>
                  <a:schemeClr val="tx1"/>
                </a:solidFill>
                <a:latin typeface="Arial" charset="0"/>
                <a:ea typeface="ＭＳ Ｐゴシック" charset="0"/>
              </a:defRPr>
            </a:lvl7pPr>
            <a:lvl8pPr marL="3220860" indent="-214724" eaLnBrk="0" fontAlgn="base" hangingPunct="0">
              <a:spcBef>
                <a:spcPct val="0"/>
              </a:spcBef>
              <a:spcAft>
                <a:spcPct val="0"/>
              </a:spcAft>
              <a:defRPr sz="2300">
                <a:solidFill>
                  <a:schemeClr val="tx1"/>
                </a:solidFill>
                <a:latin typeface="Arial" charset="0"/>
                <a:ea typeface="ＭＳ Ｐゴシック" charset="0"/>
              </a:defRPr>
            </a:lvl8pPr>
            <a:lvl9pPr marL="3650308" indent="-214724"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3147718B-B4AE-4C45-AC03-0A29F5D3DA33}" type="slidenum">
              <a:rPr lang="it-IT" sz="1300"/>
              <a:pPr eaLnBrk="1" hangingPunct="1"/>
              <a:t>14</a:t>
            </a:fld>
            <a:endParaRPr lang="it-IT" sz="1300"/>
          </a:p>
        </p:txBody>
      </p:sp>
    </p:spTree>
    <p:custDataLst>
      <p:tags r:id="rId1"/>
    </p:custDataLst>
    <p:extLst>
      <p:ext uri="{BB962C8B-B14F-4D97-AF65-F5344CB8AC3E}">
        <p14:creationId xmlns:p14="http://schemas.microsoft.com/office/powerpoint/2010/main" val="2771260365"/>
      </p:ext>
    </p:extLst>
  </p:cSld>
  <p:clrMapOvr>
    <a:masterClrMapping/>
  </p:clrMapOvr>
  <mc:AlternateContent xmlns:mc="http://schemas.openxmlformats.org/markup-compatibility/2006" xmlns:p14="http://schemas.microsoft.com/office/powerpoint/2010/main">
    <mc:Choice Requires="p14">
      <p:transition spd="slow" p14:dur="2000" advTm="144399"/>
    </mc:Choice>
    <mc:Fallback xmlns="">
      <p:transition spd="slow" advTm="144399"/>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defRPr/>
            </a:pPr>
            <a:r>
              <a:rPr lang="it-IT" sz="3800" dirty="0">
                <a:latin typeface="Arial" charset="0"/>
              </a:rPr>
              <a:t>1963 causa 26/62</a:t>
            </a:r>
            <a:br>
              <a:rPr lang="it-IT" sz="3800" dirty="0">
                <a:latin typeface="Arial" charset="0"/>
              </a:rPr>
            </a:br>
            <a:r>
              <a:rPr lang="it-IT" sz="3800" dirty="0">
                <a:latin typeface="Arial" charset="0"/>
              </a:rPr>
              <a:t> van </a:t>
            </a:r>
            <a:r>
              <a:rPr lang="it-IT" sz="3800" dirty="0" err="1">
                <a:latin typeface="Arial" charset="0"/>
              </a:rPr>
              <a:t>Gend</a:t>
            </a:r>
            <a:r>
              <a:rPr lang="it-IT" sz="3800" dirty="0">
                <a:latin typeface="Arial" charset="0"/>
              </a:rPr>
              <a:t> &amp; </a:t>
            </a:r>
            <a:r>
              <a:rPr lang="it-IT" sz="3800" dirty="0" err="1">
                <a:latin typeface="Arial" charset="0"/>
              </a:rPr>
              <a:t>Loos</a:t>
            </a:r>
            <a:r>
              <a:rPr lang="it-IT" sz="3800" dirty="0">
                <a:latin typeface="Arial" charset="0"/>
              </a:rPr>
              <a:t> </a:t>
            </a:r>
          </a:p>
        </p:txBody>
      </p:sp>
      <p:sp>
        <p:nvSpPr>
          <p:cNvPr id="35842" name="Rectangle 3"/>
          <p:cNvSpPr>
            <a:spLocks noGrp="1" noChangeArrowheads="1"/>
          </p:cNvSpPr>
          <p:nvPr>
            <p:ph idx="1"/>
          </p:nvPr>
        </p:nvSpPr>
        <p:spPr/>
        <p:txBody>
          <a:bodyPr>
            <a:normAutofit/>
          </a:bodyPr>
          <a:lstStyle/>
          <a:p>
            <a:pPr algn="just" eaLnBrk="1" hangingPunct="1">
              <a:buFontTx/>
              <a:buNone/>
            </a:pPr>
            <a:r>
              <a:rPr lang="it-IT">
                <a:latin typeface="Arial" charset="0"/>
              </a:rPr>
              <a:t>	… la Comunità costituisce un ordinamento giuridico di nuovo genere nel campo del diritto internazionale, a favore del quale gli Stati hanno rinunziato, anche se in settori limitati, ai loro poteri sovrani, ordinamento che riconosce come soggetti, non soltanto gli Stati membri ma anche i loro cittadini. </a:t>
            </a:r>
          </a:p>
        </p:txBody>
      </p:sp>
    </p:spTree>
    <p:extLst>
      <p:ext uri="{BB962C8B-B14F-4D97-AF65-F5344CB8AC3E}">
        <p14:creationId xmlns:p14="http://schemas.microsoft.com/office/powerpoint/2010/main" val="3229296276"/>
      </p:ext>
    </p:extLst>
  </p:cSld>
  <p:clrMapOvr>
    <a:masterClrMapping/>
  </p:clrMapOvr>
  <mc:AlternateContent xmlns:mc="http://schemas.openxmlformats.org/markup-compatibility/2006" xmlns:p14="http://schemas.microsoft.com/office/powerpoint/2010/main">
    <mc:Choice Requires="p14">
      <p:transition spd="slow" p14:dur="2000" advTm="173528"/>
    </mc:Choice>
    <mc:Fallback xmlns="">
      <p:transition spd="slow" advTm="17352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defRPr/>
            </a:pPr>
            <a:r>
              <a:rPr lang="it-IT" sz="3800" dirty="0">
                <a:latin typeface="Arial" charset="0"/>
              </a:rPr>
              <a:t>1963 causa 26/62</a:t>
            </a:r>
            <a:br>
              <a:rPr lang="it-IT" sz="3800" dirty="0">
                <a:latin typeface="Arial" charset="0"/>
              </a:rPr>
            </a:br>
            <a:r>
              <a:rPr lang="it-IT" sz="3800" dirty="0">
                <a:latin typeface="Arial" charset="0"/>
              </a:rPr>
              <a:t> van </a:t>
            </a:r>
            <a:r>
              <a:rPr lang="it-IT" sz="3800" dirty="0" err="1">
                <a:latin typeface="Arial" charset="0"/>
              </a:rPr>
              <a:t>Gend</a:t>
            </a:r>
            <a:r>
              <a:rPr lang="it-IT" sz="3800" dirty="0">
                <a:latin typeface="Arial" charset="0"/>
              </a:rPr>
              <a:t> &amp; </a:t>
            </a:r>
            <a:r>
              <a:rPr lang="it-IT" sz="3800" dirty="0" err="1">
                <a:latin typeface="Arial" charset="0"/>
              </a:rPr>
              <a:t>Loos</a:t>
            </a:r>
            <a:endParaRPr lang="it-IT" sz="3800" dirty="0">
              <a:latin typeface="Arial" charset="0"/>
            </a:endParaRPr>
          </a:p>
        </p:txBody>
      </p:sp>
      <p:sp>
        <p:nvSpPr>
          <p:cNvPr id="36866" name="Rectangle 3"/>
          <p:cNvSpPr>
            <a:spLocks noGrp="1" noChangeArrowheads="1"/>
          </p:cNvSpPr>
          <p:nvPr>
            <p:ph idx="1"/>
          </p:nvPr>
        </p:nvSpPr>
        <p:spPr/>
        <p:txBody>
          <a:bodyPr/>
          <a:lstStyle/>
          <a:p>
            <a:pPr algn="just" eaLnBrk="1" hangingPunct="1">
              <a:buFontTx/>
              <a:buNone/>
            </a:pPr>
            <a:r>
              <a:rPr lang="it-IT" sz="2600">
                <a:latin typeface="Arial" charset="0"/>
              </a:rPr>
              <a:t>	Pertanto il diritto comunitario, indipendentemente dalle norme emananti dagli Stati membri, nello stesso modo in cui impone ai singoli degli obblighi, attribuisce loro dei diritti soggettivi. Si deve ritenere che questi sussistano, non soltanto nei casi in cui il trattato espressamente li menziona, ma anche come contropartita di precisi obblighi imposti dal trattato ai singoli, agli Stati membri o alle istituzioni comunitarie. </a:t>
            </a:r>
          </a:p>
        </p:txBody>
      </p:sp>
    </p:spTree>
    <p:extLst>
      <p:ext uri="{BB962C8B-B14F-4D97-AF65-F5344CB8AC3E}">
        <p14:creationId xmlns:p14="http://schemas.microsoft.com/office/powerpoint/2010/main" val="2045706859"/>
      </p:ext>
    </p:extLst>
  </p:cSld>
  <p:clrMapOvr>
    <a:masterClrMapping/>
  </p:clrMapOvr>
  <mc:AlternateContent xmlns:mc="http://schemas.openxmlformats.org/markup-compatibility/2006" xmlns:p14="http://schemas.microsoft.com/office/powerpoint/2010/main">
    <mc:Choice Requires="p14">
      <p:transition spd="slow" p14:dur="2000" advTm="112706"/>
    </mc:Choice>
    <mc:Fallback xmlns="">
      <p:transition spd="slow" advTm="11270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extLst/>
        </p:spPr>
        <p:style>
          <a:lnRef idx="0">
            <a:schemeClr val="accent2"/>
          </a:lnRef>
          <a:fillRef idx="3">
            <a:schemeClr val="accent2"/>
          </a:fillRef>
          <a:effectRef idx="3">
            <a:schemeClr val="accent2"/>
          </a:effectRef>
          <a:fontRef idx="minor">
            <a:schemeClr val="lt1"/>
          </a:fontRef>
        </p:style>
        <p:txBody>
          <a:bodyPr>
            <a:normAutofit/>
          </a:bodyPr>
          <a:lstStyle/>
          <a:p>
            <a:pPr eaLnBrk="1" hangingPunct="1">
              <a:defRPr/>
            </a:pPr>
            <a:r>
              <a:rPr lang="it-IT" dirty="0">
                <a:latin typeface="Arial" charset="0"/>
              </a:rPr>
              <a:t>FONTI UE DIRITTO DERIVATO</a:t>
            </a:r>
          </a:p>
        </p:txBody>
      </p:sp>
      <p:sp>
        <p:nvSpPr>
          <p:cNvPr id="55300" name="Rectangle 3"/>
          <p:cNvSpPr>
            <a:spLocks noGrp="1" noChangeArrowheads="1"/>
          </p:cNvSpPr>
          <p:nvPr>
            <p:ph idx="1"/>
          </p:nvPr>
        </p:nvSpPr>
        <p:spPr>
          <a:xfrm>
            <a:off x="215106" y="1499817"/>
            <a:ext cx="7958931" cy="4642291"/>
          </a:xfrm>
        </p:spPr>
        <p:txBody>
          <a:bodyPr/>
          <a:lstStyle/>
          <a:p>
            <a:pPr algn="just" eaLnBrk="1" hangingPunct="1">
              <a:lnSpc>
                <a:spcPct val="90000"/>
              </a:lnSpc>
            </a:pPr>
            <a:r>
              <a:rPr lang="it-IT" b="1">
                <a:latin typeface="Arial" charset="0"/>
              </a:rPr>
              <a:t>REGOLAMENTI </a:t>
            </a:r>
          </a:p>
          <a:p>
            <a:pPr algn="just" eaLnBrk="1" hangingPunct="1">
              <a:lnSpc>
                <a:spcPct val="90000"/>
              </a:lnSpc>
            </a:pPr>
            <a:r>
              <a:rPr lang="it-IT" b="1">
                <a:latin typeface="Arial" charset="0"/>
              </a:rPr>
              <a:t>DIRETTIVE</a:t>
            </a:r>
          </a:p>
          <a:p>
            <a:pPr algn="just" eaLnBrk="1" hangingPunct="1">
              <a:lnSpc>
                <a:spcPct val="90000"/>
              </a:lnSpc>
            </a:pPr>
            <a:r>
              <a:rPr lang="it-IT" b="1">
                <a:latin typeface="Arial" charset="0"/>
              </a:rPr>
              <a:t>DECISIONI </a:t>
            </a:r>
          </a:p>
          <a:p>
            <a:pPr algn="just" eaLnBrk="1" hangingPunct="1">
              <a:lnSpc>
                <a:spcPct val="90000"/>
              </a:lnSpc>
            </a:pPr>
            <a:r>
              <a:rPr lang="it-IT" b="1">
                <a:latin typeface="Arial" charset="0"/>
              </a:rPr>
              <a:t>PARERI</a:t>
            </a:r>
          </a:p>
          <a:p>
            <a:pPr algn="just" eaLnBrk="1" hangingPunct="1">
              <a:lnSpc>
                <a:spcPct val="90000"/>
              </a:lnSpc>
              <a:buFontTx/>
              <a:buNone/>
            </a:pPr>
            <a:endParaRPr lang="it-IT" b="1">
              <a:latin typeface="Arial" charset="0"/>
            </a:endParaRPr>
          </a:p>
        </p:txBody>
      </p:sp>
    </p:spTree>
    <p:extLst>
      <p:ext uri="{BB962C8B-B14F-4D97-AF65-F5344CB8AC3E}">
        <p14:creationId xmlns:p14="http://schemas.microsoft.com/office/powerpoint/2010/main" val="114467004"/>
      </p:ext>
    </p:extLst>
  </p:cSld>
  <p:clrMapOvr>
    <a:masterClrMapping/>
  </p:clrMapOvr>
  <mc:AlternateContent xmlns:mc="http://schemas.openxmlformats.org/markup-compatibility/2006" xmlns:p14="http://schemas.microsoft.com/office/powerpoint/2010/main">
    <mc:Choice Requires="p14">
      <p:transition spd="slow" p14:dur="2000" advTm="86766"/>
    </mc:Choice>
    <mc:Fallback xmlns="">
      <p:transition spd="slow" advTm="8676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extLst/>
        </p:spPr>
        <p:style>
          <a:lnRef idx="0">
            <a:schemeClr val="accent2"/>
          </a:lnRef>
          <a:fillRef idx="3">
            <a:schemeClr val="accent2"/>
          </a:fillRef>
          <a:effectRef idx="3">
            <a:schemeClr val="accent2"/>
          </a:effectRef>
          <a:fontRef idx="minor">
            <a:schemeClr val="lt1"/>
          </a:fontRef>
        </p:style>
        <p:txBody>
          <a:bodyPr>
            <a:normAutofit/>
          </a:bodyPr>
          <a:lstStyle/>
          <a:p>
            <a:pPr eaLnBrk="1" hangingPunct="1">
              <a:defRPr/>
            </a:pPr>
            <a:r>
              <a:rPr lang="it-IT" dirty="0">
                <a:latin typeface="Arial" charset="0"/>
              </a:rPr>
              <a:t>Art. 288 TFUE (ex art. 249 TCE)</a:t>
            </a:r>
          </a:p>
        </p:txBody>
      </p:sp>
      <p:sp>
        <p:nvSpPr>
          <p:cNvPr id="11267" name="Rectangle 3"/>
          <p:cNvSpPr>
            <a:spLocks noGrp="1" noChangeArrowheads="1"/>
          </p:cNvSpPr>
          <p:nvPr>
            <p:ph idx="1"/>
          </p:nvPr>
        </p:nvSpPr>
        <p:spPr/>
        <p:txBody>
          <a:bodyPr/>
          <a:lstStyle/>
          <a:p>
            <a:pPr eaLnBrk="1" hangingPunct="1">
              <a:lnSpc>
                <a:spcPct val="90000"/>
              </a:lnSpc>
              <a:buFontTx/>
              <a:buNone/>
            </a:pPr>
            <a:r>
              <a:rPr lang="it-IT">
                <a:latin typeface="Arial" charset="0"/>
              </a:rPr>
              <a:t>	</a:t>
            </a:r>
            <a:r>
              <a:rPr lang="it-IT" b="1">
                <a:latin typeface="Arial" charset="0"/>
              </a:rPr>
              <a:t>Il regolamento </a:t>
            </a:r>
            <a:r>
              <a:rPr lang="it-IT">
                <a:latin typeface="Arial" charset="0"/>
              </a:rPr>
              <a:t>ha portata generale. Esso è obbligatorio in tutti i suoi elementi e direttamente applicabile in ciascuno degli Stati membri.</a:t>
            </a:r>
          </a:p>
          <a:p>
            <a:pPr algn="just" eaLnBrk="1" hangingPunct="1">
              <a:lnSpc>
                <a:spcPct val="90000"/>
              </a:lnSpc>
              <a:buFontTx/>
              <a:buNone/>
            </a:pPr>
            <a:r>
              <a:rPr lang="it-IT">
                <a:latin typeface="Arial" charset="0"/>
              </a:rPr>
              <a:t>	</a:t>
            </a:r>
            <a:r>
              <a:rPr lang="it-IT" b="1">
                <a:latin typeface="Arial" charset="0"/>
              </a:rPr>
              <a:t>La direttiva </a:t>
            </a:r>
            <a:r>
              <a:rPr lang="it-IT">
                <a:latin typeface="Arial" charset="0"/>
              </a:rPr>
              <a:t>vincola lo Stato membro cui è rivolta per quanto riguarda il risultato da raggiungere, salva restando la competenza degli organi nazionali in merito alla forma e ai mezzi.</a:t>
            </a:r>
          </a:p>
        </p:txBody>
      </p:sp>
    </p:spTree>
    <p:custDataLst>
      <p:tags r:id="rId1"/>
    </p:custDataLst>
    <p:extLst>
      <p:ext uri="{BB962C8B-B14F-4D97-AF65-F5344CB8AC3E}">
        <p14:creationId xmlns:p14="http://schemas.microsoft.com/office/powerpoint/2010/main" val="1447093173"/>
      </p:ext>
    </p:extLst>
  </p:cSld>
  <p:clrMapOvr>
    <a:masterClrMapping/>
  </p:clrMapOvr>
  <mc:AlternateContent xmlns:mc="http://schemas.openxmlformats.org/markup-compatibility/2006" xmlns:p14="http://schemas.microsoft.com/office/powerpoint/2010/main">
    <mc:Choice Requires="p14">
      <p:transition spd="slow" p14:dur="2000" advTm="140144"/>
    </mc:Choice>
    <mc:Fallback xmlns="">
      <p:transition spd="slow" advTm="140144"/>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additive="base">
                                        <p:cTn id="7" dur="2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1" y="214260"/>
            <a:ext cx="8604250" cy="1642657"/>
          </a:xfrm>
          <a:extLst/>
        </p:spPr>
        <p:style>
          <a:lnRef idx="0">
            <a:schemeClr val="accent2"/>
          </a:lnRef>
          <a:fillRef idx="3">
            <a:schemeClr val="accent2"/>
          </a:fillRef>
          <a:effectRef idx="3">
            <a:schemeClr val="accent2"/>
          </a:effectRef>
          <a:fontRef idx="minor">
            <a:schemeClr val="lt1"/>
          </a:fontRef>
        </p:style>
        <p:txBody>
          <a:bodyPr>
            <a:normAutofit/>
          </a:bodyPr>
          <a:lstStyle/>
          <a:p>
            <a:pPr algn="just" eaLnBrk="1" hangingPunct="1">
              <a:defRPr/>
            </a:pPr>
            <a:r>
              <a:rPr lang="it-IT" dirty="0">
                <a:latin typeface="Arial" charset="0"/>
              </a:rPr>
              <a:t>REGOLAMENTO = ATTO DIRETTAMENTE APPLICABILE ENTRO GLI STATI MEMBRI</a:t>
            </a:r>
          </a:p>
        </p:txBody>
      </p:sp>
      <p:sp>
        <p:nvSpPr>
          <p:cNvPr id="66564" name="Rectangle 3"/>
          <p:cNvSpPr>
            <a:spLocks noGrp="1" noChangeArrowheads="1"/>
          </p:cNvSpPr>
          <p:nvPr>
            <p:ph idx="1"/>
          </p:nvPr>
        </p:nvSpPr>
        <p:spPr>
          <a:xfrm>
            <a:off x="0" y="2071176"/>
            <a:ext cx="8604250" cy="4356612"/>
          </a:xfrm>
        </p:spPr>
        <p:txBody>
          <a:bodyPr/>
          <a:lstStyle/>
          <a:p>
            <a:pPr lvl="1" algn="just" eaLnBrk="1" hangingPunct="1">
              <a:lnSpc>
                <a:spcPct val="90000"/>
              </a:lnSpc>
            </a:pPr>
            <a:r>
              <a:rPr lang="it-IT" dirty="0">
                <a:latin typeface="Arial" charset="0"/>
                <a:ea typeface="ＭＳ Ｐゴシック" charset="0"/>
              </a:rPr>
              <a:t>IL Regolamento non ha bisogno di alcun atto di ricezione da parte degli ordinamenti interni; anche se si trattasse di legge interna meramente riproduttiva del Regolamento.</a:t>
            </a:r>
          </a:p>
          <a:p>
            <a:pPr lvl="1" algn="just" eaLnBrk="1" hangingPunct="1">
              <a:lnSpc>
                <a:spcPct val="90000"/>
              </a:lnSpc>
            </a:pPr>
            <a:endParaRPr lang="it-IT" dirty="0">
              <a:latin typeface="Arial" charset="0"/>
              <a:ea typeface="ＭＳ Ｐゴシック" charset="0"/>
            </a:endParaRPr>
          </a:p>
          <a:p>
            <a:pPr lvl="1" algn="just" eaLnBrk="1" hangingPunct="1">
              <a:lnSpc>
                <a:spcPct val="90000"/>
              </a:lnSpc>
            </a:pPr>
            <a:r>
              <a:rPr lang="it-IT" dirty="0">
                <a:latin typeface="Arial" charset="0"/>
                <a:ea typeface="ＭＳ Ｐゴシック" charset="0"/>
              </a:rPr>
              <a:t>Quindi i Regolamenti possono produrre situazioni giuridiche soggettive in capo ai privati sia nei loro rapporti con altri privati (</a:t>
            </a:r>
            <a:r>
              <a:rPr lang="it-IT" dirty="0" err="1">
                <a:latin typeface="Arial" charset="0"/>
                <a:ea typeface="ＭＳ Ｐゴシック" charset="0"/>
              </a:rPr>
              <a:t>r</a:t>
            </a:r>
            <a:r>
              <a:rPr lang="it-IT" dirty="0">
                <a:latin typeface="Arial" charset="0"/>
                <a:ea typeface="ＭＳ Ｐゴシック" charset="0"/>
              </a:rPr>
              <a:t>. orizzontali) sia nei loro rapporti con gli Stati o le istituzioni UE (</a:t>
            </a:r>
            <a:r>
              <a:rPr lang="it-IT" dirty="0" err="1">
                <a:latin typeface="Arial" charset="0"/>
                <a:ea typeface="ＭＳ Ｐゴシック" charset="0"/>
              </a:rPr>
              <a:t>r</a:t>
            </a:r>
            <a:r>
              <a:rPr lang="it-IT" dirty="0">
                <a:latin typeface="Arial" charset="0"/>
                <a:ea typeface="ＭＳ Ｐゴシック" charset="0"/>
              </a:rPr>
              <a:t>. verticali).</a:t>
            </a:r>
          </a:p>
        </p:txBody>
      </p:sp>
    </p:spTree>
    <p:extLst>
      <p:ext uri="{BB962C8B-B14F-4D97-AF65-F5344CB8AC3E}">
        <p14:creationId xmlns:p14="http://schemas.microsoft.com/office/powerpoint/2010/main" val="556791128"/>
      </p:ext>
    </p:extLst>
  </p:cSld>
  <p:clrMapOvr>
    <a:masterClrMapping/>
  </p:clrMapOvr>
  <mc:AlternateContent xmlns:mc="http://schemas.openxmlformats.org/markup-compatibility/2006" xmlns:p14="http://schemas.microsoft.com/office/powerpoint/2010/main">
    <mc:Choice Requires="p14">
      <p:transition spd="slow" p14:dur="2000" advTm="82550"/>
    </mc:Choice>
    <mc:Fallback xmlns="">
      <p:transition spd="slow" advTm="825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196557"/>
            <a:ext cx="7743825" cy="184461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GERARCHIA - RAPPORTO TRA DIRITTO INTERNAZIONALE E DIRITTO INTERNO</a:t>
            </a:r>
          </a:p>
        </p:txBody>
      </p:sp>
      <p:sp>
        <p:nvSpPr>
          <p:cNvPr id="3" name="Segnaposto contenuto 2"/>
          <p:cNvSpPr>
            <a:spLocks noGrp="1"/>
          </p:cNvSpPr>
          <p:nvPr>
            <p:ph idx="1"/>
          </p:nvPr>
        </p:nvSpPr>
        <p:spPr>
          <a:xfrm>
            <a:off x="430214" y="2041168"/>
            <a:ext cx="7743825" cy="3700695"/>
          </a:xfrm>
        </p:spPr>
        <p:txBody>
          <a:bodyPr/>
          <a:lstStyle/>
          <a:p>
            <a:r>
              <a:rPr lang="it-IT" dirty="0"/>
              <a:t>Il diritto interno si adegua agli obblighi posti dal diritto internazionale</a:t>
            </a:r>
          </a:p>
          <a:p>
            <a:pPr>
              <a:buNone/>
            </a:pPr>
            <a:r>
              <a:rPr lang="it-IT" dirty="0">
                <a:latin typeface="Wingdings"/>
                <a:ea typeface="Wingdings"/>
                <a:cs typeface="Wingdings"/>
              </a:rPr>
              <a:t></a:t>
            </a:r>
            <a:endParaRPr lang="it-IT" dirty="0"/>
          </a:p>
          <a:p>
            <a:r>
              <a:rPr lang="it-IT" dirty="0"/>
              <a:t>ADATTAMENTO</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spTree>
    <p:custDataLst>
      <p:tags r:id="rId1"/>
    </p:custDataLst>
    <p:extLst>
      <p:ext uri="{BB962C8B-B14F-4D97-AF65-F5344CB8AC3E}">
        <p14:creationId xmlns:p14="http://schemas.microsoft.com/office/powerpoint/2010/main" val="3378223327"/>
      </p:ext>
    </p:extLst>
  </p:cSld>
  <p:clrMapOvr>
    <a:masterClrMapping/>
  </p:clrMapOvr>
  <mc:AlternateContent xmlns:mc="http://schemas.openxmlformats.org/markup-compatibility/2006" xmlns:p14="http://schemas.microsoft.com/office/powerpoint/2010/main">
    <mc:Choice Requires="p14">
      <p:transition spd="slow" p14:dur="2000" advTm="55752"/>
    </mc:Choice>
    <mc:Fallback xmlns="">
      <p:transition spd="slow" advTm="557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0" y="214260"/>
            <a:ext cx="8604250" cy="1642657"/>
          </a:xfrm>
          <a:extLst/>
        </p:spPr>
        <p:style>
          <a:lnRef idx="1">
            <a:schemeClr val="accent2"/>
          </a:lnRef>
          <a:fillRef idx="2">
            <a:schemeClr val="accent2"/>
          </a:fillRef>
          <a:effectRef idx="1">
            <a:schemeClr val="accent2"/>
          </a:effectRef>
          <a:fontRef idx="minor">
            <a:schemeClr val="dk1"/>
          </a:fontRef>
        </p:style>
        <p:txBody>
          <a:bodyPr/>
          <a:lstStyle/>
          <a:p>
            <a:pPr eaLnBrk="1" hangingPunct="1">
              <a:defRPr/>
            </a:pPr>
            <a:r>
              <a:rPr lang="it-IT" dirty="0">
                <a:latin typeface="Arial" charset="0"/>
              </a:rPr>
              <a:t>DIRETTIVA</a:t>
            </a:r>
          </a:p>
        </p:txBody>
      </p:sp>
      <p:sp>
        <p:nvSpPr>
          <p:cNvPr id="69634" name="Rectangle 3"/>
          <p:cNvSpPr>
            <a:spLocks noGrp="1" noChangeArrowheads="1"/>
          </p:cNvSpPr>
          <p:nvPr>
            <p:ph idx="1"/>
          </p:nvPr>
        </p:nvSpPr>
        <p:spPr>
          <a:xfrm>
            <a:off x="0" y="2071176"/>
            <a:ext cx="8604250" cy="4356612"/>
          </a:xfrm>
        </p:spPr>
        <p:txBody>
          <a:bodyPr>
            <a:normAutofit/>
          </a:bodyPr>
          <a:lstStyle/>
          <a:p>
            <a:pPr lvl="1" algn="just" eaLnBrk="1" hangingPunct="1">
              <a:lnSpc>
                <a:spcPct val="90000"/>
              </a:lnSpc>
              <a:buFont typeface="Arial" charset="0"/>
              <a:buChar char="•"/>
            </a:pPr>
            <a:r>
              <a:rPr lang="it-IT">
                <a:latin typeface="Arial" charset="0"/>
                <a:ea typeface="ＭＳ Ｐゴシック" charset="0"/>
              </a:rPr>
              <a:t>In linea generale incombe dunque agli Stati un obbligo di attuazione delle direttive che consenta di realizzare la certezza e la prevedibilità del diritto.</a:t>
            </a:r>
          </a:p>
          <a:p>
            <a:pPr lvl="1" algn="just" eaLnBrk="1" hangingPunct="1">
              <a:lnSpc>
                <a:spcPct val="90000"/>
              </a:lnSpc>
              <a:buFont typeface="Arial" charset="0"/>
              <a:buChar char="•"/>
            </a:pPr>
            <a:endParaRPr lang="it-IT">
              <a:latin typeface="Arial" charset="0"/>
              <a:ea typeface="ＭＳ Ｐゴシック" charset="0"/>
            </a:endParaRPr>
          </a:p>
          <a:p>
            <a:pPr lvl="1" algn="just" eaLnBrk="1" hangingPunct="1">
              <a:lnSpc>
                <a:spcPct val="90000"/>
              </a:lnSpc>
              <a:buFont typeface="Arial" charset="0"/>
              <a:buChar char="•"/>
            </a:pPr>
            <a:r>
              <a:rPr lang="it-IT">
                <a:latin typeface="Arial" charset="0"/>
                <a:ea typeface="ＭＳ Ｐゴシック" charset="0"/>
              </a:rPr>
              <a:t>Ciò non esclude che in alcuni casi le direttive possano produrre direttamente diritti e obblighi negli ordinamenti nazionali che i privati possono far valere dinanzi ai giudici nazionali come conseguenza degli obblighi esistenti a carico dello Stato se ricorrono i ….</a:t>
            </a:r>
          </a:p>
        </p:txBody>
      </p:sp>
    </p:spTree>
    <p:extLst>
      <p:ext uri="{BB962C8B-B14F-4D97-AF65-F5344CB8AC3E}">
        <p14:creationId xmlns:p14="http://schemas.microsoft.com/office/powerpoint/2010/main" val="6095380"/>
      </p:ext>
    </p:extLst>
  </p:cSld>
  <p:clrMapOvr>
    <a:masterClrMapping/>
  </p:clrMapOvr>
  <mc:AlternateContent xmlns:mc="http://schemas.openxmlformats.org/markup-compatibility/2006" xmlns:p14="http://schemas.microsoft.com/office/powerpoint/2010/main">
    <mc:Choice Requires="p14">
      <p:transition spd="slow" p14:dur="2000" advTm="171675"/>
    </mc:Choice>
    <mc:Fallback xmlns="">
      <p:transition spd="slow" advTm="17167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style>
          <a:lnRef idx="1">
            <a:schemeClr val="accent2"/>
          </a:lnRef>
          <a:fillRef idx="2">
            <a:schemeClr val="accent2"/>
          </a:fillRef>
          <a:effectRef idx="1">
            <a:schemeClr val="accent2"/>
          </a:effectRef>
          <a:fontRef idx="minor">
            <a:schemeClr val="dk1"/>
          </a:fontRef>
        </p:style>
        <p:txBody>
          <a:bodyPr/>
          <a:lstStyle/>
          <a:p>
            <a:pPr eaLnBrk="1" hangingPunct="1">
              <a:defRPr/>
            </a:pPr>
            <a:r>
              <a:rPr lang="it-IT" dirty="0">
                <a:latin typeface="Arial" charset="0"/>
              </a:rPr>
              <a:t>Presupposti </a:t>
            </a:r>
            <a:r>
              <a:rPr lang="it-IT" dirty="0" err="1">
                <a:latin typeface="Arial" charset="0"/>
              </a:rPr>
              <a:t>dell</a:t>
            </a:r>
            <a:r>
              <a:rPr lang="ja-JP" altLang="it-IT" dirty="0">
                <a:latin typeface="Arial" charset="0"/>
              </a:rPr>
              <a:t>’</a:t>
            </a:r>
            <a:r>
              <a:rPr lang="it-IT" altLang="ja-JP" dirty="0">
                <a:latin typeface="Arial" charset="0"/>
              </a:rPr>
              <a:t>effetto diretto</a:t>
            </a:r>
            <a:endParaRPr lang="it-IT" dirty="0">
              <a:latin typeface="Arial" charset="0"/>
            </a:endParaRPr>
          </a:p>
        </p:txBody>
      </p:sp>
      <p:sp>
        <p:nvSpPr>
          <p:cNvPr id="15363" name="Rectangle 3"/>
          <p:cNvSpPr>
            <a:spLocks noGrp="1" noChangeArrowheads="1"/>
          </p:cNvSpPr>
          <p:nvPr>
            <p:ph idx="1"/>
          </p:nvPr>
        </p:nvSpPr>
        <p:spPr/>
        <p:txBody>
          <a:bodyPr>
            <a:normAutofit/>
          </a:bodyPr>
          <a:lstStyle/>
          <a:p>
            <a:pPr algn="just" eaLnBrk="1" hangingPunct="1"/>
            <a:r>
              <a:rPr lang="it-IT">
                <a:latin typeface="Arial" charset="0"/>
              </a:rPr>
              <a:t>Direttiva scaduta</a:t>
            </a:r>
          </a:p>
          <a:p>
            <a:pPr algn="just" eaLnBrk="1" hangingPunct="1"/>
            <a:r>
              <a:rPr lang="it-IT">
                <a:latin typeface="Arial" charset="0"/>
              </a:rPr>
              <a:t>La disposizione deve essere</a:t>
            </a:r>
          </a:p>
          <a:p>
            <a:pPr lvl="1" algn="just" eaLnBrk="1" hangingPunct="1"/>
            <a:r>
              <a:rPr lang="it-IT">
                <a:latin typeface="Arial" charset="0"/>
                <a:ea typeface="ＭＳ Ｐゴシック" charset="0"/>
              </a:rPr>
              <a:t>sufficientemente precisa (per consentire di individuare i soggetti su gravano le obbligazioni e i beneficiari dell</a:t>
            </a:r>
            <a:r>
              <a:rPr lang="ja-JP" altLang="it-IT">
                <a:latin typeface="Arial" charset="0"/>
                <a:ea typeface="ＭＳ Ｐゴシック" charset="0"/>
              </a:rPr>
              <a:t>’</a:t>
            </a:r>
            <a:r>
              <a:rPr lang="it-IT" altLang="ja-JP">
                <a:latin typeface="Arial" charset="0"/>
                <a:ea typeface="ＭＳ Ｐゴシック" charset="0"/>
              </a:rPr>
              <a:t>adempimento di questa)</a:t>
            </a:r>
          </a:p>
          <a:p>
            <a:pPr lvl="1" algn="just" eaLnBrk="1" hangingPunct="1"/>
            <a:r>
              <a:rPr lang="it-IT">
                <a:latin typeface="Arial" charset="0"/>
                <a:ea typeface="ＭＳ Ｐゴシック" charset="0"/>
              </a:rPr>
              <a:t>Incondizionata (la cui applicazione non dipende dall</a:t>
            </a:r>
            <a:r>
              <a:rPr lang="ja-JP" altLang="it-IT">
                <a:latin typeface="Arial" charset="0"/>
                <a:ea typeface="ＭＳ Ｐゴシック" charset="0"/>
              </a:rPr>
              <a:t>’</a:t>
            </a:r>
            <a:r>
              <a:rPr lang="it-IT" altLang="ja-JP">
                <a:latin typeface="Arial" charset="0"/>
                <a:ea typeface="ＭＳ Ｐゴシック" charset="0"/>
              </a:rPr>
              <a:t>adozione di ulteriori provvedimenti)</a:t>
            </a:r>
            <a:endParaRPr lang="it-IT">
              <a:latin typeface="Arial" charset="0"/>
              <a:ea typeface="ＭＳ Ｐゴシック" charset="0"/>
            </a:endParaRPr>
          </a:p>
        </p:txBody>
      </p:sp>
    </p:spTree>
    <p:custDataLst>
      <p:tags r:id="rId1"/>
    </p:custDataLst>
    <p:extLst>
      <p:ext uri="{BB962C8B-B14F-4D97-AF65-F5344CB8AC3E}">
        <p14:creationId xmlns:p14="http://schemas.microsoft.com/office/powerpoint/2010/main" val="909775141"/>
      </p:ext>
    </p:extLst>
  </p:cSld>
  <p:clrMapOvr>
    <a:masterClrMapping/>
  </p:clrMapOvr>
  <mc:AlternateContent xmlns:mc="http://schemas.openxmlformats.org/markup-compatibility/2006" xmlns:p14="http://schemas.microsoft.com/office/powerpoint/2010/main">
    <mc:Choice Requires="p14">
      <p:transition spd="slow" p14:dur="2000" advTm="142647"/>
    </mc:Choice>
    <mc:Fallback xmlns="">
      <p:transition spd="slow" advTm="142647"/>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 calcmode="lin" valueType="num">
                                      <p:cBhvr additive="base">
                                        <p:cTn id="7" dur="2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style>
          <a:lnRef idx="1">
            <a:schemeClr val="accent2"/>
          </a:lnRef>
          <a:fillRef idx="2">
            <a:schemeClr val="accent2"/>
          </a:fillRef>
          <a:effectRef idx="1">
            <a:schemeClr val="accent2"/>
          </a:effectRef>
          <a:fontRef idx="minor">
            <a:schemeClr val="dk1"/>
          </a:fontRef>
        </p:style>
        <p:txBody>
          <a:bodyPr/>
          <a:lstStyle/>
          <a:p>
            <a:pPr eaLnBrk="1" hangingPunct="1">
              <a:defRPr/>
            </a:pPr>
            <a:r>
              <a:rPr lang="it-IT" sz="3800" dirty="0">
                <a:latin typeface="Arial" charset="0"/>
              </a:rPr>
              <a:t>Esempio di attuazione di direttiva</a:t>
            </a:r>
          </a:p>
        </p:txBody>
      </p:sp>
      <p:sp>
        <p:nvSpPr>
          <p:cNvPr id="72706" name="Rectangle 3"/>
          <p:cNvSpPr>
            <a:spLocks noGrp="1" noChangeArrowheads="1"/>
          </p:cNvSpPr>
          <p:nvPr>
            <p:ph idx="1"/>
          </p:nvPr>
        </p:nvSpPr>
        <p:spPr/>
        <p:txBody>
          <a:bodyPr/>
          <a:lstStyle/>
          <a:p>
            <a:pPr algn="just" eaLnBrk="1" hangingPunct="1">
              <a:lnSpc>
                <a:spcPct val="90000"/>
              </a:lnSpc>
            </a:pPr>
            <a:r>
              <a:rPr lang="it-IT" sz="2600">
                <a:latin typeface="Arial" charset="0"/>
              </a:rPr>
              <a:t>Direttiva 2003/86 sul ricongiungimento familiare (termine di attuazione: 3-10-2005)</a:t>
            </a:r>
          </a:p>
          <a:p>
            <a:pPr algn="just" eaLnBrk="1" hangingPunct="1">
              <a:lnSpc>
                <a:spcPct val="90000"/>
              </a:lnSpc>
            </a:pPr>
            <a:r>
              <a:rPr lang="it-IT" sz="2600">
                <a:latin typeface="Arial" charset="0"/>
              </a:rPr>
              <a:t>Legge comunitaria per il 2004 (L. 18-4-2005 n. 62)</a:t>
            </a:r>
          </a:p>
          <a:p>
            <a:pPr algn="just" eaLnBrk="1" hangingPunct="1">
              <a:lnSpc>
                <a:spcPct val="90000"/>
              </a:lnSpc>
            </a:pPr>
            <a:r>
              <a:rPr lang="it-IT" sz="2600">
                <a:latin typeface="Arial" charset="0"/>
              </a:rPr>
              <a:t>Decreto legislativo 8-1-2007 n. 5</a:t>
            </a:r>
          </a:p>
          <a:p>
            <a:pPr algn="just" eaLnBrk="1" hangingPunct="1">
              <a:lnSpc>
                <a:spcPct val="90000"/>
              </a:lnSpc>
            </a:pPr>
            <a:r>
              <a:rPr lang="it-IT" sz="2600">
                <a:latin typeface="Arial" charset="0"/>
              </a:rPr>
              <a:t>Decreto legislativo 3-10-2008 n. 160, Modifiche ed integrazioni al decreto legislativo 8 gennaio 2007, n. 5, recante attuazione della direttiva 2003/86/CE relativa al diritto di ricongiungimento familiare.</a:t>
            </a:r>
          </a:p>
          <a:p>
            <a:pPr eaLnBrk="1" hangingPunct="1">
              <a:lnSpc>
                <a:spcPct val="90000"/>
              </a:lnSpc>
            </a:pPr>
            <a:endParaRPr lang="it-IT" sz="2600">
              <a:latin typeface="Arial" charset="0"/>
            </a:endParaRPr>
          </a:p>
        </p:txBody>
      </p:sp>
    </p:spTree>
    <p:extLst>
      <p:ext uri="{BB962C8B-B14F-4D97-AF65-F5344CB8AC3E}">
        <p14:creationId xmlns:p14="http://schemas.microsoft.com/office/powerpoint/2010/main" val="473920200"/>
      </p:ext>
    </p:extLst>
  </p:cSld>
  <p:clrMapOvr>
    <a:masterClrMapping/>
  </p:clrMapOvr>
  <mc:AlternateContent xmlns:mc="http://schemas.openxmlformats.org/markup-compatibility/2006" xmlns:p14="http://schemas.microsoft.com/office/powerpoint/2010/main">
    <mc:Choice Requires="p14">
      <p:transition spd="slow" p14:dur="2000" advTm="165247"/>
    </mc:Choice>
    <mc:Fallback xmlns="">
      <p:transition spd="slow" advTm="16524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6943" y="257410"/>
            <a:ext cx="7743825" cy="1071298"/>
          </a:xfrm>
        </p:spPr>
        <p:txBody>
          <a:bodyPr>
            <a:normAutofit/>
          </a:bodyPr>
          <a:lstStyle/>
          <a:p>
            <a:pPr algn="just"/>
            <a:r>
              <a:rPr lang="it-IT" dirty="0"/>
              <a:t>EVOLUZIONE DELLE FONTI DEL D.I.P.</a:t>
            </a:r>
          </a:p>
        </p:txBody>
      </p:sp>
      <p:graphicFrame>
        <p:nvGraphicFramePr>
          <p:cNvPr id="3" name="Segnaposto contenuto 2"/>
          <p:cNvGraphicFramePr>
            <a:graphicFrameLocks noGrp="1"/>
          </p:cNvGraphicFramePr>
          <p:nvPr>
            <p:ph idx="1"/>
            <p:extLst/>
          </p:nvPr>
        </p:nvGraphicFramePr>
        <p:xfrm>
          <a:off x="592138" y="1711325"/>
          <a:ext cx="7419975" cy="407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23</a:t>
            </a:fld>
            <a:endParaRPr lang="it-IT"/>
          </a:p>
        </p:txBody>
      </p:sp>
    </p:spTree>
    <p:extLst>
      <p:ext uri="{BB962C8B-B14F-4D97-AF65-F5344CB8AC3E}">
        <p14:creationId xmlns:p14="http://schemas.microsoft.com/office/powerpoint/2010/main" val="416574384"/>
      </p:ext>
    </p:extLst>
  </p:cSld>
  <p:clrMapOvr>
    <a:masterClrMapping/>
  </p:clrMapOvr>
  <mc:AlternateContent xmlns:mc="http://schemas.openxmlformats.org/markup-compatibility/2006" xmlns:p14="http://schemas.microsoft.com/office/powerpoint/2010/main">
    <mc:Choice Requires="p14">
      <p:transition spd="slow" p14:dur="2000" advTm="65677"/>
    </mc:Choice>
    <mc:Fallback xmlns="">
      <p:transition spd="slow" advTm="65677"/>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COMUNITARIZZAZIONE DEL D.I.P.</a:t>
            </a:r>
          </a:p>
        </p:txBody>
      </p:sp>
      <p:sp>
        <p:nvSpPr>
          <p:cNvPr id="8" name="Segnaposto contenuto 7"/>
          <p:cNvSpPr>
            <a:spLocks noGrp="1"/>
          </p:cNvSpPr>
          <p:nvPr>
            <p:ph idx="1"/>
          </p:nvPr>
        </p:nvSpPr>
        <p:spPr/>
        <p:txBody>
          <a:bodyPr/>
          <a:lstStyle/>
          <a:p>
            <a:r>
              <a:rPr lang="it-IT" dirty="0"/>
              <a:t>Evoluzione</a:t>
            </a:r>
          </a:p>
          <a:p>
            <a:pPr lvl="1"/>
            <a:r>
              <a:rPr lang="it-IT" dirty="0"/>
              <a:t>1) </a:t>
            </a:r>
            <a:r>
              <a:rPr lang="it-IT" b="1" dirty="0"/>
              <a:t>CONVENZIONE</a:t>
            </a:r>
            <a:r>
              <a:rPr lang="it-IT" dirty="0"/>
              <a:t> di Bruxelles 1968 sulla giurisdizione e il riconoscimento delle decisioni in materia civile e commerciale</a:t>
            </a:r>
          </a:p>
          <a:p>
            <a:pPr lvl="1"/>
            <a:r>
              <a:rPr lang="it-IT" dirty="0"/>
              <a:t>2) Dalla </a:t>
            </a:r>
            <a:r>
              <a:rPr lang="it-IT" dirty="0" err="1"/>
              <a:t>comunitarizzazione</a:t>
            </a:r>
            <a:r>
              <a:rPr lang="it-IT" dirty="0"/>
              <a:t> del </a:t>
            </a:r>
            <a:r>
              <a:rPr lang="it-IT" dirty="0" err="1"/>
              <a:t>d.i.p</a:t>
            </a:r>
            <a:r>
              <a:rPr lang="it-IT" dirty="0"/>
              <a:t>. 1997 al 2005- </a:t>
            </a:r>
            <a:r>
              <a:rPr lang="it-IT" b="1" dirty="0"/>
              <a:t>REGOLAMENTO</a:t>
            </a:r>
            <a:r>
              <a:rPr lang="it-IT" dirty="0"/>
              <a:t>.</a:t>
            </a:r>
          </a:p>
          <a:p>
            <a:pPr lvl="1" algn="just"/>
            <a:r>
              <a:rPr lang="it-IT" dirty="0"/>
              <a:t>3) Dal 2005 a oggi: </a:t>
            </a:r>
            <a:r>
              <a:rPr lang="it-IT" u="sng" dirty="0"/>
              <a:t>verso l’abolizione dell’exequatur</a:t>
            </a:r>
            <a:r>
              <a:rPr lang="it-IT" dirty="0"/>
              <a:t>? </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24</a:t>
            </a:fld>
            <a:endParaRPr lang="it-IT"/>
          </a:p>
        </p:txBody>
      </p:sp>
    </p:spTree>
    <p:custDataLst>
      <p:tags r:id="rId1"/>
    </p:custDataLst>
    <p:extLst>
      <p:ext uri="{BB962C8B-B14F-4D97-AF65-F5344CB8AC3E}">
        <p14:creationId xmlns:p14="http://schemas.microsoft.com/office/powerpoint/2010/main" val="746701140"/>
      </p:ext>
    </p:extLst>
  </p:cSld>
  <p:clrMapOvr>
    <a:masterClrMapping/>
  </p:clrMapOvr>
  <mc:AlternateContent xmlns:mc="http://schemas.openxmlformats.org/markup-compatibility/2006" xmlns:p14="http://schemas.microsoft.com/office/powerpoint/2010/main">
    <mc:Choice Requires="p14">
      <p:transition spd="slow" p14:dur="2000" advTm="168839"/>
    </mc:Choice>
    <mc:Fallback xmlns="">
      <p:transition spd="slow" advTm="1688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build="p"/>
      <p:bldP spid="8"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COMUNITARIZZAZIONE DEL D.I.P.</a:t>
            </a:r>
          </a:p>
        </p:txBody>
      </p:sp>
      <p:sp>
        <p:nvSpPr>
          <p:cNvPr id="8" name="Segnaposto contenuto 7"/>
          <p:cNvSpPr>
            <a:spLocks noGrp="1"/>
          </p:cNvSpPr>
          <p:nvPr>
            <p:ph idx="1"/>
          </p:nvPr>
        </p:nvSpPr>
        <p:spPr/>
        <p:txBody>
          <a:bodyPr/>
          <a:lstStyle/>
          <a:p>
            <a:r>
              <a:rPr lang="it-IT" dirty="0"/>
              <a:t>Scelta politica verso integrazione più forte</a:t>
            </a:r>
          </a:p>
          <a:p>
            <a:endParaRPr lang="it-IT" dirty="0"/>
          </a:p>
          <a:p>
            <a:r>
              <a:rPr lang="it-IT" dirty="0"/>
              <a:t>Scelta del Regolamento come atto obbligatorio e direttamente applicabile</a:t>
            </a:r>
          </a:p>
          <a:p>
            <a:pPr lvl="1"/>
            <a:r>
              <a:rPr lang="it-IT" dirty="0"/>
              <a:t>Maggiore integrazione</a:t>
            </a:r>
          </a:p>
          <a:p>
            <a:pPr lvl="1"/>
            <a:r>
              <a:rPr lang="it-IT" dirty="0"/>
              <a:t>Facile modificabilità</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25</a:t>
            </a:fld>
            <a:endParaRPr lang="it-IT"/>
          </a:p>
        </p:txBody>
      </p:sp>
    </p:spTree>
    <p:custDataLst>
      <p:tags r:id="rId1"/>
    </p:custDataLst>
    <p:extLst>
      <p:ext uri="{BB962C8B-B14F-4D97-AF65-F5344CB8AC3E}">
        <p14:creationId xmlns:p14="http://schemas.microsoft.com/office/powerpoint/2010/main" val="4251777050"/>
      </p:ext>
    </p:extLst>
  </p:cSld>
  <p:clrMapOvr>
    <a:masterClrMapping/>
  </p:clrMapOvr>
  <mc:AlternateContent xmlns:mc="http://schemas.openxmlformats.org/markup-compatibility/2006" xmlns:p14="http://schemas.microsoft.com/office/powerpoint/2010/main">
    <mc:Choice Requires="p14">
      <p:transition spd="slow" p14:dur="2000" advTm="82090"/>
    </mc:Choice>
    <mc:Fallback xmlns="">
      <p:transition spd="slow" advTm="820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build="p"/>
      <p:bldP spid="8"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7010" y="189351"/>
            <a:ext cx="7743825" cy="154185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a:t>ADATTAMENTO AL DIRITTO INTERNAZIONALE/AL DIRITTO UE</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007964881"/>
              </p:ext>
            </p:extLst>
          </p:nvPr>
        </p:nvGraphicFramePr>
        <p:xfrm>
          <a:off x="398326" y="1731210"/>
          <a:ext cx="7920584" cy="4226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spTree>
    <p:extLst>
      <p:ext uri="{BB962C8B-B14F-4D97-AF65-F5344CB8AC3E}">
        <p14:creationId xmlns:p14="http://schemas.microsoft.com/office/powerpoint/2010/main" val="3817439373"/>
      </p:ext>
    </p:extLst>
  </p:cSld>
  <p:clrMapOvr>
    <a:masterClrMapping/>
  </p:clrMapOvr>
  <mc:AlternateContent xmlns:mc="http://schemas.openxmlformats.org/markup-compatibility/2006" xmlns:p14="http://schemas.microsoft.com/office/powerpoint/2010/main">
    <mc:Choice Requires="p14">
      <p:transition spd="slow" p14:dur="2000" advTm="32206"/>
    </mc:Choice>
    <mc:Fallback xmlns="">
      <p:transition spd="slow" advTm="3220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GERARCHIA</a:t>
            </a:r>
          </a:p>
        </p:txBody>
      </p:sp>
      <p:sp>
        <p:nvSpPr>
          <p:cNvPr id="6" name="Segnaposto contenuto 5"/>
          <p:cNvSpPr>
            <a:spLocks noGrp="1"/>
          </p:cNvSpPr>
          <p:nvPr>
            <p:ph idx="1"/>
          </p:nvPr>
        </p:nvSpPr>
        <p:spPr>
          <a:xfrm>
            <a:off x="430214" y="1499819"/>
            <a:ext cx="7743825" cy="4457790"/>
          </a:xfrm>
        </p:spPr>
        <p:txBody>
          <a:bodyPr>
            <a:normAutofit/>
          </a:bodyPr>
          <a:lstStyle/>
          <a:p>
            <a:pPr algn="just"/>
            <a:r>
              <a:rPr lang="it-IT" dirty="0"/>
              <a:t>Diritto dell’Unione europea – diritto interno</a:t>
            </a:r>
          </a:p>
          <a:p>
            <a:pPr lvl="1" algn="just"/>
            <a:r>
              <a:rPr lang="it-IT" dirty="0"/>
              <a:t>Primato: disapplicazione del diritto nazionale contrario;</a:t>
            </a:r>
          </a:p>
          <a:p>
            <a:pPr algn="just"/>
            <a:r>
              <a:rPr lang="it-IT" dirty="0"/>
              <a:t>Diritto dell’Unione europea – diritto costituzionale:</a:t>
            </a:r>
          </a:p>
          <a:p>
            <a:pPr lvl="1" algn="just"/>
            <a:r>
              <a:rPr lang="it-IT" dirty="0"/>
              <a:t>Soluzione giurisprudenziale: prevalenza della norma che tutela più efficacemente i diritti degli individui</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a:t>
            </a:fld>
            <a:endParaRPr lang="it-IT"/>
          </a:p>
        </p:txBody>
      </p:sp>
    </p:spTree>
    <p:extLst>
      <p:ext uri="{BB962C8B-B14F-4D97-AF65-F5344CB8AC3E}">
        <p14:creationId xmlns:p14="http://schemas.microsoft.com/office/powerpoint/2010/main" val="2245514756"/>
      </p:ext>
    </p:extLst>
  </p:cSld>
  <p:clrMapOvr>
    <a:masterClrMapping/>
  </p:clrMapOvr>
  <mc:AlternateContent xmlns:mc="http://schemas.openxmlformats.org/markup-compatibility/2006" xmlns:p14="http://schemas.microsoft.com/office/powerpoint/2010/main">
    <mc:Choice Requires="p14">
      <p:transition spd="slow" p14:dur="2000" advTm="79080"/>
    </mc:Choice>
    <mc:Fallback xmlns="">
      <p:transition spd="slow" advTm="790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832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6">
                                            <p:txEl>
                                              <p:pRg st="0" end="0"/>
                                            </p:txEl>
                                          </p:spTgt>
                                        </p:tgtEl>
                                        <p:attrNameLst>
                                          <p:attrName>style.color</p:attrName>
                                        </p:attrNameLst>
                                      </p:cBhvr>
                                      <p:to>
                                        <a:schemeClr val="tx1"/>
                                      </p:to>
                                    </p:animClr>
                                  </p:childTnLst>
                                </p:cTn>
                              </p:par>
                              <p:par>
                                <p:cTn id="11" presetID="3" presetClass="emph" presetSubtype="2" fill="hold" grpId="0" nodeType="withEffect">
                                  <p:stCondLst>
                                    <p:cond delay="0"/>
                                  </p:stCondLst>
                                  <p:childTnLst>
                                    <p:animClr clrSpc="rgb" dir="cw">
                                      <p:cBhvr override="childStyle">
                                        <p:cTn id="12" dur="2000" fill="hold"/>
                                        <p:tgtEl>
                                          <p:spTgt spid="6">
                                            <p:txEl>
                                              <p:pRg st="1" end="1"/>
                                            </p:txEl>
                                          </p:spTgt>
                                        </p:tgtEl>
                                        <p:attrNameLst>
                                          <p:attrName>style.color</p:attrName>
                                        </p:attrNameLst>
                                      </p:cBhvr>
                                      <p:to>
                                        <a:schemeClr val="tx1"/>
                                      </p:to>
                                    </p:animClr>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grpId="0" nodeType="clickEffect">
                                  <p:stCondLst>
                                    <p:cond delay="0"/>
                                  </p:stCondLst>
                                  <p:childTnLst>
                                    <p:animClr clrSpc="rgb" dir="cw">
                                      <p:cBhvr override="childStyle">
                                        <p:cTn id="16" dur="2000" fill="hold"/>
                                        <p:tgtEl>
                                          <p:spTgt spid="6">
                                            <p:txEl>
                                              <p:pRg st="2" end="2"/>
                                            </p:txEl>
                                          </p:spTgt>
                                        </p:tgtEl>
                                        <p:attrNameLst>
                                          <p:attrName>style.color</p:attrName>
                                        </p:attrNameLst>
                                      </p:cBhvr>
                                      <p:to>
                                        <a:schemeClr val="tx1"/>
                                      </p:to>
                                    </p:animClr>
                                  </p:childTnLst>
                                </p:cTn>
                              </p:par>
                              <p:par>
                                <p:cTn id="17" presetID="3" presetClass="emph" presetSubtype="2" fill="hold" grpId="0" nodeType="withEffect">
                                  <p:stCondLst>
                                    <p:cond delay="0"/>
                                  </p:stCondLst>
                                  <p:childTnLst>
                                    <p:animClr clrSpc="rgb" dir="cw">
                                      <p:cBhvr override="childStyle">
                                        <p:cTn id="18" dur="2000" fill="hold"/>
                                        <p:tgtEl>
                                          <p:spTgt spid="6">
                                            <p:txEl>
                                              <p:pRg st="3" end="3"/>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167" y="254000"/>
            <a:ext cx="7923873" cy="7112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ADATTAMENTO AL DIRITTO UE</a:t>
            </a:r>
          </a:p>
        </p:txBody>
      </p:sp>
      <p:sp>
        <p:nvSpPr>
          <p:cNvPr id="3" name="Segnaposto contenuto 2"/>
          <p:cNvSpPr>
            <a:spLocks noGrp="1"/>
          </p:cNvSpPr>
          <p:nvPr>
            <p:ph idx="1"/>
          </p:nvPr>
        </p:nvSpPr>
        <p:spPr>
          <a:xfrm>
            <a:off x="1" y="1320800"/>
            <a:ext cx="8174040" cy="5106989"/>
          </a:xfrm>
        </p:spPr>
        <p:txBody>
          <a:bodyPr>
            <a:normAutofit/>
          </a:bodyPr>
          <a:lstStyle/>
          <a:p>
            <a:pPr algn="just"/>
            <a:r>
              <a:rPr lang="it-IT" dirty="0"/>
              <a:t>Materia tradizionalmente inquadrata nell’ambito dell’art. 11 </a:t>
            </a:r>
            <a:r>
              <a:rPr lang="it-IT" dirty="0" err="1"/>
              <a:t>Cost</a:t>
            </a:r>
            <a:r>
              <a:rPr lang="it-IT" dirty="0"/>
              <a:t>.: «</a:t>
            </a:r>
            <a:r>
              <a:rPr lang="it-IT" b="1" dirty="0"/>
              <a:t>L’Italia ripudia la guerra come strumento di offesa alla libertà degli altri popoli e come mezzo di risoluzione delle controversie internazionali; consente, in condizioni di parità con gli altri Stati, alle limitazioni di sovranità necessarie ad un ordinamento che assicuri la pace e la giustizia fra le Nazioni; promuove e favorisce le organizzazioni internazionali rivolte a tale scopo</a:t>
            </a:r>
            <a:r>
              <a:rPr lang="it-IT" dirty="0"/>
              <a:t>».</a:t>
            </a:r>
          </a:p>
          <a:p>
            <a:pPr algn="just"/>
            <a:endParaRPr lang="it-IT" dirty="0"/>
          </a:p>
          <a:p>
            <a:pPr algn="just"/>
            <a:r>
              <a:rPr lang="it-IT" dirty="0"/>
              <a:t>Varie </a:t>
            </a:r>
            <a:r>
              <a:rPr lang="it-IT" dirty="0" err="1"/>
              <a:t>sent</a:t>
            </a:r>
            <a:r>
              <a:rPr lang="it-IT" dirty="0"/>
              <a:t>. Corte </a:t>
            </a:r>
            <a:r>
              <a:rPr lang="it-IT" dirty="0" err="1"/>
              <a:t>Cost</a:t>
            </a:r>
            <a:r>
              <a:rPr lang="it-IT" dirty="0"/>
              <a:t>. e CGCE sul primato del diritto UE</a:t>
            </a:r>
          </a:p>
        </p:txBody>
      </p:sp>
    </p:spTree>
    <p:extLst>
      <p:ext uri="{BB962C8B-B14F-4D97-AF65-F5344CB8AC3E}">
        <p14:creationId xmlns:p14="http://schemas.microsoft.com/office/powerpoint/2010/main" val="3702645161"/>
      </p:ext>
    </p:extLst>
  </p:cSld>
  <p:clrMapOvr>
    <a:masterClrMapping/>
  </p:clrMapOvr>
  <mc:AlternateContent xmlns:mc="http://schemas.openxmlformats.org/markup-compatibility/2006" xmlns:p14="http://schemas.microsoft.com/office/powerpoint/2010/main">
    <mc:Choice Requires="p14">
      <p:transition spd="slow" p14:dur="2000" advTm="149941"/>
    </mc:Choice>
    <mc:Fallback xmlns="">
      <p:transition spd="slow" advTm="14994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1"/>
            <a:ext cx="7743825" cy="111620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NOVITA’ DEL TRATTATO DI LISBONA</a:t>
            </a:r>
          </a:p>
        </p:txBody>
      </p:sp>
      <p:sp>
        <p:nvSpPr>
          <p:cNvPr id="3" name="Segnaposto contenuto 2"/>
          <p:cNvSpPr>
            <a:spLocks noGrp="1"/>
          </p:cNvSpPr>
          <p:nvPr>
            <p:ph idx="1"/>
          </p:nvPr>
        </p:nvSpPr>
        <p:spPr>
          <a:xfrm>
            <a:off x="250166" y="1116204"/>
            <a:ext cx="8354084" cy="5311585"/>
          </a:xfrm>
        </p:spPr>
        <p:txBody>
          <a:bodyPr>
            <a:normAutofit/>
          </a:bodyPr>
          <a:lstStyle/>
          <a:p>
            <a:pPr algn="just"/>
            <a:r>
              <a:rPr lang="it-IT" dirty="0"/>
              <a:t>T. Lisbona, approvato il 13 dicembre  2007 dalla Conferenza intergovernativa ed entrato in vigore il 1° dicembre 2009, ha certamente segnato una tappa fondamentale nel processo di integrazione fra ordinamento interno e ordinamento dell’Unione europea.</a:t>
            </a:r>
          </a:p>
          <a:p>
            <a:pPr algn="just"/>
            <a:r>
              <a:rPr lang="it-IT" dirty="0"/>
              <a:t>Ridefinizione del ruolo dei Parlamenti nazionali nell’architettura istituzionale dell’Unione, coinvolti, ora, attivamente, rispetto al passato. </a:t>
            </a:r>
          </a:p>
        </p:txBody>
      </p:sp>
    </p:spTree>
    <p:extLst>
      <p:ext uri="{BB962C8B-B14F-4D97-AF65-F5344CB8AC3E}">
        <p14:creationId xmlns:p14="http://schemas.microsoft.com/office/powerpoint/2010/main" val="825515228"/>
      </p:ext>
    </p:extLst>
  </p:cSld>
  <p:clrMapOvr>
    <a:masterClrMapping/>
  </p:clrMapOvr>
  <mc:AlternateContent xmlns:mc="http://schemas.openxmlformats.org/markup-compatibility/2006" xmlns:p14="http://schemas.microsoft.com/office/powerpoint/2010/main">
    <mc:Choice Requires="p14">
      <p:transition spd="slow" p14:dur="2000" advTm="113456"/>
    </mc:Choice>
    <mc:Fallback xmlns="">
      <p:transition spd="slow" advTm="11345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0214" y="1"/>
            <a:ext cx="7743825" cy="111620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NOVITA’ DEL TRATTATO DI LISBONA</a:t>
            </a:r>
          </a:p>
        </p:txBody>
      </p:sp>
      <p:sp>
        <p:nvSpPr>
          <p:cNvPr id="3" name="Segnaposto contenuto 2"/>
          <p:cNvSpPr>
            <a:spLocks noGrp="1"/>
          </p:cNvSpPr>
          <p:nvPr>
            <p:ph idx="1"/>
          </p:nvPr>
        </p:nvSpPr>
        <p:spPr>
          <a:xfrm>
            <a:off x="250166" y="1116204"/>
            <a:ext cx="8354084" cy="5311585"/>
          </a:xfrm>
        </p:spPr>
        <p:txBody>
          <a:bodyPr>
            <a:normAutofit/>
          </a:bodyPr>
          <a:lstStyle/>
          <a:p>
            <a:pPr algn="just"/>
            <a:r>
              <a:rPr lang="it-IT" dirty="0"/>
              <a:t>Specificamente il ruolo dei Parlamenti nazionali è decisamente rafforzato: attraverso la previsione di un esercizio diretto di poteri di controllo del rispetto del principi di </a:t>
            </a:r>
            <a:r>
              <a:rPr lang="it-IT" dirty="0" err="1"/>
              <a:t>sussidiarieta</a:t>
            </a:r>
            <a:r>
              <a:rPr lang="it-IT" dirty="0"/>
              <a:t>̀ e </a:t>
            </a:r>
            <a:r>
              <a:rPr lang="it-IT" dirty="0" err="1"/>
              <a:t>proporzionalita</a:t>
            </a:r>
            <a:r>
              <a:rPr lang="it-IT" dirty="0"/>
              <a:t>̀ nell’esame dei progetti normativi dell’Unione europea. Il Trattato attribuisce pure ai Parlamenti un maggior potere di indirizzo e di controllo nei confronti dei rispettivi governi e riconosce loro un’ampia sfera di intervento nella fase di consultazione e di elaborazione degli orientamenti della legislazione sovranazionale- Art. 12 Trattato.</a:t>
            </a:r>
          </a:p>
        </p:txBody>
      </p:sp>
    </p:spTree>
    <p:extLst>
      <p:ext uri="{BB962C8B-B14F-4D97-AF65-F5344CB8AC3E}">
        <p14:creationId xmlns:p14="http://schemas.microsoft.com/office/powerpoint/2010/main" val="3186356942"/>
      </p:ext>
    </p:extLst>
  </p:cSld>
  <p:clrMapOvr>
    <a:masterClrMapping/>
  </p:clrMapOvr>
  <mc:AlternateContent xmlns:mc="http://schemas.openxmlformats.org/markup-compatibility/2006" xmlns:p14="http://schemas.microsoft.com/office/powerpoint/2010/main">
    <mc:Choice Requires="p14">
      <p:transition spd="slow" p14:dur="2000" advTm="93895"/>
    </mc:Choice>
    <mc:Fallback xmlns="">
      <p:transition spd="slow" advTm="9389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662" y="1"/>
            <a:ext cx="8315234" cy="13663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MODIFICHE DELLA FASE DI ATTUAZIONE DIR. UE.</a:t>
            </a:r>
          </a:p>
        </p:txBody>
      </p:sp>
      <p:sp>
        <p:nvSpPr>
          <p:cNvPr id="3" name="Segnaposto contenuto 2"/>
          <p:cNvSpPr>
            <a:spLocks noGrp="1"/>
          </p:cNvSpPr>
          <p:nvPr>
            <p:ph idx="1"/>
          </p:nvPr>
        </p:nvSpPr>
        <p:spPr>
          <a:xfrm>
            <a:off x="90688" y="1616569"/>
            <a:ext cx="8383309" cy="4272362"/>
          </a:xfrm>
        </p:spPr>
        <p:txBody>
          <a:bodyPr>
            <a:normAutofit/>
          </a:bodyPr>
          <a:lstStyle/>
          <a:p>
            <a:pPr algn="just"/>
            <a:r>
              <a:rPr lang="it-IT" dirty="0"/>
              <a:t>Prima del trattato di Lisbona,  la fase di attuazione del diritto comunitario si mostrava particolarmente compromessa ed ostacolata da un’</a:t>
            </a:r>
            <a:r>
              <a:rPr lang="it-IT" dirty="0" err="1"/>
              <a:t>attivita</a:t>
            </a:r>
            <a:r>
              <a:rPr lang="it-IT" dirty="0"/>
              <a:t>̀ di recepimento degli atti normativi circoscritta allo strumento della delega legislativa a favore del Governo</a:t>
            </a:r>
          </a:p>
          <a:p>
            <a:pPr algn="just"/>
            <a:r>
              <a:rPr lang="it-IT" dirty="0"/>
              <a:t>L’ordinamento italiano era esposto a gravi ritardi nel processo di adeguamento del diritto interno al diritto comunitario. </a:t>
            </a:r>
          </a:p>
          <a:p>
            <a:endParaRPr lang="it-IT" dirty="0"/>
          </a:p>
        </p:txBody>
      </p:sp>
    </p:spTree>
    <p:extLst>
      <p:ext uri="{BB962C8B-B14F-4D97-AF65-F5344CB8AC3E}">
        <p14:creationId xmlns:p14="http://schemas.microsoft.com/office/powerpoint/2010/main" val="3810674682"/>
      </p:ext>
    </p:extLst>
  </p:cSld>
  <p:clrMapOvr>
    <a:masterClrMapping/>
  </p:clrMapOvr>
  <mc:AlternateContent xmlns:mc="http://schemas.openxmlformats.org/markup-compatibility/2006" xmlns:p14="http://schemas.microsoft.com/office/powerpoint/2010/main">
    <mc:Choice Requires="p14">
      <p:transition spd="slow" p14:dur="2000" advTm="103815"/>
    </mc:Choice>
    <mc:Fallback xmlns="">
      <p:transition spd="slow" advTm="10381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662" y="1"/>
            <a:ext cx="8315234" cy="136638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MODIFICHE DELLA FASE DI ATTUAZIONE DIR. UE</a:t>
            </a:r>
          </a:p>
        </p:txBody>
      </p:sp>
      <p:sp>
        <p:nvSpPr>
          <p:cNvPr id="3" name="Segnaposto contenuto 2"/>
          <p:cNvSpPr>
            <a:spLocks noGrp="1"/>
          </p:cNvSpPr>
          <p:nvPr>
            <p:ph idx="1"/>
          </p:nvPr>
        </p:nvSpPr>
        <p:spPr>
          <a:xfrm>
            <a:off x="90688" y="1616569"/>
            <a:ext cx="8383309" cy="4272362"/>
          </a:xfrm>
        </p:spPr>
        <p:txBody>
          <a:bodyPr>
            <a:normAutofit/>
          </a:bodyPr>
          <a:lstStyle/>
          <a:p>
            <a:pPr algn="just"/>
            <a:r>
              <a:rPr lang="it-IT" dirty="0"/>
              <a:t>Nonostante la legge 9 marzo 1989, n. 86 recante “Norme generali sulla partecipazione dell’Italia al processo normativo comunitario e sulle procedure di esecuzione degli obblighi comunitari” (c.d. legge La Pergola) con cui  il legislatore ha inteso accelerare le procedure di recepimento del diritto comunitario e, contemporaneamente, ridefinire il ruolo del Parlamento in un’ottica di effettiva partecipazione al processo normativo comunitario e delle procedure di esecuzione degli comunitari, l’obiettivo non era stato raggiunto.</a:t>
            </a:r>
          </a:p>
          <a:p>
            <a:endParaRPr lang="it-IT" dirty="0"/>
          </a:p>
        </p:txBody>
      </p:sp>
    </p:spTree>
    <p:extLst>
      <p:ext uri="{BB962C8B-B14F-4D97-AF65-F5344CB8AC3E}">
        <p14:creationId xmlns:p14="http://schemas.microsoft.com/office/powerpoint/2010/main" val="3675028753"/>
      </p:ext>
    </p:extLst>
  </p:cSld>
  <p:clrMapOvr>
    <a:masterClrMapping/>
  </p:clrMapOvr>
  <mc:AlternateContent xmlns:mc="http://schemas.openxmlformats.org/markup-compatibility/2006" xmlns:p14="http://schemas.microsoft.com/office/powerpoint/2010/main">
    <mc:Choice Requires="p14">
      <p:transition spd="slow" p14:dur="2000" advTm="70996"/>
    </mc:Choice>
    <mc:Fallback xmlns="">
      <p:transition spd="slow" advTm="70996"/>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6|1|0.7"/>
</p:tagLst>
</file>

<file path=ppt/tags/tag2.xml><?xml version="1.0" encoding="utf-8"?>
<p:tagLst xmlns:a="http://schemas.openxmlformats.org/drawingml/2006/main" xmlns:r="http://schemas.openxmlformats.org/officeDocument/2006/relationships" xmlns:p="http://schemas.openxmlformats.org/presentationml/2006/main">
  <p:tag name="TIMING" val="|1.4|1.8"/>
</p:tagLst>
</file>

<file path=ppt/tags/tag3.xml><?xml version="1.0" encoding="utf-8"?>
<p:tagLst xmlns:a="http://schemas.openxmlformats.org/drawingml/2006/main" xmlns:r="http://schemas.openxmlformats.org/officeDocument/2006/relationships" xmlns:p="http://schemas.openxmlformats.org/presentationml/2006/main">
  <p:tag name="TIMING" val="|1.7"/>
</p:tagLst>
</file>

<file path=ppt/tags/tag4.xml><?xml version="1.0" encoding="utf-8"?>
<p:tagLst xmlns:a="http://schemas.openxmlformats.org/drawingml/2006/main" xmlns:r="http://schemas.openxmlformats.org/officeDocument/2006/relationships" xmlns:p="http://schemas.openxmlformats.org/presentationml/2006/main">
  <p:tag name="TIMING" val="|2.1|3.1"/>
</p:tagLst>
</file>

<file path=ppt/tags/tag5.xml><?xml version="1.0" encoding="utf-8"?>
<p:tagLst xmlns:a="http://schemas.openxmlformats.org/drawingml/2006/main" xmlns:r="http://schemas.openxmlformats.org/officeDocument/2006/relationships" xmlns:p="http://schemas.openxmlformats.org/presentationml/2006/main">
  <p:tag name="TIMING" val="|22.6"/>
</p:tagLst>
</file>

<file path=ppt/tags/tag6.xml><?xml version="1.0" encoding="utf-8"?>
<p:tagLst xmlns:a="http://schemas.openxmlformats.org/drawingml/2006/main" xmlns:r="http://schemas.openxmlformats.org/officeDocument/2006/relationships" xmlns:p="http://schemas.openxmlformats.org/presentationml/2006/main">
  <p:tag name="TIMING" val="|3.6"/>
</p:tagLst>
</file>

<file path=ppt/tags/tag7.xml><?xml version="1.0" encoding="utf-8"?>
<p:tagLst xmlns:a="http://schemas.openxmlformats.org/drawingml/2006/main" xmlns:r="http://schemas.openxmlformats.org/officeDocument/2006/relationships" xmlns:p="http://schemas.openxmlformats.org/presentationml/2006/main">
  <p:tag name="TIMING" val="|2.8"/>
</p:tagLst>
</file>

<file path=ppt/tags/tag8.xml><?xml version="1.0" encoding="utf-8"?>
<p:tagLst xmlns:a="http://schemas.openxmlformats.org/drawingml/2006/main" xmlns:r="http://schemas.openxmlformats.org/officeDocument/2006/relationships" xmlns:p="http://schemas.openxmlformats.org/presentationml/2006/main">
  <p:tag name="TIMING" val="|3.1|3"/>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2501</TotalTime>
  <Words>1423</Words>
  <Application>Microsoft Macintosh PowerPoint</Application>
  <PresentationFormat>Personalizzato</PresentationFormat>
  <Paragraphs>97</Paragraphs>
  <Slides>25</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25</vt:i4>
      </vt:variant>
    </vt:vector>
  </HeadingPairs>
  <TitlesOfParts>
    <vt:vector size="32" baseType="lpstr">
      <vt:lpstr>ＭＳ Ｐゴシック</vt:lpstr>
      <vt:lpstr>游ゴシック</vt:lpstr>
      <vt:lpstr>Arial</vt:lpstr>
      <vt:lpstr>Calibri</vt:lpstr>
      <vt:lpstr>Calibri Light</vt:lpstr>
      <vt:lpstr>Wingdings</vt:lpstr>
      <vt:lpstr>Tema di Office</vt:lpstr>
      <vt:lpstr>DIRITTO INTERNAZIONALE PRIVATO</vt:lpstr>
      <vt:lpstr>GERARCHIA - RAPPORTO TRA DIRITTO INTERNAZIONALE E DIRITTO INTERNO</vt:lpstr>
      <vt:lpstr>ADATTAMENTO AL DIRITTO INTERNAZIONALE/AL DIRITTO UE</vt:lpstr>
      <vt:lpstr>GERARCHIA</vt:lpstr>
      <vt:lpstr>ADATTAMENTO AL DIRITTO UE</vt:lpstr>
      <vt:lpstr>NOVITA’ DEL TRATTATO DI LISBONA</vt:lpstr>
      <vt:lpstr>NOVITA’ DEL TRATTATO DI LISBONA</vt:lpstr>
      <vt:lpstr>MODIFICHE DELLA FASE DI ATTUAZIONE DIR. UE.</vt:lpstr>
      <vt:lpstr>MODIFICHE DELLA FASE DI ATTUAZIONE DIR. UE</vt:lpstr>
      <vt:lpstr>MODIFICHE DELLA FASE DI ATTUAZIONE DIR. UE</vt:lpstr>
      <vt:lpstr>MODIFICHE DELLA FASE DI ATTUAZIONE</vt:lpstr>
      <vt:lpstr>CARATTERI GENERALI DELL’ORDINAMENTO UE</vt:lpstr>
      <vt:lpstr>CARATTERI GENERALI DELL’ORDINAMENTO UE</vt:lpstr>
      <vt:lpstr>EFFETTI DEL DIRITTO PRIMARIO</vt:lpstr>
      <vt:lpstr>1963 causa 26/62  van Gend &amp; Loos </vt:lpstr>
      <vt:lpstr>1963 causa 26/62  van Gend &amp; Loos</vt:lpstr>
      <vt:lpstr>FONTI UE DIRITTO DERIVATO</vt:lpstr>
      <vt:lpstr>Art. 288 TFUE (ex art. 249 TCE)</vt:lpstr>
      <vt:lpstr>REGOLAMENTO = ATTO DIRETTAMENTE APPLICABILE ENTRO GLI STATI MEMBRI</vt:lpstr>
      <vt:lpstr>DIRETTIVA</vt:lpstr>
      <vt:lpstr>Presupposti dell’effetto diretto</vt:lpstr>
      <vt:lpstr>Esempio di attuazione di direttiva</vt:lpstr>
      <vt:lpstr>EVOLUZIONE DELLE FONTI DEL D.I.P.</vt:lpstr>
      <vt:lpstr>COMUNITARIZZAZIONE DEL D.I.P.</vt:lpstr>
      <vt:lpstr>COMUNITARIZZAZIONE DEL D.I.P.</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L’EFFICACIA DEL DIRITTO INTERNAZIONALE NEGLI ORDINAMENTI INTERNI</dc:title>
  <dc:creator>Giuseppe Sacco</dc:creator>
  <cp:lastModifiedBy>TONOLO SARA</cp:lastModifiedBy>
  <cp:revision>111</cp:revision>
  <dcterms:created xsi:type="dcterms:W3CDTF">2010-03-18T11:50:07Z</dcterms:created>
  <dcterms:modified xsi:type="dcterms:W3CDTF">2023-03-07T18:44:56Z</dcterms:modified>
</cp:coreProperties>
</file>