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23" autoAdjust="0"/>
    <p:restoredTop sz="93168" autoAdjust="0"/>
  </p:normalViewPr>
  <p:slideViewPr>
    <p:cSldViewPr>
      <p:cViewPr varScale="1">
        <p:scale>
          <a:sx n="71" d="100"/>
          <a:sy n="71" d="100"/>
        </p:scale>
        <p:origin x="516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709C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709C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709C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709C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200" y="181483"/>
            <a:ext cx="8395335" cy="6538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709C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2373" y="2146363"/>
            <a:ext cx="4711700" cy="2317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ederico.rosei@units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3581400"/>
            <a:ext cx="9143999" cy="254460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30"/>
              </a:spcBef>
            </a:pPr>
            <a:r>
              <a:rPr sz="2800" i="1" spc="-60" dirty="0">
                <a:solidFill>
                  <a:schemeClr val="tx1"/>
                </a:solidFill>
                <a:latin typeface="Arial Rounded MT Bold"/>
                <a:cs typeface="Arial Rounded MT Bold"/>
              </a:rPr>
              <a:t>Prof.</a:t>
            </a:r>
            <a:r>
              <a:rPr sz="2800" i="1" spc="-4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lang="en-CA" sz="2800" i="1" spc="-45" dirty="0">
                <a:solidFill>
                  <a:schemeClr val="tx1"/>
                </a:solidFill>
                <a:latin typeface="Arial Rounded MT Bold"/>
                <a:cs typeface="Arial Rounded MT Bold"/>
              </a:rPr>
              <a:t>Federico ROSEI</a:t>
            </a:r>
            <a:endParaRPr sz="28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12700" marR="5080" algn="ctr">
              <a:lnSpc>
                <a:spcPct val="150000"/>
              </a:lnSpc>
              <a:spcBef>
                <a:spcPts val="85"/>
              </a:spcBef>
            </a:pPr>
            <a:r>
              <a:rPr sz="2800" i="1" spc="-35" dirty="0">
                <a:solidFill>
                  <a:schemeClr val="tx1"/>
                </a:solidFill>
                <a:latin typeface="Arial Rounded MT Bold"/>
                <a:cs typeface="Arial Rounded MT Bold"/>
              </a:rPr>
              <a:t>Dipartimento</a:t>
            </a:r>
            <a:r>
              <a:rPr sz="2800" i="1" spc="-2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dirty="0">
                <a:solidFill>
                  <a:schemeClr val="tx1"/>
                </a:solidFill>
                <a:latin typeface="Arial Rounded MT Bold"/>
                <a:cs typeface="Arial Rounded MT Bold"/>
              </a:rPr>
              <a:t>di</a:t>
            </a:r>
            <a:r>
              <a:rPr sz="2800" i="1" spc="-4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spc="-35" dirty="0">
                <a:solidFill>
                  <a:schemeClr val="tx1"/>
                </a:solidFill>
                <a:latin typeface="Arial Rounded MT Bold"/>
                <a:cs typeface="Arial Rounded MT Bold"/>
              </a:rPr>
              <a:t>Scienze </a:t>
            </a:r>
            <a:r>
              <a:rPr sz="2800" i="1" spc="-40" dirty="0">
                <a:solidFill>
                  <a:schemeClr val="tx1"/>
                </a:solidFill>
                <a:latin typeface="Arial Rounded MT Bold"/>
                <a:cs typeface="Arial Rounded MT Bold"/>
              </a:rPr>
              <a:t>Chimiche</a:t>
            </a:r>
            <a:r>
              <a:rPr sz="2800" i="1" spc="-3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dirty="0">
                <a:solidFill>
                  <a:schemeClr val="tx1"/>
                </a:solidFill>
                <a:latin typeface="Arial Rounded MT Bold"/>
                <a:cs typeface="Arial Rounded MT Bold"/>
              </a:rPr>
              <a:t>e</a:t>
            </a:r>
            <a:r>
              <a:rPr sz="2800" i="1" spc="-4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spc="-30" dirty="0" err="1">
                <a:solidFill>
                  <a:schemeClr val="tx1"/>
                </a:solidFill>
                <a:latin typeface="Arial Rounded MT Bold"/>
                <a:cs typeface="Arial Rounded MT Bold"/>
              </a:rPr>
              <a:t>Farmaceutiche</a:t>
            </a:r>
            <a:r>
              <a:rPr sz="2800" i="1" spc="-3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lang="en-CA" sz="2800" i="1" spc="-30" dirty="0" err="1">
                <a:solidFill>
                  <a:schemeClr val="tx1"/>
                </a:solidFill>
                <a:latin typeface="Arial Rounded MT Bold"/>
                <a:cs typeface="Arial Rounded MT Bold"/>
                <a:hlinkClick r:id="rId2"/>
              </a:rPr>
              <a:t>federico.rosei</a:t>
            </a:r>
            <a:r>
              <a:rPr sz="2800" i="1" spc="-10" dirty="0">
                <a:solidFill>
                  <a:schemeClr val="tx1"/>
                </a:solidFill>
                <a:latin typeface="Arial Rounded MT Bold"/>
                <a:cs typeface="Arial Rounded MT Bold"/>
                <a:hlinkClick r:id="rId2"/>
              </a:rPr>
              <a:t>@units.it</a:t>
            </a:r>
            <a:endParaRPr lang="en-CA" sz="2800" i="1" spc="-1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12700" marR="5080" algn="ctr">
              <a:lnSpc>
                <a:spcPct val="150000"/>
              </a:lnSpc>
              <a:spcBef>
                <a:spcPts val="85"/>
              </a:spcBef>
            </a:pPr>
            <a:r>
              <a:rPr lang="en-US" altLang="zh-CN" sz="2800" i="1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C11, Aula 3</a:t>
            </a:r>
            <a:endParaRPr sz="28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3767" y="217170"/>
            <a:ext cx="165988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tx1"/>
                </a:solidFill>
                <a:latin typeface="Arial Rounded MT Bold"/>
                <a:cs typeface="Arial Rounded MT Bold"/>
              </a:rPr>
              <a:t>a.a.</a:t>
            </a:r>
            <a:r>
              <a:rPr sz="1800" spc="1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202</a:t>
            </a:r>
            <a:r>
              <a:rPr lang="en-CA" sz="18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2</a:t>
            </a:r>
            <a:r>
              <a:rPr sz="18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-</a:t>
            </a:r>
            <a:r>
              <a:rPr sz="1800" spc="-20" dirty="0">
                <a:solidFill>
                  <a:schemeClr val="tx1"/>
                </a:solidFill>
                <a:latin typeface="Arial Rounded MT Bold"/>
                <a:cs typeface="Arial Rounded MT Bold"/>
              </a:rPr>
              <a:t>202</a:t>
            </a:r>
            <a:r>
              <a:rPr lang="en-CA" sz="1800" spc="-20" dirty="0">
                <a:solidFill>
                  <a:schemeClr val="tx1"/>
                </a:solidFill>
                <a:latin typeface="Arial Rounded MT Bold"/>
                <a:cs typeface="Arial Rounded MT Bold"/>
              </a:rPr>
              <a:t>3</a:t>
            </a:r>
            <a:endParaRPr sz="18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7800" y="1413247"/>
            <a:ext cx="6913245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6757034" algn="l"/>
              </a:tabLst>
            </a:pPr>
            <a:r>
              <a:rPr lang="en-CA" sz="3600" b="0" dirty="0">
                <a:solidFill>
                  <a:schemeClr val="tx1"/>
                </a:solidFill>
                <a:latin typeface="Arial Rounded MT Bold"/>
                <a:cs typeface="Arial Rounded MT Bold"/>
              </a:rPr>
              <a:t>Corso</a:t>
            </a:r>
            <a:r>
              <a:rPr lang="en-CA" sz="3600" b="0" spc="-9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lang="en-CA" sz="3600" b="0" spc="-25" dirty="0">
                <a:solidFill>
                  <a:schemeClr val="tx1"/>
                </a:solidFill>
                <a:latin typeface="Arial Rounded MT Bold"/>
                <a:cs typeface="Arial Rounded MT Bold"/>
              </a:rPr>
              <a:t>di</a:t>
            </a:r>
            <a:endParaRPr lang="en-CA" sz="3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6757034" algn="l"/>
              </a:tabLst>
            </a:pPr>
            <a:r>
              <a:rPr sz="3600" dirty="0" err="1">
                <a:solidFill>
                  <a:schemeClr val="tx1"/>
                </a:solidFill>
                <a:latin typeface="Arial Rounded MT Bold"/>
                <a:cs typeface="Arial Rounded MT Bold"/>
              </a:rPr>
              <a:t>Chimica</a:t>
            </a:r>
            <a:r>
              <a:rPr sz="36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3600" dirty="0">
                <a:solidFill>
                  <a:schemeClr val="tx1"/>
                </a:solidFill>
                <a:latin typeface="Arial Rounded MT Bold"/>
                <a:cs typeface="Arial Rounded MT Bold"/>
              </a:rPr>
              <a:t>delle</a:t>
            </a:r>
            <a:r>
              <a:rPr sz="36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 Macromolecole</a:t>
            </a:r>
            <a:r>
              <a:rPr sz="3600" dirty="0">
                <a:solidFill>
                  <a:schemeClr val="tx1"/>
                </a:solidFill>
                <a:latin typeface="Arial Rounded MT Bold"/>
                <a:cs typeface="Arial Rounded MT Bold"/>
              </a:rPr>
              <a:t>	</a:t>
            </a:r>
            <a:r>
              <a:rPr sz="3600" spc="-50" dirty="0">
                <a:solidFill>
                  <a:schemeClr val="tx1"/>
                </a:solidFill>
                <a:latin typeface="Arial Rounded MT Bold"/>
                <a:cs typeface="Arial Rounded MT Bold"/>
              </a:rPr>
              <a:t>I</a:t>
            </a:r>
            <a:endParaRPr sz="3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467" y="175966"/>
            <a:ext cx="876013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Dalla</a:t>
            </a:r>
            <a:r>
              <a:rPr sz="2000" spc="12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polimerizzazione</a:t>
            </a:r>
            <a:r>
              <a:rPr sz="2000" spc="13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si</a:t>
            </a:r>
            <a:r>
              <a:rPr sz="2000" spc="12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ottiene</a:t>
            </a:r>
            <a:r>
              <a:rPr sz="2000" spc="12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un</a:t>
            </a:r>
            <a:r>
              <a:rPr sz="2000" spc="12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campione</a:t>
            </a:r>
            <a:r>
              <a:rPr sz="2000" spc="12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costituito</a:t>
            </a:r>
            <a:r>
              <a:rPr sz="2000" spc="12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da</a:t>
            </a:r>
            <a:r>
              <a:rPr sz="2000" spc="114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numerose</a:t>
            </a:r>
            <a:r>
              <a:rPr sz="2000" spc="12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1709C5"/>
                </a:solidFill>
                <a:latin typeface="Georgia"/>
                <a:cs typeface="Georgia"/>
              </a:rPr>
              <a:t>catene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di</a:t>
            </a:r>
            <a:r>
              <a:rPr sz="2000" spc="-2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diversa</a:t>
            </a:r>
            <a:r>
              <a:rPr sz="2000" spc="-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lunghezza</a:t>
            </a:r>
            <a:r>
              <a:rPr sz="20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(diverso</a:t>
            </a:r>
            <a:r>
              <a:rPr sz="2000" spc="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grado</a:t>
            </a:r>
            <a:r>
              <a:rPr sz="2000" spc="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di</a:t>
            </a:r>
            <a:r>
              <a:rPr sz="2000" spc="-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1709C5"/>
                </a:solidFill>
                <a:latin typeface="Georgia"/>
                <a:cs typeface="Georgia"/>
              </a:rPr>
              <a:t>polimerizzazione).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467" y="936314"/>
            <a:ext cx="876013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eorgia"/>
                <a:cs typeface="Georgia"/>
              </a:rPr>
              <a:t>Non</a:t>
            </a:r>
            <a:r>
              <a:rPr sz="2000" spc="3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si</a:t>
            </a:r>
            <a:r>
              <a:rPr sz="2000" spc="3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può</a:t>
            </a:r>
            <a:r>
              <a:rPr sz="2000" spc="3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definire</a:t>
            </a:r>
            <a:r>
              <a:rPr sz="2000" spc="3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un</a:t>
            </a:r>
            <a:r>
              <a:rPr sz="2000" spc="36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valore</a:t>
            </a:r>
            <a:r>
              <a:rPr sz="2000" spc="3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assoluto</a:t>
            </a:r>
            <a:r>
              <a:rPr sz="2000" spc="3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di</a:t>
            </a:r>
            <a:r>
              <a:rPr sz="2000" spc="3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massa</a:t>
            </a:r>
            <a:r>
              <a:rPr sz="2000" spc="3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molecolare</a:t>
            </a:r>
            <a:r>
              <a:rPr sz="2000" spc="3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</a:t>
            </a:r>
            <a:r>
              <a:rPr sz="2000" spc="37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un</a:t>
            </a:r>
            <a:r>
              <a:rPr sz="2000" spc="36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valore</a:t>
            </a:r>
            <a:endParaRPr sz="20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medio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che tiene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conto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della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composizione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del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campione.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50" y="1740732"/>
            <a:ext cx="8760133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La</a:t>
            </a:r>
            <a:r>
              <a:rPr sz="2000" spc="3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massa</a:t>
            </a:r>
            <a:r>
              <a:rPr sz="2000" spc="4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molecolare</a:t>
            </a:r>
            <a:r>
              <a:rPr sz="2000" spc="4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del</a:t>
            </a:r>
            <a:r>
              <a:rPr sz="2000" spc="4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polimero</a:t>
            </a:r>
            <a:r>
              <a:rPr sz="2000" spc="4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è</a:t>
            </a:r>
            <a:r>
              <a:rPr sz="2000" spc="4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una</a:t>
            </a:r>
            <a:r>
              <a:rPr sz="2000" spc="4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distribuzione</a:t>
            </a:r>
            <a:r>
              <a:rPr sz="2000" spc="4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di</a:t>
            </a:r>
            <a:r>
              <a:rPr sz="2000" spc="4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masse</a:t>
            </a:r>
            <a:r>
              <a:rPr sz="2000" spc="4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molecolari,</a:t>
            </a:r>
            <a:r>
              <a:rPr sz="2000" spc="3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1709C5"/>
                </a:solidFill>
                <a:latin typeface="Georgia"/>
                <a:cs typeface="Georgia"/>
              </a:rPr>
              <a:t>in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cui</a:t>
            </a:r>
            <a:r>
              <a:rPr sz="2000" spc="3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è</a:t>
            </a:r>
            <a:r>
              <a:rPr sz="2000" spc="4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rilevante</a:t>
            </a:r>
            <a:r>
              <a:rPr sz="2000" spc="6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sia</a:t>
            </a:r>
            <a:r>
              <a:rPr sz="2000" spc="4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il</a:t>
            </a:r>
            <a:r>
              <a:rPr sz="2000" spc="4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valore</a:t>
            </a:r>
            <a:r>
              <a:rPr sz="2000" spc="5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della</a:t>
            </a:r>
            <a:r>
              <a:rPr sz="2000" spc="4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media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,</a:t>
            </a:r>
            <a:r>
              <a:rPr sz="2000" spc="3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che</a:t>
            </a:r>
            <a:r>
              <a:rPr sz="2000" spc="4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la</a:t>
            </a:r>
            <a:r>
              <a:rPr sz="2000" spc="4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frequenza</a:t>
            </a:r>
            <a:r>
              <a:rPr sz="2000" spc="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con</a:t>
            </a:r>
            <a:r>
              <a:rPr sz="2000" spc="4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cui</a:t>
            </a:r>
            <a:r>
              <a:rPr sz="2000" spc="3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sono</a:t>
            </a:r>
            <a:r>
              <a:rPr sz="2000" spc="4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1709C5"/>
                </a:solidFill>
                <a:latin typeface="Georgia"/>
                <a:cs typeface="Georgia"/>
              </a:rPr>
              <a:t>presenti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le</a:t>
            </a:r>
            <a:r>
              <a:rPr sz="2000" spc="-1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singole</a:t>
            </a:r>
            <a:r>
              <a:rPr sz="2000" spc="-2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catene</a:t>
            </a:r>
            <a:r>
              <a:rPr sz="2000" spc="-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a diversa massa</a:t>
            </a:r>
            <a:r>
              <a:rPr sz="2000" spc="-10" dirty="0">
                <a:solidFill>
                  <a:srgbClr val="1709C5"/>
                </a:solidFill>
                <a:latin typeface="Georgia"/>
                <a:cs typeface="Georgia"/>
              </a:rPr>
              <a:t> molecolare.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442" y="4699233"/>
            <a:ext cx="75348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Nel</a:t>
            </a:r>
            <a:r>
              <a:rPr sz="2000" spc="-2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caso</a:t>
            </a:r>
            <a:r>
              <a:rPr sz="20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precedente</a:t>
            </a:r>
            <a:r>
              <a:rPr sz="2000" spc="-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709C5"/>
                </a:solidFill>
                <a:latin typeface="Georgia"/>
                <a:cs typeface="Georgia"/>
              </a:rPr>
              <a:t>la</a:t>
            </a:r>
            <a:r>
              <a:rPr sz="20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 err="1">
                <a:solidFill>
                  <a:srgbClr val="1709C5"/>
                </a:solidFill>
                <a:latin typeface="Georgia"/>
                <a:cs typeface="Georgia"/>
              </a:rPr>
              <a:t>relazione</a:t>
            </a:r>
            <a:r>
              <a:rPr sz="2000" spc="-2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lang="en-CA" sz="2000" spc="-20" dirty="0" err="1">
                <a:solidFill>
                  <a:srgbClr val="1709C5"/>
                </a:solidFill>
                <a:latin typeface="Georgia"/>
                <a:cs typeface="Georgia"/>
              </a:rPr>
              <a:t>si</a:t>
            </a:r>
            <a:r>
              <a:rPr lang="en-CA" sz="2000" spc="-2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lang="en-CA" sz="2000" spc="-20" dirty="0" err="1">
                <a:solidFill>
                  <a:srgbClr val="1709C5"/>
                </a:solidFill>
                <a:latin typeface="Georgia"/>
                <a:cs typeface="Georgia"/>
              </a:rPr>
              <a:t>riscrive</a:t>
            </a:r>
            <a:r>
              <a:rPr lang="en-CA" sz="2000" spc="-2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lang="en-CA" sz="2000" spc="-10" dirty="0">
                <a:solidFill>
                  <a:srgbClr val="1709C5"/>
                </a:solidFill>
                <a:latin typeface="Georgia"/>
                <a:cs typeface="Georgia"/>
              </a:rPr>
              <a:t>come segue</a:t>
            </a:r>
            <a:r>
              <a:rPr sz="2000" spc="-10" dirty="0">
                <a:solidFill>
                  <a:srgbClr val="1709C5"/>
                </a:solidFill>
                <a:latin typeface="Georgia"/>
                <a:cs typeface="Georgia"/>
              </a:rPr>
              <a:t>: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56400" y="5621523"/>
            <a:ext cx="77470" cy="422909"/>
          </a:xfrm>
          <a:custGeom>
            <a:avLst/>
            <a:gdLst/>
            <a:ahLst/>
            <a:cxnLst/>
            <a:rect l="l" t="t" r="r" b="b"/>
            <a:pathLst>
              <a:path w="77470" h="422910">
                <a:moveTo>
                  <a:pt x="77346" y="0"/>
                </a:moveTo>
                <a:lnTo>
                  <a:pt x="0" y="211450"/>
                </a:lnTo>
              </a:path>
              <a:path w="77470" h="422910">
                <a:moveTo>
                  <a:pt x="0" y="211450"/>
                </a:moveTo>
                <a:lnTo>
                  <a:pt x="77346" y="422901"/>
                </a:lnTo>
              </a:path>
            </a:pathLst>
          </a:custGeom>
          <a:ln w="148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5349" y="5621523"/>
            <a:ext cx="77470" cy="422909"/>
          </a:xfrm>
          <a:custGeom>
            <a:avLst/>
            <a:gdLst/>
            <a:ahLst/>
            <a:cxnLst/>
            <a:rect l="l" t="t" r="r" b="b"/>
            <a:pathLst>
              <a:path w="77470" h="422910">
                <a:moveTo>
                  <a:pt x="0" y="0"/>
                </a:moveTo>
                <a:lnTo>
                  <a:pt x="77346" y="211450"/>
                </a:lnTo>
              </a:path>
              <a:path w="77470" h="422910">
                <a:moveTo>
                  <a:pt x="77346" y="211450"/>
                </a:moveTo>
                <a:lnTo>
                  <a:pt x="0" y="422901"/>
                </a:lnTo>
              </a:path>
            </a:pathLst>
          </a:custGeom>
          <a:ln w="148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9515" y="5557793"/>
            <a:ext cx="640715" cy="0"/>
          </a:xfrm>
          <a:custGeom>
            <a:avLst/>
            <a:gdLst/>
            <a:ahLst/>
            <a:cxnLst/>
            <a:rect l="l" t="t" r="r" b="b"/>
            <a:pathLst>
              <a:path w="640714">
                <a:moveTo>
                  <a:pt x="0" y="0"/>
                </a:moveTo>
                <a:lnTo>
                  <a:pt x="640093" y="0"/>
                </a:lnTo>
              </a:path>
            </a:pathLst>
          </a:custGeom>
          <a:ln w="14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60810" y="5554805"/>
            <a:ext cx="325120" cy="450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i="1" spc="20" dirty="0">
                <a:latin typeface="Times New Roman"/>
                <a:cs typeface="Times New Roman"/>
              </a:rPr>
              <a:t>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2404" y="5057676"/>
            <a:ext cx="245110" cy="450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i="1" spc="15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8721" y="5279639"/>
            <a:ext cx="1231265" cy="450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20444" algn="l"/>
              </a:tabLst>
            </a:pPr>
            <a:r>
              <a:rPr sz="2800" i="1" dirty="0">
                <a:latin typeface="Times New Roman"/>
                <a:cs typeface="Times New Roman"/>
              </a:rPr>
              <a:t>S</a:t>
            </a:r>
            <a:r>
              <a:rPr sz="2800" i="1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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i="1" spc="-50" dirty="0">
                <a:latin typeface="Times New Roman"/>
                <a:cs typeface="Times New Roman"/>
              </a:rPr>
              <a:t>S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Symbol"/>
                <a:cs typeface="Symbol"/>
              </a:rPr>
              <a:t></a:t>
            </a:r>
            <a:endParaRPr sz="2800" dirty="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88749" y="5515643"/>
            <a:ext cx="17526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30" dirty="0">
                <a:latin typeface="Symbol"/>
                <a:cs typeface="Symbol"/>
              </a:rPr>
              <a:t></a:t>
            </a:r>
            <a:endParaRPr sz="1600">
              <a:latin typeface="Symbol"/>
              <a:cs typeface="Symbo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694" y="2852927"/>
            <a:ext cx="4591050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0021" y="251142"/>
            <a:ext cx="8284845" cy="6607175"/>
            <a:chOff x="530021" y="251142"/>
            <a:chExt cx="8284845" cy="6607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276" y="380090"/>
              <a:ext cx="5503845" cy="35144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4784" y="255904"/>
              <a:ext cx="5626100" cy="3803015"/>
            </a:xfrm>
            <a:custGeom>
              <a:avLst/>
              <a:gdLst/>
              <a:ahLst/>
              <a:cxnLst/>
              <a:rect l="l" t="t" r="r" b="b"/>
              <a:pathLst>
                <a:path w="5626100" h="3803015">
                  <a:moveTo>
                    <a:pt x="0" y="3802507"/>
                  </a:moveTo>
                  <a:lnTo>
                    <a:pt x="5626100" y="3802507"/>
                  </a:lnTo>
                  <a:lnTo>
                    <a:pt x="5626100" y="0"/>
                  </a:lnTo>
                  <a:lnTo>
                    <a:pt x="0" y="0"/>
                  </a:lnTo>
                  <a:lnTo>
                    <a:pt x="0" y="380250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900" y="3917643"/>
              <a:ext cx="5034914" cy="294035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130932" y="5328030"/>
            <a:ext cx="1165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Georgia"/>
                <a:cs typeface="Georgia"/>
              </a:rPr>
              <a:t>M</a:t>
            </a:r>
            <a:r>
              <a:rPr sz="1800" i="1" spc="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piccoli (oligomeri)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2392" y="321690"/>
            <a:ext cx="753110" cy="473709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5400" marR="17780" indent="484505">
              <a:lnSpc>
                <a:spcPct val="63300"/>
              </a:lnSpc>
              <a:spcBef>
                <a:spcPts val="890"/>
              </a:spcBef>
            </a:pPr>
            <a:r>
              <a:rPr sz="1800" spc="-50" dirty="0">
                <a:solidFill>
                  <a:srgbClr val="000000"/>
                </a:solidFill>
                <a:latin typeface="Cambria Math"/>
                <a:cs typeface="Cambria Math"/>
              </a:rPr>
              <a:t>𝑊 </a:t>
            </a:r>
            <a:r>
              <a:rPr sz="1800" dirty="0">
                <a:solidFill>
                  <a:srgbClr val="000000"/>
                </a:solidFill>
                <a:latin typeface="Cambria Math"/>
                <a:cs typeface="Cambria Math"/>
              </a:rPr>
              <a:t>M</a:t>
            </a:r>
            <a:r>
              <a:rPr sz="1800" spc="10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sz="1800" spc="32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700" spc="-75" baseline="-37037" dirty="0">
                <a:solidFill>
                  <a:srgbClr val="000000"/>
                </a:solidFill>
                <a:latin typeface="Cambria Math"/>
                <a:cs typeface="Cambria Math"/>
              </a:rPr>
              <a:t>𝑁</a:t>
            </a:r>
            <a:endParaRPr sz="2700" baseline="-37037">
              <a:latin typeface="Cambria Math"/>
              <a:cs typeface="Cambria Math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2120" y="663320"/>
            <a:ext cx="227329" cy="15240"/>
          </a:xfrm>
          <a:custGeom>
            <a:avLst/>
            <a:gdLst/>
            <a:ahLst/>
            <a:cxnLst/>
            <a:rect l="l" t="t" r="r" b="b"/>
            <a:pathLst>
              <a:path w="227330" h="15240">
                <a:moveTo>
                  <a:pt x="227075" y="0"/>
                </a:moveTo>
                <a:lnTo>
                  <a:pt x="0" y="0"/>
                </a:lnTo>
                <a:lnTo>
                  <a:pt x="0" y="15239"/>
                </a:lnTo>
                <a:lnTo>
                  <a:pt x="227075" y="15239"/>
                </a:lnTo>
                <a:lnTo>
                  <a:pt x="2270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2710" y="1144270"/>
            <a:ext cx="271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𝑁</a:t>
            </a:r>
            <a:r>
              <a:rPr sz="1950" baseline="-14957" dirty="0">
                <a:latin typeface="Cambria Math"/>
                <a:cs typeface="Cambria Math"/>
              </a:rPr>
              <a:t>𝑖</a:t>
            </a:r>
            <a:r>
              <a:rPr sz="1950" spc="300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𝑚𝑜𝑙𝑖</a:t>
            </a:r>
            <a:r>
              <a:rPr sz="1800" spc="4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𝑑𝑖</a:t>
            </a:r>
            <a:r>
              <a:rPr sz="1800" spc="5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𝑐𝑎𝑡𝑒𝑛𝑒</a:t>
            </a:r>
            <a:r>
              <a:rPr sz="1800" spc="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𝑐𝑜𝑛</a:t>
            </a:r>
            <a:r>
              <a:rPr sz="1800" spc="2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𝑝.</a:t>
            </a:r>
            <a:r>
              <a:rPr sz="1800" spc="-100" dirty="0">
                <a:latin typeface="Cambria Math"/>
                <a:cs typeface="Cambria Math"/>
              </a:rPr>
              <a:t> </a:t>
            </a:r>
            <a:r>
              <a:rPr sz="1800" spc="-25" dirty="0">
                <a:latin typeface="Cambria Math"/>
                <a:cs typeface="Cambria Math"/>
              </a:rPr>
              <a:t>𝑚.</a:t>
            </a:r>
            <a:endParaRPr sz="1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2023" y="1144270"/>
            <a:ext cx="3105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𝑀</a:t>
            </a:r>
            <a:r>
              <a:rPr sz="1950" baseline="-14957" dirty="0">
                <a:latin typeface="Cambria Math"/>
                <a:cs typeface="Cambria Math"/>
              </a:rPr>
              <a:t>𝑖</a:t>
            </a:r>
            <a:r>
              <a:rPr sz="1950" spc="225" baseline="-14957" dirty="0">
                <a:latin typeface="Cambria Math"/>
                <a:cs typeface="Cambria Math"/>
              </a:rPr>
              <a:t>  </a:t>
            </a:r>
            <a:r>
              <a:rPr sz="1800" dirty="0">
                <a:latin typeface="Cambria Math"/>
                <a:cs typeface="Cambria Math"/>
              </a:rPr>
              <a:t>𝑐𝑜𝑛</a:t>
            </a:r>
            <a:r>
              <a:rPr sz="1800" spc="3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𝑚𝑎𝑠𝑠𝑎</a:t>
            </a:r>
            <a:r>
              <a:rPr sz="1800" spc="3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𝑐𝑜𝑚𝑝𝑙𝑒𝑠𝑠𝑖𝑣𝑎</a:t>
            </a:r>
            <a:r>
              <a:rPr sz="1800" spc="30" dirty="0">
                <a:latin typeface="Cambria Math"/>
                <a:cs typeface="Cambria Math"/>
              </a:rPr>
              <a:t> </a:t>
            </a:r>
            <a:r>
              <a:rPr sz="1800" spc="-25" dirty="0">
                <a:latin typeface="Cambria Math"/>
                <a:cs typeface="Cambria Math"/>
              </a:rPr>
              <a:t>𝑤</a:t>
            </a:r>
            <a:r>
              <a:rPr sz="1950" spc="-37" baseline="-14957" dirty="0">
                <a:latin typeface="Cambria Math"/>
                <a:cs typeface="Cambria Math"/>
              </a:rPr>
              <a:t>𝑖</a:t>
            </a:r>
            <a:endParaRPr sz="1950" baseline="-14957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6716" y="1754562"/>
            <a:ext cx="1357884" cy="673902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35"/>
              </a:spcBef>
            </a:pPr>
            <a:r>
              <a:rPr sz="1800" dirty="0">
                <a:latin typeface="Cambria Math"/>
                <a:cs typeface="Cambria Math"/>
              </a:rPr>
              <a:t>𝑊</a:t>
            </a:r>
            <a:r>
              <a:rPr sz="1800" spc="18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lang="en-CA" sz="1800" dirty="0">
                <a:latin typeface="Cambria Math"/>
                <a:cs typeface="Cambria Math"/>
              </a:rPr>
              <a:t> </a:t>
            </a:r>
            <a:r>
              <a:rPr lang="en-CA" sz="1800" dirty="0">
                <a:latin typeface="Symbol"/>
                <a:cs typeface="Symbol"/>
              </a:rPr>
              <a:t></a:t>
            </a:r>
            <a:r>
              <a:rPr sz="1800" spc="395" dirty="0">
                <a:latin typeface="Cambria Math"/>
                <a:cs typeface="Cambria Math"/>
              </a:rPr>
              <a:t> </a:t>
            </a:r>
            <a:r>
              <a:rPr sz="1800" spc="-25" dirty="0">
                <a:latin typeface="Cambria Math"/>
                <a:cs typeface="Cambria Math"/>
              </a:rPr>
              <a:t>𝑤</a:t>
            </a:r>
            <a:r>
              <a:rPr sz="1950" spc="-37" baseline="-14957" dirty="0">
                <a:latin typeface="Cambria Math"/>
                <a:cs typeface="Cambria Math"/>
              </a:rPr>
              <a:t>𝑖</a:t>
            </a:r>
            <a:endParaRPr sz="1950" baseline="-14957" dirty="0">
              <a:latin typeface="Cambria Math"/>
              <a:cs typeface="Cambria Math"/>
            </a:endParaRPr>
          </a:p>
          <a:p>
            <a:pPr marL="260350" algn="ctr">
              <a:lnSpc>
                <a:spcPct val="100000"/>
              </a:lnSpc>
              <a:spcBef>
                <a:spcPts val="630"/>
              </a:spcBef>
            </a:pPr>
            <a:r>
              <a:rPr sz="1300" spc="-50" dirty="0">
                <a:latin typeface="Cambria Math"/>
                <a:cs typeface="Cambria Math"/>
              </a:rPr>
              <a:t>𝑖</a:t>
            </a:r>
            <a:endParaRPr sz="13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39060" y="1860550"/>
            <a:ext cx="258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𝑝𝑒𝑠𝑜</a:t>
            </a:r>
            <a:r>
              <a:rPr sz="1800" spc="4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𝑡𝑜𝑡𝑎𝑙𝑒</a:t>
            </a:r>
            <a:r>
              <a:rPr sz="1800" spc="3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𝑑𝑒𝑙</a:t>
            </a:r>
            <a:r>
              <a:rPr sz="1800" spc="35" dirty="0">
                <a:latin typeface="Cambria Math"/>
                <a:cs typeface="Cambria Math"/>
              </a:rPr>
              <a:t> </a:t>
            </a:r>
            <a:r>
              <a:rPr sz="1800" spc="-10" dirty="0">
                <a:latin typeface="Cambria Math"/>
                <a:cs typeface="Cambria Math"/>
              </a:rPr>
              <a:t>𝑐𝑎𝑚𝑝𝑖𝑜𝑛𝑒</a:t>
            </a:r>
            <a:endParaRPr sz="18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0624" y="2543683"/>
            <a:ext cx="1096645" cy="673902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35"/>
              </a:spcBef>
            </a:pPr>
            <a:r>
              <a:rPr sz="1800" dirty="0">
                <a:latin typeface="Cambria Math"/>
                <a:cs typeface="Cambria Math"/>
              </a:rPr>
              <a:t>𝑁</a:t>
            </a:r>
            <a:r>
              <a:rPr sz="1800" spc="14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395" dirty="0">
                <a:latin typeface="Cambria Math"/>
                <a:cs typeface="Cambria Math"/>
              </a:rPr>
              <a:t> </a:t>
            </a:r>
            <a:r>
              <a:rPr lang="en-CA" sz="1800" dirty="0">
                <a:latin typeface="Symbol"/>
                <a:cs typeface="Symbol"/>
              </a:rPr>
              <a:t></a:t>
            </a:r>
            <a:r>
              <a:rPr sz="1800" spc="395" dirty="0">
                <a:latin typeface="Cambria Math"/>
                <a:cs typeface="Cambria Math"/>
              </a:rPr>
              <a:t> </a:t>
            </a:r>
            <a:r>
              <a:rPr sz="1800" spc="-25" dirty="0">
                <a:latin typeface="Cambria Math"/>
                <a:cs typeface="Cambria Math"/>
              </a:rPr>
              <a:t>𝑁</a:t>
            </a:r>
            <a:r>
              <a:rPr sz="1950" spc="-37" baseline="-14957" dirty="0">
                <a:latin typeface="Cambria Math"/>
                <a:cs typeface="Cambria Math"/>
              </a:rPr>
              <a:t>𝑖</a:t>
            </a:r>
            <a:endParaRPr sz="1950" baseline="-14957" dirty="0">
              <a:latin typeface="Cambria Math"/>
              <a:cs typeface="Cambria Math"/>
            </a:endParaRPr>
          </a:p>
          <a:p>
            <a:pPr marL="217804" algn="ctr">
              <a:lnSpc>
                <a:spcPct val="100000"/>
              </a:lnSpc>
              <a:spcBef>
                <a:spcPts val="635"/>
              </a:spcBef>
            </a:pPr>
            <a:r>
              <a:rPr sz="1300" spc="-50" dirty="0">
                <a:latin typeface="Cambria Math"/>
                <a:cs typeface="Cambria Math"/>
              </a:rPr>
              <a:t>𝑖</a:t>
            </a:r>
            <a:endParaRPr sz="13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02839" y="2698750"/>
            <a:ext cx="2271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𝑛𝑢𝑚𝑒𝑟𝑜</a:t>
            </a:r>
            <a:r>
              <a:rPr sz="1800" spc="5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𝑡𝑜𝑡𝑎𝑙𝑒</a:t>
            </a:r>
            <a:r>
              <a:rPr sz="1800" spc="3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𝑑𝑖</a:t>
            </a:r>
            <a:r>
              <a:rPr sz="1800" spc="50" dirty="0">
                <a:latin typeface="Cambria Math"/>
                <a:cs typeface="Cambria Math"/>
              </a:rPr>
              <a:t> </a:t>
            </a:r>
            <a:r>
              <a:rPr sz="1800" spc="-20" dirty="0">
                <a:latin typeface="Cambria Math"/>
                <a:cs typeface="Cambria Math"/>
              </a:rPr>
              <a:t>𝑚𝑜𝑙𝑖</a:t>
            </a:r>
            <a:endParaRPr sz="1800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3153" y="3556761"/>
            <a:ext cx="844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50" dirty="0">
                <a:latin typeface="Cambria Math"/>
                <a:cs typeface="Cambria Math"/>
              </a:rPr>
              <a:t>𝑖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2953" y="3448304"/>
            <a:ext cx="3705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1075" algn="l"/>
              </a:tabLst>
            </a:pPr>
            <a:r>
              <a:rPr sz="1800" dirty="0">
                <a:latin typeface="Cambria Math"/>
                <a:cs typeface="Cambria Math"/>
              </a:rPr>
              <a:t>𝑑𝑒𝑓𝑖𝑛𝑒𝑛𝑑𝑜</a:t>
            </a:r>
            <a:r>
              <a:rPr sz="1800" spc="4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𝑙𝑎</a:t>
            </a:r>
            <a:r>
              <a:rPr sz="1800" spc="4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𝑓𝑟𝑎𝑧𝑖𝑜𝑛𝑒</a:t>
            </a:r>
            <a:r>
              <a:rPr sz="1800" spc="3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𝑚𝑜𝑙𝑎𝑟𝑒:</a:t>
            </a:r>
            <a:r>
              <a:rPr sz="1800" spc="295" dirty="0">
                <a:latin typeface="Cambria Math"/>
                <a:cs typeface="Cambria Math"/>
              </a:rPr>
              <a:t> </a:t>
            </a:r>
            <a:r>
              <a:rPr sz="1800" spc="-50" dirty="0">
                <a:latin typeface="Cambria Math"/>
                <a:cs typeface="Cambria Math"/>
              </a:rPr>
              <a:t>𝑛</a:t>
            </a:r>
            <a:r>
              <a:rPr sz="1800" dirty="0">
                <a:latin typeface="Cambria Math"/>
                <a:cs typeface="Cambria Math"/>
              </a:rPr>
              <a:t>	</a:t>
            </a:r>
            <a:r>
              <a:rPr sz="1800" spc="-50" dirty="0"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3721" y="3274567"/>
            <a:ext cx="283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mbria Math"/>
                <a:cs typeface="Cambria Math"/>
              </a:rPr>
              <a:t>𝑁</a:t>
            </a:r>
            <a:r>
              <a:rPr sz="1950" spc="-37" baseline="-14957" dirty="0">
                <a:latin typeface="Cambria Math"/>
                <a:cs typeface="Cambria Math"/>
              </a:rPr>
              <a:t>𝑖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01133" y="3600957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434" baseline="1543" dirty="0">
                <a:latin typeface="Cambria Math"/>
                <a:cs typeface="Cambria Math"/>
              </a:rPr>
              <a:t>   </a:t>
            </a:r>
            <a:r>
              <a:rPr sz="1800" spc="-25" dirty="0">
                <a:latin typeface="Cambria Math"/>
                <a:cs typeface="Cambria Math"/>
              </a:rPr>
              <a:t>𝑁</a:t>
            </a:r>
            <a:r>
              <a:rPr sz="1950" spc="-37" baseline="-14957" dirty="0">
                <a:latin typeface="Cambria Math"/>
                <a:cs typeface="Cambria Math"/>
              </a:rPr>
              <a:t>𝑖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88077" y="3725926"/>
            <a:ext cx="844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50" dirty="0">
                <a:latin typeface="Cambria Math"/>
                <a:cs typeface="Cambria Math"/>
              </a:rPr>
              <a:t>𝑖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38344" y="3615690"/>
            <a:ext cx="486409" cy="15240"/>
          </a:xfrm>
          <a:custGeom>
            <a:avLst/>
            <a:gdLst/>
            <a:ahLst/>
            <a:cxnLst/>
            <a:rect l="l" t="t" r="r" b="b"/>
            <a:pathLst>
              <a:path w="486410" h="15239">
                <a:moveTo>
                  <a:pt x="486155" y="0"/>
                </a:moveTo>
                <a:lnTo>
                  <a:pt x="0" y="0"/>
                </a:lnTo>
                <a:lnTo>
                  <a:pt x="0" y="15239"/>
                </a:lnTo>
                <a:lnTo>
                  <a:pt x="486155" y="15239"/>
                </a:lnTo>
                <a:lnTo>
                  <a:pt x="486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6944" y="4019649"/>
            <a:ext cx="2236632" cy="70551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235" y="5399530"/>
            <a:ext cx="6495161" cy="145846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311528" y="4185666"/>
            <a:ext cx="6508750" cy="237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382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0000"/>
                </a:solidFill>
                <a:latin typeface="Cambria"/>
                <a:cs typeface="Cambria"/>
              </a:rPr>
              <a:t>peso</a:t>
            </a:r>
            <a:r>
              <a:rPr sz="1800" i="1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mbria"/>
                <a:cs typeface="Cambria"/>
              </a:rPr>
              <a:t>molecolare</a:t>
            </a:r>
            <a:r>
              <a:rPr sz="1800" i="1" spc="-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mbria"/>
                <a:cs typeface="Cambria"/>
              </a:rPr>
              <a:t>numerico</a:t>
            </a:r>
            <a:r>
              <a:rPr sz="1800" i="1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i="1" spc="-20" dirty="0">
                <a:solidFill>
                  <a:srgbClr val="FF0000"/>
                </a:solidFill>
                <a:latin typeface="Cambria"/>
                <a:cs typeface="Cambria"/>
              </a:rPr>
              <a:t>medio</a:t>
            </a:r>
            <a:endParaRPr sz="18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Cambria"/>
              <a:cs typeface="Cambria"/>
            </a:endParaRPr>
          </a:p>
          <a:p>
            <a:pPr marL="76200" marR="68580">
              <a:lnSpc>
                <a:spcPct val="100000"/>
              </a:lnSpc>
            </a:pPr>
            <a:r>
              <a:rPr sz="1800" i="1" dirty="0">
                <a:latin typeface="Georgia"/>
                <a:cs typeface="Georgia"/>
              </a:rPr>
              <a:t>Possiamo</a:t>
            </a:r>
            <a:r>
              <a:rPr sz="1800" i="1" spc="-45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definire</a:t>
            </a:r>
            <a:r>
              <a:rPr sz="1800" i="1" spc="-10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poi</a:t>
            </a:r>
            <a:r>
              <a:rPr sz="1800" i="1" spc="-30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una</a:t>
            </a:r>
            <a:r>
              <a:rPr sz="1800" i="1" spc="10" dirty="0">
                <a:latin typeface="Georgia"/>
                <a:cs typeface="Georgia"/>
              </a:rPr>
              <a:t> </a:t>
            </a:r>
            <a:r>
              <a:rPr sz="1800" i="1" dirty="0">
                <a:solidFill>
                  <a:srgbClr val="FF0000"/>
                </a:solidFill>
                <a:latin typeface="Georgia"/>
                <a:cs typeface="Georgia"/>
              </a:rPr>
              <a:t>massa</a:t>
            </a:r>
            <a:r>
              <a:rPr sz="1800" i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i="1" dirty="0">
                <a:solidFill>
                  <a:srgbClr val="FF0000"/>
                </a:solidFill>
                <a:latin typeface="Georgia"/>
                <a:cs typeface="Georgia"/>
              </a:rPr>
              <a:t>molecolare</a:t>
            </a:r>
            <a:r>
              <a:rPr sz="1800" i="1" spc="-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i="1" dirty="0">
                <a:solidFill>
                  <a:srgbClr val="FF0000"/>
                </a:solidFill>
                <a:latin typeface="Georgia"/>
                <a:cs typeface="Georgia"/>
              </a:rPr>
              <a:t>media</a:t>
            </a:r>
            <a:r>
              <a:rPr sz="1800" i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i="1" spc="-10" dirty="0">
                <a:solidFill>
                  <a:srgbClr val="FF0000"/>
                </a:solidFill>
                <a:latin typeface="Georgia"/>
                <a:cs typeface="Georgia"/>
              </a:rPr>
              <a:t>ponderale </a:t>
            </a:r>
            <a:r>
              <a:rPr sz="1800" i="1" dirty="0">
                <a:latin typeface="Georgia"/>
                <a:cs typeface="Georgia"/>
              </a:rPr>
              <a:t>(media</a:t>
            </a:r>
            <a:r>
              <a:rPr sz="1800" i="1" spc="-30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pesata)</a:t>
            </a:r>
            <a:r>
              <a:rPr sz="1800" i="1" spc="-25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sulla</a:t>
            </a:r>
            <a:r>
              <a:rPr sz="1800" i="1" spc="-25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frazione</a:t>
            </a:r>
            <a:r>
              <a:rPr sz="1800" i="1" spc="-20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ponderale</a:t>
            </a:r>
            <a:r>
              <a:rPr sz="1800" i="1" spc="-15" dirty="0">
                <a:latin typeface="Georgia"/>
                <a:cs typeface="Georgia"/>
              </a:rPr>
              <a:t> </a:t>
            </a:r>
            <a:r>
              <a:rPr sz="1800" i="1" spc="-25" dirty="0">
                <a:latin typeface="Georgia"/>
                <a:cs typeface="Georgia"/>
              </a:rPr>
              <a:t>w</a:t>
            </a:r>
            <a:r>
              <a:rPr sz="1800" i="1" spc="-37" baseline="-20833" dirty="0">
                <a:latin typeface="Georgia"/>
                <a:cs typeface="Georgia"/>
              </a:rPr>
              <a:t>i</a:t>
            </a:r>
            <a:r>
              <a:rPr sz="1800" i="1" spc="-37" baseline="25462" dirty="0">
                <a:latin typeface="Georgia"/>
                <a:cs typeface="Georgia"/>
              </a:rPr>
              <a:t>’</a:t>
            </a:r>
            <a:endParaRPr sz="1800" baseline="25462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Georgia"/>
              <a:cs typeface="Georgia"/>
            </a:endParaRPr>
          </a:p>
          <a:p>
            <a:pPr marR="7874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‘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 dirty="0">
              <a:latin typeface="Calibri"/>
              <a:cs typeface="Calibri"/>
            </a:endParaRPr>
          </a:p>
          <a:p>
            <a:pPr marL="267779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‘</a:t>
            </a: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94515" y="90899"/>
            <a:ext cx="4145641" cy="32768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959728" y="1842896"/>
            <a:ext cx="1072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𝑤</a:t>
            </a:r>
            <a:r>
              <a:rPr sz="1950" baseline="-14957" dirty="0">
                <a:latin typeface="Cambria Math"/>
                <a:cs typeface="Cambria Math"/>
              </a:rPr>
              <a:t>𝑖</a:t>
            </a:r>
            <a:r>
              <a:rPr sz="1950" spc="472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100" dirty="0">
                <a:latin typeface="Cambria Math"/>
                <a:cs typeface="Cambria Math"/>
              </a:rPr>
              <a:t> </a:t>
            </a:r>
            <a:r>
              <a:rPr sz="1800" spc="-20" dirty="0">
                <a:latin typeface="Cambria Math"/>
                <a:cs typeface="Cambria Math"/>
              </a:rPr>
              <a:t>𝑁</a:t>
            </a:r>
            <a:r>
              <a:rPr sz="1950" spc="-30" baseline="-14957" dirty="0">
                <a:latin typeface="Cambria Math"/>
                <a:cs typeface="Cambria Math"/>
              </a:rPr>
              <a:t>𝑖</a:t>
            </a:r>
            <a:r>
              <a:rPr sz="1800" spc="-20" dirty="0">
                <a:latin typeface="Cambria Math"/>
                <a:cs typeface="Cambria Math"/>
              </a:rPr>
              <a:t>𝑀</a:t>
            </a:r>
            <a:r>
              <a:rPr sz="1950" spc="-30" baseline="-14957" dirty="0">
                <a:latin typeface="Cambria Math"/>
                <a:cs typeface="Cambria Math"/>
              </a:rPr>
              <a:t>𝑖</a:t>
            </a:r>
            <a:endParaRPr sz="1950" baseline="-14957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3680" y="914401"/>
            <a:ext cx="6908961" cy="49836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9111" y="1552066"/>
            <a:ext cx="2754630" cy="41020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30"/>
              </a:spcBef>
            </a:pPr>
            <a:r>
              <a:rPr sz="2000" dirty="0">
                <a:solidFill>
                  <a:srgbClr val="000000"/>
                </a:solidFill>
                <a:latin typeface="Georgia"/>
                <a:cs typeface="Georgia"/>
              </a:rPr>
              <a:t>Confronto</a:t>
            </a:r>
            <a:r>
              <a:rPr sz="2000"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0000"/>
                </a:solidFill>
                <a:latin typeface="Georgia"/>
                <a:cs typeface="Georgia"/>
              </a:rPr>
              <a:t>tra</a:t>
            </a:r>
            <a:r>
              <a:rPr sz="2000" spc="-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0000"/>
                </a:solidFill>
                <a:latin typeface="Georgia"/>
                <a:cs typeface="Georgia"/>
              </a:rPr>
              <a:t>M</a:t>
            </a:r>
            <a:r>
              <a:rPr sz="1950" baseline="-21367" dirty="0">
                <a:solidFill>
                  <a:srgbClr val="000000"/>
                </a:solidFill>
                <a:latin typeface="Georgia"/>
                <a:cs typeface="Georgia"/>
              </a:rPr>
              <a:t>n</a:t>
            </a:r>
            <a:r>
              <a:rPr sz="1950" spc="225" baseline="-21367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0000"/>
                </a:solidFill>
                <a:latin typeface="Georgia"/>
                <a:cs typeface="Georgia"/>
              </a:rPr>
              <a:t>e</a:t>
            </a:r>
            <a:r>
              <a:rPr sz="2000" spc="-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000000"/>
                </a:solidFill>
                <a:latin typeface="Georgia"/>
                <a:cs typeface="Georgia"/>
              </a:rPr>
              <a:t>M</a:t>
            </a:r>
            <a:r>
              <a:rPr sz="1950" spc="-37" baseline="-21367" dirty="0">
                <a:solidFill>
                  <a:srgbClr val="000000"/>
                </a:solidFill>
                <a:latin typeface="Georgia"/>
                <a:cs typeface="Georgia"/>
              </a:rPr>
              <a:t>w</a:t>
            </a:r>
            <a:endParaRPr sz="1950" baseline="-21367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41273" y="3743921"/>
            <a:ext cx="963930" cy="348615"/>
            <a:chOff x="7141273" y="3743921"/>
            <a:chExt cx="963930" cy="348615"/>
          </a:xfrm>
        </p:grpSpPr>
        <p:sp>
          <p:nvSpPr>
            <p:cNvPr id="5" name="object 5"/>
            <p:cNvSpPr/>
            <p:nvPr/>
          </p:nvSpPr>
          <p:spPr>
            <a:xfrm>
              <a:off x="7146035" y="3748684"/>
              <a:ext cx="954405" cy="339090"/>
            </a:xfrm>
            <a:custGeom>
              <a:avLst/>
              <a:gdLst/>
              <a:ahLst/>
              <a:cxnLst/>
              <a:rect l="l" t="t" r="r" b="b"/>
              <a:pathLst>
                <a:path w="954404" h="339089">
                  <a:moveTo>
                    <a:pt x="954112" y="0"/>
                  </a:moveTo>
                  <a:lnTo>
                    <a:pt x="0" y="0"/>
                  </a:lnTo>
                  <a:lnTo>
                    <a:pt x="0" y="338556"/>
                  </a:lnTo>
                  <a:lnTo>
                    <a:pt x="954112" y="338556"/>
                  </a:lnTo>
                  <a:lnTo>
                    <a:pt x="954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46035" y="3748684"/>
              <a:ext cx="954405" cy="339090"/>
            </a:xfrm>
            <a:custGeom>
              <a:avLst/>
              <a:gdLst/>
              <a:ahLst/>
              <a:cxnLst/>
              <a:rect l="l" t="t" r="r" b="b"/>
              <a:pathLst>
                <a:path w="954404" h="339089">
                  <a:moveTo>
                    <a:pt x="0" y="338556"/>
                  </a:moveTo>
                  <a:lnTo>
                    <a:pt x="954112" y="338556"/>
                  </a:lnTo>
                  <a:lnTo>
                    <a:pt x="954112" y="0"/>
                  </a:lnTo>
                  <a:lnTo>
                    <a:pt x="0" y="0"/>
                  </a:lnTo>
                  <a:lnTo>
                    <a:pt x="0" y="33855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226045" y="3770503"/>
            <a:ext cx="787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=2001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Kg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231570" y="4756238"/>
            <a:ext cx="965835" cy="348615"/>
            <a:chOff x="7231570" y="4756238"/>
            <a:chExt cx="965835" cy="348615"/>
          </a:xfrm>
        </p:grpSpPr>
        <p:sp>
          <p:nvSpPr>
            <p:cNvPr id="9" name="object 9"/>
            <p:cNvSpPr/>
            <p:nvPr/>
          </p:nvSpPr>
          <p:spPr>
            <a:xfrm>
              <a:off x="7236332" y="4761001"/>
              <a:ext cx="956310" cy="339090"/>
            </a:xfrm>
            <a:custGeom>
              <a:avLst/>
              <a:gdLst/>
              <a:ahLst/>
              <a:cxnLst/>
              <a:rect l="l" t="t" r="r" b="b"/>
              <a:pathLst>
                <a:path w="956309" h="339089">
                  <a:moveTo>
                    <a:pt x="955713" y="0"/>
                  </a:moveTo>
                  <a:lnTo>
                    <a:pt x="0" y="0"/>
                  </a:lnTo>
                  <a:lnTo>
                    <a:pt x="0" y="338556"/>
                  </a:lnTo>
                  <a:lnTo>
                    <a:pt x="955713" y="338556"/>
                  </a:lnTo>
                  <a:lnTo>
                    <a:pt x="9557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36332" y="4761001"/>
              <a:ext cx="956310" cy="339090"/>
            </a:xfrm>
            <a:custGeom>
              <a:avLst/>
              <a:gdLst/>
              <a:ahLst/>
              <a:cxnLst/>
              <a:rect l="l" t="t" r="r" b="b"/>
              <a:pathLst>
                <a:path w="956309" h="339089">
                  <a:moveTo>
                    <a:pt x="0" y="338556"/>
                  </a:moveTo>
                  <a:lnTo>
                    <a:pt x="955713" y="338556"/>
                  </a:lnTo>
                  <a:lnTo>
                    <a:pt x="955713" y="0"/>
                  </a:lnTo>
                  <a:lnTo>
                    <a:pt x="0" y="0"/>
                  </a:lnTo>
                  <a:lnTo>
                    <a:pt x="0" y="33855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316216" y="4783073"/>
            <a:ext cx="789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10000</a:t>
            </a:r>
            <a:r>
              <a:rPr sz="1600" spc="-25" dirty="0">
                <a:latin typeface="Calibri"/>
                <a:cs typeface="Calibri"/>
              </a:rPr>
              <a:t> Kg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3532" y="1836927"/>
            <a:ext cx="2447290" cy="3340735"/>
            <a:chOff x="323532" y="1836927"/>
            <a:chExt cx="2447290" cy="334073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32" y="1836927"/>
              <a:ext cx="1862455" cy="17360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555" y="3140963"/>
              <a:ext cx="2149475" cy="202653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6793" y="3136264"/>
              <a:ext cx="2159000" cy="2036445"/>
            </a:xfrm>
            <a:custGeom>
              <a:avLst/>
              <a:gdLst/>
              <a:ahLst/>
              <a:cxnLst/>
              <a:rect l="l" t="t" r="r" b="b"/>
              <a:pathLst>
                <a:path w="2159000" h="2036445">
                  <a:moveTo>
                    <a:pt x="0" y="2036063"/>
                  </a:moveTo>
                  <a:lnTo>
                    <a:pt x="2159000" y="2036063"/>
                  </a:lnTo>
                  <a:lnTo>
                    <a:pt x="2159000" y="0"/>
                  </a:lnTo>
                  <a:lnTo>
                    <a:pt x="0" y="0"/>
                  </a:lnTo>
                  <a:lnTo>
                    <a:pt x="0" y="2036063"/>
                  </a:lnTo>
                  <a:close/>
                </a:path>
              </a:pathLst>
            </a:custGeom>
            <a:ln w="9525">
              <a:solidFill>
                <a:srgbClr val="1709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4583" y="4076884"/>
            <a:ext cx="2289810" cy="1358900"/>
            <a:chOff x="854583" y="4076884"/>
            <a:chExt cx="2289810" cy="1358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893" y="4076884"/>
              <a:ext cx="2152482" cy="135877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59345" y="4113263"/>
              <a:ext cx="440055" cy="369570"/>
            </a:xfrm>
            <a:custGeom>
              <a:avLst/>
              <a:gdLst/>
              <a:ahLst/>
              <a:cxnLst/>
              <a:rect l="l" t="t" r="r" b="b"/>
              <a:pathLst>
                <a:path w="440055" h="369570">
                  <a:moveTo>
                    <a:pt x="439547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439547" y="369328"/>
                  </a:lnTo>
                  <a:lnTo>
                    <a:pt x="4395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9345" y="4113263"/>
              <a:ext cx="440055" cy="369570"/>
            </a:xfrm>
            <a:custGeom>
              <a:avLst/>
              <a:gdLst/>
              <a:ahLst/>
              <a:cxnLst/>
              <a:rect l="l" t="t" r="r" b="b"/>
              <a:pathLst>
                <a:path w="440055" h="369570">
                  <a:moveTo>
                    <a:pt x="0" y="369328"/>
                  </a:moveTo>
                  <a:lnTo>
                    <a:pt x="439547" y="369328"/>
                  </a:lnTo>
                  <a:lnTo>
                    <a:pt x="439547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50975" y="4139641"/>
            <a:ext cx="1758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Georgia"/>
                <a:cs typeface="Georgia"/>
              </a:rPr>
              <a:t>X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4044" y="427222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Georgia"/>
                <a:cs typeface="Georgia"/>
              </a:rPr>
              <a:t>n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26591" y="4147565"/>
            <a:ext cx="484505" cy="1195070"/>
            <a:chOff x="926591" y="4147565"/>
            <a:chExt cx="484505" cy="1195070"/>
          </a:xfrm>
        </p:grpSpPr>
        <p:sp>
          <p:nvSpPr>
            <p:cNvPr id="9" name="object 9"/>
            <p:cNvSpPr/>
            <p:nvPr/>
          </p:nvSpPr>
          <p:spPr>
            <a:xfrm>
              <a:off x="943914" y="4153915"/>
              <a:ext cx="241935" cy="0"/>
            </a:xfrm>
            <a:custGeom>
              <a:avLst/>
              <a:gdLst/>
              <a:ahLst/>
              <a:cxnLst/>
              <a:rect l="l" t="t" r="r" b="b"/>
              <a:pathLst>
                <a:path w="241934">
                  <a:moveTo>
                    <a:pt x="0" y="0"/>
                  </a:moveTo>
                  <a:lnTo>
                    <a:pt x="24174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1354" y="4968100"/>
              <a:ext cx="474980" cy="369570"/>
            </a:xfrm>
            <a:custGeom>
              <a:avLst/>
              <a:gdLst/>
              <a:ahLst/>
              <a:cxnLst/>
              <a:rect l="l" t="t" r="r" b="b"/>
              <a:pathLst>
                <a:path w="474980" h="369570">
                  <a:moveTo>
                    <a:pt x="474814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474814" y="369328"/>
                  </a:lnTo>
                  <a:lnTo>
                    <a:pt x="4748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1354" y="4968100"/>
              <a:ext cx="474980" cy="369570"/>
            </a:xfrm>
            <a:custGeom>
              <a:avLst/>
              <a:gdLst/>
              <a:ahLst/>
              <a:cxnLst/>
              <a:rect l="l" t="t" r="r" b="b"/>
              <a:pathLst>
                <a:path w="474980" h="369570">
                  <a:moveTo>
                    <a:pt x="0" y="369328"/>
                  </a:moveTo>
                  <a:lnTo>
                    <a:pt x="474814" y="369328"/>
                  </a:lnTo>
                  <a:lnTo>
                    <a:pt x="474814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97508" y="4994909"/>
            <a:ext cx="352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i="1" spc="-25" dirty="0">
                <a:latin typeface="Georgia"/>
                <a:cs typeface="Georgia"/>
              </a:rPr>
              <a:t>X</a:t>
            </a:r>
            <a:r>
              <a:rPr sz="1800" i="1" spc="-37" baseline="-20833" dirty="0">
                <a:latin typeface="Georgia"/>
                <a:cs typeface="Georgia"/>
              </a:rPr>
              <a:t>w</a:t>
            </a:r>
            <a:endParaRPr sz="1800" baseline="-20833">
              <a:latin typeface="Georgia"/>
              <a:cs typeface="Georg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78788" y="3800450"/>
            <a:ext cx="4041775" cy="1183640"/>
            <a:chOff x="978788" y="3800450"/>
            <a:chExt cx="4041775" cy="1183640"/>
          </a:xfrm>
        </p:grpSpPr>
        <p:sp>
          <p:nvSpPr>
            <p:cNvPr id="14" name="object 14"/>
            <p:cNvSpPr/>
            <p:nvPr/>
          </p:nvSpPr>
          <p:spPr>
            <a:xfrm>
              <a:off x="985138" y="4977384"/>
              <a:ext cx="241935" cy="0"/>
            </a:xfrm>
            <a:custGeom>
              <a:avLst/>
              <a:gdLst/>
              <a:ahLst/>
              <a:cxnLst/>
              <a:rect l="l" t="t" r="r" b="b"/>
              <a:pathLst>
                <a:path w="241934">
                  <a:moveTo>
                    <a:pt x="0" y="0"/>
                  </a:moveTo>
                  <a:lnTo>
                    <a:pt x="24174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38232" y="3806483"/>
              <a:ext cx="175895" cy="0"/>
            </a:xfrm>
            <a:custGeom>
              <a:avLst/>
              <a:gdLst/>
              <a:ahLst/>
              <a:cxnLst/>
              <a:rect l="l" t="t" r="r" b="b"/>
              <a:pathLst>
                <a:path w="175895">
                  <a:moveTo>
                    <a:pt x="0" y="0"/>
                  </a:moveTo>
                  <a:lnTo>
                    <a:pt x="175872" y="0"/>
                  </a:lnTo>
                </a:path>
              </a:pathLst>
            </a:custGeom>
            <a:ln w="120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566292" y="3892662"/>
            <a:ext cx="667385" cy="69469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46050" marR="30480" indent="-121285">
              <a:lnSpc>
                <a:spcPct val="81200"/>
              </a:lnSpc>
              <a:spcBef>
                <a:spcPts val="860"/>
              </a:spcBef>
            </a:pPr>
            <a:r>
              <a:rPr sz="3400" dirty="0">
                <a:latin typeface="Symbol"/>
                <a:cs typeface="Symbol"/>
              </a:rPr>
              <a:t></a:t>
            </a:r>
            <a:r>
              <a:rPr sz="3400" spc="-520" dirty="0">
                <a:latin typeface="Times New Roman"/>
                <a:cs typeface="Times New Roman"/>
              </a:rPr>
              <a:t> </a:t>
            </a:r>
            <a:r>
              <a:rPr sz="3375" i="1" spc="37" baseline="13580" dirty="0">
                <a:latin typeface="Times New Roman"/>
                <a:cs typeface="Times New Roman"/>
              </a:rPr>
              <a:t>N</a:t>
            </a:r>
            <a:r>
              <a:rPr sz="1300" i="1" spc="25" dirty="0">
                <a:latin typeface="Times New Roman"/>
                <a:cs typeface="Times New Roman"/>
              </a:rPr>
              <a:t>i </a:t>
            </a:r>
            <a:r>
              <a:rPr sz="1300" i="1" spc="-50" dirty="0"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80647" y="3638086"/>
            <a:ext cx="164274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  <a:tabLst>
                <a:tab pos="1604010" algn="l"/>
              </a:tabLst>
            </a:pPr>
            <a:r>
              <a:rPr sz="3375" i="1" spc="187" baseline="-19753" dirty="0">
                <a:latin typeface="Times New Roman"/>
                <a:cs typeface="Times New Roman"/>
              </a:rPr>
              <a:t>X</a:t>
            </a:r>
            <a:r>
              <a:rPr sz="1950" i="1" spc="187" baseline="-59829" dirty="0">
                <a:latin typeface="Times New Roman"/>
                <a:cs typeface="Times New Roman"/>
              </a:rPr>
              <a:t>n</a:t>
            </a:r>
            <a:r>
              <a:rPr sz="1950" i="1" spc="667" baseline="-59829" dirty="0">
                <a:latin typeface="Times New Roman"/>
                <a:cs typeface="Times New Roman"/>
              </a:rPr>
              <a:t> </a:t>
            </a:r>
            <a:r>
              <a:rPr sz="3375" baseline="-19753" dirty="0">
                <a:latin typeface="Symbol"/>
                <a:cs typeface="Symbol"/>
              </a:rPr>
              <a:t></a:t>
            </a:r>
            <a:r>
              <a:rPr sz="3375" spc="37" baseline="-19753" dirty="0">
                <a:latin typeface="Times New Roman"/>
                <a:cs typeface="Times New Roman"/>
              </a:rPr>
              <a:t> </a:t>
            </a:r>
            <a:r>
              <a:rPr sz="1300" i="1" u="sng" spc="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300" i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3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5567" y="2777465"/>
            <a:ext cx="7484109" cy="105600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0"/>
              </a:spcBef>
            </a:pP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il</a:t>
            </a:r>
            <a:r>
              <a:rPr sz="1800" spc="-1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numero</a:t>
            </a:r>
            <a:r>
              <a:rPr sz="1800" spc="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di unità</a:t>
            </a:r>
            <a:r>
              <a:rPr sz="1800" spc="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monomeriche</a:t>
            </a:r>
            <a:r>
              <a:rPr sz="1800" spc="2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ed</a:t>
            </a:r>
            <a:r>
              <a:rPr sz="18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il</a:t>
            </a:r>
            <a:r>
              <a:rPr sz="18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numero</a:t>
            </a:r>
            <a:r>
              <a:rPr sz="1800" spc="1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di</a:t>
            </a:r>
            <a:r>
              <a:rPr sz="18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catene </a:t>
            </a:r>
            <a:r>
              <a:rPr sz="1800" spc="-10" dirty="0">
                <a:solidFill>
                  <a:srgbClr val="1709C5"/>
                </a:solidFill>
                <a:latin typeface="Georgia"/>
                <a:cs typeface="Georgia"/>
              </a:rPr>
              <a:t>macromolecolari:</a:t>
            </a:r>
            <a:endParaRPr sz="1800" dirty="0">
              <a:latin typeface="Georgia"/>
              <a:cs typeface="Georgia"/>
            </a:endParaRPr>
          </a:p>
          <a:p>
            <a:pPr marR="1381760" algn="r">
              <a:lnSpc>
                <a:spcPct val="100000"/>
              </a:lnSpc>
              <a:spcBef>
                <a:spcPts val="1225"/>
              </a:spcBef>
            </a:pPr>
            <a:r>
              <a:rPr sz="3400" dirty="0">
                <a:latin typeface="Symbol"/>
                <a:cs typeface="Symbol"/>
              </a:rPr>
              <a:t></a:t>
            </a:r>
            <a:r>
              <a:rPr sz="3400" spc="-520" dirty="0">
                <a:latin typeface="Times New Roman"/>
                <a:cs typeface="Times New Roman"/>
              </a:rPr>
              <a:t> </a:t>
            </a:r>
            <a:r>
              <a:rPr sz="3375" i="1" spc="75" baseline="13580" dirty="0">
                <a:latin typeface="Times New Roman"/>
                <a:cs typeface="Times New Roman"/>
              </a:rPr>
              <a:t>N</a:t>
            </a:r>
            <a:r>
              <a:rPr sz="1300" i="1" spc="50" dirty="0">
                <a:latin typeface="Times New Roman"/>
                <a:cs typeface="Times New Roman"/>
              </a:rPr>
              <a:t>i</a:t>
            </a:r>
            <a:r>
              <a:rPr sz="1300" i="1" spc="-10" dirty="0">
                <a:latin typeface="Times New Roman"/>
                <a:cs typeface="Times New Roman"/>
              </a:rPr>
              <a:t> </a:t>
            </a:r>
            <a:r>
              <a:rPr sz="3375" i="1" spc="112" baseline="13580" dirty="0">
                <a:latin typeface="Times New Roman"/>
                <a:cs typeface="Times New Roman"/>
              </a:rPr>
              <a:t>X</a:t>
            </a:r>
            <a:r>
              <a:rPr sz="1300" i="1" spc="75" dirty="0">
                <a:latin typeface="Times New Roman"/>
                <a:cs typeface="Times New Roman"/>
              </a:rPr>
              <a:t>i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42731" y="2596720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369" y="0"/>
                </a:lnTo>
              </a:path>
            </a:pathLst>
          </a:custGeom>
          <a:ln w="1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45567" y="2489616"/>
            <a:ext cx="8295005" cy="415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4760595" algn="l"/>
              </a:tabLst>
            </a:pP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Il</a:t>
            </a:r>
            <a:r>
              <a:rPr sz="1800" spc="-2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grado</a:t>
            </a:r>
            <a:r>
              <a:rPr sz="1800" spc="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di</a:t>
            </a:r>
            <a:r>
              <a:rPr sz="1800" spc="-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polimerizzazione</a:t>
            </a:r>
            <a:r>
              <a:rPr sz="1800" spc="-3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medio</a:t>
            </a:r>
            <a:r>
              <a:rPr sz="1800" spc="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1709C5"/>
                </a:solidFill>
                <a:latin typeface="Georgia"/>
                <a:cs typeface="Georgia"/>
              </a:rPr>
              <a:t>numerico,</a:t>
            </a: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	</a:t>
            </a:r>
            <a:r>
              <a:rPr sz="3825" i="1" spc="187" baseline="-5446" dirty="0">
                <a:latin typeface="Times New Roman"/>
                <a:cs typeface="Times New Roman"/>
              </a:rPr>
              <a:t>X</a:t>
            </a:r>
            <a:r>
              <a:rPr sz="2250" i="1" spc="187" baseline="-33333" dirty="0">
                <a:latin typeface="Times New Roman"/>
                <a:cs typeface="Times New Roman"/>
              </a:rPr>
              <a:t>n</a:t>
            </a:r>
            <a:r>
              <a:rPr sz="2250" i="1" spc="-277" baseline="-33333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,</a:t>
            </a:r>
            <a:r>
              <a:rPr sz="18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è</a:t>
            </a:r>
            <a:r>
              <a:rPr sz="1800" spc="-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definito</a:t>
            </a:r>
            <a:r>
              <a:rPr sz="18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come</a:t>
            </a:r>
            <a:r>
              <a:rPr sz="1800" spc="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il</a:t>
            </a:r>
            <a:r>
              <a:rPr sz="18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709C5"/>
                </a:solidFill>
                <a:latin typeface="Georgia"/>
                <a:cs typeface="Georgia"/>
              </a:rPr>
              <a:t>rapporto </a:t>
            </a:r>
            <a:r>
              <a:rPr sz="1800" spc="-25" dirty="0">
                <a:solidFill>
                  <a:srgbClr val="1709C5"/>
                </a:solidFill>
                <a:latin typeface="Georgia"/>
                <a:cs typeface="Georgia"/>
              </a:rPr>
              <a:t>tra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9514" y="2415857"/>
            <a:ext cx="8569325" cy="3600450"/>
          </a:xfrm>
          <a:custGeom>
            <a:avLst/>
            <a:gdLst/>
            <a:ahLst/>
            <a:cxnLst/>
            <a:rect l="l" t="t" r="r" b="b"/>
            <a:pathLst>
              <a:path w="8569325" h="3600450">
                <a:moveTo>
                  <a:pt x="0" y="3600450"/>
                </a:moveTo>
                <a:lnTo>
                  <a:pt x="8568944" y="3600450"/>
                </a:lnTo>
                <a:lnTo>
                  <a:pt x="8568944" y="0"/>
                </a:lnTo>
                <a:lnTo>
                  <a:pt x="0" y="0"/>
                </a:lnTo>
                <a:lnTo>
                  <a:pt x="0" y="3600450"/>
                </a:lnTo>
                <a:close/>
              </a:path>
            </a:pathLst>
          </a:custGeom>
          <a:ln w="19050">
            <a:solidFill>
              <a:srgbClr val="2B48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24726" y="3774440"/>
            <a:ext cx="1031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48005" algn="l"/>
              </a:tabLst>
            </a:pPr>
            <a:r>
              <a:rPr sz="2400" spc="-50" dirty="0">
                <a:latin typeface="Georgia"/>
                <a:cs typeface="Georgia"/>
              </a:rPr>
              <a:t>=</a:t>
            </a:r>
            <a:r>
              <a:rPr sz="3600" baseline="2314" dirty="0">
                <a:latin typeface="Cambria Math"/>
                <a:cs typeface="Cambria Math"/>
              </a:rPr>
              <a:t>	</a:t>
            </a:r>
            <a:r>
              <a:rPr sz="2400" dirty="0">
                <a:latin typeface="Cambria Math"/>
                <a:cs typeface="Cambria Math"/>
              </a:rPr>
              <a:t>𝑛</a:t>
            </a:r>
            <a:r>
              <a:rPr sz="2400" spc="235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𝑋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37730" y="3931411"/>
            <a:ext cx="68262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10515" algn="l"/>
                <a:tab pos="591185" algn="l"/>
              </a:tabLst>
            </a:pPr>
            <a:r>
              <a:rPr sz="1750" spc="5" dirty="0">
                <a:latin typeface="Cambria Math"/>
                <a:cs typeface="Cambria Math"/>
              </a:rPr>
              <a:t>𝑖</a:t>
            </a:r>
            <a:r>
              <a:rPr sz="1750" dirty="0">
                <a:latin typeface="Cambria Math"/>
                <a:cs typeface="Cambria Math"/>
              </a:rPr>
              <a:t>	</a:t>
            </a:r>
            <a:r>
              <a:rPr sz="2625" spc="7" baseline="3174" dirty="0">
                <a:latin typeface="Cambria Math"/>
                <a:cs typeface="Cambria Math"/>
              </a:rPr>
              <a:t>𝑖</a:t>
            </a:r>
            <a:r>
              <a:rPr sz="2625" baseline="3174" dirty="0">
                <a:latin typeface="Cambria Math"/>
                <a:cs typeface="Cambria Math"/>
              </a:rPr>
              <a:t>	</a:t>
            </a:r>
            <a:r>
              <a:rPr sz="2625" spc="7" baseline="3174" dirty="0">
                <a:latin typeface="Cambria Math"/>
                <a:cs typeface="Cambria Math"/>
              </a:rPr>
              <a:t>𝑖</a:t>
            </a:r>
            <a:endParaRPr sz="2625" baseline="3174">
              <a:latin typeface="Cambria Math"/>
              <a:cs typeface="Cambria Math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369882" y="1164463"/>
            <a:ext cx="2871603" cy="919264"/>
            <a:chOff x="2369883" y="1164463"/>
            <a:chExt cx="2594610" cy="718820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8188" y="1164463"/>
              <a:ext cx="2506265" cy="71846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374645" y="1347457"/>
              <a:ext cx="348615" cy="369570"/>
            </a:xfrm>
            <a:custGeom>
              <a:avLst/>
              <a:gdLst/>
              <a:ahLst/>
              <a:cxnLst/>
              <a:rect l="l" t="t" r="r" b="b"/>
              <a:pathLst>
                <a:path w="348614" h="369569">
                  <a:moveTo>
                    <a:pt x="348170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348170" y="369328"/>
                  </a:lnTo>
                  <a:lnTo>
                    <a:pt x="3481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74645" y="1347457"/>
              <a:ext cx="348615" cy="369570"/>
            </a:xfrm>
            <a:custGeom>
              <a:avLst/>
              <a:gdLst/>
              <a:ahLst/>
              <a:cxnLst/>
              <a:rect l="l" t="t" r="r" b="b"/>
              <a:pathLst>
                <a:path w="348614" h="369569">
                  <a:moveTo>
                    <a:pt x="0" y="369328"/>
                  </a:moveTo>
                  <a:lnTo>
                    <a:pt x="348170" y="369328"/>
                  </a:lnTo>
                  <a:lnTo>
                    <a:pt x="348170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453767" y="1373251"/>
            <a:ext cx="187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Georgia"/>
                <a:cs typeface="Georgia"/>
              </a:rPr>
              <a:t>X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84501" y="1347469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11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41501" y="5013468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5878" y="0"/>
                </a:lnTo>
              </a:path>
            </a:pathLst>
          </a:custGeom>
          <a:ln w="15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775503" y="4675030"/>
            <a:ext cx="1993264" cy="105029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008380" marR="30480" indent="-983615">
              <a:lnSpc>
                <a:spcPct val="104200"/>
              </a:lnSpc>
              <a:spcBef>
                <a:spcPts val="465"/>
              </a:spcBef>
            </a:pPr>
            <a:r>
              <a:rPr sz="2900" i="1" spc="180" dirty="0">
                <a:latin typeface="Times New Roman"/>
                <a:cs typeface="Times New Roman"/>
              </a:rPr>
              <a:t>X</a:t>
            </a:r>
            <a:r>
              <a:rPr sz="2550" i="1" spc="270" baseline="-24509" dirty="0">
                <a:latin typeface="Times New Roman"/>
                <a:cs typeface="Times New Roman"/>
              </a:rPr>
              <a:t>w</a:t>
            </a:r>
            <a:r>
              <a:rPr sz="2550" i="1" spc="60" baseline="-24509" dirty="0">
                <a:latin typeface="Times New Roman"/>
                <a:cs typeface="Times New Roman"/>
              </a:rPr>
              <a:t>  </a:t>
            </a:r>
            <a:r>
              <a:rPr sz="2900" dirty="0">
                <a:latin typeface="Symbol"/>
                <a:cs typeface="Symbol"/>
              </a:rPr>
              <a:t>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6525" spc="104" baseline="-8301" dirty="0">
                <a:latin typeface="Symbol"/>
                <a:cs typeface="Symbol"/>
              </a:rPr>
              <a:t></a:t>
            </a:r>
            <a:r>
              <a:rPr sz="2900" i="1" spc="70" dirty="0">
                <a:latin typeface="Times New Roman"/>
                <a:cs typeface="Times New Roman"/>
              </a:rPr>
              <a:t>w</a:t>
            </a:r>
            <a:r>
              <a:rPr sz="2550" i="1" spc="104" baseline="-24509" dirty="0">
                <a:latin typeface="Times New Roman"/>
                <a:cs typeface="Times New Roman"/>
              </a:rPr>
              <a:t>i</a:t>
            </a:r>
            <a:r>
              <a:rPr sz="2550" i="1" spc="-37" baseline="-24509" dirty="0">
                <a:latin typeface="Times New Roman"/>
                <a:cs typeface="Times New Roman"/>
              </a:rPr>
              <a:t> </a:t>
            </a:r>
            <a:r>
              <a:rPr sz="2900" i="1" spc="114" dirty="0">
                <a:latin typeface="Times New Roman"/>
                <a:cs typeface="Times New Roman"/>
              </a:rPr>
              <a:t>X</a:t>
            </a:r>
            <a:r>
              <a:rPr sz="2550" i="1" spc="172" baseline="-24509" dirty="0">
                <a:latin typeface="Times New Roman"/>
                <a:cs typeface="Times New Roman"/>
              </a:rPr>
              <a:t>i </a:t>
            </a:r>
            <a:r>
              <a:rPr sz="1700" i="1" spc="-50" dirty="0">
                <a:latin typeface="Times New Roman"/>
                <a:cs typeface="Times New Roman"/>
              </a:rPr>
              <a:t>i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7606" y="183895"/>
            <a:ext cx="32467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GRADO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POLIMERIZZAZIONE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1549" y="1619854"/>
            <a:ext cx="201930" cy="0"/>
          </a:xfrm>
          <a:custGeom>
            <a:avLst/>
            <a:gdLst/>
            <a:ahLst/>
            <a:cxnLst/>
            <a:rect l="l" t="t" r="r" b="b"/>
            <a:pathLst>
              <a:path w="201930">
                <a:moveTo>
                  <a:pt x="0" y="0"/>
                </a:moveTo>
                <a:lnTo>
                  <a:pt x="201811" y="0"/>
                </a:lnTo>
              </a:path>
            </a:pathLst>
          </a:custGeom>
          <a:ln w="14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06876" y="2081698"/>
            <a:ext cx="201930" cy="0"/>
          </a:xfrm>
          <a:custGeom>
            <a:avLst/>
            <a:gdLst/>
            <a:ahLst/>
            <a:cxnLst/>
            <a:rect l="l" t="t" r="r" b="b"/>
            <a:pathLst>
              <a:path w="201930">
                <a:moveTo>
                  <a:pt x="0" y="0"/>
                </a:moveTo>
                <a:lnTo>
                  <a:pt x="201824" y="0"/>
                </a:lnTo>
              </a:path>
            </a:pathLst>
          </a:custGeom>
          <a:ln w="14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6609" y="2013397"/>
            <a:ext cx="464184" cy="0"/>
          </a:xfrm>
          <a:custGeom>
            <a:avLst/>
            <a:gdLst/>
            <a:ahLst/>
            <a:cxnLst/>
            <a:rect l="l" t="t" r="r" b="b"/>
            <a:pathLst>
              <a:path w="464185">
                <a:moveTo>
                  <a:pt x="0" y="0"/>
                </a:moveTo>
                <a:lnTo>
                  <a:pt x="463663" y="0"/>
                </a:lnTo>
              </a:path>
            </a:pathLst>
          </a:custGeom>
          <a:ln w="14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5073" y="1711516"/>
            <a:ext cx="65068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489075" algn="l"/>
              </a:tabLst>
            </a:pPr>
            <a:r>
              <a:rPr sz="2000" dirty="0">
                <a:latin typeface="Georgia"/>
                <a:cs typeface="Georgia"/>
              </a:rPr>
              <a:t>Il</a:t>
            </a:r>
            <a:r>
              <a:rPr sz="2000" spc="-10" dirty="0">
                <a:latin typeface="Georgia"/>
                <a:cs typeface="Georgia"/>
              </a:rPr>
              <a:t> rapporto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3900" i="1" spc="225" baseline="27777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2250" i="1" spc="225" baseline="24074" dirty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2250" i="1" spc="382" baseline="240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=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è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un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indice di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polimolecolarità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viene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94963" y="4028059"/>
            <a:ext cx="447040" cy="22860"/>
          </a:xfrm>
          <a:custGeom>
            <a:avLst/>
            <a:gdLst/>
            <a:ahLst/>
            <a:cxnLst/>
            <a:rect l="l" t="t" r="r" b="b"/>
            <a:pathLst>
              <a:path w="447039" h="22860">
                <a:moveTo>
                  <a:pt x="446532" y="0"/>
                </a:moveTo>
                <a:lnTo>
                  <a:pt x="0" y="0"/>
                </a:lnTo>
                <a:lnTo>
                  <a:pt x="0" y="22860"/>
                </a:lnTo>
                <a:lnTo>
                  <a:pt x="446532" y="22860"/>
                </a:lnTo>
                <a:lnTo>
                  <a:pt x="4465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7015">
              <a:lnSpc>
                <a:spcPts val="2135"/>
              </a:lnSpc>
            </a:pPr>
            <a:r>
              <a:rPr sz="2600" spc="110" dirty="0"/>
              <a:t>X</a:t>
            </a:r>
            <a:r>
              <a:rPr sz="2250" spc="165" baseline="-24074" dirty="0"/>
              <a:t>n</a:t>
            </a:r>
            <a:endParaRPr sz="2250" baseline="-24074" dirty="0"/>
          </a:p>
          <a:p>
            <a:pPr marL="50800">
              <a:lnSpc>
                <a:spcPct val="100000"/>
              </a:lnSpc>
              <a:spcBef>
                <a:spcPts val="2335"/>
              </a:spcBef>
            </a:pPr>
            <a:r>
              <a:rPr sz="2000" i="0" dirty="0">
                <a:solidFill>
                  <a:srgbClr val="1709C5"/>
                </a:solidFill>
                <a:latin typeface="Georgia"/>
                <a:cs typeface="Georgia"/>
              </a:rPr>
              <a:t>chiamato</a:t>
            </a:r>
            <a:r>
              <a:rPr sz="2000" i="0" spc="-2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polidispersità</a:t>
            </a:r>
            <a:r>
              <a:rPr sz="2000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(P)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3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 dirty="0">
              <a:latin typeface="Georgia"/>
              <a:cs typeface="Georgia"/>
            </a:endParaRPr>
          </a:p>
          <a:p>
            <a:pPr marL="2550795">
              <a:lnSpc>
                <a:spcPts val="2615"/>
              </a:lnSpc>
            </a:pPr>
            <a:r>
              <a:rPr sz="2800" i="0" dirty="0">
                <a:latin typeface="Cambria Math"/>
                <a:cs typeface="Cambria Math"/>
              </a:rPr>
              <a:t>𝑃</a:t>
            </a:r>
            <a:r>
              <a:rPr sz="2800" i="0" spc="225" dirty="0">
                <a:latin typeface="Cambria Math"/>
                <a:cs typeface="Cambria Math"/>
              </a:rPr>
              <a:t> </a:t>
            </a:r>
            <a:r>
              <a:rPr sz="2800" i="0" dirty="0">
                <a:latin typeface="Cambria Math"/>
                <a:cs typeface="Cambria Math"/>
              </a:rPr>
              <a:t>=</a:t>
            </a:r>
            <a:r>
              <a:rPr sz="2800" i="0" spc="135" dirty="0">
                <a:latin typeface="Cambria Math"/>
                <a:cs typeface="Cambria Math"/>
              </a:rPr>
              <a:t> </a:t>
            </a:r>
            <a:r>
              <a:rPr sz="4200" i="0" baseline="41666" dirty="0">
                <a:latin typeface="Cambria Math"/>
                <a:cs typeface="Cambria Math"/>
              </a:rPr>
              <a:t>𝑋</a:t>
            </a:r>
            <a:r>
              <a:rPr sz="3075" i="0" baseline="42005" dirty="0">
                <a:latin typeface="Cambria Math"/>
                <a:cs typeface="Cambria Math"/>
              </a:rPr>
              <a:t>𝑤</a:t>
            </a:r>
            <a:r>
              <a:rPr sz="3075" i="0" spc="712" baseline="42005" dirty="0">
                <a:latin typeface="Cambria Math"/>
                <a:cs typeface="Cambria Math"/>
              </a:rPr>
              <a:t> </a:t>
            </a:r>
            <a:r>
              <a:rPr sz="2800" i="0" dirty="0">
                <a:latin typeface="Cambria Math"/>
                <a:cs typeface="Cambria Math"/>
              </a:rPr>
              <a:t>=</a:t>
            </a:r>
            <a:r>
              <a:rPr sz="2800" i="0" spc="145" dirty="0">
                <a:latin typeface="Cambria Math"/>
                <a:cs typeface="Cambria Math"/>
              </a:rPr>
              <a:t> </a:t>
            </a:r>
            <a:r>
              <a:rPr sz="4200" i="0" spc="-37" baseline="41666" dirty="0">
                <a:latin typeface="Cambria Math"/>
                <a:cs typeface="Cambria Math"/>
              </a:rPr>
              <a:t>𝑀</a:t>
            </a:r>
            <a:r>
              <a:rPr sz="3075" i="0" spc="-37" baseline="42005" dirty="0">
                <a:latin typeface="Cambria Math"/>
                <a:cs typeface="Cambria Math"/>
              </a:rPr>
              <a:t>𝑤</a:t>
            </a:r>
            <a:endParaRPr sz="3075" baseline="42005" dirty="0">
              <a:latin typeface="Cambria Math"/>
              <a:cs typeface="Cambria Math"/>
            </a:endParaRPr>
          </a:p>
          <a:p>
            <a:pPr marR="76835" algn="r">
              <a:lnSpc>
                <a:spcPts val="2615"/>
              </a:lnSpc>
              <a:tabLst>
                <a:tab pos="909319" algn="l"/>
              </a:tabLst>
            </a:pPr>
            <a:r>
              <a:rPr sz="2800" i="0" spc="-25" dirty="0">
                <a:latin typeface="Cambria Math"/>
                <a:cs typeface="Cambria Math"/>
              </a:rPr>
              <a:t>𝑋</a:t>
            </a:r>
            <a:r>
              <a:rPr sz="3075" i="0" spc="-37" baseline="-16260" dirty="0">
                <a:latin typeface="Cambria Math"/>
                <a:cs typeface="Cambria Math"/>
              </a:rPr>
              <a:t>𝑛</a:t>
            </a:r>
            <a:r>
              <a:rPr sz="3075" i="0" baseline="-16260" dirty="0">
                <a:latin typeface="Cambria Math"/>
                <a:cs typeface="Cambria Math"/>
              </a:rPr>
              <a:t>	</a:t>
            </a:r>
            <a:r>
              <a:rPr sz="2800" i="0" spc="-25" dirty="0">
                <a:latin typeface="Cambria Math"/>
                <a:cs typeface="Cambria Math"/>
              </a:rPr>
              <a:t>𝑀</a:t>
            </a:r>
            <a:r>
              <a:rPr sz="3075" i="0" spc="-37" baseline="-16260" dirty="0">
                <a:latin typeface="Cambria Math"/>
                <a:cs typeface="Cambria Math"/>
              </a:rPr>
              <a:t>𝑛</a:t>
            </a:r>
            <a:endParaRPr sz="3075" baseline="-1626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38827" y="359448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57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23919" y="4098544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57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2041" y="359448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57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804790" y="4028059"/>
            <a:ext cx="516890" cy="80010"/>
            <a:chOff x="4804790" y="4028059"/>
            <a:chExt cx="516890" cy="80010"/>
          </a:xfrm>
        </p:grpSpPr>
        <p:sp>
          <p:nvSpPr>
            <p:cNvPr id="12" name="object 12"/>
            <p:cNvSpPr/>
            <p:nvPr/>
          </p:nvSpPr>
          <p:spPr>
            <a:xfrm>
              <a:off x="4804790" y="4028059"/>
              <a:ext cx="516890" cy="22860"/>
            </a:xfrm>
            <a:custGeom>
              <a:avLst/>
              <a:gdLst/>
              <a:ahLst/>
              <a:cxnLst/>
              <a:rect l="l" t="t" r="r" b="b"/>
              <a:pathLst>
                <a:path w="516889" h="22860">
                  <a:moveTo>
                    <a:pt x="516636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516636" y="22860"/>
                  </a:lnTo>
                  <a:lnTo>
                    <a:pt x="5166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60035" y="4098544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>
                  <a:moveTo>
                    <a:pt x="0" y="0"/>
                  </a:moveTo>
                  <a:lnTo>
                    <a:pt x="2665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1040" y="836675"/>
            <a:ext cx="6506845" cy="4699635"/>
            <a:chOff x="451040" y="836675"/>
            <a:chExt cx="6506845" cy="4699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219" y="836675"/>
              <a:ext cx="5843125" cy="45742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0565" y="3181477"/>
              <a:ext cx="6487795" cy="2345055"/>
            </a:xfrm>
            <a:custGeom>
              <a:avLst/>
              <a:gdLst/>
              <a:ahLst/>
              <a:cxnLst/>
              <a:rect l="l" t="t" r="r" b="b"/>
              <a:pathLst>
                <a:path w="6487795" h="2345054">
                  <a:moveTo>
                    <a:pt x="6487668" y="0"/>
                  </a:moveTo>
                  <a:lnTo>
                    <a:pt x="0" y="0"/>
                  </a:lnTo>
                  <a:lnTo>
                    <a:pt x="0" y="2344801"/>
                  </a:lnTo>
                  <a:lnTo>
                    <a:pt x="6487668" y="2344801"/>
                  </a:lnTo>
                  <a:lnTo>
                    <a:pt x="6487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0565" y="3181477"/>
              <a:ext cx="6487795" cy="2345055"/>
            </a:xfrm>
            <a:custGeom>
              <a:avLst/>
              <a:gdLst/>
              <a:ahLst/>
              <a:cxnLst/>
              <a:rect l="l" t="t" r="r" b="b"/>
              <a:pathLst>
                <a:path w="6487795" h="2345054">
                  <a:moveTo>
                    <a:pt x="0" y="2344801"/>
                  </a:moveTo>
                  <a:lnTo>
                    <a:pt x="6487668" y="2344801"/>
                  </a:lnTo>
                  <a:lnTo>
                    <a:pt x="6487668" y="0"/>
                  </a:lnTo>
                  <a:lnTo>
                    <a:pt x="0" y="0"/>
                  </a:lnTo>
                  <a:lnTo>
                    <a:pt x="0" y="234480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7537" y="3428999"/>
              <a:ext cx="2975610" cy="1823720"/>
            </a:xfrm>
            <a:custGeom>
              <a:avLst/>
              <a:gdLst/>
              <a:ahLst/>
              <a:cxnLst/>
              <a:rect l="l" t="t" r="r" b="b"/>
              <a:pathLst>
                <a:path w="2975610" h="1823720">
                  <a:moveTo>
                    <a:pt x="0" y="1823720"/>
                  </a:moveTo>
                  <a:lnTo>
                    <a:pt x="2975610" y="1823720"/>
                  </a:lnTo>
                  <a:lnTo>
                    <a:pt x="2975610" y="0"/>
                  </a:lnTo>
                  <a:lnTo>
                    <a:pt x="0" y="0"/>
                  </a:lnTo>
                  <a:lnTo>
                    <a:pt x="0" y="182372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51758" y="129921"/>
            <a:ext cx="2735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Un</a:t>
            </a:r>
            <a:r>
              <a:rPr sz="24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esempio di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 calcolo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292" y="5839764"/>
            <a:ext cx="8264672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1709C5"/>
                </a:solidFill>
                <a:latin typeface="Calibri"/>
                <a:cs typeface="Calibri"/>
              </a:rPr>
              <a:t>L’</a:t>
            </a:r>
            <a:r>
              <a:rPr sz="2000" b="1" i="1" spc="-20" dirty="0">
                <a:solidFill>
                  <a:srgbClr val="C00000"/>
                </a:solidFill>
                <a:latin typeface="Calibri"/>
                <a:cs typeface="Calibri"/>
              </a:rPr>
              <a:t>indice</a:t>
            </a:r>
            <a:r>
              <a:rPr sz="2000" b="1" i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di</a:t>
            </a:r>
            <a:r>
              <a:rPr sz="2000" b="1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polidispersità</a:t>
            </a:r>
            <a:r>
              <a:rPr sz="2000" b="1" i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20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09C5"/>
                </a:solidFill>
                <a:latin typeface="Calibri"/>
                <a:cs typeface="Calibri"/>
              </a:rPr>
              <a:t>offre</a:t>
            </a:r>
            <a:r>
              <a:rPr sz="2000" spc="-1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09C5"/>
                </a:solidFill>
                <a:latin typeface="Calibri"/>
                <a:cs typeface="Calibri"/>
              </a:rPr>
              <a:t>una</a:t>
            </a:r>
            <a:r>
              <a:rPr sz="20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09C5"/>
                </a:solidFill>
                <a:latin typeface="Calibri"/>
                <a:cs typeface="Calibri"/>
              </a:rPr>
              <a:t>buona</a:t>
            </a:r>
            <a:r>
              <a:rPr sz="20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09C5"/>
                </a:solidFill>
                <a:latin typeface="Calibri"/>
                <a:cs typeface="Calibri"/>
              </a:rPr>
              <a:t>stima</a:t>
            </a:r>
            <a:r>
              <a:rPr sz="2000" spc="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09C5"/>
                </a:solidFill>
                <a:latin typeface="Calibri"/>
                <a:cs typeface="Calibri"/>
              </a:rPr>
              <a:t>di</a:t>
            </a:r>
            <a:r>
              <a:rPr sz="2000" spc="-1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09C5"/>
                </a:solidFill>
                <a:latin typeface="Calibri"/>
                <a:cs typeface="Calibri"/>
              </a:rPr>
              <a:t>come</a:t>
            </a:r>
            <a:r>
              <a:rPr sz="20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09C5"/>
                </a:solidFill>
                <a:latin typeface="Calibri"/>
                <a:cs typeface="Calibri"/>
              </a:rPr>
              <a:t>è</a:t>
            </a:r>
            <a:r>
              <a:rPr sz="2000" spc="-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09C5"/>
                </a:solidFill>
                <a:latin typeface="Calibri"/>
                <a:cs typeface="Calibri"/>
              </a:rPr>
              <a:t>costituito </a:t>
            </a:r>
            <a:r>
              <a:rPr sz="2000" dirty="0">
                <a:solidFill>
                  <a:srgbClr val="1709C5"/>
                </a:solidFill>
                <a:latin typeface="Calibri"/>
                <a:cs typeface="Calibri"/>
              </a:rPr>
              <a:t>il</a:t>
            </a:r>
            <a:r>
              <a:rPr sz="20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09C5"/>
                </a:solidFill>
                <a:latin typeface="Calibri"/>
                <a:cs typeface="Calibri"/>
              </a:rPr>
              <a:t>sistema</a:t>
            </a:r>
            <a:r>
              <a:rPr sz="20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09C5"/>
                </a:solidFill>
                <a:latin typeface="Calibri"/>
                <a:cs typeface="Calibri"/>
              </a:rPr>
              <a:t>(eterogeneità)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78320" y="4285929"/>
            <a:ext cx="11303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Symbol"/>
                <a:cs typeface="Symbol"/>
              </a:rPr>
              <a:t>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38327" y="3650040"/>
            <a:ext cx="11303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Symbol"/>
                <a:cs typeface="Symbol"/>
              </a:rPr>
              <a:t>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63441" y="3765053"/>
            <a:ext cx="8318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63636" y="3735274"/>
            <a:ext cx="797560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464820" algn="l"/>
                <a:tab pos="745490" algn="l"/>
              </a:tabLst>
            </a:pPr>
            <a:r>
              <a:rPr sz="2800" spc="-50" dirty="0">
                <a:latin typeface="Symbol"/>
                <a:cs typeface="Symbol"/>
              </a:rPr>
              <a:t>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1100" i="1" spc="-50" dirty="0">
                <a:latin typeface="Times New Roman"/>
                <a:cs typeface="Times New Roman"/>
              </a:rPr>
              <a:t>i</a:t>
            </a:r>
            <a:r>
              <a:rPr sz="1100" i="1" dirty="0">
                <a:latin typeface="Times New Roman"/>
                <a:cs typeface="Times New Roman"/>
              </a:rPr>
              <a:t>	</a:t>
            </a:r>
            <a:r>
              <a:rPr sz="1100" i="1" spc="-50" dirty="0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78228" y="4371163"/>
            <a:ext cx="848360" cy="58293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59055" marR="30480" indent="-34290">
              <a:lnSpc>
                <a:spcPct val="80700"/>
              </a:lnSpc>
              <a:spcBef>
                <a:spcPts val="775"/>
              </a:spcBef>
            </a:pPr>
            <a:r>
              <a:rPr sz="2800" dirty="0">
                <a:latin typeface="Symbol"/>
                <a:cs typeface="Symbol"/>
              </a:rPr>
              <a:t></a:t>
            </a:r>
            <a:r>
              <a:rPr sz="2800" spc="-405" dirty="0">
                <a:latin typeface="Times New Roman"/>
                <a:cs typeface="Times New Roman"/>
              </a:rPr>
              <a:t> </a:t>
            </a:r>
            <a:r>
              <a:rPr sz="2775" i="1" spc="82" baseline="13513" dirty="0">
                <a:latin typeface="Times New Roman"/>
                <a:cs typeface="Times New Roman"/>
              </a:rPr>
              <a:t>N</a:t>
            </a:r>
            <a:r>
              <a:rPr sz="1100" i="1" spc="55" dirty="0">
                <a:latin typeface="Times New Roman"/>
                <a:cs typeface="Times New Roman"/>
              </a:rPr>
              <a:t>i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2775" i="1" spc="97" baseline="13513" dirty="0">
                <a:latin typeface="Times New Roman"/>
                <a:cs typeface="Times New Roman"/>
              </a:rPr>
              <a:t>M</a:t>
            </a:r>
            <a:r>
              <a:rPr sz="1100" i="1" spc="65" dirty="0">
                <a:latin typeface="Times New Roman"/>
                <a:cs typeface="Times New Roman"/>
              </a:rPr>
              <a:t>i </a:t>
            </a:r>
            <a:r>
              <a:rPr sz="1100" i="1" spc="-25" dirty="0">
                <a:latin typeface="Times New Roman"/>
                <a:cs typeface="Times New Roman"/>
              </a:rPr>
              <a:t>i</a:t>
            </a:r>
            <a:r>
              <a:rPr sz="1100" spc="-25" dirty="0">
                <a:latin typeface="Symbol"/>
                <a:cs typeface="Symbol"/>
              </a:rPr>
              <a:t></a:t>
            </a:r>
            <a:r>
              <a:rPr sz="1100" spc="-25" dirty="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56577" y="3794725"/>
            <a:ext cx="44577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850" i="1" dirty="0">
                <a:latin typeface="Times New Roman"/>
                <a:cs typeface="Times New Roman"/>
              </a:rPr>
              <a:t>N</a:t>
            </a:r>
            <a:r>
              <a:rPr sz="1850" i="1" spc="120" dirty="0">
                <a:latin typeface="Times New Roman"/>
                <a:cs typeface="Times New Roman"/>
              </a:rPr>
              <a:t> </a:t>
            </a:r>
            <a:r>
              <a:rPr sz="1850" i="1" spc="-50" dirty="0">
                <a:latin typeface="Times New Roman"/>
                <a:cs typeface="Times New Roman"/>
              </a:rPr>
              <a:t>M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79917" y="4270585"/>
            <a:ext cx="11303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100" i="1" dirty="0"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70242" y="4024750"/>
            <a:ext cx="1734185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1695450" algn="l"/>
              </a:tabLst>
            </a:pPr>
            <a:r>
              <a:rPr sz="2775" spc="82" baseline="-21021" dirty="0">
                <a:latin typeface="Symbol"/>
                <a:cs typeface="Symbol"/>
              </a:rPr>
              <a:t></a:t>
            </a:r>
            <a:r>
              <a:rPr sz="2775" i="1" spc="82" baseline="-21021" dirty="0">
                <a:latin typeface="Calibri"/>
                <a:cs typeface="Calibri"/>
              </a:rPr>
              <a:t>M  </a:t>
            </a:r>
            <a:r>
              <a:rPr sz="2775" baseline="-21021" dirty="0">
                <a:latin typeface="Symbol"/>
                <a:cs typeface="Symbol"/>
              </a:rPr>
              <a:t></a:t>
            </a:r>
            <a:r>
              <a:rPr sz="2775" spc="75" baseline="-21021" dirty="0">
                <a:latin typeface="Times New Roman"/>
                <a:cs typeface="Times New Roman"/>
              </a:rPr>
              <a:t> </a:t>
            </a:r>
            <a:r>
              <a:rPr sz="2775" baseline="-21021" dirty="0">
                <a:latin typeface="Symbol"/>
                <a:cs typeface="Symbol"/>
              </a:rPr>
              <a:t></a:t>
            </a:r>
            <a:r>
              <a:rPr sz="2775" spc="60" baseline="-21021" dirty="0">
                <a:latin typeface="Times New Roman"/>
                <a:cs typeface="Times New Roman"/>
              </a:rPr>
              <a:t> </a:t>
            </a:r>
            <a:r>
              <a:rPr sz="1100" i="1" u="sng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100" u="sng" spc="-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</a:t>
            </a:r>
            <a:r>
              <a:rPr sz="11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53147" y="3633978"/>
            <a:ext cx="1780539" cy="1338580"/>
          </a:xfrm>
          <a:custGeom>
            <a:avLst/>
            <a:gdLst/>
            <a:ahLst/>
            <a:cxnLst/>
            <a:rect l="l" t="t" r="r" b="b"/>
            <a:pathLst>
              <a:path w="1780540" h="1338579">
                <a:moveTo>
                  <a:pt x="0" y="1338580"/>
                </a:moveTo>
                <a:lnTo>
                  <a:pt x="1780286" y="1338580"/>
                </a:lnTo>
                <a:lnTo>
                  <a:pt x="1780286" y="0"/>
                </a:lnTo>
                <a:lnTo>
                  <a:pt x="0" y="0"/>
                </a:lnTo>
                <a:lnTo>
                  <a:pt x="0" y="1338580"/>
                </a:lnTo>
                <a:close/>
              </a:path>
            </a:pathLst>
          </a:custGeom>
          <a:ln w="222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10828" y="2088046"/>
            <a:ext cx="447040" cy="309245"/>
          </a:xfrm>
          <a:custGeom>
            <a:avLst/>
            <a:gdLst/>
            <a:ahLst/>
            <a:cxnLst/>
            <a:rect l="l" t="t" r="r" b="b"/>
            <a:pathLst>
              <a:path w="447040" h="309244">
                <a:moveTo>
                  <a:pt x="56002" y="0"/>
                </a:moveTo>
                <a:lnTo>
                  <a:pt x="0" y="154782"/>
                </a:lnTo>
              </a:path>
              <a:path w="447040" h="309244">
                <a:moveTo>
                  <a:pt x="0" y="154782"/>
                </a:moveTo>
                <a:lnTo>
                  <a:pt x="56002" y="309073"/>
                </a:lnTo>
              </a:path>
              <a:path w="447040" h="309244">
                <a:moveTo>
                  <a:pt x="391524" y="0"/>
                </a:moveTo>
                <a:lnTo>
                  <a:pt x="447028" y="154782"/>
                </a:lnTo>
              </a:path>
              <a:path w="447040" h="309244">
                <a:moveTo>
                  <a:pt x="447028" y="154782"/>
                </a:moveTo>
                <a:lnTo>
                  <a:pt x="391524" y="309073"/>
                </a:lnTo>
              </a:path>
            </a:pathLst>
          </a:custGeom>
          <a:ln w="104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173403" y="2225107"/>
            <a:ext cx="116839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150" spc="-5" dirty="0">
                <a:latin typeface="Symbol"/>
                <a:cs typeface="Symbol"/>
              </a:rPr>
              <a:t>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27386" y="1562538"/>
            <a:ext cx="116839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150" spc="-5" dirty="0">
                <a:latin typeface="Symbol"/>
                <a:cs typeface="Symbol"/>
              </a:rPr>
              <a:t>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05957" y="1952970"/>
            <a:ext cx="1136650" cy="325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  <a:tabLst>
                <a:tab pos="1097915" algn="l"/>
              </a:tabLst>
            </a:pPr>
            <a:r>
              <a:rPr sz="2925" baseline="-19943" dirty="0">
                <a:latin typeface="Symbol"/>
                <a:cs typeface="Symbol"/>
              </a:rPr>
              <a:t></a:t>
            </a:r>
            <a:r>
              <a:rPr sz="2925" spc="37" baseline="-19943" dirty="0">
                <a:latin typeface="Times New Roman"/>
                <a:cs typeface="Times New Roman"/>
              </a:rPr>
              <a:t> </a:t>
            </a:r>
            <a:r>
              <a:rPr sz="1150" i="1" u="sng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50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150" u="sng" spc="-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</a:t>
            </a:r>
            <a:r>
              <a:rPr sz="115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1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70485" y="2313916"/>
            <a:ext cx="588010" cy="60579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60325" marR="30480" indent="-35560">
              <a:lnSpc>
                <a:spcPct val="80200"/>
              </a:lnSpc>
              <a:spcBef>
                <a:spcPts val="795"/>
              </a:spcBef>
            </a:pPr>
            <a:r>
              <a:rPr sz="2950" spc="-30" dirty="0">
                <a:latin typeface="Symbol"/>
                <a:cs typeface="Symbol"/>
              </a:rPr>
              <a:t></a:t>
            </a:r>
            <a:r>
              <a:rPr sz="2950" spc="-440" dirty="0">
                <a:latin typeface="Times New Roman"/>
                <a:cs typeface="Times New Roman"/>
              </a:rPr>
              <a:t> </a:t>
            </a:r>
            <a:r>
              <a:rPr sz="2925" i="1" spc="-37" baseline="14245" dirty="0">
                <a:latin typeface="Times New Roman"/>
                <a:cs typeface="Times New Roman"/>
              </a:rPr>
              <a:t>N</a:t>
            </a:r>
            <a:r>
              <a:rPr sz="1150" i="1" spc="-25" dirty="0">
                <a:latin typeface="Times New Roman"/>
                <a:cs typeface="Times New Roman"/>
              </a:rPr>
              <a:t>i i</a:t>
            </a:r>
            <a:r>
              <a:rPr sz="1150" spc="-25" dirty="0">
                <a:latin typeface="Symbol"/>
                <a:cs typeface="Symbol"/>
              </a:rPr>
              <a:t></a:t>
            </a:r>
            <a:r>
              <a:rPr sz="1150" spc="-25" dirty="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7924489" y="1651348"/>
            <a:ext cx="879475" cy="474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950" spc="-30" dirty="0">
                <a:solidFill>
                  <a:srgbClr val="000000"/>
                </a:solidFill>
                <a:latin typeface="Symbol"/>
                <a:cs typeface="Symbol"/>
              </a:rPr>
              <a:t></a:t>
            </a:r>
            <a:r>
              <a:rPr sz="2950" spc="-3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925" i="1" baseline="1424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15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150" i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925" i="1" spc="75" baseline="1424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150" i="1" spc="5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91344" y="2209119"/>
            <a:ext cx="87630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150" i="1" spc="-5" dirty="0">
                <a:latin typeface="Calibri"/>
                <a:cs typeface="Calibri"/>
              </a:rPr>
              <a:t>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82332" y="2042838"/>
            <a:ext cx="226695" cy="325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950" i="1" spc="15" dirty="0">
                <a:latin typeface="Calibri"/>
                <a:cs typeface="Calibri"/>
              </a:rPr>
              <a:t>M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153147" y="1545716"/>
            <a:ext cx="1703705" cy="1393825"/>
          </a:xfrm>
          <a:custGeom>
            <a:avLst/>
            <a:gdLst/>
            <a:ahLst/>
            <a:cxnLst/>
            <a:rect l="l" t="t" r="r" b="b"/>
            <a:pathLst>
              <a:path w="1703704" h="1393825">
                <a:moveTo>
                  <a:pt x="0" y="1393825"/>
                </a:moveTo>
                <a:lnTo>
                  <a:pt x="1703451" y="1393825"/>
                </a:lnTo>
                <a:lnTo>
                  <a:pt x="1703451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ln w="222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91159" y="3569589"/>
            <a:ext cx="480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mbria Math"/>
                <a:cs typeface="Cambria Math"/>
              </a:rPr>
              <a:t>𝑀</a:t>
            </a:r>
            <a:r>
              <a:rPr sz="1500" baseline="-16666" dirty="0">
                <a:latin typeface="Cambria Math"/>
                <a:cs typeface="Cambria Math"/>
              </a:rPr>
              <a:t>𝑛</a:t>
            </a:r>
            <a:r>
              <a:rPr sz="1500" spc="359" baseline="-16666" dirty="0">
                <a:latin typeface="Cambria Math"/>
                <a:cs typeface="Cambria Math"/>
              </a:rPr>
              <a:t> </a:t>
            </a:r>
            <a:r>
              <a:rPr sz="1400" spc="-50" dirty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83208" y="3393414"/>
            <a:ext cx="1261110" cy="5346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latin typeface="Cambria Math"/>
                <a:cs typeface="Cambria Math"/>
              </a:rPr>
              <a:t>500</a:t>
            </a:r>
            <a:r>
              <a:rPr sz="1400" spc="-10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∙ 1</a:t>
            </a:r>
            <a:r>
              <a:rPr sz="1400" spc="-10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+</a:t>
            </a:r>
            <a:r>
              <a:rPr sz="1400" spc="10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2</a:t>
            </a:r>
            <a:r>
              <a:rPr sz="1400" spc="-10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∙ </a:t>
            </a:r>
            <a:r>
              <a:rPr sz="1400" spc="-25" dirty="0">
                <a:latin typeface="Cambria Math"/>
                <a:cs typeface="Cambria Math"/>
              </a:rPr>
              <a:t>250</a:t>
            </a:r>
            <a:endParaRPr sz="1400">
              <a:latin typeface="Cambria Math"/>
              <a:cs typeface="Cambria Math"/>
            </a:endParaRPr>
          </a:p>
          <a:p>
            <a:pPr marR="5080" algn="ctr">
              <a:lnSpc>
                <a:spcPct val="100000"/>
              </a:lnSpc>
              <a:spcBef>
                <a:spcPts val="325"/>
              </a:spcBef>
            </a:pPr>
            <a:r>
              <a:rPr sz="1400" spc="-25" dirty="0">
                <a:latin typeface="Cambria Math"/>
                <a:cs typeface="Cambria Math"/>
              </a:rPr>
              <a:t>502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82827" y="3703320"/>
            <a:ext cx="1247140" cy="12700"/>
          </a:xfrm>
          <a:custGeom>
            <a:avLst/>
            <a:gdLst/>
            <a:ahLst/>
            <a:cxnLst/>
            <a:rect l="l" t="t" r="r" b="b"/>
            <a:pathLst>
              <a:path w="1247139" h="12700">
                <a:moveTo>
                  <a:pt x="1246631" y="0"/>
                </a:moveTo>
                <a:lnTo>
                  <a:pt x="0" y="0"/>
                </a:lnTo>
                <a:lnTo>
                  <a:pt x="0" y="12191"/>
                </a:lnTo>
                <a:lnTo>
                  <a:pt x="1246631" y="12191"/>
                </a:lnTo>
                <a:lnTo>
                  <a:pt x="12466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580132" y="3569589"/>
            <a:ext cx="5283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mbria Math"/>
                <a:cs typeface="Cambria Math"/>
              </a:rPr>
              <a:t>=</a:t>
            </a:r>
            <a:r>
              <a:rPr sz="1400" spc="70" dirty="0">
                <a:latin typeface="Cambria Math"/>
                <a:cs typeface="Cambria Math"/>
              </a:rPr>
              <a:t> </a:t>
            </a:r>
            <a:r>
              <a:rPr sz="1400" spc="-20" dirty="0">
                <a:latin typeface="Cambria Math"/>
                <a:cs typeface="Cambria Math"/>
              </a:rPr>
              <a:t>1.99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7903" y="4272229"/>
            <a:ext cx="5048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mbria Math"/>
                <a:cs typeface="Cambria Math"/>
              </a:rPr>
              <a:t>𝑀</a:t>
            </a:r>
            <a:r>
              <a:rPr sz="1500" baseline="-16666" dirty="0">
                <a:latin typeface="Cambria Math"/>
                <a:cs typeface="Cambria Math"/>
              </a:rPr>
              <a:t>𝑤</a:t>
            </a:r>
            <a:r>
              <a:rPr sz="1500" spc="375" baseline="-16666" dirty="0">
                <a:latin typeface="Cambria Math"/>
                <a:cs typeface="Cambria Math"/>
              </a:rPr>
              <a:t> </a:t>
            </a:r>
            <a:r>
              <a:rPr sz="1400" spc="-50" dirty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8936" y="4096420"/>
            <a:ext cx="1467485" cy="5346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latin typeface="Cambria Math"/>
                <a:cs typeface="Cambria Math"/>
              </a:rPr>
              <a:t>500</a:t>
            </a:r>
            <a:r>
              <a:rPr sz="1400" spc="-15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∙</a:t>
            </a:r>
            <a:r>
              <a:rPr sz="1400" spc="5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1</a:t>
            </a:r>
            <a:r>
              <a:rPr sz="1500" baseline="27777" dirty="0">
                <a:latin typeface="Cambria Math"/>
                <a:cs typeface="Cambria Math"/>
              </a:rPr>
              <a:t>2</a:t>
            </a:r>
            <a:r>
              <a:rPr sz="1500" spc="225" baseline="27777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+ 2</a:t>
            </a:r>
            <a:r>
              <a:rPr sz="1400" spc="10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∙</a:t>
            </a:r>
            <a:r>
              <a:rPr sz="1400" spc="5" dirty="0">
                <a:latin typeface="Cambria Math"/>
                <a:cs typeface="Cambria Math"/>
              </a:rPr>
              <a:t> </a:t>
            </a:r>
            <a:r>
              <a:rPr sz="1400" spc="-20" dirty="0">
                <a:latin typeface="Cambria Math"/>
                <a:cs typeface="Cambria Math"/>
              </a:rPr>
              <a:t>250</a:t>
            </a:r>
            <a:r>
              <a:rPr sz="1500" spc="-30" baseline="27777" dirty="0">
                <a:latin typeface="Cambria Math"/>
                <a:cs typeface="Cambria Math"/>
              </a:rPr>
              <a:t>2</a:t>
            </a:r>
            <a:endParaRPr sz="1500" baseline="27777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latin typeface="Cambria Math"/>
                <a:cs typeface="Cambria Math"/>
              </a:rPr>
              <a:t>500</a:t>
            </a:r>
            <a:r>
              <a:rPr sz="1400" spc="-10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+</a:t>
            </a:r>
            <a:r>
              <a:rPr sz="1400" spc="-5" dirty="0">
                <a:latin typeface="Cambria Math"/>
                <a:cs typeface="Cambria Math"/>
              </a:rPr>
              <a:t> </a:t>
            </a:r>
            <a:r>
              <a:rPr sz="1400" spc="-25" dirty="0">
                <a:latin typeface="Cambria Math"/>
                <a:cs typeface="Cambria Math"/>
              </a:rPr>
              <a:t>500</a:t>
            </a:r>
            <a:endParaRPr sz="1400">
              <a:latin typeface="Cambria Math"/>
              <a:cs typeface="Cambria Math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164005" y="3424237"/>
            <a:ext cx="5461000" cy="1829435"/>
            <a:chOff x="1164005" y="3424237"/>
            <a:chExt cx="5461000" cy="1829435"/>
          </a:xfrm>
        </p:grpSpPr>
        <p:sp>
          <p:nvSpPr>
            <p:cNvPr id="34" name="object 34"/>
            <p:cNvSpPr/>
            <p:nvPr/>
          </p:nvSpPr>
          <p:spPr>
            <a:xfrm>
              <a:off x="1164005" y="4405883"/>
              <a:ext cx="1411605" cy="12700"/>
            </a:xfrm>
            <a:custGeom>
              <a:avLst/>
              <a:gdLst/>
              <a:ahLst/>
              <a:cxnLst/>
              <a:rect l="l" t="t" r="r" b="b"/>
              <a:pathLst>
                <a:path w="1411605" h="12700">
                  <a:moveTo>
                    <a:pt x="1411173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411173" y="12192"/>
                  </a:lnTo>
                  <a:lnTo>
                    <a:pt x="14111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91661" y="3429000"/>
              <a:ext cx="2727960" cy="1819910"/>
            </a:xfrm>
            <a:custGeom>
              <a:avLst/>
              <a:gdLst/>
              <a:ahLst/>
              <a:cxnLst/>
              <a:rect l="l" t="t" r="r" b="b"/>
              <a:pathLst>
                <a:path w="2727959" h="1819910">
                  <a:moveTo>
                    <a:pt x="0" y="1819402"/>
                  </a:moveTo>
                  <a:lnTo>
                    <a:pt x="2727960" y="1819402"/>
                  </a:lnTo>
                  <a:lnTo>
                    <a:pt x="2727960" y="0"/>
                  </a:lnTo>
                  <a:lnTo>
                    <a:pt x="0" y="0"/>
                  </a:lnTo>
                  <a:lnTo>
                    <a:pt x="0" y="181940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624327" y="4272229"/>
            <a:ext cx="6273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mbria Math"/>
                <a:cs typeface="Cambria Math"/>
              </a:rPr>
              <a:t>=</a:t>
            </a:r>
            <a:r>
              <a:rPr sz="1400" spc="80" dirty="0">
                <a:latin typeface="Cambria Math"/>
                <a:cs typeface="Cambria Math"/>
              </a:rPr>
              <a:t> </a:t>
            </a:r>
            <a:r>
              <a:rPr sz="1400" spc="-10" dirty="0">
                <a:latin typeface="Cambria Math"/>
                <a:cs typeface="Cambria Math"/>
              </a:rPr>
              <a:t>125.5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20699" y="5020817"/>
            <a:ext cx="246379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1000" spc="-25" dirty="0">
                <a:latin typeface="Cambria Math"/>
                <a:cs typeface="Cambria Math"/>
              </a:rPr>
              <a:t>𝑀</a:t>
            </a:r>
            <a:r>
              <a:rPr sz="1275" spc="-37" baseline="-13071" dirty="0">
                <a:latin typeface="Cambria Math"/>
                <a:cs typeface="Cambria Math"/>
              </a:rPr>
              <a:t>𝑛</a:t>
            </a:r>
            <a:endParaRPr sz="1275" baseline="-13071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1723" y="4825745"/>
            <a:ext cx="1016000" cy="295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05104">
              <a:lnSpc>
                <a:spcPts val="815"/>
              </a:lnSpc>
              <a:spcBef>
                <a:spcPts val="120"/>
              </a:spcBef>
            </a:pPr>
            <a:r>
              <a:rPr sz="1000" u="sng" spc="-25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𝑀</a:t>
            </a:r>
            <a:r>
              <a:rPr sz="1275" u="sng" spc="-37" baseline="-13071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𝑤</a:t>
            </a:r>
            <a:endParaRPr sz="1275" baseline="-13071">
              <a:latin typeface="Cambria Math"/>
              <a:cs typeface="Cambria Math"/>
            </a:endParaRPr>
          </a:p>
          <a:p>
            <a:pPr marL="25400">
              <a:lnSpc>
                <a:spcPts val="1295"/>
              </a:lnSpc>
              <a:tabLst>
                <a:tab pos="461009" algn="l"/>
              </a:tabLst>
            </a:pPr>
            <a:r>
              <a:rPr sz="1400" spc="-25" dirty="0">
                <a:latin typeface="Calibri"/>
                <a:cs typeface="Calibri"/>
              </a:rPr>
              <a:t>P=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dirty="0">
                <a:latin typeface="Cambria Math"/>
                <a:cs typeface="Cambria Math"/>
              </a:rPr>
              <a:t>=</a:t>
            </a:r>
            <a:r>
              <a:rPr sz="1400" spc="80" dirty="0">
                <a:latin typeface="Cambria Math"/>
                <a:cs typeface="Cambria Math"/>
              </a:rPr>
              <a:t> </a:t>
            </a:r>
            <a:r>
              <a:rPr sz="1400" spc="-20" dirty="0">
                <a:latin typeface="Cambria Math"/>
                <a:cs typeface="Cambria Math"/>
              </a:rPr>
              <a:t>63.1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41215" y="3565016"/>
            <a:ext cx="480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mbria Math"/>
                <a:cs typeface="Cambria Math"/>
              </a:rPr>
              <a:t>𝑀</a:t>
            </a:r>
            <a:r>
              <a:rPr sz="1500" baseline="-16666" dirty="0">
                <a:latin typeface="Cambria Math"/>
                <a:cs typeface="Cambria Math"/>
              </a:rPr>
              <a:t>𝑛</a:t>
            </a:r>
            <a:r>
              <a:rPr sz="1500" spc="352" baseline="-16666" dirty="0">
                <a:latin typeface="Cambria Math"/>
                <a:cs typeface="Cambria Math"/>
              </a:rPr>
              <a:t> </a:t>
            </a:r>
            <a:r>
              <a:rPr sz="1400" spc="-50" dirty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32959" y="3388842"/>
            <a:ext cx="1261110" cy="5346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latin typeface="Cambria Math"/>
                <a:cs typeface="Cambria Math"/>
              </a:rPr>
              <a:t>400</a:t>
            </a:r>
            <a:r>
              <a:rPr sz="1400" spc="-5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∙ 1</a:t>
            </a:r>
            <a:r>
              <a:rPr sz="1400" spc="-10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+</a:t>
            </a:r>
            <a:r>
              <a:rPr sz="1400" spc="10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100</a:t>
            </a:r>
            <a:r>
              <a:rPr sz="1400" spc="-20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∙</a:t>
            </a:r>
            <a:r>
              <a:rPr sz="1400" spc="15" dirty="0">
                <a:latin typeface="Cambria Math"/>
                <a:cs typeface="Cambria Math"/>
              </a:rPr>
              <a:t> </a:t>
            </a:r>
            <a:r>
              <a:rPr sz="1400" spc="-50" dirty="0">
                <a:latin typeface="Cambria Math"/>
                <a:cs typeface="Cambria Math"/>
              </a:rPr>
              <a:t>6</a:t>
            </a:r>
            <a:endParaRPr sz="1400">
              <a:latin typeface="Cambria Math"/>
              <a:cs typeface="Cambria Math"/>
            </a:endParaRPr>
          </a:p>
          <a:p>
            <a:pPr marR="4445" algn="ctr">
              <a:lnSpc>
                <a:spcPct val="100000"/>
              </a:lnSpc>
              <a:spcBef>
                <a:spcPts val="325"/>
              </a:spcBef>
            </a:pPr>
            <a:r>
              <a:rPr sz="1400" spc="-25" dirty="0">
                <a:latin typeface="Cambria Math"/>
                <a:cs typeface="Cambria Math"/>
              </a:rPr>
              <a:t>500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632325" y="3698747"/>
            <a:ext cx="1247140" cy="12700"/>
          </a:xfrm>
          <a:custGeom>
            <a:avLst/>
            <a:gdLst/>
            <a:ahLst/>
            <a:cxnLst/>
            <a:rect l="l" t="t" r="r" b="b"/>
            <a:pathLst>
              <a:path w="1247139" h="12700">
                <a:moveTo>
                  <a:pt x="1246632" y="0"/>
                </a:moveTo>
                <a:lnTo>
                  <a:pt x="0" y="0"/>
                </a:lnTo>
                <a:lnTo>
                  <a:pt x="0" y="12191"/>
                </a:lnTo>
                <a:lnTo>
                  <a:pt x="1246632" y="12191"/>
                </a:lnTo>
                <a:lnTo>
                  <a:pt x="1246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930138" y="3565016"/>
            <a:ext cx="4286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mbria Math"/>
                <a:cs typeface="Cambria Math"/>
              </a:rPr>
              <a:t>=</a:t>
            </a:r>
            <a:r>
              <a:rPr sz="1400" spc="70" dirty="0">
                <a:latin typeface="Cambria Math"/>
                <a:cs typeface="Cambria Math"/>
              </a:rPr>
              <a:t> </a:t>
            </a:r>
            <a:r>
              <a:rPr sz="1400" spc="-25" dirty="0">
                <a:latin typeface="Cambria Math"/>
                <a:cs typeface="Cambria Math"/>
              </a:rPr>
              <a:t>2.0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48252" y="4267961"/>
            <a:ext cx="503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mbria Math"/>
                <a:cs typeface="Cambria Math"/>
              </a:rPr>
              <a:t>𝑀</a:t>
            </a:r>
            <a:r>
              <a:rPr sz="1500" baseline="-16666" dirty="0">
                <a:latin typeface="Cambria Math"/>
                <a:cs typeface="Cambria Math"/>
              </a:rPr>
              <a:t>𝑤</a:t>
            </a:r>
            <a:r>
              <a:rPr sz="1500" spc="367" baseline="-16666" dirty="0">
                <a:latin typeface="Cambria Math"/>
                <a:cs typeface="Cambria Math"/>
              </a:rPr>
              <a:t> </a:t>
            </a:r>
            <a:r>
              <a:rPr sz="1400" spc="-50" dirty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37455" y="4091025"/>
            <a:ext cx="1468120" cy="5353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425"/>
              </a:spcBef>
            </a:pPr>
            <a:r>
              <a:rPr sz="1400" dirty="0">
                <a:latin typeface="Cambria Math"/>
                <a:cs typeface="Cambria Math"/>
              </a:rPr>
              <a:t>400 ∙</a:t>
            </a:r>
            <a:r>
              <a:rPr sz="1400" spc="5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1</a:t>
            </a:r>
            <a:r>
              <a:rPr sz="1500" baseline="27777" dirty="0">
                <a:latin typeface="Cambria Math"/>
                <a:cs typeface="Cambria Math"/>
              </a:rPr>
              <a:t>2</a:t>
            </a:r>
            <a:r>
              <a:rPr sz="1500" spc="209" baseline="27777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+ 100</a:t>
            </a:r>
            <a:r>
              <a:rPr sz="1400" spc="-5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∙</a:t>
            </a:r>
            <a:r>
              <a:rPr sz="1400" spc="5" dirty="0">
                <a:latin typeface="Cambria Math"/>
                <a:cs typeface="Cambria Math"/>
              </a:rPr>
              <a:t> </a:t>
            </a:r>
            <a:r>
              <a:rPr sz="1400" spc="-25" dirty="0">
                <a:latin typeface="Cambria Math"/>
                <a:cs typeface="Cambria Math"/>
              </a:rPr>
              <a:t>6</a:t>
            </a:r>
            <a:r>
              <a:rPr sz="1500" spc="-37" baseline="27777" dirty="0">
                <a:latin typeface="Cambria Math"/>
                <a:cs typeface="Cambria Math"/>
              </a:rPr>
              <a:t>2</a:t>
            </a:r>
            <a:endParaRPr sz="1500" baseline="27777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latin typeface="Cambria Math"/>
                <a:cs typeface="Cambria Math"/>
              </a:rPr>
              <a:t>500</a:t>
            </a:r>
            <a:r>
              <a:rPr sz="1400" spc="-10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+</a:t>
            </a:r>
            <a:r>
              <a:rPr sz="1400" spc="-5" dirty="0">
                <a:latin typeface="Cambria Math"/>
                <a:cs typeface="Cambria Math"/>
              </a:rPr>
              <a:t> </a:t>
            </a:r>
            <a:r>
              <a:rPr sz="1400" spc="-25" dirty="0">
                <a:latin typeface="Cambria Math"/>
                <a:cs typeface="Cambria Math"/>
              </a:rPr>
              <a:t>500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562221" y="4401311"/>
            <a:ext cx="1411605" cy="12700"/>
          </a:xfrm>
          <a:custGeom>
            <a:avLst/>
            <a:gdLst/>
            <a:ahLst/>
            <a:cxnLst/>
            <a:rect l="l" t="t" r="r" b="b"/>
            <a:pathLst>
              <a:path w="1411604" h="12700">
                <a:moveTo>
                  <a:pt x="1411224" y="0"/>
                </a:moveTo>
                <a:lnTo>
                  <a:pt x="0" y="0"/>
                </a:lnTo>
                <a:lnTo>
                  <a:pt x="0" y="12192"/>
                </a:lnTo>
                <a:lnTo>
                  <a:pt x="1411224" y="12192"/>
                </a:lnTo>
                <a:lnTo>
                  <a:pt x="1411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023102" y="4267961"/>
            <a:ext cx="4305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mbria Math"/>
                <a:cs typeface="Cambria Math"/>
              </a:rPr>
              <a:t>=</a:t>
            </a:r>
            <a:r>
              <a:rPr sz="1400" spc="80" dirty="0">
                <a:latin typeface="Cambria Math"/>
                <a:cs typeface="Cambria Math"/>
              </a:rPr>
              <a:t> </a:t>
            </a:r>
            <a:r>
              <a:rPr sz="1400" spc="-25" dirty="0">
                <a:latin typeface="Cambria Math"/>
                <a:cs typeface="Cambria Math"/>
              </a:rPr>
              <a:t>4.0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64303" y="5017770"/>
            <a:ext cx="24574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1000" spc="-25" dirty="0">
                <a:latin typeface="Cambria Math"/>
                <a:cs typeface="Cambria Math"/>
              </a:rPr>
              <a:t>𝑀</a:t>
            </a:r>
            <a:r>
              <a:rPr sz="1275" spc="-37" baseline="-13071" dirty="0">
                <a:latin typeface="Cambria Math"/>
                <a:cs typeface="Cambria Math"/>
              </a:rPr>
              <a:t>𝑛</a:t>
            </a:r>
            <a:endParaRPr sz="1275" baseline="-13071">
              <a:latin typeface="Cambria Math"/>
              <a:cs typeface="Cambria Math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75328" y="4822697"/>
            <a:ext cx="781685" cy="295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05104">
              <a:lnSpc>
                <a:spcPts val="815"/>
              </a:lnSpc>
              <a:spcBef>
                <a:spcPts val="120"/>
              </a:spcBef>
            </a:pPr>
            <a:r>
              <a:rPr sz="1000" u="sng" spc="-25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𝑀</a:t>
            </a:r>
            <a:r>
              <a:rPr sz="1275" u="sng" spc="-37" baseline="-13071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𝑤</a:t>
            </a:r>
            <a:endParaRPr sz="1275" baseline="-13071">
              <a:latin typeface="Cambria Math"/>
              <a:cs typeface="Cambria Math"/>
            </a:endParaRPr>
          </a:p>
          <a:p>
            <a:pPr marL="25400">
              <a:lnSpc>
                <a:spcPts val="1295"/>
              </a:lnSpc>
              <a:tabLst>
                <a:tab pos="461009" algn="l"/>
              </a:tabLst>
            </a:pPr>
            <a:r>
              <a:rPr sz="1400" spc="-25" dirty="0">
                <a:latin typeface="Calibri"/>
                <a:cs typeface="Calibri"/>
              </a:rPr>
              <a:t>P=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dirty="0">
                <a:latin typeface="Cambria Math"/>
                <a:cs typeface="Cambria Math"/>
              </a:rPr>
              <a:t>=</a:t>
            </a:r>
            <a:r>
              <a:rPr sz="1400" spc="70" dirty="0">
                <a:latin typeface="Cambria Math"/>
                <a:cs typeface="Cambria Math"/>
              </a:rPr>
              <a:t> </a:t>
            </a:r>
            <a:r>
              <a:rPr sz="1400" spc="-50" dirty="0"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534400" cy="59435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304800"/>
            <a:ext cx="8077200" cy="6324600"/>
            <a:chOff x="1328737" y="838200"/>
            <a:chExt cx="6457950" cy="5086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8737" y="838200"/>
              <a:ext cx="6457950" cy="50863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11730" y="1988819"/>
              <a:ext cx="3456940" cy="2088514"/>
            </a:xfrm>
            <a:custGeom>
              <a:avLst/>
              <a:gdLst/>
              <a:ahLst/>
              <a:cxnLst/>
              <a:rect l="l" t="t" r="r" b="b"/>
              <a:pathLst>
                <a:path w="3456940" h="2088514">
                  <a:moveTo>
                    <a:pt x="0" y="432053"/>
                  </a:moveTo>
                  <a:lnTo>
                    <a:pt x="2602" y="387876"/>
                  </a:lnTo>
                  <a:lnTo>
                    <a:pt x="10240" y="344975"/>
                  </a:lnTo>
                  <a:lnTo>
                    <a:pt x="22661" y="303568"/>
                  </a:lnTo>
                  <a:lnTo>
                    <a:pt x="39612" y="263872"/>
                  </a:lnTo>
                  <a:lnTo>
                    <a:pt x="60838" y="226104"/>
                  </a:lnTo>
                  <a:lnTo>
                    <a:pt x="86086" y="190481"/>
                  </a:lnTo>
                  <a:lnTo>
                    <a:pt x="115104" y="157220"/>
                  </a:lnTo>
                  <a:lnTo>
                    <a:pt x="147637" y="126539"/>
                  </a:lnTo>
                  <a:lnTo>
                    <a:pt x="183433" y="98654"/>
                  </a:lnTo>
                  <a:lnTo>
                    <a:pt x="222237" y="73783"/>
                  </a:lnTo>
                  <a:lnTo>
                    <a:pt x="263797" y="52143"/>
                  </a:lnTo>
                  <a:lnTo>
                    <a:pt x="307859" y="33950"/>
                  </a:lnTo>
                  <a:lnTo>
                    <a:pt x="354170" y="19422"/>
                  </a:lnTo>
                  <a:lnTo>
                    <a:pt x="402477" y="8777"/>
                  </a:lnTo>
                  <a:lnTo>
                    <a:pt x="452525" y="2230"/>
                  </a:lnTo>
                  <a:lnTo>
                    <a:pt x="504063" y="0"/>
                  </a:lnTo>
                  <a:lnTo>
                    <a:pt x="555600" y="2230"/>
                  </a:lnTo>
                  <a:lnTo>
                    <a:pt x="605648" y="8777"/>
                  </a:lnTo>
                  <a:lnTo>
                    <a:pt x="653955" y="19422"/>
                  </a:lnTo>
                  <a:lnTo>
                    <a:pt x="700266" y="33950"/>
                  </a:lnTo>
                  <a:lnTo>
                    <a:pt x="744328" y="52143"/>
                  </a:lnTo>
                  <a:lnTo>
                    <a:pt x="785888" y="73783"/>
                  </a:lnTo>
                  <a:lnTo>
                    <a:pt x="824692" y="98654"/>
                  </a:lnTo>
                  <a:lnTo>
                    <a:pt x="860488" y="126539"/>
                  </a:lnTo>
                  <a:lnTo>
                    <a:pt x="893021" y="157220"/>
                  </a:lnTo>
                  <a:lnTo>
                    <a:pt x="922039" y="190481"/>
                  </a:lnTo>
                  <a:lnTo>
                    <a:pt x="947287" y="226104"/>
                  </a:lnTo>
                  <a:lnTo>
                    <a:pt x="968513" y="263872"/>
                  </a:lnTo>
                  <a:lnTo>
                    <a:pt x="985464" y="303568"/>
                  </a:lnTo>
                  <a:lnTo>
                    <a:pt x="997885" y="344975"/>
                  </a:lnTo>
                  <a:lnTo>
                    <a:pt x="1005523" y="387876"/>
                  </a:lnTo>
                  <a:lnTo>
                    <a:pt x="1008125" y="432053"/>
                  </a:lnTo>
                  <a:lnTo>
                    <a:pt x="1005523" y="476231"/>
                  </a:lnTo>
                  <a:lnTo>
                    <a:pt x="997885" y="519132"/>
                  </a:lnTo>
                  <a:lnTo>
                    <a:pt x="985464" y="560539"/>
                  </a:lnTo>
                  <a:lnTo>
                    <a:pt x="968513" y="600235"/>
                  </a:lnTo>
                  <a:lnTo>
                    <a:pt x="947287" y="638003"/>
                  </a:lnTo>
                  <a:lnTo>
                    <a:pt x="922039" y="673626"/>
                  </a:lnTo>
                  <a:lnTo>
                    <a:pt x="893021" y="706887"/>
                  </a:lnTo>
                  <a:lnTo>
                    <a:pt x="860488" y="737568"/>
                  </a:lnTo>
                  <a:lnTo>
                    <a:pt x="824692" y="765453"/>
                  </a:lnTo>
                  <a:lnTo>
                    <a:pt x="785888" y="790324"/>
                  </a:lnTo>
                  <a:lnTo>
                    <a:pt x="744328" y="811964"/>
                  </a:lnTo>
                  <a:lnTo>
                    <a:pt x="700266" y="830157"/>
                  </a:lnTo>
                  <a:lnTo>
                    <a:pt x="653955" y="844685"/>
                  </a:lnTo>
                  <a:lnTo>
                    <a:pt x="605648" y="855330"/>
                  </a:lnTo>
                  <a:lnTo>
                    <a:pt x="555600" y="861877"/>
                  </a:lnTo>
                  <a:lnTo>
                    <a:pt x="504063" y="864107"/>
                  </a:lnTo>
                  <a:lnTo>
                    <a:pt x="452525" y="861877"/>
                  </a:lnTo>
                  <a:lnTo>
                    <a:pt x="402477" y="855330"/>
                  </a:lnTo>
                  <a:lnTo>
                    <a:pt x="354170" y="844685"/>
                  </a:lnTo>
                  <a:lnTo>
                    <a:pt x="307859" y="830157"/>
                  </a:lnTo>
                  <a:lnTo>
                    <a:pt x="263797" y="811964"/>
                  </a:lnTo>
                  <a:lnTo>
                    <a:pt x="222237" y="790324"/>
                  </a:lnTo>
                  <a:lnTo>
                    <a:pt x="183433" y="765453"/>
                  </a:lnTo>
                  <a:lnTo>
                    <a:pt x="147637" y="737568"/>
                  </a:lnTo>
                  <a:lnTo>
                    <a:pt x="115104" y="706887"/>
                  </a:lnTo>
                  <a:lnTo>
                    <a:pt x="86086" y="673626"/>
                  </a:lnTo>
                  <a:lnTo>
                    <a:pt x="60838" y="638003"/>
                  </a:lnTo>
                  <a:lnTo>
                    <a:pt x="39612" y="600235"/>
                  </a:lnTo>
                  <a:lnTo>
                    <a:pt x="22661" y="560539"/>
                  </a:lnTo>
                  <a:lnTo>
                    <a:pt x="10240" y="519132"/>
                  </a:lnTo>
                  <a:lnTo>
                    <a:pt x="2602" y="476231"/>
                  </a:lnTo>
                  <a:lnTo>
                    <a:pt x="0" y="432053"/>
                  </a:lnTo>
                  <a:close/>
                </a:path>
                <a:path w="3456940" h="2088514">
                  <a:moveTo>
                    <a:pt x="2448306" y="1656206"/>
                  </a:moveTo>
                  <a:lnTo>
                    <a:pt x="2450908" y="1612029"/>
                  </a:lnTo>
                  <a:lnTo>
                    <a:pt x="2458546" y="1569128"/>
                  </a:lnTo>
                  <a:lnTo>
                    <a:pt x="2470967" y="1527721"/>
                  </a:lnTo>
                  <a:lnTo>
                    <a:pt x="2487918" y="1488025"/>
                  </a:lnTo>
                  <a:lnTo>
                    <a:pt x="2509144" y="1450257"/>
                  </a:lnTo>
                  <a:lnTo>
                    <a:pt x="2534392" y="1414634"/>
                  </a:lnTo>
                  <a:lnTo>
                    <a:pt x="2563410" y="1381373"/>
                  </a:lnTo>
                  <a:lnTo>
                    <a:pt x="2595943" y="1350692"/>
                  </a:lnTo>
                  <a:lnTo>
                    <a:pt x="2631739" y="1322807"/>
                  </a:lnTo>
                  <a:lnTo>
                    <a:pt x="2670543" y="1297936"/>
                  </a:lnTo>
                  <a:lnTo>
                    <a:pt x="2712103" y="1276296"/>
                  </a:lnTo>
                  <a:lnTo>
                    <a:pt x="2756165" y="1258103"/>
                  </a:lnTo>
                  <a:lnTo>
                    <a:pt x="2802476" y="1243575"/>
                  </a:lnTo>
                  <a:lnTo>
                    <a:pt x="2850783" y="1232930"/>
                  </a:lnTo>
                  <a:lnTo>
                    <a:pt x="2900831" y="1226383"/>
                  </a:lnTo>
                  <a:lnTo>
                    <a:pt x="2952369" y="1224152"/>
                  </a:lnTo>
                  <a:lnTo>
                    <a:pt x="3003906" y="1226383"/>
                  </a:lnTo>
                  <a:lnTo>
                    <a:pt x="3053954" y="1232930"/>
                  </a:lnTo>
                  <a:lnTo>
                    <a:pt x="3102261" y="1243575"/>
                  </a:lnTo>
                  <a:lnTo>
                    <a:pt x="3148572" y="1258103"/>
                  </a:lnTo>
                  <a:lnTo>
                    <a:pt x="3192634" y="1276296"/>
                  </a:lnTo>
                  <a:lnTo>
                    <a:pt x="3234194" y="1297936"/>
                  </a:lnTo>
                  <a:lnTo>
                    <a:pt x="3272998" y="1322807"/>
                  </a:lnTo>
                  <a:lnTo>
                    <a:pt x="3308794" y="1350692"/>
                  </a:lnTo>
                  <a:lnTo>
                    <a:pt x="3341327" y="1381373"/>
                  </a:lnTo>
                  <a:lnTo>
                    <a:pt x="3370345" y="1414634"/>
                  </a:lnTo>
                  <a:lnTo>
                    <a:pt x="3395593" y="1450257"/>
                  </a:lnTo>
                  <a:lnTo>
                    <a:pt x="3416819" y="1488025"/>
                  </a:lnTo>
                  <a:lnTo>
                    <a:pt x="3433770" y="1527721"/>
                  </a:lnTo>
                  <a:lnTo>
                    <a:pt x="3446191" y="1569128"/>
                  </a:lnTo>
                  <a:lnTo>
                    <a:pt x="3453829" y="1612029"/>
                  </a:lnTo>
                  <a:lnTo>
                    <a:pt x="3456431" y="1656206"/>
                  </a:lnTo>
                  <a:lnTo>
                    <a:pt x="3453829" y="1700384"/>
                  </a:lnTo>
                  <a:lnTo>
                    <a:pt x="3446191" y="1743285"/>
                  </a:lnTo>
                  <a:lnTo>
                    <a:pt x="3433770" y="1784692"/>
                  </a:lnTo>
                  <a:lnTo>
                    <a:pt x="3416819" y="1824388"/>
                  </a:lnTo>
                  <a:lnTo>
                    <a:pt x="3395593" y="1862156"/>
                  </a:lnTo>
                  <a:lnTo>
                    <a:pt x="3370345" y="1897779"/>
                  </a:lnTo>
                  <a:lnTo>
                    <a:pt x="3341327" y="1931040"/>
                  </a:lnTo>
                  <a:lnTo>
                    <a:pt x="3308794" y="1961721"/>
                  </a:lnTo>
                  <a:lnTo>
                    <a:pt x="3272998" y="1989606"/>
                  </a:lnTo>
                  <a:lnTo>
                    <a:pt x="3234194" y="2014477"/>
                  </a:lnTo>
                  <a:lnTo>
                    <a:pt x="3192634" y="2036117"/>
                  </a:lnTo>
                  <a:lnTo>
                    <a:pt x="3148572" y="2054310"/>
                  </a:lnTo>
                  <a:lnTo>
                    <a:pt x="3102261" y="2068838"/>
                  </a:lnTo>
                  <a:lnTo>
                    <a:pt x="3053954" y="2079483"/>
                  </a:lnTo>
                  <a:lnTo>
                    <a:pt x="3003906" y="2086030"/>
                  </a:lnTo>
                  <a:lnTo>
                    <a:pt x="2952369" y="2088260"/>
                  </a:lnTo>
                  <a:lnTo>
                    <a:pt x="2900831" y="2086030"/>
                  </a:lnTo>
                  <a:lnTo>
                    <a:pt x="2850783" y="2079483"/>
                  </a:lnTo>
                  <a:lnTo>
                    <a:pt x="2802476" y="2068838"/>
                  </a:lnTo>
                  <a:lnTo>
                    <a:pt x="2756165" y="2054310"/>
                  </a:lnTo>
                  <a:lnTo>
                    <a:pt x="2712103" y="2036117"/>
                  </a:lnTo>
                  <a:lnTo>
                    <a:pt x="2670543" y="2014477"/>
                  </a:lnTo>
                  <a:lnTo>
                    <a:pt x="2631739" y="1989606"/>
                  </a:lnTo>
                  <a:lnTo>
                    <a:pt x="2595943" y="1961721"/>
                  </a:lnTo>
                  <a:lnTo>
                    <a:pt x="2563410" y="1931040"/>
                  </a:lnTo>
                  <a:lnTo>
                    <a:pt x="2534392" y="1897779"/>
                  </a:lnTo>
                  <a:lnTo>
                    <a:pt x="2509144" y="1862156"/>
                  </a:lnTo>
                  <a:lnTo>
                    <a:pt x="2487918" y="1824388"/>
                  </a:lnTo>
                  <a:lnTo>
                    <a:pt x="2470967" y="1784692"/>
                  </a:lnTo>
                  <a:lnTo>
                    <a:pt x="2458546" y="1743285"/>
                  </a:lnTo>
                  <a:lnTo>
                    <a:pt x="2450908" y="1700384"/>
                  </a:lnTo>
                  <a:lnTo>
                    <a:pt x="2448306" y="165620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8153400" cy="6629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36332" y="2924949"/>
            <a:ext cx="808355" cy="70802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ts val="1910"/>
              </a:lnSpc>
              <a:spcBef>
                <a:spcPts val="315"/>
              </a:spcBef>
            </a:pPr>
            <a:r>
              <a:rPr sz="1600" i="1" spc="-20" dirty="0">
                <a:latin typeface="Georgia"/>
                <a:cs typeface="Georgia"/>
              </a:rPr>
              <a:t>N.B.</a:t>
            </a:r>
            <a:endParaRPr sz="1600">
              <a:latin typeface="Georgia"/>
              <a:cs typeface="Georgia"/>
            </a:endParaRPr>
          </a:p>
          <a:p>
            <a:pPr marL="92075">
              <a:lnSpc>
                <a:spcPts val="2870"/>
              </a:lnSpc>
            </a:pPr>
            <a:r>
              <a:rPr sz="2400" i="1" spc="-20" dirty="0">
                <a:latin typeface="Georgia"/>
                <a:cs typeface="Georgia"/>
              </a:rPr>
              <a:t>P=I</a:t>
            </a:r>
            <a:r>
              <a:rPr sz="2400" i="1" spc="-30" baseline="-20833" dirty="0">
                <a:latin typeface="Georgia"/>
                <a:cs typeface="Georgia"/>
              </a:rPr>
              <a:t>d</a:t>
            </a:r>
            <a:endParaRPr sz="2400" baseline="-20833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0601" y="4860480"/>
            <a:ext cx="6332092" cy="575799"/>
          </a:xfrm>
          <a:prstGeom prst="rect">
            <a:avLst/>
          </a:prstGeom>
          <a:solidFill>
            <a:srgbClr val="DCE6F1"/>
          </a:solidFill>
          <a:ln w="9525">
            <a:solidFill>
              <a:srgbClr val="4F81BC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0"/>
              </a:spcBef>
            </a:pPr>
            <a:r>
              <a:rPr sz="3600" b="1" dirty="0">
                <a:solidFill>
                  <a:srgbClr val="1709C5"/>
                </a:solidFill>
                <a:latin typeface="Calibri"/>
                <a:cs typeface="Calibri"/>
              </a:rPr>
              <a:t>Proprietà</a:t>
            </a:r>
            <a:r>
              <a:rPr sz="3600" b="1" spc="-11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1709C5"/>
                </a:solidFill>
                <a:latin typeface="Calibri"/>
                <a:cs typeface="Calibri"/>
              </a:rPr>
              <a:t>dei</a:t>
            </a:r>
            <a:r>
              <a:rPr sz="3600" b="1" spc="-6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1709C5"/>
                </a:solidFill>
                <a:latin typeface="Calibri"/>
                <a:cs typeface="Calibri"/>
              </a:rPr>
              <a:t>sistemi</a:t>
            </a:r>
            <a:r>
              <a:rPr sz="3600" b="1" spc="-10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1709C5"/>
                </a:solidFill>
                <a:latin typeface="Calibri"/>
                <a:cs typeface="Calibri"/>
              </a:rPr>
              <a:t>polimerici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17491" y="3782440"/>
            <a:ext cx="523240" cy="908050"/>
            <a:chOff x="4317491" y="3782440"/>
            <a:chExt cx="523240" cy="908050"/>
          </a:xfrm>
        </p:grpSpPr>
        <p:sp>
          <p:nvSpPr>
            <p:cNvPr id="5" name="object 5"/>
            <p:cNvSpPr/>
            <p:nvPr/>
          </p:nvSpPr>
          <p:spPr>
            <a:xfrm>
              <a:off x="4327016" y="3791965"/>
              <a:ext cx="504190" cy="889000"/>
            </a:xfrm>
            <a:custGeom>
              <a:avLst/>
              <a:gdLst/>
              <a:ahLst/>
              <a:cxnLst/>
              <a:rect l="l" t="t" r="r" b="b"/>
              <a:pathLst>
                <a:path w="504189" h="889000">
                  <a:moveTo>
                    <a:pt x="378079" y="0"/>
                  </a:moveTo>
                  <a:lnTo>
                    <a:pt x="125984" y="0"/>
                  </a:lnTo>
                  <a:lnTo>
                    <a:pt x="125984" y="636396"/>
                  </a:lnTo>
                  <a:lnTo>
                    <a:pt x="0" y="636396"/>
                  </a:lnTo>
                  <a:lnTo>
                    <a:pt x="252095" y="888491"/>
                  </a:lnTo>
                  <a:lnTo>
                    <a:pt x="504063" y="636396"/>
                  </a:lnTo>
                  <a:lnTo>
                    <a:pt x="378079" y="636396"/>
                  </a:lnTo>
                  <a:lnTo>
                    <a:pt x="37807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27016" y="3791965"/>
              <a:ext cx="504190" cy="889000"/>
            </a:xfrm>
            <a:custGeom>
              <a:avLst/>
              <a:gdLst/>
              <a:ahLst/>
              <a:cxnLst/>
              <a:rect l="l" t="t" r="r" b="b"/>
              <a:pathLst>
                <a:path w="504189" h="889000">
                  <a:moveTo>
                    <a:pt x="0" y="636396"/>
                  </a:moveTo>
                  <a:lnTo>
                    <a:pt x="125984" y="636396"/>
                  </a:lnTo>
                  <a:lnTo>
                    <a:pt x="125984" y="0"/>
                  </a:lnTo>
                  <a:lnTo>
                    <a:pt x="378079" y="0"/>
                  </a:lnTo>
                  <a:lnTo>
                    <a:pt x="378079" y="636396"/>
                  </a:lnTo>
                  <a:lnTo>
                    <a:pt x="504063" y="636396"/>
                  </a:lnTo>
                  <a:lnTo>
                    <a:pt x="252095" y="888491"/>
                  </a:lnTo>
                  <a:lnTo>
                    <a:pt x="0" y="636396"/>
                  </a:lnTo>
                  <a:close/>
                </a:path>
              </a:pathLst>
            </a:custGeom>
            <a:ln w="19050">
              <a:solidFill>
                <a:srgbClr val="2B48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9511" y="900160"/>
            <a:ext cx="8839199" cy="2512676"/>
          </a:xfrm>
          <a:prstGeom prst="rect">
            <a:avLst/>
          </a:prstGeom>
          <a:solidFill>
            <a:srgbClr val="DCE6F1"/>
          </a:solidFill>
          <a:ln w="9525">
            <a:solidFill>
              <a:srgbClr val="1709C5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Composizione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chimica</a:t>
            </a:r>
            <a:r>
              <a:rPr sz="2400" spc="36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(COSTITUZIONE)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Struttura</a:t>
            </a:r>
            <a:r>
              <a:rPr sz="2400" spc="-5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(CONFORMAZIONE</a:t>
            </a:r>
            <a:r>
              <a:rPr sz="2400" spc="-7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CONFIGURAZIONE</a:t>
            </a:r>
            <a:r>
              <a:rPr lang="en-CA" sz="2400" spc="-10" dirty="0">
                <a:solidFill>
                  <a:srgbClr val="1709C5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91440" marR="148590">
              <a:lnSpc>
                <a:spcPct val="200000"/>
              </a:lnSpc>
            </a:pP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Achitettura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(LINEARE,</a:t>
            </a:r>
            <a:r>
              <a:rPr sz="2400" spc="-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RAMIFICATA,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RETICOLATA,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DENDRIMERICA,</a:t>
            </a:r>
            <a:r>
              <a:rPr lang="en-CA" sz="2400" spc="-1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…)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Lunghezza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(PESO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MOLECOLARE,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GRADO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DI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POLIDISPERSITA’)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228600"/>
            <a:ext cx="8915400" cy="5943600"/>
            <a:chOff x="885825" y="413042"/>
            <a:chExt cx="6877050" cy="4743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825" y="413042"/>
              <a:ext cx="6877050" cy="47434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71600" y="2636913"/>
              <a:ext cx="1800225" cy="1224280"/>
            </a:xfrm>
            <a:custGeom>
              <a:avLst/>
              <a:gdLst/>
              <a:ahLst/>
              <a:cxnLst/>
              <a:rect l="l" t="t" r="r" b="b"/>
              <a:pathLst>
                <a:path w="1800225" h="1224279">
                  <a:moveTo>
                    <a:pt x="1800225" y="0"/>
                  </a:moveTo>
                  <a:lnTo>
                    <a:pt x="0" y="0"/>
                  </a:lnTo>
                  <a:lnTo>
                    <a:pt x="0" y="1224140"/>
                  </a:lnTo>
                  <a:lnTo>
                    <a:pt x="1800225" y="1224140"/>
                  </a:lnTo>
                  <a:lnTo>
                    <a:pt x="1800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1600" y="2636913"/>
              <a:ext cx="1800225" cy="1224280"/>
            </a:xfrm>
            <a:custGeom>
              <a:avLst/>
              <a:gdLst/>
              <a:ahLst/>
              <a:cxnLst/>
              <a:rect l="l" t="t" r="r" b="b"/>
              <a:pathLst>
                <a:path w="1800225" h="1224279">
                  <a:moveTo>
                    <a:pt x="0" y="1224140"/>
                  </a:moveTo>
                  <a:lnTo>
                    <a:pt x="1800225" y="1224140"/>
                  </a:lnTo>
                  <a:lnTo>
                    <a:pt x="1800225" y="0"/>
                  </a:lnTo>
                  <a:lnTo>
                    <a:pt x="0" y="0"/>
                  </a:lnTo>
                  <a:lnTo>
                    <a:pt x="0" y="122414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31820" y="2636900"/>
              <a:ext cx="144145" cy="1296670"/>
            </a:xfrm>
            <a:custGeom>
              <a:avLst/>
              <a:gdLst/>
              <a:ahLst/>
              <a:cxnLst/>
              <a:rect l="l" t="t" r="r" b="b"/>
              <a:pathLst>
                <a:path w="144145" h="1296670">
                  <a:moveTo>
                    <a:pt x="144018" y="0"/>
                  </a:moveTo>
                  <a:lnTo>
                    <a:pt x="0" y="0"/>
                  </a:lnTo>
                  <a:lnTo>
                    <a:pt x="0" y="1296162"/>
                  </a:lnTo>
                  <a:lnTo>
                    <a:pt x="144018" y="1296162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18739" y="2636900"/>
              <a:ext cx="157480" cy="1449070"/>
            </a:xfrm>
            <a:custGeom>
              <a:avLst/>
              <a:gdLst/>
              <a:ahLst/>
              <a:cxnLst/>
              <a:rect l="l" t="t" r="r" b="b"/>
              <a:pathLst>
                <a:path w="157479" h="1449070">
                  <a:moveTo>
                    <a:pt x="13081" y="1296162"/>
                  </a:moveTo>
                  <a:lnTo>
                    <a:pt x="157099" y="1296162"/>
                  </a:lnTo>
                  <a:lnTo>
                    <a:pt x="157099" y="0"/>
                  </a:lnTo>
                  <a:lnTo>
                    <a:pt x="13081" y="0"/>
                  </a:lnTo>
                  <a:lnTo>
                    <a:pt x="13081" y="1296162"/>
                  </a:lnTo>
                  <a:close/>
                </a:path>
                <a:path w="157479" h="1449070">
                  <a:moveTo>
                    <a:pt x="0" y="1448562"/>
                  </a:moveTo>
                  <a:lnTo>
                    <a:pt x="144017" y="1448562"/>
                  </a:lnTo>
                  <a:lnTo>
                    <a:pt x="144017" y="152400"/>
                  </a:lnTo>
                  <a:lnTo>
                    <a:pt x="0" y="152400"/>
                  </a:lnTo>
                  <a:lnTo>
                    <a:pt x="0" y="144856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60035" y="2708909"/>
              <a:ext cx="144145" cy="1296670"/>
            </a:xfrm>
            <a:custGeom>
              <a:avLst/>
              <a:gdLst/>
              <a:ahLst/>
              <a:cxnLst/>
              <a:rect l="l" t="t" r="r" b="b"/>
              <a:pathLst>
                <a:path w="144145" h="1296670">
                  <a:moveTo>
                    <a:pt x="144017" y="0"/>
                  </a:moveTo>
                  <a:lnTo>
                    <a:pt x="0" y="0"/>
                  </a:lnTo>
                  <a:lnTo>
                    <a:pt x="0" y="1296162"/>
                  </a:lnTo>
                  <a:lnTo>
                    <a:pt x="144017" y="1296162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60035" y="2708909"/>
              <a:ext cx="144145" cy="1296670"/>
            </a:xfrm>
            <a:custGeom>
              <a:avLst/>
              <a:gdLst/>
              <a:ahLst/>
              <a:cxnLst/>
              <a:rect l="l" t="t" r="r" b="b"/>
              <a:pathLst>
                <a:path w="144145" h="1296670">
                  <a:moveTo>
                    <a:pt x="0" y="1296162"/>
                  </a:moveTo>
                  <a:lnTo>
                    <a:pt x="144017" y="1296162"/>
                  </a:lnTo>
                  <a:lnTo>
                    <a:pt x="144017" y="0"/>
                  </a:lnTo>
                  <a:lnTo>
                    <a:pt x="0" y="0"/>
                  </a:lnTo>
                  <a:lnTo>
                    <a:pt x="0" y="129616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529" y="3037904"/>
            <a:ext cx="2308068" cy="59865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2838" y="2650807"/>
            <a:ext cx="4373952" cy="9667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62941" y="3788981"/>
            <a:ext cx="4853641" cy="9572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73627" y="5013172"/>
            <a:ext cx="3611499" cy="13589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32087" y="837848"/>
            <a:ext cx="2348559" cy="4068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64343" y="1698688"/>
            <a:ext cx="3390713" cy="92990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987801" y="908685"/>
            <a:ext cx="542290" cy="4784090"/>
          </a:xfrm>
          <a:custGeom>
            <a:avLst/>
            <a:gdLst/>
            <a:ahLst/>
            <a:cxnLst/>
            <a:rect l="l" t="t" r="r" b="b"/>
            <a:pathLst>
              <a:path w="542289" h="4784090">
                <a:moveTo>
                  <a:pt x="542163" y="4783937"/>
                </a:moveTo>
                <a:lnTo>
                  <a:pt x="470096" y="4782324"/>
                </a:lnTo>
                <a:lnTo>
                  <a:pt x="405351" y="4777771"/>
                </a:lnTo>
                <a:lnTo>
                  <a:pt x="350504" y="4770708"/>
                </a:lnTo>
                <a:lnTo>
                  <a:pt x="308134" y="4761566"/>
                </a:lnTo>
                <a:lnTo>
                  <a:pt x="271145" y="4738763"/>
                </a:lnTo>
                <a:lnTo>
                  <a:pt x="271145" y="2437129"/>
                </a:lnTo>
                <a:lnTo>
                  <a:pt x="261458" y="2425147"/>
                </a:lnTo>
                <a:lnTo>
                  <a:pt x="191722" y="2405253"/>
                </a:lnTo>
                <a:lnTo>
                  <a:pt x="136844" y="2398202"/>
                </a:lnTo>
                <a:lnTo>
                  <a:pt x="72075" y="2393656"/>
                </a:lnTo>
                <a:lnTo>
                  <a:pt x="0" y="2392044"/>
                </a:lnTo>
                <a:lnTo>
                  <a:pt x="72075" y="2390424"/>
                </a:lnTo>
                <a:lnTo>
                  <a:pt x="136844" y="2385854"/>
                </a:lnTo>
                <a:lnTo>
                  <a:pt x="191722" y="2378773"/>
                </a:lnTo>
                <a:lnTo>
                  <a:pt x="234122" y="2369617"/>
                </a:lnTo>
                <a:lnTo>
                  <a:pt x="271145" y="2346832"/>
                </a:lnTo>
                <a:lnTo>
                  <a:pt x="271145" y="45212"/>
                </a:lnTo>
                <a:lnTo>
                  <a:pt x="280822" y="33219"/>
                </a:lnTo>
                <a:lnTo>
                  <a:pt x="308134" y="22427"/>
                </a:lnTo>
                <a:lnTo>
                  <a:pt x="350504" y="13271"/>
                </a:lnTo>
                <a:lnTo>
                  <a:pt x="405351" y="6190"/>
                </a:lnTo>
                <a:lnTo>
                  <a:pt x="470096" y="1620"/>
                </a:lnTo>
                <a:lnTo>
                  <a:pt x="542163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254176" y="2920174"/>
            <a:ext cx="779145" cy="1831339"/>
            <a:chOff x="7254176" y="2920174"/>
            <a:chExt cx="779145" cy="1831339"/>
          </a:xfrm>
        </p:grpSpPr>
        <p:sp>
          <p:nvSpPr>
            <p:cNvPr id="10" name="object 10"/>
            <p:cNvSpPr/>
            <p:nvPr/>
          </p:nvSpPr>
          <p:spPr>
            <a:xfrm>
              <a:off x="7258939" y="2924936"/>
              <a:ext cx="769620" cy="1821814"/>
            </a:xfrm>
            <a:custGeom>
              <a:avLst/>
              <a:gdLst/>
              <a:ahLst/>
              <a:cxnLst/>
              <a:rect l="l" t="t" r="r" b="b"/>
              <a:pathLst>
                <a:path w="769620" h="1821814">
                  <a:moveTo>
                    <a:pt x="769404" y="0"/>
                  </a:moveTo>
                  <a:lnTo>
                    <a:pt x="0" y="0"/>
                  </a:lnTo>
                  <a:lnTo>
                    <a:pt x="0" y="1821307"/>
                  </a:lnTo>
                  <a:lnTo>
                    <a:pt x="769404" y="1821307"/>
                  </a:lnTo>
                  <a:lnTo>
                    <a:pt x="769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58939" y="2924936"/>
              <a:ext cx="769620" cy="1821814"/>
            </a:xfrm>
            <a:custGeom>
              <a:avLst/>
              <a:gdLst/>
              <a:ahLst/>
              <a:cxnLst/>
              <a:rect l="l" t="t" r="r" b="b"/>
              <a:pathLst>
                <a:path w="769620" h="1821814">
                  <a:moveTo>
                    <a:pt x="0" y="1821307"/>
                  </a:moveTo>
                  <a:lnTo>
                    <a:pt x="769404" y="1821307"/>
                  </a:lnTo>
                  <a:lnTo>
                    <a:pt x="769404" y="0"/>
                  </a:lnTo>
                  <a:lnTo>
                    <a:pt x="0" y="0"/>
                  </a:lnTo>
                  <a:lnTo>
                    <a:pt x="0" y="182130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015543" y="5944514"/>
            <a:ext cx="633095" cy="369570"/>
            <a:chOff x="7015543" y="5944514"/>
            <a:chExt cx="633095" cy="369570"/>
          </a:xfrm>
        </p:grpSpPr>
        <p:sp>
          <p:nvSpPr>
            <p:cNvPr id="13" name="object 13"/>
            <p:cNvSpPr/>
            <p:nvPr/>
          </p:nvSpPr>
          <p:spPr>
            <a:xfrm>
              <a:off x="7020306" y="5949276"/>
              <a:ext cx="623570" cy="360045"/>
            </a:xfrm>
            <a:custGeom>
              <a:avLst/>
              <a:gdLst/>
              <a:ahLst/>
              <a:cxnLst/>
              <a:rect l="l" t="t" r="r" b="b"/>
              <a:pathLst>
                <a:path w="623570" h="360045">
                  <a:moveTo>
                    <a:pt x="623404" y="0"/>
                  </a:moveTo>
                  <a:lnTo>
                    <a:pt x="0" y="0"/>
                  </a:lnTo>
                  <a:lnTo>
                    <a:pt x="0" y="360044"/>
                  </a:lnTo>
                  <a:lnTo>
                    <a:pt x="623404" y="360044"/>
                  </a:lnTo>
                  <a:lnTo>
                    <a:pt x="623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20306" y="5949276"/>
              <a:ext cx="623570" cy="360045"/>
            </a:xfrm>
            <a:custGeom>
              <a:avLst/>
              <a:gdLst/>
              <a:ahLst/>
              <a:cxnLst/>
              <a:rect l="l" t="t" r="r" b="b"/>
              <a:pathLst>
                <a:path w="623570" h="360045">
                  <a:moveTo>
                    <a:pt x="0" y="360044"/>
                  </a:moveTo>
                  <a:lnTo>
                    <a:pt x="623404" y="360044"/>
                  </a:lnTo>
                  <a:lnTo>
                    <a:pt x="623404" y="0"/>
                  </a:lnTo>
                  <a:lnTo>
                    <a:pt x="0" y="0"/>
                  </a:lnTo>
                  <a:lnTo>
                    <a:pt x="0" y="36004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218933" y="2074290"/>
            <a:ext cx="596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=</a:t>
            </a:r>
            <a:r>
              <a:rPr sz="1200" b="1" spc="-10" dirty="0">
                <a:latin typeface="Times New Roman"/>
                <a:cs typeface="Times New Roman"/>
              </a:rPr>
              <a:t> m</a:t>
            </a:r>
            <a:r>
              <a:rPr sz="1200" b="1" spc="-15" baseline="-20833" dirty="0">
                <a:latin typeface="Times New Roman"/>
                <a:cs typeface="Times New Roman"/>
              </a:rPr>
              <a:t>1</a:t>
            </a:r>
            <a:r>
              <a:rPr sz="1200" b="1" spc="-10" dirty="0">
                <a:latin typeface="Times New Roman"/>
                <a:cs typeface="Times New Roman"/>
              </a:rPr>
              <a:t>/m</a:t>
            </a:r>
            <a:r>
              <a:rPr sz="1200" b="1" spc="-15" baseline="-20833" dirty="0">
                <a:latin typeface="Times New Roman"/>
                <a:cs typeface="Times New Roman"/>
              </a:rPr>
              <a:t>0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38671" y="865378"/>
            <a:ext cx="377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= </a:t>
            </a:r>
            <a:r>
              <a:rPr sz="1200" b="1" spc="-25" dirty="0">
                <a:latin typeface="Times New Roman"/>
                <a:cs typeface="Times New Roman"/>
              </a:rPr>
              <a:t>m</a:t>
            </a:r>
            <a:r>
              <a:rPr sz="1200" b="1" spc="-37" baseline="-20833" dirty="0">
                <a:latin typeface="Times New Roman"/>
                <a:cs typeface="Times New Roman"/>
              </a:rPr>
              <a:t>0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6201" y="136534"/>
            <a:ext cx="6553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0444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  <a:latin typeface="Times New Roman"/>
                <a:cs typeface="Times New Roman"/>
              </a:rPr>
              <a:t>Momenti</a:t>
            </a:r>
            <a:r>
              <a:rPr sz="36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Times New Roman"/>
                <a:cs typeface="Times New Roman"/>
              </a:rPr>
              <a:t>di</a:t>
            </a:r>
            <a:r>
              <a:rPr sz="36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Times New Roman"/>
                <a:cs typeface="Times New Roman"/>
              </a:rPr>
              <a:t>una</a:t>
            </a:r>
            <a:r>
              <a:rPr sz="36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000000"/>
                </a:solidFill>
                <a:latin typeface="Times New Roman"/>
                <a:cs typeface="Times New Roman"/>
              </a:rPr>
              <a:t>distribuzione</a:t>
            </a:r>
          </a:p>
        </p:txBody>
      </p:sp>
      <p:sp>
        <p:nvSpPr>
          <p:cNvPr id="18" name="object 18"/>
          <p:cNvSpPr/>
          <p:nvPr/>
        </p:nvSpPr>
        <p:spPr>
          <a:xfrm>
            <a:off x="1833372" y="4120896"/>
            <a:ext cx="411480" cy="212090"/>
          </a:xfrm>
          <a:custGeom>
            <a:avLst/>
            <a:gdLst/>
            <a:ahLst/>
            <a:cxnLst/>
            <a:rect l="l" t="t" r="r" b="b"/>
            <a:pathLst>
              <a:path w="411480" h="212089">
                <a:moveTo>
                  <a:pt x="343788" y="0"/>
                </a:moveTo>
                <a:lnTo>
                  <a:pt x="340740" y="8508"/>
                </a:lnTo>
                <a:lnTo>
                  <a:pt x="353008" y="13892"/>
                </a:lnTo>
                <a:lnTo>
                  <a:pt x="363537" y="21288"/>
                </a:lnTo>
                <a:lnTo>
                  <a:pt x="384903" y="55375"/>
                </a:lnTo>
                <a:lnTo>
                  <a:pt x="391921" y="104774"/>
                </a:lnTo>
                <a:lnTo>
                  <a:pt x="391136" y="123443"/>
                </a:lnTo>
                <a:lnTo>
                  <a:pt x="379348" y="169163"/>
                </a:lnTo>
                <a:lnTo>
                  <a:pt x="353095" y="197738"/>
                </a:lnTo>
                <a:lnTo>
                  <a:pt x="340994" y="203072"/>
                </a:lnTo>
                <a:lnTo>
                  <a:pt x="343788" y="211708"/>
                </a:lnTo>
                <a:lnTo>
                  <a:pt x="384186" y="187705"/>
                </a:lnTo>
                <a:lnTo>
                  <a:pt x="406907" y="143335"/>
                </a:lnTo>
                <a:lnTo>
                  <a:pt x="411225" y="105917"/>
                </a:lnTo>
                <a:lnTo>
                  <a:pt x="410132" y="86483"/>
                </a:lnTo>
                <a:lnTo>
                  <a:pt x="393826" y="37083"/>
                </a:lnTo>
                <a:lnTo>
                  <a:pt x="359126" y="5526"/>
                </a:lnTo>
                <a:lnTo>
                  <a:pt x="343788" y="0"/>
                </a:lnTo>
                <a:close/>
              </a:path>
              <a:path w="411480" h="212089">
                <a:moveTo>
                  <a:pt x="67436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7"/>
                </a:lnTo>
                <a:lnTo>
                  <a:pt x="1075" y="125370"/>
                </a:lnTo>
                <a:lnTo>
                  <a:pt x="17398" y="174751"/>
                </a:lnTo>
                <a:lnTo>
                  <a:pt x="52081" y="206184"/>
                </a:lnTo>
                <a:lnTo>
                  <a:pt x="67436" y="211708"/>
                </a:lnTo>
                <a:lnTo>
                  <a:pt x="70103" y="203072"/>
                </a:lnTo>
                <a:lnTo>
                  <a:pt x="58076" y="197738"/>
                </a:lnTo>
                <a:lnTo>
                  <a:pt x="47704" y="190309"/>
                </a:lnTo>
                <a:lnTo>
                  <a:pt x="26376" y="155638"/>
                </a:lnTo>
                <a:lnTo>
                  <a:pt x="19303" y="104774"/>
                </a:lnTo>
                <a:lnTo>
                  <a:pt x="20089" y="86705"/>
                </a:lnTo>
                <a:lnTo>
                  <a:pt x="31876" y="42163"/>
                </a:lnTo>
                <a:lnTo>
                  <a:pt x="58291" y="13892"/>
                </a:lnTo>
                <a:lnTo>
                  <a:pt x="70484" y="8508"/>
                </a:lnTo>
                <a:lnTo>
                  <a:pt x="67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448560" y="4166996"/>
            <a:ext cx="8064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50" dirty="0">
                <a:latin typeface="Cambria Math"/>
                <a:cs typeface="Cambria Math"/>
              </a:rPr>
              <a:t>𝐢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26564" y="3959479"/>
            <a:ext cx="382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-37" baseline="-21604" dirty="0">
                <a:latin typeface="Cambria Math"/>
                <a:cs typeface="Cambria Math"/>
              </a:rPr>
              <a:t>𝐌</a:t>
            </a:r>
            <a:r>
              <a:rPr sz="1300" spc="-25" dirty="0">
                <a:latin typeface="Cambria Math"/>
                <a:cs typeface="Cambria Math"/>
              </a:rPr>
              <a:t>𝐤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9587" y="3712387"/>
            <a:ext cx="1538605" cy="91757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73660" algn="ctr">
              <a:lnSpc>
                <a:spcPct val="100000"/>
              </a:lnSpc>
              <a:spcBef>
                <a:spcPts val="575"/>
              </a:spcBef>
            </a:pPr>
            <a:r>
              <a:rPr sz="1300" spc="110" dirty="0">
                <a:latin typeface="Cambria Math"/>
                <a:cs typeface="Cambria Math"/>
              </a:rPr>
              <a:t>∞</a:t>
            </a:r>
            <a:endParaRPr sz="130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630"/>
              </a:spcBef>
            </a:pPr>
            <a:r>
              <a:rPr sz="1800" dirty="0">
                <a:latin typeface="Cambria Math"/>
                <a:cs typeface="Cambria Math"/>
              </a:rPr>
              <a:t>𝐦</a:t>
            </a:r>
            <a:r>
              <a:rPr sz="1950" baseline="-14957" dirty="0">
                <a:latin typeface="Cambria Math"/>
                <a:cs typeface="Cambria Math"/>
              </a:rPr>
              <a:t>𝒌</a:t>
            </a:r>
            <a:r>
              <a:rPr sz="1950" spc="412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395" dirty="0">
                <a:latin typeface="Cambria Math"/>
                <a:cs typeface="Cambria Math"/>
              </a:rPr>
              <a:t>    </a:t>
            </a:r>
            <a:r>
              <a:rPr sz="1800" dirty="0">
                <a:latin typeface="Cambria Math"/>
                <a:cs typeface="Cambria Math"/>
              </a:rPr>
              <a:t>𝐍</a:t>
            </a:r>
            <a:r>
              <a:rPr sz="1800" spc="360" dirty="0">
                <a:latin typeface="Cambria Math"/>
                <a:cs typeface="Cambria Math"/>
              </a:rPr>
              <a:t> </a:t>
            </a:r>
            <a:r>
              <a:rPr sz="1800" spc="-25" dirty="0">
                <a:latin typeface="Cambria Math"/>
                <a:cs typeface="Cambria Math"/>
              </a:rPr>
              <a:t>𝐌</a:t>
            </a:r>
            <a:r>
              <a:rPr sz="1950" spc="-37" baseline="-14957" dirty="0">
                <a:latin typeface="Cambria Math"/>
                <a:cs typeface="Cambria Math"/>
              </a:rPr>
              <a:t>𝐢</a:t>
            </a:r>
            <a:endParaRPr sz="1950" baseline="-14957">
              <a:latin typeface="Cambria Math"/>
              <a:cs typeface="Cambria Math"/>
            </a:endParaRPr>
          </a:p>
          <a:p>
            <a:pPr marL="75565" algn="ctr">
              <a:lnSpc>
                <a:spcPct val="100000"/>
              </a:lnSpc>
              <a:spcBef>
                <a:spcPts val="635"/>
              </a:spcBef>
            </a:pPr>
            <a:r>
              <a:rPr sz="1300" spc="-25" dirty="0">
                <a:latin typeface="Cambria Math"/>
                <a:cs typeface="Cambria Math"/>
              </a:rPr>
              <a:t>𝒊=𝟎</a:t>
            </a:r>
            <a:endParaRPr sz="13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362520"/>
            <a:ext cx="8610599" cy="6343080"/>
            <a:chOff x="600075" y="362521"/>
            <a:chExt cx="8076565" cy="5880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262" y="647700"/>
              <a:ext cx="7219950" cy="54578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24525" y="5013324"/>
              <a:ext cx="1943100" cy="792480"/>
            </a:xfrm>
            <a:custGeom>
              <a:avLst/>
              <a:gdLst/>
              <a:ahLst/>
              <a:cxnLst/>
              <a:rect l="l" t="t" r="r" b="b"/>
              <a:pathLst>
                <a:path w="1943100" h="792479">
                  <a:moveTo>
                    <a:pt x="1943100" y="0"/>
                  </a:moveTo>
                  <a:lnTo>
                    <a:pt x="0" y="0"/>
                  </a:lnTo>
                  <a:lnTo>
                    <a:pt x="0" y="792162"/>
                  </a:lnTo>
                  <a:lnTo>
                    <a:pt x="1943100" y="792162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24525" y="5013324"/>
              <a:ext cx="1943100" cy="792480"/>
            </a:xfrm>
            <a:custGeom>
              <a:avLst/>
              <a:gdLst/>
              <a:ahLst/>
              <a:cxnLst/>
              <a:rect l="l" t="t" r="r" b="b"/>
              <a:pathLst>
                <a:path w="1943100" h="792479">
                  <a:moveTo>
                    <a:pt x="0" y="792162"/>
                  </a:moveTo>
                  <a:lnTo>
                    <a:pt x="1943100" y="792162"/>
                  </a:lnTo>
                  <a:lnTo>
                    <a:pt x="1943100" y="0"/>
                  </a:lnTo>
                  <a:lnTo>
                    <a:pt x="0" y="0"/>
                  </a:lnTo>
                  <a:lnTo>
                    <a:pt x="0" y="79216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4837" y="4653115"/>
              <a:ext cx="4759325" cy="1584325"/>
            </a:xfrm>
            <a:custGeom>
              <a:avLst/>
              <a:gdLst/>
              <a:ahLst/>
              <a:cxnLst/>
              <a:rect l="l" t="t" r="r" b="b"/>
              <a:pathLst>
                <a:path w="4759325" h="1584325">
                  <a:moveTo>
                    <a:pt x="0" y="1584198"/>
                  </a:moveTo>
                  <a:lnTo>
                    <a:pt x="4759198" y="1584198"/>
                  </a:lnTo>
                  <a:lnTo>
                    <a:pt x="4759198" y="0"/>
                  </a:lnTo>
                  <a:lnTo>
                    <a:pt x="0" y="0"/>
                  </a:lnTo>
                  <a:lnTo>
                    <a:pt x="0" y="158419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9970" y="367284"/>
              <a:ext cx="7934325" cy="4177029"/>
            </a:xfrm>
            <a:custGeom>
              <a:avLst/>
              <a:gdLst/>
              <a:ahLst/>
              <a:cxnLst/>
              <a:rect l="l" t="t" r="r" b="b"/>
              <a:pathLst>
                <a:path w="7934325" h="4177029">
                  <a:moveTo>
                    <a:pt x="7934325" y="0"/>
                  </a:moveTo>
                  <a:lnTo>
                    <a:pt x="0" y="0"/>
                  </a:lnTo>
                  <a:lnTo>
                    <a:pt x="0" y="4176522"/>
                  </a:lnTo>
                  <a:lnTo>
                    <a:pt x="7934325" y="4176522"/>
                  </a:lnTo>
                  <a:lnTo>
                    <a:pt x="7934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9970" y="367284"/>
              <a:ext cx="7934325" cy="4177029"/>
            </a:xfrm>
            <a:custGeom>
              <a:avLst/>
              <a:gdLst/>
              <a:ahLst/>
              <a:cxnLst/>
              <a:rect l="l" t="t" r="r" b="b"/>
              <a:pathLst>
                <a:path w="7934325" h="4177029">
                  <a:moveTo>
                    <a:pt x="0" y="4176522"/>
                  </a:moveTo>
                  <a:lnTo>
                    <a:pt x="7934325" y="4176522"/>
                  </a:lnTo>
                  <a:lnTo>
                    <a:pt x="7934325" y="0"/>
                  </a:lnTo>
                  <a:lnTo>
                    <a:pt x="0" y="0"/>
                  </a:lnTo>
                  <a:lnTo>
                    <a:pt x="0" y="417652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452" y="941959"/>
              <a:ext cx="1663700" cy="320713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87801" y="941870"/>
              <a:ext cx="360045" cy="902969"/>
            </a:xfrm>
            <a:custGeom>
              <a:avLst/>
              <a:gdLst/>
              <a:ahLst/>
              <a:cxnLst/>
              <a:rect l="l" t="t" r="r" b="b"/>
              <a:pathLst>
                <a:path w="360045" h="902969">
                  <a:moveTo>
                    <a:pt x="360045" y="0"/>
                  </a:moveTo>
                  <a:lnTo>
                    <a:pt x="0" y="0"/>
                  </a:lnTo>
                  <a:lnTo>
                    <a:pt x="0" y="902931"/>
                  </a:lnTo>
                  <a:lnTo>
                    <a:pt x="360045" y="902931"/>
                  </a:lnTo>
                  <a:lnTo>
                    <a:pt x="3600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87801" y="941870"/>
              <a:ext cx="360045" cy="902969"/>
            </a:xfrm>
            <a:custGeom>
              <a:avLst/>
              <a:gdLst/>
              <a:ahLst/>
              <a:cxnLst/>
              <a:rect l="l" t="t" r="r" b="b"/>
              <a:pathLst>
                <a:path w="360045" h="902969">
                  <a:moveTo>
                    <a:pt x="0" y="902931"/>
                  </a:moveTo>
                  <a:lnTo>
                    <a:pt x="360045" y="902931"/>
                  </a:lnTo>
                  <a:lnTo>
                    <a:pt x="360045" y="0"/>
                  </a:lnTo>
                  <a:lnTo>
                    <a:pt x="0" y="0"/>
                  </a:lnTo>
                  <a:lnTo>
                    <a:pt x="0" y="90293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1954" y="900810"/>
              <a:ext cx="4464558" cy="32191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694" y="922400"/>
            <a:ext cx="4743450" cy="31718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00"/>
              </a:spcBef>
            </a:pPr>
            <a:r>
              <a:rPr dirty="0"/>
              <a:t>Perché</a:t>
            </a:r>
            <a:r>
              <a:rPr spc="-45" dirty="0"/>
              <a:t> </a:t>
            </a:r>
            <a:r>
              <a:rPr dirty="0"/>
              <a:t>la</a:t>
            </a:r>
            <a:r>
              <a:rPr spc="-35" dirty="0"/>
              <a:t> </a:t>
            </a:r>
            <a:r>
              <a:rPr dirty="0"/>
              <a:t>distribuzione</a:t>
            </a:r>
            <a:r>
              <a:rPr spc="-30" dirty="0"/>
              <a:t> </a:t>
            </a:r>
            <a:r>
              <a:rPr dirty="0"/>
              <a:t>dei</a:t>
            </a:r>
            <a:r>
              <a:rPr spc="-30" dirty="0"/>
              <a:t> </a:t>
            </a:r>
            <a:r>
              <a:rPr dirty="0"/>
              <a:t>pesi</a:t>
            </a:r>
            <a:r>
              <a:rPr spc="-50" dirty="0"/>
              <a:t> </a:t>
            </a:r>
            <a:r>
              <a:rPr dirty="0"/>
              <a:t>molecolari</a:t>
            </a:r>
            <a:r>
              <a:rPr spc="-45" dirty="0"/>
              <a:t> </a:t>
            </a:r>
            <a:r>
              <a:rPr dirty="0"/>
              <a:t>ha</a:t>
            </a:r>
            <a:r>
              <a:rPr spc="-35" dirty="0"/>
              <a:t> </a:t>
            </a:r>
            <a:r>
              <a:rPr dirty="0"/>
              <a:t>questa</a:t>
            </a:r>
            <a:r>
              <a:rPr spc="-45" dirty="0"/>
              <a:t> </a:t>
            </a:r>
            <a:r>
              <a:rPr spc="-10" dirty="0"/>
              <a:t>forma?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6973" y="4379467"/>
            <a:ext cx="781558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58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La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curva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si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chiama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«distribuzione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più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probabile»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«di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Flory»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1709C5"/>
                </a:solidFill>
                <a:latin typeface="Calibri"/>
                <a:cs typeface="Calibri"/>
              </a:rPr>
              <a:t>e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può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essere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spiegata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(Flory</a:t>
            </a:r>
            <a:r>
              <a:rPr sz="2400" spc="-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1940)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con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la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polimerizzazione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di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un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monomero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bifunzionale: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A—B</a:t>
            </a:r>
            <a:r>
              <a:rPr sz="2400" spc="335" dirty="0">
                <a:solidFill>
                  <a:srgbClr val="1709C5"/>
                </a:solidFill>
                <a:latin typeface="Calibri"/>
                <a:cs typeface="Calibri"/>
              </a:rPr>
              <a:t>  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(es.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HO-CH</a:t>
            </a:r>
            <a:r>
              <a:rPr sz="2400" spc="-15" baseline="-20833" dirty="0">
                <a:solidFill>
                  <a:srgbClr val="1709C5"/>
                </a:solidFill>
                <a:latin typeface="Calibri"/>
                <a:cs typeface="Calibri"/>
              </a:rPr>
              <a:t>2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-COOH)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76200" algn="just">
              <a:lnSpc>
                <a:spcPct val="100000"/>
              </a:lnSpc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La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reazione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è:</a:t>
            </a:r>
            <a:endParaRPr sz="2400" dirty="0">
              <a:latin typeface="Calibri"/>
              <a:cs typeface="Calibri"/>
            </a:endParaRPr>
          </a:p>
          <a:p>
            <a:pPr marL="296545" algn="ctr">
              <a:lnSpc>
                <a:spcPct val="100000"/>
              </a:lnSpc>
            </a:pP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n(A—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B)</a:t>
            </a:r>
            <a:r>
              <a:rPr sz="2400" spc="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→</a:t>
            </a:r>
            <a:r>
              <a:rPr sz="2400" spc="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-(A—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B)</a:t>
            </a:r>
            <a:r>
              <a:rPr sz="2400" spc="-30" baseline="-20833" dirty="0">
                <a:solidFill>
                  <a:srgbClr val="1709C5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1" y="705992"/>
            <a:ext cx="800099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Definiamo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frazione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gruppi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tipo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che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hanno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reagito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ad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un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certo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stadio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polimerizzazione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grado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conversione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1" y="1803653"/>
            <a:ext cx="784859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Poiché</a:t>
            </a:r>
            <a:r>
              <a:rPr spc="-20" dirty="0"/>
              <a:t> </a:t>
            </a:r>
            <a:r>
              <a:rPr dirty="0"/>
              <a:t>1</a:t>
            </a:r>
            <a:r>
              <a:rPr spc="-40" dirty="0"/>
              <a:t> </a:t>
            </a:r>
            <a:r>
              <a:rPr dirty="0"/>
              <a:t>gruppo</a:t>
            </a:r>
            <a:r>
              <a:rPr spc="-2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reagisce</a:t>
            </a:r>
            <a:r>
              <a:rPr spc="-25" dirty="0"/>
              <a:t> </a:t>
            </a:r>
            <a:r>
              <a:rPr dirty="0"/>
              <a:t>con</a:t>
            </a:r>
            <a:r>
              <a:rPr spc="-25" dirty="0"/>
              <a:t> </a:t>
            </a:r>
            <a:r>
              <a:rPr dirty="0"/>
              <a:t>1</a:t>
            </a:r>
            <a:r>
              <a:rPr spc="-35" dirty="0"/>
              <a:t> </a:t>
            </a:r>
            <a:r>
              <a:rPr dirty="0"/>
              <a:t>gruppo</a:t>
            </a:r>
            <a:r>
              <a:rPr spc="-30" dirty="0"/>
              <a:t> </a:t>
            </a:r>
            <a:r>
              <a:rPr dirty="0"/>
              <a:t>B,</a:t>
            </a:r>
            <a:r>
              <a:rPr spc="-30" dirty="0"/>
              <a:t> </a:t>
            </a:r>
            <a:r>
              <a:rPr dirty="0"/>
              <a:t>lo</a:t>
            </a:r>
            <a:r>
              <a:rPr spc="-30" dirty="0"/>
              <a:t> </a:t>
            </a:r>
            <a:r>
              <a:rPr dirty="0"/>
              <a:t>stesso</a:t>
            </a:r>
            <a:r>
              <a:rPr spc="-40" dirty="0"/>
              <a:t>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20" dirty="0"/>
              <a:t>vale </a:t>
            </a:r>
            <a:r>
              <a:rPr dirty="0"/>
              <a:t>anche</a:t>
            </a:r>
            <a:r>
              <a:rPr spc="-15" dirty="0"/>
              <a:t> </a:t>
            </a:r>
            <a:r>
              <a:rPr dirty="0"/>
              <a:t>per </a:t>
            </a:r>
            <a:r>
              <a:rPr spc="-25" dirty="0"/>
              <a:t>B.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401" y="2905759"/>
            <a:ext cx="8001000" cy="36574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8095" marR="396875" indent="-1748789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709C5"/>
                </a:solidFill>
                <a:latin typeface="Calibri"/>
                <a:cs typeface="Calibri"/>
              </a:rPr>
              <a:t>Spesso</a:t>
            </a:r>
            <a:r>
              <a:rPr sz="20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p </a:t>
            </a:r>
            <a:r>
              <a:rPr sz="2000" dirty="0">
                <a:solidFill>
                  <a:srgbClr val="1709C5"/>
                </a:solidFill>
                <a:latin typeface="Calibri"/>
                <a:cs typeface="Calibri"/>
              </a:rPr>
              <a:t>può</a:t>
            </a:r>
            <a:r>
              <a:rPr sz="20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09C5"/>
                </a:solidFill>
                <a:latin typeface="Calibri"/>
                <a:cs typeface="Calibri"/>
              </a:rPr>
              <a:t>essere</a:t>
            </a:r>
            <a:r>
              <a:rPr sz="2000" spc="-10" dirty="0">
                <a:solidFill>
                  <a:srgbClr val="1709C5"/>
                </a:solidFill>
                <a:latin typeface="Calibri"/>
                <a:cs typeface="Calibri"/>
              </a:rPr>
              <a:t> misurato,</a:t>
            </a:r>
            <a:r>
              <a:rPr sz="20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09C5"/>
                </a:solidFill>
                <a:latin typeface="Calibri"/>
                <a:cs typeface="Calibri"/>
              </a:rPr>
              <a:t>p.es.</a:t>
            </a:r>
            <a:r>
              <a:rPr sz="20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09C5"/>
                </a:solidFill>
                <a:latin typeface="Calibri"/>
                <a:cs typeface="Calibri"/>
              </a:rPr>
              <a:t>titolando</a:t>
            </a:r>
            <a:r>
              <a:rPr sz="2000" spc="-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09C5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09C5"/>
                </a:solidFill>
                <a:latin typeface="Calibri"/>
                <a:cs typeface="Calibri"/>
              </a:rPr>
              <a:t>gruppi</a:t>
            </a:r>
            <a:r>
              <a:rPr sz="2000" spc="-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09C5"/>
                </a:solidFill>
                <a:latin typeface="Calibri"/>
                <a:cs typeface="Calibri"/>
              </a:rPr>
              <a:t>acidi</a:t>
            </a:r>
            <a:r>
              <a:rPr sz="2000" spc="-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09C5"/>
                </a:solidFill>
                <a:latin typeface="Calibri"/>
                <a:cs typeface="Calibri"/>
              </a:rPr>
              <a:t>residui </a:t>
            </a:r>
            <a:r>
              <a:rPr sz="2000" dirty="0">
                <a:solidFill>
                  <a:srgbClr val="1709C5"/>
                </a:solidFill>
                <a:latin typeface="Calibri"/>
                <a:cs typeface="Calibri"/>
              </a:rPr>
              <a:t>durante</a:t>
            </a:r>
            <a:r>
              <a:rPr sz="20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09C5"/>
                </a:solidFill>
                <a:latin typeface="Calibri"/>
                <a:cs typeface="Calibri"/>
              </a:rPr>
              <a:t>la</a:t>
            </a:r>
            <a:r>
              <a:rPr sz="20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09C5"/>
                </a:solidFill>
                <a:latin typeface="Calibri"/>
                <a:cs typeface="Calibri"/>
              </a:rPr>
              <a:t>polimerizzazione.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Una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molecola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caso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ad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un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certo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stadio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di</a:t>
            </a:r>
            <a:r>
              <a:rPr sz="24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polimerizzazione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(</a:t>
            </a:r>
            <a:r>
              <a:rPr sz="2400" i="1" dirty="0">
                <a:solidFill>
                  <a:srgbClr val="1709C5"/>
                </a:solidFill>
                <a:latin typeface="Calibri"/>
                <a:cs typeface="Calibri"/>
              </a:rPr>
              <a:t>p≠0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)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ha</a:t>
            </a:r>
            <a:r>
              <a:rPr sz="24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un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gruppo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come</a:t>
            </a:r>
            <a:r>
              <a:rPr sz="24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terminale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che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non</a:t>
            </a:r>
            <a:r>
              <a:rPr sz="24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ha</a:t>
            </a:r>
            <a:r>
              <a:rPr sz="24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reagito.</a:t>
            </a:r>
            <a:endParaRPr sz="2400" dirty="0">
              <a:latin typeface="Calibri"/>
              <a:cs typeface="Calibri"/>
            </a:endParaRPr>
          </a:p>
          <a:p>
            <a:pPr marL="12700" marR="288290">
              <a:lnSpc>
                <a:spcPct val="100000"/>
              </a:lnSpc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La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probabilità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che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anche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il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gruppo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B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adiacente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non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abbia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reagito</a:t>
            </a:r>
            <a:r>
              <a:rPr sz="2400" spc="-7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è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(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1-</a:t>
            </a:r>
            <a:r>
              <a:rPr sz="2400" i="1" spc="-2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).</a:t>
            </a:r>
            <a:endParaRPr sz="2400" dirty="0">
              <a:latin typeface="Calibri"/>
              <a:cs typeface="Calibri"/>
            </a:endParaRPr>
          </a:p>
          <a:p>
            <a:pPr marL="12700" marR="361950">
              <a:lnSpc>
                <a:spcPct val="100000"/>
              </a:lnSpc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Quindi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la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probabilità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che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la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molecola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scelta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caso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sia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un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monomero</a:t>
            </a:r>
            <a:r>
              <a:rPr sz="2400" spc="-6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è:</a:t>
            </a:r>
            <a:endParaRPr sz="2400" dirty="0">
              <a:latin typeface="Calibri"/>
              <a:cs typeface="Calibri"/>
            </a:endParaRPr>
          </a:p>
          <a:p>
            <a:pPr marR="133350" algn="ctr">
              <a:lnSpc>
                <a:spcPts val="4155"/>
              </a:lnSpc>
            </a:pPr>
            <a:r>
              <a:rPr sz="3600" i="1" dirty="0">
                <a:latin typeface="Times New Roman"/>
                <a:cs typeface="Times New Roman"/>
              </a:rPr>
              <a:t>P</a:t>
            </a:r>
            <a:r>
              <a:rPr sz="3600" b="1" i="1" dirty="0">
                <a:latin typeface="Times New Roman"/>
                <a:cs typeface="Times New Roman"/>
              </a:rPr>
              <a:t>(</a:t>
            </a:r>
            <a:r>
              <a:rPr sz="3600" b="1" i="1" spc="-475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Times New Roman"/>
                <a:cs typeface="Times New Roman"/>
              </a:rPr>
              <a:t>i</a:t>
            </a:r>
            <a:r>
              <a:rPr sz="3600" i="1" spc="60" dirty="0">
                <a:latin typeface="Times New Roman"/>
                <a:cs typeface="Times New Roman"/>
              </a:rPr>
              <a:t> </a:t>
            </a:r>
            <a:r>
              <a:rPr sz="3600" spc="75" dirty="0">
                <a:latin typeface="Symbol"/>
                <a:cs typeface="Symbol"/>
              </a:rPr>
              <a:t></a:t>
            </a:r>
            <a:r>
              <a:rPr sz="3600" spc="-445" dirty="0">
                <a:latin typeface="Times New Roman"/>
                <a:cs typeface="Times New Roman"/>
              </a:rPr>
              <a:t> </a:t>
            </a:r>
            <a:r>
              <a:rPr sz="3600" spc="170" dirty="0">
                <a:latin typeface="Times New Roman"/>
                <a:cs typeface="Times New Roman"/>
              </a:rPr>
              <a:t>1</a:t>
            </a:r>
            <a:r>
              <a:rPr sz="3600" b="1" i="1" spc="170" dirty="0">
                <a:latin typeface="Times New Roman"/>
                <a:cs typeface="Times New Roman"/>
              </a:rPr>
              <a:t>)</a:t>
            </a:r>
            <a:r>
              <a:rPr sz="3600" b="1" i="1" spc="-204" dirty="0">
                <a:latin typeface="Times New Roman"/>
                <a:cs typeface="Times New Roman"/>
              </a:rPr>
              <a:t> </a:t>
            </a:r>
            <a:r>
              <a:rPr sz="3600" spc="75" dirty="0">
                <a:latin typeface="Symbol"/>
                <a:cs typeface="Symbol"/>
              </a:rPr>
              <a:t></a:t>
            </a:r>
            <a:r>
              <a:rPr sz="3600" spc="-210" dirty="0">
                <a:latin typeface="Times New Roman"/>
                <a:cs typeface="Times New Roman"/>
              </a:rPr>
              <a:t> </a:t>
            </a:r>
            <a:r>
              <a:rPr sz="3600" b="1" i="1" spc="225" dirty="0">
                <a:latin typeface="Times New Roman"/>
                <a:cs typeface="Times New Roman"/>
              </a:rPr>
              <a:t>(</a:t>
            </a:r>
            <a:r>
              <a:rPr sz="3600" spc="225" dirty="0">
                <a:latin typeface="Times New Roman"/>
                <a:cs typeface="Times New Roman"/>
              </a:rPr>
              <a:t>1</a:t>
            </a:r>
            <a:r>
              <a:rPr sz="3600" spc="225" dirty="0">
                <a:latin typeface="Symbol"/>
                <a:cs typeface="Symbol"/>
              </a:rPr>
              <a:t></a:t>
            </a:r>
            <a:r>
              <a:rPr sz="3600" spc="150" dirty="0">
                <a:latin typeface="Times New Roman"/>
                <a:cs typeface="Times New Roman"/>
              </a:rPr>
              <a:t> </a:t>
            </a:r>
            <a:r>
              <a:rPr sz="3600" i="1" spc="70" dirty="0">
                <a:latin typeface="Times New Roman"/>
                <a:cs typeface="Times New Roman"/>
              </a:rPr>
              <a:t>p</a:t>
            </a:r>
            <a:r>
              <a:rPr sz="3600" i="1" spc="-285" dirty="0">
                <a:latin typeface="Times New Roman"/>
                <a:cs typeface="Times New Roman"/>
              </a:rPr>
              <a:t> </a:t>
            </a:r>
            <a:r>
              <a:rPr sz="3600" b="1" i="1" spc="-50" dirty="0">
                <a:latin typeface="Times New Roman"/>
                <a:cs typeface="Times New Roman"/>
              </a:rPr>
              <a:t>)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273761"/>
            <a:ext cx="82175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La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probabilità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che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la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molecola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scelta</a:t>
            </a:r>
            <a:r>
              <a:rPr sz="2400" spc="-5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sia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un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dimero</a:t>
            </a:r>
            <a:r>
              <a:rPr sz="2400" spc="-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comporta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che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il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primo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monomero</a:t>
            </a:r>
            <a:r>
              <a:rPr sz="2400" spc="-5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abbia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reagito</a:t>
            </a:r>
            <a:r>
              <a:rPr sz="2400" spc="-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(probabilità</a:t>
            </a:r>
            <a:r>
              <a:rPr sz="2400" spc="-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=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p)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ed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il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secondo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no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(probabilità</a:t>
            </a:r>
            <a:r>
              <a:rPr sz="2400" spc="-6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=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(1-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p)).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71346"/>
            <a:ext cx="933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Quindi: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1096" y="1509130"/>
            <a:ext cx="3414395" cy="535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350" i="1" spc="55" dirty="0">
                <a:latin typeface="Times New Roman"/>
                <a:cs typeface="Times New Roman"/>
              </a:rPr>
              <a:t>P</a:t>
            </a:r>
            <a:r>
              <a:rPr sz="3350" b="1" i="1" spc="55" dirty="0">
                <a:latin typeface="Times New Roman"/>
                <a:cs typeface="Times New Roman"/>
              </a:rPr>
              <a:t>(</a:t>
            </a:r>
            <a:r>
              <a:rPr sz="3350" b="1" i="1" spc="-455" dirty="0">
                <a:latin typeface="Times New Roman"/>
                <a:cs typeface="Times New Roman"/>
              </a:rPr>
              <a:t> </a:t>
            </a:r>
            <a:r>
              <a:rPr sz="3350" i="1" dirty="0">
                <a:latin typeface="Times New Roman"/>
                <a:cs typeface="Times New Roman"/>
              </a:rPr>
              <a:t>i</a:t>
            </a:r>
            <a:r>
              <a:rPr sz="3350" i="1" spc="40" dirty="0">
                <a:latin typeface="Times New Roman"/>
                <a:cs typeface="Times New Roman"/>
              </a:rPr>
              <a:t> </a:t>
            </a:r>
            <a:r>
              <a:rPr sz="3350" spc="90" dirty="0">
                <a:latin typeface="Symbol"/>
                <a:cs typeface="Symbol"/>
              </a:rPr>
              <a:t></a:t>
            </a:r>
            <a:r>
              <a:rPr sz="3350" spc="-135" dirty="0">
                <a:latin typeface="Times New Roman"/>
                <a:cs typeface="Times New Roman"/>
              </a:rPr>
              <a:t> </a:t>
            </a:r>
            <a:r>
              <a:rPr sz="3350" spc="80" dirty="0">
                <a:latin typeface="Times New Roman"/>
                <a:cs typeface="Times New Roman"/>
              </a:rPr>
              <a:t>2</a:t>
            </a:r>
            <a:r>
              <a:rPr sz="3350" spc="-355" dirty="0">
                <a:latin typeface="Times New Roman"/>
                <a:cs typeface="Times New Roman"/>
              </a:rPr>
              <a:t> </a:t>
            </a:r>
            <a:r>
              <a:rPr sz="3350" b="1" i="1" spc="55" dirty="0">
                <a:latin typeface="Times New Roman"/>
                <a:cs typeface="Times New Roman"/>
              </a:rPr>
              <a:t>)</a:t>
            </a:r>
            <a:r>
              <a:rPr sz="3350" b="1" i="1" spc="-210" dirty="0">
                <a:latin typeface="Times New Roman"/>
                <a:cs typeface="Times New Roman"/>
              </a:rPr>
              <a:t> </a:t>
            </a:r>
            <a:r>
              <a:rPr sz="3350" spc="90" dirty="0">
                <a:latin typeface="Symbol"/>
                <a:cs typeface="Symbol"/>
              </a:rPr>
              <a:t></a:t>
            </a:r>
            <a:r>
              <a:rPr sz="3350" spc="295" dirty="0">
                <a:latin typeface="Times New Roman"/>
                <a:cs typeface="Times New Roman"/>
              </a:rPr>
              <a:t> </a:t>
            </a:r>
            <a:r>
              <a:rPr sz="3350" i="1" spc="180" dirty="0">
                <a:latin typeface="Times New Roman"/>
                <a:cs typeface="Times New Roman"/>
              </a:rPr>
              <a:t>p</a:t>
            </a:r>
            <a:r>
              <a:rPr sz="3350" b="1" i="1" spc="180" dirty="0">
                <a:latin typeface="Times New Roman"/>
                <a:cs typeface="Times New Roman"/>
              </a:rPr>
              <a:t>(</a:t>
            </a:r>
            <a:r>
              <a:rPr sz="3350" spc="180" dirty="0">
                <a:latin typeface="Times New Roman"/>
                <a:cs typeface="Times New Roman"/>
              </a:rPr>
              <a:t>1</a:t>
            </a:r>
            <a:r>
              <a:rPr sz="3350" spc="180" dirty="0">
                <a:latin typeface="Symbol"/>
                <a:cs typeface="Symbol"/>
              </a:rPr>
              <a:t></a:t>
            </a:r>
            <a:r>
              <a:rPr sz="3350" spc="120" dirty="0">
                <a:latin typeface="Times New Roman"/>
                <a:cs typeface="Times New Roman"/>
              </a:rPr>
              <a:t> </a:t>
            </a:r>
            <a:r>
              <a:rPr sz="3350" i="1" spc="80" dirty="0">
                <a:latin typeface="Times New Roman"/>
                <a:cs typeface="Times New Roman"/>
              </a:rPr>
              <a:t>p</a:t>
            </a:r>
            <a:r>
              <a:rPr sz="3350" i="1" spc="-285" dirty="0">
                <a:latin typeface="Times New Roman"/>
                <a:cs typeface="Times New Roman"/>
              </a:rPr>
              <a:t> </a:t>
            </a:r>
            <a:r>
              <a:rPr sz="3350" b="1" i="1" spc="5" dirty="0">
                <a:latin typeface="Times New Roman"/>
                <a:cs typeface="Times New Roman"/>
              </a:rPr>
              <a:t>)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100" y="2290698"/>
            <a:ext cx="8210550" cy="346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Continuando,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la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probabilità</a:t>
            </a:r>
            <a:r>
              <a:rPr sz="2400" spc="-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che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la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molecola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scelta</a:t>
            </a:r>
            <a:r>
              <a:rPr sz="2400" spc="-5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caso</a:t>
            </a:r>
            <a:r>
              <a:rPr sz="2400" spc="-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abbia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un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grado</a:t>
            </a:r>
            <a:r>
              <a:rPr sz="2400" spc="-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di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polimerizzazione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è:</a:t>
            </a:r>
            <a:endParaRPr sz="2400" dirty="0">
              <a:latin typeface="Calibri"/>
              <a:cs typeface="Calibri"/>
            </a:endParaRPr>
          </a:p>
          <a:p>
            <a:pPr marR="181610" algn="ctr">
              <a:lnSpc>
                <a:spcPct val="100000"/>
              </a:lnSpc>
              <a:spcBef>
                <a:spcPts val="1695"/>
              </a:spcBef>
            </a:pPr>
            <a:r>
              <a:rPr sz="3600" i="1" spc="50" dirty="0">
                <a:latin typeface="Times New Roman"/>
                <a:cs typeface="Times New Roman"/>
              </a:rPr>
              <a:t>P</a:t>
            </a:r>
            <a:r>
              <a:rPr sz="3600" b="1" i="1" spc="50" dirty="0">
                <a:latin typeface="Times New Roman"/>
                <a:cs typeface="Times New Roman"/>
              </a:rPr>
              <a:t>(</a:t>
            </a:r>
            <a:r>
              <a:rPr sz="3600" b="1" i="1" spc="-470" dirty="0">
                <a:latin typeface="Times New Roman"/>
                <a:cs typeface="Times New Roman"/>
              </a:rPr>
              <a:t> </a:t>
            </a:r>
            <a:r>
              <a:rPr sz="3600" i="1" dirty="0">
                <a:latin typeface="Times New Roman"/>
                <a:cs typeface="Times New Roman"/>
              </a:rPr>
              <a:t>i</a:t>
            </a:r>
            <a:r>
              <a:rPr sz="3600" i="1" spc="-204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Times New Roman"/>
                <a:cs typeface="Times New Roman"/>
              </a:rPr>
              <a:t>)</a:t>
            </a:r>
            <a:r>
              <a:rPr sz="3600" b="1" i="1" spc="-204" dirty="0">
                <a:latin typeface="Times New Roman"/>
                <a:cs typeface="Times New Roman"/>
              </a:rPr>
              <a:t> </a:t>
            </a:r>
            <a:r>
              <a:rPr sz="3600" spc="75" dirty="0">
                <a:latin typeface="Symbol"/>
                <a:cs typeface="Symbol"/>
              </a:rPr>
              <a:t></a:t>
            </a:r>
            <a:r>
              <a:rPr sz="3600" spc="335" dirty="0">
                <a:latin typeface="Times New Roman"/>
                <a:cs typeface="Times New Roman"/>
              </a:rPr>
              <a:t> </a:t>
            </a:r>
            <a:r>
              <a:rPr sz="3600" i="1" spc="145" dirty="0">
                <a:latin typeface="Times New Roman"/>
                <a:cs typeface="Times New Roman"/>
              </a:rPr>
              <a:t>p</a:t>
            </a:r>
            <a:r>
              <a:rPr sz="3150" i="1" spc="217" baseline="42328" dirty="0">
                <a:latin typeface="Times New Roman"/>
                <a:cs typeface="Times New Roman"/>
              </a:rPr>
              <a:t>i</a:t>
            </a:r>
            <a:r>
              <a:rPr sz="3150" spc="217" baseline="42328" dirty="0">
                <a:latin typeface="Symbol"/>
                <a:cs typeface="Symbol"/>
              </a:rPr>
              <a:t></a:t>
            </a:r>
            <a:r>
              <a:rPr sz="3150" spc="217" baseline="42328" dirty="0">
                <a:latin typeface="Times New Roman"/>
                <a:cs typeface="Times New Roman"/>
              </a:rPr>
              <a:t>1</a:t>
            </a:r>
            <a:r>
              <a:rPr sz="3600" b="1" i="1" spc="145" dirty="0">
                <a:latin typeface="Times New Roman"/>
                <a:cs typeface="Times New Roman"/>
              </a:rPr>
              <a:t>(</a:t>
            </a:r>
            <a:r>
              <a:rPr sz="3600" spc="145" dirty="0">
                <a:latin typeface="Times New Roman"/>
                <a:cs typeface="Times New Roman"/>
              </a:rPr>
              <a:t>1</a:t>
            </a:r>
            <a:r>
              <a:rPr sz="3600" spc="145" dirty="0">
                <a:latin typeface="Symbol"/>
                <a:cs typeface="Symbol"/>
              </a:rPr>
              <a:t></a:t>
            </a:r>
            <a:r>
              <a:rPr sz="3600" spc="150" dirty="0">
                <a:latin typeface="Times New Roman"/>
                <a:cs typeface="Times New Roman"/>
              </a:rPr>
              <a:t> </a:t>
            </a:r>
            <a:r>
              <a:rPr sz="3600" i="1" spc="70" dirty="0">
                <a:latin typeface="Times New Roman"/>
                <a:cs typeface="Times New Roman"/>
              </a:rPr>
              <a:t>p</a:t>
            </a:r>
            <a:r>
              <a:rPr sz="3600" i="1" spc="-285" dirty="0">
                <a:latin typeface="Times New Roman"/>
                <a:cs typeface="Times New Roman"/>
              </a:rPr>
              <a:t> </a:t>
            </a:r>
            <a:r>
              <a:rPr sz="3600" b="1" i="1" spc="-50" dirty="0">
                <a:latin typeface="Times New Roman"/>
                <a:cs typeface="Times New Roman"/>
              </a:rPr>
              <a:t>)</a:t>
            </a:r>
            <a:endParaRPr sz="3600" dirty="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  <a:spcBef>
                <a:spcPts val="1835"/>
              </a:spcBef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Nella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miscela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ci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sono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i="1" baseline="-20833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i="1" spc="232" baseline="-2083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molecole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con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grado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di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polimerizzazione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i="1" spc="-5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endParaRPr sz="2400" dirty="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in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un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totale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di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molecole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(polimeri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più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 monomeri):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 dirty="0">
              <a:latin typeface="Calibri"/>
              <a:cs typeface="Calibri"/>
            </a:endParaRPr>
          </a:p>
          <a:p>
            <a:pPr marL="267335" algn="ctr">
              <a:lnSpc>
                <a:spcPts val="3360"/>
              </a:lnSpc>
              <a:tabLst>
                <a:tab pos="828675" algn="l"/>
              </a:tabLst>
            </a:pPr>
            <a:r>
              <a:rPr sz="3600" i="1" spc="20" dirty="0">
                <a:latin typeface="Times New Roman"/>
                <a:cs typeface="Times New Roman"/>
              </a:rPr>
              <a:t>N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spc="55" dirty="0">
                <a:latin typeface="Symbol"/>
                <a:cs typeface="Symbol"/>
              </a:rPr>
              <a:t></a:t>
            </a:r>
            <a:r>
              <a:rPr sz="3600" spc="65" dirty="0">
                <a:latin typeface="Times New Roman"/>
                <a:cs typeface="Times New Roman"/>
              </a:rPr>
              <a:t> </a:t>
            </a:r>
            <a:r>
              <a:rPr sz="3600" i="1" spc="110" dirty="0">
                <a:latin typeface="Times New Roman"/>
                <a:cs typeface="Times New Roman"/>
              </a:rPr>
              <a:t>Np</a:t>
            </a:r>
            <a:r>
              <a:rPr sz="3150" i="1" spc="165" baseline="42328" dirty="0">
                <a:latin typeface="Times New Roman"/>
                <a:cs typeface="Times New Roman"/>
              </a:rPr>
              <a:t>i</a:t>
            </a:r>
            <a:r>
              <a:rPr sz="3150" spc="165" baseline="42328" dirty="0">
                <a:latin typeface="Symbol"/>
                <a:cs typeface="Symbol"/>
              </a:rPr>
              <a:t></a:t>
            </a:r>
            <a:r>
              <a:rPr sz="3150" spc="165" baseline="42328" dirty="0">
                <a:latin typeface="Times New Roman"/>
                <a:cs typeface="Times New Roman"/>
              </a:rPr>
              <a:t>1</a:t>
            </a:r>
            <a:r>
              <a:rPr sz="3600" b="1" i="1" spc="110" dirty="0">
                <a:latin typeface="Times New Roman"/>
                <a:cs typeface="Times New Roman"/>
              </a:rPr>
              <a:t>(</a:t>
            </a:r>
            <a:r>
              <a:rPr sz="3600" spc="110" dirty="0">
                <a:latin typeface="Times New Roman"/>
                <a:cs typeface="Times New Roman"/>
              </a:rPr>
              <a:t>1</a:t>
            </a:r>
            <a:r>
              <a:rPr sz="3600" spc="110" dirty="0">
                <a:latin typeface="Symbol"/>
                <a:cs typeface="Symbol"/>
              </a:rPr>
              <a:t></a:t>
            </a:r>
            <a:r>
              <a:rPr sz="3600" spc="145" dirty="0">
                <a:latin typeface="Times New Roman"/>
                <a:cs typeface="Times New Roman"/>
              </a:rPr>
              <a:t> </a:t>
            </a:r>
            <a:r>
              <a:rPr sz="3600" i="1" spc="50" dirty="0">
                <a:latin typeface="Times New Roman"/>
                <a:cs typeface="Times New Roman"/>
              </a:rPr>
              <a:t>p</a:t>
            </a:r>
            <a:r>
              <a:rPr sz="3600" i="1" spc="-290" dirty="0">
                <a:latin typeface="Times New Roman"/>
                <a:cs typeface="Times New Roman"/>
              </a:rPr>
              <a:t> </a:t>
            </a:r>
            <a:r>
              <a:rPr sz="3600" b="1" i="1" spc="-50" dirty="0">
                <a:latin typeface="Times New Roman"/>
                <a:cs typeface="Times New Roman"/>
              </a:rPr>
              <a:t>)</a:t>
            </a:r>
            <a:endParaRPr sz="3600" dirty="0">
              <a:latin typeface="Times New Roman"/>
              <a:cs typeface="Times New Roman"/>
            </a:endParaRPr>
          </a:p>
          <a:p>
            <a:pPr marR="2188845" algn="ctr">
              <a:lnSpc>
                <a:spcPts val="1560"/>
              </a:lnSpc>
            </a:pPr>
            <a:r>
              <a:rPr sz="2100" i="1" spc="20" dirty="0">
                <a:latin typeface="Times New Roman"/>
                <a:cs typeface="Times New Roman"/>
              </a:rPr>
              <a:t>i</a:t>
            </a:r>
            <a:endParaRPr sz="2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670" y="417957"/>
            <a:ext cx="7230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è</a:t>
            </a:r>
            <a:r>
              <a:rPr sz="24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in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relazione</a:t>
            </a:r>
            <a:r>
              <a:rPr sz="24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col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numero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di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monomeri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iniziale</a:t>
            </a:r>
            <a:r>
              <a:rPr sz="2400" spc="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i="1" baseline="-20833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400" i="1" spc="232" baseline="-2083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come: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8346" y="1111911"/>
            <a:ext cx="2304415" cy="4864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3000" i="1" spc="8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3000" i="1" spc="2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65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30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i="1" spc="11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625" spc="165" baseline="-23809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2625" spc="-375" baseline="-238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b="1" i="1" spc="20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3000" spc="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3000" spc="200" dirty="0">
                <a:solidFill>
                  <a:srgbClr val="000000"/>
                </a:solidFill>
                <a:latin typeface="Symbol"/>
                <a:cs typeface="Symbol"/>
              </a:rPr>
              <a:t></a:t>
            </a:r>
            <a:r>
              <a:rPr sz="30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i="1" spc="60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3000" i="1" spc="-2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b="1" i="1" spc="-5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270" y="1961210"/>
            <a:ext cx="7687309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658235" algn="l"/>
              </a:tabLst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10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monomeri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=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10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molecole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	</a:t>
            </a:r>
            <a:r>
              <a:rPr sz="2400" spc="-50" dirty="0">
                <a:solidFill>
                  <a:srgbClr val="1709C5"/>
                </a:solidFill>
                <a:latin typeface="Calibri"/>
                <a:cs typeface="Calibri"/>
              </a:rPr>
              <a:t>→</a:t>
            </a:r>
            <a:endParaRPr sz="2400" dirty="0">
              <a:latin typeface="Calibri"/>
              <a:cs typeface="Calibri"/>
            </a:endParaRPr>
          </a:p>
          <a:p>
            <a:pPr marL="1893570">
              <a:lnSpc>
                <a:spcPct val="100000"/>
              </a:lnSpc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1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dimero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8</a:t>
            </a:r>
            <a:r>
              <a:rPr sz="24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monomeri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=</a:t>
            </a:r>
            <a:r>
              <a:rPr sz="24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9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molecole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1709C5"/>
                </a:solidFill>
                <a:latin typeface="Calibri"/>
                <a:cs typeface="Calibri"/>
              </a:rPr>
              <a:t>→</a:t>
            </a:r>
            <a:endParaRPr sz="2400" dirty="0">
              <a:latin typeface="Calibri"/>
              <a:cs typeface="Calibri"/>
            </a:endParaRPr>
          </a:p>
          <a:p>
            <a:pPr marL="1879600">
              <a:lnSpc>
                <a:spcPct val="100000"/>
              </a:lnSpc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1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trimero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7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monomeri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=</a:t>
            </a:r>
            <a:r>
              <a:rPr sz="24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8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molecole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1709C5"/>
                </a:solidFill>
                <a:latin typeface="Calibri"/>
                <a:cs typeface="Calibri"/>
              </a:rPr>
              <a:t>→</a:t>
            </a:r>
            <a:endParaRPr sz="2400" dirty="0">
              <a:latin typeface="Calibri"/>
              <a:cs typeface="Calibri"/>
            </a:endParaRPr>
          </a:p>
          <a:p>
            <a:pPr marL="1879600">
              <a:lnSpc>
                <a:spcPct val="100000"/>
              </a:lnSpc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1</a:t>
            </a:r>
            <a:r>
              <a:rPr sz="24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tetramero</a:t>
            </a:r>
            <a:r>
              <a:rPr sz="2400" spc="-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6 monomeri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=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7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molecole…..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Sostituendo</a:t>
            </a:r>
            <a:r>
              <a:rPr sz="2400" spc="-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N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nell’equazione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precedente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si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ha:</a:t>
            </a:r>
            <a:endParaRPr sz="2400" dirty="0">
              <a:latin typeface="Calibri"/>
              <a:cs typeface="Calibri"/>
            </a:endParaRPr>
          </a:p>
          <a:p>
            <a:pPr marL="574675" algn="ctr">
              <a:lnSpc>
                <a:spcPts val="3360"/>
              </a:lnSpc>
              <a:spcBef>
                <a:spcPts val="700"/>
              </a:spcBef>
              <a:tabLst>
                <a:tab pos="1135380" algn="l"/>
                <a:tab pos="2050414" algn="l"/>
              </a:tabLst>
            </a:pPr>
            <a:r>
              <a:rPr sz="3600" i="1" spc="45" dirty="0">
                <a:latin typeface="Times New Roman"/>
                <a:cs typeface="Times New Roman"/>
              </a:rPr>
              <a:t>N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spc="75" dirty="0">
                <a:latin typeface="Symbol"/>
                <a:cs typeface="Symbol"/>
              </a:rPr>
              <a:t></a:t>
            </a:r>
            <a:r>
              <a:rPr sz="3600" spc="60" dirty="0">
                <a:latin typeface="Times New Roman"/>
                <a:cs typeface="Times New Roman"/>
              </a:rPr>
              <a:t> </a:t>
            </a:r>
            <a:r>
              <a:rPr sz="3600" i="1" spc="45" dirty="0">
                <a:latin typeface="Times New Roman"/>
                <a:cs typeface="Times New Roman"/>
              </a:rPr>
              <a:t>N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45" dirty="0">
                <a:latin typeface="Times New Roman"/>
                <a:cs typeface="Times New Roman"/>
              </a:rPr>
              <a:t>p</a:t>
            </a:r>
            <a:r>
              <a:rPr sz="3150" i="1" spc="217" baseline="42328" dirty="0">
                <a:latin typeface="Times New Roman"/>
                <a:cs typeface="Times New Roman"/>
              </a:rPr>
              <a:t>i</a:t>
            </a:r>
            <a:r>
              <a:rPr sz="3150" spc="217" baseline="42328" dirty="0">
                <a:latin typeface="Symbol"/>
                <a:cs typeface="Symbol"/>
              </a:rPr>
              <a:t></a:t>
            </a:r>
            <a:r>
              <a:rPr sz="3150" spc="217" baseline="42328" dirty="0">
                <a:latin typeface="Times New Roman"/>
                <a:cs typeface="Times New Roman"/>
              </a:rPr>
              <a:t>1</a:t>
            </a:r>
            <a:r>
              <a:rPr sz="3600" b="1" i="1" spc="145" dirty="0">
                <a:latin typeface="Times New Roman"/>
                <a:cs typeface="Times New Roman"/>
              </a:rPr>
              <a:t>(</a:t>
            </a:r>
            <a:r>
              <a:rPr sz="3600" spc="145" dirty="0">
                <a:latin typeface="Times New Roman"/>
                <a:cs typeface="Times New Roman"/>
              </a:rPr>
              <a:t>1</a:t>
            </a:r>
            <a:r>
              <a:rPr sz="3600" spc="145" dirty="0">
                <a:latin typeface="Symbol"/>
                <a:cs typeface="Symbol"/>
              </a:rPr>
              <a:t></a:t>
            </a:r>
            <a:r>
              <a:rPr sz="3600" spc="135" dirty="0">
                <a:latin typeface="Times New Roman"/>
                <a:cs typeface="Times New Roman"/>
              </a:rPr>
              <a:t> </a:t>
            </a:r>
            <a:r>
              <a:rPr sz="3600" i="1" spc="70" dirty="0">
                <a:latin typeface="Times New Roman"/>
                <a:cs typeface="Times New Roman"/>
              </a:rPr>
              <a:t>p</a:t>
            </a:r>
            <a:r>
              <a:rPr sz="3600" i="1" spc="-295" dirty="0">
                <a:latin typeface="Times New Roman"/>
                <a:cs typeface="Times New Roman"/>
              </a:rPr>
              <a:t> </a:t>
            </a:r>
            <a:r>
              <a:rPr sz="3600" b="1" i="1" spc="-25" dirty="0">
                <a:latin typeface="Times New Roman"/>
                <a:cs typeface="Times New Roman"/>
              </a:rPr>
              <a:t>)</a:t>
            </a:r>
            <a:r>
              <a:rPr sz="3150" spc="-37" baseline="42328" dirty="0">
                <a:latin typeface="Times New Roman"/>
                <a:cs typeface="Times New Roman"/>
              </a:rPr>
              <a:t>2</a:t>
            </a:r>
            <a:endParaRPr sz="3150" baseline="42328" dirty="0">
              <a:latin typeface="Times New Roman"/>
              <a:cs typeface="Times New Roman"/>
            </a:endParaRPr>
          </a:p>
          <a:p>
            <a:pPr marR="1232535" algn="ctr">
              <a:lnSpc>
                <a:spcPts val="1560"/>
              </a:lnSpc>
              <a:tabLst>
                <a:tab pos="947419" algn="l"/>
              </a:tabLst>
            </a:pPr>
            <a:r>
              <a:rPr sz="2100" i="1" spc="-50" dirty="0">
                <a:latin typeface="Times New Roman"/>
                <a:cs typeface="Times New Roman"/>
              </a:rPr>
              <a:t>i</a:t>
            </a:r>
            <a:r>
              <a:rPr sz="2100" i="1" dirty="0">
                <a:latin typeface="Times New Roman"/>
                <a:cs typeface="Times New Roman"/>
              </a:rPr>
              <a:t>	</a:t>
            </a:r>
            <a:r>
              <a:rPr sz="2100" spc="-50" dirty="0">
                <a:latin typeface="Times New Roman"/>
                <a:cs typeface="Times New Roman"/>
              </a:rPr>
              <a:t>0</a:t>
            </a:r>
            <a:endParaRPr sz="2100"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40"/>
              </a:spcBef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che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descrive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la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distribuzione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completa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dei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polimeri.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Si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chiama</a:t>
            </a: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distribuzione</a:t>
            </a:r>
            <a:r>
              <a:rPr sz="2400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più</a:t>
            </a:r>
            <a:r>
              <a:rPr sz="24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probabile</a:t>
            </a:r>
            <a:r>
              <a:rPr sz="24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Distribuzione</a:t>
            </a:r>
            <a:r>
              <a:rPr sz="24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i="1" spc="-10" dirty="0">
                <a:solidFill>
                  <a:srgbClr val="FF0000"/>
                </a:solidFill>
                <a:latin typeface="Calibri"/>
                <a:cs typeface="Calibri"/>
              </a:rPr>
              <a:t> Flory.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57" y="1904676"/>
            <a:ext cx="5512739" cy="34201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3140" y="201929"/>
            <a:ext cx="788733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7721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La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trattazione</a:t>
            </a:r>
            <a:r>
              <a:rPr sz="2400" spc="-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è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molto</a:t>
            </a:r>
            <a:r>
              <a:rPr sz="2400" spc="-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semplificata,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ma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corrisponde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bene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1709C5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quello</a:t>
            </a:r>
            <a:r>
              <a:rPr sz="2400" spc="-5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che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si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ottiene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realmente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per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le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reazioni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di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polimerizzazione</a:t>
            </a:r>
            <a:r>
              <a:rPr sz="2400" spc="-5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con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condensazione.</a:t>
            </a:r>
            <a:endParaRPr sz="24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Le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curve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che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descrivono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i="1" baseline="-20833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i="1" spc="232" baseline="-2083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diversi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valori</a:t>
            </a:r>
            <a:r>
              <a:rPr sz="24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di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sono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le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seguenti: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5387746"/>
            <a:ext cx="79394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Per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qualsiasi</a:t>
            </a:r>
            <a:r>
              <a:rPr sz="2400" spc="-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valore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di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sono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presenti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tutte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le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masse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molecolari,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ma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sorprendentemente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per</a:t>
            </a:r>
            <a:r>
              <a:rPr sz="24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tutti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valori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di</a:t>
            </a:r>
            <a:r>
              <a:rPr sz="2400" spc="-1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la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specie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più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probabile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è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il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monomero.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2097404"/>
            <a:ext cx="74256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Per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ottenere</a:t>
            </a:r>
            <a:r>
              <a:rPr sz="2400" spc="-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la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curva</a:t>
            </a:r>
            <a:r>
              <a:rPr sz="2400" spc="-5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di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distribuzione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dobbiamo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passare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alla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frazione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in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peso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di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polimeri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con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lunghezza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Questa</a:t>
            </a:r>
            <a:r>
              <a:rPr sz="2400" spc="-7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è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definita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da: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20" y="332613"/>
            <a:ext cx="2835656" cy="187223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053832" y="3971771"/>
            <a:ext cx="1074420" cy="0"/>
          </a:xfrm>
          <a:custGeom>
            <a:avLst/>
            <a:gdLst/>
            <a:ahLst/>
            <a:cxnLst/>
            <a:rect l="l" t="t" r="r" b="b"/>
            <a:pathLst>
              <a:path w="1074420">
                <a:moveTo>
                  <a:pt x="0" y="0"/>
                </a:moveTo>
                <a:lnTo>
                  <a:pt x="1074091" y="0"/>
                </a:lnTo>
              </a:path>
            </a:pathLst>
          </a:custGeom>
          <a:ln w="16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9745" y="397177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523" y="0"/>
                </a:lnTo>
              </a:path>
            </a:pathLst>
          </a:custGeom>
          <a:ln w="16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91045" y="3509316"/>
            <a:ext cx="2209800" cy="687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200" dirty="0">
                <a:latin typeface="Symbol"/>
                <a:cs typeface="Symbol"/>
              </a:rPr>
              <a:t>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ip</a:t>
            </a:r>
            <a:r>
              <a:rPr sz="2775" i="1" baseline="43543" dirty="0">
                <a:latin typeface="Times New Roman"/>
                <a:cs typeface="Times New Roman"/>
              </a:rPr>
              <a:t>i</a:t>
            </a:r>
            <a:r>
              <a:rPr sz="2775" baseline="43543" dirty="0">
                <a:latin typeface="Symbol"/>
                <a:cs typeface="Symbol"/>
              </a:rPr>
              <a:t></a:t>
            </a:r>
            <a:r>
              <a:rPr sz="2775" baseline="43543" dirty="0">
                <a:latin typeface="Times New Roman"/>
                <a:cs typeface="Times New Roman"/>
              </a:rPr>
              <a:t>1</a:t>
            </a:r>
            <a:r>
              <a:rPr sz="2775" spc="-397" baseline="43543" dirty="0">
                <a:latin typeface="Times New Roman"/>
                <a:cs typeface="Times New Roman"/>
              </a:rPr>
              <a:t> </a:t>
            </a:r>
            <a:r>
              <a:rPr sz="4300" spc="-375" dirty="0">
                <a:latin typeface="Symbol"/>
                <a:cs typeface="Symbol"/>
              </a:rPr>
              <a:t></a:t>
            </a:r>
            <a:r>
              <a:rPr sz="3200" spc="-375" dirty="0">
                <a:latin typeface="Times New Roman"/>
                <a:cs typeface="Times New Roman"/>
              </a:rPr>
              <a:t>1</a:t>
            </a:r>
            <a:r>
              <a:rPr sz="3200" spc="-4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Symbol"/>
                <a:cs typeface="Symbol"/>
              </a:rPr>
              <a:t></a:t>
            </a:r>
            <a:r>
              <a:rPr sz="3200" spc="270" dirty="0">
                <a:latin typeface="Times New Roman"/>
                <a:cs typeface="Times New Roman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p</a:t>
            </a:r>
            <a:r>
              <a:rPr sz="4300" spc="-25" dirty="0">
                <a:latin typeface="Symbol"/>
                <a:cs typeface="Symbol"/>
              </a:rPr>
              <a:t></a:t>
            </a:r>
            <a:r>
              <a:rPr sz="2775" spc="-37" baseline="52552" dirty="0">
                <a:latin typeface="Times New Roman"/>
                <a:cs typeface="Times New Roman"/>
              </a:rPr>
              <a:t>2</a:t>
            </a:r>
            <a:endParaRPr sz="2775" baseline="52552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5894" y="4240010"/>
            <a:ext cx="14732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30" dirty="0">
                <a:latin typeface="Times New Roman"/>
                <a:cs typeface="Times New Roman"/>
              </a:rPr>
              <a:t>0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1436" y="3968594"/>
            <a:ext cx="18675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551305" algn="l"/>
              </a:tabLst>
            </a:pPr>
            <a:r>
              <a:rPr sz="3200" i="1" spc="105" dirty="0">
                <a:latin typeface="Times New Roman"/>
                <a:cs typeface="Times New Roman"/>
              </a:rPr>
              <a:t>N</a:t>
            </a:r>
            <a:r>
              <a:rPr sz="2775" spc="157" baseline="-24024" dirty="0">
                <a:latin typeface="Times New Roman"/>
                <a:cs typeface="Times New Roman"/>
              </a:rPr>
              <a:t>0</a:t>
            </a:r>
            <a:r>
              <a:rPr sz="2775" spc="-442" baseline="-24024" dirty="0">
                <a:latin typeface="Times New Roman"/>
                <a:cs typeface="Times New Roman"/>
              </a:rPr>
              <a:t> </a:t>
            </a:r>
            <a:r>
              <a:rPr sz="3200" i="1" spc="120" dirty="0">
                <a:latin typeface="Times New Roman"/>
                <a:cs typeface="Times New Roman"/>
              </a:rPr>
              <a:t>M</a:t>
            </a:r>
            <a:r>
              <a:rPr sz="2775" spc="179" baseline="-24024" dirty="0">
                <a:latin typeface="Times New Roman"/>
                <a:cs typeface="Times New Roman"/>
              </a:rPr>
              <a:t>0</a:t>
            </a:r>
            <a:r>
              <a:rPr sz="2775" baseline="-24024" dirty="0">
                <a:latin typeface="Times New Roman"/>
                <a:cs typeface="Times New Roman"/>
              </a:rPr>
              <a:t>	</a:t>
            </a:r>
            <a:r>
              <a:rPr sz="3200" i="1" spc="-50" dirty="0">
                <a:latin typeface="Times New Roman"/>
                <a:cs typeface="Times New Roman"/>
              </a:rPr>
              <a:t>N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17000" y="3399371"/>
            <a:ext cx="21018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221740" algn="l"/>
              </a:tabLst>
            </a:pPr>
            <a:r>
              <a:rPr sz="3200" i="1" spc="-25" dirty="0">
                <a:latin typeface="Times New Roman"/>
                <a:cs typeface="Times New Roman"/>
              </a:rPr>
              <a:t>iM</a:t>
            </a:r>
            <a:r>
              <a:rPr sz="3200" i="1" spc="-470" dirty="0">
                <a:latin typeface="Times New Roman"/>
                <a:cs typeface="Times New Roman"/>
              </a:rPr>
              <a:t> </a:t>
            </a:r>
            <a:r>
              <a:rPr sz="2775" baseline="-24024" dirty="0">
                <a:latin typeface="Times New Roman"/>
                <a:cs typeface="Times New Roman"/>
              </a:rPr>
              <a:t>0</a:t>
            </a:r>
            <a:r>
              <a:rPr sz="2775" spc="-352" baseline="-24024" dirty="0">
                <a:latin typeface="Times New Roman"/>
                <a:cs typeface="Times New Roman"/>
              </a:rPr>
              <a:t> </a:t>
            </a:r>
            <a:r>
              <a:rPr sz="3200" i="1" spc="60" dirty="0">
                <a:latin typeface="Times New Roman"/>
                <a:cs typeface="Times New Roman"/>
              </a:rPr>
              <a:t>N</a:t>
            </a:r>
            <a:r>
              <a:rPr sz="2775" i="1" spc="89" baseline="-24024" dirty="0">
                <a:latin typeface="Times New Roman"/>
                <a:cs typeface="Times New Roman"/>
              </a:rPr>
              <a:t>i</a:t>
            </a:r>
            <a:r>
              <a:rPr sz="2775" i="1" baseline="-24024" dirty="0">
                <a:latin typeface="Times New Roman"/>
                <a:cs typeface="Times New Roman"/>
              </a:rPr>
              <a:t>	</a:t>
            </a:r>
            <a:r>
              <a:rPr sz="4800" baseline="-34722" dirty="0">
                <a:latin typeface="Symbol"/>
                <a:cs typeface="Symbol"/>
              </a:rPr>
              <a:t></a:t>
            </a:r>
            <a:r>
              <a:rPr sz="4800" spc="217" baseline="-34722" dirty="0">
                <a:latin typeface="Times New Roman"/>
                <a:cs typeface="Times New Roman"/>
              </a:rPr>
              <a:t> </a:t>
            </a:r>
            <a:r>
              <a:rPr sz="3200" i="1" spc="25" dirty="0">
                <a:latin typeface="Times New Roman"/>
                <a:cs typeface="Times New Roman"/>
              </a:rPr>
              <a:t>iN</a:t>
            </a:r>
            <a:r>
              <a:rPr sz="2775" i="1" spc="37" baseline="-24024" dirty="0">
                <a:latin typeface="Times New Roman"/>
                <a:cs typeface="Times New Roman"/>
              </a:rPr>
              <a:t>i</a:t>
            </a:r>
            <a:endParaRPr sz="2775" baseline="-24024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03261" y="3924497"/>
            <a:ext cx="9334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i="1" spc="15" dirty="0">
                <a:latin typeface="Times New Roman"/>
                <a:cs typeface="Times New Roman"/>
              </a:rPr>
              <a:t>i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51161" y="3653068"/>
            <a:ext cx="7131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1170" algn="l"/>
              </a:tabLst>
            </a:pPr>
            <a:r>
              <a:rPr sz="3200" i="1" spc="-50" dirty="0">
                <a:latin typeface="Times New Roman"/>
                <a:cs typeface="Times New Roman"/>
              </a:rPr>
              <a:t>w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spc="-50" dirty="0">
                <a:latin typeface="Symbol"/>
                <a:cs typeface="Symbol"/>
              </a:rPr>
              <a:t></a:t>
            </a:r>
            <a:endParaRPr sz="32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2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</a:t>
            </a:r>
            <a:r>
              <a:rPr spc="-25" dirty="0"/>
              <a:t> </a:t>
            </a:r>
            <a:r>
              <a:rPr dirty="0"/>
              <a:t>curve</a:t>
            </a:r>
            <a:r>
              <a:rPr spc="-20" dirty="0"/>
              <a:t> </a:t>
            </a:r>
            <a:r>
              <a:rPr dirty="0"/>
              <a:t>che</a:t>
            </a:r>
            <a:r>
              <a:rPr spc="-30" dirty="0"/>
              <a:t> </a:t>
            </a:r>
            <a:r>
              <a:rPr dirty="0"/>
              <a:t>descrivono</a:t>
            </a:r>
            <a:r>
              <a:rPr spc="-25" dirty="0"/>
              <a:t> </a:t>
            </a:r>
            <a:r>
              <a:rPr dirty="0"/>
              <a:t>la</a:t>
            </a:r>
            <a:r>
              <a:rPr spc="-35" dirty="0"/>
              <a:t> </a:t>
            </a:r>
            <a:r>
              <a:rPr dirty="0"/>
              <a:t>distribuzione</a:t>
            </a:r>
            <a:r>
              <a:rPr spc="-20" dirty="0"/>
              <a:t> </a:t>
            </a:r>
            <a:r>
              <a:rPr dirty="0"/>
              <a:t>della</a:t>
            </a:r>
            <a:r>
              <a:rPr spc="-20" dirty="0"/>
              <a:t> </a:t>
            </a:r>
            <a:r>
              <a:rPr dirty="0"/>
              <a:t>frazione</a:t>
            </a:r>
            <a:r>
              <a:rPr spc="-20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dirty="0"/>
              <a:t>peso</a:t>
            </a:r>
            <a:r>
              <a:rPr spc="-30" dirty="0"/>
              <a:t> </a:t>
            </a:r>
            <a:r>
              <a:rPr spc="-10" dirty="0"/>
              <a:t>sono: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5467908"/>
            <a:ext cx="84848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Dove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la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specie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prevalente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non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è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il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monomero</a:t>
            </a:r>
            <a:r>
              <a:rPr sz="2400" spc="-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che,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sebbene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presente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in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buona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quantità,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pesa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molto</a:t>
            </a:r>
            <a:r>
              <a:rPr sz="2400" spc="-5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poco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30" y="1229486"/>
            <a:ext cx="6000750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3373" y="811149"/>
            <a:ext cx="605322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latin typeface="Calibri"/>
                <a:cs typeface="Calibri"/>
              </a:rPr>
              <a:t>Massa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molecolare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dei</a:t>
            </a:r>
            <a:r>
              <a:rPr sz="3600" b="1" spc="-3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polimeri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" y="2345049"/>
            <a:ext cx="8991600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Il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peso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molecolare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condiziona</a:t>
            </a:r>
            <a:r>
              <a:rPr sz="2400" spc="-5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molte</a:t>
            </a:r>
            <a:r>
              <a:rPr sz="2400" spc="-2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proprietà: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1709C5"/>
                </a:solidFill>
                <a:latin typeface="Calibri"/>
                <a:cs typeface="Calibri"/>
              </a:rPr>
              <a:t>Proprietà</a:t>
            </a:r>
            <a:r>
              <a:rPr sz="2400" b="1" spc="-5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709C5"/>
                </a:solidFill>
                <a:latin typeface="Calibri"/>
                <a:cs typeface="Calibri"/>
              </a:rPr>
              <a:t>fisiche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:</a:t>
            </a:r>
            <a:r>
              <a:rPr sz="2400" spc="-5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temperatura</a:t>
            </a:r>
            <a:r>
              <a:rPr sz="2400" spc="-3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di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transizione: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liquido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→gomma</a:t>
            </a:r>
            <a:r>
              <a:rPr sz="2400" spc="-4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→</a:t>
            </a:r>
            <a:r>
              <a:rPr sz="2400" spc="-3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solido;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b="1" dirty="0">
                <a:solidFill>
                  <a:srgbClr val="1709C5"/>
                </a:solidFill>
                <a:latin typeface="Calibri"/>
                <a:cs typeface="Calibri"/>
              </a:rPr>
              <a:t>Proprietà</a:t>
            </a:r>
            <a:r>
              <a:rPr sz="2400" b="1" spc="-7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709C5"/>
                </a:solidFill>
                <a:latin typeface="Calibri"/>
                <a:cs typeface="Calibri"/>
              </a:rPr>
              <a:t>meccaniche</a:t>
            </a:r>
            <a:r>
              <a:rPr sz="2400" b="1" spc="-6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: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rigidità,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elasticità,</a:t>
            </a:r>
            <a:r>
              <a:rPr sz="2400" spc="-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viscoelasticità…;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b="1" dirty="0">
                <a:solidFill>
                  <a:srgbClr val="1709C5"/>
                </a:solidFill>
                <a:latin typeface="Calibri"/>
                <a:cs typeface="Calibri"/>
              </a:rPr>
              <a:t>Proprietà</a:t>
            </a:r>
            <a:r>
              <a:rPr sz="2400" b="1" spc="-6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709C5"/>
                </a:solidFill>
                <a:latin typeface="Calibri"/>
                <a:cs typeface="Calibri"/>
              </a:rPr>
              <a:t>in</a:t>
            </a:r>
            <a:r>
              <a:rPr sz="2400" b="1" spc="-5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709C5"/>
                </a:solidFill>
                <a:latin typeface="Calibri"/>
                <a:cs typeface="Calibri"/>
              </a:rPr>
              <a:t>soluzione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:</a:t>
            </a:r>
            <a:r>
              <a:rPr sz="2400" spc="-6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solubilità,</a:t>
            </a:r>
            <a:r>
              <a:rPr sz="2400" spc="-25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09C5"/>
                </a:solidFill>
                <a:latin typeface="Calibri"/>
                <a:cs typeface="Calibri"/>
              </a:rPr>
              <a:t>diffusione,</a:t>
            </a:r>
            <a:r>
              <a:rPr sz="2400" spc="-40" dirty="0">
                <a:solidFill>
                  <a:srgbClr val="1709C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Calibri"/>
                <a:cs typeface="Calibri"/>
              </a:rPr>
              <a:t>viscosità…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1" y="70633"/>
            <a:ext cx="4514469" cy="67226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27425" y="4641453"/>
            <a:ext cx="113157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dirty="0">
                <a:latin typeface="Times New Roman"/>
                <a:cs typeface="Times New Roman"/>
              </a:rPr>
              <a:t>polidispersità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Q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70636" y="-12700"/>
            <a:ext cx="2779395" cy="1942464"/>
            <a:chOff x="1470636" y="-12700"/>
            <a:chExt cx="2779395" cy="1942464"/>
          </a:xfrm>
        </p:grpSpPr>
        <p:sp>
          <p:nvSpPr>
            <p:cNvPr id="5" name="object 5"/>
            <p:cNvSpPr/>
            <p:nvPr/>
          </p:nvSpPr>
          <p:spPr>
            <a:xfrm>
              <a:off x="2076704" y="0"/>
              <a:ext cx="2160270" cy="1917064"/>
            </a:xfrm>
            <a:custGeom>
              <a:avLst/>
              <a:gdLst/>
              <a:ahLst/>
              <a:cxnLst/>
              <a:rect l="l" t="t" r="r" b="b"/>
              <a:pathLst>
                <a:path w="2160270" h="1917064">
                  <a:moveTo>
                    <a:pt x="2160270" y="0"/>
                  </a:moveTo>
                  <a:lnTo>
                    <a:pt x="0" y="0"/>
                  </a:lnTo>
                  <a:lnTo>
                    <a:pt x="0" y="1916811"/>
                  </a:lnTo>
                  <a:lnTo>
                    <a:pt x="2160270" y="1916811"/>
                  </a:lnTo>
                  <a:lnTo>
                    <a:pt x="2160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76704" y="0"/>
              <a:ext cx="2160270" cy="1917064"/>
            </a:xfrm>
            <a:custGeom>
              <a:avLst/>
              <a:gdLst/>
              <a:ahLst/>
              <a:cxnLst/>
              <a:rect l="l" t="t" r="r" b="b"/>
              <a:pathLst>
                <a:path w="2160270" h="1917064">
                  <a:moveTo>
                    <a:pt x="0" y="1916811"/>
                  </a:moveTo>
                  <a:lnTo>
                    <a:pt x="2160270" y="1916811"/>
                  </a:lnTo>
                  <a:lnTo>
                    <a:pt x="2160270" y="0"/>
                  </a:lnTo>
                  <a:lnTo>
                    <a:pt x="0" y="0"/>
                  </a:lnTo>
                  <a:lnTo>
                    <a:pt x="0" y="191681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669" y="795566"/>
              <a:ext cx="175895" cy="0"/>
            </a:xfrm>
            <a:custGeom>
              <a:avLst/>
              <a:gdLst/>
              <a:ahLst/>
              <a:cxnLst/>
              <a:rect l="l" t="t" r="r" b="b"/>
              <a:pathLst>
                <a:path w="175894">
                  <a:moveTo>
                    <a:pt x="0" y="0"/>
                  </a:moveTo>
                  <a:lnTo>
                    <a:pt x="175872" y="0"/>
                  </a:lnTo>
                </a:path>
              </a:pathLst>
            </a:custGeom>
            <a:ln w="120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38680" y="1349271"/>
            <a:ext cx="7239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i="1" spc="5" dirty="0"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2028" y="881745"/>
            <a:ext cx="680085" cy="542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400" dirty="0">
                <a:latin typeface="Symbol"/>
                <a:cs typeface="Symbol"/>
              </a:rPr>
              <a:t></a:t>
            </a:r>
            <a:r>
              <a:rPr sz="3400" spc="-520" dirty="0">
                <a:latin typeface="Times New Roman"/>
                <a:cs typeface="Times New Roman"/>
              </a:rPr>
              <a:t> </a:t>
            </a:r>
            <a:r>
              <a:rPr sz="3375" i="1" spc="37" baseline="13580" dirty="0">
                <a:latin typeface="Times New Roman"/>
                <a:cs typeface="Times New Roman"/>
              </a:rPr>
              <a:t>N</a:t>
            </a:r>
            <a:r>
              <a:rPr sz="1300" i="1" spc="25" dirty="0"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47761" y="279839"/>
            <a:ext cx="969010" cy="542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400" dirty="0">
                <a:solidFill>
                  <a:srgbClr val="000000"/>
                </a:solidFill>
                <a:latin typeface="Symbol"/>
                <a:cs typeface="Symbol"/>
              </a:rPr>
              <a:t></a:t>
            </a:r>
            <a:r>
              <a:rPr sz="3400" spc="-5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75" i="1" spc="75" baseline="1358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300" i="1" spc="5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0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75" i="1" spc="112" baseline="13580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300" i="1" spc="7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6384" y="627170"/>
            <a:ext cx="165544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1616710" algn="l"/>
              </a:tabLst>
            </a:pPr>
            <a:r>
              <a:rPr sz="3375" i="1" spc="187" baseline="-19753" dirty="0">
                <a:latin typeface="Times New Roman"/>
                <a:cs typeface="Times New Roman"/>
              </a:rPr>
              <a:t>X</a:t>
            </a:r>
            <a:r>
              <a:rPr sz="1950" i="1" spc="187" baseline="-59829" dirty="0">
                <a:latin typeface="Times New Roman"/>
                <a:cs typeface="Times New Roman"/>
              </a:rPr>
              <a:t>n</a:t>
            </a:r>
            <a:r>
              <a:rPr sz="1950" i="1" spc="667" baseline="-59829" dirty="0">
                <a:latin typeface="Times New Roman"/>
                <a:cs typeface="Times New Roman"/>
              </a:rPr>
              <a:t> </a:t>
            </a:r>
            <a:r>
              <a:rPr sz="3375" baseline="-19753" dirty="0">
                <a:latin typeface="Symbol"/>
                <a:cs typeface="Symbol"/>
              </a:rPr>
              <a:t></a:t>
            </a:r>
            <a:r>
              <a:rPr sz="3375" spc="37" baseline="-19753" dirty="0">
                <a:latin typeface="Times New Roman"/>
                <a:cs typeface="Times New Roman"/>
              </a:rPr>
              <a:t> </a:t>
            </a:r>
            <a:r>
              <a:rPr sz="1300" i="1" u="sng" spc="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300" i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3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42873" y="1904123"/>
            <a:ext cx="4684395" cy="745490"/>
            <a:chOff x="742873" y="1904123"/>
            <a:chExt cx="4684395" cy="745490"/>
          </a:xfrm>
        </p:grpSpPr>
        <p:sp>
          <p:nvSpPr>
            <p:cNvPr id="13" name="object 13"/>
            <p:cNvSpPr/>
            <p:nvPr/>
          </p:nvSpPr>
          <p:spPr>
            <a:xfrm>
              <a:off x="755573" y="1916823"/>
              <a:ext cx="4658995" cy="720090"/>
            </a:xfrm>
            <a:custGeom>
              <a:avLst/>
              <a:gdLst/>
              <a:ahLst/>
              <a:cxnLst/>
              <a:rect l="l" t="t" r="r" b="b"/>
              <a:pathLst>
                <a:path w="4658995" h="720089">
                  <a:moveTo>
                    <a:pt x="4658486" y="0"/>
                  </a:moveTo>
                  <a:lnTo>
                    <a:pt x="0" y="0"/>
                  </a:lnTo>
                  <a:lnTo>
                    <a:pt x="0" y="720077"/>
                  </a:lnTo>
                  <a:lnTo>
                    <a:pt x="4658486" y="720077"/>
                  </a:lnTo>
                  <a:lnTo>
                    <a:pt x="4658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5573" y="1916823"/>
              <a:ext cx="4658995" cy="720090"/>
            </a:xfrm>
            <a:custGeom>
              <a:avLst/>
              <a:gdLst/>
              <a:ahLst/>
              <a:cxnLst/>
              <a:rect l="l" t="t" r="r" b="b"/>
              <a:pathLst>
                <a:path w="4658995" h="720089">
                  <a:moveTo>
                    <a:pt x="0" y="720077"/>
                  </a:moveTo>
                  <a:lnTo>
                    <a:pt x="4658486" y="720077"/>
                  </a:lnTo>
                  <a:lnTo>
                    <a:pt x="4658486" y="0"/>
                  </a:lnTo>
                  <a:lnTo>
                    <a:pt x="0" y="0"/>
                  </a:lnTo>
                  <a:lnTo>
                    <a:pt x="0" y="72007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27161" y="1778579"/>
            <a:ext cx="2846070" cy="462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77315">
              <a:lnSpc>
                <a:spcPts val="985"/>
              </a:lnSpc>
              <a:spcBef>
                <a:spcPts val="130"/>
              </a:spcBef>
              <a:tabLst>
                <a:tab pos="2699385" algn="l"/>
              </a:tabLst>
            </a:pPr>
            <a:r>
              <a:rPr sz="1600" i="1" spc="-25" dirty="0">
                <a:latin typeface="Times New Roman"/>
                <a:cs typeface="Times New Roman"/>
              </a:rPr>
              <a:t>i</a:t>
            </a:r>
            <a:r>
              <a:rPr sz="1600" spc="-25" dirty="0">
                <a:latin typeface="Symbol"/>
                <a:cs typeface="Symbol"/>
              </a:rPr>
              <a:t></a:t>
            </a:r>
            <a:r>
              <a:rPr sz="1600" spc="-25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ts val="2425"/>
              </a:lnSpc>
              <a:tabLst>
                <a:tab pos="1671320" algn="l"/>
              </a:tabLst>
            </a:pPr>
            <a:r>
              <a:rPr sz="2800" i="1" spc="80" dirty="0">
                <a:latin typeface="Times New Roman"/>
                <a:cs typeface="Times New Roman"/>
              </a:rPr>
              <a:t>N</a:t>
            </a:r>
            <a:r>
              <a:rPr sz="2400" i="1" spc="120" baseline="-24305" dirty="0">
                <a:latin typeface="Times New Roman"/>
                <a:cs typeface="Times New Roman"/>
              </a:rPr>
              <a:t>i</a:t>
            </a:r>
            <a:r>
              <a:rPr sz="2400" i="1" spc="112" baseline="-24305" dirty="0">
                <a:latin typeface="Times New Roman"/>
                <a:cs typeface="Times New Roman"/>
              </a:rPr>
              <a:t>  </a:t>
            </a:r>
            <a:r>
              <a:rPr sz="2800" spc="60" dirty="0">
                <a:latin typeface="Symbol"/>
                <a:cs typeface="Symbol"/>
              </a:rPr>
              <a:t>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i="1" spc="100" dirty="0">
                <a:latin typeface="Times New Roman"/>
                <a:cs typeface="Times New Roman"/>
              </a:rPr>
              <a:t>N</a:t>
            </a:r>
            <a:r>
              <a:rPr sz="2400" spc="150" baseline="-24305" dirty="0">
                <a:latin typeface="Times New Roman"/>
                <a:cs typeface="Times New Roman"/>
              </a:rPr>
              <a:t>0</a:t>
            </a:r>
            <a:r>
              <a:rPr sz="2400" spc="-30" baseline="-24305" dirty="0">
                <a:latin typeface="Times New Roman"/>
                <a:cs typeface="Times New Roman"/>
              </a:rPr>
              <a:t> </a:t>
            </a:r>
            <a:r>
              <a:rPr sz="2800" i="1" spc="5" dirty="0">
                <a:latin typeface="Times New Roman"/>
                <a:cs typeface="Times New Roman"/>
              </a:rPr>
              <a:t>p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b="1" i="1" spc="185" dirty="0">
                <a:latin typeface="Times New Roman"/>
                <a:cs typeface="Times New Roman"/>
              </a:rPr>
              <a:t>(</a:t>
            </a:r>
            <a:r>
              <a:rPr sz="2800" spc="185" dirty="0">
                <a:latin typeface="Times New Roman"/>
                <a:cs typeface="Times New Roman"/>
              </a:rPr>
              <a:t>1</a:t>
            </a:r>
            <a:r>
              <a:rPr sz="2800" spc="185" dirty="0">
                <a:latin typeface="Symbol"/>
                <a:cs typeface="Symbol"/>
              </a:rPr>
              <a:t>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i="1" spc="55" dirty="0">
                <a:latin typeface="Times New Roman"/>
                <a:cs typeface="Times New Roman"/>
              </a:rPr>
              <a:t>p</a:t>
            </a:r>
            <a:r>
              <a:rPr sz="2800" i="1" spc="-225" dirty="0">
                <a:latin typeface="Times New Roman"/>
                <a:cs typeface="Times New Roman"/>
              </a:rPr>
              <a:t> </a:t>
            </a:r>
            <a:r>
              <a:rPr sz="2800" b="1" i="1" spc="-50" dirty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039516" y="175895"/>
            <a:ext cx="1387475" cy="1609725"/>
            <a:chOff x="4039516" y="175895"/>
            <a:chExt cx="1387475" cy="1609725"/>
          </a:xfrm>
        </p:grpSpPr>
        <p:sp>
          <p:nvSpPr>
            <p:cNvPr id="17" name="object 17"/>
            <p:cNvSpPr/>
            <p:nvPr/>
          </p:nvSpPr>
          <p:spPr>
            <a:xfrm>
              <a:off x="4765167" y="188595"/>
              <a:ext cx="648970" cy="1584325"/>
            </a:xfrm>
            <a:custGeom>
              <a:avLst/>
              <a:gdLst/>
              <a:ahLst/>
              <a:cxnLst/>
              <a:rect l="l" t="t" r="r" b="b"/>
              <a:pathLst>
                <a:path w="648970" h="1584325">
                  <a:moveTo>
                    <a:pt x="648855" y="0"/>
                  </a:moveTo>
                  <a:lnTo>
                    <a:pt x="0" y="0"/>
                  </a:lnTo>
                  <a:lnTo>
                    <a:pt x="0" y="1584197"/>
                  </a:lnTo>
                  <a:lnTo>
                    <a:pt x="648855" y="1584197"/>
                  </a:lnTo>
                  <a:lnTo>
                    <a:pt x="6488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65167" y="188595"/>
              <a:ext cx="648970" cy="1584325"/>
            </a:xfrm>
            <a:custGeom>
              <a:avLst/>
              <a:gdLst/>
              <a:ahLst/>
              <a:cxnLst/>
              <a:rect l="l" t="t" r="r" b="b"/>
              <a:pathLst>
                <a:path w="648970" h="1584325">
                  <a:moveTo>
                    <a:pt x="0" y="1584197"/>
                  </a:moveTo>
                  <a:lnTo>
                    <a:pt x="648855" y="1584197"/>
                  </a:lnTo>
                  <a:lnTo>
                    <a:pt x="648855" y="0"/>
                  </a:lnTo>
                  <a:lnTo>
                    <a:pt x="0" y="0"/>
                  </a:lnTo>
                  <a:lnTo>
                    <a:pt x="0" y="158419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47136" y="779710"/>
              <a:ext cx="217170" cy="0"/>
            </a:xfrm>
            <a:custGeom>
              <a:avLst/>
              <a:gdLst/>
              <a:ahLst/>
              <a:cxnLst/>
              <a:rect l="l" t="t" r="r" b="b"/>
              <a:pathLst>
                <a:path w="217170">
                  <a:moveTo>
                    <a:pt x="0" y="0"/>
                  </a:moveTo>
                  <a:lnTo>
                    <a:pt x="216825" y="0"/>
                  </a:lnTo>
                </a:path>
              </a:pathLst>
            </a:custGeom>
            <a:ln w="148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941532" y="1197645"/>
            <a:ext cx="83185" cy="2749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i="1" spc="5" dirty="0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54648" y="531630"/>
            <a:ext cx="19589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800" i="1" spc="190" dirty="0">
                <a:latin typeface="Times New Roman"/>
                <a:cs typeface="Times New Roman"/>
              </a:rPr>
              <a:t>X</a:t>
            </a:r>
            <a:r>
              <a:rPr sz="2400" i="1" spc="284" baseline="-24305" dirty="0">
                <a:latin typeface="Times New Roman"/>
                <a:cs typeface="Times New Roman"/>
              </a:rPr>
              <a:t>w</a:t>
            </a:r>
            <a:r>
              <a:rPr sz="2400" i="1" spc="690" baseline="-243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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6300" baseline="-8597" dirty="0">
                <a:latin typeface="Symbol"/>
                <a:cs typeface="Symbol"/>
              </a:rPr>
              <a:t></a:t>
            </a:r>
            <a:r>
              <a:rPr sz="6300" spc="-952" baseline="-8597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Times New Roman"/>
                <a:cs typeface="Times New Roman"/>
              </a:rPr>
              <a:t>w</a:t>
            </a:r>
            <a:r>
              <a:rPr sz="2400" i="1" spc="-30" baseline="-24305" dirty="0">
                <a:latin typeface="Times New Roman"/>
                <a:cs typeface="Times New Roman"/>
              </a:rPr>
              <a:t>i</a:t>
            </a:r>
            <a:r>
              <a:rPr sz="2400" i="1" baseline="-24305" dirty="0">
                <a:latin typeface="Times New Roman"/>
                <a:cs typeface="Times New Roman"/>
              </a:rPr>
              <a:t> </a:t>
            </a:r>
            <a:r>
              <a:rPr sz="2800" i="1" spc="120" dirty="0">
                <a:latin typeface="Times New Roman"/>
                <a:cs typeface="Times New Roman"/>
              </a:rPr>
              <a:t>X</a:t>
            </a:r>
            <a:r>
              <a:rPr sz="2400" i="1" spc="179" baseline="-24305" dirty="0">
                <a:latin typeface="Times New Roman"/>
                <a:cs typeface="Times New Roman"/>
              </a:rPr>
              <a:t>i</a:t>
            </a:r>
            <a:endParaRPr sz="2400" baseline="-24305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894967" y="2624201"/>
            <a:ext cx="4274185" cy="2473960"/>
            <a:chOff x="1894967" y="2624201"/>
            <a:chExt cx="4274185" cy="2473960"/>
          </a:xfrm>
        </p:grpSpPr>
        <p:sp>
          <p:nvSpPr>
            <p:cNvPr id="23" name="object 23"/>
            <p:cNvSpPr/>
            <p:nvPr/>
          </p:nvSpPr>
          <p:spPr>
            <a:xfrm>
              <a:off x="2555748" y="2636901"/>
              <a:ext cx="1296670" cy="1296670"/>
            </a:xfrm>
            <a:custGeom>
              <a:avLst/>
              <a:gdLst/>
              <a:ahLst/>
              <a:cxnLst/>
              <a:rect l="l" t="t" r="r" b="b"/>
              <a:pathLst>
                <a:path w="1296670" h="1296670">
                  <a:moveTo>
                    <a:pt x="0" y="1296162"/>
                  </a:moveTo>
                  <a:lnTo>
                    <a:pt x="1296162" y="1296162"/>
                  </a:lnTo>
                  <a:lnTo>
                    <a:pt x="1296162" y="0"/>
                  </a:lnTo>
                  <a:lnTo>
                    <a:pt x="0" y="0"/>
                  </a:lnTo>
                  <a:lnTo>
                    <a:pt x="0" y="129616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07667" y="4365129"/>
              <a:ext cx="4248785" cy="720090"/>
            </a:xfrm>
            <a:custGeom>
              <a:avLst/>
              <a:gdLst/>
              <a:ahLst/>
              <a:cxnLst/>
              <a:rect l="l" t="t" r="r" b="b"/>
              <a:pathLst>
                <a:path w="4248785" h="720089">
                  <a:moveTo>
                    <a:pt x="4248531" y="0"/>
                  </a:moveTo>
                  <a:lnTo>
                    <a:pt x="0" y="0"/>
                  </a:lnTo>
                  <a:lnTo>
                    <a:pt x="0" y="720077"/>
                  </a:lnTo>
                  <a:lnTo>
                    <a:pt x="4248531" y="720077"/>
                  </a:lnTo>
                  <a:lnTo>
                    <a:pt x="42485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07667" y="4365129"/>
              <a:ext cx="4248785" cy="720090"/>
            </a:xfrm>
            <a:custGeom>
              <a:avLst/>
              <a:gdLst/>
              <a:ahLst/>
              <a:cxnLst/>
              <a:rect l="l" t="t" r="r" b="b"/>
              <a:pathLst>
                <a:path w="4248785" h="720089">
                  <a:moveTo>
                    <a:pt x="0" y="720077"/>
                  </a:moveTo>
                  <a:lnTo>
                    <a:pt x="4248531" y="720077"/>
                  </a:lnTo>
                  <a:lnTo>
                    <a:pt x="4248531" y="0"/>
                  </a:lnTo>
                  <a:lnTo>
                    <a:pt x="0" y="0"/>
                  </a:lnTo>
                  <a:lnTo>
                    <a:pt x="0" y="72007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6897" y="4385843"/>
              <a:ext cx="2552700" cy="62735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203829" y="4509160"/>
              <a:ext cx="441325" cy="339090"/>
            </a:xfrm>
            <a:custGeom>
              <a:avLst/>
              <a:gdLst/>
              <a:ahLst/>
              <a:cxnLst/>
              <a:rect l="l" t="t" r="r" b="b"/>
              <a:pathLst>
                <a:path w="441325" h="339089">
                  <a:moveTo>
                    <a:pt x="441147" y="0"/>
                  </a:moveTo>
                  <a:lnTo>
                    <a:pt x="0" y="0"/>
                  </a:lnTo>
                  <a:lnTo>
                    <a:pt x="0" y="338556"/>
                  </a:lnTo>
                  <a:lnTo>
                    <a:pt x="441147" y="338556"/>
                  </a:lnTo>
                  <a:lnTo>
                    <a:pt x="4411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03829" y="4509160"/>
              <a:ext cx="441325" cy="339090"/>
            </a:xfrm>
            <a:custGeom>
              <a:avLst/>
              <a:gdLst/>
              <a:ahLst/>
              <a:cxnLst/>
              <a:rect l="l" t="t" r="r" b="b"/>
              <a:pathLst>
                <a:path w="441325" h="339089">
                  <a:moveTo>
                    <a:pt x="0" y="338556"/>
                  </a:moveTo>
                  <a:lnTo>
                    <a:pt x="441147" y="338556"/>
                  </a:lnTo>
                  <a:lnTo>
                    <a:pt x="441147" y="0"/>
                  </a:lnTo>
                  <a:lnTo>
                    <a:pt x="0" y="0"/>
                  </a:lnTo>
                  <a:lnTo>
                    <a:pt x="0" y="33855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283077" y="4537024"/>
            <a:ext cx="279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Georgia"/>
                <a:cs typeface="Georgia"/>
              </a:rPr>
              <a:t>P=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938" y="848609"/>
            <a:ext cx="6528547" cy="494480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54062" y="2103627"/>
            <a:ext cx="379095" cy="235585"/>
            <a:chOff x="854062" y="2103627"/>
            <a:chExt cx="379095" cy="235585"/>
          </a:xfrm>
        </p:grpSpPr>
        <p:sp>
          <p:nvSpPr>
            <p:cNvPr id="4" name="object 4"/>
            <p:cNvSpPr/>
            <p:nvPr/>
          </p:nvSpPr>
          <p:spPr>
            <a:xfrm>
              <a:off x="863587" y="2113152"/>
              <a:ext cx="360045" cy="216535"/>
            </a:xfrm>
            <a:custGeom>
              <a:avLst/>
              <a:gdLst/>
              <a:ahLst/>
              <a:cxnLst/>
              <a:rect l="l" t="t" r="r" b="b"/>
              <a:pathLst>
                <a:path w="360044" h="216535">
                  <a:moveTo>
                    <a:pt x="252031" y="0"/>
                  </a:moveTo>
                  <a:lnTo>
                    <a:pt x="252031" y="53975"/>
                  </a:lnTo>
                  <a:lnTo>
                    <a:pt x="0" y="53975"/>
                  </a:lnTo>
                  <a:lnTo>
                    <a:pt x="0" y="161925"/>
                  </a:lnTo>
                  <a:lnTo>
                    <a:pt x="252031" y="161925"/>
                  </a:lnTo>
                  <a:lnTo>
                    <a:pt x="252031" y="216026"/>
                  </a:lnTo>
                  <a:lnTo>
                    <a:pt x="360045" y="107950"/>
                  </a:lnTo>
                  <a:lnTo>
                    <a:pt x="2520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3587" y="2113152"/>
              <a:ext cx="360045" cy="216535"/>
            </a:xfrm>
            <a:custGeom>
              <a:avLst/>
              <a:gdLst/>
              <a:ahLst/>
              <a:cxnLst/>
              <a:rect l="l" t="t" r="r" b="b"/>
              <a:pathLst>
                <a:path w="360044" h="216535">
                  <a:moveTo>
                    <a:pt x="0" y="53975"/>
                  </a:moveTo>
                  <a:lnTo>
                    <a:pt x="252031" y="53975"/>
                  </a:lnTo>
                  <a:lnTo>
                    <a:pt x="252031" y="0"/>
                  </a:lnTo>
                  <a:lnTo>
                    <a:pt x="360045" y="107950"/>
                  </a:lnTo>
                  <a:lnTo>
                    <a:pt x="252031" y="216026"/>
                  </a:lnTo>
                  <a:lnTo>
                    <a:pt x="252031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19050">
              <a:solidFill>
                <a:srgbClr val="2B48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49960" y="3707510"/>
            <a:ext cx="379095" cy="235585"/>
            <a:chOff x="849960" y="3707510"/>
            <a:chExt cx="379095" cy="235585"/>
          </a:xfrm>
        </p:grpSpPr>
        <p:sp>
          <p:nvSpPr>
            <p:cNvPr id="7" name="object 7"/>
            <p:cNvSpPr/>
            <p:nvPr/>
          </p:nvSpPr>
          <p:spPr>
            <a:xfrm>
              <a:off x="859485" y="3717035"/>
              <a:ext cx="360045" cy="216535"/>
            </a:xfrm>
            <a:custGeom>
              <a:avLst/>
              <a:gdLst/>
              <a:ahLst/>
              <a:cxnLst/>
              <a:rect l="l" t="t" r="r" b="b"/>
              <a:pathLst>
                <a:path w="360044" h="216535">
                  <a:moveTo>
                    <a:pt x="252031" y="0"/>
                  </a:moveTo>
                  <a:lnTo>
                    <a:pt x="252031" y="53975"/>
                  </a:lnTo>
                  <a:lnTo>
                    <a:pt x="0" y="53975"/>
                  </a:lnTo>
                  <a:lnTo>
                    <a:pt x="0" y="162051"/>
                  </a:lnTo>
                  <a:lnTo>
                    <a:pt x="252031" y="162051"/>
                  </a:lnTo>
                  <a:lnTo>
                    <a:pt x="252031" y="216026"/>
                  </a:lnTo>
                  <a:lnTo>
                    <a:pt x="360032" y="107950"/>
                  </a:lnTo>
                  <a:lnTo>
                    <a:pt x="2520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9485" y="3717035"/>
              <a:ext cx="360045" cy="216535"/>
            </a:xfrm>
            <a:custGeom>
              <a:avLst/>
              <a:gdLst/>
              <a:ahLst/>
              <a:cxnLst/>
              <a:rect l="l" t="t" r="r" b="b"/>
              <a:pathLst>
                <a:path w="360044" h="216535">
                  <a:moveTo>
                    <a:pt x="0" y="53975"/>
                  </a:moveTo>
                  <a:lnTo>
                    <a:pt x="252031" y="53975"/>
                  </a:lnTo>
                  <a:lnTo>
                    <a:pt x="252031" y="0"/>
                  </a:lnTo>
                  <a:lnTo>
                    <a:pt x="360032" y="107950"/>
                  </a:lnTo>
                  <a:lnTo>
                    <a:pt x="252031" y="216026"/>
                  </a:lnTo>
                  <a:lnTo>
                    <a:pt x="252031" y="162051"/>
                  </a:lnTo>
                  <a:lnTo>
                    <a:pt x="0" y="162051"/>
                  </a:lnTo>
                  <a:lnTo>
                    <a:pt x="0" y="53975"/>
                  </a:lnTo>
                  <a:close/>
                </a:path>
              </a:pathLst>
            </a:custGeom>
            <a:ln w="19049">
              <a:solidFill>
                <a:srgbClr val="2B48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49960" y="4139565"/>
            <a:ext cx="379095" cy="235585"/>
            <a:chOff x="849960" y="4139565"/>
            <a:chExt cx="379095" cy="235585"/>
          </a:xfrm>
        </p:grpSpPr>
        <p:sp>
          <p:nvSpPr>
            <p:cNvPr id="10" name="object 10"/>
            <p:cNvSpPr/>
            <p:nvPr/>
          </p:nvSpPr>
          <p:spPr>
            <a:xfrm>
              <a:off x="859485" y="4149090"/>
              <a:ext cx="360045" cy="216535"/>
            </a:xfrm>
            <a:custGeom>
              <a:avLst/>
              <a:gdLst/>
              <a:ahLst/>
              <a:cxnLst/>
              <a:rect l="l" t="t" r="r" b="b"/>
              <a:pathLst>
                <a:path w="360044" h="216535">
                  <a:moveTo>
                    <a:pt x="252031" y="0"/>
                  </a:moveTo>
                  <a:lnTo>
                    <a:pt x="252031" y="53975"/>
                  </a:lnTo>
                  <a:lnTo>
                    <a:pt x="0" y="53975"/>
                  </a:lnTo>
                  <a:lnTo>
                    <a:pt x="0" y="162052"/>
                  </a:lnTo>
                  <a:lnTo>
                    <a:pt x="252031" y="162052"/>
                  </a:lnTo>
                  <a:lnTo>
                    <a:pt x="252031" y="216027"/>
                  </a:lnTo>
                  <a:lnTo>
                    <a:pt x="360032" y="107950"/>
                  </a:lnTo>
                  <a:lnTo>
                    <a:pt x="2520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9485" y="4149090"/>
              <a:ext cx="360045" cy="216535"/>
            </a:xfrm>
            <a:custGeom>
              <a:avLst/>
              <a:gdLst/>
              <a:ahLst/>
              <a:cxnLst/>
              <a:rect l="l" t="t" r="r" b="b"/>
              <a:pathLst>
                <a:path w="360044" h="216535">
                  <a:moveTo>
                    <a:pt x="0" y="53975"/>
                  </a:moveTo>
                  <a:lnTo>
                    <a:pt x="252031" y="53975"/>
                  </a:lnTo>
                  <a:lnTo>
                    <a:pt x="252031" y="0"/>
                  </a:lnTo>
                  <a:lnTo>
                    <a:pt x="360032" y="107950"/>
                  </a:lnTo>
                  <a:lnTo>
                    <a:pt x="252031" y="216027"/>
                  </a:lnTo>
                  <a:lnTo>
                    <a:pt x="252031" y="162052"/>
                  </a:lnTo>
                  <a:lnTo>
                    <a:pt x="0" y="162052"/>
                  </a:lnTo>
                  <a:lnTo>
                    <a:pt x="0" y="53975"/>
                  </a:lnTo>
                  <a:close/>
                </a:path>
              </a:pathLst>
            </a:custGeom>
            <a:ln w="19050">
              <a:solidFill>
                <a:srgbClr val="2B48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47534" y="5219700"/>
            <a:ext cx="379095" cy="235585"/>
            <a:chOff x="847534" y="5219700"/>
            <a:chExt cx="379095" cy="235585"/>
          </a:xfrm>
        </p:grpSpPr>
        <p:sp>
          <p:nvSpPr>
            <p:cNvPr id="13" name="object 13"/>
            <p:cNvSpPr/>
            <p:nvPr/>
          </p:nvSpPr>
          <p:spPr>
            <a:xfrm>
              <a:off x="857059" y="5229225"/>
              <a:ext cx="360045" cy="216535"/>
            </a:xfrm>
            <a:custGeom>
              <a:avLst/>
              <a:gdLst/>
              <a:ahLst/>
              <a:cxnLst/>
              <a:rect l="l" t="t" r="r" b="b"/>
              <a:pathLst>
                <a:path w="360044" h="216535">
                  <a:moveTo>
                    <a:pt x="252031" y="0"/>
                  </a:moveTo>
                  <a:lnTo>
                    <a:pt x="252031" y="53975"/>
                  </a:lnTo>
                  <a:lnTo>
                    <a:pt x="0" y="53975"/>
                  </a:lnTo>
                  <a:lnTo>
                    <a:pt x="0" y="162052"/>
                  </a:lnTo>
                  <a:lnTo>
                    <a:pt x="252031" y="162052"/>
                  </a:lnTo>
                  <a:lnTo>
                    <a:pt x="252031" y="216027"/>
                  </a:lnTo>
                  <a:lnTo>
                    <a:pt x="360044" y="107950"/>
                  </a:lnTo>
                  <a:lnTo>
                    <a:pt x="2520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7059" y="5229225"/>
              <a:ext cx="360045" cy="216535"/>
            </a:xfrm>
            <a:custGeom>
              <a:avLst/>
              <a:gdLst/>
              <a:ahLst/>
              <a:cxnLst/>
              <a:rect l="l" t="t" r="r" b="b"/>
              <a:pathLst>
                <a:path w="360044" h="216535">
                  <a:moveTo>
                    <a:pt x="0" y="53975"/>
                  </a:moveTo>
                  <a:lnTo>
                    <a:pt x="252031" y="53975"/>
                  </a:lnTo>
                  <a:lnTo>
                    <a:pt x="252031" y="0"/>
                  </a:lnTo>
                  <a:lnTo>
                    <a:pt x="360044" y="107950"/>
                  </a:lnTo>
                  <a:lnTo>
                    <a:pt x="252031" y="216027"/>
                  </a:lnTo>
                  <a:lnTo>
                    <a:pt x="252031" y="162052"/>
                  </a:lnTo>
                  <a:lnTo>
                    <a:pt x="0" y="162052"/>
                  </a:lnTo>
                  <a:lnTo>
                    <a:pt x="0" y="53975"/>
                  </a:lnTo>
                  <a:close/>
                </a:path>
              </a:pathLst>
            </a:custGeom>
            <a:ln w="19050">
              <a:solidFill>
                <a:srgbClr val="2B48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264839"/>
            <a:ext cx="8382000" cy="3004784"/>
            <a:chOff x="1197038" y="1400555"/>
            <a:chExt cx="6713855" cy="1654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8677" y="1602490"/>
              <a:ext cx="4404727" cy="11735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7038" y="1400555"/>
              <a:ext cx="6713855" cy="165366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492228" y="3507828"/>
            <a:ext cx="5059680" cy="1871980"/>
            <a:chOff x="1492228" y="3507828"/>
            <a:chExt cx="5059680" cy="187198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2228" y="3507828"/>
              <a:ext cx="5059447" cy="18715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03828" y="4365116"/>
              <a:ext cx="504190" cy="432434"/>
            </a:xfrm>
            <a:custGeom>
              <a:avLst/>
              <a:gdLst/>
              <a:ahLst/>
              <a:cxnLst/>
              <a:rect l="l" t="t" r="r" b="b"/>
              <a:pathLst>
                <a:path w="504189" h="432435">
                  <a:moveTo>
                    <a:pt x="504050" y="0"/>
                  </a:moveTo>
                  <a:lnTo>
                    <a:pt x="0" y="0"/>
                  </a:lnTo>
                  <a:lnTo>
                    <a:pt x="0" y="432054"/>
                  </a:lnTo>
                  <a:lnTo>
                    <a:pt x="504050" y="432054"/>
                  </a:lnTo>
                  <a:lnTo>
                    <a:pt x="504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3828" y="4365116"/>
              <a:ext cx="504190" cy="432434"/>
            </a:xfrm>
            <a:custGeom>
              <a:avLst/>
              <a:gdLst/>
              <a:ahLst/>
              <a:cxnLst/>
              <a:rect l="l" t="t" r="r" b="b"/>
              <a:pathLst>
                <a:path w="504189" h="432435">
                  <a:moveTo>
                    <a:pt x="0" y="432054"/>
                  </a:moveTo>
                  <a:lnTo>
                    <a:pt x="504050" y="432054"/>
                  </a:lnTo>
                  <a:lnTo>
                    <a:pt x="504050" y="0"/>
                  </a:lnTo>
                  <a:lnTo>
                    <a:pt x="0" y="0"/>
                  </a:lnTo>
                  <a:lnTo>
                    <a:pt x="0" y="43205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70402" y="4338954"/>
              <a:ext cx="648335" cy="432434"/>
            </a:xfrm>
            <a:custGeom>
              <a:avLst/>
              <a:gdLst/>
              <a:ahLst/>
              <a:cxnLst/>
              <a:rect l="l" t="t" r="r" b="b"/>
              <a:pathLst>
                <a:path w="648335" h="432435">
                  <a:moveTo>
                    <a:pt x="432054" y="0"/>
                  </a:moveTo>
                  <a:lnTo>
                    <a:pt x="432054" y="108077"/>
                  </a:lnTo>
                  <a:lnTo>
                    <a:pt x="0" y="108077"/>
                  </a:lnTo>
                  <a:lnTo>
                    <a:pt x="0" y="324104"/>
                  </a:lnTo>
                  <a:lnTo>
                    <a:pt x="432054" y="324104"/>
                  </a:lnTo>
                  <a:lnTo>
                    <a:pt x="432054" y="432054"/>
                  </a:lnTo>
                  <a:lnTo>
                    <a:pt x="648081" y="216027"/>
                  </a:lnTo>
                  <a:lnTo>
                    <a:pt x="43205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70402" y="4338954"/>
              <a:ext cx="648335" cy="432434"/>
            </a:xfrm>
            <a:custGeom>
              <a:avLst/>
              <a:gdLst/>
              <a:ahLst/>
              <a:cxnLst/>
              <a:rect l="l" t="t" r="r" b="b"/>
              <a:pathLst>
                <a:path w="648335" h="432435">
                  <a:moveTo>
                    <a:pt x="0" y="108077"/>
                  </a:moveTo>
                  <a:lnTo>
                    <a:pt x="432054" y="108077"/>
                  </a:lnTo>
                  <a:lnTo>
                    <a:pt x="432054" y="0"/>
                  </a:lnTo>
                  <a:lnTo>
                    <a:pt x="648081" y="216027"/>
                  </a:lnTo>
                  <a:lnTo>
                    <a:pt x="432054" y="432054"/>
                  </a:lnTo>
                  <a:lnTo>
                    <a:pt x="432054" y="324104"/>
                  </a:lnTo>
                  <a:lnTo>
                    <a:pt x="0" y="324104"/>
                  </a:lnTo>
                  <a:lnTo>
                    <a:pt x="0" y="108077"/>
                  </a:lnTo>
                  <a:close/>
                </a:path>
              </a:pathLst>
            </a:custGeom>
            <a:ln w="19050">
              <a:solidFill>
                <a:srgbClr val="2B48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677598" y="1597964"/>
            <a:ext cx="314960" cy="379095"/>
            <a:chOff x="5677598" y="1597964"/>
            <a:chExt cx="314960" cy="379095"/>
          </a:xfrm>
        </p:grpSpPr>
        <p:sp>
          <p:nvSpPr>
            <p:cNvPr id="12" name="object 12"/>
            <p:cNvSpPr/>
            <p:nvPr/>
          </p:nvSpPr>
          <p:spPr>
            <a:xfrm>
              <a:off x="5682360" y="1602727"/>
              <a:ext cx="305435" cy="369570"/>
            </a:xfrm>
            <a:custGeom>
              <a:avLst/>
              <a:gdLst/>
              <a:ahLst/>
              <a:cxnLst/>
              <a:rect l="l" t="t" r="r" b="b"/>
              <a:pathLst>
                <a:path w="305435" h="369569">
                  <a:moveTo>
                    <a:pt x="304888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304888" y="369328"/>
                  </a:lnTo>
                  <a:lnTo>
                    <a:pt x="304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82360" y="1602727"/>
              <a:ext cx="305435" cy="369570"/>
            </a:xfrm>
            <a:custGeom>
              <a:avLst/>
              <a:gdLst/>
              <a:ahLst/>
              <a:cxnLst/>
              <a:rect l="l" t="t" r="r" b="b"/>
              <a:pathLst>
                <a:path w="305435" h="369569">
                  <a:moveTo>
                    <a:pt x="0" y="369328"/>
                  </a:moveTo>
                  <a:lnTo>
                    <a:pt x="304888" y="369328"/>
                  </a:lnTo>
                  <a:lnTo>
                    <a:pt x="304888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687123" y="1620723"/>
            <a:ext cx="2959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52669" y="5445252"/>
            <a:ext cx="635000" cy="216535"/>
          </a:xfrm>
          <a:custGeom>
            <a:avLst/>
            <a:gdLst/>
            <a:ahLst/>
            <a:cxnLst/>
            <a:rect l="l" t="t" r="r" b="b"/>
            <a:pathLst>
              <a:path w="635000" h="216535">
                <a:moveTo>
                  <a:pt x="634618" y="0"/>
                </a:moveTo>
                <a:lnTo>
                  <a:pt x="633194" y="42068"/>
                </a:lnTo>
                <a:lnTo>
                  <a:pt x="629316" y="76422"/>
                </a:lnTo>
                <a:lnTo>
                  <a:pt x="623581" y="99583"/>
                </a:lnTo>
                <a:lnTo>
                  <a:pt x="616584" y="108077"/>
                </a:lnTo>
                <a:lnTo>
                  <a:pt x="335279" y="108077"/>
                </a:lnTo>
                <a:lnTo>
                  <a:pt x="328283" y="116574"/>
                </a:lnTo>
                <a:lnTo>
                  <a:pt x="322548" y="139746"/>
                </a:lnTo>
                <a:lnTo>
                  <a:pt x="318670" y="174112"/>
                </a:lnTo>
                <a:lnTo>
                  <a:pt x="317245" y="216192"/>
                </a:lnTo>
                <a:lnTo>
                  <a:pt x="315841" y="174112"/>
                </a:lnTo>
                <a:lnTo>
                  <a:pt x="312007" y="139746"/>
                </a:lnTo>
                <a:lnTo>
                  <a:pt x="306316" y="116574"/>
                </a:lnTo>
                <a:lnTo>
                  <a:pt x="299338" y="108077"/>
                </a:lnTo>
                <a:lnTo>
                  <a:pt x="18033" y="108077"/>
                </a:lnTo>
                <a:lnTo>
                  <a:pt x="11037" y="99583"/>
                </a:lnTo>
                <a:lnTo>
                  <a:pt x="5302" y="76422"/>
                </a:lnTo>
                <a:lnTo>
                  <a:pt x="1424" y="42068"/>
                </a:ln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91865" y="6020218"/>
            <a:ext cx="3456940" cy="217170"/>
          </a:xfrm>
          <a:custGeom>
            <a:avLst/>
            <a:gdLst/>
            <a:ahLst/>
            <a:cxnLst/>
            <a:rect l="l" t="t" r="r" b="b"/>
            <a:pathLst>
              <a:path w="3456940" h="217170">
                <a:moveTo>
                  <a:pt x="3456432" y="0"/>
                </a:moveTo>
                <a:lnTo>
                  <a:pt x="3455005" y="42249"/>
                </a:lnTo>
                <a:lnTo>
                  <a:pt x="3451113" y="76752"/>
                </a:lnTo>
                <a:lnTo>
                  <a:pt x="3445341" y="100016"/>
                </a:lnTo>
                <a:lnTo>
                  <a:pt x="3438270" y="108546"/>
                </a:lnTo>
                <a:lnTo>
                  <a:pt x="1746250" y="108546"/>
                </a:lnTo>
                <a:lnTo>
                  <a:pt x="1739253" y="117077"/>
                </a:lnTo>
                <a:lnTo>
                  <a:pt x="1733518" y="140341"/>
                </a:lnTo>
                <a:lnTo>
                  <a:pt x="1729640" y="174844"/>
                </a:lnTo>
                <a:lnTo>
                  <a:pt x="1728215" y="217093"/>
                </a:lnTo>
                <a:lnTo>
                  <a:pt x="1726789" y="174844"/>
                </a:lnTo>
                <a:lnTo>
                  <a:pt x="1722897" y="140341"/>
                </a:lnTo>
                <a:lnTo>
                  <a:pt x="1717125" y="117077"/>
                </a:lnTo>
                <a:lnTo>
                  <a:pt x="1710055" y="108546"/>
                </a:lnTo>
                <a:lnTo>
                  <a:pt x="18161" y="108546"/>
                </a:lnTo>
                <a:lnTo>
                  <a:pt x="11090" y="100016"/>
                </a:lnTo>
                <a:lnTo>
                  <a:pt x="5318" y="76752"/>
                </a:lnTo>
                <a:lnTo>
                  <a:pt x="1426" y="42249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45533" y="5617565"/>
            <a:ext cx="1799589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229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eorgia"/>
                <a:cs typeface="Georgia"/>
              </a:rPr>
              <a:t>Unità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ripetitiva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latin typeface="Georgia"/>
                <a:cs typeface="Georgia"/>
              </a:rPr>
              <a:t>X</a:t>
            </a:r>
            <a:r>
              <a:rPr sz="1400" i="1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unità</a:t>
            </a:r>
            <a:r>
              <a:rPr sz="1400" spc="-10" dirty="0">
                <a:latin typeface="Georgia"/>
                <a:cs typeface="Georgia"/>
              </a:rPr>
              <a:t> ripetitiva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Georgia"/>
                <a:cs typeface="Georgia"/>
              </a:rPr>
              <a:t>Massa</a:t>
            </a:r>
            <a:r>
              <a:rPr sz="1400" spc="-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molecolare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i="1" spc="-50" dirty="0">
                <a:latin typeface="Georgia"/>
                <a:cs typeface="Georgia"/>
              </a:rPr>
              <a:t>M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9996" y="3800163"/>
            <a:ext cx="5549773" cy="13458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336" y="1240916"/>
            <a:ext cx="6523327" cy="43971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52469" y="1240916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i="1" spc="-5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5885" y="2924924"/>
            <a:ext cx="305435" cy="3695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6778" y="3473183"/>
            <a:ext cx="305435" cy="3695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0542" y="4048620"/>
            <a:ext cx="305435" cy="3695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5838" y="4598530"/>
            <a:ext cx="305435" cy="3695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2832" y="5310885"/>
            <a:ext cx="5102860" cy="893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x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Massa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molecolare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=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X</a:t>
            </a:r>
            <a:r>
              <a:rPr sz="1800" i="1" spc="-5" dirty="0">
                <a:latin typeface="Georgia"/>
                <a:cs typeface="Georgia"/>
              </a:rPr>
              <a:t> </a:t>
            </a:r>
            <a:r>
              <a:rPr sz="1350" baseline="24691" dirty="0">
                <a:latin typeface="Georgia"/>
                <a:cs typeface="Georgia"/>
              </a:rPr>
              <a:t>x</a:t>
            </a:r>
            <a:r>
              <a:rPr sz="1350" spc="322" baseline="24691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Massa Unità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monomerica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99766" y="5291925"/>
            <a:ext cx="4104640" cy="464184"/>
          </a:xfrm>
          <a:custGeom>
            <a:avLst/>
            <a:gdLst/>
            <a:ahLst/>
            <a:cxnLst/>
            <a:rect l="l" t="t" r="r" b="b"/>
            <a:pathLst>
              <a:path w="4104640" h="464185">
                <a:moveTo>
                  <a:pt x="4104512" y="0"/>
                </a:moveTo>
                <a:lnTo>
                  <a:pt x="0" y="0"/>
                </a:lnTo>
                <a:lnTo>
                  <a:pt x="0" y="463651"/>
                </a:lnTo>
                <a:lnTo>
                  <a:pt x="4104512" y="463651"/>
                </a:lnTo>
                <a:lnTo>
                  <a:pt x="41045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690241" y="3419475"/>
            <a:ext cx="5327650" cy="2345690"/>
            <a:chOff x="2690241" y="3419475"/>
            <a:chExt cx="5327650" cy="2345690"/>
          </a:xfrm>
        </p:grpSpPr>
        <p:sp>
          <p:nvSpPr>
            <p:cNvPr id="11" name="object 11"/>
            <p:cNvSpPr/>
            <p:nvPr/>
          </p:nvSpPr>
          <p:spPr>
            <a:xfrm>
              <a:off x="2699766" y="5291924"/>
              <a:ext cx="4104640" cy="464184"/>
            </a:xfrm>
            <a:custGeom>
              <a:avLst/>
              <a:gdLst/>
              <a:ahLst/>
              <a:cxnLst/>
              <a:rect l="l" t="t" r="r" b="b"/>
              <a:pathLst>
                <a:path w="4104640" h="464185">
                  <a:moveTo>
                    <a:pt x="0" y="463651"/>
                  </a:moveTo>
                  <a:lnTo>
                    <a:pt x="4104512" y="463651"/>
                  </a:lnTo>
                  <a:lnTo>
                    <a:pt x="4104512" y="0"/>
                  </a:lnTo>
                  <a:lnTo>
                    <a:pt x="0" y="0"/>
                  </a:lnTo>
                  <a:lnTo>
                    <a:pt x="0" y="46365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20080" y="3429000"/>
              <a:ext cx="2788285" cy="1368425"/>
            </a:xfrm>
            <a:custGeom>
              <a:avLst/>
              <a:gdLst/>
              <a:ahLst/>
              <a:cxnLst/>
              <a:rect l="l" t="t" r="r" b="b"/>
              <a:pathLst>
                <a:path w="2788284" h="1368425">
                  <a:moveTo>
                    <a:pt x="2788030" y="0"/>
                  </a:moveTo>
                  <a:lnTo>
                    <a:pt x="0" y="0"/>
                  </a:lnTo>
                  <a:lnTo>
                    <a:pt x="0" y="1368170"/>
                  </a:lnTo>
                  <a:lnTo>
                    <a:pt x="2788030" y="1368170"/>
                  </a:lnTo>
                  <a:lnTo>
                    <a:pt x="27880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0080" y="3429000"/>
              <a:ext cx="2788285" cy="1368425"/>
            </a:xfrm>
            <a:custGeom>
              <a:avLst/>
              <a:gdLst/>
              <a:ahLst/>
              <a:cxnLst/>
              <a:rect l="l" t="t" r="r" b="b"/>
              <a:pathLst>
                <a:path w="2788284" h="1368425">
                  <a:moveTo>
                    <a:pt x="0" y="1368170"/>
                  </a:moveTo>
                  <a:lnTo>
                    <a:pt x="2788030" y="1368170"/>
                  </a:lnTo>
                  <a:lnTo>
                    <a:pt x="2788030" y="0"/>
                  </a:lnTo>
                  <a:lnTo>
                    <a:pt x="0" y="0"/>
                  </a:lnTo>
                  <a:lnTo>
                    <a:pt x="0" y="136817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1102621"/>
            <a:ext cx="8610600" cy="5374379"/>
            <a:chOff x="1472189" y="1102623"/>
            <a:chExt cx="6134100" cy="32721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2189" y="1102623"/>
              <a:ext cx="5966962" cy="31320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948297" y="3717048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4" h="648335">
                  <a:moveTo>
                    <a:pt x="648068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648068" y="648068"/>
                  </a:lnTo>
                  <a:lnTo>
                    <a:pt x="648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48297" y="3717048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4" h="648335">
                  <a:moveTo>
                    <a:pt x="0" y="648068"/>
                  </a:moveTo>
                  <a:lnTo>
                    <a:pt x="648068" y="648068"/>
                  </a:lnTo>
                  <a:lnTo>
                    <a:pt x="648068" y="0"/>
                  </a:lnTo>
                  <a:lnTo>
                    <a:pt x="0" y="0"/>
                  </a:lnTo>
                  <a:lnTo>
                    <a:pt x="0" y="64806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82597" y="566673"/>
            <a:ext cx="156540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Esempio: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18931" y="1840026"/>
            <a:ext cx="776605" cy="3790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280"/>
              </a:spcBef>
            </a:pPr>
            <a:r>
              <a:rPr sz="1800" spc="-10" dirty="0">
                <a:latin typeface="Calibri"/>
                <a:cs typeface="Calibri"/>
              </a:rPr>
              <a:t>X=CH</a:t>
            </a:r>
            <a:r>
              <a:rPr sz="1800" spc="-15" baseline="-20833" dirty="0"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78" y="4187207"/>
            <a:ext cx="6095999" cy="26707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678" y="304800"/>
            <a:ext cx="8962122" cy="400570"/>
          </a:xfrm>
          <a:prstGeom prst="rect">
            <a:avLst/>
          </a:prstGeom>
        </p:spPr>
        <p:txBody>
          <a:bodyPr vert="horz" wrap="square" lIns="0" tIns="91896" rIns="0" bIns="0" rtlCol="0">
            <a:spAutoFit/>
          </a:bodyPr>
          <a:lstStyle/>
          <a:p>
            <a:pPr marL="516890">
              <a:lnSpc>
                <a:spcPct val="100000"/>
              </a:lnSpc>
              <a:spcBef>
                <a:spcPts val="100"/>
              </a:spcBef>
            </a:pPr>
            <a:r>
              <a:rPr lang="en-CA" sz="2000" dirty="0">
                <a:solidFill>
                  <a:srgbClr val="000000"/>
                </a:solidFill>
                <a:latin typeface="Georgia"/>
                <a:cs typeface="Georgia"/>
              </a:rPr>
              <a:t>D</a:t>
            </a:r>
            <a:r>
              <a:rPr sz="2000" dirty="0" err="1">
                <a:solidFill>
                  <a:srgbClr val="000000"/>
                </a:solidFill>
                <a:latin typeface="Georgia"/>
                <a:cs typeface="Georgia"/>
              </a:rPr>
              <a:t>ipendenza</a:t>
            </a:r>
            <a:r>
              <a:rPr sz="2000" spc="-3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0000"/>
                </a:solidFill>
                <a:latin typeface="Georgia"/>
                <a:cs typeface="Georgia"/>
              </a:rPr>
              <a:t>dal</a:t>
            </a:r>
            <a:r>
              <a:rPr sz="2000"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0000"/>
                </a:solidFill>
                <a:latin typeface="Georgia"/>
                <a:cs typeface="Georgia"/>
              </a:rPr>
              <a:t>peso</a:t>
            </a:r>
            <a:r>
              <a:rPr sz="2000" spc="-3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0000"/>
                </a:solidFill>
                <a:latin typeface="Georgia"/>
                <a:cs typeface="Georgia"/>
              </a:rPr>
              <a:t>molecolare</a:t>
            </a:r>
            <a:r>
              <a:rPr sz="2000" spc="-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0000"/>
                </a:solidFill>
                <a:latin typeface="Georgia"/>
                <a:cs typeface="Georgia"/>
              </a:rPr>
              <a:t>della</a:t>
            </a:r>
            <a:r>
              <a:rPr sz="2000"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Georgia"/>
                <a:cs typeface="Georgia"/>
              </a:rPr>
              <a:t>serie</a:t>
            </a:r>
            <a:r>
              <a:rPr sz="2000" spc="-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000" spc="-10" dirty="0" err="1">
                <a:solidFill>
                  <a:srgbClr val="000000"/>
                </a:solidFill>
                <a:latin typeface="Georgia"/>
                <a:cs typeface="Georgia"/>
              </a:rPr>
              <a:t>omologa</a:t>
            </a:r>
            <a:r>
              <a:rPr lang="en-CA" sz="2000"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Georgia"/>
                <a:cs typeface="Georgia"/>
              </a:rPr>
              <a:t>degli</a:t>
            </a:r>
            <a:r>
              <a:rPr sz="2000" spc="-2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Georgia"/>
                <a:cs typeface="Georgia"/>
              </a:rPr>
              <a:t>alcani:</a:t>
            </a:r>
            <a:endParaRPr sz="2000" dirty="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914400"/>
            <a:ext cx="7696200" cy="2542032"/>
            <a:chOff x="975791" y="1565402"/>
            <a:chExt cx="6488430" cy="18910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791" y="1565402"/>
              <a:ext cx="4324350" cy="16954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19855" y="1700784"/>
              <a:ext cx="2160270" cy="1656714"/>
            </a:xfrm>
            <a:custGeom>
              <a:avLst/>
              <a:gdLst/>
              <a:ahLst/>
              <a:cxnLst/>
              <a:rect l="l" t="t" r="r" b="b"/>
              <a:pathLst>
                <a:path w="2160270" h="1656714">
                  <a:moveTo>
                    <a:pt x="2160270" y="0"/>
                  </a:moveTo>
                  <a:lnTo>
                    <a:pt x="0" y="0"/>
                  </a:lnTo>
                  <a:lnTo>
                    <a:pt x="0" y="1656207"/>
                  </a:lnTo>
                  <a:lnTo>
                    <a:pt x="2160270" y="1656207"/>
                  </a:lnTo>
                  <a:lnTo>
                    <a:pt x="2160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19855" y="1700784"/>
              <a:ext cx="2160270" cy="1656714"/>
            </a:xfrm>
            <a:custGeom>
              <a:avLst/>
              <a:gdLst/>
              <a:ahLst/>
              <a:cxnLst/>
              <a:rect l="l" t="t" r="r" b="b"/>
              <a:pathLst>
                <a:path w="2160270" h="1656714">
                  <a:moveTo>
                    <a:pt x="0" y="1656207"/>
                  </a:moveTo>
                  <a:lnTo>
                    <a:pt x="2160270" y="1656207"/>
                  </a:lnTo>
                  <a:lnTo>
                    <a:pt x="2160270" y="0"/>
                  </a:lnTo>
                  <a:lnTo>
                    <a:pt x="0" y="0"/>
                  </a:lnTo>
                  <a:lnTo>
                    <a:pt x="0" y="16562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008" y="1601597"/>
              <a:ext cx="2820162" cy="185470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52400" y="3429000"/>
            <a:ext cx="87630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eorgia"/>
                <a:cs typeface="Georgia"/>
              </a:rPr>
              <a:t>Correlazione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tra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temperature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di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fusione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ed </a:t>
            </a:r>
            <a:r>
              <a:rPr sz="2000" dirty="0">
                <a:latin typeface="Georgia"/>
                <a:cs typeface="Georgia"/>
              </a:rPr>
              <a:t>ebollizione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degli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alcani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lineari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ed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il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numero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di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carboni</a:t>
            </a:r>
            <a:endParaRPr sz="20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09" y="154634"/>
            <a:ext cx="5791592" cy="486747"/>
          </a:xfrm>
          <a:prstGeom prst="rect">
            <a:avLst/>
          </a:prstGeom>
        </p:spPr>
        <p:txBody>
          <a:bodyPr vert="horz" wrap="square" lIns="0" tIns="11628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Georgia"/>
                <a:cs typeface="Georgia"/>
              </a:rPr>
              <a:t>Consideriamo</a:t>
            </a:r>
            <a:r>
              <a:rPr spc="-4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la</a:t>
            </a:r>
            <a:r>
              <a:rPr spc="-2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resistenza</a:t>
            </a:r>
            <a:r>
              <a:rPr spc="-4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alla</a:t>
            </a:r>
            <a:r>
              <a:rPr spc="-15" dirty="0">
                <a:latin typeface="Georgia"/>
                <a:cs typeface="Georgia"/>
              </a:rPr>
              <a:t> </a:t>
            </a:r>
            <a:r>
              <a:rPr spc="-10" dirty="0">
                <a:latin typeface="Georgia"/>
                <a:cs typeface="Georgia"/>
              </a:rPr>
              <a:t>trazione:</a:t>
            </a:r>
            <a:endParaRPr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008" y="3633516"/>
            <a:ext cx="914400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A</a:t>
            </a:r>
            <a:r>
              <a:rPr sz="2400" spc="-1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bassa</a:t>
            </a:r>
            <a:r>
              <a:rPr sz="24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massa</a:t>
            </a:r>
            <a:r>
              <a:rPr sz="24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molecolare</a:t>
            </a:r>
            <a:r>
              <a:rPr sz="2400" spc="-2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(M)</a:t>
            </a:r>
            <a:r>
              <a:rPr sz="2400" spc="-2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la</a:t>
            </a:r>
            <a:r>
              <a:rPr sz="2400" spc="-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forza</a:t>
            </a:r>
            <a:r>
              <a:rPr sz="24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è</a:t>
            </a:r>
            <a:r>
              <a:rPr sz="24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troppo</a:t>
            </a:r>
            <a:r>
              <a:rPr sz="2400" spc="-3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bassa</a:t>
            </a:r>
            <a:r>
              <a:rPr sz="2400" spc="-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per</a:t>
            </a:r>
            <a:r>
              <a:rPr sz="2400" spc="-1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un</a:t>
            </a:r>
            <a:r>
              <a:rPr sz="2400" spc="-10" dirty="0">
                <a:solidFill>
                  <a:srgbClr val="1709C5"/>
                </a:solidFill>
                <a:latin typeface="Georgia"/>
                <a:cs typeface="Georgia"/>
              </a:rPr>
              <a:t> utilizzo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come</a:t>
            </a:r>
            <a:r>
              <a:rPr sz="2400" spc="-2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materiale.</a:t>
            </a:r>
            <a:r>
              <a:rPr sz="2400" spc="47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Ad</a:t>
            </a:r>
            <a:r>
              <a:rPr sz="24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alto</a:t>
            </a:r>
            <a:r>
              <a:rPr sz="2400" spc="-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peso</a:t>
            </a:r>
            <a:r>
              <a:rPr sz="2400" spc="-2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la</a:t>
            </a:r>
            <a:r>
              <a:rPr sz="2400" spc="-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forza</a:t>
            </a:r>
            <a:r>
              <a:rPr sz="2400" spc="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si</a:t>
            </a:r>
            <a:r>
              <a:rPr sz="2400" spc="-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avvicina</a:t>
            </a:r>
            <a:r>
              <a:rPr sz="24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al</a:t>
            </a:r>
            <a:r>
              <a:rPr sz="2400" spc="-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valore</a:t>
            </a:r>
            <a:r>
              <a:rPr sz="24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limite</a:t>
            </a:r>
            <a:r>
              <a:rPr sz="2400" spc="-25" dirty="0">
                <a:solidFill>
                  <a:srgbClr val="1709C5"/>
                </a:solidFill>
                <a:latin typeface="Georgia"/>
                <a:cs typeface="Georgia"/>
              </a:rPr>
              <a:t> S</a:t>
            </a:r>
            <a:r>
              <a:rPr sz="2000" spc="-37" baseline="-21367" dirty="0">
                <a:solidFill>
                  <a:srgbClr val="1709C5"/>
                </a:solidFill>
                <a:latin typeface="Symbol"/>
                <a:cs typeface="Symbol"/>
              </a:rPr>
              <a:t></a:t>
            </a:r>
            <a:r>
              <a:rPr sz="2400" spc="-25" dirty="0">
                <a:solidFill>
                  <a:srgbClr val="1709C5"/>
                </a:solidFill>
                <a:latin typeface="Georgia"/>
                <a:cs typeface="Georgia"/>
              </a:rPr>
              <a:t>.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La</a:t>
            </a:r>
            <a:r>
              <a:rPr sz="2400" spc="-2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relazione</a:t>
            </a:r>
            <a:r>
              <a:rPr sz="2400" spc="-1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tra</a:t>
            </a:r>
            <a:r>
              <a:rPr sz="2400" spc="-2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S</a:t>
            </a:r>
            <a:r>
              <a:rPr sz="24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e</a:t>
            </a:r>
            <a:r>
              <a:rPr sz="2400" spc="-2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M</a:t>
            </a:r>
            <a:r>
              <a:rPr sz="2400" spc="-1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può</a:t>
            </a:r>
            <a:r>
              <a:rPr sz="2400" spc="-3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essere</a:t>
            </a:r>
            <a:r>
              <a:rPr sz="2400" spc="-3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scritta</a:t>
            </a:r>
            <a:r>
              <a:rPr sz="2400" spc="-2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(approssimata)</a:t>
            </a:r>
            <a:r>
              <a:rPr sz="2400" spc="-10" dirty="0">
                <a:solidFill>
                  <a:srgbClr val="1709C5"/>
                </a:solidFill>
                <a:latin typeface="Georgia"/>
                <a:cs typeface="Georgia"/>
              </a:rPr>
              <a:t> come: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834" y="5969277"/>
            <a:ext cx="676036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Dove</a:t>
            </a:r>
            <a:r>
              <a:rPr sz="2400" spc="-3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A</a:t>
            </a:r>
            <a:r>
              <a:rPr sz="24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è</a:t>
            </a:r>
            <a:r>
              <a:rPr sz="2400" spc="-2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una</a:t>
            </a:r>
            <a:r>
              <a:rPr sz="2400" spc="-1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costante</a:t>
            </a:r>
            <a:r>
              <a:rPr sz="2400" spc="-2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che</a:t>
            </a:r>
            <a:r>
              <a:rPr sz="2400" spc="-3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dipende</a:t>
            </a:r>
            <a:r>
              <a:rPr sz="2400" spc="-2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09C5"/>
                </a:solidFill>
                <a:latin typeface="Georgia"/>
                <a:cs typeface="Georgia"/>
              </a:rPr>
              <a:t>dal</a:t>
            </a:r>
            <a:r>
              <a:rPr sz="2400" spc="-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Georgia"/>
                <a:cs typeface="Georgia"/>
              </a:rPr>
              <a:t>polimero.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748349"/>
            <a:ext cx="3908963" cy="280623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540156" y="5420276"/>
            <a:ext cx="401320" cy="0"/>
          </a:xfrm>
          <a:custGeom>
            <a:avLst/>
            <a:gdLst/>
            <a:ahLst/>
            <a:cxnLst/>
            <a:rect l="l" t="t" r="r" b="b"/>
            <a:pathLst>
              <a:path w="401320">
                <a:moveTo>
                  <a:pt x="0" y="0"/>
                </a:moveTo>
                <a:lnTo>
                  <a:pt x="400817" y="0"/>
                </a:lnTo>
              </a:path>
            </a:pathLst>
          </a:custGeom>
          <a:ln w="146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61448" y="5416550"/>
            <a:ext cx="325120" cy="4508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750" i="1" spc="65" dirty="0">
                <a:latin typeface="Times New Roman"/>
                <a:cs typeface="Times New Roman"/>
              </a:rPr>
              <a:t>M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2242" y="4920072"/>
            <a:ext cx="681990" cy="4508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  <a:tabLst>
                <a:tab pos="423545" algn="l"/>
              </a:tabLst>
            </a:pPr>
            <a:r>
              <a:rPr sz="4125" spc="-75" baseline="-35353" dirty="0">
                <a:latin typeface="Symbol"/>
                <a:cs typeface="Symbol"/>
              </a:rPr>
              <a:t></a:t>
            </a:r>
            <a:r>
              <a:rPr sz="4125" baseline="-35353" dirty="0">
                <a:latin typeface="Times New Roman"/>
                <a:cs typeface="Times New Roman"/>
              </a:rPr>
              <a:t>	</a:t>
            </a:r>
            <a:r>
              <a:rPr sz="2750" i="1" dirty="0">
                <a:latin typeface="Times New Roman"/>
                <a:cs typeface="Times New Roman"/>
              </a:rPr>
              <a:t>A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9907" y="5141810"/>
            <a:ext cx="780415" cy="4508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750" i="1" dirty="0">
                <a:latin typeface="Times New Roman"/>
                <a:cs typeface="Times New Roman"/>
              </a:rPr>
              <a:t>S</a:t>
            </a:r>
            <a:r>
              <a:rPr sz="2750" i="1" spc="204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Symbol"/>
                <a:cs typeface="Symbol"/>
              </a:rPr>
              <a:t></a:t>
            </a:r>
            <a:r>
              <a:rPr sz="2750" spc="60" dirty="0">
                <a:latin typeface="Times New Roman"/>
                <a:cs typeface="Times New Roman"/>
              </a:rPr>
              <a:t> </a:t>
            </a:r>
            <a:r>
              <a:rPr sz="2750" i="1" spc="-60" dirty="0">
                <a:latin typeface="Times New Roman"/>
                <a:cs typeface="Times New Roman"/>
              </a:rPr>
              <a:t>S</a:t>
            </a:r>
            <a:endParaRPr sz="27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9773" y="5378226"/>
            <a:ext cx="17526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35" dirty="0">
                <a:latin typeface="Symbol"/>
                <a:cs typeface="Symbol"/>
              </a:rPr>
              <a:t></a:t>
            </a:r>
            <a:endParaRPr sz="16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8458200" cy="63245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9207" y="4827270"/>
            <a:ext cx="2590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N</a:t>
            </a:r>
            <a:r>
              <a:rPr sz="1800" spc="-37" baseline="-20833" dirty="0">
                <a:latin typeface="Calibri"/>
                <a:cs typeface="Calibri"/>
              </a:rPr>
              <a:t>i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3934" y="4633328"/>
            <a:ext cx="308610" cy="2774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latin typeface="Calibri"/>
                <a:cs typeface="Calibri"/>
              </a:rPr>
              <a:t>N</a:t>
            </a:r>
            <a:r>
              <a:rPr sz="1200" spc="-37" baseline="-20833" dirty="0">
                <a:latin typeface="Calibri"/>
                <a:cs typeface="Calibri"/>
              </a:rPr>
              <a:t>i</a:t>
            </a:r>
            <a:endParaRPr sz="1200" baseline="-20833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43952" y="4181844"/>
            <a:ext cx="3385648" cy="451484"/>
            <a:chOff x="4490465" y="3779520"/>
            <a:chExt cx="3043555" cy="451484"/>
          </a:xfrm>
        </p:grpSpPr>
        <p:sp>
          <p:nvSpPr>
            <p:cNvPr id="6" name="object 6"/>
            <p:cNvSpPr/>
            <p:nvPr/>
          </p:nvSpPr>
          <p:spPr>
            <a:xfrm>
              <a:off x="4499990" y="3789045"/>
              <a:ext cx="3024505" cy="432434"/>
            </a:xfrm>
            <a:custGeom>
              <a:avLst/>
              <a:gdLst/>
              <a:ahLst/>
              <a:cxnLst/>
              <a:rect l="l" t="t" r="r" b="b"/>
              <a:pathLst>
                <a:path w="3024504" h="432435">
                  <a:moveTo>
                    <a:pt x="3024378" y="0"/>
                  </a:moveTo>
                  <a:lnTo>
                    <a:pt x="0" y="0"/>
                  </a:lnTo>
                  <a:lnTo>
                    <a:pt x="0" y="432053"/>
                  </a:lnTo>
                  <a:lnTo>
                    <a:pt x="3024378" y="432053"/>
                  </a:lnTo>
                  <a:lnTo>
                    <a:pt x="3024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99990" y="3789045"/>
              <a:ext cx="3024505" cy="432434"/>
            </a:xfrm>
            <a:custGeom>
              <a:avLst/>
              <a:gdLst/>
              <a:ahLst/>
              <a:cxnLst/>
              <a:rect l="l" t="t" r="r" b="b"/>
              <a:pathLst>
                <a:path w="3024504" h="432435">
                  <a:moveTo>
                    <a:pt x="0" y="432053"/>
                  </a:moveTo>
                  <a:lnTo>
                    <a:pt x="3024378" y="432053"/>
                  </a:lnTo>
                  <a:lnTo>
                    <a:pt x="3024378" y="0"/>
                  </a:lnTo>
                  <a:lnTo>
                    <a:pt x="0" y="0"/>
                  </a:lnTo>
                  <a:lnTo>
                    <a:pt x="0" y="43205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FE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1241</Words>
  <Application>Microsoft Office PowerPoint</Application>
  <PresentationFormat>On-screen Show (4:3)</PresentationFormat>
  <Paragraphs>206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 Rounded MT Bold</vt:lpstr>
      <vt:lpstr>Calibri</vt:lpstr>
      <vt:lpstr>Cambria</vt:lpstr>
      <vt:lpstr>Cambria Math</vt:lpstr>
      <vt:lpstr>Georgia</vt:lpstr>
      <vt:lpstr>Symbol</vt:lpstr>
      <vt:lpstr>Times New Roman</vt:lpstr>
      <vt:lpstr>Office Theme</vt:lpstr>
      <vt:lpstr>PowerPoint Presentation</vt:lpstr>
      <vt:lpstr>PowerPoint Presentation</vt:lpstr>
      <vt:lpstr>Massa molecolare dei polimeri</vt:lpstr>
      <vt:lpstr>PowerPoint Presentation</vt:lpstr>
      <vt:lpstr>PowerPoint Presentation</vt:lpstr>
      <vt:lpstr>PowerPoint Presentation</vt:lpstr>
      <vt:lpstr>Dipendenza dal peso molecolare della serie omologa degli alcani:</vt:lpstr>
      <vt:lpstr>Consideriamo la resistenza alla trazione:</vt:lpstr>
      <vt:lpstr>PowerPoint Presentation</vt:lpstr>
      <vt:lpstr>Non si può definire un valore assoluto di massa molecolare ma un valore medio che tiene conto della composizione del campione.</vt:lpstr>
      <vt:lpstr>PowerPoint Presentation</vt:lpstr>
      <vt:lpstr>𝑊 M = 𝑁</vt:lpstr>
      <vt:lpstr>Confronto tra Mn e Mw</vt:lpstr>
      <vt:lpstr>PowerPoint Presentation</vt:lpstr>
      <vt:lpstr>Il rapporto Xw = è un indice di polimolecolarità e viene</vt:lpstr>
      <vt:lpstr> Ni Mi</vt:lpstr>
      <vt:lpstr>PowerPoint Presentation</vt:lpstr>
      <vt:lpstr>PowerPoint Presentation</vt:lpstr>
      <vt:lpstr>PowerPoint Presentation</vt:lpstr>
      <vt:lpstr>PowerPoint Presentation</vt:lpstr>
      <vt:lpstr>Momenti di una distribuzione</vt:lpstr>
      <vt:lpstr>PowerPoint Presentation</vt:lpstr>
      <vt:lpstr>Perché la distribuzione dei pesi molecolari ha questa forma?</vt:lpstr>
      <vt:lpstr>Poiché 1 gruppo A reagisce con 1 gruppo B, lo stesso p vale anche per B.</vt:lpstr>
      <vt:lpstr>PowerPoint Presentation</vt:lpstr>
      <vt:lpstr>N  N0 (1 p )</vt:lpstr>
      <vt:lpstr>PowerPoint Presentation</vt:lpstr>
      <vt:lpstr>PowerPoint Presentation</vt:lpstr>
      <vt:lpstr>Le curve che descrivono la distribuzione della frazione in peso sono:</vt:lpstr>
      <vt:lpstr> Ni Xi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CHIMICA DELLE MACROMOLECOLE</dc:title>
  <dc:creator>Rizzo</dc:creator>
  <cp:lastModifiedBy>Rosei, Federico</cp:lastModifiedBy>
  <cp:revision>9</cp:revision>
  <dcterms:created xsi:type="dcterms:W3CDTF">2023-01-11T00:46:06Z</dcterms:created>
  <dcterms:modified xsi:type="dcterms:W3CDTF">2023-03-15T09:40:39Z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2023-01-11T00:00:00Z</vt:filetime>
  </property>
  <property fmtid="{D5CDD505-2E9C-101B-9397-08002B2CF9AE}" pid="5" name="Producer">
    <vt:lpwstr>Microsoft® PowerPoint® 2010</vt:lpwstr>
  </property>
</Properties>
</file>