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29"/>
  </p:notesMasterIdLst>
  <p:sldIdLst>
    <p:sldId id="256" r:id="rId2"/>
    <p:sldId id="288" r:id="rId3"/>
    <p:sldId id="286" r:id="rId4"/>
    <p:sldId id="287" r:id="rId5"/>
    <p:sldId id="289" r:id="rId6"/>
    <p:sldId id="258" r:id="rId7"/>
    <p:sldId id="284" r:id="rId8"/>
    <p:sldId id="261" r:id="rId9"/>
    <p:sldId id="276" r:id="rId10"/>
    <p:sldId id="259" r:id="rId11"/>
    <p:sldId id="260" r:id="rId12"/>
    <p:sldId id="290" r:id="rId13"/>
    <p:sldId id="277" r:id="rId14"/>
    <p:sldId id="262" r:id="rId15"/>
    <p:sldId id="263" r:id="rId16"/>
    <p:sldId id="264" r:id="rId17"/>
    <p:sldId id="266" r:id="rId18"/>
    <p:sldId id="267" r:id="rId19"/>
    <p:sldId id="268" r:id="rId20"/>
    <p:sldId id="270" r:id="rId21"/>
    <p:sldId id="271" r:id="rId22"/>
    <p:sldId id="272" r:id="rId23"/>
    <p:sldId id="273" r:id="rId24"/>
    <p:sldId id="274" r:id="rId25"/>
    <p:sldId id="275" r:id="rId26"/>
    <p:sldId id="278" r:id="rId27"/>
    <p:sldId id="279" r:id="rId2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05"/>
  </p:normalViewPr>
  <p:slideViewPr>
    <p:cSldViewPr snapToGrid="0" snapToObjects="1">
      <p:cViewPr varScale="1">
        <p:scale>
          <a:sx n="104" d="100"/>
          <a:sy n="104" d="100"/>
        </p:scale>
        <p:origin x="8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02876-4B35-5542-887D-D524159F491A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B286B-E391-F14E-B58F-295232AAD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433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348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71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64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759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it-I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8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52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69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33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332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007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86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ibc.regione.emilia-romagna.it/istituto/parliamo-di/lucio-gambi/allegati/criticaconcettipaesaggioumano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iplay.it/video/2021/02/Maestri-pt8-ee807760-b2ab-4274-b531-cbe4652b1f69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omusei.eu/ecomusei/wp-content/uploads/2010/05/convenzione_paesaggio.pdf" TargetMode="External"/><Relationship Id="rId2" Type="http://schemas.openxmlformats.org/officeDocument/2006/relationships/hyperlink" Target="http://www.convenzioneeuropeapaesaggio.beniculturali.it/index.php?id=2&amp;lang=i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F72A09-70BD-4F44-B969-2EBBF678D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246827"/>
            <a:ext cx="10429103" cy="3552668"/>
          </a:xfrm>
        </p:spPr>
        <p:txBody>
          <a:bodyPr>
            <a:normAutofit fontScale="90000"/>
          </a:bodyPr>
          <a:lstStyle/>
          <a:p>
            <a:r>
              <a:rPr lang="it-IT" sz="8000" b="1" cap="small" dirty="0"/>
              <a:t>Territorio e Società</a:t>
            </a:r>
            <a:br>
              <a:rPr lang="it-IT" sz="8000" b="1" cap="small" dirty="0"/>
            </a:br>
            <a:r>
              <a:rPr lang="it-IT" sz="8000" b="1" cap="small" dirty="0"/>
              <a:t>225 Le</a:t>
            </a:r>
            <a:r>
              <a:rPr lang="it-IT" sz="8000" dirty="0"/>
              <a:t> </a:t>
            </a:r>
            <a:br>
              <a:rPr lang="it-IT" dirty="0"/>
            </a:br>
            <a:br>
              <a:rPr lang="it-IT" dirty="0"/>
            </a:br>
            <a:r>
              <a:rPr lang="it-IT" sz="4000" dirty="0"/>
              <a:t>Corso di Studio </a:t>
            </a:r>
            <a:br>
              <a:rPr lang="it-IT" sz="4000" dirty="0"/>
            </a:br>
            <a:r>
              <a:rPr lang="it-IT" sz="4000" dirty="0"/>
              <a:t>LE08 Lettere moderne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8CD909-0C5A-6A42-A155-018BFBEE2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5799495"/>
            <a:ext cx="9144000" cy="775178"/>
          </a:xfrm>
        </p:spPr>
        <p:txBody>
          <a:bodyPr/>
          <a:lstStyle/>
          <a:p>
            <a:r>
              <a:rPr lang="it-IT" dirty="0" err="1"/>
              <a:t>a.a</a:t>
            </a:r>
            <a:r>
              <a:rPr lang="it-IT" dirty="0"/>
              <a:t>. 2022-2023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9AB6D40-5966-5446-85EB-0E1430A47B86}"/>
              </a:ext>
            </a:extLst>
          </p:cNvPr>
          <p:cNvSpPr txBox="1"/>
          <p:nvPr/>
        </p:nvSpPr>
        <p:spPr>
          <a:xfrm>
            <a:off x="10873946" y="4490365"/>
            <a:ext cx="115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Pp</a:t>
            </a:r>
            <a:r>
              <a:rPr lang="it-IT" dirty="0"/>
              <a:t> t 11 </a:t>
            </a:r>
          </a:p>
        </p:txBody>
      </p:sp>
    </p:spTree>
    <p:extLst>
      <p:ext uri="{BB962C8B-B14F-4D97-AF65-F5344CB8AC3E}">
        <p14:creationId xmlns:p14="http://schemas.microsoft.com/office/powerpoint/2010/main" val="917403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>
            <a:extLst>
              <a:ext uri="{FF2B5EF4-FFF2-40B4-BE49-F238E27FC236}">
                <a16:creationId xmlns:a16="http://schemas.microsoft.com/office/drawing/2014/main" id="{51BF1A4C-367D-6149-A717-BF5240E59C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i="1"/>
              <a:t>Convenzione europea del Paesaggio.7</a:t>
            </a:r>
          </a:p>
        </p:txBody>
      </p:sp>
      <p:sp>
        <p:nvSpPr>
          <p:cNvPr id="8194" name="Segnaposto contenuto 2">
            <a:extLst>
              <a:ext uri="{FF2B5EF4-FFF2-40B4-BE49-F238E27FC236}">
                <a16:creationId xmlns:a16="http://schemas.microsoft.com/office/drawing/2014/main" id="{BF049171-995B-B843-AB97-8E0B5D9AA5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1838" y="2459962"/>
            <a:ext cx="10561730" cy="3581400"/>
          </a:xfrm>
        </p:spPr>
        <p:txBody>
          <a:bodyPr>
            <a:normAutofit/>
          </a:bodyPr>
          <a:lstStyle/>
          <a:p>
            <a:pPr marL="0" indent="0">
              <a:spcAft>
                <a:spcPct val="0"/>
              </a:spcAft>
              <a:buNone/>
            </a:pPr>
            <a:r>
              <a:rPr lang="it-IT" altLang="it-IT" sz="2800" dirty="0"/>
              <a:t>Riconoscendo che la qualità e la diversità dei paesaggi europei costituiscono una risorsa comune per la cui salvaguardia, gestione e pianificazione occorre cooperare;</a:t>
            </a:r>
            <a:br>
              <a:rPr lang="it-IT" altLang="it-IT" sz="2800" dirty="0"/>
            </a:br>
            <a:endParaRPr lang="it-IT" altLang="it-IT" sz="2800" dirty="0"/>
          </a:p>
          <a:p>
            <a:pPr marL="0" indent="0">
              <a:spcAft>
                <a:spcPct val="0"/>
              </a:spcAft>
              <a:buNone/>
            </a:pPr>
            <a:r>
              <a:rPr lang="it-IT" altLang="it-IT" sz="2800" dirty="0"/>
              <a:t>Desiderando istituire un nuovo strumento dedicato esclusivamente alla salvaguardia, alla gestione e alla pianificazione di tutti i paesaggi europei; </a:t>
            </a:r>
          </a:p>
        </p:txBody>
      </p:sp>
    </p:spTree>
    <p:extLst>
      <p:ext uri="{BB962C8B-B14F-4D97-AF65-F5344CB8AC3E}">
        <p14:creationId xmlns:p14="http://schemas.microsoft.com/office/powerpoint/2010/main" val="1739866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olo 1">
            <a:extLst>
              <a:ext uri="{FF2B5EF4-FFF2-40B4-BE49-F238E27FC236}">
                <a16:creationId xmlns:a16="http://schemas.microsoft.com/office/drawing/2014/main" id="{B9221720-844C-8443-A8AB-1DECA6FE6F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3871" y="472276"/>
            <a:ext cx="10058400" cy="1609344"/>
          </a:xfrm>
        </p:spPr>
        <p:txBody>
          <a:bodyPr>
            <a:normAutofit fontScale="90000"/>
          </a:bodyPr>
          <a:lstStyle/>
          <a:p>
            <a:r>
              <a:rPr lang="it-IT" altLang="it-IT" i="1" dirty="0"/>
              <a:t>Convenzione europea del Paesaggio .8</a:t>
            </a:r>
            <a:br>
              <a:rPr lang="it-IT" altLang="it-IT" i="1" dirty="0"/>
            </a:br>
            <a:r>
              <a:rPr lang="it-IT" altLang="it-IT" sz="1200" i="1" dirty="0"/>
              <a:t>  </a:t>
            </a:r>
            <a:br>
              <a:rPr lang="it-IT" altLang="it-IT" i="1" dirty="0"/>
            </a:br>
            <a:r>
              <a:rPr lang="it-IT" altLang="it-IT" b="1" dirty="0"/>
              <a:t>Definizione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93E9C5-8906-E841-9967-7D92B1FCE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368" y="2283029"/>
            <a:ext cx="10508929" cy="4167198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it-IT" sz="4000" dirty="0"/>
              <a:t>"Paesaggio" designa una </a:t>
            </a:r>
            <a:r>
              <a:rPr lang="it-IT" sz="4000" u="sng" dirty="0"/>
              <a:t>determinata parte </a:t>
            </a:r>
            <a:r>
              <a:rPr lang="it-IT" sz="4000" dirty="0"/>
              <a:t>di territorio, così come è </a:t>
            </a:r>
            <a:r>
              <a:rPr lang="it-IT" sz="4000" u="sng" dirty="0"/>
              <a:t>percepita</a:t>
            </a:r>
            <a:r>
              <a:rPr lang="it-IT" sz="4000" dirty="0"/>
              <a:t> dalle popolazioni, il cui carattere deriva dall'</a:t>
            </a:r>
            <a:r>
              <a:rPr lang="it-IT" sz="4000" u="sng" dirty="0"/>
              <a:t>azione</a:t>
            </a:r>
            <a:r>
              <a:rPr lang="it-IT" sz="4000" dirty="0"/>
              <a:t> di fattori naturali e/o umani e dalle loro </a:t>
            </a:r>
            <a:r>
              <a:rPr lang="it-IT" sz="4000" u="sng" dirty="0"/>
              <a:t>interrelazioni.</a:t>
            </a:r>
            <a:r>
              <a:rPr lang="it-IT" sz="4000" dirty="0"/>
              <a:t> </a:t>
            </a:r>
          </a:p>
          <a:p>
            <a:pPr marL="0" indent="0">
              <a:buNone/>
              <a:defRPr/>
            </a:pPr>
            <a:endParaRPr lang="it-IT" sz="900" dirty="0"/>
          </a:p>
          <a:p>
            <a:pPr marL="0" indent="0">
              <a:buNone/>
              <a:defRPr/>
            </a:pPr>
            <a:r>
              <a:rPr lang="it-IT" sz="2400" b="1" dirty="0"/>
              <a:t>Firenze 20 settembre 2000</a:t>
            </a:r>
          </a:p>
        </p:txBody>
      </p:sp>
    </p:spTree>
    <p:extLst>
      <p:ext uri="{BB962C8B-B14F-4D97-AF65-F5344CB8AC3E}">
        <p14:creationId xmlns:p14="http://schemas.microsoft.com/office/powerpoint/2010/main" val="1287598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DD783C-2832-5843-950B-6155EC747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5174315" cy="3636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dirty="0"/>
              <a:t>Lucio Gambi </a:t>
            </a:r>
          </a:p>
          <a:p>
            <a:pPr marL="0" indent="0">
              <a:buNone/>
            </a:pPr>
            <a:r>
              <a:rPr lang="it-IT" sz="3600" b="1" dirty="0"/>
              <a:t>Critica ai concetti geografici di paesaggio umano </a:t>
            </a:r>
            <a:endParaRPr lang="it-IT" sz="3600" dirty="0"/>
          </a:p>
          <a:p>
            <a:pPr marL="0" indent="0">
              <a:buNone/>
            </a:pPr>
            <a:endParaRPr lang="it-IT" sz="3600" dirty="0"/>
          </a:p>
          <a:p>
            <a:endParaRPr lang="it-IT" sz="2100" dirty="0"/>
          </a:p>
        </p:txBody>
      </p:sp>
      <p:pic>
        <p:nvPicPr>
          <p:cNvPr id="4" name="Segnaposto contenuto 3" descr="gambilibro.jpg">
            <a:extLst>
              <a:ext uri="{FF2B5EF4-FFF2-40B4-BE49-F238E27FC236}">
                <a16:creationId xmlns:a16="http://schemas.microsoft.com/office/drawing/2014/main" id="{321600AA-29EE-1C4A-BC9A-DD549513E9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328" y="775758"/>
            <a:ext cx="2923671" cy="526918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3834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olo 1">
            <a:extLst>
              <a:ext uri="{FF2B5EF4-FFF2-40B4-BE49-F238E27FC236}">
                <a16:creationId xmlns:a16="http://schemas.microsoft.com/office/drawing/2014/main" id="{337A4FF4-64DF-0047-AFAF-F8B238876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pic>
        <p:nvPicPr>
          <p:cNvPr id="24578" name="Segnaposto contenuto 4" descr="indice gambi.jpg">
            <a:extLst>
              <a:ext uri="{FF2B5EF4-FFF2-40B4-BE49-F238E27FC236}">
                <a16:creationId xmlns:a16="http://schemas.microsoft.com/office/drawing/2014/main" id="{6B7994BB-7729-8F4E-BA7F-5CC818D7416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8478" y="582502"/>
            <a:ext cx="4682211" cy="5759460"/>
          </a:xfrm>
        </p:spPr>
      </p:pic>
      <p:sp>
        <p:nvSpPr>
          <p:cNvPr id="24579" name="Segnaposto piè di pagina 5">
            <a:extLst>
              <a:ext uri="{FF2B5EF4-FFF2-40B4-BE49-F238E27FC236}">
                <a16:creationId xmlns:a16="http://schemas.microsoft.com/office/drawing/2014/main" id="{2A753943-DE4E-AE4A-98C5-88C761587D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it-IT" altLang="it-IT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687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olo 1">
            <a:extLst>
              <a:ext uri="{FF2B5EF4-FFF2-40B4-BE49-F238E27FC236}">
                <a16:creationId xmlns:a16="http://schemas.microsoft.com/office/drawing/2014/main" id="{A973071F-2CFD-A748-8F36-D2613BC5F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47FCAB-8EA2-8346-A464-A93E94672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>
              <a:buNone/>
              <a:defRPr/>
            </a:pPr>
            <a:endParaRPr lang="it-IT" dirty="0">
              <a:ea typeface="+mn-ea"/>
              <a:cs typeface="+mn-cs"/>
            </a:endParaRPr>
          </a:p>
          <a:p>
            <a:pPr marL="0" indent="0">
              <a:buNone/>
              <a:defRPr/>
            </a:pPr>
            <a:r>
              <a:rPr lang="it-IT" sz="3200" dirty="0">
                <a:ea typeface="+mn-ea"/>
                <a:cs typeface="+mn-cs"/>
              </a:rPr>
              <a:t>In rete si trova a questo link:</a:t>
            </a:r>
          </a:p>
          <a:p>
            <a:pPr marL="0" indent="0" algn="ctr">
              <a:buNone/>
              <a:defRPr/>
            </a:pPr>
            <a:endParaRPr lang="it-IT" sz="3200" dirty="0">
              <a:ea typeface="+mn-ea"/>
              <a:cs typeface="+mn-cs"/>
            </a:endParaRPr>
          </a:p>
          <a:p>
            <a:pPr marL="0" indent="0">
              <a:buNone/>
              <a:defRPr/>
            </a:pPr>
            <a:r>
              <a:rPr lang="it-IT" sz="2800" i="1" dirty="0">
                <a:hlinkClick r:id="rId2"/>
              </a:rPr>
              <a:t>http://ibc.regione.emilia-romagna.it/istituto/parliamo-di/lucio-gambi/allegati/criticaconcettipaesaggioumano.pdf</a:t>
            </a:r>
            <a:endParaRPr lang="it-IT" sz="2800" i="1" dirty="0"/>
          </a:p>
          <a:p>
            <a:pPr marL="0" indent="0">
              <a:buNone/>
              <a:defRPr/>
            </a:pPr>
            <a:r>
              <a:rPr lang="it-IT" sz="1400" i="1" dirty="0">
                <a:ea typeface="+mn-ea"/>
                <a:cs typeface="+mn-cs"/>
              </a:rPr>
              <a:t>(edizione del 1961)</a:t>
            </a:r>
            <a:endParaRPr lang="it-IT" sz="14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7058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olo 1">
            <a:extLst>
              <a:ext uri="{FF2B5EF4-FFF2-40B4-BE49-F238E27FC236}">
                <a16:creationId xmlns:a16="http://schemas.microsoft.com/office/drawing/2014/main" id="{F1DE7DDB-E595-C641-8E06-6F879A1C5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26626" name="Segnaposto contenuto 2">
            <a:extLst>
              <a:ext uri="{FF2B5EF4-FFF2-40B4-BE49-F238E27FC236}">
                <a16:creationId xmlns:a16="http://schemas.microsoft.com/office/drawing/2014/main" id="{2EA2B3CE-0B8B-AE44-A344-D922340DE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492" y="2285999"/>
            <a:ext cx="11689492" cy="394180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it-IT" altLang="it-IT" sz="3000" dirty="0">
                <a:ea typeface="ＭＳ Ｐゴシック" panose="020B0600070205080204" pitchFamily="34" charset="-128"/>
              </a:rPr>
              <a:t>La solidità o la validità di una teoria la si controlla o sperimenta nella sua capacità di chiarire o risolvere i problemi che nascono o si formano negli insiemi culturali di cui facciamo parte.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3000" dirty="0">
                <a:ea typeface="ＭＳ Ｐゴシック" panose="020B0600070205080204" pitchFamily="34" charset="-128"/>
              </a:rPr>
              <a:t>Nel campo della geografia - che in fatto di teorie dà l’impressione di un vecchio campo a riposo, o meglio di una area culturale tagliata fuori dalle grandi correnti per cui circola, si alimenta e si evolve la cultura - v’è un recente, interessante e stimolatore modo di vedere le cose, di cui reputo utile esaminare la validità al fine indicato. </a:t>
            </a:r>
          </a:p>
        </p:txBody>
      </p:sp>
    </p:spTree>
    <p:extLst>
      <p:ext uri="{BB962C8B-B14F-4D97-AF65-F5344CB8AC3E}">
        <p14:creationId xmlns:p14="http://schemas.microsoft.com/office/powerpoint/2010/main" val="4269027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>
            <a:extLst>
              <a:ext uri="{FF2B5EF4-FFF2-40B4-BE49-F238E27FC236}">
                <a16:creationId xmlns:a16="http://schemas.microsoft.com/office/drawing/2014/main" id="{A17826AA-0330-7A46-A7A0-A67C1FB76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27650" name="Segnaposto contenuto 2">
            <a:extLst>
              <a:ext uri="{FF2B5EF4-FFF2-40B4-BE49-F238E27FC236}">
                <a16:creationId xmlns:a16="http://schemas.microsoft.com/office/drawing/2014/main" id="{66AD0910-41DC-9444-9EF2-BB1CAFDC0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altLang="it-IT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it-IT" altLang="it-IT" sz="3200" dirty="0">
                <a:ea typeface="ＭＳ Ｐゴシック" panose="020B0600070205080204" pitchFamily="34" charset="-128"/>
              </a:rPr>
              <a:t>Tale orientamento, che dà origine a una scuola e ha costituito di certo, in modernità e vitalità di indagine, il maggior sforzo dei geografi per seguire l’evoluzione della cultura, è quello che </a:t>
            </a:r>
            <a:endParaRPr lang="it-IT" altLang="it-IT" sz="3200" b="1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it-IT" altLang="it-IT" sz="3200" b="1" i="1" dirty="0">
                <a:ea typeface="ＭＳ Ｐゴシック" panose="020B0600070205080204" pitchFamily="34" charset="-128"/>
              </a:rPr>
              <a:t>fa</a:t>
            </a:r>
            <a:r>
              <a:rPr lang="it-IT" altLang="it-IT" dirty="0">
                <a:ea typeface="ＭＳ Ｐゴシック" panose="020B0600070205080204" pitchFamily="34" charset="-128"/>
              </a:rPr>
              <a:t> </a:t>
            </a:r>
            <a:r>
              <a:rPr lang="it-IT" altLang="it-IT" sz="3100" b="1" i="1" dirty="0">
                <a:ea typeface="ＭＳ Ｐゴシック" panose="020B0600070205080204" pitchFamily="34" charset="-128"/>
              </a:rPr>
              <a:t>consistere la geografia nello studio dei paesaggi</a:t>
            </a:r>
            <a:r>
              <a:rPr lang="it-IT" altLang="it-IT" sz="1000" i="1" dirty="0">
                <a:ea typeface="ＭＳ Ｐゴシック" panose="020B0600070205080204" pitchFamily="34" charset="-128"/>
              </a:rPr>
              <a:t>.</a:t>
            </a:r>
            <a:r>
              <a:rPr lang="it-IT" altLang="it-IT" i="1" dirty="0">
                <a:ea typeface="ＭＳ Ｐゴシック" panose="020B0600070205080204" pitchFamily="34" charset="-128"/>
              </a:rPr>
              <a:t> </a:t>
            </a:r>
          </a:p>
          <a:p>
            <a:pPr marL="0" indent="0"/>
            <a:endParaRPr lang="it-IT" altLang="it-IT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7213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>
            <a:extLst>
              <a:ext uri="{FF2B5EF4-FFF2-40B4-BE49-F238E27FC236}">
                <a16:creationId xmlns:a16="http://schemas.microsoft.com/office/drawing/2014/main" id="{59F6FE2B-BA04-7B44-A1BB-2FEDEBEFA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194" y="0"/>
            <a:ext cx="10058400" cy="1609344"/>
          </a:xfrm>
        </p:spPr>
        <p:txBody>
          <a:bodyPr/>
          <a:lstStyle/>
          <a:p>
            <a:pPr eaLnBrk="1" hangingPunct="1"/>
            <a:r>
              <a:rPr lang="it-IT" altLang="it-IT" dirty="0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28674" name="Segnaposto contenuto 2">
            <a:extLst>
              <a:ext uri="{FF2B5EF4-FFF2-40B4-BE49-F238E27FC236}">
                <a16:creationId xmlns:a16="http://schemas.microsoft.com/office/drawing/2014/main" id="{007EE5DA-B253-E047-994E-38831D436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194" y="1609344"/>
            <a:ext cx="11392930" cy="482852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it-IT" altLang="it-IT" sz="3000" dirty="0">
                <a:ea typeface="ＭＳ Ｐゴシック" panose="020B0600070205080204" pitchFamily="34" charset="-128"/>
              </a:rPr>
              <a:t>Sono concorde col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Biasutti</a:t>
            </a:r>
            <a:r>
              <a:rPr lang="it-IT" altLang="it-IT" sz="3000" dirty="0">
                <a:ea typeface="ＭＳ Ｐゴシック" panose="020B0600070205080204" pitchFamily="34" charset="-128"/>
              </a:rPr>
              <a:t> nel reputare che lo studio delle forme del paesaggio terrestre sia da ritenersi oggi il principale compito o meglio la più razionale motivazione della geografia naturalistica.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3000" dirty="0">
                <a:ea typeface="ＭＳ Ｐゴシック" panose="020B0600070205080204" pitchFamily="34" charset="-128"/>
              </a:rPr>
              <a:t>Ma poiché i fenomeni e gli oggetti della scienza del paesaggio non si configurano nella mente del ricercatore a storiografia, ma si prestano solo al trattamento sistematico e più o meno deterministico delle scienze naturali, non riesco a capire in qual modo - al di là di una visione o interpretazione di valore puramente naturalistico - </a:t>
            </a:r>
            <a:r>
              <a:rPr lang="it-IT" altLang="it-IT" sz="3000" u="sng" dirty="0">
                <a:ea typeface="ＭＳ Ｐゴシック" panose="020B0600070205080204" pitchFamily="34" charset="-128"/>
              </a:rPr>
              <a:t>sia consentito di inserire in tale paesaggio come oggetto o di far intervenire in tale paesaggio come agente, l’uomo. </a:t>
            </a:r>
          </a:p>
        </p:txBody>
      </p:sp>
    </p:spTree>
    <p:extLst>
      <p:ext uri="{BB962C8B-B14F-4D97-AF65-F5344CB8AC3E}">
        <p14:creationId xmlns:p14="http://schemas.microsoft.com/office/powerpoint/2010/main" val="2856130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>
            <a:extLst>
              <a:ext uri="{FF2B5EF4-FFF2-40B4-BE49-F238E27FC236}">
                <a16:creationId xmlns:a16="http://schemas.microsoft.com/office/drawing/2014/main" id="{3ABBD411-CC4A-B64B-B93A-6E89BEBA4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29698" name="Segnaposto contenuto 2">
            <a:extLst>
              <a:ext uri="{FF2B5EF4-FFF2-40B4-BE49-F238E27FC236}">
                <a16:creationId xmlns:a16="http://schemas.microsoft.com/office/drawing/2014/main" id="{C06685D3-FF3A-7B48-8E12-DCE827D4C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1" y="2222287"/>
            <a:ext cx="10895493" cy="4079659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it-IT" altLang="it-IT" sz="3000" dirty="0">
                <a:ea typeface="ＭＳ Ｐゴシック" panose="020B0600070205080204" pitchFamily="34" charset="-128"/>
              </a:rPr>
              <a:t>Ma al di là dell’uomo dell’ecologia vi è </a:t>
            </a:r>
            <a:r>
              <a:rPr lang="it-IT" altLang="it-IT" sz="3000" b="1" dirty="0">
                <a:ea typeface="ＭＳ Ｐゴシック" panose="020B0600070205080204" pitchFamily="34" charset="-128"/>
              </a:rPr>
              <a:t>l’uomo della storia</a:t>
            </a:r>
            <a:r>
              <a:rPr lang="it-IT" altLang="it-IT" sz="3000" dirty="0">
                <a:ea typeface="ＭＳ Ｐゴシック" panose="020B0600070205080204" pitchFamily="34" charset="-128"/>
              </a:rPr>
              <a:t> che non può negare il valore del primo - come realtà naturale - e anzi lo lascia svilupparsi secondo i suoi canoni, i suoi ritmi, i suoi bisogni; ma insieme lo ingloba in sé e (pure in diversa misura da caso a caso) lo domina e fa agire.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3000" dirty="0">
                <a:ea typeface="ＭＳ Ｐゴシック" panose="020B0600070205080204" pitchFamily="34" charset="-128"/>
              </a:rPr>
              <a:t>E poiché l’uomo è unità, questa non può realizzarsi che sul piano della storia - che per l’uomo è una totalità - e non sul piano dell’ecologia che dell’uomo investe elementi e forme meno universali. </a:t>
            </a:r>
          </a:p>
        </p:txBody>
      </p:sp>
    </p:spTree>
    <p:extLst>
      <p:ext uri="{BB962C8B-B14F-4D97-AF65-F5344CB8AC3E}">
        <p14:creationId xmlns:p14="http://schemas.microsoft.com/office/powerpoint/2010/main" val="282431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olo 1">
            <a:extLst>
              <a:ext uri="{FF2B5EF4-FFF2-40B4-BE49-F238E27FC236}">
                <a16:creationId xmlns:a16="http://schemas.microsoft.com/office/drawing/2014/main" id="{3D44D9A5-A6A5-7C42-A717-6284872D9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30722" name="Segnaposto contenuto 2">
            <a:extLst>
              <a:ext uri="{FF2B5EF4-FFF2-40B4-BE49-F238E27FC236}">
                <a16:creationId xmlns:a16="http://schemas.microsoft.com/office/drawing/2014/main" id="{B9602B7C-F97A-484B-8552-BC8B0B3FA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2121408"/>
            <a:ext cx="10607287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altLang="it-IT" sz="3000" dirty="0">
                <a:ea typeface="ＭＳ Ｐゴシック" panose="020B0600070205080204" pitchFamily="34" charset="-128"/>
              </a:rPr>
              <a:t>Per questi motivi è conveniente discutere in sede di geografia umana - cioè di quella disciplina che vuol disegnare la storia della conquista conoscitiva e della organizzazione economica della Terra - la validità dei principi che portano a riconoscere un «paesaggio umano» e in esso una sequenza di complessi (o di </a:t>
            </a:r>
            <a:r>
              <a:rPr lang="it-IT" altLang="it-IT" sz="3000" u="sng" dirty="0">
                <a:ea typeface="ＭＳ Ｐゴシック" panose="020B0600070205080204" pitchFamily="34" charset="-128"/>
              </a:rPr>
              <a:t>tipi</a:t>
            </a:r>
            <a:r>
              <a:rPr lang="it-IT" altLang="it-IT" sz="3000" dirty="0">
                <a:ea typeface="ＭＳ Ｐゴシック" panose="020B0600070205080204" pitchFamily="34" charset="-128"/>
              </a:rPr>
              <a:t>), e la giustezza dei criteri secondo cui tale riconoscimento può attuarsi, unicamente o quasi mediante i </a:t>
            </a:r>
            <a:r>
              <a:rPr lang="it-IT" altLang="it-IT" sz="3000" u="sng" dirty="0">
                <a:ea typeface="ＭＳ Ｐゴシック" panose="020B0600070205080204" pitchFamily="34" charset="-128"/>
              </a:rPr>
              <a:t>segni visibili </a:t>
            </a:r>
            <a:r>
              <a:rPr lang="it-IT" altLang="it-IT" sz="3000" dirty="0">
                <a:ea typeface="ＭＳ Ｐゴシック" panose="020B0600070205080204" pitchFamily="34" charset="-128"/>
              </a:rPr>
              <a:t>e i </a:t>
            </a:r>
            <a:r>
              <a:rPr lang="it-IT" altLang="it-IT" sz="3000" u="sng" dirty="0">
                <a:ea typeface="ＭＳ Ｐゴシック" panose="020B0600070205080204" pitchFamily="34" charset="-128"/>
              </a:rPr>
              <a:t>fatti sensibili</a:t>
            </a:r>
            <a:r>
              <a:rPr lang="it-IT" altLang="it-IT" sz="3000" dirty="0">
                <a:ea typeface="ＭＳ Ｐゴシック" panose="020B0600070205080204" pitchFamily="34" charset="-128"/>
              </a:rPr>
              <a:t> dell’</a:t>
            </a:r>
            <a:r>
              <a:rPr lang="it-IT" altLang="ja-JP" sz="3000" dirty="0">
                <a:ea typeface="ＭＳ Ｐゴシック" panose="020B0600070205080204" pitchFamily="34" charset="-128"/>
              </a:rPr>
              <a:t>operosità umana. </a:t>
            </a:r>
            <a:endParaRPr lang="it-IT" altLang="it-IT" sz="3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383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CDC47A-91F0-9543-8495-290DC6BC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Paesaggio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71730D-4AAB-8D43-B879-82D6B3066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939" y="2093976"/>
            <a:ext cx="10946218" cy="432486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3300" dirty="0"/>
              <a:t>E’ una porzione di territorio, non oggettiva, ma soggettiva (percepita), prodotta dalla interazione di fattori umani e naturali.</a:t>
            </a:r>
          </a:p>
          <a:p>
            <a:pPr marL="0" indent="0">
              <a:buNone/>
            </a:pPr>
            <a:endParaRPr lang="it-IT" sz="1400" dirty="0"/>
          </a:p>
          <a:p>
            <a:pPr marL="0" indent="0">
              <a:buNone/>
            </a:pPr>
            <a:r>
              <a:rPr lang="it-IT" sz="3300" dirty="0"/>
              <a:t>Paesaggio come invenzione moderna, strumento della conquista del controllo dello spazio.</a:t>
            </a:r>
            <a:endParaRPr lang="it-IT" sz="1300" dirty="0"/>
          </a:p>
          <a:p>
            <a:pPr marL="0" indent="0">
              <a:buNone/>
            </a:pPr>
            <a:endParaRPr lang="it-IT" sz="1300" dirty="0"/>
          </a:p>
          <a:p>
            <a:pPr marL="0" indent="0">
              <a:buNone/>
            </a:pPr>
            <a:r>
              <a:rPr lang="it-IT" sz="3300" dirty="0"/>
              <a:t>Franco Farinelli</a:t>
            </a:r>
            <a:r>
              <a:rPr lang="it-IT" sz="3300"/>
              <a:t>, </a:t>
            </a:r>
            <a:r>
              <a:rPr lang="it-IT" sz="3300" i="1"/>
              <a:t>L’arguzia </a:t>
            </a:r>
            <a:r>
              <a:rPr lang="it-IT" sz="3300" i="1" dirty="0"/>
              <a:t>del paesaggio </a:t>
            </a:r>
            <a:r>
              <a:rPr lang="it-IT" sz="3300" dirty="0"/>
              <a:t>in «Maestri» Rai3,  3 marzo 2021 </a:t>
            </a:r>
          </a:p>
          <a:p>
            <a:pPr marL="0" indent="0">
              <a:buNone/>
            </a:pPr>
            <a:r>
              <a:rPr lang="it-IT" sz="33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https://www.raiplay.it/video/2021/02/Maestri-pt8-ee807760-b2ab-4274-b531-cbe4652b1f69.html</a:t>
            </a:r>
            <a:r>
              <a:rPr lang="it-IT" sz="3300" dirty="0">
                <a:solidFill>
                  <a:srgbClr val="FF0000"/>
                </a:solidFill>
              </a:rPr>
              <a:t>.                  </a:t>
            </a:r>
            <a:r>
              <a:rPr lang="it-IT" dirty="0"/>
              <a:t>Minuti 31: 46 – 40:24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it-IT" sz="2300" dirty="0">
                <a:latin typeface="Garamond" panose="02020404030301010803" pitchFamily="18" charset="0"/>
              </a:rPr>
              <a:t>Franco Farinelli, </a:t>
            </a:r>
            <a:r>
              <a:rPr lang="it-IT" sz="2300" i="1" dirty="0">
                <a:latin typeface="Garamond" panose="02020404030301010803" pitchFamily="18" charset="0"/>
              </a:rPr>
              <a:t>L’arguzia del paesaggio, </a:t>
            </a:r>
            <a:r>
              <a:rPr lang="it-IT" sz="2300" dirty="0">
                <a:latin typeface="Garamond" panose="02020404030301010803" pitchFamily="18" charset="0"/>
              </a:rPr>
              <a:t>in </a:t>
            </a:r>
            <a:r>
              <a:rPr lang="it-IT" sz="2300" dirty="0" err="1">
                <a:latin typeface="Garamond" panose="02020404030301010803" pitchFamily="18" charset="0"/>
              </a:rPr>
              <a:t>F</a:t>
            </a:r>
            <a:r>
              <a:rPr lang="it-IT" sz="2300" dirty="0">
                <a:latin typeface="Garamond" panose="02020404030301010803" pitchFamily="18" charset="0"/>
              </a:rPr>
              <a:t>. Farinelli. </a:t>
            </a:r>
            <a:r>
              <a:rPr lang="it-IT" sz="2300" i="1" dirty="0">
                <a:latin typeface="Garamond" panose="02020404030301010803" pitchFamily="18" charset="0"/>
              </a:rPr>
              <a:t>I segni del mondo. Immagine cartografica e discorso geografico in età moderna,</a:t>
            </a:r>
            <a:r>
              <a:rPr lang="it-IT" sz="2300" dirty="0">
                <a:latin typeface="Garamond" panose="02020404030301010803" pitchFamily="18" charset="0"/>
              </a:rPr>
              <a:t> Scandicci (FI), La Nuova Italia, 1992, pp. 201-210</a:t>
            </a:r>
            <a:r>
              <a:rPr lang="it-IT" dirty="0">
                <a:latin typeface="Garamond" panose="02020404030301010803" pitchFamily="18" charset="0"/>
              </a:rPr>
              <a:t>.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72948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olo 1">
            <a:extLst>
              <a:ext uri="{FF2B5EF4-FFF2-40B4-BE49-F238E27FC236}">
                <a16:creationId xmlns:a16="http://schemas.microsoft.com/office/drawing/2014/main" id="{0D17F758-6F85-614B-BD64-AEE36667F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425" y="0"/>
            <a:ext cx="10058400" cy="1609344"/>
          </a:xfrm>
        </p:spPr>
        <p:txBody>
          <a:bodyPr/>
          <a:lstStyle/>
          <a:p>
            <a:pPr eaLnBrk="1" hangingPunct="1"/>
            <a:r>
              <a:rPr lang="it-IT" altLang="it-IT" dirty="0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32770" name="Segnaposto contenuto 2">
            <a:extLst>
              <a:ext uri="{FF2B5EF4-FFF2-40B4-BE49-F238E27FC236}">
                <a16:creationId xmlns:a16="http://schemas.microsoft.com/office/drawing/2014/main" id="{2E9EE516-2D14-3B47-ACD4-3A74E82ED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425" y="1945990"/>
            <a:ext cx="10895493" cy="43267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altLang="it-IT" sz="3200" dirty="0">
                <a:ea typeface="ＭＳ Ｐゴシック" panose="020B0600070205080204" pitchFamily="34" charset="-128"/>
              </a:rPr>
              <a:t>Un buon campo sperimentale per tale esame credo sia quello dei cosiddetti </a:t>
            </a:r>
            <a:r>
              <a:rPr lang="it-IT" altLang="it-IT" sz="3200" i="1" dirty="0">
                <a:ea typeface="ＭＳ Ｐゴシック" panose="020B0600070205080204" pitchFamily="34" charset="-128"/>
              </a:rPr>
              <a:t>paesaggi rurali </a:t>
            </a:r>
            <a:endParaRPr lang="it-IT" altLang="it-IT" sz="32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it-IT" altLang="it-IT" sz="10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it-IT" altLang="it-IT" sz="3200" dirty="0">
                <a:ea typeface="ＭＳ Ｐゴシック" panose="020B0600070205080204" pitchFamily="34" charset="-128"/>
              </a:rPr>
              <a:t>in Europa risulta riconoscibile una opposizione di tre tipi di paesaggio rurale </a:t>
            </a:r>
          </a:p>
          <a:p>
            <a:pPr marL="0" indent="0">
              <a:buNone/>
            </a:pPr>
            <a:endParaRPr lang="it-IT" altLang="it-IT" sz="1000" dirty="0">
              <a:ea typeface="ＭＳ Ｐゴシック" panose="020B0600070205080204" pitchFamily="34" charset="-128"/>
            </a:endParaRPr>
          </a:p>
          <a:p>
            <a:pPr marL="0" indent="0"/>
            <a:r>
              <a:rPr lang="it-IT" altLang="it-IT" sz="3200" dirty="0" err="1">
                <a:ea typeface="ＭＳ Ｐゴシック" panose="020B0600070205080204" pitchFamily="34" charset="-128"/>
              </a:rPr>
              <a:t>Openfield</a:t>
            </a:r>
            <a:r>
              <a:rPr lang="it-IT" altLang="it-IT" sz="3200" dirty="0">
                <a:ea typeface="ＭＳ Ｐゴシック" panose="020B0600070205080204" pitchFamily="34" charset="-128"/>
              </a:rPr>
              <a:t> o «paesaggio a campi aperti» </a:t>
            </a:r>
          </a:p>
          <a:p>
            <a:pPr marL="0" indent="0"/>
            <a:r>
              <a:rPr lang="it-IT" altLang="it-IT" sz="3200" i="1" dirty="0" err="1">
                <a:ea typeface="ＭＳ Ｐゴシック" panose="020B0600070205080204" pitchFamily="34" charset="-128"/>
              </a:rPr>
              <a:t>bocage</a:t>
            </a:r>
            <a:r>
              <a:rPr lang="it-IT" altLang="it-IT" sz="3200" i="1" dirty="0">
                <a:ea typeface="ＭＳ Ｐゴシック" panose="020B0600070205080204" pitchFamily="34" charset="-128"/>
              </a:rPr>
              <a:t> </a:t>
            </a:r>
            <a:r>
              <a:rPr lang="it-IT" altLang="it-IT" sz="3200" dirty="0">
                <a:ea typeface="ＭＳ Ｐゴシック" panose="020B0600070205080204" pitchFamily="34" charset="-128"/>
              </a:rPr>
              <a:t>o  «paesaggio a campi chiusi» </a:t>
            </a:r>
          </a:p>
          <a:p>
            <a:pPr marL="0" indent="0"/>
            <a:r>
              <a:rPr lang="it-IT" altLang="it-IT" sz="3200" dirty="0">
                <a:ea typeface="ＭＳ Ｐゴシック" panose="020B0600070205080204" pitchFamily="34" charset="-128"/>
              </a:rPr>
              <a:t>le colture </a:t>
            </a:r>
            <a:r>
              <a:rPr lang="it-IT" altLang="it-IT" sz="3200" i="1" dirty="0">
                <a:ea typeface="ＭＳ Ｐゴシック" panose="020B0600070205080204" pitchFamily="34" charset="-128"/>
              </a:rPr>
              <a:t>promiscue mediterranee </a:t>
            </a:r>
            <a:endParaRPr lang="it-IT" altLang="it-IT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98838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olo 1">
            <a:extLst>
              <a:ext uri="{FF2B5EF4-FFF2-40B4-BE49-F238E27FC236}">
                <a16:creationId xmlns:a16="http://schemas.microsoft.com/office/drawing/2014/main" id="{CFED9CD2-07AC-4A44-9BE1-329915CA5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103708"/>
            <a:ext cx="10058400" cy="1206108"/>
          </a:xfrm>
        </p:spPr>
        <p:txBody>
          <a:bodyPr/>
          <a:lstStyle/>
          <a:p>
            <a:pPr eaLnBrk="1" hangingPunct="1"/>
            <a:r>
              <a:rPr lang="it-IT" altLang="it-IT" dirty="0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33794" name="Segnaposto contenuto 2">
            <a:extLst>
              <a:ext uri="{FF2B5EF4-FFF2-40B4-BE49-F238E27FC236}">
                <a16:creationId xmlns:a16="http://schemas.microsoft.com/office/drawing/2014/main" id="{D1402CFD-06BC-8B43-86DA-A6F7A75DC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988" y="1309816"/>
            <a:ext cx="11479428" cy="543697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it-IT" altLang="it-IT" sz="2400" dirty="0">
                <a:ea typeface="ＭＳ Ｐゴシック" panose="020B0600070205080204" pitchFamily="34" charset="-128"/>
              </a:rPr>
              <a:t>Però i fenomeni fino a qui ricordati non sono gli unici a determinare o edificare il mondo agricolo: cioè gli elementi paesistici cosi come li ho descritti sono, di quel mondo, le fattezze esterne, appariscenti ai sensi fisici.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400" dirty="0">
                <a:ea typeface="ＭＳ Ｐゴシック" panose="020B0600070205080204" pitchFamily="34" charset="-128"/>
              </a:rPr>
              <a:t>Ma a un esame più oculato queste fattezze risultano come parti di complessi ben più rilevanti; e in realtà si legano strettamente, inscindibilmente con molti fenomeni umani che non lasciano riflessi nella topografia, e sono la conseguenza di accadimenti o di istituzioni o di strutture umane che solo in minima parte riescono a colpire i sensi.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400" dirty="0">
                <a:ea typeface="ＭＳ Ｐゴシック" panose="020B0600070205080204" pitchFamily="34" charset="-128"/>
              </a:rPr>
              <a:t>Manifestazioni, accadimenti ecc., la cui opera nella determinazione del paesaggio è più saliente e dinamica di quanto lo sia l’opera dei fenomeni fisici.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400" dirty="0">
                <a:ea typeface="ＭＳ Ｐゴシック" panose="020B0600070205080204" pitchFamily="34" charset="-128"/>
              </a:rPr>
              <a:t>Fra il denso novero di tali manifestazioni potrei indicare una sequenza di fatti che sono fortemente costitutivi delle realtà agricole e che in più di un caso figurano alle origini del paesaggio, ma la cui riduzione a termini di paesaggio - e cioè a quei criteri che i geografi pensano basilari per il loro esame - è impossibile. </a:t>
            </a:r>
          </a:p>
        </p:txBody>
      </p:sp>
    </p:spTree>
    <p:extLst>
      <p:ext uri="{BB962C8B-B14F-4D97-AF65-F5344CB8AC3E}">
        <p14:creationId xmlns:p14="http://schemas.microsoft.com/office/powerpoint/2010/main" val="13630056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olo 1">
            <a:extLst>
              <a:ext uri="{FF2B5EF4-FFF2-40B4-BE49-F238E27FC236}">
                <a16:creationId xmlns:a16="http://schemas.microsoft.com/office/drawing/2014/main" id="{44A5C29A-8B55-3E41-9155-79CC8BAA0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330" y="0"/>
            <a:ext cx="10058400" cy="1609344"/>
          </a:xfrm>
        </p:spPr>
        <p:txBody>
          <a:bodyPr/>
          <a:lstStyle/>
          <a:p>
            <a:pPr eaLnBrk="1" hangingPunct="1"/>
            <a:r>
              <a:rPr lang="it-IT" altLang="it-IT" dirty="0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34818" name="Segnaposto contenuto 2">
            <a:extLst>
              <a:ext uri="{FF2B5EF4-FFF2-40B4-BE49-F238E27FC236}">
                <a16:creationId xmlns:a16="http://schemas.microsoft.com/office/drawing/2014/main" id="{DA166667-02FE-AE4B-9E05-495158606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476" y="1491779"/>
            <a:ext cx="10713307" cy="5230297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600" i="1" dirty="0">
                <a:ea typeface="ＭＳ Ｐゴシック" panose="020B0600070205080204" pitchFamily="34" charset="-128"/>
              </a:rPr>
              <a:t>riflessi della vita religiosa </a:t>
            </a:r>
          </a:p>
          <a:p>
            <a:pPr eaLnBrk="1" hangingPunct="1"/>
            <a:r>
              <a:rPr lang="it-IT" altLang="it-IT" sz="2600" i="1" dirty="0">
                <a:ea typeface="ＭＳ Ｐゴシック" panose="020B0600070205080204" pitchFamily="34" charset="-128"/>
              </a:rPr>
              <a:t>fatti psicologici</a:t>
            </a:r>
          </a:p>
          <a:p>
            <a:pPr eaLnBrk="1" hangingPunct="1"/>
            <a:r>
              <a:rPr lang="it-IT" altLang="it-IT" sz="2600" i="1" dirty="0">
                <a:ea typeface="ＭＳ Ｐゴシック" panose="020B0600070205080204" pitchFamily="34" charset="-128"/>
              </a:rPr>
              <a:t>rapporti fra individuo e gruppo </a:t>
            </a:r>
          </a:p>
          <a:p>
            <a:pPr eaLnBrk="1" hangingPunct="1"/>
            <a:r>
              <a:rPr lang="it-IT" altLang="it-IT" sz="2600" i="1" dirty="0">
                <a:ea typeface="ＭＳ Ｐゴシック" panose="020B0600070205080204" pitchFamily="34" charset="-128"/>
              </a:rPr>
              <a:t>costumi giuridici intorno alla proprietà famigliare </a:t>
            </a:r>
            <a:endParaRPr lang="it-IT" altLang="it-IT" sz="2600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it-IT" altLang="it-IT" sz="2600" i="1" dirty="0">
                <a:ea typeface="ＭＳ Ｐゴシック" panose="020B0600070205080204" pitchFamily="34" charset="-128"/>
              </a:rPr>
              <a:t>la configurazione aziendale </a:t>
            </a:r>
            <a:r>
              <a:rPr lang="it-IT" altLang="it-IT" sz="2600" dirty="0">
                <a:ea typeface="ＭＳ Ｐゴシック" panose="020B0600070205080204" pitchFamily="34" charset="-128"/>
              </a:rPr>
              <a:t>così come </a:t>
            </a:r>
            <a:r>
              <a:rPr lang="it-IT" altLang="it-IT" sz="2600" i="1" dirty="0">
                <a:ea typeface="ＭＳ Ｐゴシック" panose="020B0600070205080204" pitchFamily="34" charset="-128"/>
              </a:rPr>
              <a:t>le forme di conduzione </a:t>
            </a:r>
            <a:r>
              <a:rPr lang="it-IT" altLang="it-IT" sz="2600" dirty="0">
                <a:ea typeface="ＭＳ Ｐゴシック" panose="020B0600070205080204" pitchFamily="34" charset="-128"/>
              </a:rPr>
              <a:t>e </a:t>
            </a:r>
            <a:r>
              <a:rPr lang="it-IT" altLang="it-IT" sz="2600" i="1" dirty="0">
                <a:ea typeface="ＭＳ Ｐゴシック" panose="020B0600070205080204" pitchFamily="34" charset="-128"/>
              </a:rPr>
              <a:t>i rapporti di lavoro </a:t>
            </a:r>
          </a:p>
          <a:p>
            <a:pPr eaLnBrk="1" hangingPunct="1"/>
            <a:r>
              <a:rPr lang="it-IT" altLang="it-IT" sz="2600" dirty="0">
                <a:ea typeface="ＭＳ Ｐゴシック" panose="020B0600070205080204" pitchFamily="34" charset="-128"/>
              </a:rPr>
              <a:t>qualunque </a:t>
            </a:r>
            <a:r>
              <a:rPr lang="it-IT" altLang="it-IT" sz="2600" i="1" dirty="0">
                <a:ea typeface="ＭＳ Ｐゴシック" panose="020B0600070205080204" pitchFamily="34" charset="-128"/>
              </a:rPr>
              <a:t>tecnica di coltivazione </a:t>
            </a:r>
          </a:p>
          <a:p>
            <a:pPr eaLnBrk="1" hangingPunct="1"/>
            <a:r>
              <a:rPr lang="it-IT" altLang="it-IT" sz="2600" i="1" dirty="0">
                <a:ea typeface="ＭＳ Ｐゴシック" panose="020B0600070205080204" pitchFamily="34" charset="-128"/>
              </a:rPr>
              <a:t>scelta delle colture e mercato </a:t>
            </a:r>
            <a:endParaRPr lang="it-IT" altLang="it-IT" sz="2600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it-IT" altLang="it-IT" sz="2600" i="1" dirty="0">
                <a:ea typeface="ＭＳ Ｐゴシック" panose="020B0600070205080204" pitchFamily="34" charset="-128"/>
              </a:rPr>
              <a:t>la strada </a:t>
            </a:r>
            <a:endParaRPr lang="it-IT" altLang="it-IT" sz="2600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it-IT" altLang="it-IT" sz="2600" i="1" dirty="0">
                <a:ea typeface="ＭＳ Ｐゴシック" panose="020B0600070205080204" pitchFamily="34" charset="-128"/>
              </a:rPr>
              <a:t>l’influenza e il valore della città</a:t>
            </a:r>
            <a:endParaRPr lang="it-IT" altLang="it-IT" sz="2600" dirty="0">
              <a:ea typeface="ＭＳ Ｐゴシック" panose="020B0600070205080204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it-IT" altLang="it-IT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83771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olo 1">
            <a:extLst>
              <a:ext uri="{FF2B5EF4-FFF2-40B4-BE49-F238E27FC236}">
                <a16:creationId xmlns:a16="http://schemas.microsoft.com/office/drawing/2014/main" id="{78B95B2E-F70F-E54A-8735-F004A6137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62" y="212784"/>
            <a:ext cx="10058400" cy="1609344"/>
          </a:xfrm>
        </p:spPr>
        <p:txBody>
          <a:bodyPr/>
          <a:lstStyle/>
          <a:p>
            <a:pPr eaLnBrk="1" hangingPunct="1"/>
            <a:r>
              <a:rPr lang="it-IT" altLang="it-IT" dirty="0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35842" name="Segnaposto contenuto 2">
            <a:extLst>
              <a:ext uri="{FF2B5EF4-FFF2-40B4-BE49-F238E27FC236}">
                <a16:creationId xmlns:a16="http://schemas.microsoft.com/office/drawing/2014/main" id="{85B51DA0-7F38-5045-B11F-7DD61657F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844" y="1680519"/>
            <a:ext cx="11405286" cy="4725969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it-IT" altLang="it-IT" sz="3200" dirty="0">
                <a:ea typeface="ＭＳ Ｐゴシック" panose="020B0600070205080204" pitchFamily="34" charset="-128"/>
              </a:rPr>
              <a:t>Cosa si ricava da questa elencazione di fatti?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3200" dirty="0">
                <a:ea typeface="ＭＳ Ｐゴシック" panose="020B0600070205080204" pitchFamily="34" charset="-128"/>
              </a:rPr>
              <a:t>Una constatazione specialmente: e cioè che fondarsi in modo preliminare o esclusivo sul paesaggio visivo - o meglio su quello ricostruito dai vari sensi - per identificare i vari complessi culturali della vita agricola, o ritenere che il paesaggio visivo sia o dia una sintesi vera e piena della vita agricola, significa avere una visione parziale, monca, insufficiente di tale realtà: poiché l’operazione scarta ciò che in primo luogo non è visibile o in ogni modo non può venire colto da qualche senso, e che quindi non è topograficamente configurabile. </a:t>
            </a:r>
          </a:p>
        </p:txBody>
      </p:sp>
    </p:spTree>
    <p:extLst>
      <p:ext uri="{BB962C8B-B14F-4D97-AF65-F5344CB8AC3E}">
        <p14:creationId xmlns:p14="http://schemas.microsoft.com/office/powerpoint/2010/main" val="31242901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olo 1">
            <a:extLst>
              <a:ext uri="{FF2B5EF4-FFF2-40B4-BE49-F238E27FC236}">
                <a16:creationId xmlns:a16="http://schemas.microsoft.com/office/drawing/2014/main" id="{B25F1A61-810C-F848-A6AC-4AE4532E5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36866" name="Segnaposto contenuto 2">
            <a:extLst>
              <a:ext uri="{FF2B5EF4-FFF2-40B4-BE49-F238E27FC236}">
                <a16:creationId xmlns:a16="http://schemas.microsoft.com/office/drawing/2014/main" id="{F2B6F950-BAD8-5B42-ACED-99C8DC9EA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altLang="it-IT" sz="3000" dirty="0">
                <a:ea typeface="ＭＳ Ｐゴシック" panose="020B0600070205080204" pitchFamily="34" charset="-128"/>
              </a:rPr>
              <a:t>Ma ciò che non ha forma visibile o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cartografabile</a:t>
            </a:r>
            <a:r>
              <a:rPr lang="it-IT" altLang="it-IT" sz="3000" dirty="0">
                <a:ea typeface="ＭＳ Ｐゴシック" panose="020B0600070205080204" pitchFamily="34" charset="-128"/>
              </a:rPr>
              <a:t>, come il valore della città o la scelta di un orientamento economico o la natura di una istituzione sociale, fa parte della medesima realtà che assomma anche il «paesaggio» a cui i geografi limitano abitualmente i loro studi. </a:t>
            </a:r>
          </a:p>
          <a:p>
            <a:pPr marL="0" indent="0">
              <a:buNone/>
            </a:pPr>
            <a:r>
              <a:rPr lang="it-IT" altLang="it-IT" sz="3000" dirty="0">
                <a:ea typeface="ＭＳ Ｐゴシック" panose="020B0600070205080204" pitchFamily="34" charset="-128"/>
              </a:rPr>
              <a:t>Molto frequentemente anzi anima o edifica o plasma tale realtà, e ciò che è visibile - cioè il paesaggio - ne è solo una conseguenza o una estrinsecazione, fra diverse. </a:t>
            </a:r>
          </a:p>
        </p:txBody>
      </p:sp>
    </p:spTree>
    <p:extLst>
      <p:ext uri="{BB962C8B-B14F-4D97-AF65-F5344CB8AC3E}">
        <p14:creationId xmlns:p14="http://schemas.microsoft.com/office/powerpoint/2010/main" val="41481650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olo 1">
            <a:extLst>
              <a:ext uri="{FF2B5EF4-FFF2-40B4-BE49-F238E27FC236}">
                <a16:creationId xmlns:a16="http://schemas.microsoft.com/office/drawing/2014/main" id="{2399F312-894B-6E47-857E-490DBEF6C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37890" name="Segnaposto contenuto 2">
            <a:extLst>
              <a:ext uri="{FF2B5EF4-FFF2-40B4-BE49-F238E27FC236}">
                <a16:creationId xmlns:a16="http://schemas.microsoft.com/office/drawing/2014/main" id="{0C7CF2F6-B8D4-634A-A2D4-6089B8C68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altLang="it-IT" sz="3200" dirty="0">
                <a:ea typeface="ＭＳ Ｐゴシック" panose="020B0600070205080204" pitchFamily="34" charset="-128"/>
              </a:rPr>
              <a:t>Di sicuro la più rilevante (e a volte l’unica) delle conseguenze materiali: ma autonoma, isolabile e tale da separarsi utilmente - per motivi di studio - da questa realtà, no. </a:t>
            </a:r>
          </a:p>
          <a:p>
            <a:pPr marL="0" indent="0">
              <a:buNone/>
            </a:pPr>
            <a:r>
              <a:rPr lang="it-IT" altLang="it-IT" sz="3200" u="sng" dirty="0">
                <a:ea typeface="ＭＳ Ｐゴシック" panose="020B0600070205080204" pitchFamily="34" charset="-128"/>
              </a:rPr>
              <a:t>E perciò il termine o più precisamente il concetto di «paesaggio» non è il </a:t>
            </a:r>
            <a:r>
              <a:rPr lang="it-IT" altLang="it-IT" sz="3200" u="sng" dirty="0" err="1">
                <a:ea typeface="ＭＳ Ｐゴシック" panose="020B0600070205080204" pitchFamily="34" charset="-128"/>
              </a:rPr>
              <a:t>piu</a:t>
            </a:r>
            <a:r>
              <a:rPr lang="it-IT" altLang="it-IT" sz="3200" u="sng" dirty="0">
                <a:ea typeface="ＭＳ Ｐゴシック" panose="020B0600070205080204" pitchFamily="34" charset="-128"/>
              </a:rPr>
              <a:t>̀ adeguato per indicare la realtà di un mondo come l’agricolo. </a:t>
            </a:r>
          </a:p>
        </p:txBody>
      </p:sp>
    </p:spTree>
    <p:extLst>
      <p:ext uri="{BB962C8B-B14F-4D97-AF65-F5344CB8AC3E}">
        <p14:creationId xmlns:p14="http://schemas.microsoft.com/office/powerpoint/2010/main" val="29743433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olo 1">
            <a:extLst>
              <a:ext uri="{FF2B5EF4-FFF2-40B4-BE49-F238E27FC236}">
                <a16:creationId xmlns:a16="http://schemas.microsoft.com/office/drawing/2014/main" id="{FA9366C6-5175-8B46-8A5E-DAC4454E3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38914" name="Segnaposto contenuto 2">
            <a:extLst>
              <a:ext uri="{FF2B5EF4-FFF2-40B4-BE49-F238E27FC236}">
                <a16:creationId xmlns:a16="http://schemas.microsoft.com/office/drawing/2014/main" id="{A6A5A00A-5E09-EA48-A737-61B178058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756" y="1964725"/>
            <a:ext cx="10446529" cy="41659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altLang="it-IT" sz="3000" dirty="0">
                <a:ea typeface="ＭＳ Ｐゴシック" panose="020B0600070205080204" pitchFamily="34" charset="-128"/>
              </a:rPr>
              <a:t>I geografi umanisti francesi della più giovane generazione, quelli venuti su alla scuola di Bloch, preferiscono il termine di «complessi» o meglio quello di «strutture».</a:t>
            </a:r>
          </a:p>
          <a:p>
            <a:pPr marL="0" indent="0">
              <a:buNone/>
            </a:pPr>
            <a:r>
              <a:rPr lang="it-IT" altLang="it-IT" sz="3000" dirty="0">
                <a:ea typeface="ＭＳ Ｐゴシック" panose="020B0600070205080204" pitchFamily="34" charset="-128"/>
              </a:rPr>
              <a:t> In termini più elementari e forse anche più espliciti, si potrebbe dire che le strutture sono il telaio, o meglio le forze di fondo della storia sociale: quella degli aggruppamenti umani consciamente coerenti, solidali. Sono in una parola, i complessi costitutivi di una civiltà. </a:t>
            </a:r>
          </a:p>
        </p:txBody>
      </p:sp>
    </p:spTree>
    <p:extLst>
      <p:ext uri="{BB962C8B-B14F-4D97-AF65-F5344CB8AC3E}">
        <p14:creationId xmlns:p14="http://schemas.microsoft.com/office/powerpoint/2010/main" val="23317470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olo 1">
            <a:extLst>
              <a:ext uri="{FF2B5EF4-FFF2-40B4-BE49-F238E27FC236}">
                <a16:creationId xmlns:a16="http://schemas.microsoft.com/office/drawing/2014/main" id="{B9655366-1F1A-6B43-B05A-19C363C36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39938" name="Segnaposto contenuto 2">
            <a:extLst>
              <a:ext uri="{FF2B5EF4-FFF2-40B4-BE49-F238E27FC236}">
                <a16:creationId xmlns:a16="http://schemas.microsoft.com/office/drawing/2014/main" id="{4E8EBE16-7F76-E540-9BF2-9440D641C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729" y="1927654"/>
            <a:ext cx="11590637" cy="4411362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it-IT" altLang="it-IT" sz="2800" dirty="0">
                <a:ea typeface="ＭＳ Ｐゴシック" panose="020B0600070205080204" pitchFamily="34" charset="-128"/>
              </a:rPr>
              <a:t>Per tale ragione quando parliamo di struttura, in sede di civiltà agricola, le opposizioni fra quadro paesistico a campi aperti e a campi chiusi e a coltura promiscua, perdono il significato a loro conferito dai geografi. </a:t>
            </a:r>
          </a:p>
          <a:p>
            <a:pPr marL="0" indent="0">
              <a:lnSpc>
                <a:spcPct val="80000"/>
              </a:lnSpc>
              <a:buNone/>
            </a:pPr>
            <a:endParaRPr lang="it-IT" altLang="it-IT" sz="800" dirty="0">
              <a:ea typeface="ＭＳ Ｐゴシック" panose="020B0600070205080204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800" dirty="0">
                <a:ea typeface="ＭＳ Ｐゴシック" panose="020B0600070205080204" pitchFamily="34" charset="-128"/>
              </a:rPr>
              <a:t>E le diversificazioni vere e fondamentali si spostano dal campo delle forme visibili, cioè topografico e fotografico, a quello storico: al campo dei valori economici che si ridimensionano e mutano in continuità, allo studio dei fattori che implicano la socialità, le istituzioni giuridiche, i miti religiosi e l’indefinito gioco della libera scelta umana che si rifiuta a ogni classificazione.</a:t>
            </a:r>
          </a:p>
        </p:txBody>
      </p:sp>
    </p:spTree>
    <p:extLst>
      <p:ext uri="{BB962C8B-B14F-4D97-AF65-F5344CB8AC3E}">
        <p14:creationId xmlns:p14="http://schemas.microsoft.com/office/powerpoint/2010/main" val="3898077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contenuto 2">
            <a:extLst>
              <a:ext uri="{FF2B5EF4-FFF2-40B4-BE49-F238E27FC236}">
                <a16:creationId xmlns:a16="http://schemas.microsoft.com/office/drawing/2014/main" id="{DC71834C-5331-3D44-AFA9-6F096DB71E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altLang="it-IT" sz="2100" dirty="0"/>
          </a:p>
          <a:p>
            <a:r>
              <a:rPr lang="it-IT" altLang="it-IT" sz="2100" dirty="0"/>
              <a:t>Il testo a questi link:  </a:t>
            </a:r>
            <a:r>
              <a:rPr lang="it-IT" altLang="it-IT" sz="2100" dirty="0">
                <a:hlinkClick r:id="rId2"/>
              </a:rPr>
              <a:t>http://www.convenzioneeuropeapaesaggio.beniculturali.it/index.php?id=2&amp;lang=it</a:t>
            </a:r>
            <a:endParaRPr lang="it-IT" altLang="it-IT" sz="2100" dirty="0"/>
          </a:p>
          <a:p>
            <a:r>
              <a:rPr lang="it-IT" altLang="it-IT" sz="2100" dirty="0">
                <a:hlinkClick r:id="rId3"/>
              </a:rPr>
              <a:t>http://www.ecomusei.eu/ecomusei/wp-content/uploads/2010/05/convenzione_paesaggio.pdf</a:t>
            </a:r>
            <a:endParaRPr lang="it-IT" altLang="it-IT" sz="2100" dirty="0"/>
          </a:p>
          <a:p>
            <a:endParaRPr lang="it-IT" altLang="it-IT" sz="2100" dirty="0"/>
          </a:p>
          <a:p>
            <a:r>
              <a:rPr lang="it-IT" altLang="it-IT" sz="2100" dirty="0"/>
              <a:t>Atti Convegno </a:t>
            </a:r>
            <a:r>
              <a:rPr lang="it-IT" altLang="it-IT" sz="2100" i="1" dirty="0"/>
              <a:t>Oltre la convenzione Firenze 4-5 giugno 2020:</a:t>
            </a:r>
          </a:p>
          <a:p>
            <a:pPr marL="1866900" indent="0">
              <a:buNone/>
            </a:pPr>
            <a:r>
              <a:rPr lang="it-IT" altLang="it-IT" sz="2100" dirty="0" err="1"/>
              <a:t>https</a:t>
            </a:r>
            <a:r>
              <a:rPr lang="it-IT" altLang="it-IT" sz="2100" dirty="0"/>
              <a:t>://ssg2020paesaggio.wordpress.com/pubblicazione/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593D1C7B-2405-9C4E-9788-851CEE3AA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 i="1" dirty="0">
                <a:solidFill>
                  <a:schemeClr val="tx1"/>
                </a:solidFill>
              </a:rPr>
              <a:t>La convenzione europea del paesaggio</a:t>
            </a:r>
            <a:br>
              <a:rPr lang="it-IT" altLang="it-IT" i="1" dirty="0">
                <a:solidFill>
                  <a:srgbClr val="FF0000"/>
                </a:solidFill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4524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olo 1">
            <a:extLst>
              <a:ext uri="{FF2B5EF4-FFF2-40B4-BE49-F238E27FC236}">
                <a16:creationId xmlns:a16="http://schemas.microsoft.com/office/drawing/2014/main" id="{6A1B97A5-8E16-DF4F-9201-4CC8C13F88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3633" y="0"/>
            <a:ext cx="10058400" cy="1609344"/>
          </a:xfrm>
        </p:spPr>
        <p:txBody>
          <a:bodyPr/>
          <a:lstStyle/>
          <a:p>
            <a:r>
              <a:rPr lang="it-IT" altLang="it-IT" i="1" dirty="0"/>
              <a:t>Convenzione europea del Paesaggio .1</a:t>
            </a:r>
            <a:endParaRPr lang="it-IT" altLang="it-IT" dirty="0"/>
          </a:p>
        </p:txBody>
      </p:sp>
      <p:sp>
        <p:nvSpPr>
          <p:cNvPr id="17410" name="Segnaposto contenuto 2">
            <a:extLst>
              <a:ext uri="{FF2B5EF4-FFF2-40B4-BE49-F238E27FC236}">
                <a16:creationId xmlns:a16="http://schemas.microsoft.com/office/drawing/2014/main" id="{89CCCC65-FEA6-0049-A569-A426F0DA4C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2541" y="1436325"/>
            <a:ext cx="2482443" cy="461908"/>
          </a:xfrm>
        </p:spPr>
        <p:txBody>
          <a:bodyPr>
            <a:normAutofit lnSpcReduction="10000"/>
          </a:bodyPr>
          <a:lstStyle/>
          <a:p>
            <a:r>
              <a:rPr lang="it-IT" altLang="it-IT" sz="2800" dirty="0"/>
              <a:t>preambolo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04C8B45-ED3D-4E40-9F61-17D469919559}"/>
              </a:ext>
            </a:extLst>
          </p:cNvPr>
          <p:cNvSpPr txBox="1"/>
          <p:nvPr/>
        </p:nvSpPr>
        <p:spPr>
          <a:xfrm>
            <a:off x="2804984" y="2145810"/>
            <a:ext cx="282969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2. Provvedimenti nazionali</a:t>
            </a:r>
          </a:p>
          <a:p>
            <a:endParaRPr lang="it-IT" b="1" dirty="0"/>
          </a:p>
          <a:p>
            <a:r>
              <a:rPr lang="it-IT" dirty="0"/>
              <a:t>Art. 4 – Ripartizione delle competenze</a:t>
            </a:r>
          </a:p>
          <a:p>
            <a:r>
              <a:rPr lang="it-IT" dirty="0"/>
              <a:t>Art. 5 – Misure generali </a:t>
            </a:r>
          </a:p>
          <a:p>
            <a:r>
              <a:rPr lang="it-IT" dirty="0"/>
              <a:t>Art. 6 – Misure specifiche</a:t>
            </a:r>
            <a:br>
              <a:rPr lang="it-IT" b="1" dirty="0"/>
            </a:br>
            <a:endParaRPr lang="it-IT" dirty="0"/>
          </a:p>
          <a:p>
            <a:endParaRPr lang="it-IT" dirty="0"/>
          </a:p>
          <a:p>
            <a:r>
              <a:rPr lang="it-IT" b="1" dirty="0"/>
              <a:t> </a:t>
            </a:r>
          </a:p>
          <a:p>
            <a:endParaRPr lang="it-IT" dirty="0"/>
          </a:p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F7BF030-52C5-5B48-8F6C-79DEFA8805BD}"/>
              </a:ext>
            </a:extLst>
          </p:cNvPr>
          <p:cNvSpPr txBox="1"/>
          <p:nvPr/>
        </p:nvSpPr>
        <p:spPr>
          <a:xfrm>
            <a:off x="8902793" y="2141102"/>
            <a:ext cx="315740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4. Clausole finali </a:t>
            </a:r>
          </a:p>
          <a:p>
            <a:endParaRPr lang="it-IT" b="1" dirty="0"/>
          </a:p>
          <a:p>
            <a:endParaRPr lang="it-IT" dirty="0"/>
          </a:p>
          <a:p>
            <a:r>
              <a:rPr lang="it-IT" dirty="0"/>
              <a:t>Art. 12 – Relazioni con altri strumenti </a:t>
            </a:r>
          </a:p>
          <a:p>
            <a:r>
              <a:rPr lang="it-IT" dirty="0"/>
              <a:t>Art. 13 – Firma, ratifica, entrata in vigore </a:t>
            </a:r>
          </a:p>
          <a:p>
            <a:r>
              <a:rPr lang="it-IT" dirty="0"/>
              <a:t>Art. 14 - Adesione </a:t>
            </a:r>
          </a:p>
          <a:p>
            <a:r>
              <a:rPr lang="it-IT" dirty="0"/>
              <a:t>Art. 15 - Applicazione territoriale </a:t>
            </a:r>
          </a:p>
          <a:p>
            <a:r>
              <a:rPr lang="it-IT" dirty="0"/>
              <a:t>Art. 16 - Denuncia </a:t>
            </a:r>
          </a:p>
          <a:p>
            <a:r>
              <a:rPr lang="it-IT" dirty="0"/>
              <a:t>Art. 17 - Emendamenti </a:t>
            </a:r>
          </a:p>
          <a:p>
            <a:r>
              <a:rPr lang="it-IT" dirty="0"/>
              <a:t>Art. 18 - Notifiche 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4F052AE-5079-9C40-BA1B-D4BD3154AE35}"/>
              </a:ext>
            </a:extLst>
          </p:cNvPr>
          <p:cNvSpPr txBox="1"/>
          <p:nvPr/>
        </p:nvSpPr>
        <p:spPr>
          <a:xfrm>
            <a:off x="5684133" y="2145810"/>
            <a:ext cx="31692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3</a:t>
            </a:r>
            <a:r>
              <a:rPr lang="it-IT" dirty="0"/>
              <a:t>. </a:t>
            </a:r>
            <a:r>
              <a:rPr lang="it-IT" b="1" dirty="0"/>
              <a:t>Cooperazione europea</a:t>
            </a:r>
          </a:p>
          <a:p>
            <a:endParaRPr lang="it-IT" b="1" dirty="0"/>
          </a:p>
          <a:p>
            <a:endParaRPr lang="it-IT" b="1" dirty="0"/>
          </a:p>
          <a:p>
            <a:r>
              <a:rPr lang="it-IT" dirty="0"/>
              <a:t>Art. 7 – Politiche e programmi internazionali </a:t>
            </a:r>
          </a:p>
          <a:p>
            <a:r>
              <a:rPr lang="it-IT" dirty="0"/>
              <a:t>Art. 8 – Assistenza reciproca e scambio di informazioni </a:t>
            </a:r>
          </a:p>
          <a:p>
            <a:r>
              <a:rPr lang="it-IT" dirty="0"/>
              <a:t>Art. 9 – Paesaggi transfrontalieri </a:t>
            </a:r>
          </a:p>
          <a:p>
            <a:r>
              <a:rPr lang="it-IT" dirty="0"/>
              <a:t>Art. 10 – Controllo dell’applicazione della Convenzione </a:t>
            </a:r>
          </a:p>
          <a:p>
            <a:r>
              <a:rPr lang="it-IT" dirty="0"/>
              <a:t>Art. 11 – Premio del paesaggio del Consiglio d’Europa </a:t>
            </a:r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B4DD43C-6641-854B-A32F-18682351A00B}"/>
              </a:ext>
            </a:extLst>
          </p:cNvPr>
          <p:cNvSpPr txBox="1"/>
          <p:nvPr/>
        </p:nvSpPr>
        <p:spPr>
          <a:xfrm>
            <a:off x="322539" y="2141102"/>
            <a:ext cx="24329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t-IT" b="1" dirty="0"/>
              <a:t>Disposizioni generali</a:t>
            </a:r>
          </a:p>
          <a:p>
            <a:pPr marL="342900" indent="-342900">
              <a:buAutoNum type="arabicPeriod"/>
            </a:pPr>
            <a:endParaRPr lang="it-IT" b="1" dirty="0"/>
          </a:p>
          <a:p>
            <a:r>
              <a:rPr lang="it-IT" dirty="0"/>
              <a:t>Art. 1 – Definizioni </a:t>
            </a:r>
          </a:p>
          <a:p>
            <a:r>
              <a:rPr lang="it-IT" dirty="0"/>
              <a:t>Art. 2 – Campo d’applicazione </a:t>
            </a:r>
          </a:p>
          <a:p>
            <a:r>
              <a:rPr lang="it-IT" dirty="0"/>
              <a:t>Art, 3 – Obiettivi </a:t>
            </a:r>
          </a:p>
          <a:p>
            <a:pPr marL="342900" indent="-342900"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8437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olo 1">
            <a:extLst>
              <a:ext uri="{FF2B5EF4-FFF2-40B4-BE49-F238E27FC236}">
                <a16:creationId xmlns:a16="http://schemas.microsoft.com/office/drawing/2014/main" id="{6BFBAC0D-73AC-B84F-B421-4D099FD47D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i="1"/>
              <a:t>Convenzione europea del Paesaggio .2</a:t>
            </a:r>
          </a:p>
        </p:txBody>
      </p:sp>
      <p:sp>
        <p:nvSpPr>
          <p:cNvPr id="3074" name="Segnaposto contenuto 2">
            <a:extLst>
              <a:ext uri="{FF2B5EF4-FFF2-40B4-BE49-F238E27FC236}">
                <a16:creationId xmlns:a16="http://schemas.microsoft.com/office/drawing/2014/main" id="{1A4C8505-3AEB-D64B-BF92-FEB96874A0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39114" y="1872753"/>
            <a:ext cx="10849232" cy="4985247"/>
          </a:xfrm>
        </p:spPr>
        <p:txBody>
          <a:bodyPr>
            <a:normAutofit/>
          </a:bodyPr>
          <a:lstStyle/>
          <a:p>
            <a:pPr marL="0" indent="0">
              <a:spcAft>
                <a:spcPct val="0"/>
              </a:spcAft>
              <a:buNone/>
            </a:pPr>
            <a:r>
              <a:rPr lang="it-IT" altLang="it-IT" sz="2600" u="sng" dirty="0"/>
              <a:t>preambolo</a:t>
            </a:r>
            <a:r>
              <a:rPr lang="it-IT" altLang="it-IT" sz="2600" dirty="0"/>
              <a:t> </a:t>
            </a:r>
          </a:p>
          <a:p>
            <a:pPr marL="0" indent="0">
              <a:spcAft>
                <a:spcPct val="0"/>
              </a:spcAft>
              <a:buNone/>
            </a:pPr>
            <a:r>
              <a:rPr lang="it-IT" altLang="it-IT" sz="2600" dirty="0"/>
              <a:t>Gli Stati membri del Consiglio d'Europa, firmatari della presente Convenzione, </a:t>
            </a:r>
          </a:p>
          <a:p>
            <a:pPr marL="0" indent="0">
              <a:spcAft>
                <a:spcPct val="0"/>
              </a:spcAft>
              <a:buNone/>
            </a:pPr>
            <a:r>
              <a:rPr lang="it-IT" altLang="it-IT" sz="2600" dirty="0"/>
              <a:t>considerando che il fine del Consiglio d'Europa è di realizzare un'unione più stretta fra i suoi membri, per salvaguardare e promuovere gli ideali e i principi che sono il loro patrimonio comune, e che tale fine è perseguito in particolare attraverso la conclusione di accordi nel campo economico e sociale;</a:t>
            </a:r>
            <a:br>
              <a:rPr lang="it-IT" altLang="it-IT" sz="2600" dirty="0"/>
            </a:br>
            <a:r>
              <a:rPr lang="it-IT" altLang="it-IT" sz="2600" dirty="0"/>
              <a:t>Desiderosi di pervenire ad uno sviluppo sostenibile fondato su un rapporto equilibrato tra i bisogni sociali, l'attività economica e l'ambiente; </a:t>
            </a:r>
          </a:p>
        </p:txBody>
      </p:sp>
    </p:spTree>
    <p:extLst>
      <p:ext uri="{BB962C8B-B14F-4D97-AF65-F5344CB8AC3E}">
        <p14:creationId xmlns:p14="http://schemas.microsoft.com/office/powerpoint/2010/main" val="781146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olo 1">
            <a:extLst>
              <a:ext uri="{FF2B5EF4-FFF2-40B4-BE49-F238E27FC236}">
                <a16:creationId xmlns:a16="http://schemas.microsoft.com/office/drawing/2014/main" id="{9FEBA29F-A3BE-0E46-979E-8415D784D3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0768" y="113930"/>
            <a:ext cx="10058400" cy="1609344"/>
          </a:xfrm>
        </p:spPr>
        <p:txBody>
          <a:bodyPr/>
          <a:lstStyle/>
          <a:p>
            <a:r>
              <a:rPr lang="it-IT" altLang="it-IT" i="1" dirty="0"/>
              <a:t>Convenzione europea del Paesaggio .3</a:t>
            </a:r>
          </a:p>
        </p:txBody>
      </p:sp>
      <p:sp>
        <p:nvSpPr>
          <p:cNvPr id="17410" name="Segnaposto contenuto 2">
            <a:extLst>
              <a:ext uri="{FF2B5EF4-FFF2-40B4-BE49-F238E27FC236}">
                <a16:creationId xmlns:a16="http://schemas.microsoft.com/office/drawing/2014/main" id="{B8F81E4D-E77F-5E45-A15D-F042A5F44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768" y="1551789"/>
            <a:ext cx="11269362" cy="4861367"/>
          </a:xfrm>
        </p:spPr>
        <p:txBody>
          <a:bodyPr rtlCol="0">
            <a:norm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it-IT" altLang="it-IT" sz="2800" dirty="0">
                <a:ea typeface="ＭＳ Ｐゴシック" panose="020B0600070205080204" pitchFamily="34" charset="-128"/>
              </a:rPr>
              <a:t>Constatando che il paesaggio svolge importanti funzioni di interesse generale, sul piano culturale, ecologico, ambientale e sociale e costituisce una risorsa favorevole all'attività economica, e che, se salvaguardato, gestito e pianificato in modo adeguato, può contribuire alla creazione di posti di lavoro;</a:t>
            </a:r>
            <a:br>
              <a:rPr lang="it-IT" altLang="it-IT" sz="2800" dirty="0">
                <a:ea typeface="ＭＳ Ｐゴシック" panose="020B0600070205080204" pitchFamily="34" charset="-128"/>
              </a:rPr>
            </a:br>
            <a:endParaRPr lang="it-IT" altLang="it-IT" sz="2800" dirty="0">
              <a:ea typeface="ＭＳ Ｐゴシック" panose="020B0600070205080204" pitchFamily="34" charset="-128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it-IT" altLang="it-IT" sz="2800" dirty="0">
                <a:ea typeface="ＭＳ Ｐゴシック" panose="020B0600070205080204" pitchFamily="34" charset="-128"/>
              </a:rPr>
              <a:t>Consapevoli del fatto che il paesaggio coopera all'elaborazione delle culture locali e rappresenta una componente fondamentale del patrimonio culturale e naturale dell'Europa, contribuendo così al benessere e alla soddisfazione degli esseri umani e al consolidamento dell’identità europea;</a:t>
            </a:r>
          </a:p>
        </p:txBody>
      </p:sp>
    </p:spTree>
    <p:extLst>
      <p:ext uri="{BB962C8B-B14F-4D97-AF65-F5344CB8AC3E}">
        <p14:creationId xmlns:p14="http://schemas.microsoft.com/office/powerpoint/2010/main" val="1664209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olo 1">
            <a:extLst>
              <a:ext uri="{FF2B5EF4-FFF2-40B4-BE49-F238E27FC236}">
                <a16:creationId xmlns:a16="http://schemas.microsoft.com/office/drawing/2014/main" id="{842E814E-2CF8-1E4F-9BB9-47EFE35A2A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8572" y="38485"/>
            <a:ext cx="10058400" cy="1609344"/>
          </a:xfrm>
        </p:spPr>
        <p:txBody>
          <a:bodyPr>
            <a:normAutofit/>
          </a:bodyPr>
          <a:lstStyle/>
          <a:p>
            <a:r>
              <a:rPr lang="it-IT" altLang="it-IT" i="1" dirty="0">
                <a:ea typeface="ＭＳ Ｐゴシック" panose="020B0600070205080204" pitchFamily="34" charset="-128"/>
              </a:rPr>
              <a:t>Convenzione europea del Paesaggio .4</a:t>
            </a:r>
            <a:endParaRPr lang="it-IT" altLang="it-IT" dirty="0">
              <a:ea typeface="ＭＳ Ｐゴシック" panose="020B0600070205080204" pitchFamily="34" charset="-128"/>
            </a:endParaRPr>
          </a:p>
        </p:txBody>
      </p:sp>
      <p:sp>
        <p:nvSpPr>
          <p:cNvPr id="18434" name="Segnaposto contenuto 2">
            <a:extLst>
              <a:ext uri="{FF2B5EF4-FFF2-40B4-BE49-F238E27FC236}">
                <a16:creationId xmlns:a16="http://schemas.microsoft.com/office/drawing/2014/main" id="{AB45C5FF-C0BA-434D-8A8D-251CD94CD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133" y="1647829"/>
            <a:ext cx="11597732" cy="4444052"/>
          </a:xfrm>
        </p:spPr>
        <p:txBody>
          <a:bodyPr rtlCol="0">
            <a:normAutofit lnSpcReduction="10000"/>
          </a:bodyPr>
          <a:lstStyle/>
          <a:p>
            <a:pPr marL="0" indent="0">
              <a:buNone/>
              <a:defRPr/>
            </a:pPr>
            <a:r>
              <a:rPr lang="it-IT" altLang="it-IT" sz="2800" dirty="0">
                <a:ea typeface="ＭＳ Ｐゴシック" panose="020B0600070205080204" pitchFamily="34" charset="-128"/>
              </a:rPr>
              <a:t>Riconoscendo che il paesaggio è in ogni luogo un elemento importante della qualità della vita delle popolazioni: nelle aree urbane e nelle campagne, nei territori degradati, come in quelli di grande qualità, nelle zone considerate eccezionali, come in quelle della vita quotidiana;</a:t>
            </a:r>
          </a:p>
          <a:p>
            <a:pPr marL="0" indent="0">
              <a:buNone/>
              <a:defRPr/>
            </a:pPr>
            <a:br>
              <a:rPr lang="it-IT" altLang="it-IT" sz="2800" dirty="0">
                <a:ea typeface="ＭＳ Ｐゴシック" panose="020B0600070205080204" pitchFamily="34" charset="-128"/>
              </a:rPr>
            </a:br>
            <a:r>
              <a:rPr lang="it-IT" altLang="it-IT" sz="2800" dirty="0">
                <a:ea typeface="ＭＳ Ｐゴシック" panose="020B0600070205080204" pitchFamily="34" charset="-128"/>
              </a:rPr>
              <a:t>Osservando che le evoluzioni delle tecniche di produzione agricola, forestale, industriale e pianificazione mineraria e delle prassi in materia di pianificazione territoriale, urbanistica, trasporti, reti, turismo e svaghi e, più generalmente, i cambiamenti economici mondiali continuano, in molti casi, ad accelerare le trasformazioni dei paesaggi;</a:t>
            </a:r>
          </a:p>
        </p:txBody>
      </p:sp>
    </p:spTree>
    <p:extLst>
      <p:ext uri="{BB962C8B-B14F-4D97-AF65-F5344CB8AC3E}">
        <p14:creationId xmlns:p14="http://schemas.microsoft.com/office/powerpoint/2010/main" val="1105689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olo 1">
            <a:extLst>
              <a:ext uri="{FF2B5EF4-FFF2-40B4-BE49-F238E27FC236}">
                <a16:creationId xmlns:a16="http://schemas.microsoft.com/office/drawing/2014/main" id="{690B3D19-240F-2045-90B6-CF6053B0BD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6723" y="447561"/>
            <a:ext cx="10058400" cy="1609344"/>
          </a:xfrm>
        </p:spPr>
        <p:txBody>
          <a:bodyPr/>
          <a:lstStyle/>
          <a:p>
            <a:r>
              <a:rPr lang="it-IT" altLang="it-IT" i="1" dirty="0"/>
              <a:t>Convenzione europea del Paesaggio .5</a:t>
            </a:r>
          </a:p>
        </p:txBody>
      </p:sp>
      <p:sp>
        <p:nvSpPr>
          <p:cNvPr id="6146" name="Segnaposto contenuto 2">
            <a:extLst>
              <a:ext uri="{FF2B5EF4-FFF2-40B4-BE49-F238E27FC236}">
                <a16:creationId xmlns:a16="http://schemas.microsoft.com/office/drawing/2014/main" id="{7C255B53-6D93-614F-92DD-76CE14E307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94395" y="2480537"/>
            <a:ext cx="11609306" cy="3974809"/>
          </a:xfrm>
        </p:spPr>
        <p:txBody>
          <a:bodyPr>
            <a:normAutofit/>
          </a:bodyPr>
          <a:lstStyle/>
          <a:p>
            <a:pPr marL="0" indent="0">
              <a:spcAft>
                <a:spcPct val="0"/>
              </a:spcAft>
              <a:buNone/>
            </a:pPr>
            <a:r>
              <a:rPr lang="it-IT" altLang="it-IT" sz="2800" dirty="0"/>
              <a:t>Desiderando soddisfare gli auspici delle popolazioni di godere di un paesaggio di qualità e di svolgere un ruolo attivo nella sua trasformazione;</a:t>
            </a:r>
            <a:br>
              <a:rPr lang="it-IT" altLang="it-IT" sz="2800" dirty="0"/>
            </a:br>
            <a:endParaRPr lang="it-IT" altLang="it-IT" sz="2800" dirty="0"/>
          </a:p>
          <a:p>
            <a:pPr marL="0" indent="0">
              <a:spcAft>
                <a:spcPct val="0"/>
              </a:spcAft>
              <a:buNone/>
            </a:pPr>
            <a:r>
              <a:rPr lang="it-IT" altLang="it-IT" sz="2800" dirty="0"/>
              <a:t>Persuasi che il paesaggio rappresenta un elemento chiave del benessere individuale e sociale, e che la sua salvaguardia, la sua gestione e la sua pianificazione comportano diritti e responsabilità per ciascun individuo; </a:t>
            </a:r>
          </a:p>
        </p:txBody>
      </p:sp>
    </p:spTree>
    <p:extLst>
      <p:ext uri="{BB962C8B-B14F-4D97-AF65-F5344CB8AC3E}">
        <p14:creationId xmlns:p14="http://schemas.microsoft.com/office/powerpoint/2010/main" val="2507181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olo 1">
            <a:extLst>
              <a:ext uri="{FF2B5EF4-FFF2-40B4-BE49-F238E27FC236}">
                <a16:creationId xmlns:a16="http://schemas.microsoft.com/office/drawing/2014/main" id="{549E721E-D374-324B-BE25-1BE624F956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7297" y="126286"/>
            <a:ext cx="10058400" cy="1609344"/>
          </a:xfrm>
        </p:spPr>
        <p:txBody>
          <a:bodyPr/>
          <a:lstStyle/>
          <a:p>
            <a:r>
              <a:rPr lang="it-IT" altLang="it-IT" i="1" dirty="0"/>
              <a:t>Convenzione europea del Paesaggio .6</a:t>
            </a:r>
          </a:p>
        </p:txBody>
      </p:sp>
      <p:sp>
        <p:nvSpPr>
          <p:cNvPr id="7170" name="Segnaposto contenuto 2">
            <a:extLst>
              <a:ext uri="{FF2B5EF4-FFF2-40B4-BE49-F238E27FC236}">
                <a16:creationId xmlns:a16="http://schemas.microsoft.com/office/drawing/2014/main" id="{CE73EB9E-EA19-F842-9289-8B139E4FF1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27297" y="1421027"/>
            <a:ext cx="11551508" cy="52886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altLang="it-IT" sz="1900" dirty="0">
                <a:ea typeface="ＭＳ Ｐゴシック" panose="020B0600070205080204" pitchFamily="34" charset="-128"/>
              </a:rPr>
              <a:t>Tenendo presenti i testi giuridici esistenti a livello internazionale nei settori della salvaguardia e della gestione del patrimonio naturale e culturale, della pianificazione territoriale, dell'autonomia locale e della cooperazione transfrontaliera e segnatamente </a:t>
            </a:r>
          </a:p>
          <a:p>
            <a:pPr marL="0" indent="0">
              <a:buNone/>
            </a:pPr>
            <a:r>
              <a:rPr lang="it-IT" altLang="it-IT" sz="1900" dirty="0">
                <a:ea typeface="ＭＳ Ｐゴシック" panose="020B0600070205080204" pitchFamily="34" charset="-128"/>
              </a:rPr>
              <a:t>La Convenzione relativa alla conservazione della vita selvatica e dell'ambiente naturale d'Europa (Berna, 19 settembre 1979), </a:t>
            </a:r>
          </a:p>
          <a:p>
            <a:pPr marL="0" indent="0">
              <a:buNone/>
            </a:pPr>
            <a:r>
              <a:rPr lang="it-IT" altLang="it-IT" sz="1900" dirty="0">
                <a:ea typeface="ＭＳ Ｐゴシック" panose="020B0600070205080204" pitchFamily="34" charset="-128"/>
              </a:rPr>
              <a:t>la Convenzione per la salvaguardia del patrimonio architettonico d'Europa (Granada, 3 ottobre 1985), </a:t>
            </a:r>
          </a:p>
          <a:p>
            <a:pPr marL="0" indent="0">
              <a:buNone/>
            </a:pPr>
            <a:r>
              <a:rPr lang="it-IT" altLang="it-IT" sz="1900" dirty="0">
                <a:ea typeface="ＭＳ Ｐゴシック" panose="020B0600070205080204" pitchFamily="34" charset="-128"/>
              </a:rPr>
              <a:t>la Convenzione europea per la tutela del patrimonio archeologico (rivista) (La Valletta, 16 gennaio 1992), </a:t>
            </a:r>
          </a:p>
          <a:p>
            <a:pPr marL="0" indent="0">
              <a:buNone/>
            </a:pPr>
            <a:r>
              <a:rPr lang="it-IT" altLang="it-IT" sz="1900" dirty="0">
                <a:ea typeface="ＭＳ Ｐゴシック" panose="020B0600070205080204" pitchFamily="34" charset="-128"/>
              </a:rPr>
              <a:t>la Convenzione-quadro europea sulla cooperazione transfrontaliera delle collettività o autorità territoriali (Madrid, 21 maggio 1980) e i suoi protocolli addizionali, </a:t>
            </a:r>
          </a:p>
          <a:p>
            <a:pPr marL="0" indent="0">
              <a:buNone/>
            </a:pPr>
            <a:r>
              <a:rPr lang="it-IT" altLang="it-IT" sz="1900" dirty="0">
                <a:ea typeface="ＭＳ Ｐゴシック" panose="020B0600070205080204" pitchFamily="34" charset="-128"/>
              </a:rPr>
              <a:t>la Carta europea dell'autonomia locale (Strasburgo, 15 ottobre 1985), </a:t>
            </a:r>
          </a:p>
          <a:p>
            <a:pPr marL="0" indent="0">
              <a:buNone/>
            </a:pPr>
            <a:r>
              <a:rPr lang="it-IT" altLang="it-IT" sz="1900" dirty="0">
                <a:ea typeface="ＭＳ Ｐゴシック" panose="020B0600070205080204" pitchFamily="34" charset="-128"/>
              </a:rPr>
              <a:t>la Convenzione sulla </a:t>
            </a:r>
            <a:r>
              <a:rPr lang="it-IT" altLang="it-IT" sz="1900" dirty="0" err="1">
                <a:ea typeface="ＭＳ Ｐゴシック" panose="020B0600070205080204" pitchFamily="34" charset="-128"/>
              </a:rPr>
              <a:t>biodiversita</a:t>
            </a:r>
            <a:r>
              <a:rPr lang="it-IT" altLang="it-IT" sz="1900" dirty="0">
                <a:ea typeface="ＭＳ Ｐゴシック" panose="020B0600070205080204" pitchFamily="34" charset="-128"/>
              </a:rPr>
              <a:t>̀ (Rio, 5 giugno 1992), </a:t>
            </a:r>
          </a:p>
          <a:p>
            <a:pPr marL="0" indent="0">
              <a:buNone/>
            </a:pPr>
            <a:r>
              <a:rPr lang="it-IT" altLang="it-IT" sz="1900" dirty="0">
                <a:ea typeface="ＭＳ Ｐゴシック" panose="020B0600070205080204" pitchFamily="34" charset="-128"/>
              </a:rPr>
              <a:t>la Convenzione sulla tutela del patrimonio mondiale, culturale e naturale (Parigi, 16 novembre 1972), </a:t>
            </a:r>
          </a:p>
          <a:p>
            <a:pPr marL="0" indent="0">
              <a:buNone/>
            </a:pPr>
            <a:r>
              <a:rPr lang="it-IT" altLang="it-IT" sz="1900" dirty="0">
                <a:ea typeface="ＭＳ Ｐゴシック" panose="020B0600070205080204" pitchFamily="34" charset="-128"/>
              </a:rPr>
              <a:t>e la Convenzione relativa all'accesso all'informazione, alla partecipazione del pubblico al processo decisionale e all'accesso alla giustizia in materia ambientale (</a:t>
            </a:r>
            <a:r>
              <a:rPr lang="it-IT" altLang="it-IT" sz="1900" dirty="0" err="1">
                <a:ea typeface="ＭＳ Ｐゴシック" panose="020B0600070205080204" pitchFamily="34" charset="-128"/>
              </a:rPr>
              <a:t>Aarhus</a:t>
            </a:r>
            <a:r>
              <a:rPr lang="it-IT" altLang="it-IT" sz="1900" dirty="0">
                <a:ea typeface="ＭＳ Ｐゴシック" panose="020B0600070205080204" pitchFamily="34" charset="-128"/>
              </a:rPr>
              <a:t>, 25 giugno 1998) ;</a:t>
            </a:r>
          </a:p>
        </p:txBody>
      </p:sp>
    </p:spTree>
    <p:extLst>
      <p:ext uri="{BB962C8B-B14F-4D97-AF65-F5344CB8AC3E}">
        <p14:creationId xmlns:p14="http://schemas.microsoft.com/office/powerpoint/2010/main" val="20715244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Legn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gn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egn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{56A1631E-CC2D-6241-96A1-7AF495E609A3}tf10001070</Template>
  <TotalTime>3663</TotalTime>
  <Words>2240</Words>
  <Application>Microsoft Macintosh PowerPoint</Application>
  <PresentationFormat>Widescreen</PresentationFormat>
  <Paragraphs>147</Paragraphs>
  <Slides>27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6" baseType="lpstr">
      <vt:lpstr>ＭＳ Ｐゴシック</vt:lpstr>
      <vt:lpstr>Arial</vt:lpstr>
      <vt:lpstr>Calibri</vt:lpstr>
      <vt:lpstr>Garamond</vt:lpstr>
      <vt:lpstr>Rockwell</vt:lpstr>
      <vt:lpstr>Rockwell Condensed</vt:lpstr>
      <vt:lpstr>Rockwell Extra Bold</vt:lpstr>
      <vt:lpstr>Wingdings</vt:lpstr>
      <vt:lpstr>Legno</vt:lpstr>
      <vt:lpstr>Territorio e Società 225 Le   Corso di Studio  LE08 Lettere moderne</vt:lpstr>
      <vt:lpstr>Paesaggio </vt:lpstr>
      <vt:lpstr>La convenzione europea del paesaggio </vt:lpstr>
      <vt:lpstr>Convenzione europea del Paesaggio .1</vt:lpstr>
      <vt:lpstr>Convenzione europea del Paesaggio .2</vt:lpstr>
      <vt:lpstr>Convenzione europea del Paesaggio .3</vt:lpstr>
      <vt:lpstr>Convenzione europea del Paesaggio .4</vt:lpstr>
      <vt:lpstr>Convenzione europea del Paesaggio .5</vt:lpstr>
      <vt:lpstr>Convenzione europea del Paesaggio .6</vt:lpstr>
      <vt:lpstr>Convenzione europea del Paesaggio.7</vt:lpstr>
      <vt:lpstr>Convenzione europea del Paesaggio .8    Definizione</vt:lpstr>
      <vt:lpstr>Presentazione standard di PowerPoint</vt:lpstr>
      <vt:lpstr>paesaggio</vt:lpstr>
      <vt:lpstr>paesaggio</vt:lpstr>
      <vt:lpstr>paesaggio</vt:lpstr>
      <vt:lpstr>paesaggio</vt:lpstr>
      <vt:lpstr>paesaggio</vt:lpstr>
      <vt:lpstr>paesaggio</vt:lpstr>
      <vt:lpstr>paesaggio</vt:lpstr>
      <vt:lpstr>paesaggio</vt:lpstr>
      <vt:lpstr>paesaggio</vt:lpstr>
      <vt:lpstr>paesaggio</vt:lpstr>
      <vt:lpstr>paesaggio</vt:lpstr>
      <vt:lpstr>paesaggio</vt:lpstr>
      <vt:lpstr>paesaggio</vt:lpstr>
      <vt:lpstr>paesaggio</vt:lpstr>
      <vt:lpstr>paesaggio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(LE006)   Corso di Studio  LE01 - DISCIPLINE STORICHE E FILOSOFICHE </dc:title>
  <dc:creator>sergio zilli</dc:creator>
  <cp:lastModifiedBy>sergio zilli</cp:lastModifiedBy>
  <cp:revision>63</cp:revision>
  <dcterms:created xsi:type="dcterms:W3CDTF">2022-03-01T08:25:09Z</dcterms:created>
  <dcterms:modified xsi:type="dcterms:W3CDTF">2023-03-15T16:42:29Z</dcterms:modified>
</cp:coreProperties>
</file>